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82" r:id="rId2"/>
    <p:sldId id="331" r:id="rId3"/>
    <p:sldId id="383" r:id="rId4"/>
    <p:sldId id="382" r:id="rId5"/>
    <p:sldId id="384" r:id="rId6"/>
    <p:sldId id="385" r:id="rId7"/>
    <p:sldId id="386" r:id="rId8"/>
    <p:sldId id="380" r:id="rId9"/>
    <p:sldId id="387" r:id="rId10"/>
    <p:sldId id="388" r:id="rId11"/>
    <p:sldId id="389" r:id="rId12"/>
    <p:sldId id="390" r:id="rId13"/>
    <p:sldId id="391" r:id="rId14"/>
    <p:sldId id="392" r:id="rId15"/>
  </p:sldIdLst>
  <p:sldSz cx="9144000" cy="6858000" type="screen4x3"/>
  <p:notesSz cx="9874250" cy="6797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88" autoAdjust="0"/>
    <p:restoredTop sz="66354" autoAdjust="0"/>
  </p:normalViewPr>
  <p:slideViewPr>
    <p:cSldViewPr>
      <p:cViewPr varScale="1">
        <p:scale>
          <a:sx n="76" d="100"/>
          <a:sy n="76" d="100"/>
        </p:scale>
        <p:origin x="30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8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running</a:t>
            </a:r>
            <a:r>
              <a:rPr lang="en-US" altLang="ko-KR" baseline="0"/>
              <a:t> time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pycuda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Sheet1!$C$1:$F$1</c:f>
              <c:numCache>
                <c:formatCode>General</c:formatCode>
                <c:ptCount val="4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</c:numCache>
            </c:numRef>
          </c:cat>
          <c:val>
            <c:numRef>
              <c:f>Sheet1!$C$2:$F$2</c:f>
              <c:numCache>
                <c:formatCode>General</c:formatCode>
                <c:ptCount val="4"/>
                <c:pt idx="0">
                  <c:v>0.28699999999999998</c:v>
                </c:pt>
                <c:pt idx="1">
                  <c:v>0.42199999999999999</c:v>
                </c:pt>
                <c:pt idx="2">
                  <c:v>0.92800000000000005</c:v>
                </c:pt>
                <c:pt idx="3">
                  <c:v>2.9350000000000001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E6E-4044-A3A0-92875CE5CE47}"/>
            </c:ext>
          </c:extLst>
        </c:ser>
        <c:ser>
          <c:idx val="1"/>
          <c:order val="1"/>
          <c:tx>
            <c:v>cuda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Sheet1!$C$1:$F$1</c:f>
              <c:numCache>
                <c:formatCode>General</c:formatCode>
                <c:ptCount val="4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</c:numCache>
            </c:numRef>
          </c:cat>
          <c:val>
            <c:numRef>
              <c:f>Sheet1!$C$3:$F$3</c:f>
              <c:numCache>
                <c:formatCode>General</c:formatCode>
                <c:ptCount val="4"/>
                <c:pt idx="0">
                  <c:v>0.14199999999999999</c:v>
                </c:pt>
                <c:pt idx="1">
                  <c:v>0.17699999999999999</c:v>
                </c:pt>
                <c:pt idx="2">
                  <c:v>0.28299999999999997</c:v>
                </c:pt>
                <c:pt idx="3">
                  <c:v>0.754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E6E-4044-A3A0-92875CE5CE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51228168"/>
        <c:axId val="451225216"/>
      </c:lineChart>
      <c:catAx>
        <c:axId val="451228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51225216"/>
        <c:crosses val="autoZero"/>
        <c:auto val="1"/>
        <c:lblAlgn val="ctr"/>
        <c:lblOffset val="100"/>
        <c:noMultiLvlLbl val="0"/>
      </c:catAx>
      <c:valAx>
        <c:axId val="451225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51228168"/>
        <c:crossesAt val="1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99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 dirty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92763" y="0"/>
            <a:ext cx="42799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 smtClean="0"/>
            </a:lvl1pPr>
          </a:lstStyle>
          <a:p>
            <a:pPr>
              <a:defRPr/>
            </a:pPr>
            <a:fld id="{EA8A8927-DCD3-47E4-96BF-BA1BA4FB1794}" type="datetimeFigureOut">
              <a:rPr lang="ko-KR" altLang="en-US"/>
              <a:pPr>
                <a:defRPr/>
              </a:pPr>
              <a:t>2017-05-24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2799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 dirty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92763" y="6456363"/>
            <a:ext cx="42799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latinLnBrk="1" hangingPunct="1">
              <a:defRPr sz="1200" smtClean="0"/>
            </a:lvl1pPr>
          </a:lstStyle>
          <a:p>
            <a:pPr>
              <a:defRPr/>
            </a:pPr>
            <a:fld id="{63BEFA88-0234-4A6D-A940-E6980EE9C575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99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dirty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92763" y="0"/>
            <a:ext cx="42799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7A2F661-BCEE-460B-AF74-958E63B10BC2}" type="datetimeFigureOut">
              <a:rPr lang="ko-KR" altLang="en-US"/>
              <a:pPr>
                <a:defRPr/>
              </a:pPr>
              <a:t>2017-05-24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38500" y="509588"/>
            <a:ext cx="3397250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7425" y="3228975"/>
            <a:ext cx="7899400" cy="3059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363"/>
            <a:ext cx="42799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dirty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92763" y="6456363"/>
            <a:ext cx="42799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D0C479A-B1E1-49D2-8577-73D69F88863E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Hi my name is </a:t>
            </a:r>
            <a:r>
              <a:rPr lang="en-US" altLang="ko-KR" dirty="0" err="1"/>
              <a:t>jin</a:t>
            </a:r>
            <a:r>
              <a:rPr lang="en-US" altLang="ko-KR" dirty="0"/>
              <a:t> </a:t>
            </a:r>
            <a:r>
              <a:rPr lang="en-US" altLang="ko-KR" dirty="0" err="1"/>
              <a:t>kwon</a:t>
            </a:r>
            <a:r>
              <a:rPr lang="en-US" altLang="ko-KR" dirty="0"/>
              <a:t> </a:t>
            </a:r>
            <a:r>
              <a:rPr lang="en-US" altLang="ko-KR" dirty="0" err="1"/>
              <a:t>kim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 will going to tell you about the </a:t>
            </a:r>
            <a:r>
              <a:rPr lang="en-US" altLang="ko-KR" dirty="0" err="1"/>
              <a:t>pycuda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0C479A-B1E1-49D2-8577-73D69F88863E}" type="slidenum">
              <a:rPr lang="ko-KR" altLang="en-US" smtClean="0"/>
              <a:pPr>
                <a:defRPr/>
              </a:pPr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40553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To get a data from the device. You should transfer the data from device to host.</a:t>
            </a:r>
          </a:p>
          <a:p>
            <a:r>
              <a:rPr lang="en-US" altLang="ko-KR" dirty="0"/>
              <a:t>In c, first allocate a array for saving data. And then using </a:t>
            </a:r>
            <a:r>
              <a:rPr lang="en-US" altLang="ko-KR" dirty="0" err="1"/>
              <a:t>cudamemcpy</a:t>
            </a:r>
            <a:r>
              <a:rPr lang="en-US" altLang="ko-KR" dirty="0"/>
              <a:t>, you can get a data from the device.</a:t>
            </a:r>
          </a:p>
          <a:p>
            <a:r>
              <a:rPr lang="en-US" altLang="ko-KR" dirty="0"/>
              <a:t>In python, first allocate a array using </a:t>
            </a:r>
            <a:r>
              <a:rPr lang="en-US" altLang="ko-KR" dirty="0" err="1"/>
              <a:t>numpy.empty_like</a:t>
            </a:r>
            <a:r>
              <a:rPr lang="en-US" altLang="ko-KR" dirty="0"/>
              <a:t> function that create the empty </a:t>
            </a:r>
            <a:r>
              <a:rPr lang="en-US" altLang="ko-KR" dirty="0" err="1"/>
              <a:t>arrary</a:t>
            </a:r>
            <a:r>
              <a:rPr lang="en-US" altLang="ko-KR" dirty="0"/>
              <a:t> that have same </a:t>
            </a:r>
            <a:r>
              <a:rPr lang="en-US" altLang="ko-KR" dirty="0" err="1"/>
              <a:t>struction</a:t>
            </a:r>
            <a:r>
              <a:rPr lang="en-US" altLang="ko-KR" dirty="0"/>
              <a:t> in a. and then using </a:t>
            </a:r>
            <a:r>
              <a:rPr lang="en-US" altLang="ko-KR" dirty="0" err="1"/>
              <a:t>memcpy_dtoh</a:t>
            </a:r>
            <a:r>
              <a:rPr lang="en-US" altLang="ko-KR" dirty="0"/>
              <a:t>, you can get a data from device.</a:t>
            </a:r>
          </a:p>
          <a:p>
            <a:r>
              <a:rPr lang="en-US" altLang="ko-KR" dirty="0"/>
              <a:t>Finally, to free the data, in c you should call the </a:t>
            </a:r>
            <a:r>
              <a:rPr lang="en-US" altLang="ko-KR" dirty="0" err="1"/>
              <a:t>cudaFree</a:t>
            </a:r>
            <a:r>
              <a:rPr lang="en-US" altLang="ko-KR" dirty="0"/>
              <a:t> function. But in python, you don’t need call the function. Cause python have </a:t>
            </a:r>
            <a:r>
              <a:rPr lang="en-US" altLang="ko-KR" dirty="0" err="1"/>
              <a:t>garabage</a:t>
            </a:r>
            <a:r>
              <a:rPr lang="en-US" altLang="ko-KR" dirty="0"/>
              <a:t> collection and resource tied to lifetime of object.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0C479A-B1E1-49D2-8577-73D69F88863E}" type="slidenum">
              <a:rPr lang="ko-KR" altLang="en-US" smtClean="0"/>
              <a:pPr>
                <a:defRPr/>
              </a:pPr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30804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This is the graph that show the running time comparison </a:t>
            </a:r>
            <a:r>
              <a:rPr lang="en-US" altLang="ko-KR" dirty="0" err="1"/>
              <a:t>pycuda</a:t>
            </a:r>
            <a:r>
              <a:rPr lang="en-US" altLang="ko-KR" dirty="0"/>
              <a:t> and </a:t>
            </a:r>
            <a:r>
              <a:rPr lang="en-US" altLang="ko-KR" dirty="0" err="1"/>
              <a:t>cuda</a:t>
            </a:r>
            <a:r>
              <a:rPr lang="en-US" altLang="ko-KR" dirty="0"/>
              <a:t> in c. </a:t>
            </a:r>
          </a:p>
          <a:p>
            <a:r>
              <a:rPr lang="en-US" altLang="ko-KR" dirty="0"/>
              <a:t>As you can see the graph, </a:t>
            </a:r>
            <a:r>
              <a:rPr lang="en-US" altLang="ko-KR" dirty="0" err="1"/>
              <a:t>pycuda</a:t>
            </a:r>
            <a:r>
              <a:rPr lang="en-US" altLang="ko-KR" dirty="0"/>
              <a:t> is four time slower than </a:t>
            </a:r>
            <a:r>
              <a:rPr lang="en-US" altLang="ko-KR" dirty="0" err="1"/>
              <a:t>cuda</a:t>
            </a:r>
            <a:r>
              <a:rPr lang="en-US" altLang="ko-KR" dirty="0"/>
              <a:t> in c.</a:t>
            </a:r>
          </a:p>
          <a:p>
            <a:r>
              <a:rPr lang="en-US" altLang="ko-KR" dirty="0"/>
              <a:t>I will tell you the reason in next slide.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0C479A-B1E1-49D2-8577-73D69F88863E}" type="slidenum">
              <a:rPr lang="ko-KR" altLang="en-US" smtClean="0"/>
              <a:pPr>
                <a:defRPr/>
              </a:pPr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22461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First reason point is initialize step.</a:t>
            </a:r>
          </a:p>
          <a:p>
            <a:r>
              <a:rPr lang="en-US" altLang="ko-KR" dirty="0"/>
              <a:t>Before </a:t>
            </a:r>
            <a:r>
              <a:rPr lang="en-US" altLang="ko-KR" dirty="0" err="1"/>
              <a:t>cudamalloc</a:t>
            </a:r>
            <a:r>
              <a:rPr lang="en-US" altLang="ko-KR" dirty="0"/>
              <a:t>, we initialize some data. And I told you python is slow language. And initialize step is totally depend on the programming language. So </a:t>
            </a:r>
            <a:r>
              <a:rPr lang="en-US" altLang="ko-KR" dirty="0" err="1"/>
              <a:t>pycuda</a:t>
            </a:r>
            <a:r>
              <a:rPr lang="en-US" altLang="ko-KR" dirty="0"/>
              <a:t> is slower than </a:t>
            </a:r>
            <a:r>
              <a:rPr lang="en-US" altLang="ko-KR" dirty="0" err="1"/>
              <a:t>cuda</a:t>
            </a:r>
            <a:r>
              <a:rPr lang="en-US" altLang="ko-KR" dirty="0"/>
              <a:t> in c .</a:t>
            </a:r>
          </a:p>
          <a:p>
            <a:r>
              <a:rPr lang="en-US" altLang="ko-KR" dirty="0"/>
              <a:t>Second reason point is data transfer size.</a:t>
            </a:r>
          </a:p>
          <a:p>
            <a:r>
              <a:rPr lang="en-US" altLang="ko-KR" dirty="0"/>
              <a:t>In the below, you can see the </a:t>
            </a:r>
            <a:r>
              <a:rPr lang="en-US" altLang="ko-KR" dirty="0" err="1"/>
              <a:t>nvprof</a:t>
            </a:r>
            <a:r>
              <a:rPr lang="en-US" altLang="ko-KR" dirty="0"/>
              <a:t> result of both programs. </a:t>
            </a:r>
            <a:r>
              <a:rPr lang="en-US" altLang="ko-KR" dirty="0" err="1"/>
              <a:t>Pycuda</a:t>
            </a:r>
            <a:r>
              <a:rPr lang="en-US" altLang="ko-KR" dirty="0"/>
              <a:t> have the completeness in the driver. So actually there is no difference about that. You can check this fact in kernel function.</a:t>
            </a:r>
          </a:p>
          <a:p>
            <a:r>
              <a:rPr lang="en-US" altLang="ko-KR" dirty="0"/>
              <a:t>but </a:t>
            </a:r>
            <a:r>
              <a:rPr lang="en-US" altLang="ko-KR" dirty="0" err="1"/>
              <a:t>pycuda</a:t>
            </a:r>
            <a:r>
              <a:rPr lang="en-US" altLang="ko-KR" dirty="0"/>
              <a:t> have more data to transfer between host and device. Same representation data can have different size in </a:t>
            </a:r>
            <a:r>
              <a:rPr lang="en-US" altLang="ko-KR" dirty="0" err="1"/>
              <a:t>differen</a:t>
            </a:r>
            <a:r>
              <a:rPr lang="en-US" altLang="ko-KR" dirty="0"/>
              <a:t> language.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0C479A-B1E1-49D2-8577-73D69F88863E}" type="slidenum">
              <a:rPr lang="ko-KR" altLang="en-US" smtClean="0"/>
              <a:pPr>
                <a:defRPr/>
              </a:pPr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9028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This is my outline.</a:t>
            </a:r>
          </a:p>
          <a:p>
            <a:r>
              <a:rPr lang="en-US" altLang="ko-KR" dirty="0"/>
              <a:t>I will going to tell you what the python is. And then tell you </a:t>
            </a:r>
            <a:r>
              <a:rPr lang="en-US" altLang="ko-KR" dirty="0" err="1"/>
              <a:t>pycuda</a:t>
            </a:r>
            <a:r>
              <a:rPr lang="en-US" altLang="ko-KR" dirty="0"/>
              <a:t> and characteristic and installation and </a:t>
            </a:r>
            <a:r>
              <a:rPr lang="en-US" altLang="ko-KR" dirty="0" err="1"/>
              <a:t>pycuda</a:t>
            </a:r>
            <a:r>
              <a:rPr lang="en-US" altLang="ko-KR" dirty="0"/>
              <a:t> tutorial and compare </a:t>
            </a:r>
            <a:r>
              <a:rPr lang="en-US" altLang="ko-KR" dirty="0" err="1"/>
              <a:t>pycuda</a:t>
            </a:r>
            <a:r>
              <a:rPr lang="en-US" altLang="ko-KR" dirty="0"/>
              <a:t> and </a:t>
            </a:r>
            <a:r>
              <a:rPr lang="en-US" altLang="ko-KR" dirty="0" err="1"/>
              <a:t>cuda</a:t>
            </a:r>
            <a:r>
              <a:rPr lang="en-US" altLang="ko-KR" dirty="0"/>
              <a:t> in c and </a:t>
            </a:r>
            <a:r>
              <a:rPr lang="en-US" altLang="ko-KR" dirty="0" err="1"/>
              <a:t>finaly</a:t>
            </a:r>
            <a:r>
              <a:rPr lang="en-US" altLang="ko-KR" dirty="0"/>
              <a:t> conclusion.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0C479A-B1E1-49D2-8577-73D69F88863E}" type="slidenum">
              <a:rPr lang="ko-KR" altLang="en-US" smtClean="0"/>
              <a:pPr>
                <a:defRPr/>
              </a:pPr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0092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First I will going to tell you about python.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0C479A-B1E1-49D2-8577-73D69F88863E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2499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Python is a one of the programming language.</a:t>
            </a:r>
          </a:p>
          <a:p>
            <a:r>
              <a:rPr lang="en-US" altLang="ko-KR" dirty="0"/>
              <a:t>most important feature in python is python is a interpreter that directly executes instructions written in a programming language. While c ,</a:t>
            </a:r>
            <a:r>
              <a:rPr lang="en-US" altLang="ko-KR" dirty="0" err="1"/>
              <a:t>c++</a:t>
            </a:r>
            <a:r>
              <a:rPr lang="en-US" altLang="ko-KR" dirty="0"/>
              <a:t> and java have a compiler that change from programming language to other object file.</a:t>
            </a:r>
          </a:p>
          <a:p>
            <a:r>
              <a:rPr lang="en-US" altLang="ko-KR" dirty="0"/>
              <a:t>Python can learn easily cause their </a:t>
            </a:r>
            <a:r>
              <a:rPr lang="en-US" altLang="ko-KR" dirty="0" err="1"/>
              <a:t>grammer</a:t>
            </a:r>
            <a:r>
              <a:rPr lang="en-US" altLang="ko-KR" dirty="0"/>
              <a:t> is easier than other language.</a:t>
            </a:r>
          </a:p>
          <a:p>
            <a:r>
              <a:rPr lang="en-US" altLang="ko-KR" dirty="0"/>
              <a:t>Python can include a programming written by another language. For example you program python for the structure. Just import another program written by another language for the function.</a:t>
            </a:r>
          </a:p>
          <a:p>
            <a:r>
              <a:rPr lang="en-US" altLang="ko-KR" dirty="0"/>
              <a:t>Python has automatic memory management. So it has a garbage collection. So you don’t need call the free function to free the memory.</a:t>
            </a:r>
          </a:p>
          <a:p>
            <a:r>
              <a:rPr lang="en-US" altLang="ko-KR" dirty="0"/>
              <a:t>But python is a little bit slow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0C479A-B1E1-49D2-8577-73D69F88863E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4642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 will going to tell you about </a:t>
            </a:r>
            <a:r>
              <a:rPr lang="en-US" altLang="ko-KR" dirty="0" err="1"/>
              <a:t>pycuda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0C479A-B1E1-49D2-8577-73D69F88863E}" type="slidenum">
              <a:rPr lang="ko-KR" altLang="en-US" smtClean="0"/>
              <a:pPr>
                <a:defRPr/>
              </a:pPr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0683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Pycuda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python programming environment for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cuda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pycuda’s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characteristic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First, object cleanup tied to lifetime of objects. So, resource allocation is done during object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creaton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 the constructor, while release is done during object destruction by the destructor. 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told you python has a garbage collection so object destruction can be done automatically. So object’s resource also be released automatically.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Second. Completeness.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PyCUDA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puts the full power of CUDA’s driver API at your disposal, if you wish.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Third. Automatic Error Checking. All CUDA errors are automatically translated into Python exceptions.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Finally. Speed. Cause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PyCUDA’s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base layer is written in C++,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0C479A-B1E1-49D2-8577-73D69F88863E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9614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will going to tell you stage of installation.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 ensure that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cuda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installed and setting are correct. 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Second install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gcc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Third install boost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libraries. Boost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library is a library for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programming language and provide multithreading and image processing.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 install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numpy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the fundamental package for scientific computing with Python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finally download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pycuda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install that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0C479A-B1E1-49D2-8577-73D69F88863E}" type="slidenum">
              <a:rPr lang="ko-KR" altLang="en-US" smtClean="0"/>
              <a:pPr>
                <a:defRPr/>
              </a:pPr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5056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This is tutorial for </a:t>
            </a:r>
            <a:r>
              <a:rPr lang="en-US" altLang="ko-KR" dirty="0" err="1"/>
              <a:t>pycuda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 just show you simple program that just double the value.</a:t>
            </a:r>
          </a:p>
          <a:p>
            <a:r>
              <a:rPr lang="en-US" altLang="ko-KR" dirty="0"/>
              <a:t>Left one is </a:t>
            </a:r>
            <a:r>
              <a:rPr lang="en-US" altLang="ko-KR" dirty="0" err="1"/>
              <a:t>cuda</a:t>
            </a:r>
            <a:r>
              <a:rPr lang="en-US" altLang="ko-KR" dirty="0"/>
              <a:t> in c and right one is </a:t>
            </a:r>
            <a:r>
              <a:rPr lang="en-US" altLang="ko-KR" dirty="0" err="1"/>
              <a:t>pycuda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First you should import module. In c, include header file. In python, import some modules.</a:t>
            </a:r>
          </a:p>
          <a:p>
            <a:r>
              <a:rPr lang="en-US" altLang="ko-KR" dirty="0"/>
              <a:t>second. Initialized data for calculation. </a:t>
            </a:r>
          </a:p>
          <a:p>
            <a:r>
              <a:rPr lang="en-US" altLang="ko-KR" dirty="0"/>
              <a:t>In c, you should malloc array for saving the input data in host and then </a:t>
            </a:r>
            <a:r>
              <a:rPr lang="en-US" altLang="ko-KR" dirty="0" err="1"/>
              <a:t>init</a:t>
            </a:r>
            <a:r>
              <a:rPr lang="ko-KR" altLang="en-US" dirty="0"/>
              <a:t> </a:t>
            </a:r>
            <a:r>
              <a:rPr lang="en-US" altLang="ko-KR" dirty="0"/>
              <a:t>them</a:t>
            </a:r>
            <a:r>
              <a:rPr lang="ko-KR" altLang="en-US" dirty="0"/>
              <a:t> </a:t>
            </a:r>
            <a:r>
              <a:rPr lang="en-US" altLang="ko-KR" dirty="0"/>
              <a:t>random</a:t>
            </a:r>
            <a:r>
              <a:rPr lang="ko-KR" altLang="en-US" dirty="0"/>
              <a:t> </a:t>
            </a:r>
            <a:r>
              <a:rPr lang="en-US" altLang="ko-KR" dirty="0"/>
              <a:t>value.</a:t>
            </a:r>
          </a:p>
          <a:p>
            <a:r>
              <a:rPr lang="en-US" altLang="ko-KR" dirty="0"/>
              <a:t>In python, using </a:t>
            </a:r>
            <a:r>
              <a:rPr lang="en-US" altLang="ko-KR" dirty="0" err="1"/>
              <a:t>numpy</a:t>
            </a:r>
            <a:r>
              <a:rPr lang="en-US" altLang="ko-KR" dirty="0"/>
              <a:t>, you can allocate random variable to the array. And set the type to integer.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0C479A-B1E1-49D2-8577-73D69F88863E}" type="slidenum">
              <a:rPr lang="ko-KR" altLang="en-US" smtClean="0"/>
              <a:pPr>
                <a:defRPr/>
              </a:pPr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2604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and then allocate device memory &amp; and transfer the data from host to device.</a:t>
            </a:r>
          </a:p>
          <a:p>
            <a:r>
              <a:rPr lang="en-US" altLang="ko-KR" dirty="0"/>
              <a:t>In c , using </a:t>
            </a:r>
            <a:r>
              <a:rPr lang="en-US" altLang="ko-KR" dirty="0" err="1"/>
              <a:t>cudaMalloc</a:t>
            </a:r>
            <a:r>
              <a:rPr lang="en-US" altLang="ko-KR" dirty="0"/>
              <a:t> and </a:t>
            </a:r>
            <a:r>
              <a:rPr lang="en-US" altLang="ko-KR" dirty="0" err="1"/>
              <a:t>cudaMemcpy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In python using </a:t>
            </a:r>
            <a:r>
              <a:rPr lang="en-US" altLang="ko-KR" dirty="0" err="1"/>
              <a:t>mem_alloc</a:t>
            </a:r>
            <a:r>
              <a:rPr lang="en-US" altLang="ko-KR" dirty="0"/>
              <a:t>, </a:t>
            </a:r>
            <a:r>
              <a:rPr lang="en-US" altLang="ko-KR" dirty="0" err="1"/>
              <a:t>memcpy_htod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and then define kernel function &amp; launch a kernel</a:t>
            </a:r>
          </a:p>
          <a:p>
            <a:r>
              <a:rPr lang="en-US" altLang="ko-KR" dirty="0"/>
              <a:t>In c , you define the kernel using function define. In python you define the kernel using object creation.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0C479A-B1E1-49D2-8577-73D69F88863E}" type="slidenum">
              <a:rPr lang="ko-KR" altLang="en-US" smtClean="0"/>
              <a:pPr>
                <a:defRPr/>
              </a:pPr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3725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 bwMode="gray">
          <a:xfrm>
            <a:off x="8210550" y="2789238"/>
            <a:ext cx="933450" cy="1004887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7"/>
          <p:cNvSpPr/>
          <p:nvPr userDrawn="1"/>
        </p:nvSpPr>
        <p:spPr bwMode="gray">
          <a:xfrm>
            <a:off x="0" y="2130425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8"/>
          <p:cNvSpPr/>
          <p:nvPr userDrawn="1"/>
        </p:nvSpPr>
        <p:spPr bwMode="gray">
          <a:xfrm>
            <a:off x="2495550" y="0"/>
            <a:ext cx="1711325" cy="2359025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9"/>
          <p:cNvSpPr/>
          <p:nvPr userDrawn="1"/>
        </p:nvSpPr>
        <p:spPr bwMode="gray">
          <a:xfrm>
            <a:off x="0" y="0"/>
            <a:ext cx="2789238" cy="23590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0624" y="3118104"/>
            <a:ext cx="7781544" cy="1470025"/>
          </a:xfrm>
        </p:spPr>
        <p:txBody>
          <a:bodyPr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8211312" cy="685800"/>
          </a:xfrm>
        </p:spPr>
        <p:txBody>
          <a:bodyPr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8C4BC7-9444-4880-8A3F-C6304CB339E8}" type="datetimeFigureOut">
              <a:rPr lang="en-US" altLang="ko-KR"/>
              <a:pPr>
                <a:defRPr/>
              </a:pPr>
              <a:t>5/24/2017</a:t>
            </a:fld>
            <a:endParaRPr lang="en-US" altLang="ko-KR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FC6A7E-2D2B-4F90-8530-125A7D0AFFF1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15725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7693074" cy="45259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D847A3-5D81-4C7B-87E7-633F4D926170}" type="datetimeFigureOut">
              <a:rPr lang="en-US" altLang="ko-KR"/>
              <a:pPr>
                <a:defRPr/>
              </a:pPr>
              <a:t>5/24/2017</a:t>
            </a:fld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BE9707-CB3F-4F7E-9762-AEE2C0A594CB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4505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 bwMode="gray">
          <a:xfrm rot="5400000">
            <a:off x="4572000" y="2349500"/>
            <a:ext cx="6519863" cy="1811337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7"/>
          <p:cNvSpPr/>
          <p:nvPr userDrawn="1"/>
        </p:nvSpPr>
        <p:spPr bwMode="gray">
          <a:xfrm>
            <a:off x="6553200" y="6135688"/>
            <a:ext cx="987425" cy="7223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8"/>
          <p:cNvSpPr/>
          <p:nvPr userDrawn="1"/>
        </p:nvSpPr>
        <p:spPr bwMode="gray">
          <a:xfrm>
            <a:off x="8605838" y="1379538"/>
            <a:ext cx="539750" cy="1462087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9"/>
          <p:cNvSpPr/>
          <p:nvPr userDrawn="1"/>
        </p:nvSpPr>
        <p:spPr bwMode="gray">
          <a:xfrm>
            <a:off x="8604250" y="0"/>
            <a:ext cx="539750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1152" y="274637"/>
            <a:ext cx="1673352" cy="58521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E1F286-EF7A-41DA-9FA3-3CA82C093F7C}" type="datetimeFigureOut">
              <a:rPr lang="en-US" altLang="ko-KR"/>
              <a:pPr>
                <a:defRPr/>
              </a:pPr>
              <a:t>5/24/2017</a:t>
            </a:fld>
            <a:endParaRPr lang="en-US" altLang="ko-KR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34A394-4317-4CB1-9684-2C54AA29D458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54162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C9938C-2362-4D33-9F4C-CA143C5FECDE}" type="datetimeFigureOut">
              <a:rPr lang="en-US" altLang="ko-KR"/>
              <a:pPr>
                <a:defRPr/>
              </a:pPr>
              <a:t>5/24/2017</a:t>
            </a:fld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CBF479-AB26-41C4-BA7C-FA2AB4182691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23710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 bwMode="gray">
          <a:xfrm>
            <a:off x="8210550" y="2789238"/>
            <a:ext cx="933450" cy="1004887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7"/>
          <p:cNvSpPr/>
          <p:nvPr userDrawn="1"/>
        </p:nvSpPr>
        <p:spPr bwMode="gray">
          <a:xfrm>
            <a:off x="0" y="2130425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8"/>
          <p:cNvSpPr/>
          <p:nvPr userDrawn="1"/>
        </p:nvSpPr>
        <p:spPr bwMode="gray">
          <a:xfrm>
            <a:off x="2495550" y="0"/>
            <a:ext cx="1711325" cy="2359025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9"/>
          <p:cNvSpPr/>
          <p:nvPr userDrawn="1"/>
        </p:nvSpPr>
        <p:spPr bwMode="gray">
          <a:xfrm>
            <a:off x="0" y="0"/>
            <a:ext cx="2789238" cy="267017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1296" y="3044952"/>
            <a:ext cx="4690872" cy="740664"/>
          </a:xfrm>
        </p:spPr>
        <p:txBody>
          <a:bodyPr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3813048"/>
            <a:ext cx="7772400" cy="1143000"/>
          </a:xfr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06041B-D90A-4791-871F-D303D18EBBB7}" type="datetimeFigureOut">
              <a:rPr lang="en-US" altLang="ko-KR"/>
              <a:pPr>
                <a:defRPr/>
              </a:pPr>
              <a:t>5/24/2017</a:t>
            </a:fld>
            <a:endParaRPr lang="en-US" altLang="ko-KR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1D0D8C-F5D6-4B2F-8D8E-99EB2703BDD6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81630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0381C-7782-4D43-BE5C-99A3CC6F9F70}" type="datetimeFigureOut">
              <a:rPr lang="en-US" altLang="ko-KR"/>
              <a:pPr>
                <a:defRPr/>
              </a:pPr>
              <a:t>5/24/2017</a:t>
            </a:fld>
            <a:endParaRPr lang="en-US" altLang="ko-KR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167FCF-2AFA-424A-A72C-D1105070941E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71299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27632"/>
            <a:ext cx="4040188" cy="639762"/>
          </a:xfrm>
        </p:spPr>
        <p:txBody>
          <a:bodyPr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860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645025" y="1627632"/>
            <a:ext cx="4041775" cy="639762"/>
          </a:xfrm>
        </p:spPr>
        <p:txBody>
          <a:bodyPr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860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3A92D5-51C6-468D-B663-7849CB885E5C}" type="datetimeFigureOut">
              <a:rPr lang="en-US" altLang="ko-KR"/>
              <a:pPr>
                <a:defRPr/>
              </a:pPr>
              <a:t>5/24/2017</a:t>
            </a:fld>
            <a:endParaRPr lang="en-US" altLang="ko-KR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9E2FD5-8230-4F19-96D2-0F5845F274AB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87548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/>
          <p:nvPr userDrawn="1"/>
        </p:nvSpPr>
        <p:spPr>
          <a:xfrm>
            <a:off x="0" y="6500813"/>
            <a:ext cx="9144000" cy="357187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4" name="Rectangle 6"/>
          <p:cNvSpPr/>
          <p:nvPr userDrawn="1"/>
        </p:nvSpPr>
        <p:spPr bwMode="gray">
          <a:xfrm>
            <a:off x="0" y="0"/>
            <a:ext cx="9144000" cy="301625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7"/>
          <p:cNvSpPr/>
          <p:nvPr userDrawn="1"/>
        </p:nvSpPr>
        <p:spPr bwMode="gray">
          <a:xfrm>
            <a:off x="0" y="0"/>
            <a:ext cx="2432050" cy="530225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8"/>
          <p:cNvSpPr/>
          <p:nvPr userDrawn="1"/>
        </p:nvSpPr>
        <p:spPr bwMode="gray">
          <a:xfrm>
            <a:off x="1427163" y="0"/>
            <a:ext cx="1571625" cy="43815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E20839-5AC9-4233-AA11-9E3C3DC113D2}" type="datetimeFigureOut">
              <a:rPr lang="en-US" altLang="ko-KR"/>
              <a:pPr>
                <a:defRPr/>
              </a:pPr>
              <a:t>5/24/2017</a:t>
            </a:fld>
            <a:endParaRPr lang="en-US" altLang="ko-KR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343A6B-026F-4E41-8A83-011420487C37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33267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/>
          <p:nvPr userDrawn="1"/>
        </p:nvSpPr>
        <p:spPr bwMode="gray">
          <a:xfrm>
            <a:off x="0" y="6500813"/>
            <a:ext cx="9144000" cy="357187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3" name="Rectangle 11"/>
          <p:cNvSpPr/>
          <p:nvPr userDrawn="1"/>
        </p:nvSpPr>
        <p:spPr bwMode="gray">
          <a:xfrm>
            <a:off x="0" y="0"/>
            <a:ext cx="9144000" cy="301625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4" name="Rectangle 12"/>
          <p:cNvSpPr/>
          <p:nvPr userDrawn="1"/>
        </p:nvSpPr>
        <p:spPr bwMode="gray">
          <a:xfrm>
            <a:off x="0" y="0"/>
            <a:ext cx="301625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13"/>
          <p:cNvSpPr/>
          <p:nvPr userDrawn="1"/>
        </p:nvSpPr>
        <p:spPr bwMode="gray">
          <a:xfrm>
            <a:off x="0" y="0"/>
            <a:ext cx="2432050" cy="530225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14"/>
          <p:cNvSpPr/>
          <p:nvPr userDrawn="1"/>
        </p:nvSpPr>
        <p:spPr bwMode="gray">
          <a:xfrm>
            <a:off x="1427163" y="0"/>
            <a:ext cx="1571625" cy="43815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15"/>
          <p:cNvSpPr/>
          <p:nvPr userDrawn="1"/>
        </p:nvSpPr>
        <p:spPr bwMode="gray">
          <a:xfrm>
            <a:off x="8842375" y="0"/>
            <a:ext cx="301625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267F8D-D04D-45E7-B44B-1D54F894AE97}" type="datetimeFigureOut">
              <a:rPr lang="en-US" altLang="ko-KR"/>
              <a:pPr>
                <a:defRPr/>
              </a:pPr>
              <a:t>5/24/2017</a:t>
            </a:fld>
            <a:endParaRPr lang="en-US" altLang="ko-KR" dirty="0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5FCBFF-65FE-4EEA-A33A-0255F7D1B533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53053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48640"/>
            <a:ext cx="7699248" cy="932688"/>
          </a:xfrm>
        </p:spPr>
        <p:txBody>
          <a:bodyPr rtlCol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0952" y="1645920"/>
            <a:ext cx="2816352" cy="4480560"/>
          </a:xfrm>
        </p:spPr>
        <p:txBody>
          <a:bodyPr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1645920"/>
            <a:ext cx="4800600" cy="44805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F6EB97-5F29-4BEE-BAD9-409FFE7C76DB}" type="datetimeFigureOut">
              <a:rPr lang="en-US" altLang="ko-KR"/>
              <a:pPr>
                <a:defRPr/>
              </a:pPr>
              <a:t>5/24/2017</a:t>
            </a:fld>
            <a:endParaRPr lang="en-US" altLang="ko-KR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4798B6-05E6-490F-9A86-50A2568B16BC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68569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68" y="658368"/>
            <a:ext cx="5486400" cy="822960"/>
          </a:xfrm>
        </p:spPr>
        <p:txBody>
          <a:bodyPr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92224" y="1618488"/>
            <a:ext cx="54864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dirty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24" y="5413248"/>
            <a:ext cx="54864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B91B58-FCFF-4F65-9145-48F8C8FF66B8}" type="datetimeFigureOut">
              <a:rPr lang="en-US" altLang="ko-KR"/>
              <a:pPr>
                <a:defRPr/>
              </a:pPr>
              <a:t>5/24/2017</a:t>
            </a:fld>
            <a:endParaRPr lang="en-US" altLang="ko-KR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4D86FB-E2E9-43FD-ACD3-3B430471062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98082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1638"/>
            <a:ext cx="8686800" cy="109855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8" name="Rectangle 7"/>
          <p:cNvSpPr/>
          <p:nvPr/>
        </p:nvSpPr>
        <p:spPr bwMode="gray">
          <a:xfrm>
            <a:off x="8166100" y="996950"/>
            <a:ext cx="977900" cy="89535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9" name="Rectangle 8"/>
          <p:cNvSpPr/>
          <p:nvPr/>
        </p:nvSpPr>
        <p:spPr bwMode="gray">
          <a:xfrm>
            <a:off x="1782763" y="0"/>
            <a:ext cx="1947862" cy="53975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432050" cy="53975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103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539750"/>
            <a:ext cx="8229600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325"/>
            <a:ext cx="2133600" cy="2476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latinLnBrk="0" hangingPunct="1">
              <a:defRPr kumimoji="0" sz="1200">
                <a:solidFill>
                  <a:srgbClr val="898989"/>
                </a:solidFill>
                <a:latin typeface="Tw Cen MT" pitchFamily="34" charset="0"/>
                <a:ea typeface="굴림" charset="-127"/>
              </a:defRPr>
            </a:lvl1pPr>
          </a:lstStyle>
          <a:p>
            <a:pPr>
              <a:defRPr/>
            </a:pPr>
            <a:fld id="{8F7CC65E-048A-4943-9EB9-7CF55A8251BE}" type="datetimeFigureOut">
              <a:rPr lang="en-US" altLang="ko-KR"/>
              <a:pPr>
                <a:defRPr/>
              </a:pPr>
              <a:t>5/24/2017</a:t>
            </a:fld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70575" y="6537325"/>
            <a:ext cx="2895600" cy="2476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0" hangingPunct="1">
              <a:defRPr kumimoji="0" sz="1200" dirty="0">
                <a:solidFill>
                  <a:srgbClr val="898989"/>
                </a:solidFill>
                <a:latin typeface="Tw Cen MT" pitchFamily="34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2025" y="6537325"/>
            <a:ext cx="2133600" cy="2476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latinLnBrk="0" hangingPunct="1">
              <a:defRPr kumimoji="0" sz="1200">
                <a:solidFill>
                  <a:srgbClr val="898989"/>
                </a:solidFill>
                <a:latin typeface="Tw Cen MT" pitchFamily="34" charset="0"/>
                <a:ea typeface="굴림" charset="-127"/>
              </a:defRPr>
            </a:lvl1pPr>
          </a:lstStyle>
          <a:p>
            <a:pPr>
              <a:defRPr/>
            </a:pPr>
            <a:fld id="{5CE621A5-293A-44C0-8A41-AF5EBEC47120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09" r:id="rId2"/>
    <p:sldLayoutId id="2147483716" r:id="rId3"/>
    <p:sldLayoutId id="2147483710" r:id="rId4"/>
    <p:sldLayoutId id="2147483711" r:id="rId5"/>
    <p:sldLayoutId id="2147483717" r:id="rId6"/>
    <p:sldLayoutId id="2147483718" r:id="rId7"/>
    <p:sldLayoutId id="2147483712" r:id="rId8"/>
    <p:sldLayoutId id="2147483713" r:id="rId9"/>
    <p:sldLayoutId id="2147483714" r:id="rId10"/>
    <p:sldLayoutId id="2147483719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3" panose="05040102010807070707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 3" panose="05040102010807070707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9BBB59"/>
        </a:buClr>
        <a:buSzPct val="90000"/>
        <a:buFont typeface="Wingdings 3" panose="05040102010807070707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8064A2"/>
        </a:buClr>
        <a:buSzPct val="90000"/>
        <a:buFont typeface="Wingdings 3" panose="05040102010807070707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AA5E74"/>
        </a:buClr>
        <a:buSzPct val="90000"/>
        <a:buFont typeface="Wingdings 3" panose="05040102010807070707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ctrTitle"/>
          </p:nvPr>
        </p:nvSpPr>
        <p:spPr>
          <a:xfrm>
            <a:off x="395536" y="2996952"/>
            <a:ext cx="7896225" cy="1751012"/>
          </a:xfrm>
        </p:spPr>
        <p:txBody>
          <a:bodyPr/>
          <a:lstStyle/>
          <a:p>
            <a:pPr algn="ctr"/>
            <a:r>
              <a:rPr lang="en-US" altLang="ko-KR" dirty="0" err="1"/>
              <a:t>pycuda</a:t>
            </a:r>
            <a:br>
              <a:rPr altLang="ko-KR" dirty="0"/>
            </a:br>
            <a:endParaRPr lang="ko-KR" altLang="en-US" dirty="0"/>
          </a:p>
        </p:txBody>
      </p:sp>
      <p:sp>
        <p:nvSpPr>
          <p:cNvPr id="9219" name="부제목 2"/>
          <p:cNvSpPr txBox="1">
            <a:spLocks/>
          </p:cNvSpPr>
          <p:nvPr/>
        </p:nvSpPr>
        <p:spPr bwMode="auto">
          <a:xfrm>
            <a:off x="611560" y="5229200"/>
            <a:ext cx="8212137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90000"/>
              <a:buFont typeface="Wingdings 3" panose="05040102010807070707" pitchFamily="18" charset="2"/>
              <a:buChar char=""/>
              <a:defRPr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latinLnBrk="1">
              <a:spcBef>
                <a:spcPct val="20000"/>
              </a:spcBef>
              <a:buClr>
                <a:schemeClr val="accent2"/>
              </a:buClr>
              <a:buSzPct val="90000"/>
              <a:buFont typeface="Wingdings 3" panose="05040102010807070707" pitchFamily="18" charset="2"/>
              <a:buChar char=""/>
              <a:defRPr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latinLnBrk="1">
              <a:spcBef>
                <a:spcPct val="20000"/>
              </a:spcBef>
              <a:buClr>
                <a:srgbClr val="9BBB59"/>
              </a:buClr>
              <a:buSzPct val="90000"/>
              <a:buFont typeface="Wingdings 3" panose="05040102010807070707" pitchFamily="18" charset="2"/>
              <a:buChar char=""/>
              <a:defRPr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latinLnBrk="1">
              <a:spcBef>
                <a:spcPct val="20000"/>
              </a:spcBef>
              <a:buClr>
                <a:srgbClr val="8064A2"/>
              </a:buClr>
              <a:buSzPct val="90000"/>
              <a:buFont typeface="Wingdings 3" panose="05040102010807070707" pitchFamily="18" charset="2"/>
              <a:buChar char="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latinLnBrk="1">
              <a:spcBef>
                <a:spcPct val="20000"/>
              </a:spcBef>
              <a:buClr>
                <a:srgbClr val="AA5E74"/>
              </a:buClr>
              <a:buSzPct val="90000"/>
              <a:buFont typeface="Wingdings 3" panose="05040102010807070707" pitchFamily="18" charset="2"/>
              <a:buChar char="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5E74"/>
              </a:buClr>
              <a:buSzPct val="90000"/>
              <a:buFont typeface="Wingdings 3" panose="05040102010807070707" pitchFamily="18" charset="2"/>
              <a:buChar char="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5E74"/>
              </a:buClr>
              <a:buSzPct val="90000"/>
              <a:buFont typeface="Wingdings 3" panose="05040102010807070707" pitchFamily="18" charset="2"/>
              <a:buChar char="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5E74"/>
              </a:buClr>
              <a:buSzPct val="90000"/>
              <a:buFont typeface="Wingdings 3" panose="05040102010807070707" pitchFamily="18" charset="2"/>
              <a:buChar char="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5E74"/>
              </a:buClr>
              <a:buSzPct val="90000"/>
              <a:buFont typeface="Wingdings 3" panose="05040102010807070707" pitchFamily="18" charset="2"/>
              <a:buChar char="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r" eaLnBrk="1" latinLnBrk="0" hangingPunct="1">
              <a:buFont typeface="Wingdings 3" panose="05040102010807070707" pitchFamily="18" charset="2"/>
              <a:buNone/>
            </a:pPr>
            <a:r>
              <a:rPr lang="en-US" altLang="ko-KR" sz="2000" dirty="0" err="1">
                <a:ea typeface="맑은 고딕" panose="020B0503020000020004" pitchFamily="50" charset="-127"/>
              </a:rPr>
              <a:t>Jin</a:t>
            </a:r>
            <a:r>
              <a:rPr lang="en-US" altLang="ko-KR" sz="2000" dirty="0">
                <a:ea typeface="맑은 고딕" panose="020B0503020000020004" pitchFamily="50" charset="-127"/>
              </a:rPr>
              <a:t> </a:t>
            </a:r>
            <a:r>
              <a:rPr lang="en-US" altLang="ko-KR" sz="2000" dirty="0" err="1">
                <a:ea typeface="맑은 고딕" panose="020B0503020000020004" pitchFamily="50" charset="-127"/>
              </a:rPr>
              <a:t>Kwon</a:t>
            </a:r>
            <a:r>
              <a:rPr lang="en-US" altLang="ko-KR" sz="2000" dirty="0">
                <a:ea typeface="맑은 고딕" panose="020B0503020000020004" pitchFamily="50" charset="-127"/>
              </a:rPr>
              <a:t> Kim</a:t>
            </a:r>
          </a:p>
          <a:p>
            <a:pPr algn="r" eaLnBrk="1" latinLnBrk="0" hangingPunct="1">
              <a:buFont typeface="Wingdings 3" panose="05040102010807070707" pitchFamily="18" charset="2"/>
              <a:buNone/>
            </a:pPr>
            <a:r>
              <a:rPr lang="en-US" altLang="ko-KR" sz="2000" dirty="0">
                <a:ea typeface="맑은 고딕" panose="020B0503020000020004" pitchFamily="50" charset="-127"/>
              </a:rPr>
              <a:t>May 25, 2017</a:t>
            </a:r>
            <a:endParaRPr kumimoji="0" lang="en-US" altLang="ko-KR" sz="2000" dirty="0"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Tutorial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50018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dirty="0"/>
              <a:t>Step 5: get a result from the device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Step 6: </a:t>
            </a:r>
            <a:r>
              <a:rPr lang="en-US" altLang="ko-KR" sz="2400" dirty="0" err="1"/>
              <a:t>cuda</a:t>
            </a:r>
            <a:r>
              <a:rPr lang="en-US" altLang="ko-KR" sz="2400" dirty="0"/>
              <a:t> memory free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37" t="39676" r="22520" b="56494"/>
          <a:stretch/>
        </p:blipFill>
        <p:spPr>
          <a:xfrm>
            <a:off x="5220072" y="2254589"/>
            <a:ext cx="3781940" cy="52633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50" t="64889" r="42274" b="30645"/>
          <a:stretch/>
        </p:blipFill>
        <p:spPr>
          <a:xfrm>
            <a:off x="45840" y="2293532"/>
            <a:ext cx="5102224" cy="55940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97" t="69552" r="66074" b="27574"/>
          <a:stretch/>
        </p:blipFill>
        <p:spPr>
          <a:xfrm>
            <a:off x="395536" y="4437112"/>
            <a:ext cx="2808312" cy="56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394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Compare </a:t>
            </a:r>
            <a:r>
              <a:rPr lang="en-US" altLang="ko-KR" dirty="0" err="1">
                <a:ea typeface="굴림" panose="020B0600000101010101" pitchFamily="50" charset="-127"/>
              </a:rPr>
              <a:t>pycuda</a:t>
            </a:r>
            <a:r>
              <a:rPr lang="en-US" altLang="ko-KR" dirty="0">
                <a:ea typeface="굴림" panose="020B0600000101010101" pitchFamily="50" charset="-127"/>
              </a:rPr>
              <a:t> &amp; </a:t>
            </a:r>
            <a:r>
              <a:rPr lang="en-US" altLang="ko-KR" dirty="0" err="1">
                <a:ea typeface="굴림" panose="020B0600000101010101" pitchFamily="50" charset="-127"/>
              </a:rPr>
              <a:t>cuda</a:t>
            </a:r>
            <a:r>
              <a:rPr lang="en-US" altLang="ko-KR" dirty="0">
                <a:ea typeface="굴림" panose="020B0600000101010101" pitchFamily="50" charset="-127"/>
              </a:rPr>
              <a:t> in 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50018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dirty="0"/>
              <a:t>Running time 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</p:txBody>
      </p:sp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94D5A1DC-F4FD-490A-B461-11A92D105C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7357196"/>
              </p:ext>
            </p:extLst>
          </p:nvPr>
        </p:nvGraphicFramePr>
        <p:xfrm>
          <a:off x="1846040" y="2348880"/>
          <a:ext cx="5040560" cy="3024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75264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Compare </a:t>
            </a:r>
            <a:r>
              <a:rPr lang="en-US" altLang="ko-KR" dirty="0" err="1">
                <a:ea typeface="굴림" panose="020B0600000101010101" pitchFamily="50" charset="-127"/>
              </a:rPr>
              <a:t>pycuda</a:t>
            </a:r>
            <a:r>
              <a:rPr lang="en-US" altLang="ko-KR" dirty="0">
                <a:ea typeface="굴림" panose="020B0600000101010101" pitchFamily="50" charset="-127"/>
              </a:rPr>
              <a:t> &amp; </a:t>
            </a:r>
            <a:r>
              <a:rPr lang="en-US" altLang="ko-KR" dirty="0" err="1">
                <a:ea typeface="굴림" panose="020B0600000101010101" pitchFamily="50" charset="-127"/>
              </a:rPr>
              <a:t>cuda</a:t>
            </a:r>
            <a:r>
              <a:rPr lang="en-US" altLang="ko-KR" dirty="0">
                <a:ea typeface="굴림" panose="020B0600000101010101" pitchFamily="50" charset="-127"/>
              </a:rPr>
              <a:t> in 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500188"/>
            <a:ext cx="8229600" cy="5357812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dirty="0"/>
              <a:t>1. Initialize step</a:t>
            </a:r>
          </a:p>
          <a:p>
            <a:pPr marL="0" indent="0">
              <a:buNone/>
            </a:pPr>
            <a:r>
              <a:rPr lang="en-US" altLang="ko-KR" sz="2400" dirty="0"/>
              <a:t>  before </a:t>
            </a:r>
            <a:r>
              <a:rPr lang="en-US" altLang="ko-KR" sz="2400" dirty="0" err="1"/>
              <a:t>cudamalloc</a:t>
            </a:r>
            <a:r>
              <a:rPr lang="en-US" altLang="ko-KR" sz="2400" dirty="0"/>
              <a:t>, we initialize some data. </a:t>
            </a:r>
          </a:p>
          <a:p>
            <a:pPr marL="0" indent="0">
              <a:buNone/>
            </a:pPr>
            <a:r>
              <a:rPr lang="en-US" altLang="ko-KR" sz="2400" dirty="0"/>
              <a:t>2. Data transfer size </a:t>
            </a:r>
          </a:p>
          <a:p>
            <a:pPr marL="0" indent="0">
              <a:buNone/>
            </a:pPr>
            <a:r>
              <a:rPr lang="en-US" altLang="ko-KR" sz="2400" dirty="0"/>
              <a:t>     Same representation data can have different size in different language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0" t="43167" b="28834"/>
          <a:stretch/>
        </p:blipFill>
        <p:spPr>
          <a:xfrm>
            <a:off x="123479" y="3933056"/>
            <a:ext cx="8855968" cy="144016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0" t="48803" r="8778" b="32997"/>
          <a:stretch/>
        </p:blipFill>
        <p:spPr>
          <a:xfrm>
            <a:off x="123479" y="5730234"/>
            <a:ext cx="8855968" cy="10294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23479" y="3563724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pycuda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9660" y="5360902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Cuda</a:t>
            </a:r>
            <a:r>
              <a:rPr lang="en-US" altLang="ko-KR" dirty="0"/>
              <a:t> in 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332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ea typeface="굴림" panose="020B0600000101010101" pitchFamily="50" charset="-127"/>
              </a:rPr>
              <a:t>Conclusions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500188"/>
            <a:ext cx="8229600" cy="4525963"/>
          </a:xfrm>
        </p:spPr>
        <p:txBody>
          <a:bodyPr/>
          <a:lstStyle/>
          <a:p>
            <a:r>
              <a:rPr lang="en-US" altLang="ko-KR" sz="2800" dirty="0" err="1"/>
              <a:t>Pycuda</a:t>
            </a:r>
            <a:r>
              <a:rPr lang="en-US" altLang="ko-KR" sz="2800" dirty="0"/>
              <a:t> give you the full power of </a:t>
            </a:r>
            <a:r>
              <a:rPr lang="en-US" altLang="ko-KR" sz="2800" dirty="0" err="1"/>
              <a:t>gpu</a:t>
            </a:r>
            <a:r>
              <a:rPr lang="en-US" altLang="ko-KR" sz="2800" dirty="0"/>
              <a:t> driver.</a:t>
            </a:r>
          </a:p>
          <a:p>
            <a:pPr marL="0" indent="0">
              <a:buNone/>
            </a:pPr>
            <a:endParaRPr lang="en-US" altLang="ko-KR" sz="2800" dirty="0"/>
          </a:p>
          <a:p>
            <a:r>
              <a:rPr lang="en-US" altLang="ko-KR" sz="2800" dirty="0"/>
              <a:t>But </a:t>
            </a:r>
            <a:r>
              <a:rPr lang="en-US" altLang="ko-KR" sz="2800" dirty="0" err="1"/>
              <a:t>pycuda</a:t>
            </a:r>
            <a:r>
              <a:rPr lang="en-US" altLang="ko-KR" sz="2800" dirty="0"/>
              <a:t> is just a python, so naturally they are slow.</a:t>
            </a:r>
          </a:p>
          <a:p>
            <a:endParaRPr lang="en-US" altLang="ko-KR" sz="2800" dirty="0"/>
          </a:p>
          <a:p>
            <a:r>
              <a:rPr lang="en-US" altLang="ko-KR" sz="2800" dirty="0"/>
              <a:t>When you use kernel intensive program, the </a:t>
            </a:r>
            <a:r>
              <a:rPr lang="en-US" altLang="ko-KR" sz="2800" dirty="0" err="1"/>
              <a:t>pycuda</a:t>
            </a:r>
            <a:r>
              <a:rPr lang="en-US" altLang="ko-KR" sz="2800" dirty="0"/>
              <a:t> is perfect choice.</a:t>
            </a:r>
          </a:p>
          <a:p>
            <a:endParaRPr lang="en-US" altLang="ko-KR" sz="2800" dirty="0"/>
          </a:p>
          <a:p>
            <a:r>
              <a:rPr lang="en-US" altLang="ko-KR" sz="2800" dirty="0"/>
              <a:t>When you use memory intensive program, the </a:t>
            </a:r>
            <a:r>
              <a:rPr lang="en-US" altLang="ko-KR" sz="2800" dirty="0" err="1"/>
              <a:t>pycuda</a:t>
            </a:r>
            <a:r>
              <a:rPr lang="en-US" altLang="ko-KR" sz="2800" dirty="0"/>
              <a:t> is poor choice.</a:t>
            </a:r>
          </a:p>
          <a:p>
            <a:endParaRPr lang="en-US" altLang="ko-KR" sz="2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854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160367"/>
            <a:ext cx="8229600" cy="720090"/>
          </a:xfrm>
        </p:spPr>
        <p:txBody>
          <a:bodyPr/>
          <a:lstStyle/>
          <a:p>
            <a:r>
              <a:rPr lang="en-US" altLang="ko-KR" dirty="0"/>
              <a:t>Thank you for listening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0142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Outline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Font typeface="Wingdings 3" panose="05040102010807070707" pitchFamily="18" charset="2"/>
              <a:buNone/>
            </a:pPr>
            <a:r>
              <a:rPr lang="en-US" altLang="ko-KR" b="1" dirty="0">
                <a:ea typeface="굴림" panose="020B0600000101010101" pitchFamily="50" charset="-127"/>
              </a:rPr>
              <a:t>Introduction to python</a:t>
            </a:r>
          </a:p>
          <a:p>
            <a:pPr lvl="1">
              <a:buClr>
                <a:srgbClr val="0070C0"/>
              </a:buClr>
            </a:pPr>
            <a:r>
              <a:rPr lang="en-US" altLang="ko-KR" dirty="0">
                <a:ea typeface="굴림" panose="020B0600000101010101" pitchFamily="50" charset="-127"/>
              </a:rPr>
              <a:t>What is python</a:t>
            </a:r>
          </a:p>
          <a:p>
            <a:pPr lvl="1">
              <a:buClr>
                <a:srgbClr val="0070C0"/>
              </a:buClr>
            </a:pPr>
            <a:endParaRPr lang="en-US" altLang="ko-KR" dirty="0">
              <a:ea typeface="굴림" panose="020B0600000101010101" pitchFamily="50" charset="-127"/>
            </a:endParaRP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altLang="ko-KR" b="1" dirty="0">
                <a:ea typeface="굴림" panose="020B0600000101010101" pitchFamily="50" charset="-127"/>
              </a:rPr>
              <a:t>Introduction to </a:t>
            </a:r>
            <a:r>
              <a:rPr lang="en-US" altLang="ko-KR" b="1" dirty="0" err="1">
                <a:ea typeface="굴림" panose="020B0600000101010101" pitchFamily="50" charset="-127"/>
              </a:rPr>
              <a:t>pycuda</a:t>
            </a:r>
            <a:endParaRPr lang="en-US" altLang="ko-KR" b="1" dirty="0">
              <a:ea typeface="굴림" panose="020B0600000101010101" pitchFamily="50" charset="-127"/>
            </a:endParaRPr>
          </a:p>
          <a:p>
            <a:pPr lvl="1">
              <a:buClr>
                <a:srgbClr val="0070C0"/>
              </a:buClr>
            </a:pPr>
            <a:r>
              <a:rPr lang="en-US" altLang="ko-KR" dirty="0">
                <a:ea typeface="굴림" panose="020B0600000101010101" pitchFamily="50" charset="-127"/>
              </a:rPr>
              <a:t>What is </a:t>
            </a:r>
            <a:r>
              <a:rPr lang="en-US" altLang="ko-KR" dirty="0" err="1">
                <a:ea typeface="굴림" panose="020B0600000101010101" pitchFamily="50" charset="-127"/>
              </a:rPr>
              <a:t>pycuda</a:t>
            </a:r>
            <a:r>
              <a:rPr lang="en-US" altLang="ko-KR" dirty="0">
                <a:ea typeface="굴림" panose="020B0600000101010101" pitchFamily="50" charset="-127"/>
              </a:rPr>
              <a:t> &amp; characteristic</a:t>
            </a:r>
          </a:p>
          <a:p>
            <a:pPr lvl="1">
              <a:buClr>
                <a:srgbClr val="0070C0"/>
              </a:buClr>
            </a:pPr>
            <a:r>
              <a:rPr lang="en-US" altLang="ko-KR" dirty="0">
                <a:ea typeface="굴림" panose="020B0600000101010101" pitchFamily="50" charset="-127"/>
              </a:rPr>
              <a:t>Installation</a:t>
            </a:r>
          </a:p>
          <a:p>
            <a:pPr lvl="1">
              <a:buClr>
                <a:srgbClr val="0070C0"/>
              </a:buClr>
            </a:pPr>
            <a:r>
              <a:rPr lang="en-US" altLang="ko-KR" dirty="0">
                <a:ea typeface="굴림" panose="020B0600000101010101" pitchFamily="50" charset="-127"/>
              </a:rPr>
              <a:t>Tutorial</a:t>
            </a:r>
          </a:p>
          <a:p>
            <a:pPr lvl="1">
              <a:buClr>
                <a:srgbClr val="0070C0"/>
              </a:buClr>
            </a:pPr>
            <a:r>
              <a:rPr lang="en-US" altLang="ko-KR" dirty="0">
                <a:ea typeface="굴림" panose="020B0600000101010101" pitchFamily="50" charset="-127"/>
              </a:rPr>
              <a:t>Compare </a:t>
            </a:r>
            <a:r>
              <a:rPr lang="en-US" altLang="ko-KR" dirty="0" err="1">
                <a:ea typeface="굴림" panose="020B0600000101010101" pitchFamily="50" charset="-127"/>
              </a:rPr>
              <a:t>pycuda</a:t>
            </a:r>
            <a:r>
              <a:rPr lang="en-US" altLang="ko-KR" dirty="0">
                <a:ea typeface="굴림" panose="020B0600000101010101" pitchFamily="50" charset="-127"/>
              </a:rPr>
              <a:t> &amp; </a:t>
            </a:r>
            <a:r>
              <a:rPr lang="en-US" altLang="ko-KR" dirty="0" err="1">
                <a:ea typeface="굴림" panose="020B0600000101010101" pitchFamily="50" charset="-127"/>
              </a:rPr>
              <a:t>cuda</a:t>
            </a:r>
            <a:r>
              <a:rPr lang="en-US" altLang="ko-KR" dirty="0">
                <a:ea typeface="굴림" panose="020B0600000101010101" pitchFamily="50" charset="-127"/>
              </a:rPr>
              <a:t> in c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altLang="ko-KR" b="1" dirty="0">
                <a:ea typeface="굴림" panose="020B0600000101010101" pitchFamily="50" charset="-127"/>
              </a:rPr>
              <a:t>Conclusions</a:t>
            </a: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395536" y="3284984"/>
            <a:ext cx="8229600" cy="960438"/>
          </a:xfrm>
        </p:spPr>
        <p:txBody>
          <a:bodyPr/>
          <a:lstStyle/>
          <a:p>
            <a:pPr marL="0" indent="0">
              <a:buFont typeface="Wingdings 3" panose="05040102010807070707" pitchFamily="18" charset="2"/>
              <a:buNone/>
            </a:pPr>
            <a:r>
              <a:rPr lang="en-US" altLang="ko-KR" b="1" dirty="0">
                <a:ea typeface="굴림" panose="020B0600000101010101" pitchFamily="50" charset="-127"/>
              </a:rPr>
              <a:t>Introduction to python</a:t>
            </a:r>
          </a:p>
        </p:txBody>
      </p:sp>
    </p:spTree>
    <p:extLst>
      <p:ext uri="{BB962C8B-B14F-4D97-AF65-F5344CB8AC3E}">
        <p14:creationId xmlns:p14="http://schemas.microsoft.com/office/powerpoint/2010/main" val="461851908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What is python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marL="0" indent="0">
              <a:buFont typeface="Wingdings 3" panose="05040102010807070707" pitchFamily="18" charset="2"/>
              <a:buNone/>
            </a:pPr>
            <a:r>
              <a:rPr lang="en-US" altLang="ko-KR" sz="2800" b="1" dirty="0">
                <a:ea typeface="굴림" panose="020B0600000101010101" pitchFamily="50" charset="-127"/>
              </a:rPr>
              <a:t>Python</a:t>
            </a:r>
          </a:p>
          <a:p>
            <a:pPr lvl="1">
              <a:buClr>
                <a:srgbClr val="0070C0"/>
              </a:buClr>
            </a:pPr>
            <a:r>
              <a:rPr lang="en-US" altLang="ko-KR" sz="2400" dirty="0">
                <a:solidFill>
                  <a:srgbClr val="FF0000"/>
                </a:solidFill>
                <a:ea typeface="굴림" panose="020B0600000101010101" pitchFamily="50" charset="-127"/>
              </a:rPr>
              <a:t>Interpreter : </a:t>
            </a:r>
            <a:r>
              <a:rPr lang="en-US" altLang="ko-KR" sz="2400" dirty="0">
                <a:ea typeface="굴림" panose="020B0600000101010101" pitchFamily="50" charset="-127"/>
              </a:rPr>
              <a:t>directly executes instructions written in a programming language</a:t>
            </a:r>
          </a:p>
          <a:p>
            <a:pPr lvl="1">
              <a:buClr>
                <a:srgbClr val="0070C0"/>
              </a:buClr>
            </a:pPr>
            <a:endParaRPr lang="en-US" altLang="ko-KR" sz="2400" b="1" dirty="0">
              <a:ea typeface="굴림" panose="020B0600000101010101" pitchFamily="50" charset="-127"/>
            </a:endParaRP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altLang="ko-KR" sz="2800" b="1" dirty="0">
                <a:ea typeface="굴림" panose="020B0600000101010101" pitchFamily="50" charset="-127"/>
              </a:rPr>
              <a:t>Advantage</a:t>
            </a:r>
          </a:p>
          <a:p>
            <a:pPr lvl="1">
              <a:buClr>
                <a:srgbClr val="0070C0"/>
              </a:buClr>
            </a:pPr>
            <a:r>
              <a:rPr lang="en-US" altLang="ko-KR" sz="2400" dirty="0">
                <a:ea typeface="굴림" panose="020B0600000101010101" pitchFamily="50" charset="-127"/>
              </a:rPr>
              <a:t>Can learn easily</a:t>
            </a:r>
          </a:p>
          <a:p>
            <a:pPr lvl="1">
              <a:buClr>
                <a:srgbClr val="0070C0"/>
              </a:buClr>
            </a:pPr>
            <a:r>
              <a:rPr lang="en-US" altLang="ko-KR" sz="2400" dirty="0">
                <a:ea typeface="굴림" panose="020B0600000101010101" pitchFamily="50" charset="-127"/>
              </a:rPr>
              <a:t>Can include a program written by another language</a:t>
            </a:r>
          </a:p>
          <a:p>
            <a:pPr lvl="1">
              <a:buClr>
                <a:srgbClr val="0070C0"/>
              </a:buClr>
            </a:pPr>
            <a:r>
              <a:rPr lang="en-US" altLang="ko-KR" sz="2400" dirty="0">
                <a:ea typeface="굴림" panose="020B0600000101010101" pitchFamily="50" charset="-127"/>
              </a:rPr>
              <a:t>Automatic memory management.</a:t>
            </a:r>
          </a:p>
          <a:p>
            <a:pPr lvl="1">
              <a:buClr>
                <a:srgbClr val="0070C0"/>
              </a:buClr>
            </a:pPr>
            <a:endParaRPr lang="en-US" altLang="ko-KR" sz="2400" b="1" dirty="0">
              <a:ea typeface="굴림" panose="020B0600000101010101" pitchFamily="50" charset="-127"/>
            </a:endParaRP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altLang="ko-KR" sz="2800" b="1" dirty="0">
                <a:ea typeface="굴림" panose="020B0600000101010101" pitchFamily="50" charset="-127"/>
              </a:rPr>
              <a:t>disadvantage</a:t>
            </a:r>
            <a:endParaRPr lang="en-US" altLang="ko-KR" sz="2800" dirty="0">
              <a:ea typeface="굴림" panose="020B0600000101010101" pitchFamily="50" charset="-127"/>
            </a:endParaRPr>
          </a:p>
          <a:p>
            <a:pPr lvl="1">
              <a:buClr>
                <a:srgbClr val="0070C0"/>
              </a:buClr>
            </a:pPr>
            <a:r>
              <a:rPr lang="en-US" altLang="ko-KR" sz="2400" dirty="0">
                <a:ea typeface="굴림" panose="020B0600000101010101" pitchFamily="50" charset="-127"/>
              </a:rPr>
              <a:t>slow</a:t>
            </a:r>
            <a:endParaRPr lang="en-US" altLang="ko-KR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7924834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395536" y="3284984"/>
            <a:ext cx="8229600" cy="960438"/>
          </a:xfrm>
        </p:spPr>
        <p:txBody>
          <a:bodyPr/>
          <a:lstStyle/>
          <a:p>
            <a:pPr marL="0" indent="0">
              <a:buFont typeface="Wingdings 3" panose="05040102010807070707" pitchFamily="18" charset="2"/>
              <a:buNone/>
            </a:pPr>
            <a:r>
              <a:rPr lang="en-US" altLang="ko-KR" b="1" dirty="0">
                <a:ea typeface="굴림" panose="020B0600000101010101" pitchFamily="50" charset="-127"/>
              </a:rPr>
              <a:t>Introduction to </a:t>
            </a:r>
            <a:r>
              <a:rPr lang="en-US" altLang="ko-KR" b="1" dirty="0" err="1">
                <a:ea typeface="굴림" panose="020B0600000101010101" pitchFamily="50" charset="-127"/>
              </a:rPr>
              <a:t>pycuda</a:t>
            </a:r>
            <a:endParaRPr lang="en-US" altLang="ko-KR" b="1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5321070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What is </a:t>
            </a:r>
            <a:r>
              <a:rPr lang="en-US" altLang="ko-KR" dirty="0" err="1">
                <a:ea typeface="굴림" panose="020B0600000101010101" pitchFamily="50" charset="-127"/>
              </a:rPr>
              <a:t>pycuda</a:t>
            </a:r>
            <a:r>
              <a:rPr lang="en-US" altLang="ko-KR" dirty="0">
                <a:ea typeface="굴림" panose="020B0600000101010101" pitchFamily="50" charset="-127"/>
              </a:rPr>
              <a:t> &amp; characteristic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/>
          <a:lstStyle/>
          <a:p>
            <a:pPr marL="0" indent="0">
              <a:buFont typeface="Wingdings 3" panose="05040102010807070707" pitchFamily="18" charset="2"/>
              <a:buNone/>
            </a:pPr>
            <a:r>
              <a:rPr lang="en-US" altLang="ko-KR" sz="2800" b="1" dirty="0" err="1">
                <a:ea typeface="굴림" panose="020B0600000101010101" pitchFamily="50" charset="-127"/>
              </a:rPr>
              <a:t>pycuda</a:t>
            </a:r>
            <a:endParaRPr lang="en-US" altLang="ko-KR" sz="2800" b="1" dirty="0">
              <a:ea typeface="굴림" panose="020B0600000101010101" pitchFamily="50" charset="-127"/>
            </a:endParaRPr>
          </a:p>
          <a:p>
            <a:pPr lvl="1">
              <a:buClr>
                <a:srgbClr val="0070C0"/>
              </a:buClr>
            </a:pPr>
            <a:r>
              <a:rPr lang="en-US" altLang="ko-KR" dirty="0"/>
              <a:t>a Python programming environment for CUDA</a:t>
            </a:r>
          </a:p>
          <a:p>
            <a:pPr lvl="1">
              <a:buClr>
                <a:srgbClr val="0070C0"/>
              </a:buClr>
            </a:pPr>
            <a:endParaRPr lang="en-US" altLang="ko-KR" sz="2400" b="1" dirty="0"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800" b="1" dirty="0">
                <a:ea typeface="굴림" panose="020B0600000101010101" pitchFamily="50" charset="-127"/>
              </a:rPr>
              <a:t>characteristic</a:t>
            </a:r>
          </a:p>
          <a:p>
            <a:pPr lvl="1">
              <a:buClr>
                <a:srgbClr val="0070C0"/>
              </a:buClr>
            </a:pPr>
            <a:r>
              <a:rPr lang="en-US" altLang="ko-KR" dirty="0"/>
              <a:t>Object cleanup tied to lifetime of objects</a:t>
            </a:r>
          </a:p>
          <a:p>
            <a:pPr lvl="1">
              <a:buClr>
                <a:srgbClr val="0070C0"/>
              </a:buClr>
            </a:pPr>
            <a:r>
              <a:rPr lang="en-US" altLang="ko-KR" dirty="0"/>
              <a:t>Completeness </a:t>
            </a:r>
          </a:p>
          <a:p>
            <a:pPr lvl="1">
              <a:buClr>
                <a:srgbClr val="0070C0"/>
              </a:buClr>
            </a:pPr>
            <a:r>
              <a:rPr lang="en-US" altLang="ko-KR" dirty="0"/>
              <a:t>Automatic Error Checking</a:t>
            </a:r>
          </a:p>
          <a:p>
            <a:pPr lvl="1">
              <a:buClr>
                <a:srgbClr val="0070C0"/>
              </a:buClr>
            </a:pPr>
            <a:r>
              <a:rPr lang="en-US" altLang="ko-KR" dirty="0"/>
              <a:t>Speed</a:t>
            </a:r>
            <a:endParaRPr lang="en-US" altLang="ko-KR" sz="2400" b="1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6309106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>
              <a:buClr>
                <a:srgbClr val="0070C0"/>
              </a:buClr>
            </a:pPr>
            <a:r>
              <a:rPr lang="en-US" altLang="ko-KR" dirty="0">
                <a:ea typeface="굴림" panose="020B0600000101010101" pitchFamily="50" charset="-127"/>
              </a:rPr>
              <a:t>Installation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800" b="1" dirty="0"/>
              <a:t>Step 0: Ensure that CUDA is installed and settings are correct</a:t>
            </a:r>
          </a:p>
          <a:p>
            <a:pPr marL="0" indent="0">
              <a:buNone/>
            </a:pPr>
            <a:endParaRPr lang="en-US" altLang="ko-KR" sz="2800" b="1" dirty="0"/>
          </a:p>
          <a:p>
            <a:pPr marL="0" indent="0">
              <a:buNone/>
            </a:pPr>
            <a:r>
              <a:rPr lang="en-US" altLang="ko-KR" sz="2800" b="1" dirty="0"/>
              <a:t>Step 1: Install </a:t>
            </a:r>
            <a:r>
              <a:rPr lang="en-US" altLang="ko-KR" sz="2800" b="1" dirty="0" err="1"/>
              <a:t>gcc</a:t>
            </a:r>
            <a:endParaRPr lang="en-US" altLang="ko-KR" sz="2800" b="1" dirty="0"/>
          </a:p>
          <a:p>
            <a:pPr marL="0" indent="0">
              <a:buNone/>
            </a:pPr>
            <a:endParaRPr lang="en-US" altLang="ko-KR" sz="2800" b="1" dirty="0"/>
          </a:p>
          <a:p>
            <a:pPr marL="0" indent="0">
              <a:buNone/>
            </a:pPr>
            <a:r>
              <a:rPr lang="en-US" altLang="ko-KR" sz="2800" b="1" dirty="0"/>
              <a:t>Step 2: Install Boost C++ libraries</a:t>
            </a:r>
          </a:p>
          <a:p>
            <a:pPr marL="0" indent="0">
              <a:buNone/>
            </a:pPr>
            <a:endParaRPr lang="en-US" altLang="ko-KR" sz="2800" b="1" dirty="0"/>
          </a:p>
          <a:p>
            <a:pPr marL="0" indent="0">
              <a:buNone/>
            </a:pPr>
            <a:r>
              <a:rPr lang="en-US" altLang="ko-KR" sz="2800" b="1" dirty="0"/>
              <a:t>Step 3: Install </a:t>
            </a:r>
            <a:r>
              <a:rPr lang="en-US" altLang="ko-KR" sz="2800" b="1" dirty="0" err="1"/>
              <a:t>numpy</a:t>
            </a:r>
            <a:endParaRPr lang="en-US" altLang="ko-KR" sz="2800" b="1" dirty="0"/>
          </a:p>
          <a:p>
            <a:pPr marL="0" indent="0">
              <a:buNone/>
            </a:pPr>
            <a:endParaRPr lang="en-US" altLang="ko-KR" sz="2800" b="1" dirty="0"/>
          </a:p>
          <a:p>
            <a:pPr marL="0" indent="0">
              <a:buNone/>
            </a:pPr>
            <a:r>
              <a:rPr lang="en-US" altLang="ko-KR" sz="2800" b="1" dirty="0"/>
              <a:t>Step 4: Download, unpack and install </a:t>
            </a:r>
            <a:r>
              <a:rPr lang="en-US" altLang="ko-KR" sz="2800" b="1" dirty="0" err="1"/>
              <a:t>PyCUDA</a:t>
            </a:r>
            <a:endParaRPr lang="en-US" altLang="ko-KR" sz="2800" b="1" dirty="0"/>
          </a:p>
          <a:p>
            <a:pPr marL="0" indent="0">
              <a:buNone/>
            </a:pP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201518800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Tutorial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50018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dirty="0"/>
              <a:t>Step 1: import module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Step 2 : initialize data</a:t>
            </a:r>
            <a:endParaRPr lang="ko-KR" altLang="en-US" sz="24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36" t="2561" r="19227" b="89251"/>
          <a:stretch/>
        </p:blipFill>
        <p:spPr>
          <a:xfrm>
            <a:off x="4126176" y="2299974"/>
            <a:ext cx="4280198" cy="98501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25" t="2238" r="67012" b="91070"/>
          <a:stretch/>
        </p:blipFill>
        <p:spPr>
          <a:xfrm>
            <a:off x="761815" y="2299975"/>
            <a:ext cx="2854066" cy="82549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5" t="19827" r="59838" b="53767"/>
          <a:stretch/>
        </p:blipFill>
        <p:spPr>
          <a:xfrm>
            <a:off x="539552" y="4005064"/>
            <a:ext cx="3240360" cy="256202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4" t="11635" r="80313" b="83255"/>
          <a:stretch/>
        </p:blipFill>
        <p:spPr>
          <a:xfrm>
            <a:off x="4283019" y="4437113"/>
            <a:ext cx="4123355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000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Tutorial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50018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dirty="0"/>
              <a:t>Step 3: allocate device memory &amp; data transfer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Step 4 : define kernel function &amp; launch a kernel </a:t>
            </a:r>
            <a:endParaRPr lang="ko-KR" altLang="en-US" sz="2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37" t="16537" r="15646" b="78456"/>
          <a:stretch/>
        </p:blipFill>
        <p:spPr>
          <a:xfrm>
            <a:off x="4546546" y="2348880"/>
            <a:ext cx="4428127" cy="52587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50" t="45083" r="46063" b="45118"/>
          <a:stretch/>
        </p:blipFill>
        <p:spPr>
          <a:xfrm>
            <a:off x="219720" y="2235353"/>
            <a:ext cx="4295026" cy="73329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47" t="22836" r="13878" b="60383"/>
          <a:stretch/>
        </p:blipFill>
        <p:spPr>
          <a:xfrm>
            <a:off x="4378105" y="4005064"/>
            <a:ext cx="4756312" cy="176239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75" t="29000" r="54725" b="60776"/>
          <a:stretch/>
        </p:blipFill>
        <p:spPr>
          <a:xfrm>
            <a:off x="74796" y="3929088"/>
            <a:ext cx="4209172" cy="1060888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50" t="55267" r="58647" b="36073"/>
          <a:stretch/>
        </p:blipFill>
        <p:spPr>
          <a:xfrm>
            <a:off x="45839" y="5191954"/>
            <a:ext cx="3936475" cy="97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157481"/>
      </p:ext>
    </p:extLst>
  </p:cSld>
  <p:clrMapOvr>
    <a:masterClrMapping/>
  </p:clrMapOvr>
</p:sld>
</file>

<file path=ppt/theme/theme1.xml><?xml version="1.0" encoding="utf-8"?>
<a:theme xmlns:a="http://schemas.openxmlformats.org/drawingml/2006/main" name="심플 테마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심플 테마</Template>
  <TotalTime>27929</TotalTime>
  <Words>1135</Words>
  <Application>Microsoft Office PowerPoint</Application>
  <PresentationFormat>화면 슬라이드 쇼(4:3)</PresentationFormat>
  <Paragraphs>160</Paragraphs>
  <Slides>14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굴림</vt:lpstr>
      <vt:lpstr>맑은 고딕</vt:lpstr>
      <vt:lpstr>Arial</vt:lpstr>
      <vt:lpstr>Tw Cen MT</vt:lpstr>
      <vt:lpstr>Wingdings 3</vt:lpstr>
      <vt:lpstr>심플 테마</vt:lpstr>
      <vt:lpstr>pycuda </vt:lpstr>
      <vt:lpstr>Outline</vt:lpstr>
      <vt:lpstr>Introduction to python</vt:lpstr>
      <vt:lpstr>What is python</vt:lpstr>
      <vt:lpstr>Introduction to pycuda</vt:lpstr>
      <vt:lpstr>What is pycuda &amp; characteristic</vt:lpstr>
      <vt:lpstr>Installation</vt:lpstr>
      <vt:lpstr>Tutorial</vt:lpstr>
      <vt:lpstr>Tutorial</vt:lpstr>
      <vt:lpstr>Tutorial</vt:lpstr>
      <vt:lpstr>Compare pycuda &amp; cuda in c</vt:lpstr>
      <vt:lpstr>Compare pycuda &amp; cuda in c</vt:lpstr>
      <vt:lpstr>Conclusions</vt:lpstr>
      <vt:lpstr>Thank you for listening</vt:lpstr>
    </vt:vector>
  </TitlesOfParts>
  <Company>스머프마을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 M.S. Candidate 2ST,  Chulmin Kim</dc:title>
  <dc:creator>CHULMIN KIM</dc:creator>
  <cp:lastModifiedBy>김진권</cp:lastModifiedBy>
  <cp:revision>1314</cp:revision>
  <cp:lastPrinted>2017-04-10T03:19:29Z</cp:lastPrinted>
  <dcterms:created xsi:type="dcterms:W3CDTF">2009-02-06T01:28:03Z</dcterms:created>
  <dcterms:modified xsi:type="dcterms:W3CDTF">2017-05-24T14:42:23Z</dcterms:modified>
  <cp:contentStatus>Final</cp:contentStatus>
</cp:coreProperties>
</file>