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61" r:id="rId4"/>
    <p:sldId id="260" r:id="rId5"/>
    <p:sldId id="264" r:id="rId6"/>
    <p:sldId id="257" r:id="rId7"/>
    <p:sldId id="263" r:id="rId8"/>
    <p:sldId id="262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2991"/>
            <a:ext cx="7772400" cy="2877671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1800"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67527"/>
            <a:ext cx="6858000" cy="1943626"/>
          </a:xfrm>
        </p:spPr>
        <p:txBody>
          <a:bodyPr>
            <a:normAutofit/>
          </a:bodyPr>
          <a:lstStyle>
            <a:lvl1pPr marL="0" indent="0" algn="ctr">
              <a:buNone/>
              <a:defRPr sz="900" b="1">
                <a:latin typeface="+mn-lt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889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160" userDrawn="1">
          <p15:clr>
            <a:srgbClr val="FBAE40"/>
          </p15:clr>
        </p15:guide>
        <p15:guide id="4294967295" pos="16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9420"/>
            <a:ext cx="7886700" cy="4597545"/>
          </a:xfrm>
        </p:spPr>
        <p:txBody>
          <a:bodyPr>
            <a:normAutofit/>
          </a:bodyPr>
          <a:lstStyle>
            <a:lvl1pPr marL="99120" indent="-99120">
              <a:defRPr sz="1400">
                <a:latin typeface="+mn-lt"/>
              </a:defRPr>
            </a:lvl1pPr>
            <a:lvl2pPr marL="202704" indent="-103585">
              <a:buFont typeface="Arial" panose="020B0604020202020204" pitchFamily="34" charset="0"/>
              <a:buChar char="‒"/>
              <a:defRPr sz="1200">
                <a:latin typeface="+mn-lt"/>
              </a:defRPr>
            </a:lvl2pPr>
            <a:lvl3pPr marL="300931" indent="-98227">
              <a:buFont typeface="Wingdings" panose="05000000000000000000" pitchFamily="2" charset="2"/>
              <a:buChar char="§"/>
              <a:defRPr sz="1050">
                <a:latin typeface="+mn-lt"/>
              </a:defRPr>
            </a:lvl3pPr>
            <a:lvl4pPr marL="405408" indent="-104478">
              <a:defRPr sz="1050">
                <a:latin typeface="+mn-lt"/>
              </a:defRPr>
            </a:lvl4pPr>
            <a:lvl5pPr marL="503635" indent="-98227">
              <a:defRPr sz="1050">
                <a:latin typeface="+mn-lt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8DE1-9AEA-4110-8FBA-4C1FAAFA5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98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>
            <a:normAutofit/>
          </a:bodyPr>
          <a:lstStyle>
            <a:lvl1pPr>
              <a:defRPr sz="1800"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013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1130" y="155504"/>
            <a:ext cx="640978" cy="365125"/>
          </a:xfrm>
        </p:spPr>
        <p:txBody>
          <a:bodyPr/>
          <a:lstStyle/>
          <a:p>
            <a:fld id="{202A8DE1-9AEA-4110-8FBA-4C1FAAFA5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37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86753"/>
            <a:ext cx="3886200" cy="4590210"/>
          </a:xfrm>
        </p:spPr>
        <p:txBody>
          <a:bodyPr/>
          <a:lstStyle>
            <a:lvl1pPr marL="99120" indent="-99120">
              <a:defRPr/>
            </a:lvl1pPr>
            <a:lvl2pPr marL="202704" indent="-103585">
              <a:buFont typeface="Arial" panose="020B0604020202020204" pitchFamily="34" charset="0"/>
              <a:buChar char="‒"/>
              <a:defRPr/>
            </a:lvl2pPr>
            <a:lvl3pPr marL="300931" indent="-98227">
              <a:buFont typeface="Wingdings" panose="05000000000000000000" pitchFamily="2" charset="2"/>
              <a:buChar char="§"/>
              <a:defRPr/>
            </a:lvl3pPr>
            <a:lvl4pPr marL="405408" indent="-104478">
              <a:defRPr/>
            </a:lvl4pPr>
            <a:lvl5pPr marL="503635" indent="-98227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86753"/>
            <a:ext cx="3886200" cy="4590210"/>
          </a:xfrm>
        </p:spPr>
        <p:txBody>
          <a:bodyPr/>
          <a:lstStyle>
            <a:lvl1pPr marL="99120" indent="-99120">
              <a:defRPr/>
            </a:lvl1pPr>
            <a:lvl2pPr marL="202704" indent="-103585">
              <a:buFont typeface="Arial" panose="020B0604020202020204" pitchFamily="34" charset="0"/>
              <a:buChar char="‒"/>
              <a:defRPr/>
            </a:lvl2pPr>
            <a:lvl3pPr marL="300931" indent="-98227">
              <a:buFont typeface="Wingdings" panose="05000000000000000000" pitchFamily="2" charset="2"/>
              <a:buChar char="§"/>
              <a:defRPr/>
            </a:lvl3pPr>
            <a:lvl4pPr marL="405408" indent="-104478">
              <a:defRPr/>
            </a:lvl4pPr>
            <a:lvl5pPr marL="503635" indent="-98227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8DE1-9AEA-4110-8FBA-4C1FAAFA5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91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8DE1-9AEA-4110-8FBA-4C1FAAFA5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5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007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6570000"/>
            <a:ext cx="9144000" cy="288000"/>
          </a:xfrm>
          <a:prstGeom prst="rect">
            <a:avLst/>
          </a:prstGeom>
          <a:gradFill flip="none" rotWithShape="1">
            <a:gsLst>
              <a:gs pos="0">
                <a:srgbClr val="1352DF"/>
              </a:gs>
              <a:gs pos="25000">
                <a:srgbClr val="0D4CC9"/>
              </a:gs>
              <a:gs pos="100000">
                <a:srgbClr val="0A44B1"/>
              </a:gs>
            </a:gsLst>
            <a:lin ang="5400000" scaled="0"/>
            <a:tileRect/>
          </a:gradFill>
          <a:ln>
            <a:noFill/>
          </a:ln>
          <a:effectLst>
            <a:outerShdw blurRad="635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" name="직사각형 6"/>
          <p:cNvSpPr/>
          <p:nvPr/>
        </p:nvSpPr>
        <p:spPr>
          <a:xfrm>
            <a:off x="0" y="1"/>
            <a:ext cx="9144000" cy="648000"/>
          </a:xfrm>
          <a:prstGeom prst="rect">
            <a:avLst/>
          </a:prstGeom>
          <a:gradFill flip="none" rotWithShape="1">
            <a:gsLst>
              <a:gs pos="0">
                <a:srgbClr val="1352DF"/>
              </a:gs>
              <a:gs pos="50000">
                <a:srgbClr val="0D4CC9"/>
              </a:gs>
              <a:gs pos="100000">
                <a:srgbClr val="0A44B1"/>
              </a:gs>
            </a:gsLst>
            <a:lin ang="5400000" scaled="0"/>
            <a:tileRect/>
          </a:gradFill>
          <a:ln>
            <a:noFill/>
          </a:ln>
          <a:effectLst>
            <a:outerShdw blurRad="63500" dist="127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86753"/>
            <a:ext cx="7886700" cy="459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49096"/>
            <a:ext cx="7886700" cy="483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37217" y="47208"/>
            <a:ext cx="4079579" cy="55440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1130" y="155504"/>
            <a:ext cx="640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fld id="{202A8DE1-9AEA-4110-8FBA-4C1FAAFA5F1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H="1" flipV="1">
            <a:off x="4605615" y="110424"/>
            <a:ext cx="1" cy="432000"/>
          </a:xfrm>
          <a:prstGeom prst="line">
            <a:avLst/>
          </a:prstGeom>
          <a:ln w="635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 flipV="1">
            <a:off x="5520013" y="110424"/>
            <a:ext cx="1" cy="432000"/>
          </a:xfrm>
          <a:prstGeom prst="line">
            <a:avLst/>
          </a:prstGeom>
          <a:ln w="635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 flipV="1">
            <a:off x="6434410" y="108001"/>
            <a:ext cx="1" cy="432000"/>
          </a:xfrm>
          <a:prstGeom prst="line">
            <a:avLst/>
          </a:prstGeom>
          <a:ln w="635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 flipV="1">
            <a:off x="7348804" y="108001"/>
            <a:ext cx="1" cy="432000"/>
          </a:xfrm>
          <a:prstGeom prst="line">
            <a:avLst/>
          </a:prstGeom>
          <a:ln w="635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4605615" y="47615"/>
            <a:ext cx="914400" cy="554400"/>
            <a:chOff x="4074458" y="47208"/>
            <a:chExt cx="914400" cy="554400"/>
          </a:xfrm>
        </p:grpSpPr>
        <p:sp>
          <p:nvSpPr>
            <p:cNvPr id="22" name="직사각형 21"/>
            <p:cNvSpPr/>
            <p:nvPr/>
          </p:nvSpPr>
          <p:spPr>
            <a:xfrm>
              <a:off x="4074458" y="47208"/>
              <a:ext cx="914400" cy="55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563" b="1" i="0" dirty="0" smtClean="0">
                  <a:solidFill>
                    <a:schemeClr val="accent5">
                      <a:lumMod val="20000"/>
                      <a:lumOff val="80000"/>
                      <a:alpha val="67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Chap. 2</a:t>
              </a:r>
              <a:endParaRPr lang="en-US" altLang="ko-KR" sz="450" b="1" i="0" dirty="0" smtClean="0">
                <a:solidFill>
                  <a:schemeClr val="accent5">
                    <a:lumMod val="20000"/>
                    <a:lumOff val="80000"/>
                    <a:alpha val="67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74458" y="261938"/>
              <a:ext cx="914400" cy="339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506" b="0" i="1" baseline="0" dirty="0" smtClean="0">
                  <a:solidFill>
                    <a:schemeClr val="accent5">
                      <a:lumMod val="20000"/>
                      <a:lumOff val="80000"/>
                      <a:alpha val="67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Research Overview</a:t>
              </a:r>
              <a:endParaRPr lang="ko-KR" altLang="en-US" sz="506" b="0" i="1" dirty="0">
                <a:solidFill>
                  <a:schemeClr val="accent5">
                    <a:lumMod val="20000"/>
                    <a:lumOff val="80000"/>
                    <a:alpha val="67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691215" y="47208"/>
            <a:ext cx="914400" cy="554400"/>
            <a:chOff x="4074458" y="47208"/>
            <a:chExt cx="914400" cy="554400"/>
          </a:xfrm>
        </p:grpSpPr>
        <p:sp>
          <p:nvSpPr>
            <p:cNvPr id="26" name="직사각형 25"/>
            <p:cNvSpPr/>
            <p:nvPr/>
          </p:nvSpPr>
          <p:spPr>
            <a:xfrm>
              <a:off x="4074458" y="47208"/>
              <a:ext cx="914400" cy="55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563" b="1" i="0" dirty="0" smtClean="0">
                  <a:solidFill>
                    <a:schemeClr val="accent5">
                      <a:lumMod val="20000"/>
                      <a:lumOff val="80000"/>
                      <a:alpha val="67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Chap. 1</a:t>
              </a:r>
              <a:endParaRPr lang="en-US" altLang="ko-KR" sz="450" b="1" i="0" dirty="0" smtClean="0">
                <a:solidFill>
                  <a:schemeClr val="accent5">
                    <a:lumMod val="20000"/>
                    <a:lumOff val="80000"/>
                    <a:alpha val="67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074458" y="261938"/>
              <a:ext cx="914400" cy="339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506" b="0" i="1" dirty="0" smtClean="0">
                  <a:solidFill>
                    <a:schemeClr val="accent5">
                      <a:lumMod val="20000"/>
                      <a:lumOff val="80000"/>
                      <a:alpha val="67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Introduction</a:t>
              </a:r>
              <a:endParaRPr lang="ko-KR" altLang="en-US" sz="506" b="0" i="1" dirty="0">
                <a:solidFill>
                  <a:schemeClr val="accent5">
                    <a:lumMod val="20000"/>
                    <a:lumOff val="80000"/>
                    <a:alpha val="67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520015" y="47208"/>
            <a:ext cx="914400" cy="554400"/>
            <a:chOff x="4074458" y="47208"/>
            <a:chExt cx="914400" cy="554400"/>
          </a:xfrm>
        </p:grpSpPr>
        <p:sp>
          <p:nvSpPr>
            <p:cNvPr id="31" name="직사각형 30"/>
            <p:cNvSpPr/>
            <p:nvPr/>
          </p:nvSpPr>
          <p:spPr>
            <a:xfrm>
              <a:off x="4074458" y="47208"/>
              <a:ext cx="914400" cy="55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563" b="1" i="0" dirty="0" smtClean="0">
                  <a:solidFill>
                    <a:schemeClr val="accent5">
                      <a:lumMod val="20000"/>
                      <a:lumOff val="80000"/>
                      <a:alpha val="67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Chap. 3</a:t>
              </a:r>
              <a:endParaRPr lang="en-US" altLang="ko-KR" sz="450" b="1" i="0" dirty="0" smtClean="0">
                <a:solidFill>
                  <a:schemeClr val="accent5">
                    <a:lumMod val="20000"/>
                    <a:lumOff val="80000"/>
                    <a:alpha val="67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074458" y="261938"/>
              <a:ext cx="914400" cy="339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506" b="0" i="1" dirty="0" smtClean="0">
                  <a:solidFill>
                    <a:schemeClr val="accent5">
                      <a:lumMod val="20000"/>
                      <a:lumOff val="80000"/>
                      <a:alpha val="67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Experiment</a:t>
              </a:r>
              <a:r>
                <a:rPr lang="en-US" altLang="ko-KR" sz="506" b="0" i="1" baseline="0" dirty="0" smtClean="0">
                  <a:solidFill>
                    <a:schemeClr val="accent5">
                      <a:lumMod val="20000"/>
                      <a:lumOff val="80000"/>
                      <a:alpha val="67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result</a:t>
              </a:r>
              <a:endParaRPr lang="ko-KR" altLang="en-US" sz="506" b="0" i="1" dirty="0">
                <a:solidFill>
                  <a:schemeClr val="accent5">
                    <a:lumMod val="20000"/>
                    <a:lumOff val="80000"/>
                    <a:alpha val="67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434415" y="47208"/>
            <a:ext cx="914400" cy="554400"/>
            <a:chOff x="4074458" y="47208"/>
            <a:chExt cx="914400" cy="554400"/>
          </a:xfrm>
        </p:grpSpPr>
        <p:sp>
          <p:nvSpPr>
            <p:cNvPr id="35" name="직사각형 34"/>
            <p:cNvSpPr/>
            <p:nvPr/>
          </p:nvSpPr>
          <p:spPr>
            <a:xfrm>
              <a:off x="4074458" y="47208"/>
              <a:ext cx="914400" cy="55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563" b="1" i="0" dirty="0" smtClean="0">
                  <a:solidFill>
                    <a:schemeClr val="accent5">
                      <a:lumMod val="20000"/>
                      <a:lumOff val="80000"/>
                      <a:alpha val="67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Chap. 4</a:t>
              </a:r>
              <a:endParaRPr lang="en-US" altLang="ko-KR" sz="450" b="1" i="0" dirty="0" smtClean="0">
                <a:solidFill>
                  <a:schemeClr val="accent5">
                    <a:lumMod val="20000"/>
                    <a:lumOff val="80000"/>
                    <a:alpha val="67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074458" y="261938"/>
              <a:ext cx="914400" cy="339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506" b="0" i="1" dirty="0" smtClean="0">
                  <a:solidFill>
                    <a:schemeClr val="accent5">
                      <a:lumMod val="20000"/>
                      <a:lumOff val="80000"/>
                      <a:alpha val="67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Summary</a:t>
              </a:r>
              <a:r>
                <a:rPr lang="en-US" altLang="ko-KR" sz="506" b="0" i="1" baseline="0" dirty="0" smtClean="0">
                  <a:solidFill>
                    <a:schemeClr val="accent5">
                      <a:lumMod val="20000"/>
                      <a:lumOff val="80000"/>
                      <a:alpha val="67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and Future work</a:t>
              </a:r>
              <a:endParaRPr lang="ko-KR" altLang="en-US" sz="506" b="0" i="1" dirty="0">
                <a:solidFill>
                  <a:schemeClr val="accent5">
                    <a:lumMod val="20000"/>
                    <a:lumOff val="80000"/>
                    <a:alpha val="67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7" name="Text Box 14"/>
          <p:cNvSpPr txBox="1">
            <a:spLocks noChangeArrowheads="1"/>
          </p:cNvSpPr>
          <p:nvPr userDrawn="1"/>
        </p:nvSpPr>
        <p:spPr bwMode="auto">
          <a:xfrm>
            <a:off x="6872288" y="6598557"/>
            <a:ext cx="21637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sz="9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rPr>
              <a:t>SDAC</a:t>
            </a:r>
            <a:r>
              <a:rPr lang="ko-KR" altLang="en-US" sz="9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rPr>
              <a:t> </a:t>
            </a:r>
            <a:r>
              <a:rPr lang="en-US" altLang="ko-KR" sz="9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rPr>
              <a:t>Lab. </a:t>
            </a:r>
            <a:r>
              <a:rPr lang="en-US" altLang="ko-KR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rPr>
              <a:t>NOVIC</a:t>
            </a:r>
            <a:r>
              <a:rPr lang="en-US" altLang="ko-KR" sz="1350" b="1" i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rPr>
              <a:t>+</a:t>
            </a:r>
            <a:r>
              <a:rPr lang="en-US" altLang="ko-KR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rPr>
              <a:t> </a:t>
            </a:r>
            <a:r>
              <a:rPr lang="en-US" altLang="ko-KR" sz="9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rPr>
              <a:t>KAIST</a:t>
            </a:r>
          </a:p>
        </p:txBody>
      </p:sp>
    </p:spTree>
    <p:extLst>
      <p:ext uri="{BB962C8B-B14F-4D97-AF65-F5344CB8AC3E}">
        <p14:creationId xmlns:p14="http://schemas.microsoft.com/office/powerpoint/2010/main" val="9542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80" r:id="rId6"/>
  </p:sldLayoutIdLst>
  <p:timing>
    <p:tnLst>
      <p:par>
        <p:cTn id="1" dur="indefinite" restart="never" nodeType="tmRoot"/>
      </p:par>
    </p:tnLst>
  </p:timing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1125" b="1" i="0" u="none" kern="1200" baseline="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120000"/>
        </a:lnSpc>
        <a:spcBef>
          <a:spcPts val="563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120000"/>
        </a:lnSpc>
        <a:spcBef>
          <a:spcPts val="281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120000"/>
        </a:lnSpc>
        <a:spcBef>
          <a:spcPts val="281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120000"/>
        </a:lnSpc>
        <a:spcBef>
          <a:spcPts val="281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120000"/>
        </a:lnSpc>
        <a:spcBef>
          <a:spcPts val="281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 userDrawn="1">
          <p15:clr>
            <a:srgbClr val="F26B43"/>
          </p15:clr>
        </p15:guide>
        <p15:guide id="4294967295" pos="1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CUDA-Accelerated Monte-Carlo for HPC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Andrew Sheppard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ko-KR" sz="1200" dirty="0" err="1" smtClean="0"/>
              <a:t>Yeongseok</a:t>
            </a:r>
            <a:r>
              <a:rPr lang="en-US" altLang="ko-KR" sz="1200" dirty="0" smtClean="0"/>
              <a:t> Kim</a:t>
            </a:r>
          </a:p>
          <a:p>
            <a:r>
              <a:rPr lang="en-US" altLang="ko-KR" sz="1200" dirty="0" smtClean="0"/>
              <a:t>System Dynamics and Applied Control Laboratory</a:t>
            </a:r>
          </a:p>
          <a:p>
            <a:r>
              <a:rPr lang="en-US" altLang="ko-KR" sz="1200" dirty="0" smtClean="0"/>
              <a:t>Noise and Vibration Center plus</a:t>
            </a:r>
          </a:p>
          <a:p>
            <a:r>
              <a:rPr lang="en-US" altLang="ko-KR" sz="1200" dirty="0" smtClean="0"/>
              <a:t>Korea Advanced Institute of Science and Technology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99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Estimating the value of </a:t>
            </a:r>
            <a:r>
              <a:rPr lang="ko-KR" altLang="en-US" dirty="0">
                <a:latin typeface="Cambria Math" panose="02040503050406030204" pitchFamily="18" charset="0"/>
              </a:rPr>
              <a:t>𝛑  </a:t>
            </a:r>
            <a:r>
              <a:rPr lang="en-US" altLang="ko-KR" dirty="0">
                <a:latin typeface="+mj-ea"/>
              </a:rPr>
              <a:t>with GPU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Step 1 &amp; 2. Random number generation / Data set generation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00216" y="1366685"/>
            <a:ext cx="346220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990725"/>
            <a:ext cx="6038850" cy="990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3131345"/>
            <a:ext cx="4543425" cy="14478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819775" y="2734974"/>
            <a:ext cx="942975" cy="2164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381251" y="2951451"/>
            <a:ext cx="3438524" cy="1798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6775" y="4725977"/>
            <a:ext cx="63627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Random numbers are generated in parallel on the GPU</a:t>
            </a:r>
            <a:endParaRPr lang="ko-KR" altLang="en-US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66775" y="5036311"/>
            <a:ext cx="63627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Data is stored on the GPU directly</a:t>
            </a:r>
            <a:endParaRPr lang="ko-KR" altLang="en-US" sz="1400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89" y="1472898"/>
            <a:ext cx="1809543" cy="180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Estimating the value of </a:t>
            </a:r>
            <a:r>
              <a:rPr lang="ko-KR" altLang="en-US" dirty="0">
                <a:latin typeface="Cambria Math" panose="02040503050406030204" pitchFamily="18" charset="0"/>
              </a:rPr>
              <a:t>𝛑  </a:t>
            </a:r>
            <a:r>
              <a:rPr lang="en-US" altLang="ko-KR" dirty="0">
                <a:latin typeface="+mj-ea"/>
              </a:rPr>
              <a:t>with GPU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Step 3. Function evaluation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00216" y="1366685"/>
            <a:ext cx="346220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995487"/>
            <a:ext cx="5934075" cy="8477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43550" y="2587829"/>
            <a:ext cx="942975" cy="2164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3226652"/>
            <a:ext cx="5800725" cy="115252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2581275" y="2804306"/>
            <a:ext cx="2967037" cy="3834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6775" y="4725977"/>
            <a:ext cx="63627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Function evaluation is done on the GPU in parallel</a:t>
            </a:r>
            <a:endParaRPr lang="ko-KR" altLang="en-US" sz="1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866774" y="5036311"/>
            <a:ext cx="7648575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2. Work can be done on the simulation data in-situ since the data was generated and stored on the GPU directly</a:t>
            </a:r>
            <a:endParaRPr lang="ko-KR" altLang="en-US" sz="1400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89" y="1472898"/>
            <a:ext cx="1809543" cy="180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Estimating the value of </a:t>
            </a:r>
            <a:r>
              <a:rPr lang="ko-KR" altLang="en-US" dirty="0">
                <a:latin typeface="Cambria Math" panose="02040503050406030204" pitchFamily="18" charset="0"/>
              </a:rPr>
              <a:t>𝛑  </a:t>
            </a:r>
            <a:r>
              <a:rPr lang="en-US" altLang="ko-KR" dirty="0">
                <a:latin typeface="+mj-ea"/>
              </a:rPr>
              <a:t>with GPU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Step 4. Aggregation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00216" y="1366685"/>
            <a:ext cx="346220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5630"/>
          <a:stretch/>
        </p:blipFill>
        <p:spPr>
          <a:xfrm>
            <a:off x="866775" y="2038350"/>
            <a:ext cx="4562475" cy="7640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6775" y="2976099"/>
            <a:ext cx="63627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Aggregation is done in parallel</a:t>
            </a:r>
            <a:endParaRPr lang="ko-KR" altLang="en-US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66774" y="3286433"/>
            <a:ext cx="7648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2. Data has been kept on the device throughout and only the final result is transferred back to the host</a:t>
            </a:r>
            <a:endParaRPr lang="ko-KR" altLang="en-US" sz="14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89" y="1472898"/>
            <a:ext cx="1809543" cy="18095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66774" y="4131619"/>
            <a:ext cx="636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 more simulation iteration is done, The more accurate the estimation is</a:t>
            </a:r>
            <a:endParaRPr lang="ko-KR" altLang="en-US" sz="1400" dirty="0" smtClean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258853"/>
              </p:ext>
            </p:extLst>
          </p:nvPr>
        </p:nvGraphicFramePr>
        <p:xfrm>
          <a:off x="285323" y="4524099"/>
          <a:ext cx="2303032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516"/>
                <a:gridCol w="115151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Number</a:t>
                      </a:r>
                      <a:r>
                        <a:rPr lang="en-US" altLang="ko-KR" sz="1100" b="1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en-US" altLang="ko-KR" sz="1100" b="1" baseline="0" dirty="0" smtClean="0"/>
                        <a:t>of iterations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Estimation of pi</a:t>
                      </a:r>
                      <a:endParaRPr lang="ko-KR" altLang="en-US" sz="11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N =</a:t>
                      </a:r>
                      <a:r>
                        <a:rPr lang="en-US" altLang="ko-KR" sz="1100" b="1" baseline="0" dirty="0" smtClean="0"/>
                        <a:t> 500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3.08</a:t>
                      </a:r>
                      <a:endParaRPr lang="ko-KR" altLang="en-US" sz="11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N = 5000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3.10</a:t>
                      </a:r>
                      <a:endParaRPr lang="ko-KR" altLang="en-US" sz="11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N = 50000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3.13</a:t>
                      </a:r>
                      <a:endParaRPr lang="ko-KR" altLang="en-US" sz="11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N = 5000000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3.14</a:t>
                      </a:r>
                      <a:endParaRPr lang="ko-KR" altLang="en-US" sz="11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037" y="4607602"/>
            <a:ext cx="6134100" cy="17430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80975" y="5934075"/>
            <a:ext cx="2495550" cy="590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9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2557462"/>
            <a:ext cx="38100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7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Monte-Carlo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ea"/>
              </a:rPr>
              <a:t> A broad class of computational algorithms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Relying on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repeated random sampling </a:t>
            </a:r>
            <a:r>
              <a:rPr lang="en-US" altLang="ko-KR" dirty="0" smtClean="0">
                <a:latin typeface="+mn-ea"/>
              </a:rPr>
              <a:t>to obtain numerical results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Using randomness </a:t>
            </a:r>
            <a:r>
              <a:rPr lang="en-US" altLang="ko-KR" dirty="0" smtClean="0">
                <a:latin typeface="+mn-ea"/>
              </a:rPr>
              <a:t>to solve problems that might be deterministic in principle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Solving problems having probabilistic interpretations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 smtClean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00216" y="1366685"/>
            <a:ext cx="206769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0216" y="3011695"/>
            <a:ext cx="2117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Optimization</a:t>
            </a:r>
            <a:endParaRPr lang="ko-KR" alt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81275" y="3011314"/>
            <a:ext cx="2117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Numerical integration</a:t>
            </a:r>
            <a:endParaRPr lang="ko-KR" alt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160108" y="3011693"/>
            <a:ext cx="2117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Cambria Math" panose="02040503050406030204" pitchFamily="18" charset="0"/>
              </a:rPr>
              <a:t>⋯⋯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221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Monte-Carlo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ea"/>
              </a:rPr>
              <a:t> A broad class of computational algorithms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Relying on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repeated random sampling </a:t>
            </a:r>
            <a:r>
              <a:rPr lang="en-US" altLang="ko-KR" dirty="0" smtClean="0">
                <a:latin typeface="+mn-ea"/>
              </a:rPr>
              <a:t>to obtain numerical results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Using randomness </a:t>
            </a:r>
            <a:r>
              <a:rPr lang="en-US" altLang="ko-KR" dirty="0" smtClean="0">
                <a:latin typeface="+mn-ea"/>
              </a:rPr>
              <a:t>to solve problems that might be deterministic in principle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Solving problems having probabilistic interpretations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ea"/>
              </a:rPr>
              <a:t> General steps for utilizing Monte-Carlo method</a:t>
            </a:r>
          </a:p>
          <a:p>
            <a:pPr marL="327719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latin typeface="+mn-ea"/>
              </a:rPr>
              <a:t>Define a domain of possible inputs</a:t>
            </a:r>
          </a:p>
          <a:p>
            <a:pPr marL="327719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latin typeface="+mn-ea"/>
              </a:rPr>
              <a:t>Generate inputs randomly from a probability distribution over the domain</a:t>
            </a:r>
          </a:p>
          <a:p>
            <a:pPr marL="327719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latin typeface="+mn-ea"/>
              </a:rPr>
              <a:t>Perform a deterministic computation on the inputs</a:t>
            </a:r>
          </a:p>
          <a:p>
            <a:pPr marL="327719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latin typeface="+mn-ea"/>
              </a:rPr>
              <a:t>Aggregate the results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 smtClean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00216" y="1366685"/>
            <a:ext cx="206769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0216" y="3011695"/>
            <a:ext cx="2117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Optimization</a:t>
            </a:r>
            <a:endParaRPr lang="ko-KR" alt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81275" y="3011314"/>
            <a:ext cx="2117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Numerical integration</a:t>
            </a:r>
            <a:endParaRPr lang="ko-KR" alt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160108" y="3011693"/>
            <a:ext cx="2117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Cambria Math" panose="02040503050406030204" pitchFamily="18" charset="0"/>
              </a:rPr>
              <a:t>⋯⋯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4044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Monte-Carlo method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79420"/>
                <a:ext cx="7886700" cy="496966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dirty="0" smtClean="0">
                    <a:latin typeface="+mn-ea"/>
                  </a:rPr>
                  <a:t> A broad class of computational algorithms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smtClean="0">
                    <a:latin typeface="+mn-ea"/>
                  </a:rPr>
                  <a:t> Relying on repeated random sampling to obtain numerical results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Using randomness to solve problems that might be deterministic in principle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Solving problems having probabilistic interpretations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dirty="0" smtClean="0">
                    <a:latin typeface="+mn-ea"/>
                  </a:rPr>
                  <a:t> Example of utilizing Monte-Carlo method : </a:t>
                </a:r>
                <a:r>
                  <a:rPr lang="en-US" altLang="ko-KR" b="1" dirty="0" smtClean="0">
                    <a:latin typeface="+mn-ea"/>
                  </a:rPr>
                  <a:t>Estimating the value of </a:t>
                </a:r>
                <a:r>
                  <a:rPr lang="el-GR" altLang="ko-KR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endParaRPr lang="en-US" altLang="ko-KR" b="1" dirty="0" smtClean="0">
                  <a:latin typeface="+mn-ea"/>
                </a:endParaRPr>
              </a:p>
              <a:p>
                <a:pPr marL="327719" lvl="1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 smtClean="0">
                    <a:latin typeface="+mn-ea"/>
                  </a:rPr>
                  <a:t>Define a domain of possible inputs</a:t>
                </a:r>
              </a:p>
              <a:p>
                <a:pPr marL="425946" lvl="2" indent="-2286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b="1" i="1" dirty="0" smtClean="0">
                    <a:solidFill>
                      <a:srgbClr val="FF0000"/>
                    </a:solidFill>
                    <a:latin typeface="+mn-ea"/>
                  </a:rPr>
                  <a:t>Draw a square, then inscribe a circle within it</a:t>
                </a:r>
              </a:p>
              <a:p>
                <a:pPr marL="327719" lvl="1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 smtClean="0">
                    <a:latin typeface="+mn-ea"/>
                  </a:rPr>
                  <a:t>Generate inputs randomly from a probability distribution over the domain</a:t>
                </a:r>
              </a:p>
              <a:p>
                <a:pPr marL="425946" lvl="2" indent="-2286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b="1" i="1" dirty="0" smtClean="0">
                    <a:solidFill>
                      <a:srgbClr val="FF0000"/>
                    </a:solidFill>
                    <a:latin typeface="+mn-ea"/>
                  </a:rPr>
                  <a:t>Uniformly scatter objects of uniform size over the square</a:t>
                </a:r>
              </a:p>
              <a:p>
                <a:pPr marL="327719" lvl="1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 smtClean="0">
                    <a:latin typeface="+mn-ea"/>
                  </a:rPr>
                  <a:t>Perform a deterministic computation on the inputs</a:t>
                </a:r>
              </a:p>
              <a:p>
                <a:pPr marL="425946" lvl="2" indent="-2286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b="1" i="1" dirty="0" smtClean="0">
                    <a:solidFill>
                      <a:srgbClr val="FF0000"/>
                    </a:solidFill>
                    <a:latin typeface="+mn-ea"/>
                  </a:rPr>
                  <a:t>Count the number of objects inside the circle and the total number of objects</a:t>
                </a:r>
              </a:p>
              <a:p>
                <a:pPr marL="327719" lvl="1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 smtClean="0">
                    <a:latin typeface="+mn-ea"/>
                  </a:rPr>
                  <a:t>Aggregate the results</a:t>
                </a:r>
              </a:p>
              <a:p>
                <a:pPr marL="425946" lvl="2" indent="-2286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b="1" i="1" dirty="0" smtClean="0">
                    <a:solidFill>
                      <a:srgbClr val="FF0000"/>
                    </a:solidFill>
                    <a:latin typeface="+mn-ea"/>
                  </a:rPr>
                  <a:t>The ratio of the two counts = an estimate of the ratio of the two areas,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altLang="ko-KR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altLang="ko-KR" b="1" i="1" dirty="0" smtClean="0">
                  <a:solidFill>
                    <a:srgbClr val="FF0000"/>
                  </a:solidFill>
                  <a:latin typeface="+mn-ea"/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altLang="ko-KR" dirty="0" smtClean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79420"/>
                <a:ext cx="7886700" cy="4969661"/>
              </a:xfrm>
              <a:blipFill rotWithShape="0">
                <a:blip r:embed="rId2"/>
                <a:stretch>
                  <a:fillRect l="-77" b="-4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/>
          <p:cNvCxnSpPr/>
          <p:nvPr/>
        </p:nvCxnSpPr>
        <p:spPr>
          <a:xfrm>
            <a:off x="700216" y="1366685"/>
            <a:ext cx="206769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0216" y="3011695"/>
            <a:ext cx="2117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Optimization</a:t>
            </a:r>
            <a:endParaRPr lang="ko-KR" alt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81275" y="3011314"/>
            <a:ext cx="2117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Numerical integration</a:t>
            </a:r>
            <a:endParaRPr lang="ko-KR" alt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160108" y="3011693"/>
            <a:ext cx="2117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Cambria Math" panose="02040503050406030204" pitchFamily="18" charset="0"/>
              </a:rPr>
              <a:t>⋯⋯</a:t>
            </a:r>
            <a:endParaRPr lang="ko-KR" altLang="en-US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601" y="4026289"/>
            <a:ext cx="2261372" cy="22613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60108" y="6287661"/>
            <a:ext cx="4981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/>
              <a:t>[ref. https://en.wikipedia.org/wiki/Monte_Carlo_method]</a:t>
            </a:r>
            <a:endParaRPr lang="ko-KR" alt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9033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Elements with possible performance improvement through GPU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Typical Monte-Carlo steps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marL="327719" lvl="1" indent="-228600">
              <a:buFont typeface="+mj-lt"/>
              <a:buAutoNum type="arabicPeriod"/>
            </a:pPr>
            <a:r>
              <a:rPr lang="en-US" altLang="ko-KR" sz="1400" dirty="0" smtClean="0"/>
              <a:t>Random number generation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en-US" altLang="ko-KR" sz="1400" dirty="0" smtClean="0"/>
              <a:t>Parallel RNG [ Several algorithms are available]</a:t>
            </a:r>
          </a:p>
          <a:p>
            <a:pPr marL="327719" lvl="1" indent="-228600">
              <a:buFont typeface="+mj-lt"/>
              <a:buAutoNum type="arabicPeriod"/>
            </a:pPr>
            <a:endParaRPr lang="en-US" altLang="ko-KR" sz="1400" dirty="0"/>
          </a:p>
          <a:p>
            <a:pPr marL="327719" lvl="1" indent="-228600">
              <a:buFont typeface="+mj-lt"/>
              <a:buAutoNum type="arabicPeriod"/>
            </a:pPr>
            <a:r>
              <a:rPr lang="en-US" altLang="ko-KR" sz="1400" dirty="0" smtClean="0"/>
              <a:t>Data set generation </a:t>
            </a:r>
            <a:r>
              <a:rPr lang="en-US" altLang="ko-KR" sz="1400" dirty="0" smtClean="0">
                <a:sym typeface="Wingdings" panose="05000000000000000000" pitchFamily="2" charset="2"/>
              </a:rPr>
              <a:t> Data transfer / Memory management / device storage space …</a:t>
            </a:r>
          </a:p>
          <a:p>
            <a:pPr marL="327719" lvl="1" indent="-228600">
              <a:buFont typeface="+mj-lt"/>
              <a:buAutoNum type="arabicPeriod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327719" lvl="1" indent="-228600">
              <a:buFont typeface="+mj-lt"/>
              <a:buAutoNum type="arabicPeriod"/>
            </a:pPr>
            <a:r>
              <a:rPr lang="en-US" altLang="ko-KR" sz="1400" dirty="0" smtClean="0">
                <a:sym typeface="Wingdings" panose="05000000000000000000" pitchFamily="2" charset="2"/>
              </a:rPr>
              <a:t>Function Evaluation  Avoid branching / GPU optimized libraries …</a:t>
            </a:r>
            <a:endParaRPr lang="en-US" altLang="ko-KR" sz="1400" dirty="0" smtClean="0"/>
          </a:p>
          <a:p>
            <a:pPr marL="327719" lvl="1" indent="-228600">
              <a:buFont typeface="+mj-lt"/>
              <a:buAutoNum type="arabicPeriod"/>
            </a:pPr>
            <a:endParaRPr lang="en-US" altLang="ko-KR" sz="1400" dirty="0" smtClean="0"/>
          </a:p>
          <a:p>
            <a:pPr marL="327719" lvl="1" indent="-228600">
              <a:buFont typeface="+mj-lt"/>
              <a:buAutoNum type="arabicPeriod"/>
            </a:pPr>
            <a:r>
              <a:rPr lang="en-US" altLang="ko-KR" sz="1400" dirty="0" smtClean="0"/>
              <a:t>Aggregation </a:t>
            </a:r>
            <a:r>
              <a:rPr lang="en-US" altLang="ko-KR" sz="1400" dirty="0" smtClean="0">
                <a:sym typeface="Wingdings" panose="05000000000000000000" pitchFamily="2" charset="2"/>
              </a:rPr>
              <a:t> Parallel sum-reduction …</a:t>
            </a:r>
            <a:endParaRPr lang="en-US" altLang="ko-KR" sz="1400" dirty="0" smtClean="0"/>
          </a:p>
          <a:p>
            <a:pPr marL="327719" lvl="1" indent="-228600">
              <a:buFont typeface="+mj-lt"/>
              <a:buAutoNum type="arabicPeriod"/>
            </a:pP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78556"/>
            <a:ext cx="6967538" cy="1117056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700216" y="1366685"/>
            <a:ext cx="624350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5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Estimating the value of </a:t>
            </a:r>
            <a:r>
              <a:rPr lang="ko-KR" altLang="en-US" dirty="0" smtClean="0">
                <a:latin typeface="Cambria Math" panose="02040503050406030204" pitchFamily="18" charset="0"/>
              </a:rPr>
              <a:t>𝛑  </a:t>
            </a:r>
            <a:r>
              <a:rPr lang="en-US" altLang="ko-KR" dirty="0" smtClean="0">
                <a:latin typeface="+mj-ea"/>
                <a:ea typeface="+mj-ea"/>
              </a:rPr>
              <a:t>with GPU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Monte-Carlo method in CUDA Thrust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CUDA Thrust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: </a:t>
            </a:r>
            <a:r>
              <a:rPr lang="en-US" altLang="ko-KR" dirty="0"/>
              <a:t>Thrust is a C++ template library for CUDA based on the Standard Template Library (STL). Thrust allows you to implement high performance parallel applications with minimal programming effort through a high-level interface that is fully interoperable with CUDA C.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00216" y="1366685"/>
            <a:ext cx="346220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62425" y="6323797"/>
            <a:ext cx="4981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/>
              <a:t>[ref. http://docs.nvidia.com/cuda/thrust/#axzz4duRGWVsN]</a:t>
            </a:r>
            <a:endParaRPr lang="ko-KR" altLang="en-US" sz="11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83" y="2007705"/>
            <a:ext cx="1779241" cy="18145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18" y="1784275"/>
            <a:ext cx="2261372" cy="22613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62425" y="6079540"/>
            <a:ext cx="4981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/>
              <a:t>[ref. CUDA-Accelerated Monte-Carlo for HPC, Andrew Sheppard]</a:t>
            </a:r>
            <a:endParaRPr lang="ko-KR" alt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6267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Estimating the value of </a:t>
            </a:r>
            <a:r>
              <a:rPr lang="ko-KR" altLang="en-US" dirty="0" smtClean="0">
                <a:latin typeface="Cambria Math" panose="02040503050406030204" pitchFamily="18" charset="0"/>
              </a:rPr>
              <a:t>𝛑  </a:t>
            </a:r>
            <a:r>
              <a:rPr lang="en-US" altLang="ko-KR" dirty="0" smtClean="0">
                <a:latin typeface="+mj-ea"/>
              </a:rPr>
              <a:t>with </a:t>
            </a:r>
            <a:r>
              <a:rPr lang="en-US" altLang="ko-KR" dirty="0">
                <a:latin typeface="+mj-ea"/>
              </a:rPr>
              <a:t>GPU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Monte-Carlo method in CUDA Thrust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CUDA Thrust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: </a:t>
            </a:r>
            <a:r>
              <a:rPr lang="en-US" altLang="ko-KR" dirty="0"/>
              <a:t>Thrust is a C++ template library for CUDA based on the Standard Template Library (STL). Thrust allows you to implement high performance parallel applications with minimal programming effort through a high-level interface that is fully interoperable with CUDA C.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00216" y="1366685"/>
            <a:ext cx="346220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62425" y="6323797"/>
            <a:ext cx="4981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/>
              <a:t>[ref. http://docs.nvidia.com/cuda/thrust/#axzz4duRGWVsN]</a:t>
            </a:r>
            <a:endParaRPr lang="ko-KR" altLang="en-US" sz="11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83" y="2007705"/>
            <a:ext cx="1779241" cy="18145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18" y="1784275"/>
            <a:ext cx="2261372" cy="22613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62425" y="6079540"/>
            <a:ext cx="4981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/>
              <a:t>[ref. CUDA-Accelerated Monte-Carlo for HPC, Andrew Sheppard]</a:t>
            </a:r>
            <a:endParaRPr lang="ko-KR" alt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8687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Estimating the value of </a:t>
            </a:r>
            <a:r>
              <a:rPr lang="ko-KR" altLang="en-US" dirty="0" smtClean="0">
                <a:latin typeface="Cambria Math" panose="02040503050406030204" pitchFamily="18" charset="0"/>
              </a:rPr>
              <a:t>𝛑  </a:t>
            </a:r>
            <a:r>
              <a:rPr lang="en-US" altLang="ko-KR" dirty="0" smtClean="0">
                <a:latin typeface="+mj-ea"/>
              </a:rPr>
              <a:t>with </a:t>
            </a:r>
            <a:r>
              <a:rPr lang="en-US" altLang="ko-KR" dirty="0">
                <a:latin typeface="+mj-ea"/>
              </a:rPr>
              <a:t>GPU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Example with CUDA thrust and some features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00216" y="1366685"/>
            <a:ext cx="346220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62425" y="6323797"/>
            <a:ext cx="4981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/>
              <a:t>[ref. http://docs.nvidia.com/cuda/thrust/#axzz4duRGWVsN]</a:t>
            </a:r>
            <a:endParaRPr lang="ko-KR" altLang="en-US" sz="11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16" y="1922590"/>
            <a:ext cx="4424234" cy="452824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1056116" y="3130480"/>
            <a:ext cx="7530800" cy="2788791"/>
            <a:chOff x="1056116" y="3130480"/>
            <a:chExt cx="7530800" cy="278879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9250" y="3130480"/>
              <a:ext cx="3086100" cy="1495425"/>
            </a:xfrm>
            <a:prstGeom prst="rect">
              <a:avLst/>
            </a:prstGeom>
          </p:spPr>
        </p:pic>
        <p:cxnSp>
          <p:nvCxnSpPr>
            <p:cNvPr id="15" name="직선 화살표 연결선 14"/>
            <p:cNvCxnSpPr/>
            <p:nvPr/>
          </p:nvCxnSpPr>
          <p:spPr>
            <a:xfrm>
              <a:off x="1056116" y="3743325"/>
              <a:ext cx="4268359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V="1">
              <a:off x="4400550" y="4440381"/>
              <a:ext cx="962025" cy="146685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7300" y="5919271"/>
              <a:ext cx="314325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5429250" y="3130480"/>
              <a:ext cx="3157666" cy="1495425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032430" y="4179167"/>
            <a:ext cx="4059261" cy="503888"/>
            <a:chOff x="1032430" y="4179167"/>
            <a:chExt cx="4059261" cy="503888"/>
          </a:xfrm>
        </p:grpSpPr>
        <p:sp>
          <p:nvSpPr>
            <p:cNvPr id="26" name="TextBox 25"/>
            <p:cNvSpPr txBox="1"/>
            <p:nvPr/>
          </p:nvSpPr>
          <p:spPr>
            <a:xfrm>
              <a:off x="2912333" y="4179167"/>
              <a:ext cx="2179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Resizing dynamically</a:t>
              </a:r>
              <a:endParaRPr lang="ko-KR" altLang="en-US" sz="1400" dirty="0" smtClean="0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032430" y="4455793"/>
              <a:ext cx="3865221" cy="227262"/>
              <a:chOff x="1032430" y="4455793"/>
              <a:chExt cx="3865221" cy="227262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1032430" y="4683055"/>
                <a:ext cx="3849132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106372" y="4455793"/>
                <a:ext cx="179127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그룹 40"/>
          <p:cNvGrpSpPr/>
          <p:nvPr/>
        </p:nvGrpSpPr>
        <p:grpSpPr>
          <a:xfrm>
            <a:off x="1056116" y="2237706"/>
            <a:ext cx="8459358" cy="3951299"/>
            <a:chOff x="1056116" y="2237706"/>
            <a:chExt cx="8459358" cy="3951299"/>
          </a:xfrm>
        </p:grpSpPr>
        <p:sp>
          <p:nvSpPr>
            <p:cNvPr id="21" name="TextBox 20"/>
            <p:cNvSpPr txBox="1"/>
            <p:nvPr/>
          </p:nvSpPr>
          <p:spPr>
            <a:xfrm>
              <a:off x="2024190" y="2237706"/>
              <a:ext cx="7491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Thrust takes care of many things behind the scene ( </a:t>
              </a:r>
              <a:r>
                <a:rPr lang="en-US" altLang="ko-KR" sz="1400" dirty="0" err="1" smtClean="0"/>
                <a:t>cudaMalloc</a:t>
              </a:r>
              <a:r>
                <a:rPr lang="en-US" altLang="ko-KR" sz="1400" dirty="0" smtClean="0"/>
                <a:t>, </a:t>
              </a:r>
              <a:r>
                <a:rPr lang="en-US" altLang="ko-KR" sz="1400" dirty="0" err="1" smtClean="0"/>
                <a:t>cudaFree</a:t>
              </a:r>
              <a:r>
                <a:rPr lang="en-US" altLang="ko-KR" sz="1400" dirty="0" smtClean="0"/>
                <a:t>, </a:t>
              </a:r>
              <a:r>
                <a:rPr lang="en-US" altLang="ko-KR" sz="1400" dirty="0" err="1" smtClean="0"/>
                <a:t>etc</a:t>
              </a:r>
              <a:r>
                <a:rPr lang="en-US" altLang="ko-KR" sz="1400" dirty="0" smtClean="0"/>
                <a:t>)</a:t>
              </a:r>
              <a:endParaRPr lang="ko-KR" altLang="en-US" sz="1400" dirty="0" smtClean="0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1056116" y="2545482"/>
              <a:ext cx="7849759" cy="3643523"/>
              <a:chOff x="1056116" y="2545482"/>
              <a:chExt cx="7849759" cy="3643523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1056116" y="3000375"/>
                <a:ext cx="184553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1066800" y="5048250"/>
                <a:ext cx="184553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1056116" y="6176965"/>
                <a:ext cx="406833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2656316" y="2545483"/>
                <a:ext cx="624955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/>
              <p:nvPr/>
            </p:nvCxnSpPr>
            <p:spPr>
              <a:xfrm flipV="1">
                <a:off x="2901649" y="2545483"/>
                <a:ext cx="527351" cy="4548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V="1">
                <a:off x="2912333" y="2545482"/>
                <a:ext cx="621442" cy="251480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/>
              <p:nvPr/>
            </p:nvCxnSpPr>
            <p:spPr>
              <a:xfrm flipH="1" flipV="1">
                <a:off x="3937429" y="2557523"/>
                <a:ext cx="1197769" cy="363148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77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Estimating the value of </a:t>
            </a:r>
            <a:r>
              <a:rPr lang="ko-KR" altLang="en-US" dirty="0">
                <a:latin typeface="Cambria Math" panose="02040503050406030204" pitchFamily="18" charset="0"/>
              </a:rPr>
              <a:t>𝛑  </a:t>
            </a:r>
            <a:r>
              <a:rPr lang="en-US" altLang="ko-KR" dirty="0">
                <a:latin typeface="+mj-ea"/>
              </a:rPr>
              <a:t>with GPU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Program and corresponding steps in Monte-Carlo method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00216" y="1366685"/>
            <a:ext cx="346220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41" y="3050439"/>
            <a:ext cx="6472110" cy="32733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4016" y="3471920"/>
            <a:ext cx="6024434" cy="681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06522" y="3533784"/>
            <a:ext cx="2537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Random number generation</a:t>
            </a:r>
            <a:endParaRPr lang="ko-KR" altLang="en-US" sz="1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2" y="1935337"/>
            <a:ext cx="5938773" cy="9521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06522" y="3797612"/>
            <a:ext cx="2537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Data set generation</a:t>
            </a:r>
            <a:endParaRPr lang="ko-KR" altLang="en-US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24016" y="4233919"/>
            <a:ext cx="6024434" cy="842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06522" y="4501482"/>
            <a:ext cx="2537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Function evaluation</a:t>
            </a:r>
            <a:endParaRPr lang="ko-KR" altLang="en-US" sz="14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624016" y="5145024"/>
            <a:ext cx="6024434" cy="39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606522" y="5185334"/>
            <a:ext cx="2537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Aggregation</a:t>
            </a:r>
            <a:endParaRPr lang="ko-KR" altLang="en-US" sz="1400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89" y="1472898"/>
            <a:ext cx="1809543" cy="180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DAC PPT 테마_revised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- 맑은 고딕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DAC PPT 테마_revised" id="{28759DD8-004D-466A-86E0-D947D81D406A}" vid="{FFBFCA94-E4D1-4054-8244-F74E69B4E0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SDAC PPT 테마_revised</Template>
  <TotalTime>574</TotalTime>
  <Words>712</Words>
  <Application>Microsoft Office PowerPoint</Application>
  <PresentationFormat>화면 슬라이드 쇼(4:3)</PresentationFormat>
  <Paragraphs>126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맑은 고딕</vt:lpstr>
      <vt:lpstr>Arial</vt:lpstr>
      <vt:lpstr>Cambria Math</vt:lpstr>
      <vt:lpstr>Wingdings</vt:lpstr>
      <vt:lpstr>SDAC PPT 테마_revised</vt:lpstr>
      <vt:lpstr>CUDA-Accelerated Monte-Carlo for HPC  Andrew Sheppard</vt:lpstr>
      <vt:lpstr>Monte-Carlo method</vt:lpstr>
      <vt:lpstr>Monte-Carlo method</vt:lpstr>
      <vt:lpstr>Monte-Carlo method</vt:lpstr>
      <vt:lpstr>Elements with possible performance improvement through GPU</vt:lpstr>
      <vt:lpstr>Estimating the value of 𝛑  with GPU</vt:lpstr>
      <vt:lpstr>Estimating the value of 𝛑  with GPU</vt:lpstr>
      <vt:lpstr>Estimating the value of 𝛑  with GPU</vt:lpstr>
      <vt:lpstr>Estimating the value of 𝛑  with GPU</vt:lpstr>
      <vt:lpstr>Estimating the value of 𝛑  with GPU</vt:lpstr>
      <vt:lpstr>Estimating the value of 𝛑  with GPU</vt:lpstr>
      <vt:lpstr>Estimating the value of 𝛑  with GPU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CUDA-Accelerated Monte-Carlo for HPC  Andrew Sheppard</dc:title>
  <dc:creator>youngseok kim</dc:creator>
  <cp:lastModifiedBy>youngseok kim</cp:lastModifiedBy>
  <cp:revision>19</cp:revision>
  <dcterms:created xsi:type="dcterms:W3CDTF">2017-04-11T07:09:15Z</dcterms:created>
  <dcterms:modified xsi:type="dcterms:W3CDTF">2017-04-11T16:44:00Z</dcterms:modified>
</cp:coreProperties>
</file>