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68" r:id="rId4"/>
    <p:sldId id="290" r:id="rId5"/>
    <p:sldId id="292" r:id="rId6"/>
    <p:sldId id="291" r:id="rId7"/>
    <p:sldId id="304" r:id="rId8"/>
    <p:sldId id="289" r:id="rId9"/>
    <p:sldId id="294" r:id="rId10"/>
    <p:sldId id="264" r:id="rId11"/>
    <p:sldId id="270" r:id="rId12"/>
    <p:sldId id="307" r:id="rId13"/>
    <p:sldId id="297" r:id="rId14"/>
    <p:sldId id="300" r:id="rId15"/>
    <p:sldId id="308" r:id="rId16"/>
    <p:sldId id="306" r:id="rId17"/>
    <p:sldId id="299" r:id="rId18"/>
    <p:sldId id="314" r:id="rId19"/>
    <p:sldId id="315" r:id="rId20"/>
    <p:sldId id="275" r:id="rId21"/>
    <p:sldId id="260" r:id="rId22"/>
    <p:sldId id="261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2" autoAdjust="0"/>
    <p:restoredTop sz="82333" autoAdjust="0"/>
  </p:normalViewPr>
  <p:slideViewPr>
    <p:cSldViewPr snapToGrid="0">
      <p:cViewPr varScale="1">
        <p:scale>
          <a:sx n="94" d="100"/>
          <a:sy n="94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988D3-8529-4420-B715-65BAE5C9751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2D78A-87A4-4977-9787-6E8811D4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8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81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77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1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28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2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0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9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7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2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4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2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7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6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A61A-0AFD-41D9-B6EF-EBD94B8BFC8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Convolution with CUDA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095500"/>
            <a:ext cx="10948416" cy="949452"/>
          </a:xfrm>
        </p:spPr>
        <p:txBody>
          <a:bodyPr>
            <a:normAutofit/>
          </a:bodyPr>
          <a:lstStyle/>
          <a:p>
            <a:r>
              <a:rPr lang="de-DE" altLang="ko-KR" dirty="0"/>
              <a:t>Victor Podlozhnyuk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-12192" y="4186557"/>
            <a:ext cx="10948416" cy="949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2017.03.23</a:t>
            </a:r>
          </a:p>
          <a:p>
            <a:r>
              <a:rPr lang="en-US" altLang="ko-KR" dirty="0" err="1"/>
              <a:t>Whiyoung</a:t>
            </a:r>
            <a:r>
              <a:rPr lang="en-US" altLang="ko-KR" dirty="0"/>
              <a:t> Jung</a:t>
            </a:r>
          </a:p>
          <a:p>
            <a:r>
              <a:rPr lang="en-US" altLang="ko-KR" dirty="0"/>
              <a:t>Dept. of Electrical Engineering, KAIST</a:t>
            </a:r>
          </a:p>
        </p:txBody>
      </p:sp>
    </p:spTree>
    <p:extLst>
      <p:ext uri="{BB962C8B-B14F-4D97-AF65-F5344CB8AC3E}">
        <p14:creationId xmlns:p14="http://schemas.microsoft.com/office/powerpoint/2010/main" val="294089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Focus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For separable filter, how</a:t>
            </a:r>
            <a:r>
              <a:rPr lang="ko-KR" altLang="en-US" dirty="0"/>
              <a:t> </a:t>
            </a:r>
            <a:r>
              <a:rPr lang="en-US" altLang="ko-KR" dirty="0"/>
              <a:t>to use shared memory</a:t>
            </a:r>
          </a:p>
          <a:p>
            <a:r>
              <a:rPr lang="en-US" altLang="ko-KR" dirty="0"/>
              <a:t> Compare the image convolution with and without shared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86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/>
              <a:t>Optimizing for Memory Usage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96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Optimizing Memory Usage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Total Number of Loaded Pixels into Shared Memory</a:t>
            </a:r>
          </a:p>
          <a:p>
            <a:r>
              <a:rPr lang="en-US" altLang="ko-KR" dirty="0"/>
              <a:t> Aligned and Coalesced Global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13378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Shared Memory Usage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Maximize image pixels and minimize apron pixels</a:t>
            </a:r>
          </a:p>
          <a:p>
            <a:r>
              <a:rPr lang="en-US" altLang="ko-KR" dirty="0"/>
              <a:t> i.e. minimize #apron pixels / #image pixels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55065"/>
              </p:ext>
            </p:extLst>
          </p:nvPr>
        </p:nvGraphicFramePr>
        <p:xfrm>
          <a:off x="1351344" y="4580417"/>
          <a:ext cx="2640276" cy="741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203667560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6120370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248381253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36736944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708608356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2237804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8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02944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526293" y="3828672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Better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5995"/>
              </p:ext>
            </p:extLst>
          </p:nvPr>
        </p:nvGraphicFramePr>
        <p:xfrm>
          <a:off x="5405551" y="4580417"/>
          <a:ext cx="2640276" cy="741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203667560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6120370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248381253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36736944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708608356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2237804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8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02944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58262"/>
              </p:ext>
            </p:extLst>
          </p:nvPr>
        </p:nvGraphicFramePr>
        <p:xfrm>
          <a:off x="8045827" y="4580417"/>
          <a:ext cx="2640276" cy="741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203667560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6120370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248381253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36736944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708608356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2237804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8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0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47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Shared Memory Usage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More pixels to be loaded in each thread block</a:t>
            </a:r>
          </a:p>
          <a:p>
            <a:r>
              <a:rPr lang="en-US" altLang="ko-KR" dirty="0"/>
              <a:t> Then, each thread must process more than one pixel.</a:t>
            </a:r>
          </a:p>
        </p:txBody>
      </p:sp>
    </p:spTree>
    <p:extLst>
      <p:ext uri="{BB962C8B-B14F-4D97-AF65-F5344CB8AC3E}">
        <p14:creationId xmlns:p14="http://schemas.microsoft.com/office/powerpoint/2010/main" val="44973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Memory Coalescence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Memory coalescing to global memory (row convolution)</a:t>
            </a:r>
          </a:p>
          <a:p>
            <a:pPr lvl="1"/>
            <a:r>
              <a:rPr lang="en-US" altLang="ko-KR" dirty="0"/>
              <a:t> We can make image block flexibly</a:t>
            </a:r>
          </a:p>
          <a:p>
            <a:pPr lvl="1"/>
            <a:r>
              <a:rPr lang="en-US" altLang="ko-KR" dirty="0"/>
              <a:t> But, size of apron block is fixed</a:t>
            </a:r>
          </a:p>
          <a:p>
            <a:pPr lvl="1"/>
            <a:r>
              <a:rPr lang="en-US" altLang="ko-KR" dirty="0"/>
              <a:t> Memory access by a warp may not be aligned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37456" y="4870332"/>
            <a:ext cx="3782283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37455" y="4690727"/>
            <a:ext cx="378228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6413" y="427419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Row_Tile_W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24393" y="4870332"/>
            <a:ext cx="613062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19739" y="4870332"/>
            <a:ext cx="613062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24393" y="4690727"/>
            <a:ext cx="613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519739" y="4690727"/>
            <a:ext cx="613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2004" y="4231593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Kernel_Radius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39310" y="4226897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Kernel_Radius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60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Memory Coalescence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Memory coalescing to global memory (row convolution)</a:t>
            </a:r>
          </a:p>
          <a:p>
            <a:pPr lvl="1"/>
            <a:r>
              <a:rPr lang="en-US" altLang="ko-KR" dirty="0"/>
              <a:t> Put additional threads on the leading edge of the processing tile, in order to make </a:t>
            </a:r>
            <a:r>
              <a:rPr lang="en-US" altLang="ko-KR" dirty="0" err="1"/>
              <a:t>threadIdx</a:t>
            </a:r>
            <a:r>
              <a:rPr lang="en-US" altLang="ko-KR" dirty="0"/>
              <a:t> == 0 always reading aligned address so that all warps access global memory at aligned address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37456" y="4870332"/>
            <a:ext cx="3782283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37455" y="4690727"/>
            <a:ext cx="378228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6413" y="427419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Row_Tile_W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24393" y="4870332"/>
            <a:ext cx="613062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19739" y="4870332"/>
            <a:ext cx="613062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24393" y="4690727"/>
            <a:ext cx="613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519739" y="4690727"/>
            <a:ext cx="613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2004" y="4231593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Kernel_Radius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39310" y="4226897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Kernel_Radius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791884" y="4870332"/>
            <a:ext cx="33251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791884" y="5563564"/>
            <a:ext cx="9455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0180" y="5341907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Kernel_Radius_Aligned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804008" y="5733107"/>
            <a:ext cx="53287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08875" y="5756832"/>
            <a:ext cx="118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blockDim.x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80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Memory Coalescence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Memory coalescing to global memory (column convolution)</a:t>
            </a:r>
          </a:p>
          <a:p>
            <a:pPr lvl="1"/>
            <a:r>
              <a:rPr lang="en-US" altLang="ko-KR" dirty="0"/>
              <a:t> Choose proper weight of the tile so that all warp access aligned global memory</a:t>
            </a:r>
          </a:p>
          <a:p>
            <a:pPr lvl="1"/>
            <a:r>
              <a:rPr lang="en-US" altLang="ko-KR" dirty="0"/>
              <a:t> No additional threads are</a:t>
            </a:r>
            <a:r>
              <a:rPr lang="ko-KR" altLang="en-US" dirty="0"/>
              <a:t> </a:t>
            </a:r>
            <a:r>
              <a:rPr lang="en-US" altLang="ko-KR" dirty="0"/>
              <a:t>needed to access aligned address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8047" y="3903786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Kernel_Radius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213702" y="4255801"/>
            <a:ext cx="945571" cy="18703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225825" y="5111144"/>
            <a:ext cx="93344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1396" y="4807713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Column_Tile_W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blockDim.x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213700" y="6122526"/>
            <a:ext cx="945571" cy="3120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13701" y="3947363"/>
            <a:ext cx="945571" cy="3120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290183" y="3947363"/>
            <a:ext cx="0" cy="30843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37441" y="6065270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Kernel_Radius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349577" y="6108847"/>
            <a:ext cx="0" cy="30843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3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Row convolution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Algorithm</a:t>
            </a:r>
          </a:p>
          <a:p>
            <a:pPr lvl="1"/>
            <a:r>
              <a:rPr lang="en-US" altLang="ko-KR" dirty="0"/>
              <a:t> Load main data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Load apron data </a:t>
            </a:r>
            <a:br>
              <a:rPr lang="en-US" altLang="ko-KR" dirty="0"/>
            </a:br>
            <a:r>
              <a:rPr lang="en-US" altLang="ko-KR" dirty="0"/>
              <a:t>on left &amp; right side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3860"/>
            <a:ext cx="5404566" cy="472085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412359" y="3032301"/>
            <a:ext cx="3880883" cy="690904"/>
            <a:chOff x="2307266" y="4287697"/>
            <a:chExt cx="7937891" cy="1413164"/>
          </a:xfrm>
        </p:grpSpPr>
        <p:sp>
          <p:nvSpPr>
            <p:cNvPr id="23" name="직사각형 22"/>
            <p:cNvSpPr/>
            <p:nvPr/>
          </p:nvSpPr>
          <p:spPr>
            <a:xfrm>
              <a:off x="3350448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91270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32092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72914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513736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554558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00670" y="4287697"/>
              <a:ext cx="649777" cy="141316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07266" y="4287697"/>
              <a:ext cx="393405" cy="14131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595380" y="4287697"/>
              <a:ext cx="649777" cy="141316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오른쪽 대괄호 7"/>
          <p:cNvSpPr/>
          <p:nvPr/>
        </p:nvSpPr>
        <p:spPr>
          <a:xfrm rot="16200000" flipV="1">
            <a:off x="3390941" y="1339361"/>
            <a:ext cx="116055" cy="3053185"/>
          </a:xfrm>
          <a:prstGeom prst="rightBracket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 flipH="1">
            <a:off x="5987152" y="3859618"/>
            <a:ext cx="108848" cy="850605"/>
          </a:xfrm>
          <a:prstGeom prst="rightBracket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412359" y="5489420"/>
            <a:ext cx="3880883" cy="690904"/>
            <a:chOff x="2307266" y="4287697"/>
            <a:chExt cx="7937891" cy="1413164"/>
          </a:xfrm>
        </p:grpSpPr>
        <p:sp>
          <p:nvSpPr>
            <p:cNvPr id="33" name="직사각형 32"/>
            <p:cNvSpPr/>
            <p:nvPr/>
          </p:nvSpPr>
          <p:spPr>
            <a:xfrm>
              <a:off x="3350448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91270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32092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72914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13736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554558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00670" y="4287697"/>
              <a:ext cx="649777" cy="141316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7266" y="4287697"/>
              <a:ext cx="393405" cy="14131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595380" y="4287697"/>
              <a:ext cx="649777" cy="141316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오른쪽 대괄호 43"/>
          <p:cNvSpPr/>
          <p:nvPr/>
        </p:nvSpPr>
        <p:spPr>
          <a:xfrm rot="16200000" flipV="1">
            <a:off x="1620485" y="5056919"/>
            <a:ext cx="93764" cy="510016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대괄호 44"/>
          <p:cNvSpPr/>
          <p:nvPr/>
        </p:nvSpPr>
        <p:spPr>
          <a:xfrm rot="16200000" flipV="1">
            <a:off x="5087520" y="5153086"/>
            <a:ext cx="93764" cy="31768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대괄호 45"/>
          <p:cNvSpPr/>
          <p:nvPr/>
        </p:nvSpPr>
        <p:spPr>
          <a:xfrm rot="10800000" flipV="1">
            <a:off x="5970658" y="4922874"/>
            <a:ext cx="88331" cy="1733107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0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Row convolution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Algorithm</a:t>
            </a:r>
          </a:p>
          <a:p>
            <a:pPr lvl="1"/>
            <a:r>
              <a:rPr lang="en-US" altLang="ko-KR" dirty="0"/>
              <a:t> Do row convolution and save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412359" y="3032301"/>
            <a:ext cx="3880883" cy="690904"/>
            <a:chOff x="2307266" y="4287697"/>
            <a:chExt cx="7937891" cy="1413164"/>
          </a:xfrm>
        </p:grpSpPr>
        <p:sp>
          <p:nvSpPr>
            <p:cNvPr id="23" name="직사각형 22"/>
            <p:cNvSpPr/>
            <p:nvPr/>
          </p:nvSpPr>
          <p:spPr>
            <a:xfrm>
              <a:off x="3350448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91270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32092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72914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513736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554558" y="4287697"/>
              <a:ext cx="1040822" cy="141316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00670" y="4287697"/>
              <a:ext cx="649777" cy="141316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07266" y="4287697"/>
              <a:ext cx="393405" cy="141316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595380" y="4287697"/>
              <a:ext cx="649777" cy="141316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오른쪽 대괄호 7"/>
          <p:cNvSpPr/>
          <p:nvPr/>
        </p:nvSpPr>
        <p:spPr>
          <a:xfrm rot="16200000" flipV="1">
            <a:off x="3390941" y="1339361"/>
            <a:ext cx="116055" cy="3053185"/>
          </a:xfrm>
          <a:prstGeom prst="righ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 flipH="1">
            <a:off x="6096000" y="3292799"/>
            <a:ext cx="108848" cy="850605"/>
          </a:xfrm>
          <a:prstGeom prst="righ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35" y="2141189"/>
            <a:ext cx="5839501" cy="22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Introduction</a:t>
            </a:r>
          </a:p>
          <a:p>
            <a:pPr lvl="1"/>
            <a:r>
              <a:rPr lang="en-US" altLang="ko-KR" dirty="0"/>
              <a:t> Image Convolution</a:t>
            </a:r>
          </a:p>
          <a:p>
            <a:pPr lvl="1"/>
            <a:r>
              <a:rPr lang="en-US" altLang="ko-KR" dirty="0"/>
              <a:t> Convolution with Shared Memory</a:t>
            </a:r>
          </a:p>
          <a:p>
            <a:r>
              <a:rPr lang="en-US" altLang="ko-KR" dirty="0"/>
              <a:t> Optimizing for Memory Usage</a:t>
            </a:r>
          </a:p>
          <a:p>
            <a:pPr lvl="1"/>
            <a:r>
              <a:rPr lang="en-US" altLang="ko-KR" dirty="0"/>
              <a:t> Shared Memory Usage</a:t>
            </a:r>
          </a:p>
          <a:p>
            <a:pPr lvl="1"/>
            <a:r>
              <a:rPr lang="en-US" altLang="ko-KR" dirty="0"/>
              <a:t> Memory Coalescence</a:t>
            </a:r>
          </a:p>
          <a:p>
            <a:pPr lvl="1"/>
            <a:r>
              <a:rPr lang="en-US" altLang="ko-KR" dirty="0"/>
              <a:t> Performance Comparison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60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Source code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Source code (in CUDA sample)</a:t>
            </a:r>
          </a:p>
          <a:p>
            <a:pPr lvl="1"/>
            <a:r>
              <a:rPr lang="en-US" altLang="ko-KR" dirty="0"/>
              <a:t>convolutionSeparable.cu</a:t>
            </a:r>
          </a:p>
          <a:p>
            <a:pPr lvl="2"/>
            <a:r>
              <a:rPr lang="en-US" altLang="ko-KR" dirty="0"/>
              <a:t> Convolution with shared memory</a:t>
            </a:r>
          </a:p>
          <a:p>
            <a:pPr lvl="1"/>
            <a:r>
              <a:rPr lang="en-US" altLang="ko-KR" dirty="0"/>
              <a:t>convolutionSeparable_kernel.cu</a:t>
            </a:r>
          </a:p>
          <a:p>
            <a:pPr lvl="2"/>
            <a:r>
              <a:rPr lang="en-US" altLang="ko-KR" dirty="0"/>
              <a:t> Convolution without shared memory</a:t>
            </a:r>
          </a:p>
          <a:p>
            <a:pPr lvl="1"/>
            <a:r>
              <a:rPr lang="en-US" altLang="ko-KR" dirty="0"/>
              <a:t>convolutionSeparable_gold.cpp</a:t>
            </a:r>
          </a:p>
          <a:p>
            <a:pPr lvl="2"/>
            <a:r>
              <a:rPr lang="en-US" altLang="ko-KR"/>
              <a:t>Convolution in CPU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55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72" y="1600201"/>
            <a:ext cx="6360256" cy="4929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9483" y="3709293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Without</a:t>
            </a:r>
            <a:r>
              <a:rPr lang="en-US" altLang="ko-KR" sz="1400" dirty="0"/>
              <a:t> shared memory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099483" y="3505112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With</a:t>
            </a:r>
            <a:r>
              <a:rPr lang="en-US" altLang="ko-KR" sz="1400" dirty="0"/>
              <a:t> shared memory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68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Use of shared memory improves the performance</a:t>
            </a:r>
          </a:p>
          <a:p>
            <a:r>
              <a:rPr lang="en-US" altLang="ko-KR" dirty="0"/>
              <a:t> Memory coalescing technique can result in better performance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8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14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5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71501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ko-KR" sz="2400" dirty="0"/>
            </a:b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78842"/>
              </p:ext>
            </p:extLst>
          </p:nvPr>
        </p:nvGraphicFramePr>
        <p:xfrm>
          <a:off x="275941" y="2750662"/>
          <a:ext cx="3080322" cy="2225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421691964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841084155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7738288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632680900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14957189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0371756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02059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1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9725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6421"/>
              </p:ext>
            </p:extLst>
          </p:nvPr>
        </p:nvGraphicFramePr>
        <p:xfrm>
          <a:off x="8782632" y="2750662"/>
          <a:ext cx="3080322" cy="2225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421691964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841084155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7738288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632680900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14957189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0371756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02059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1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-6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9725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99003"/>
              </p:ext>
            </p:extLst>
          </p:nvPr>
        </p:nvGraphicFramePr>
        <p:xfrm>
          <a:off x="4038600" y="2470107"/>
          <a:ext cx="1320138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155917971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163322439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3370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2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22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40059"/>
                  </a:ext>
                </a:extLst>
              </a:tr>
            </a:tbl>
          </a:graphicData>
        </a:graphic>
      </p:graphicFrame>
      <p:sp>
        <p:nvSpPr>
          <p:cNvPr id="9" name="십자형 8"/>
          <p:cNvSpPr/>
          <p:nvPr/>
        </p:nvSpPr>
        <p:spPr>
          <a:xfrm rot="2700000">
            <a:off x="4504004" y="3763845"/>
            <a:ext cx="389328" cy="389328"/>
          </a:xfrm>
          <a:prstGeom prst="plus">
            <a:avLst>
              <a:gd name="adj" fmla="val 431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6263" y="387780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Elementwise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16973" y="2470107"/>
            <a:ext cx="3321627" cy="636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036618" y="3582627"/>
            <a:ext cx="3322120" cy="651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09976"/>
              </p:ext>
            </p:extLst>
          </p:nvPr>
        </p:nvGraphicFramePr>
        <p:xfrm>
          <a:off x="4038599" y="4324437"/>
          <a:ext cx="1320138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155917971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163322439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3370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2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22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400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44295" y="5442022"/>
                <a:ext cx="1508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Filter kernel</a:t>
                </a:r>
              </a:p>
              <a:p>
                <a:pPr algn="ctr"/>
                <a:r>
                  <a:rPr lang="en-US" altLang="ko-KR" dirty="0"/>
                  <a:t>(n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m matrix)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295" y="5442022"/>
                <a:ext cx="1508746" cy="646331"/>
              </a:xfrm>
              <a:prstGeom prst="rect">
                <a:avLst/>
              </a:prstGeom>
              <a:blipFill>
                <a:blip r:embed="rId3"/>
                <a:stretch>
                  <a:fillRect l="-3226" t="-5660" r="-282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80360"/>
              </p:ext>
            </p:extLst>
          </p:nvPr>
        </p:nvGraphicFramePr>
        <p:xfrm>
          <a:off x="6554381" y="3351956"/>
          <a:ext cx="1320138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155917971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163322439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3370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-3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2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-6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22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40059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7874519" y="3351956"/>
            <a:ext cx="1789026" cy="149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7874519" y="3863182"/>
            <a:ext cx="1778636" cy="601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93467" y="423380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all elements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358737" y="2470107"/>
            <a:ext cx="2515782" cy="881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045414" y="3582627"/>
            <a:ext cx="2508967" cy="8699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904776" y="5091570"/>
                <a:ext cx="2836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m multiplications / pixel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776" y="5091570"/>
                <a:ext cx="2836033" cy="369332"/>
              </a:xfrm>
              <a:prstGeom prst="rect">
                <a:avLst/>
              </a:prstGeom>
              <a:blipFill>
                <a:blip r:embed="rId4"/>
                <a:stretch>
                  <a:fillRect l="-1935" t="-8197" r="-86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92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7343"/>
            <a:ext cx="71501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ko-KR" sz="2400" dirty="0"/>
            </a:br>
            <a:endParaRPr lang="ko-KR" altLang="en-US" sz="2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22532"/>
              </p:ext>
            </p:extLst>
          </p:nvPr>
        </p:nvGraphicFramePr>
        <p:xfrm>
          <a:off x="3125522" y="3482774"/>
          <a:ext cx="1320138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155917971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163322439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3370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2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22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4005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51443" y="457056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Filter kernel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30534"/>
              </p:ext>
            </p:extLst>
          </p:nvPr>
        </p:nvGraphicFramePr>
        <p:xfrm>
          <a:off x="7720419" y="3855122"/>
          <a:ext cx="1320138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1005704609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846540227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216408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621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80961"/>
              </p:ext>
            </p:extLst>
          </p:nvPr>
        </p:nvGraphicFramePr>
        <p:xfrm>
          <a:off x="5875977" y="3457778"/>
          <a:ext cx="440046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422028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18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45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7952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3380" y="457056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Column filter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3388" y="4225962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Row filter</a:t>
            </a:r>
          </a:p>
        </p:txBody>
      </p:sp>
      <p:sp>
        <p:nvSpPr>
          <p:cNvPr id="25" name="십자형 24"/>
          <p:cNvSpPr/>
          <p:nvPr/>
        </p:nvSpPr>
        <p:spPr>
          <a:xfrm rot="2700000">
            <a:off x="6849253" y="3844369"/>
            <a:ext cx="389328" cy="389328"/>
          </a:xfrm>
          <a:prstGeom prst="plus">
            <a:avLst>
              <a:gd name="adj" fmla="val 431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등호 12"/>
          <p:cNvSpPr/>
          <p:nvPr/>
        </p:nvSpPr>
        <p:spPr>
          <a:xfrm>
            <a:off x="4888743" y="3830766"/>
            <a:ext cx="544151" cy="416533"/>
          </a:xfrm>
          <a:prstGeom prst="mathEqual">
            <a:avLst>
              <a:gd name="adj1" fmla="val 13542"/>
              <a:gd name="adj2" fmla="val 267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0385" y="2214690"/>
            <a:ext cx="285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Separable Filter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24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43620"/>
              </p:ext>
            </p:extLst>
          </p:nvPr>
        </p:nvGraphicFramePr>
        <p:xfrm>
          <a:off x="8778059" y="2750662"/>
          <a:ext cx="3080322" cy="2225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421691964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841084155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7738288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632680900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14957189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0371756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02059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1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9725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71501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ko-KR" sz="2400" dirty="0"/>
            </a:b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63281"/>
              </p:ext>
            </p:extLst>
          </p:nvPr>
        </p:nvGraphicFramePr>
        <p:xfrm>
          <a:off x="275941" y="2750662"/>
          <a:ext cx="3080322" cy="2225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421691964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841084155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7738288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632680900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14957189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0371756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02059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1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97259"/>
                  </a:ext>
                </a:extLst>
              </a:tr>
            </a:tbl>
          </a:graphicData>
        </a:graphic>
      </p:graphicFrame>
      <p:sp>
        <p:nvSpPr>
          <p:cNvPr id="9" name="십자형 8"/>
          <p:cNvSpPr/>
          <p:nvPr/>
        </p:nvSpPr>
        <p:spPr>
          <a:xfrm rot="2700000">
            <a:off x="4504004" y="3763845"/>
            <a:ext cx="389328" cy="389328"/>
          </a:xfrm>
          <a:prstGeom prst="plus">
            <a:avLst>
              <a:gd name="adj" fmla="val 431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6263" y="387780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Elementwise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163782" y="2376864"/>
            <a:ext cx="3332851" cy="739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589809" y="3482042"/>
            <a:ext cx="3346870" cy="750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874519" y="3351956"/>
            <a:ext cx="1789026" cy="149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7874519" y="3863182"/>
            <a:ext cx="1778636" cy="601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27032" y="418518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all elements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936679" y="2376864"/>
            <a:ext cx="2937840" cy="975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89402" y="3501736"/>
            <a:ext cx="2930004" cy="962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72321"/>
              </p:ext>
            </p:extLst>
          </p:nvPr>
        </p:nvGraphicFramePr>
        <p:xfrm>
          <a:off x="4498011" y="4433626"/>
          <a:ext cx="440046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422028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18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45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75908" y="5546146"/>
                <a:ext cx="14814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Column filter</a:t>
                </a:r>
              </a:p>
              <a:p>
                <a:pPr algn="ctr"/>
                <a:r>
                  <a:rPr lang="en-US" altLang="ko-KR" dirty="0"/>
                  <a:t>(n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1 matrix)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08" y="5546146"/>
                <a:ext cx="1481496" cy="646331"/>
              </a:xfrm>
              <a:prstGeom prst="rect">
                <a:avLst/>
              </a:prstGeom>
              <a:blipFill>
                <a:blip r:embed="rId3"/>
                <a:stretch>
                  <a:fillRect l="-2881" t="-5660" r="-3292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20397"/>
              </p:ext>
            </p:extLst>
          </p:nvPr>
        </p:nvGraphicFramePr>
        <p:xfrm>
          <a:off x="4496633" y="2376864"/>
          <a:ext cx="440046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750084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04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5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0275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45069"/>
              </p:ext>
            </p:extLst>
          </p:nvPr>
        </p:nvGraphicFramePr>
        <p:xfrm>
          <a:off x="7420784" y="3357180"/>
          <a:ext cx="440046" cy="1112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750084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04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5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0275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123822" y="505330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multiplications / pixel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4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71501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ko-KR" sz="2400" dirty="0"/>
            </a:b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57187"/>
              </p:ext>
            </p:extLst>
          </p:nvPr>
        </p:nvGraphicFramePr>
        <p:xfrm>
          <a:off x="275941" y="2750662"/>
          <a:ext cx="3080322" cy="2225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421691964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841084155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7738288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632680900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14957189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0371756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02059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1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9725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782632" y="2750662"/>
          <a:ext cx="3080322" cy="2225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4216919642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841084155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7738288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632680900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414957189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560371756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02059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1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-6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7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97259"/>
                  </a:ext>
                </a:extLst>
              </a:tr>
            </a:tbl>
          </a:graphicData>
        </a:graphic>
      </p:graphicFrame>
      <p:sp>
        <p:nvSpPr>
          <p:cNvPr id="9" name="십자형 8"/>
          <p:cNvSpPr/>
          <p:nvPr/>
        </p:nvSpPr>
        <p:spPr>
          <a:xfrm rot="2700000">
            <a:off x="4504004" y="3763845"/>
            <a:ext cx="389328" cy="389328"/>
          </a:xfrm>
          <a:prstGeom prst="plus">
            <a:avLst>
              <a:gd name="adj" fmla="val 431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6263" y="387780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Elementwise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16973" y="2841163"/>
            <a:ext cx="3312164" cy="660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026227" y="3208301"/>
            <a:ext cx="3315955" cy="654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856991" y="3501736"/>
            <a:ext cx="1806554" cy="216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7863806" y="3863182"/>
            <a:ext cx="1789349" cy="230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00411" y="390832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all elements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348024" y="2824905"/>
            <a:ext cx="2515782" cy="881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045414" y="3208301"/>
            <a:ext cx="2508967" cy="8854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42240"/>
              </p:ext>
            </p:extLst>
          </p:nvPr>
        </p:nvGraphicFramePr>
        <p:xfrm>
          <a:off x="4029138" y="4433108"/>
          <a:ext cx="1320138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1005704609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846540227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216408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62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22009" y="4786789"/>
                <a:ext cx="15343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Row filter</a:t>
                </a:r>
              </a:p>
              <a:p>
                <a:pPr algn="ctr"/>
                <a:r>
                  <a:rPr lang="en-US" altLang="ko-KR" dirty="0"/>
                  <a:t>(1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m matrix)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009" y="4786789"/>
                <a:ext cx="1534394" cy="646331"/>
              </a:xfrm>
              <a:prstGeom prst="rect">
                <a:avLst/>
              </a:prstGeom>
              <a:blipFill>
                <a:blip r:embed="rId3"/>
                <a:stretch>
                  <a:fillRect l="-2778" t="-4717" r="-317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24154"/>
              </p:ext>
            </p:extLst>
          </p:nvPr>
        </p:nvGraphicFramePr>
        <p:xfrm>
          <a:off x="4029137" y="2841163"/>
          <a:ext cx="1320138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1838743403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882561194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340435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6553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64470"/>
              </p:ext>
            </p:extLst>
          </p:nvPr>
        </p:nvGraphicFramePr>
        <p:xfrm>
          <a:off x="6554381" y="3722905"/>
          <a:ext cx="1320138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40046">
                  <a:extLst>
                    <a:ext uri="{9D8B030D-6E8A-4147-A177-3AD203B41FA5}">
                      <a16:colId xmlns:a16="http://schemas.microsoft.com/office/drawing/2014/main" val="3486667068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1845747841"/>
                    </a:ext>
                  </a:extLst>
                </a:gridCol>
                <a:gridCol w="440046">
                  <a:extLst>
                    <a:ext uri="{9D8B030D-6E8A-4147-A177-3AD203B41FA5}">
                      <a16:colId xmlns:a16="http://schemas.microsoft.com/office/drawing/2014/main" val="55210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8275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123822" y="50533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 multiplications / pixel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809933" y="5900881"/>
                <a:ext cx="42325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/>
                  <a:t>(n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1" dirty="0"/>
                  <a:t> m) multiplications / pixel in total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33" y="5900881"/>
                <a:ext cx="4232569" cy="400110"/>
              </a:xfrm>
              <a:prstGeom prst="rect">
                <a:avLst/>
              </a:prstGeom>
              <a:blipFill>
                <a:blip r:embed="rId4"/>
                <a:stretch>
                  <a:fillRect l="-1441" t="-9091" r="-720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80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637353" y="3309503"/>
            <a:ext cx="2203447" cy="1714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Convolution using Shared Memory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09600" y="2470712"/>
            <a:ext cx="4873337" cy="323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9306" y="5756832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1160" y="3428999"/>
            <a:ext cx="1496291" cy="1059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48" y="448887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Pixels calculated in a block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435623" y="3792226"/>
            <a:ext cx="654628" cy="654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96257" y="4446854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Convolution filter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017195" y="3636817"/>
            <a:ext cx="1496291" cy="1059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37353" y="2712027"/>
            <a:ext cx="176645" cy="820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69349" y="233633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Apron pixels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95733" y="3969326"/>
            <a:ext cx="135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pixels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88012" y="523182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 into the shared memory </a:t>
            </a:r>
          </a:p>
          <a:p>
            <a:r>
              <a:rPr lang="en-US" altLang="ko-KR" dirty="0"/>
              <a:t>of the block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7629617" y="3861130"/>
            <a:ext cx="658395" cy="477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5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886735" y="2244435"/>
            <a:ext cx="2203447" cy="10598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Convolution using Shared Memory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09600" y="2470712"/>
            <a:ext cx="4873337" cy="323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9306" y="5756832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1160" y="3428999"/>
            <a:ext cx="1496291" cy="1059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48" y="448887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Pixels calculated in a block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00371" y="2560424"/>
            <a:ext cx="654628" cy="290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04973" y="2850914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Row Convolution filter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266577" y="2244435"/>
            <a:ext cx="1496291" cy="1059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345115" y="2576944"/>
            <a:ext cx="135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pixels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7793694" y="2468748"/>
            <a:ext cx="658395" cy="477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266577" y="4220440"/>
            <a:ext cx="1496291" cy="1714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62414" y="4596584"/>
            <a:ext cx="367829" cy="654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16568" y="5325496"/>
            <a:ext cx="245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Column Convolution filter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266577" y="4547754"/>
            <a:ext cx="1496291" cy="1059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345115" y="4880263"/>
            <a:ext cx="135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pixels</a:t>
            </a:r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7793694" y="4747383"/>
            <a:ext cx="658395" cy="477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537394" y="610155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 into the shared memory </a:t>
            </a:r>
          </a:p>
          <a:p>
            <a:r>
              <a:rPr lang="en-US" altLang="ko-KR" dirty="0"/>
              <a:t>of the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4441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1365</TotalTime>
  <Words>779</Words>
  <Application>Microsoft Office PowerPoint</Application>
  <PresentationFormat>와이드스크린</PresentationFormat>
  <Paragraphs>364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Cambria Math</vt:lpstr>
      <vt:lpstr>Tw Cen MT</vt:lpstr>
      <vt:lpstr>Wingdings 3</vt:lpstr>
      <vt:lpstr>New_Simple01</vt:lpstr>
      <vt:lpstr>Image Convolution with CUDA</vt:lpstr>
      <vt:lpstr>Contents</vt:lpstr>
      <vt:lpstr>Introduction</vt:lpstr>
      <vt:lpstr>Image Convolution</vt:lpstr>
      <vt:lpstr>Image Convolution</vt:lpstr>
      <vt:lpstr>Image Convolution</vt:lpstr>
      <vt:lpstr>Image Convolution</vt:lpstr>
      <vt:lpstr>Convolution using Shared Memory</vt:lpstr>
      <vt:lpstr>Convolution using Shared Memory</vt:lpstr>
      <vt:lpstr>Focus of Contents</vt:lpstr>
      <vt:lpstr>Optimizing for Memory Usage</vt:lpstr>
      <vt:lpstr>Optimizing Memory Usage</vt:lpstr>
      <vt:lpstr>Shared Memory Usage</vt:lpstr>
      <vt:lpstr>Shared Memory Usage</vt:lpstr>
      <vt:lpstr>Memory Coalescence</vt:lpstr>
      <vt:lpstr>Memory Coalescence</vt:lpstr>
      <vt:lpstr>Memory Coalescence</vt:lpstr>
      <vt:lpstr>Row convolution</vt:lpstr>
      <vt:lpstr>Row convolution</vt:lpstr>
      <vt:lpstr>Source code</vt:lpstr>
      <vt:lpstr>Performance 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TK Kim</dc:creator>
  <cp:lastModifiedBy>김진권</cp:lastModifiedBy>
  <cp:revision>268</cp:revision>
  <dcterms:created xsi:type="dcterms:W3CDTF">2017-03-15T07:50:27Z</dcterms:created>
  <dcterms:modified xsi:type="dcterms:W3CDTF">2017-04-17T12:24:58Z</dcterms:modified>
</cp:coreProperties>
</file>