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0"/>
  </p:notesMasterIdLst>
  <p:sldIdLst>
    <p:sldId id="256" r:id="rId2"/>
    <p:sldId id="262" r:id="rId3"/>
    <p:sldId id="268" r:id="rId4"/>
    <p:sldId id="289" r:id="rId5"/>
    <p:sldId id="270" r:id="rId6"/>
    <p:sldId id="318" r:id="rId7"/>
    <p:sldId id="287" r:id="rId8"/>
    <p:sldId id="292" r:id="rId9"/>
    <p:sldId id="293" r:id="rId10"/>
    <p:sldId id="294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90" r:id="rId23"/>
    <p:sldId id="291" r:id="rId24"/>
    <p:sldId id="313" r:id="rId25"/>
    <p:sldId id="315" r:id="rId26"/>
    <p:sldId id="317" r:id="rId27"/>
    <p:sldId id="316" r:id="rId28"/>
    <p:sldId id="288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876" autoAdjust="0"/>
  </p:normalViewPr>
  <p:slideViewPr>
    <p:cSldViewPr snapToGrid="0">
      <p:cViewPr>
        <p:scale>
          <a:sx n="50" d="100"/>
          <a:sy n="50" d="100"/>
        </p:scale>
        <p:origin x="235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88D3-8529-4420-B715-65BAE5C97515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2D78A-87A4-4977-9787-6E8811D4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43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5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2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43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5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55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3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35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12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5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05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5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9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17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70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00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87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02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52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3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2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9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3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8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2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A61A-0AFD-41D9-B6EF-EBD94B8BFC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Image Processing with </a:t>
            </a:r>
            <a:r>
              <a:rPr lang="en-US" altLang="ko-KR" dirty="0"/>
              <a:t>CUDA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095500"/>
            <a:ext cx="10948416" cy="949452"/>
          </a:xfrm>
        </p:spPr>
        <p:txBody>
          <a:bodyPr>
            <a:normAutofit/>
          </a:bodyPr>
          <a:lstStyle/>
          <a:p>
            <a:r>
              <a:rPr lang="de-DE" altLang="ko-KR" dirty="0" smtClean="0"/>
              <a:t>Jia Tse</a:t>
            </a:r>
          </a:p>
          <a:p>
            <a:r>
              <a:rPr lang="de-DE" altLang="ko-KR" dirty="0" smtClean="0"/>
              <a:t>Uinversity of Nevada, 2012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-12192" y="4186557"/>
            <a:ext cx="10948416" cy="949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2017.03.23</a:t>
            </a:r>
            <a:endParaRPr lang="en-US" altLang="ko-KR" dirty="0"/>
          </a:p>
          <a:p>
            <a:r>
              <a:rPr lang="en-US" altLang="ko-KR" dirty="0" smtClean="0"/>
              <a:t>Sehwan Ki</a:t>
            </a:r>
            <a:endParaRPr lang="en-US" altLang="ko-KR" dirty="0"/>
          </a:p>
          <a:p>
            <a:r>
              <a:rPr lang="en-US" altLang="ko-KR" dirty="0"/>
              <a:t>Dept. of </a:t>
            </a:r>
            <a:r>
              <a:rPr lang="en-US" altLang="ko-KR" dirty="0" smtClean="0"/>
              <a:t>Electronic Engineering, </a:t>
            </a:r>
            <a:r>
              <a:rPr lang="en-US" altLang="ko-KR" dirty="0"/>
              <a:t>KAIST</a:t>
            </a:r>
          </a:p>
        </p:txBody>
      </p:sp>
    </p:spTree>
    <p:extLst>
      <p:ext uri="{BB962C8B-B14F-4D97-AF65-F5344CB8AC3E}">
        <p14:creationId xmlns:p14="http://schemas.microsoft.com/office/powerpoint/2010/main" val="294089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7540" y="2331065"/>
            <a:ext cx="5312384" cy="947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08871" y="3345949"/>
            <a:ext cx="5890054" cy="23083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calls a CUDA Library to allocate memory on the device to </a:t>
            </a:r>
            <a:r>
              <a:rPr lang="en-US" altLang="ko-KR" b="1" i="1" dirty="0" smtClean="0"/>
              <a:t>d_pixels</a:t>
            </a:r>
            <a:r>
              <a:rPr lang="en-US" altLang="ko-KR" dirty="0"/>
              <a:t> and </a:t>
            </a:r>
            <a:r>
              <a:rPr lang="en-US" altLang="ko-KR" b="1" i="1" dirty="0" smtClean="0"/>
              <a:t>d_resultPixels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20176"/>
              </p:ext>
            </p:extLst>
          </p:nvPr>
        </p:nvGraphicFramePr>
        <p:xfrm>
          <a:off x="3762554" y="4041549"/>
          <a:ext cx="164238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79214"/>
              </p:ext>
            </p:extLst>
          </p:nvPr>
        </p:nvGraphicFramePr>
        <p:xfrm>
          <a:off x="6380872" y="4254909"/>
          <a:ext cx="109492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3767" y="5315719"/>
            <a:ext cx="155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ImageSize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8355" y="5086824"/>
            <a:ext cx="155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outImageSize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8234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09" y="3357459"/>
            <a:ext cx="5295129" cy="2727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4640" y="3747289"/>
            <a:ext cx="589005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Copies the contents of the host memory to the device memory referenced by </a:t>
            </a:r>
            <a:r>
              <a:rPr lang="en-US" altLang="ko-KR" b="1" i="1" dirty="0"/>
              <a:t>d_pixels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3771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09" y="3673753"/>
            <a:ext cx="1588102" cy="2556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7869" y="4071879"/>
            <a:ext cx="545924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Declares block sizes of 16x16 for 256 threads per block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65689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760" y="2035748"/>
            <a:ext cx="6343650" cy="4274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09" y="3874644"/>
            <a:ext cx="2757875" cy="2556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8997" y="4243440"/>
            <a:ext cx="667311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tells us that we want to have a (width/16) x (height/16) size grid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79835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760" y="2035748"/>
            <a:ext cx="6343650" cy="4274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09" y="4168579"/>
            <a:ext cx="5352794" cy="2880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4019" y="4546619"/>
            <a:ext cx="573063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Invokes the device method </a:t>
            </a:r>
            <a:r>
              <a:rPr lang="en-US" altLang="ko-KR" b="1" i="1" dirty="0" smtClean="0"/>
              <a:t>d_blur</a:t>
            </a:r>
            <a:r>
              <a:rPr lang="en-US" altLang="ko-KR" dirty="0" smtClean="0"/>
              <a:t> passing in the parameters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7813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760" y="2035748"/>
            <a:ext cx="6343650" cy="4274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7962" y="2263084"/>
            <a:ext cx="3518634" cy="5103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6098" y="3126312"/>
            <a:ext cx="5626444" cy="31393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Finding the current pixel location</a:t>
            </a:r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endParaRPr lang="en-US" altLang="ko-KR" b="1" i="1" dirty="0"/>
          </a:p>
          <a:p>
            <a:endParaRPr lang="en-US" altLang="ko-KR" b="1" i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151" y="3511373"/>
            <a:ext cx="5012338" cy="26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1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99723" y="2784390"/>
            <a:ext cx="5528666" cy="121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5686" y="3524262"/>
            <a:ext cx="5283964" cy="286232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nly threads which are inside of the output image size will be active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57575"/>
              </p:ext>
            </p:extLst>
          </p:nvPr>
        </p:nvGraphicFramePr>
        <p:xfrm>
          <a:off x="1337798" y="4245223"/>
          <a:ext cx="164238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10010"/>
              </p:ext>
            </p:extLst>
          </p:nvPr>
        </p:nvGraphicFramePr>
        <p:xfrm>
          <a:off x="3956116" y="4458583"/>
          <a:ext cx="109492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9011" y="5541005"/>
            <a:ext cx="155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Original Image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23599" y="5535417"/>
            <a:ext cx="155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Output Image</a:t>
            </a:r>
            <a:endParaRPr lang="ko-KR" altLang="en-US" sz="16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956116" y="4349578"/>
            <a:ext cx="109492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835969" y="4458583"/>
            <a:ext cx="2863" cy="85344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6996" y="4046162"/>
            <a:ext cx="155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002060"/>
                </a:solidFill>
              </a:rPr>
              <a:t>Output width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906946" y="4771231"/>
            <a:ext cx="155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002060"/>
                </a:solidFill>
              </a:rPr>
              <a:t>Output height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78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71524" y="3987114"/>
            <a:ext cx="3324411" cy="3206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5923" y="4448915"/>
            <a:ext cx="5283964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save Mask filter data in thread register.</a:t>
            </a:r>
          </a:p>
          <a:p>
            <a:r>
              <a:rPr lang="en-US" altLang="ko-KR" dirty="0" smtClean="0"/>
              <a:t>(register = the fastest memory)</a:t>
            </a:r>
          </a:p>
          <a:p>
            <a:r>
              <a:rPr lang="en-US" altLang="ko-KR" dirty="0" smtClean="0"/>
              <a:t>Because mask filter coefficients are used frequently. </a:t>
            </a:r>
          </a:p>
        </p:txBody>
      </p:sp>
    </p:spTree>
    <p:extLst>
      <p:ext uri="{BB962C8B-B14F-4D97-AF65-F5344CB8AC3E}">
        <p14:creationId xmlns:p14="http://schemas.microsoft.com/office/powerpoint/2010/main" val="259330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88000" y="4366054"/>
            <a:ext cx="3991676" cy="176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5042" y="4099619"/>
            <a:ext cx="5283964" cy="258532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One Thread is in charge of the process of the one output image pixel.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79550"/>
              </p:ext>
            </p:extLst>
          </p:nvPr>
        </p:nvGraphicFramePr>
        <p:xfrm>
          <a:off x="1416993" y="5008607"/>
          <a:ext cx="164238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03133"/>
              </p:ext>
            </p:extLst>
          </p:nvPr>
        </p:nvGraphicFramePr>
        <p:xfrm>
          <a:off x="4035311" y="5221967"/>
          <a:ext cx="109492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206" y="6304389"/>
            <a:ext cx="155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Original Image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2794" y="6298801"/>
            <a:ext cx="155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Output Image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63640" y="4697494"/>
            <a:ext cx="155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Thread (0,0)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46116" y="4880384"/>
            <a:ext cx="155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Thread (1,0)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67047" y="5585164"/>
            <a:ext cx="155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Thread (0,1)</a:t>
            </a:r>
            <a:endParaRPr lang="ko-KR" altLang="en-US" sz="11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46116" y="4959104"/>
            <a:ext cx="0" cy="3810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2"/>
          </p:cNvCxnSpPr>
          <p:nvPr/>
        </p:nvCxnSpPr>
        <p:spPr>
          <a:xfrm flipH="1">
            <a:off x="4433690" y="5141994"/>
            <a:ext cx="492403" cy="1828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937686" y="5527762"/>
            <a:ext cx="208430" cy="1209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37116" y="4699529"/>
            <a:ext cx="1559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Thread (0,0)</a:t>
            </a:r>
            <a:endParaRPr lang="ko-KR" altLang="en-US" sz="11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861751" y="4959104"/>
            <a:ext cx="296563" cy="3810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7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Characteristics of Image Processing </a:t>
            </a:r>
            <a:endParaRPr lang="en-US" altLang="ko-KR" dirty="0"/>
          </a:p>
          <a:p>
            <a:r>
              <a:rPr lang="en-US" altLang="ko-KR" dirty="0" smtClean="0"/>
              <a:t>Image processing and </a:t>
            </a:r>
            <a:r>
              <a:rPr lang="en-US" altLang="ko-KR" dirty="0"/>
              <a:t>CUDA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Gaussian Blur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Sobel Edge Detection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0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09" y="4514335"/>
            <a:ext cx="1932898" cy="23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2493" y="4089403"/>
            <a:ext cx="528396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forces the threads to synchronize before executing further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35492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509" y="2362844"/>
            <a:ext cx="6080067" cy="2645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140" y="2102424"/>
            <a:ext cx="5962650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08" y="4703806"/>
            <a:ext cx="6080067" cy="2708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9508" y="5109192"/>
            <a:ext cx="528396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Copies the contents of the </a:t>
            </a:r>
            <a:r>
              <a:rPr lang="en-US" altLang="ko-KR" dirty="0" smtClean="0"/>
              <a:t>Device </a:t>
            </a:r>
            <a:r>
              <a:rPr lang="en-US" altLang="ko-KR" dirty="0"/>
              <a:t>memory to the </a:t>
            </a:r>
            <a:r>
              <a:rPr lang="en-US" altLang="ko-KR" dirty="0" smtClean="0"/>
              <a:t>Host </a:t>
            </a:r>
            <a:r>
              <a:rPr lang="en-US" altLang="ko-KR" dirty="0"/>
              <a:t>memory referenced by </a:t>
            </a:r>
            <a:r>
              <a:rPr lang="en-US" altLang="ko-KR" b="1" i="1" dirty="0" smtClean="0"/>
              <a:t>h_resultPixels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91540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Sobel Edge Detection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609600" y="1600201"/>
                <a:ext cx="10972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3" pitchFamily="18" charset="2"/>
                  <a:buChar char="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90000"/>
                  <a:buFont typeface="Wingdings 3" pitchFamily="18" charset="2"/>
                  <a:buChar char="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90000"/>
                  <a:buFont typeface="Wingdings 3" pitchFamily="18" charset="2"/>
                  <a:buChar char="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 smtClean="0"/>
                  <a:t>Sobel Edge Detection</a:t>
                </a:r>
              </a:p>
              <a:p>
                <a:pPr lvl="1"/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ype of convolution most commonly used to detect and extract features (e.g. edge, line, structure).</a:t>
                </a:r>
              </a:p>
              <a:p>
                <a:pPr lvl="1"/>
                <a:r>
                  <a:rPr lang="en-US" altLang="ko-KR" sz="2000" dirty="0"/>
                  <a:t>B</a:t>
                </a:r>
                <a:r>
                  <a:rPr lang="en-US" altLang="ko-KR" sz="2000" dirty="0" smtClean="0"/>
                  <a:t>y applying the image through a high pass filter (differential operators).</a:t>
                </a:r>
              </a:p>
              <a:p>
                <a:pPr lvl="1"/>
                <a:r>
                  <a:rPr lang="en-US" altLang="ko-KR" sz="2000" dirty="0" smtClean="0"/>
                  <a:t>Sobel filter is defined as </a:t>
                </a:r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Let A be the original image,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be the derivative on the horizontal axis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be the derivative on the vertical axis.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1"/>
                <a:ext cx="109728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611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537" y="3186113"/>
            <a:ext cx="3833813" cy="1438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25" y="5395912"/>
            <a:ext cx="1447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Sobel Edge Detection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609600" y="1600201"/>
                <a:ext cx="10972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3" pitchFamily="18" charset="2"/>
                  <a:buChar char="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90000"/>
                  <a:buFont typeface="Wingdings 3" pitchFamily="18" charset="2"/>
                  <a:buChar char="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90000"/>
                  <a:buFont typeface="Wingdings 3" pitchFamily="18" charset="2"/>
                  <a:buChar char="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 smtClean="0"/>
                  <a:t>Sobel Edge Detection</a:t>
                </a:r>
              </a:p>
              <a:p>
                <a:pPr lvl="1"/>
                <a:r>
                  <a:rPr lang="en-US" altLang="ko-KR" sz="2000" dirty="0" smtClean="0"/>
                  <a:t>The resulting gradient image is the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.</a:t>
                </a:r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The gradient direction is calculated by</a:t>
                </a:r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Finally, to determine whether a pixel of the original image A is part of an edge, we apply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1"/>
                <a:ext cx="109728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611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2495550"/>
            <a:ext cx="24098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887" y="3553619"/>
            <a:ext cx="1533525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887" y="4935141"/>
            <a:ext cx="5257800" cy="42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47887" y="5508302"/>
                <a:ext cx="446910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𝐸𝑑𝑔𝑒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1,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7" y="5508302"/>
                <a:ext cx="4469108" cy="61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86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Sobel Edge Detection: </a:t>
            </a:r>
            <a:r>
              <a:rPr lang="en-US" altLang="ko-KR" dirty="0" smtClean="0"/>
              <a:t>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CUDA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18656"/>
            <a:ext cx="6037806" cy="5239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28" y="2425271"/>
            <a:ext cx="5619750" cy="2419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13859" y="3426941"/>
            <a:ext cx="3200844" cy="4118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13859" y="5874245"/>
            <a:ext cx="3200844" cy="5347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5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2042" y="1558639"/>
            <a:ext cx="5543550" cy="2228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65" y="1591591"/>
            <a:ext cx="541972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7120" y="3936959"/>
            <a:ext cx="210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512x512 Lena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55704" y="3936959"/>
            <a:ext cx="283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3200x2400 cartoon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59421" y="4540372"/>
            <a:ext cx="392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Image size: 29 times bigger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41031" y="5502550"/>
            <a:ext cx="539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CPU time/GPU time = 234%</a:t>
            </a:r>
            <a:endParaRPr lang="ko-KR" altLang="en-US" sz="2400" b="1" dirty="0"/>
          </a:p>
        </p:txBody>
      </p:sp>
      <p:sp>
        <p:nvSpPr>
          <p:cNvPr id="11" name="위로 구부러진 화살표 10"/>
          <p:cNvSpPr/>
          <p:nvPr/>
        </p:nvSpPr>
        <p:spPr>
          <a:xfrm>
            <a:off x="3139255" y="5002037"/>
            <a:ext cx="5599669" cy="656518"/>
          </a:xfrm>
          <a:prstGeom prst="curvedUpArrow">
            <a:avLst>
              <a:gd name="adj1" fmla="val 58536"/>
              <a:gd name="adj2" fmla="val 1349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902" y="5502549"/>
            <a:ext cx="539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CPU time/GPU time = 22%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1354" y="6159067"/>
            <a:ext cx="1036929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affirms the claim that the </a:t>
            </a:r>
            <a:r>
              <a:rPr lang="en-US" altLang="ko-KR" b="1" dirty="0" smtClean="0">
                <a:solidFill>
                  <a:srgbClr val="FF0000"/>
                </a:solidFill>
              </a:rPr>
              <a:t>larger the data</a:t>
            </a:r>
            <a:r>
              <a:rPr lang="en-US" altLang="ko-KR" dirty="0" smtClean="0"/>
              <a:t>, the better the benefits are in using CUDA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2905" y="2127429"/>
            <a:ext cx="1074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22.88%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2904" y="2538202"/>
            <a:ext cx="1074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72.80%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903" y="2960698"/>
            <a:ext cx="1074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234.4%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27074" y="2121212"/>
            <a:ext cx="1074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46.76%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27073" y="2531985"/>
            <a:ext cx="1074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113.6%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7072" y="2954481"/>
            <a:ext cx="1074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325.4%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983" y="1109693"/>
            <a:ext cx="288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Gaussian Blur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22767" y="1109693"/>
            <a:ext cx="39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Sobel Edge Detection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94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3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Necessity</a:t>
            </a:r>
          </a:p>
          <a:p>
            <a:pPr lvl="1"/>
            <a:r>
              <a:rPr lang="en-US" altLang="ko-KR" dirty="0" smtClean="0"/>
              <a:t>Large size image processing (e.g. UHD, 4K image) takes lots of time.</a:t>
            </a:r>
          </a:p>
          <a:p>
            <a:r>
              <a:rPr lang="en-US" altLang="ko-KR" dirty="0" smtClean="0"/>
              <a:t>Capability</a:t>
            </a:r>
          </a:p>
          <a:p>
            <a:pPr lvl="1"/>
            <a:r>
              <a:rPr lang="en-US" altLang="ko-KR" dirty="0" smtClean="0"/>
              <a:t>Characteristic of image processing is that it can be processed in parallel independently.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Thus, CUDA GPU programming is useful for the image processing.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Characteristics of Image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Image processing happens on the entire image, and the same steps are applied to every pixel of the image.</a:t>
            </a:r>
          </a:p>
          <a:p>
            <a:pPr lvl="1"/>
            <a:r>
              <a:rPr lang="en-US" altLang="ko-KR" dirty="0" smtClean="0"/>
              <a:t>A lot of repetition of the same work = </a:t>
            </a:r>
            <a:r>
              <a:rPr lang="en-US" altLang="ko-KR" b="1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ingle </a:t>
            </a:r>
            <a:r>
              <a:rPr lang="en-US" altLang="ko-KR" b="1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nstruction </a:t>
            </a:r>
            <a:r>
              <a:rPr lang="en-US" altLang="ko-KR" b="1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FF0000"/>
                </a:solidFill>
              </a:rPr>
              <a:t>ultiple </a:t>
            </a:r>
            <a:r>
              <a:rPr lang="en-US" altLang="ko-KR" b="1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ata</a:t>
            </a:r>
          </a:p>
          <a:p>
            <a:pPr lvl="1"/>
            <a:r>
              <a:rPr lang="en-US" altLang="ko-KR" dirty="0" smtClean="0"/>
              <a:t>Thus, GPU programming(CUDA) can be easily and efficiently applied to the Image Processing.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4813681"/>
            <a:ext cx="3438525" cy="1939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4813680"/>
            <a:ext cx="3448076" cy="19395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19550" y="4343763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ea typeface="Menlo"/>
              </a:rPr>
              <a:t>GRAY = </a:t>
            </a:r>
            <a:r>
              <a:rPr lang="ko-KR" altLang="ko-KR" b="1" dirty="0" smtClean="0">
                <a:ea typeface="Menlo"/>
              </a:rPr>
              <a:t>0.2989 </a:t>
            </a:r>
            <a:r>
              <a:rPr lang="ko-KR" altLang="ko-KR" b="1" dirty="0">
                <a:ea typeface="Menlo"/>
              </a:rPr>
              <a:t>* R + 0.5870 * G + 0.1140 * B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4937" y="4328374"/>
            <a:ext cx="235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Pixel Operation 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2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Image Processing and </a:t>
            </a:r>
            <a:r>
              <a:rPr lang="en-US" altLang="ko-KR" dirty="0"/>
              <a:t>CUDA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96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Filtering Operation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51" y="1793632"/>
            <a:ext cx="8531498" cy="288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631" y="4674945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Pass Only </a:t>
            </a:r>
            <a:r>
              <a:rPr lang="en-US" altLang="ko-KR" b="1" dirty="0" smtClean="0">
                <a:solidFill>
                  <a:srgbClr val="FF0000"/>
                </a:solidFill>
              </a:rPr>
              <a:t>Low frequency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9277" y="4674945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Pass Only </a:t>
            </a:r>
            <a:r>
              <a:rPr lang="en-US" altLang="ko-KR" b="1" dirty="0" smtClean="0">
                <a:solidFill>
                  <a:srgbClr val="FF0000"/>
                </a:solidFill>
              </a:rPr>
              <a:t>High frequency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0261" y="5205046"/>
            <a:ext cx="273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/>
              <a:t>Edge Detection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78615" y="5205045"/>
            <a:ext cx="273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/>
              <a:t>Noise Reduction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Gaussian Blur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Gaussian Blur</a:t>
            </a:r>
          </a:p>
          <a:p>
            <a:pPr lvl="1"/>
            <a:r>
              <a:rPr lang="en-US" altLang="ko-KR" sz="2000" dirty="0"/>
              <a:t>T</a:t>
            </a:r>
            <a:r>
              <a:rPr lang="en-US" altLang="ko-KR" sz="2000" dirty="0" smtClean="0"/>
              <a:t>ype of convolution most commonly used to reduce image noise and detail.</a:t>
            </a:r>
          </a:p>
          <a:p>
            <a:pPr lvl="1"/>
            <a:r>
              <a:rPr lang="en-US" altLang="ko-KR" sz="2000" dirty="0"/>
              <a:t>B</a:t>
            </a:r>
            <a:r>
              <a:rPr lang="en-US" altLang="ko-KR" sz="2000" dirty="0" smtClean="0"/>
              <a:t>y applying the image through a low pass filter.</a:t>
            </a:r>
          </a:p>
          <a:p>
            <a:pPr lvl="1"/>
            <a:r>
              <a:rPr lang="en-US" altLang="ko-KR" sz="2000" dirty="0" smtClean="0"/>
              <a:t>To resolve the problem of simple </a:t>
            </a:r>
            <a:r>
              <a:rPr lang="en-US" altLang="ko-KR" sz="2000" dirty="0" smtClean="0"/>
              <a:t>low pass </a:t>
            </a:r>
            <a:r>
              <a:rPr lang="en-US" altLang="ko-KR" sz="2000" dirty="0" smtClean="0"/>
              <a:t>filter which can not consider the pixel distance, Gaussian Blur filter reduces the magnitude of high frequency coefficients proportional to their frequencies.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883" y="5684291"/>
            <a:ext cx="2381251" cy="689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41" y="3622393"/>
            <a:ext cx="3810000" cy="2825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225" y="3716390"/>
            <a:ext cx="2910937" cy="1668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3885383"/>
            <a:ext cx="331470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731173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Simple Low Pass filter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636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72691"/>
              </p:ext>
            </p:extLst>
          </p:nvPr>
        </p:nvGraphicFramePr>
        <p:xfrm>
          <a:off x="1495030" y="2932476"/>
          <a:ext cx="164238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0613"/>
              </p:ext>
            </p:extLst>
          </p:nvPr>
        </p:nvGraphicFramePr>
        <p:xfrm>
          <a:off x="7330030" y="2944578"/>
          <a:ext cx="164238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30"/>
                <a:gridCol w="273730"/>
                <a:gridCol w="273730"/>
                <a:gridCol w="273730"/>
                <a:gridCol w="273730"/>
                <a:gridCol w="273730"/>
              </a:tblGrid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8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64568"/>
              </p:ext>
            </p:extLst>
          </p:nvPr>
        </p:nvGraphicFramePr>
        <p:xfrm>
          <a:off x="4270881" y="3892596"/>
          <a:ext cx="1064505" cy="893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835"/>
                <a:gridCol w="354835"/>
                <a:gridCol w="354835"/>
              </a:tblGrid>
              <a:tr h="2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2650846" y="3707930"/>
            <a:ext cx="721453" cy="184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4108" y="2519534"/>
            <a:ext cx="175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Image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27338" y="3195972"/>
                <a:ext cx="1567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3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3 </a:t>
                </a:r>
              </a:p>
              <a:p>
                <a:pPr algn="ctr"/>
                <a:r>
                  <a:rPr lang="en-US" altLang="ko-KR" dirty="0" smtClean="0"/>
                  <a:t>Gaussian Filter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38" y="3195972"/>
                <a:ext cx="156780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24" t="-4717" r="-194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592220" y="4003957"/>
                <a:ext cx="459869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20" y="4003957"/>
                <a:ext cx="459869" cy="670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V="1">
            <a:off x="7057396" y="3495012"/>
            <a:ext cx="788335" cy="3157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45572"/>
              </p:ext>
            </p:extLst>
          </p:nvPr>
        </p:nvGraphicFramePr>
        <p:xfrm>
          <a:off x="5772969" y="3892596"/>
          <a:ext cx="1064505" cy="893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835"/>
                <a:gridCol w="354835"/>
                <a:gridCol w="354835"/>
              </a:tblGrid>
              <a:tr h="2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W9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464860" y="4154672"/>
                <a:ext cx="168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60" y="4154672"/>
                <a:ext cx="168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r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954591" y="5031700"/>
                <a:ext cx="798289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altLang="ko-KR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91" y="5031700"/>
                <a:ext cx="7982891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07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Blur: Implementation with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with </a:t>
            </a:r>
            <a:r>
              <a:rPr lang="en-US" altLang="ko-KR" dirty="0" smtClean="0"/>
              <a:t>C only using CPU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7" y="2344397"/>
            <a:ext cx="2390389" cy="1033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7" y="3484846"/>
            <a:ext cx="5239581" cy="29367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16" y="2344397"/>
            <a:ext cx="5933341" cy="20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0307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6235</TotalTime>
  <Words>746</Words>
  <Application>Microsoft Office PowerPoint</Application>
  <PresentationFormat>와이드스크린</PresentationFormat>
  <Paragraphs>210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Menlo</vt:lpstr>
      <vt:lpstr>맑은 고딕</vt:lpstr>
      <vt:lpstr>Arial</vt:lpstr>
      <vt:lpstr>Cambria Math</vt:lpstr>
      <vt:lpstr>Tw Cen MT</vt:lpstr>
      <vt:lpstr>Wingdings</vt:lpstr>
      <vt:lpstr>Wingdings 3</vt:lpstr>
      <vt:lpstr>New_Simple01</vt:lpstr>
      <vt:lpstr>Image Processing with CUDA</vt:lpstr>
      <vt:lpstr>Contents</vt:lpstr>
      <vt:lpstr>Introduction</vt:lpstr>
      <vt:lpstr>Characteristics of Image processing</vt:lpstr>
      <vt:lpstr>Image Processing and CUDA</vt:lpstr>
      <vt:lpstr>Filtering Operation</vt:lpstr>
      <vt:lpstr>Gaussian Blur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Gaussian Blur: Implementation with CUDA</vt:lpstr>
      <vt:lpstr>Sobel Edge Detection</vt:lpstr>
      <vt:lpstr>Sobel Edge Detection</vt:lpstr>
      <vt:lpstr>Sobel Edge Detection: Implementation with CUDA</vt:lpstr>
      <vt:lpstr>Results</vt:lpstr>
      <vt:lpstr>Conclusion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TK Kim</dc:creator>
  <cp:lastModifiedBy>기세환</cp:lastModifiedBy>
  <cp:revision>93</cp:revision>
  <cp:lastPrinted>2017-03-22T07:31:47Z</cp:lastPrinted>
  <dcterms:created xsi:type="dcterms:W3CDTF">2017-03-15T07:50:27Z</dcterms:created>
  <dcterms:modified xsi:type="dcterms:W3CDTF">2017-03-22T10:45:50Z</dcterms:modified>
</cp:coreProperties>
</file>