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8"/>
  </p:notesMasterIdLst>
  <p:sldIdLst>
    <p:sldId id="256" r:id="rId2"/>
    <p:sldId id="262" r:id="rId3"/>
    <p:sldId id="268" r:id="rId4"/>
    <p:sldId id="263" r:id="rId5"/>
    <p:sldId id="265" r:id="rId6"/>
    <p:sldId id="264" r:id="rId7"/>
    <p:sldId id="270" r:id="rId8"/>
    <p:sldId id="287" r:id="rId9"/>
    <p:sldId id="273" r:id="rId10"/>
    <p:sldId id="277" r:id="rId11"/>
    <p:sldId id="278" r:id="rId12"/>
    <p:sldId id="279" r:id="rId13"/>
    <p:sldId id="271" r:id="rId14"/>
    <p:sldId id="280" r:id="rId15"/>
    <p:sldId id="281" r:id="rId16"/>
    <p:sldId id="286" r:id="rId17"/>
    <p:sldId id="276" r:id="rId18"/>
    <p:sldId id="282" r:id="rId19"/>
    <p:sldId id="283" r:id="rId20"/>
    <p:sldId id="284" r:id="rId21"/>
    <p:sldId id="275" r:id="rId22"/>
    <p:sldId id="260" r:id="rId23"/>
    <p:sldId id="266" r:id="rId24"/>
    <p:sldId id="267" r:id="rId25"/>
    <p:sldId id="261" r:id="rId26"/>
    <p:sldId id="28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3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988D3-8529-4420-B715-65BAE5C97515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2D78A-87A4-4977-9787-6E8811D44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8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2D78A-87A4-4977-9787-6E8811D44E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5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72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7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1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2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7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0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0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6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A61A-0AFD-41D9-B6EF-EBD94B8BFC8F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A61A-0AFD-41D9-B6EF-EBD94B8BFC8F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38AE-C30B-4D3B-A949-ABD7D572B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0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Matrix Multiplication with CUDA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095500"/>
            <a:ext cx="10948416" cy="949452"/>
          </a:xfrm>
        </p:spPr>
        <p:txBody>
          <a:bodyPr>
            <a:normAutofit/>
          </a:bodyPr>
          <a:lstStyle/>
          <a:p>
            <a:r>
              <a:rPr lang="de-DE" altLang="ko-KR" dirty="0"/>
              <a:t>Robert Hochberg</a:t>
            </a:r>
            <a:endParaRPr lang="en-US" altLang="ko-KR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-12192" y="4186557"/>
            <a:ext cx="10948416" cy="949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2017.03.16</a:t>
            </a:r>
          </a:p>
          <a:p>
            <a:r>
              <a:rPr lang="en-US" altLang="ko-KR" dirty="0" err="1"/>
              <a:t>Taekyung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Dept. of Mathematical Science, KAIST</a:t>
            </a:r>
          </a:p>
        </p:txBody>
      </p:sp>
    </p:spTree>
    <p:extLst>
      <p:ext uri="{BB962C8B-B14F-4D97-AF65-F5344CB8AC3E}">
        <p14:creationId xmlns:p14="http://schemas.microsoft.com/office/powerpoint/2010/main" val="294089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Simple Matrix Multiplication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 Construct a matrix structure</a:t>
            </a:r>
          </a:p>
          <a:p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68"/>
          <a:stretch/>
        </p:blipFill>
        <p:spPr>
          <a:xfrm>
            <a:off x="3657259" y="2611457"/>
            <a:ext cx="4877481" cy="212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7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Simple Matrix Multiplication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sz="2400" dirty="0"/>
              <a:t>Declare variables and fundamental setting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89" y="2420422"/>
            <a:ext cx="495369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6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Simple Matrix Multiplication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sz="2400" dirty="0"/>
              <a:t>Proceed GPU computation and free the variables</a:t>
            </a:r>
            <a:endParaRPr lang="ko-KR" altLang="en-US" sz="2400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89" b="43731"/>
          <a:stretch/>
        </p:blipFill>
        <p:spPr>
          <a:xfrm>
            <a:off x="3614591" y="2107357"/>
            <a:ext cx="4308371" cy="1973989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609600" y="4159409"/>
            <a:ext cx="10972800" cy="195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Matrix Multiplication function</a:t>
            </a: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93"/>
          <a:stretch/>
        </p:blipFill>
        <p:spPr>
          <a:xfrm>
            <a:off x="3614591" y="4588502"/>
            <a:ext cx="4308371" cy="19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2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Simple Matrix Multiplication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05" y="1600200"/>
            <a:ext cx="4308371" cy="4925112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600200"/>
            <a:ext cx="4877481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3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03" y="1700785"/>
            <a:ext cx="4461074" cy="45259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Matrix Multiplication using Shared Memory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Copy every data to global memory</a:t>
            </a:r>
            <a:endParaRPr lang="en-US" altLang="ko-KR" sz="2000" dirty="0"/>
          </a:p>
          <a:p>
            <a:r>
              <a:rPr lang="en-US" altLang="ko-KR" sz="2400" dirty="0"/>
              <a:t>Each shared memory will copy some portions of</a:t>
            </a:r>
          </a:p>
          <a:p>
            <a:pPr marL="0" indent="0">
              <a:buNone/>
            </a:pPr>
            <a:r>
              <a:rPr lang="en-US" altLang="ko-KR" sz="2400" dirty="0"/>
              <a:t>    input data necessary for submatrix computation</a:t>
            </a:r>
          </a:p>
          <a:p>
            <a:r>
              <a:rPr lang="en-US" altLang="ko-KR" sz="2400" dirty="0"/>
              <a:t>Block size determines the submatrix size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479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Matrix Multiplication using Shared Memory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Construct a matrix structure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15"/>
          <a:stretch/>
        </p:blipFill>
        <p:spPr>
          <a:xfrm>
            <a:off x="3519128" y="2804791"/>
            <a:ext cx="5153744" cy="131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6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Matrix Multiplication using Shared Memory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Necessity for stride</a:t>
            </a:r>
          </a:p>
          <a:p>
            <a:pPr lvl="1"/>
            <a:r>
              <a:rPr lang="en-US" altLang="ko-KR" sz="2000" dirty="0"/>
              <a:t>For submatrices, the size of a step along column may not be the width of that submatrix 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23" y="2660171"/>
            <a:ext cx="4143953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74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using Shared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sz="2400" dirty="0"/>
              <a:t>Define a function obtaining submatrix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4"/>
          <a:stretch/>
        </p:blipFill>
        <p:spPr>
          <a:xfrm>
            <a:off x="3519128" y="2252547"/>
            <a:ext cx="5153744" cy="421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94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using Shared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sz="2400" dirty="0"/>
              <a:t>Declare variables and fundamental setting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877" y="2164227"/>
            <a:ext cx="4944165" cy="26959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88"/>
          <a:stretch/>
        </p:blipFill>
        <p:spPr>
          <a:xfrm>
            <a:off x="3387877" y="4860178"/>
            <a:ext cx="4944165" cy="149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02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using Shared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ko-KR" sz="2400" dirty="0"/>
              <a:t>Proceed GPU computation and free the variables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35"/>
          <a:stretch/>
        </p:blipFill>
        <p:spPr>
          <a:xfrm>
            <a:off x="3561996" y="2843560"/>
            <a:ext cx="5068007" cy="23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2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Introduction</a:t>
            </a:r>
          </a:p>
          <a:p>
            <a:pPr lvl="1"/>
            <a:r>
              <a:rPr lang="en-US" altLang="ko-KR" dirty="0"/>
              <a:t> Memory Hierarchy</a:t>
            </a:r>
          </a:p>
          <a:p>
            <a:pPr lvl="1"/>
            <a:r>
              <a:rPr lang="en-US" altLang="ko-KR" dirty="0"/>
              <a:t> Registers &amp; Shared Memory</a:t>
            </a:r>
          </a:p>
          <a:p>
            <a:r>
              <a:rPr lang="en-US" altLang="ko-KR" dirty="0"/>
              <a:t> Implementing in CUDA</a:t>
            </a:r>
          </a:p>
          <a:p>
            <a:pPr lvl="1"/>
            <a:r>
              <a:rPr lang="en-US" altLang="ko-KR" dirty="0"/>
              <a:t> Simple Matrix Multiplication</a:t>
            </a:r>
          </a:p>
          <a:p>
            <a:pPr lvl="1"/>
            <a:r>
              <a:rPr lang="en-US" altLang="ko-KR" dirty="0"/>
              <a:t> Matrix Multiplication with Shared Memory</a:t>
            </a:r>
          </a:p>
          <a:p>
            <a:pPr lvl="1"/>
            <a:r>
              <a:rPr lang="en-US" altLang="ko-KR" dirty="0"/>
              <a:t> Performance Comparison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60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 using Shared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Matrix Multiplication function</a:t>
            </a:r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71"/>
          <a:stretch/>
        </p:blipFill>
        <p:spPr>
          <a:xfrm>
            <a:off x="609600" y="2342430"/>
            <a:ext cx="5449060" cy="41555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9"/>
          <a:stretch/>
        </p:blipFill>
        <p:spPr>
          <a:xfrm>
            <a:off x="6274261" y="4420214"/>
            <a:ext cx="5449060" cy="22482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38"/>
          <a:stretch/>
        </p:blipFill>
        <p:spPr>
          <a:xfrm>
            <a:off x="6274260" y="2004282"/>
            <a:ext cx="5449060" cy="247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01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Matrix Multiplication using Shared Memory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Full code : refer “CUDA C Programming guide”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557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Comparison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NVIDIA GeForce GT 9600M in a MacBook Pro Laptop, 4 multiprocessors, 32 cores</a:t>
            </a:r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31" y="2862072"/>
            <a:ext cx="8091538" cy="35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82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Comparison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NVIDIA GeForce GT 330M in a MacBook Pro Laptop, 6 multiprocessors, 48 cores</a:t>
            </a:r>
          </a:p>
          <a:p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67" y="2745834"/>
            <a:ext cx="7523865" cy="356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32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Comparison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 NVIDIA Tesla C1060 running in Earlham’s cluster, 30 multiprocessors, 240 cores</a:t>
            </a:r>
          </a:p>
          <a:p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1" y="2555017"/>
            <a:ext cx="5940897" cy="32179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72" y="2582313"/>
            <a:ext cx="5816793" cy="321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2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Proper use of shared memory can result higher execution speed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284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70823"/>
            <a:ext cx="10972800" cy="960120"/>
          </a:xfrm>
        </p:spPr>
        <p:txBody>
          <a:bodyPr/>
          <a:lstStyle/>
          <a:p>
            <a:r>
              <a:rPr lang="en-US" altLang="ko-KR" dirty="0"/>
              <a:t>Thank you for listening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14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70823"/>
            <a:ext cx="10972800" cy="960120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5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Hierarchy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71501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ko-KR" sz="2400" dirty="0"/>
            </a:br>
            <a:br>
              <a:rPr lang="en-US" altLang="ko-KR" sz="2400" dirty="0"/>
            </a:b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0" y="1549908"/>
            <a:ext cx="4402424" cy="51378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61" y="1601067"/>
            <a:ext cx="4388030" cy="50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5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Registers &amp; Shared Memory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792" y="1700786"/>
            <a:ext cx="6365391" cy="4525963"/>
          </a:xfr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 Can allocate shared memory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with</a:t>
            </a:r>
            <a:r>
              <a:rPr lang="ko-KR" altLang="en-US" sz="2400" dirty="0"/>
              <a:t> </a:t>
            </a:r>
            <a:r>
              <a:rPr lang="en-US" altLang="ko-KR" sz="2400" dirty="0"/>
              <a:t>__shared__</a:t>
            </a:r>
          </a:p>
        </p:txBody>
      </p:sp>
    </p:spTree>
    <p:extLst>
      <p:ext uri="{BB962C8B-B14F-4D97-AF65-F5344CB8AC3E}">
        <p14:creationId xmlns:p14="http://schemas.microsoft.com/office/powerpoint/2010/main" val="333033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Focus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Shared memory</a:t>
            </a:r>
          </a:p>
          <a:p>
            <a:pPr lvl="1"/>
            <a:r>
              <a:rPr lang="en-US" altLang="ko-KR" sz="2000" dirty="0"/>
              <a:t>can be accessed faster than Global Memory.</a:t>
            </a:r>
          </a:p>
          <a:p>
            <a:pPr lvl="1"/>
            <a:r>
              <a:rPr lang="en-US" altLang="ko-KR" sz="2000" dirty="0"/>
              <a:t>is limited</a:t>
            </a:r>
          </a:p>
          <a:p>
            <a:pPr marL="457200" lvl="1" indent="0">
              <a:buNone/>
            </a:pPr>
            <a:r>
              <a:rPr lang="en-US" altLang="ko-KR" sz="2000" dirty="0"/>
              <a:t>	[Amount of shared memory per block]</a:t>
            </a:r>
          </a:p>
          <a:p>
            <a:pPr marL="457200" lvl="1" indent="0">
              <a:buNone/>
            </a:pPr>
            <a:r>
              <a:rPr lang="en-US" altLang="ko-KR" sz="2000" dirty="0"/>
              <a:t>	 	GeForce 9400M :16,384 bytes</a:t>
            </a:r>
          </a:p>
          <a:p>
            <a:pPr marL="457200" lvl="1" indent="0">
              <a:buNone/>
            </a:pPr>
            <a:r>
              <a:rPr lang="en-US" altLang="ko-KR" sz="2000" dirty="0"/>
              <a:t>	 	the Tesla C2050/C2070 : 49,152 bytes</a:t>
            </a:r>
          </a:p>
          <a:p>
            <a:pPr marL="457200" lvl="1" indent="0">
              <a:buNone/>
            </a:pPr>
            <a:r>
              <a:rPr lang="en-US" altLang="ko-KR" sz="2000" dirty="0"/>
              <a:t>	 	the Tesla K20c and the P100 : 49,152 bytes</a:t>
            </a:r>
          </a:p>
          <a:p>
            <a:r>
              <a:rPr lang="en-US" altLang="ko-KR" sz="2400" dirty="0"/>
              <a:t>Compare the matrix multiplication with and without shared memory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586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70823"/>
            <a:ext cx="10972800" cy="960120"/>
          </a:xfrm>
        </p:spPr>
        <p:txBody>
          <a:bodyPr/>
          <a:lstStyle/>
          <a:p>
            <a:r>
              <a:rPr lang="en-US" altLang="ko-KR" dirty="0"/>
              <a:t>Implementing in CUDA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96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Simple Matrix Multiplication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Index Notation</a:t>
            </a:r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990" y="2879278"/>
            <a:ext cx="4533620" cy="187189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5351"/>
              </p:ext>
            </p:extLst>
          </p:nvPr>
        </p:nvGraphicFramePr>
        <p:xfrm>
          <a:off x="919416" y="2400142"/>
          <a:ext cx="5915760" cy="344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291">
                  <a:extLst>
                    <a:ext uri="{9D8B030D-6E8A-4147-A177-3AD203B41FA5}">
                      <a16:colId xmlns:a16="http://schemas.microsoft.com/office/drawing/2014/main" val="1369644314"/>
                    </a:ext>
                  </a:extLst>
                </a:gridCol>
                <a:gridCol w="4921469">
                  <a:extLst>
                    <a:ext uri="{9D8B030D-6E8A-4147-A177-3AD203B41FA5}">
                      <a16:colId xmlns:a16="http://schemas.microsoft.com/office/drawing/2014/main" val="1107602674"/>
                    </a:ext>
                  </a:extLst>
                </a:gridCol>
              </a:tblGrid>
              <a:tr h="7751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/>
                        <a:t>gridDim</a:t>
                      </a:r>
                      <a:endParaRPr lang="ko-KR" altLang="en-US" sz="1500" dirty="0"/>
                    </a:p>
                  </a:txBody>
                  <a:tcPr marL="110733" marR="110733" marT="55367" marB="5536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The dimensions of the grid. Use </a:t>
                      </a:r>
                      <a:r>
                        <a:rPr lang="en-US" altLang="ko-KR" sz="1500" dirty="0" err="1"/>
                        <a:t>gridDim.x</a:t>
                      </a:r>
                      <a:r>
                        <a:rPr lang="en-US" altLang="ko-KR" sz="1500" dirty="0"/>
                        <a:t>, </a:t>
                      </a:r>
                      <a:r>
                        <a:rPr lang="en-US" altLang="ko-KR" sz="1500" dirty="0" err="1"/>
                        <a:t>gridDim.y</a:t>
                      </a:r>
                      <a:r>
                        <a:rPr lang="en-US" altLang="ko-KR" sz="1500" dirty="0"/>
                        <a:t> and </a:t>
                      </a:r>
                      <a:r>
                        <a:rPr lang="en-US" altLang="ko-KR" sz="1500" dirty="0" err="1"/>
                        <a:t>gridDim.z</a:t>
                      </a:r>
                      <a:r>
                        <a:rPr lang="en-US" altLang="ko-KR" sz="1500" dirty="0"/>
                        <a:t> to access the dimensions.</a:t>
                      </a:r>
                    </a:p>
                    <a:p>
                      <a:pPr latinLnBrk="1"/>
                      <a:r>
                        <a:rPr lang="en-US" altLang="ko-KR" sz="1500" dirty="0"/>
                        <a:t>(In the example, </a:t>
                      </a:r>
                      <a:r>
                        <a:rPr lang="en-US" altLang="ko-KR" sz="1500" dirty="0" err="1"/>
                        <a:t>gridDim.x</a:t>
                      </a:r>
                      <a:r>
                        <a:rPr lang="en-US" altLang="ko-KR" sz="1500" dirty="0"/>
                        <a:t> = 7, </a:t>
                      </a:r>
                      <a:r>
                        <a:rPr lang="en-US" altLang="ko-KR" sz="1500" dirty="0" err="1"/>
                        <a:t>gridDim.y</a:t>
                      </a:r>
                      <a:r>
                        <a:rPr lang="en-US" altLang="ko-KR" sz="1500" dirty="0"/>
                        <a:t> = 5 and </a:t>
                      </a:r>
                      <a:r>
                        <a:rPr lang="en-US" altLang="ko-KR" sz="1500" dirty="0" err="1"/>
                        <a:t>gridDim.z</a:t>
                      </a:r>
                      <a:r>
                        <a:rPr lang="en-US" altLang="ko-KR" sz="1500" dirty="0"/>
                        <a:t> = 0. )</a:t>
                      </a:r>
                      <a:endParaRPr lang="ko-KR" altLang="en-US" sz="1500" dirty="0"/>
                    </a:p>
                  </a:txBody>
                  <a:tcPr marL="110733" marR="110733" marT="55367" marB="55367"/>
                </a:tc>
                <a:extLst>
                  <a:ext uri="{0D108BD9-81ED-4DB2-BD59-A6C34878D82A}">
                    <a16:rowId xmlns:a16="http://schemas.microsoft.com/office/drawing/2014/main" val="2253399118"/>
                  </a:ext>
                </a:extLst>
              </a:tr>
              <a:tr h="3594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/>
                        <a:t>blockIdx</a:t>
                      </a:r>
                      <a:endParaRPr lang="ko-KR" altLang="en-US" sz="1500" dirty="0"/>
                    </a:p>
                  </a:txBody>
                  <a:tcPr marL="110733" marR="110733" marT="55367" marB="553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The location of a block within the grid. </a:t>
                      </a:r>
                      <a:endParaRPr lang="ko-KR" altLang="en-US" sz="1500" dirty="0"/>
                    </a:p>
                  </a:txBody>
                  <a:tcPr marL="110733" marR="110733" marT="55367" marB="55367"/>
                </a:tc>
                <a:extLst>
                  <a:ext uri="{0D108BD9-81ED-4DB2-BD59-A6C34878D82A}">
                    <a16:rowId xmlns:a16="http://schemas.microsoft.com/office/drawing/2014/main" val="2011852288"/>
                  </a:ext>
                </a:extLst>
              </a:tr>
              <a:tr h="344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/>
                        <a:t>blockDim</a:t>
                      </a:r>
                      <a:endParaRPr lang="ko-KR" altLang="en-US" sz="1500" dirty="0"/>
                    </a:p>
                  </a:txBody>
                  <a:tcPr marL="110733" marR="110733" marT="55367" marB="553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The dimensions of the blocks.</a:t>
                      </a:r>
                      <a:endParaRPr lang="ko-KR" altLang="en-US" sz="1500" dirty="0"/>
                    </a:p>
                  </a:txBody>
                  <a:tcPr marL="110733" marR="110733" marT="55367" marB="55367"/>
                </a:tc>
                <a:extLst>
                  <a:ext uri="{0D108BD9-81ED-4DB2-BD59-A6C34878D82A}">
                    <a16:rowId xmlns:a16="http://schemas.microsoft.com/office/drawing/2014/main" val="1922391044"/>
                  </a:ext>
                </a:extLst>
              </a:tr>
              <a:tr h="1439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/>
                        <a:t>threadIdx</a:t>
                      </a:r>
                      <a:endParaRPr lang="ko-KR" altLang="en-US" sz="1500" dirty="0"/>
                    </a:p>
                  </a:txBody>
                  <a:tcPr marL="110733" marR="110733" marT="55367" marB="553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This structure gives the location of a thread within its own block.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(The top-left thread of each block would ﬁnd </a:t>
                      </a:r>
                      <a:r>
                        <a:rPr lang="en-US" altLang="ko-KR" sz="1500" dirty="0" err="1"/>
                        <a:t>threadIdx.x</a:t>
                      </a:r>
                      <a:r>
                        <a:rPr lang="en-US" altLang="ko-KR" sz="1500" dirty="0"/>
                        <a:t> = </a:t>
                      </a:r>
                      <a:r>
                        <a:rPr lang="en-US" altLang="ko-KR" sz="1500" dirty="0" err="1"/>
                        <a:t>threadIdx.y</a:t>
                      </a:r>
                      <a:r>
                        <a:rPr lang="en-US" altLang="ko-KR" sz="1500" dirty="0"/>
                        <a:t> = </a:t>
                      </a:r>
                      <a:r>
                        <a:rPr lang="en-US" altLang="ko-KR" sz="1500" dirty="0" err="1"/>
                        <a:t>threadIdx.z</a:t>
                      </a:r>
                      <a:r>
                        <a:rPr lang="en-US" altLang="ko-KR" sz="1500" dirty="0"/>
                        <a:t> = 0, while the top-right threads would ﬁnd </a:t>
                      </a:r>
                      <a:r>
                        <a:rPr lang="en-US" altLang="ko-KR" sz="1500" dirty="0" err="1"/>
                        <a:t>threadIdx.x</a:t>
                      </a:r>
                      <a:r>
                        <a:rPr lang="en-US" altLang="ko-KR" sz="1500" dirty="0"/>
                        <a:t> = 31, </a:t>
                      </a:r>
                      <a:r>
                        <a:rPr lang="en-US" altLang="ko-KR" sz="1500" dirty="0" err="1"/>
                        <a:t>threadIdx.y</a:t>
                      </a:r>
                      <a:r>
                        <a:rPr lang="en-US" altLang="ko-KR" sz="1500" dirty="0"/>
                        <a:t> = 0 and </a:t>
                      </a:r>
                      <a:r>
                        <a:rPr lang="en-US" altLang="ko-KR" sz="1500" dirty="0" err="1"/>
                        <a:t>threadIdx.z</a:t>
                      </a:r>
                      <a:r>
                        <a:rPr lang="en-US" altLang="ko-KR" sz="1500" dirty="0"/>
                        <a:t> = 0.)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 marL="110733" marR="110733" marT="55367" marB="55367"/>
                </a:tc>
                <a:extLst>
                  <a:ext uri="{0D108BD9-81ED-4DB2-BD59-A6C34878D82A}">
                    <a16:rowId xmlns:a16="http://schemas.microsoft.com/office/drawing/2014/main" val="3506546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36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/>
              <a:t>Simple Matrix Multiplication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80" y="1700786"/>
            <a:ext cx="4112497" cy="4525963"/>
          </a:xfr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Copy every data to global memory</a:t>
            </a:r>
            <a:endParaRPr lang="en-US" altLang="ko-KR" sz="2000" dirty="0"/>
          </a:p>
          <a:p>
            <a:r>
              <a:rPr lang="en-US" altLang="ko-KR" sz="2400" dirty="0"/>
              <a:t>Each thread will compute each component </a:t>
            </a:r>
          </a:p>
          <a:p>
            <a:pPr marL="0" indent="0">
              <a:buNone/>
            </a:pPr>
            <a:r>
              <a:rPr lang="en-US" altLang="ko-KR" sz="2400" dirty="0"/>
              <a:t>    by accessing global memory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1582888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403</TotalTime>
  <Words>453</Words>
  <Application>Microsoft Office PowerPoint</Application>
  <PresentationFormat>와이드스크린</PresentationFormat>
  <Paragraphs>92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Tw Cen MT</vt:lpstr>
      <vt:lpstr>Wingdings 3</vt:lpstr>
      <vt:lpstr>New_Simple01</vt:lpstr>
      <vt:lpstr>Matrix Multiplication with CUDA</vt:lpstr>
      <vt:lpstr>Contents</vt:lpstr>
      <vt:lpstr>Introduction</vt:lpstr>
      <vt:lpstr>Memory Hierarchy</vt:lpstr>
      <vt:lpstr>Registers &amp; Shared Memory</vt:lpstr>
      <vt:lpstr>Focus of Contents</vt:lpstr>
      <vt:lpstr>Implementing in CUDA</vt:lpstr>
      <vt:lpstr>Simple Matrix Multiplication</vt:lpstr>
      <vt:lpstr>Simple Matrix Multiplication</vt:lpstr>
      <vt:lpstr>Simple Matrix Multiplication</vt:lpstr>
      <vt:lpstr>Simple Matrix Multiplication</vt:lpstr>
      <vt:lpstr>Simple Matrix Multiplication</vt:lpstr>
      <vt:lpstr>Simple Matrix Multiplication</vt:lpstr>
      <vt:lpstr>Matrix Multiplication using Shared Memory</vt:lpstr>
      <vt:lpstr>Matrix Multiplication using Shared Memory</vt:lpstr>
      <vt:lpstr>Matrix Multiplication using Shared Memory</vt:lpstr>
      <vt:lpstr>Matrix Multiplication using Shared Memory</vt:lpstr>
      <vt:lpstr>Matrix Multiplication using Shared Memory</vt:lpstr>
      <vt:lpstr>Matrix Multiplication using Shared Memory</vt:lpstr>
      <vt:lpstr>Matrix Multiplication using Shared Memory</vt:lpstr>
      <vt:lpstr>Matrix Multiplication using Shared Memory</vt:lpstr>
      <vt:lpstr>Performance Comparison</vt:lpstr>
      <vt:lpstr>Performance Comparison</vt:lpstr>
      <vt:lpstr>Performance Comparison</vt:lpstr>
      <vt:lpstr>Conclusion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TK Kim</dc:creator>
  <cp:lastModifiedBy>TK Kim</cp:lastModifiedBy>
  <cp:revision>27</cp:revision>
  <dcterms:created xsi:type="dcterms:W3CDTF">2017-03-15T07:50:27Z</dcterms:created>
  <dcterms:modified xsi:type="dcterms:W3CDTF">2017-03-15T22:52:22Z</dcterms:modified>
</cp:coreProperties>
</file>