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6"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4610100" cy="3460750"/>
  <p:notesSz cx="4610100" cy="34607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93124" autoAdjust="0"/>
  </p:normalViewPr>
  <p:slideViewPr>
    <p:cSldViewPr>
      <p:cViewPr varScale="1">
        <p:scale>
          <a:sx n="205" d="100"/>
          <a:sy n="205" d="100"/>
        </p:scale>
        <p:origin x="1962"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2F9609A7-2377-4CA5-A899-5B7522889C65}" type="datetimeFigureOut">
              <a:rPr lang="ko-KR" altLang="en-US" smtClean="0"/>
              <a:t>2017-04-17</a:t>
            </a:fld>
            <a:endParaRPr lang="ko-KR" altLang="en-US"/>
          </a:p>
        </p:txBody>
      </p:sp>
      <p:sp>
        <p:nvSpPr>
          <p:cNvPr id="4" name="슬라이드 이미지 개체 틀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1DC1F85-9CF6-4E28-AF4A-5902EDE5A75F}" type="slidenum">
              <a:rPr lang="ko-KR" altLang="en-US" smtClean="0"/>
              <a:t>‹#›</a:t>
            </a:fld>
            <a:endParaRPr lang="ko-KR" altLang="en-US"/>
          </a:p>
        </p:txBody>
      </p:sp>
    </p:spTree>
    <p:extLst>
      <p:ext uri="{BB962C8B-B14F-4D97-AF65-F5344CB8AC3E}">
        <p14:creationId xmlns:p14="http://schemas.microsoft.com/office/powerpoint/2010/main" val="15420891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a:t>
            </a:r>
            <a:r>
              <a:rPr lang="en-US" altLang="ko-KR" baseline="0" dirty="0"/>
              <a:t> name is </a:t>
            </a:r>
            <a:r>
              <a:rPr lang="en-US" altLang="ko-KR" baseline="0" dirty="0" err="1"/>
              <a:t>Seungyul</a:t>
            </a:r>
            <a:r>
              <a:rPr lang="en-US" altLang="ko-KR" baseline="0" dirty="0"/>
              <a:t> Han and I will introduce about ‘use of </a:t>
            </a:r>
            <a:r>
              <a:rPr lang="en-US" altLang="ko-KR" baseline="0" dirty="0" err="1"/>
              <a:t>nvidia</a:t>
            </a:r>
            <a:r>
              <a:rPr lang="en-US" altLang="ko-KR" baseline="0" dirty="0"/>
              <a:t> </a:t>
            </a:r>
            <a:r>
              <a:rPr lang="en-US" altLang="ko-KR" baseline="0" dirty="0" err="1"/>
              <a:t>cuda</a:t>
            </a:r>
            <a:r>
              <a:rPr lang="en-US" altLang="ko-KR" baseline="0" dirty="0"/>
              <a:t> for numerical solution of partial differential equations which is presented at mini workshop in Czech technical university. </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a:t>
            </a:fld>
            <a:endParaRPr lang="ko-KR" altLang="en-US"/>
          </a:p>
        </p:txBody>
      </p:sp>
    </p:spTree>
    <p:extLst>
      <p:ext uri="{BB962C8B-B14F-4D97-AF65-F5344CB8AC3E}">
        <p14:creationId xmlns:p14="http://schemas.microsoft.com/office/powerpoint/2010/main" val="53161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For example, assume gray scaling of rectangle images, then it requires weighted sum of three R, G, B matrices from image and it has no dependency. Therefore, GPGPU is emerged in 2003, </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10</a:t>
            </a:fld>
            <a:endParaRPr lang="ko-KR" altLang="en-US"/>
          </a:p>
        </p:txBody>
      </p:sp>
    </p:spTree>
    <p:extLst>
      <p:ext uri="{BB962C8B-B14F-4D97-AF65-F5344CB8AC3E}">
        <p14:creationId xmlns:p14="http://schemas.microsoft.com/office/powerpoint/2010/main" val="80972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the beginnings,</a:t>
            </a:r>
            <a:r>
              <a:rPr lang="en-US" altLang="ko-KR" baseline="0" dirty="0"/>
              <a:t> we had to use OpenGL and it reformulates problems in terms of textures and operations on pixels. But game developers need some flexible and simple hardware.</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11</a:t>
            </a:fld>
            <a:endParaRPr lang="ko-KR" altLang="en-US"/>
          </a:p>
        </p:txBody>
      </p:sp>
    </p:spTree>
    <p:extLst>
      <p:ext uri="{BB962C8B-B14F-4D97-AF65-F5344CB8AC3E}">
        <p14:creationId xmlns:p14="http://schemas.microsoft.com/office/powerpoint/2010/main" val="322820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2007,</a:t>
            </a:r>
            <a:r>
              <a:rPr lang="en-US" altLang="ko-KR" baseline="0" dirty="0"/>
              <a:t> NVIDIA CUDA is developed which simplifies GPGPU programming and avoid use of OpenGL. It is based on simple extension of C so easy to write code and supports NVIDIA GPU.</a:t>
            </a:r>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12</a:t>
            </a:fld>
            <a:endParaRPr lang="ko-KR" altLang="en-US"/>
          </a:p>
        </p:txBody>
      </p:sp>
    </p:spTree>
    <p:extLst>
      <p:ext uri="{BB962C8B-B14F-4D97-AF65-F5344CB8AC3E}">
        <p14:creationId xmlns:p14="http://schemas.microsoft.com/office/powerpoint/2010/main" val="3230926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CUDA use</a:t>
            </a:r>
            <a:r>
              <a:rPr lang="en-US" altLang="ko-KR" baseline="0" dirty="0"/>
              <a:t> simultaneous programming by using many independent threads, and CUDA thread is easy and efficient to use, but there is overhead to communicate between CPU and GPU. CUDA makes small group of threads with shared memory and they can be synchronized.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13</a:t>
            </a:fld>
            <a:endParaRPr lang="ko-KR" altLang="en-US"/>
          </a:p>
        </p:txBody>
      </p:sp>
    </p:spTree>
    <p:extLst>
      <p:ext uri="{BB962C8B-B14F-4D97-AF65-F5344CB8AC3E}">
        <p14:creationId xmlns:p14="http://schemas.microsoft.com/office/powerpoint/2010/main" val="321804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GPU architecture is like this, each streaming multiprocessor has multiple thread and they have same shared memory. GPU has multiple SMs. From this, thread hierarchy is,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14</a:t>
            </a:fld>
            <a:endParaRPr lang="ko-KR" altLang="en-US"/>
          </a:p>
        </p:txBody>
      </p:sp>
    </p:spTree>
    <p:extLst>
      <p:ext uri="{BB962C8B-B14F-4D97-AF65-F5344CB8AC3E}">
        <p14:creationId xmlns:p14="http://schemas.microsoft.com/office/powerpoint/2010/main" val="231516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Threads</a:t>
            </a:r>
            <a:r>
              <a:rPr lang="en-US" altLang="ko-KR" baseline="0" dirty="0"/>
              <a:t> are grouped into blocks, each block has five hundred twelve threads, but not thousand twenty </a:t>
            </a:r>
            <a:r>
              <a:rPr lang="en-US" altLang="ko-KR" baseline="0"/>
              <a:t>four tand </a:t>
            </a:r>
            <a:r>
              <a:rPr lang="en-US" altLang="ko-KR" baseline="0" dirty="0"/>
              <a:t>block is grouped into grid.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15</a:t>
            </a:fld>
            <a:endParaRPr lang="ko-KR" altLang="en-US"/>
          </a:p>
        </p:txBody>
      </p:sp>
    </p:spTree>
    <p:extLst>
      <p:ext uri="{BB962C8B-B14F-4D97-AF65-F5344CB8AC3E}">
        <p14:creationId xmlns:p14="http://schemas.microsoft.com/office/powerpoint/2010/main" val="99685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Here, </a:t>
            </a:r>
            <a:r>
              <a:rPr lang="en-US" altLang="ko-KR" baseline="0" dirty="0"/>
              <a:t>core executes thread, and SM executes block, and device executes grid. -&gt; Memory Layout</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16</a:t>
            </a:fld>
            <a:endParaRPr lang="ko-KR" altLang="en-US"/>
          </a:p>
        </p:txBody>
      </p:sp>
    </p:spTree>
    <p:extLst>
      <p:ext uri="{BB962C8B-B14F-4D97-AF65-F5344CB8AC3E}">
        <p14:creationId xmlns:p14="http://schemas.microsoft.com/office/powerpoint/2010/main" val="351725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Host and Device communicates by </a:t>
            </a:r>
            <a:r>
              <a:rPr lang="en-US" altLang="ko-KR" baseline="0" dirty="0" err="1"/>
              <a:t>PCIe</a:t>
            </a:r>
            <a:r>
              <a:rPr lang="en-US" altLang="ko-KR" baseline="0" dirty="0"/>
              <a:t> bus and device has local memory and global memory, and each SM has shared memory and registers.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17</a:t>
            </a:fld>
            <a:endParaRPr lang="ko-KR" altLang="en-US"/>
          </a:p>
        </p:txBody>
      </p:sp>
    </p:spTree>
    <p:extLst>
      <p:ext uri="{BB962C8B-B14F-4D97-AF65-F5344CB8AC3E}">
        <p14:creationId xmlns:p14="http://schemas.microsoft.com/office/powerpoint/2010/main" val="44917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Each</a:t>
            </a:r>
            <a:r>
              <a:rPr lang="en-US" altLang="ko-KR" baseline="0" dirty="0"/>
              <a:t> thread has register and local memory, and each block has shared memory, and device has global memory as explained.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18</a:t>
            </a:fld>
            <a:endParaRPr lang="ko-KR" altLang="en-US"/>
          </a:p>
        </p:txBody>
      </p:sp>
    </p:spTree>
    <p:extLst>
      <p:ext uri="{BB962C8B-B14F-4D97-AF65-F5344CB8AC3E}">
        <p14:creationId xmlns:p14="http://schemas.microsoft.com/office/powerpoint/2010/main" val="78023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will skip</a:t>
            </a:r>
            <a:r>
              <a:rPr lang="en-US" altLang="ko-KR" baseline="0" dirty="0"/>
              <a:t> memory access since it is explained many times before.</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19</a:t>
            </a:fld>
            <a:endParaRPr lang="ko-KR" altLang="en-US"/>
          </a:p>
        </p:txBody>
      </p:sp>
    </p:spTree>
    <p:extLst>
      <p:ext uri="{BB962C8B-B14F-4D97-AF65-F5344CB8AC3E}">
        <p14:creationId xmlns:p14="http://schemas.microsoft.com/office/powerpoint/2010/main" val="2954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a:t>
            </a:r>
            <a:r>
              <a:rPr lang="en-US" altLang="ko-KR" baseline="0" dirty="0"/>
              <a:t> will talk about following : interest in GPU, history of GPU, and what is GPU. Then, </a:t>
            </a:r>
            <a:r>
              <a:rPr lang="en-US" altLang="ko-KR" baseline="0" dirty="0" err="1"/>
              <a:t>nvidia</a:t>
            </a:r>
            <a:r>
              <a:rPr lang="en-US" altLang="ko-KR" baseline="0" dirty="0"/>
              <a:t> CUDA for solving partial differential equation numerically to detect cancer, or the generalized minimal residual method which solves linear system by using CUDA, and I will conclude.</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a:t>
            </a:fld>
            <a:endParaRPr lang="ko-KR" altLang="en-US"/>
          </a:p>
        </p:txBody>
      </p:sp>
    </p:spTree>
    <p:extLst>
      <p:ext uri="{BB962C8B-B14F-4D97-AF65-F5344CB8AC3E}">
        <p14:creationId xmlns:p14="http://schemas.microsoft.com/office/powerpoint/2010/main" val="1378918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20</a:t>
            </a:fld>
            <a:endParaRPr lang="ko-KR" altLang="en-US"/>
          </a:p>
        </p:txBody>
      </p:sp>
    </p:spTree>
    <p:extLst>
      <p:ext uri="{BB962C8B-B14F-4D97-AF65-F5344CB8AC3E}">
        <p14:creationId xmlns:p14="http://schemas.microsoft.com/office/powerpoint/2010/main" val="303708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a:t>
            </a:r>
            <a:r>
              <a:rPr lang="en-US" altLang="ko-KR" baseline="0" dirty="0"/>
              <a:t> programming for CUDA use kernels by each thread, and each thread do same instruction in parallel. For example, this simple addition and write code in C is changed to</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21</a:t>
            </a:fld>
            <a:endParaRPr lang="ko-KR" altLang="en-US"/>
          </a:p>
        </p:txBody>
      </p:sp>
    </p:spTree>
    <p:extLst>
      <p:ext uri="{BB962C8B-B14F-4D97-AF65-F5344CB8AC3E}">
        <p14:creationId xmlns:p14="http://schemas.microsoft.com/office/powerpoint/2010/main" val="385421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Like this code. Kernel</a:t>
            </a:r>
            <a:r>
              <a:rPr lang="en-US" altLang="ko-KR" baseline="0" dirty="0"/>
              <a:t> </a:t>
            </a:r>
            <a:r>
              <a:rPr lang="en-US" altLang="ko-KR" baseline="0" dirty="0" err="1"/>
              <a:t>vecAdd</a:t>
            </a:r>
            <a:r>
              <a:rPr lang="en-US" altLang="ko-KR" baseline="0" dirty="0"/>
              <a:t> do </a:t>
            </a:r>
            <a:r>
              <a:rPr lang="en-US" altLang="ko-KR" dirty="0"/>
              <a:t>addition </a:t>
            </a:r>
            <a:r>
              <a:rPr lang="en-US" altLang="ko-KR" baseline="0" dirty="0"/>
              <a:t>and writing in device which is executed at each thread in parallel.</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22</a:t>
            </a:fld>
            <a:endParaRPr lang="ko-KR" altLang="en-US"/>
          </a:p>
        </p:txBody>
      </p:sp>
    </p:spTree>
    <p:extLst>
      <p:ext uri="{BB962C8B-B14F-4D97-AF65-F5344CB8AC3E}">
        <p14:creationId xmlns:p14="http://schemas.microsoft.com/office/powerpoint/2010/main" val="182628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Full code</a:t>
            </a:r>
            <a:r>
              <a:rPr lang="en-US" altLang="ko-KR" baseline="0" dirty="0"/>
              <a:t> for vector addition is like this, which is same for our homework 1 problem : allocate memory copy memory kernel execution, then free memory. -&gt; PDE</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23</a:t>
            </a:fld>
            <a:endParaRPr lang="ko-KR" altLang="en-US"/>
          </a:p>
        </p:txBody>
      </p:sp>
    </p:spTree>
    <p:extLst>
      <p:ext uri="{BB962C8B-B14F-4D97-AF65-F5344CB8AC3E}">
        <p14:creationId xmlns:p14="http://schemas.microsoft.com/office/powerpoint/2010/main" val="396107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 I will explain about numerical computing on partial</a:t>
            </a:r>
            <a:r>
              <a:rPr lang="en-US" altLang="ko-KR" baseline="0" dirty="0"/>
              <a:t> differential equation. First, PDE is given like this, partial differential equation, initial condition, and boundary condition in continuous domain.</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24</a:t>
            </a:fld>
            <a:endParaRPr lang="ko-KR" altLang="en-US"/>
          </a:p>
        </p:txBody>
      </p:sp>
    </p:spTree>
    <p:extLst>
      <p:ext uri="{BB962C8B-B14F-4D97-AF65-F5344CB8AC3E}">
        <p14:creationId xmlns:p14="http://schemas.microsoft.com/office/powerpoint/2010/main" val="2621719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Assume domain</a:t>
            </a:r>
            <a:r>
              <a:rPr lang="en-US" altLang="ko-KR" baseline="0" dirty="0"/>
              <a:t> is defined as numerical grid and define grid whose blocks is size 1/N times 1/N.</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25</a:t>
            </a:fld>
            <a:endParaRPr lang="ko-KR" altLang="en-US"/>
          </a:p>
        </p:txBody>
      </p:sp>
    </p:spTree>
    <p:extLst>
      <p:ext uri="{BB962C8B-B14F-4D97-AF65-F5344CB8AC3E}">
        <p14:creationId xmlns:p14="http://schemas.microsoft.com/office/powerpoint/2010/main" val="2018945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If</a:t>
            </a:r>
            <a:r>
              <a:rPr lang="en-US" altLang="ko-KR" baseline="0" dirty="0"/>
              <a:t> PDE is separable, then we can divide x in R square into numerical grid so it disappears and there is </a:t>
            </a:r>
            <a:r>
              <a:rPr lang="en-US" altLang="ko-KR" dirty="0"/>
              <a:t>simple</a:t>
            </a:r>
            <a:r>
              <a:rPr lang="en-US" altLang="ko-KR" baseline="0" dirty="0"/>
              <a:t> ordinary differential equation on each block of grid.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26</a:t>
            </a:fld>
            <a:endParaRPr lang="ko-KR" altLang="en-US"/>
          </a:p>
        </p:txBody>
      </p:sp>
    </p:spTree>
    <p:extLst>
      <p:ext uri="{BB962C8B-B14F-4D97-AF65-F5344CB8AC3E}">
        <p14:creationId xmlns:p14="http://schemas.microsoft.com/office/powerpoint/2010/main" val="4239877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simple first order </a:t>
            </a:r>
            <a:r>
              <a:rPr lang="en-US" altLang="ko-KR" baseline="0" dirty="0"/>
              <a:t>case with initial condition only, the equation is followings : du </a:t>
            </a:r>
            <a:r>
              <a:rPr lang="en-US" altLang="ko-KR" baseline="0" dirty="0" err="1"/>
              <a:t>dt</a:t>
            </a:r>
            <a:r>
              <a:rPr lang="en-US" altLang="ko-KR" baseline="0" dirty="0"/>
              <a:t> equals to f and u zero equals to u initial, then it can be solved numerically by using </a:t>
            </a:r>
            <a:r>
              <a:rPr lang="en-US" altLang="ko-KR" baseline="0" dirty="0" err="1"/>
              <a:t>Runge-Kutta-Merson</a:t>
            </a:r>
            <a:r>
              <a:rPr lang="en-US" altLang="ko-KR" baseline="0" dirty="0"/>
              <a:t> method at each time step which is generalization of Euler or </a:t>
            </a:r>
            <a:r>
              <a:rPr lang="en-US" altLang="ko-KR" baseline="0" dirty="0" err="1"/>
              <a:t>taylor</a:t>
            </a:r>
            <a:r>
              <a:rPr lang="en-US" altLang="ko-KR" baseline="0" dirty="0"/>
              <a:t> method.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27</a:t>
            </a:fld>
            <a:endParaRPr lang="ko-KR" altLang="en-US"/>
          </a:p>
        </p:txBody>
      </p:sp>
    </p:spTree>
    <p:extLst>
      <p:ext uri="{BB962C8B-B14F-4D97-AF65-F5344CB8AC3E}">
        <p14:creationId xmlns:p14="http://schemas.microsoft.com/office/powerpoint/2010/main" val="268301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Euler method, PDE</a:t>
            </a:r>
            <a:r>
              <a:rPr lang="en-US" altLang="ko-KR" baseline="0" dirty="0"/>
              <a:t> is solved by first order Taylor series approximation for variable t only, but it has large error since it considers update over variable t only </a:t>
            </a:r>
            <a:r>
              <a:rPr lang="en-US" altLang="ko-KR" baseline="0" dirty="0" err="1"/>
              <a:t>Runge-Kutta-Merson</a:t>
            </a:r>
            <a:r>
              <a:rPr lang="en-US" altLang="ko-KR" baseline="0" dirty="0"/>
              <a:t> method divide f by two part P and R which is n-</a:t>
            </a:r>
            <a:r>
              <a:rPr lang="en-US" altLang="ko-KR" baseline="0" dirty="0" err="1"/>
              <a:t>th</a:t>
            </a:r>
            <a:r>
              <a:rPr lang="en-US" altLang="ko-KR" baseline="0" dirty="0"/>
              <a:t> order Taylor series for variable t and y, and we find appropriate constant a1 alpha1 beta1 to fit y prime and optimal constant is known value. Then we update y.</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28</a:t>
            </a:fld>
            <a:endParaRPr lang="ko-KR" altLang="en-US"/>
          </a:p>
        </p:txBody>
      </p:sp>
    </p:spTree>
    <p:extLst>
      <p:ext uri="{BB962C8B-B14F-4D97-AF65-F5344CB8AC3E}">
        <p14:creationId xmlns:p14="http://schemas.microsoft.com/office/powerpoint/2010/main" val="110818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Previous</a:t>
            </a:r>
            <a:r>
              <a:rPr lang="en-US" altLang="ko-KR" baseline="0" dirty="0"/>
              <a:t> example is first order approximation, but </a:t>
            </a:r>
            <a:r>
              <a:rPr lang="en-US" altLang="ko-KR" baseline="0" dirty="0" err="1"/>
              <a:t>Runge-Kutta-Merson</a:t>
            </a:r>
            <a:r>
              <a:rPr lang="en-US" altLang="ko-KR" baseline="0" dirty="0"/>
              <a:t> method can do nth order approximation, and this shows the algorithm of higher order </a:t>
            </a:r>
            <a:r>
              <a:rPr lang="en-US" altLang="ko-KR" baseline="0" dirty="0" err="1"/>
              <a:t>Runge-Kutta-Merson</a:t>
            </a:r>
            <a:r>
              <a:rPr lang="en-US" altLang="ko-KR" baseline="0" dirty="0"/>
              <a:t> Method. If we use high order, we must compute more combination of alpha and beta. Here, we set tau as time step which is equal to h in previous slide, and there are 5 kernel functions to compute. Then, we evaluate maximum theoretical error from approximation like this, and if the error is smaller than tolerance, then update function u and tau and repeat whole process.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29</a:t>
            </a:fld>
            <a:endParaRPr lang="ko-KR" altLang="en-US"/>
          </a:p>
        </p:txBody>
      </p:sp>
    </p:spTree>
    <p:extLst>
      <p:ext uri="{BB962C8B-B14F-4D97-AF65-F5344CB8AC3E}">
        <p14:creationId xmlns:p14="http://schemas.microsoft.com/office/powerpoint/2010/main" val="25830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these days, we need more computational</a:t>
            </a:r>
            <a:r>
              <a:rPr lang="en-US" altLang="ko-KR" baseline="0" dirty="0"/>
              <a:t> power</a:t>
            </a:r>
            <a:r>
              <a:rPr lang="en-US" altLang="ko-KR" dirty="0"/>
              <a:t> to solve</a:t>
            </a:r>
            <a:r>
              <a:rPr lang="en-US" altLang="ko-KR" baseline="0" dirty="0"/>
              <a:t> complex computations, but we cannot increase the power of CPU any more, so we parallel computed by multicore CPU before,</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a:t>
            </a:fld>
            <a:endParaRPr lang="ko-KR" altLang="en-US"/>
          </a:p>
        </p:txBody>
      </p:sp>
    </p:spTree>
    <p:extLst>
      <p:ext uri="{BB962C8B-B14F-4D97-AF65-F5344CB8AC3E}">
        <p14:creationId xmlns:p14="http://schemas.microsoft.com/office/powerpoint/2010/main" val="3067219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a:t>
            </a:r>
            <a:r>
              <a:rPr lang="en-US" altLang="ko-KR" baseline="0" dirty="0"/>
              <a:t> method, kernels k1 to k6 and error e are independently computed for every I, j so GPU can parallelize these kernel execution. </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30</a:t>
            </a:fld>
            <a:endParaRPr lang="ko-KR" altLang="en-US"/>
          </a:p>
        </p:txBody>
      </p:sp>
    </p:spTree>
    <p:extLst>
      <p:ext uri="{BB962C8B-B14F-4D97-AF65-F5344CB8AC3E}">
        <p14:creationId xmlns:p14="http://schemas.microsoft.com/office/powerpoint/2010/main" val="3590234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a:t>
            </a:r>
            <a:r>
              <a:rPr lang="en-US" altLang="ko-KR" baseline="0" dirty="0"/>
              <a:t> example shows that MRI uses Allen-Chan equation to detect cancer. And here, function u is a characteristic function meaning existence of cancer in time t at location x.</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31</a:t>
            </a:fld>
            <a:endParaRPr lang="ko-KR" altLang="en-US"/>
          </a:p>
        </p:txBody>
      </p:sp>
    </p:spTree>
    <p:extLst>
      <p:ext uri="{BB962C8B-B14F-4D97-AF65-F5344CB8AC3E}">
        <p14:creationId xmlns:p14="http://schemas.microsoft.com/office/powerpoint/2010/main" val="3233163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By solving</a:t>
            </a:r>
            <a:r>
              <a:rPr lang="en-US" altLang="ko-KR" baseline="0" dirty="0"/>
              <a:t> PDE</a:t>
            </a:r>
            <a:r>
              <a:rPr lang="en-US" altLang="ko-KR" dirty="0"/>
              <a:t>,</a:t>
            </a:r>
            <a:r>
              <a:rPr lang="en-US" altLang="ko-KR" baseline="0" dirty="0"/>
              <a:t> we can detect image segments which is cancer.</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32</a:t>
            </a:fld>
            <a:endParaRPr lang="ko-KR" altLang="en-US"/>
          </a:p>
        </p:txBody>
      </p:sp>
    </p:spTree>
    <p:extLst>
      <p:ext uri="{BB962C8B-B14F-4D97-AF65-F5344CB8AC3E}">
        <p14:creationId xmlns:p14="http://schemas.microsoft.com/office/powerpoint/2010/main" val="2276047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And this table</a:t>
            </a:r>
            <a:r>
              <a:rPr lang="en-US" altLang="ko-KR" baseline="0" dirty="0"/>
              <a:t> shows that GPU can executes PDE faster than CPU up to thirty three times.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33</a:t>
            </a:fld>
            <a:endParaRPr lang="ko-KR" altLang="en-US"/>
          </a:p>
        </p:txBody>
      </p:sp>
    </p:spTree>
    <p:extLst>
      <p:ext uri="{BB962C8B-B14F-4D97-AF65-F5344CB8AC3E}">
        <p14:creationId xmlns:p14="http://schemas.microsoft.com/office/powerpoint/2010/main" val="2872050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using Generalized</a:t>
            </a:r>
            <a:r>
              <a:rPr lang="en-US" altLang="ko-KR" baseline="0" dirty="0"/>
              <a:t> minimal residual method to solve linear system with sparse matrix A, we need to some algorithm for storing matrix when matrix size is very large to store all matrix.</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34</a:t>
            </a:fld>
            <a:endParaRPr lang="ko-KR" altLang="en-US"/>
          </a:p>
        </p:txBody>
      </p:sp>
    </p:spTree>
    <p:extLst>
      <p:ext uri="{BB962C8B-B14F-4D97-AF65-F5344CB8AC3E}">
        <p14:creationId xmlns:p14="http://schemas.microsoft.com/office/powerpoint/2010/main" val="4154482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This is Compressed Sparse Row storing operation. We read row based order for coalesced memory access. For first row, we first read 5, then we store value 5 and its column index and row pointer which represent location of first row points zero column index, then we read 2, and we store value 2 and column index again. Then for second row, we first read 1, store 1 and column index and second row pointer which represent location of second row point second column index since first row has two elements, then repeat this serially in CPU. Then we can find the location of every elements by using this table. This operation can be parallelized.</a:t>
            </a:r>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35</a:t>
            </a:fld>
            <a:endParaRPr lang="ko-KR" altLang="en-US"/>
          </a:p>
        </p:txBody>
      </p:sp>
    </p:spTree>
    <p:extLst>
      <p:ext uri="{BB962C8B-B14F-4D97-AF65-F5344CB8AC3E}">
        <p14:creationId xmlns:p14="http://schemas.microsoft.com/office/powerpoint/2010/main" val="3053535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a:t>
            </a:r>
            <a:r>
              <a:rPr lang="en-US" altLang="ko-KR" baseline="0" dirty="0"/>
              <a:t> Parallel CSR operation, the matrix is divided into several blocks. Here, we divide into 2 blocks and first block has this 4 rows of matrix and other block has 4 rows of matrix. Then 4 threads in a warp reads 5, 3, 1, 8, simultaneously and store the value and column index at its thread index and first block pointer which represents the location of first block points zero column index. Then same 4 threads read 2, 7, 6. If first block operation ended, then again 4 threads in a warp reads 4, 2, 2, 1 and store them here, and second block pointers which represent the location of second block points index 8 because first block has 8 nonzero elements and so on. By using this operation, we can parallelize CSR operation but it has some redundancy memory. When each block computation is ended each thread count the number of non zero element at their row and store counted value at here. Therefore, the matrix can be stored in parallel by GPU.</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36</a:t>
            </a:fld>
            <a:endParaRPr lang="ko-KR" altLang="en-US"/>
          </a:p>
        </p:txBody>
      </p:sp>
    </p:spTree>
    <p:extLst>
      <p:ext uri="{BB962C8B-B14F-4D97-AF65-F5344CB8AC3E}">
        <p14:creationId xmlns:p14="http://schemas.microsoft.com/office/powerpoint/2010/main" val="1478740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some solved result of</a:t>
            </a:r>
            <a:r>
              <a:rPr lang="en-US" altLang="ko-KR" baseline="0" dirty="0"/>
              <a:t> these problems and we can see that they are large sparse matrix, so we need parallelization by GPU.</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37</a:t>
            </a:fld>
            <a:endParaRPr lang="ko-KR" altLang="en-US"/>
          </a:p>
        </p:txBody>
      </p:sp>
    </p:spTree>
    <p:extLst>
      <p:ext uri="{BB962C8B-B14F-4D97-AF65-F5344CB8AC3E}">
        <p14:creationId xmlns:p14="http://schemas.microsoft.com/office/powerpoint/2010/main" val="114274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result of</a:t>
            </a:r>
            <a:r>
              <a:rPr lang="en-US" altLang="ko-KR" baseline="0" dirty="0"/>
              <a:t> storing matrix, and we can see that GPU is faster than CPU up to twenty times.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38</a:t>
            </a:fld>
            <a:endParaRPr lang="ko-KR" altLang="en-US"/>
          </a:p>
        </p:txBody>
      </p:sp>
    </p:spTree>
    <p:extLst>
      <p:ext uri="{BB962C8B-B14F-4D97-AF65-F5344CB8AC3E}">
        <p14:creationId xmlns:p14="http://schemas.microsoft.com/office/powerpoint/2010/main" val="1866405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And</a:t>
            </a:r>
            <a:r>
              <a:rPr lang="en-US" altLang="ko-KR" baseline="0" dirty="0"/>
              <a:t> this is future of GPGPU, but these are already solved in present, so I will skip this.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39</a:t>
            </a:fld>
            <a:endParaRPr lang="ko-KR" altLang="en-US"/>
          </a:p>
        </p:txBody>
      </p:sp>
    </p:spTree>
    <p:extLst>
      <p:ext uri="{BB962C8B-B14F-4D97-AF65-F5344CB8AC3E}">
        <p14:creationId xmlns:p14="http://schemas.microsoft.com/office/powerpoint/2010/main" val="398420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but,</a:t>
            </a:r>
            <a:r>
              <a:rPr lang="en-US" altLang="ko-KR" baseline="0" dirty="0"/>
              <a:t> adding cores is hard to build parallel system because it use same shared memory. If there are more than one hundred cores, then we switched to distributed systems and the latest z ten supports only sixty four cores. </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4</a:t>
            </a:fld>
            <a:endParaRPr lang="ko-KR" altLang="en-US"/>
          </a:p>
        </p:txBody>
      </p:sp>
    </p:spTree>
    <p:extLst>
      <p:ext uri="{BB962C8B-B14F-4D97-AF65-F5344CB8AC3E}">
        <p14:creationId xmlns:p14="http://schemas.microsoft.com/office/powerpoint/2010/main" val="143753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a:t>
            </a:r>
            <a:r>
              <a:rPr lang="en-US" altLang="ko-KR" baseline="0" dirty="0"/>
              <a:t>k you.</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41</a:t>
            </a:fld>
            <a:endParaRPr lang="ko-KR" altLang="en-US"/>
          </a:p>
        </p:txBody>
      </p:sp>
    </p:spTree>
    <p:extLst>
      <p:ext uri="{BB962C8B-B14F-4D97-AF65-F5344CB8AC3E}">
        <p14:creationId xmlns:p14="http://schemas.microsoft.com/office/powerpoint/2010/main" val="397738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addition, </a:t>
            </a:r>
            <a:r>
              <a:rPr lang="en-US" altLang="ko-KR" baseline="0" dirty="0"/>
              <a:t>CPU is designed to process general code, and it use pipeline and cache which requires complicated algorithms like prediction of condition or hiding latency, so </a:t>
            </a:r>
            <a:r>
              <a:rPr lang="en-US" altLang="ko-KR" dirty="0"/>
              <a:t>CPU is not</a:t>
            </a:r>
            <a:r>
              <a:rPr lang="en-US" altLang="ko-KR" baseline="0" dirty="0"/>
              <a:t> well designed for numerical computing.</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5</a:t>
            </a:fld>
            <a:endParaRPr lang="ko-KR" altLang="en-US"/>
          </a:p>
        </p:txBody>
      </p:sp>
    </p:spTree>
    <p:extLst>
      <p:ext uri="{BB962C8B-B14F-4D97-AF65-F5344CB8AC3E}">
        <p14:creationId xmlns:p14="http://schemas.microsoft.com/office/powerpoint/2010/main" val="275556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Therefore</a:t>
            </a:r>
            <a:r>
              <a:rPr lang="en-US" altLang="ko-KR" baseline="0" dirty="0"/>
              <a:t> GPU has been emerged</a:t>
            </a:r>
            <a:r>
              <a:rPr lang="en-US" altLang="ko-KR" dirty="0"/>
              <a:t>, GPU</a:t>
            </a:r>
            <a:r>
              <a:rPr lang="en-US" altLang="ko-KR" baseline="0" dirty="0"/>
              <a:t> has so many threads and they are independent, and there is no complicate work, so GPU has advantage for numerical computation.</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6</a:t>
            </a:fld>
            <a:endParaRPr lang="ko-KR" altLang="en-US"/>
          </a:p>
        </p:txBody>
      </p:sp>
    </p:spTree>
    <p:extLst>
      <p:ext uri="{BB962C8B-B14F-4D97-AF65-F5344CB8AC3E}">
        <p14:creationId xmlns:p14="http://schemas.microsoft.com/office/powerpoint/2010/main" val="27868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explained, GPU has many</a:t>
            </a:r>
            <a:r>
              <a:rPr lang="en-US" altLang="ko-KR" baseline="0" dirty="0"/>
              <a:t> thread to computing and there is no big cache like CPU. -&gt; History of GPU</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7</a:t>
            </a:fld>
            <a:endParaRPr lang="ko-KR" altLang="en-US"/>
          </a:p>
        </p:txBody>
      </p:sp>
    </p:spTree>
    <p:extLst>
      <p:ext uri="{BB962C8B-B14F-4D97-AF65-F5344CB8AC3E}">
        <p14:creationId xmlns:p14="http://schemas.microsoft.com/office/powerpoint/2010/main" val="38088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a:t>
            </a:r>
            <a:r>
              <a:rPr lang="en-US" altLang="ko-KR" baseline="0" dirty="0"/>
              <a:t>table shows comparison between CPU and GPU. We can see that GPU has more transistors and threads to compute parallel, so it is much faster than CPU. Because of there advantages,</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8</a:t>
            </a:fld>
            <a:endParaRPr lang="ko-KR" altLang="en-US"/>
          </a:p>
        </p:txBody>
      </p:sp>
    </p:spTree>
    <p:extLst>
      <p:ext uri="{BB962C8B-B14F-4D97-AF65-F5344CB8AC3E}">
        <p14:creationId xmlns:p14="http://schemas.microsoft.com/office/powerpoint/2010/main" val="347254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 I</a:t>
            </a:r>
            <a:r>
              <a:rPr lang="en-US" altLang="ko-KR" baseline="0" dirty="0"/>
              <a:t> will explain about history of GPU. </a:t>
            </a:r>
            <a:r>
              <a:rPr lang="en-US" altLang="ko-KR" dirty="0"/>
              <a:t>We </a:t>
            </a:r>
            <a:r>
              <a:rPr lang="en-US" altLang="ko-KR" baseline="0" dirty="0"/>
              <a:t>used GPU for algorithms in 3D graphics, computer games or typical image processing and they has no data dependency, so they can be parallelized.</a:t>
            </a:r>
            <a:endParaRPr lang="ko-KR" altLang="en-US" dirty="0"/>
          </a:p>
        </p:txBody>
      </p:sp>
      <p:sp>
        <p:nvSpPr>
          <p:cNvPr id="4" name="슬라이드 번호 개체 틀 3"/>
          <p:cNvSpPr>
            <a:spLocks noGrp="1"/>
          </p:cNvSpPr>
          <p:nvPr>
            <p:ph type="sldNum" sz="quarter" idx="10"/>
          </p:nvPr>
        </p:nvSpPr>
        <p:spPr/>
        <p:txBody>
          <a:bodyPr/>
          <a:lstStyle/>
          <a:p>
            <a:fld id="{21DC1F85-9CF6-4E28-AF4A-5902EDE5A75F}" type="slidenum">
              <a:rPr lang="ko-KR" altLang="en-US" smtClean="0"/>
              <a:t>9</a:t>
            </a:fld>
            <a:endParaRPr lang="ko-KR" altLang="en-US"/>
          </a:p>
        </p:txBody>
      </p:sp>
    </p:spTree>
    <p:extLst>
      <p:ext uri="{BB962C8B-B14F-4D97-AF65-F5344CB8AC3E}">
        <p14:creationId xmlns:p14="http://schemas.microsoft.com/office/powerpoint/2010/main" val="52324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 b="0" i="0">
                <a:solidFill>
                  <a:srgbClr val="3333B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 b="0" i="0">
                <a:solidFill>
                  <a:srgbClr val="3333B2"/>
                </a:solidFill>
                <a:latin typeface="Times New Roman"/>
                <a:cs typeface="Times New Roman"/>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50" b="0" i="0">
                <a:solidFill>
                  <a:srgbClr val="3333B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888003" y="0"/>
            <a:ext cx="720000" cy="3456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99860" y="88607"/>
            <a:ext cx="4410379" cy="461009"/>
          </a:xfrm>
          <a:prstGeom prst="rect">
            <a:avLst/>
          </a:prstGeom>
        </p:spPr>
        <p:txBody>
          <a:bodyPr wrap="square" lIns="0" tIns="0" rIns="0" bIns="0">
            <a:spAutoFit/>
          </a:bodyPr>
          <a:lstStyle>
            <a:lvl1pPr>
              <a:defRPr sz="1150" b="0" i="0">
                <a:solidFill>
                  <a:srgbClr val="3333B2"/>
                </a:solidFill>
                <a:latin typeface="Times New Roman"/>
                <a:cs typeface="Times New Roman"/>
              </a:defRPr>
            </a:lvl1pPr>
          </a:lstStyle>
          <a:p>
            <a:endParaRPr/>
          </a:p>
        </p:txBody>
      </p:sp>
      <p:sp>
        <p:nvSpPr>
          <p:cNvPr id="3" name="Holder 3"/>
          <p:cNvSpPr>
            <a:spLocks noGrp="1"/>
          </p:cNvSpPr>
          <p:nvPr>
            <p:ph type="body" idx="1"/>
          </p:nvPr>
        </p:nvSpPr>
        <p:spPr>
          <a:xfrm>
            <a:off x="167297" y="844283"/>
            <a:ext cx="3166110" cy="1838960"/>
          </a:xfrm>
          <a:prstGeom prst="rect">
            <a:avLst/>
          </a:prstGeom>
        </p:spPr>
        <p:txBody>
          <a:bodyPr wrap="square" lIns="0" tIns="0" rIns="0" bIns="0">
            <a:spAutoFit/>
          </a:bodyPr>
          <a:lstStyle>
            <a:lvl1pPr>
              <a:defRPr sz="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4/17/2017</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freep.com/intel-80-cores-by-2011.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nvidia.com/object/cuda_home.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p:nvPr/>
        </p:nvSpPr>
        <p:spPr>
          <a:xfrm>
            <a:off x="341464" y="556023"/>
            <a:ext cx="3205480" cy="702945"/>
          </a:xfrm>
          <a:prstGeom prst="rect">
            <a:avLst/>
          </a:prstGeom>
        </p:spPr>
        <p:txBody>
          <a:bodyPr vert="horz" wrap="square" lIns="0" tIns="0" rIns="0" bIns="0" rtlCol="0">
            <a:spAutoFit/>
          </a:bodyPr>
          <a:lstStyle/>
          <a:p>
            <a:pPr marL="12700" marR="5080" algn="ctr">
              <a:lnSpc>
                <a:spcPct val="106700"/>
              </a:lnSpc>
            </a:pPr>
            <a:r>
              <a:rPr sz="1400" spc="50" dirty="0">
                <a:solidFill>
                  <a:srgbClr val="3333B2"/>
                </a:solidFill>
                <a:latin typeface="Times New Roman"/>
                <a:cs typeface="Times New Roman"/>
              </a:rPr>
              <a:t>U</a:t>
            </a:r>
            <a:r>
              <a:rPr sz="1150" spc="50" dirty="0">
                <a:solidFill>
                  <a:srgbClr val="3333B2"/>
                </a:solidFill>
                <a:latin typeface="Times New Roman"/>
                <a:cs typeface="Times New Roman"/>
              </a:rPr>
              <a:t>SE </a:t>
            </a:r>
            <a:r>
              <a:rPr sz="1150" spc="30" dirty="0">
                <a:solidFill>
                  <a:srgbClr val="3333B2"/>
                </a:solidFill>
                <a:latin typeface="Times New Roman"/>
                <a:cs typeface="Times New Roman"/>
              </a:rPr>
              <a:t>OF </a:t>
            </a:r>
            <a:r>
              <a:rPr sz="1150" spc="60" dirty="0">
                <a:solidFill>
                  <a:srgbClr val="3333B2"/>
                </a:solidFill>
                <a:latin typeface="Times New Roman"/>
                <a:cs typeface="Times New Roman"/>
              </a:rPr>
              <a:t>N</a:t>
            </a:r>
            <a:r>
              <a:rPr sz="1400" spc="60" dirty="0">
                <a:solidFill>
                  <a:srgbClr val="3333B2"/>
                </a:solidFill>
                <a:latin typeface="Times New Roman"/>
                <a:cs typeface="Times New Roman"/>
              </a:rPr>
              <a:t>V</a:t>
            </a:r>
            <a:r>
              <a:rPr sz="1150" spc="60" dirty="0">
                <a:solidFill>
                  <a:srgbClr val="3333B2"/>
                </a:solidFill>
                <a:latin typeface="Times New Roman"/>
                <a:cs typeface="Times New Roman"/>
              </a:rPr>
              <a:t>IDIA </a:t>
            </a:r>
            <a:r>
              <a:rPr sz="1400" spc="60" dirty="0">
                <a:solidFill>
                  <a:srgbClr val="3333B2"/>
                </a:solidFill>
                <a:latin typeface="Times New Roman"/>
                <a:cs typeface="Times New Roman"/>
              </a:rPr>
              <a:t>CUDA </a:t>
            </a:r>
            <a:r>
              <a:rPr sz="1150" spc="45" dirty="0">
                <a:solidFill>
                  <a:srgbClr val="3333B2"/>
                </a:solidFill>
                <a:latin typeface="Times New Roman"/>
                <a:cs typeface="Times New Roman"/>
              </a:rPr>
              <a:t>FOR </a:t>
            </a:r>
            <a:r>
              <a:rPr sz="1400" spc="60" dirty="0">
                <a:solidFill>
                  <a:srgbClr val="3333B2"/>
                </a:solidFill>
                <a:latin typeface="Times New Roman"/>
                <a:cs typeface="Times New Roman"/>
              </a:rPr>
              <a:t>N</a:t>
            </a:r>
            <a:r>
              <a:rPr sz="1150" spc="60" dirty="0">
                <a:solidFill>
                  <a:srgbClr val="3333B2"/>
                </a:solidFill>
                <a:latin typeface="Times New Roman"/>
                <a:cs typeface="Times New Roman"/>
              </a:rPr>
              <a:t>UMERICAL  </a:t>
            </a:r>
            <a:r>
              <a:rPr sz="1400" spc="60" dirty="0">
                <a:solidFill>
                  <a:srgbClr val="3333B2"/>
                </a:solidFill>
                <a:latin typeface="Times New Roman"/>
                <a:cs typeface="Times New Roman"/>
              </a:rPr>
              <a:t>S</a:t>
            </a:r>
            <a:r>
              <a:rPr sz="1150" spc="60" dirty="0">
                <a:solidFill>
                  <a:srgbClr val="3333B2"/>
                </a:solidFill>
                <a:latin typeface="Times New Roman"/>
                <a:cs typeface="Times New Roman"/>
              </a:rPr>
              <a:t>OLUTION </a:t>
            </a:r>
            <a:r>
              <a:rPr sz="1150" spc="30" dirty="0">
                <a:solidFill>
                  <a:srgbClr val="3333B2"/>
                </a:solidFill>
                <a:latin typeface="Times New Roman"/>
                <a:cs typeface="Times New Roman"/>
              </a:rPr>
              <a:t>OF </a:t>
            </a:r>
            <a:r>
              <a:rPr sz="1400" spc="30" dirty="0">
                <a:solidFill>
                  <a:srgbClr val="3333B2"/>
                </a:solidFill>
                <a:latin typeface="Times New Roman"/>
                <a:cs typeface="Times New Roman"/>
              </a:rPr>
              <a:t>P</a:t>
            </a:r>
            <a:r>
              <a:rPr sz="1150" spc="30" dirty="0">
                <a:solidFill>
                  <a:srgbClr val="3333B2"/>
                </a:solidFill>
                <a:latin typeface="Times New Roman"/>
                <a:cs typeface="Times New Roman"/>
              </a:rPr>
              <a:t>ARTIAL </a:t>
            </a:r>
            <a:r>
              <a:rPr sz="1400" spc="55" dirty="0">
                <a:solidFill>
                  <a:srgbClr val="3333B2"/>
                </a:solidFill>
                <a:latin typeface="Times New Roman"/>
                <a:cs typeface="Times New Roman"/>
              </a:rPr>
              <a:t>D</a:t>
            </a:r>
            <a:r>
              <a:rPr sz="1150" spc="55" dirty="0">
                <a:solidFill>
                  <a:srgbClr val="3333B2"/>
                </a:solidFill>
                <a:latin typeface="Times New Roman"/>
                <a:cs typeface="Times New Roman"/>
              </a:rPr>
              <a:t>IFFERENTIAL  </a:t>
            </a:r>
            <a:r>
              <a:rPr sz="1400" spc="40" dirty="0">
                <a:solidFill>
                  <a:srgbClr val="3333B2"/>
                </a:solidFill>
                <a:latin typeface="Times New Roman"/>
                <a:cs typeface="Times New Roman"/>
              </a:rPr>
              <a:t>E</a:t>
            </a:r>
            <a:r>
              <a:rPr sz="1150" spc="40" dirty="0">
                <a:solidFill>
                  <a:srgbClr val="3333B2"/>
                </a:solidFill>
                <a:latin typeface="Times New Roman"/>
                <a:cs typeface="Times New Roman"/>
              </a:rPr>
              <a:t>QUATIONS</a:t>
            </a:r>
            <a:endParaRPr sz="1150">
              <a:latin typeface="Times New Roman"/>
              <a:cs typeface="Times New Roman"/>
            </a:endParaRPr>
          </a:p>
        </p:txBody>
      </p:sp>
      <p:sp>
        <p:nvSpPr>
          <p:cNvPr id="42" name="object 42"/>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9" name="object 39"/>
          <p:cNvSpPr txBox="1"/>
          <p:nvPr/>
        </p:nvSpPr>
        <p:spPr>
          <a:xfrm>
            <a:off x="490105" y="1542234"/>
            <a:ext cx="2908300" cy="332912"/>
          </a:xfrm>
          <a:prstGeom prst="rect">
            <a:avLst/>
          </a:prstGeom>
        </p:spPr>
        <p:txBody>
          <a:bodyPr vert="horz" wrap="square" lIns="0" tIns="0" rIns="0" bIns="0" rtlCol="0">
            <a:spAutoFit/>
          </a:bodyPr>
          <a:lstStyle/>
          <a:p>
            <a:pPr marL="962025" marR="5080" indent="-949960">
              <a:lnSpc>
                <a:spcPct val="102600"/>
              </a:lnSpc>
            </a:pPr>
            <a:r>
              <a:rPr sz="1050" spc="-35" dirty="0">
                <a:latin typeface="Arial"/>
                <a:cs typeface="Arial"/>
              </a:rPr>
              <a:t>Tomáš </a:t>
            </a:r>
            <a:r>
              <a:rPr sz="1050" spc="-10" dirty="0">
                <a:latin typeface="Arial"/>
                <a:cs typeface="Arial"/>
              </a:rPr>
              <a:t>Oberhuber, </a:t>
            </a:r>
            <a:r>
              <a:rPr sz="1050" spc="-5" dirty="0">
                <a:latin typeface="Arial"/>
                <a:cs typeface="Arial"/>
              </a:rPr>
              <a:t>Atsushi Suzuki, </a:t>
            </a:r>
            <a:r>
              <a:rPr sz="1050" spc="-15" dirty="0">
                <a:latin typeface="Arial"/>
                <a:cs typeface="Arial"/>
              </a:rPr>
              <a:t>Jan </a:t>
            </a:r>
            <a:r>
              <a:rPr sz="1050" spc="-20" dirty="0">
                <a:latin typeface="Arial"/>
                <a:cs typeface="Arial"/>
              </a:rPr>
              <a:t>Vacata,  </a:t>
            </a:r>
            <a:r>
              <a:rPr lang="en-US" sz="1050" spc="-20" dirty="0">
                <a:latin typeface="Arial"/>
                <a:cs typeface="Arial"/>
              </a:rPr>
              <a:t> </a:t>
            </a:r>
            <a:r>
              <a:rPr lang="en-US" sz="1050" spc="-105" dirty="0">
                <a:latin typeface="Arial"/>
                <a:cs typeface="Arial"/>
              </a:rPr>
              <a:t>V </a:t>
            </a:r>
            <a:r>
              <a:rPr sz="1050" spc="-105" dirty="0">
                <a:latin typeface="Arial"/>
                <a:cs typeface="Arial"/>
              </a:rPr>
              <a:t>í</a:t>
            </a:r>
            <a:r>
              <a:rPr lang="en-US" sz="1050" spc="-105" dirty="0">
                <a:latin typeface="Arial"/>
                <a:cs typeface="Arial"/>
              </a:rPr>
              <a:t> </a:t>
            </a:r>
            <a:r>
              <a:rPr sz="1050" spc="-105" dirty="0">
                <a:latin typeface="Arial"/>
                <a:cs typeface="Arial"/>
              </a:rPr>
              <a:t>t</a:t>
            </a:r>
            <a:r>
              <a:rPr lang="en-US" sz="1050" spc="-105" dirty="0">
                <a:latin typeface="Arial"/>
                <a:cs typeface="Arial"/>
              </a:rPr>
              <a:t> </a:t>
            </a:r>
            <a:r>
              <a:rPr sz="1050" spc="-105" dirty="0">
                <a:latin typeface="Arial"/>
                <a:cs typeface="Arial"/>
              </a:rPr>
              <a:t>e</a:t>
            </a:r>
            <a:r>
              <a:rPr lang="en-US" sz="1050" spc="-105" dirty="0">
                <a:latin typeface="Arial"/>
                <a:cs typeface="Arial"/>
              </a:rPr>
              <a:t> </a:t>
            </a:r>
            <a:r>
              <a:rPr sz="1050" spc="-10" dirty="0" err="1">
                <a:latin typeface="Arial"/>
                <a:cs typeface="Arial"/>
              </a:rPr>
              <a:t>zslav</a:t>
            </a:r>
            <a:r>
              <a:rPr sz="1050" spc="-135" dirty="0">
                <a:latin typeface="Arial"/>
                <a:cs typeface="Arial"/>
              </a:rPr>
              <a:t> </a:t>
            </a:r>
            <a:r>
              <a:rPr sz="1050" spc="-5" dirty="0">
                <a:latin typeface="Arial"/>
                <a:cs typeface="Arial"/>
              </a:rPr>
              <a:t>Žabka</a:t>
            </a:r>
            <a:endParaRPr sz="1050" dirty="0">
              <a:latin typeface="Arial"/>
              <a:cs typeface="Arial"/>
            </a:endParaRPr>
          </a:p>
        </p:txBody>
      </p:sp>
      <p:sp>
        <p:nvSpPr>
          <p:cNvPr id="40" name="object 40"/>
          <p:cNvSpPr txBox="1"/>
          <p:nvPr/>
        </p:nvSpPr>
        <p:spPr>
          <a:xfrm>
            <a:off x="722287" y="2052980"/>
            <a:ext cx="2443480" cy="252729"/>
          </a:xfrm>
          <a:prstGeom prst="rect">
            <a:avLst/>
          </a:prstGeom>
        </p:spPr>
        <p:txBody>
          <a:bodyPr vert="horz" wrap="square" lIns="0" tIns="0" rIns="0" bIns="0" rtlCol="0">
            <a:spAutoFit/>
          </a:bodyPr>
          <a:lstStyle/>
          <a:p>
            <a:pPr marL="389255" marR="5080" indent="-377190">
              <a:lnSpc>
                <a:spcPts val="950"/>
              </a:lnSpc>
            </a:pPr>
            <a:r>
              <a:rPr sz="800" spc="-10" dirty="0">
                <a:latin typeface="Arial"/>
                <a:cs typeface="Arial"/>
              </a:rPr>
              <a:t>Faculty </a:t>
            </a:r>
            <a:r>
              <a:rPr sz="800" spc="-5" dirty="0">
                <a:latin typeface="Arial"/>
                <a:cs typeface="Arial"/>
              </a:rPr>
              <a:t>of Nuclear Sciences and Physical Engineering  Czech </a:t>
            </a:r>
            <a:r>
              <a:rPr sz="800" spc="-15" dirty="0">
                <a:latin typeface="Arial"/>
                <a:cs typeface="Arial"/>
              </a:rPr>
              <a:t>Technical </a:t>
            </a:r>
            <a:r>
              <a:rPr sz="800" spc="-5" dirty="0">
                <a:latin typeface="Arial"/>
                <a:cs typeface="Arial"/>
              </a:rPr>
              <a:t>University in</a:t>
            </a:r>
            <a:r>
              <a:rPr sz="800" spc="-40" dirty="0">
                <a:latin typeface="Arial"/>
                <a:cs typeface="Arial"/>
              </a:rPr>
              <a:t> </a:t>
            </a:r>
            <a:r>
              <a:rPr sz="800" spc="-5" dirty="0">
                <a:latin typeface="Arial"/>
                <a:cs typeface="Arial"/>
              </a:rPr>
              <a:t>Prague</a:t>
            </a:r>
            <a:endParaRPr sz="800" dirty="0">
              <a:latin typeface="Arial"/>
              <a:cs typeface="Arial"/>
            </a:endParaRPr>
          </a:p>
        </p:txBody>
      </p:sp>
      <p:sp>
        <p:nvSpPr>
          <p:cNvPr id="41" name="object 41"/>
          <p:cNvSpPr txBox="1"/>
          <p:nvPr/>
        </p:nvSpPr>
        <p:spPr>
          <a:xfrm>
            <a:off x="371373" y="2465156"/>
            <a:ext cx="3145790" cy="361315"/>
          </a:xfrm>
          <a:prstGeom prst="rect">
            <a:avLst/>
          </a:prstGeom>
        </p:spPr>
        <p:txBody>
          <a:bodyPr vert="horz" wrap="square" lIns="0" tIns="0" rIns="0" bIns="0" rtlCol="0">
            <a:spAutoFit/>
          </a:bodyPr>
          <a:lstStyle/>
          <a:p>
            <a:pPr marL="1007110" marR="5080" indent="-995044">
              <a:lnSpc>
                <a:spcPct val="102600"/>
              </a:lnSpc>
            </a:pPr>
            <a:r>
              <a:rPr sz="1050" spc="-5" dirty="0">
                <a:latin typeface="Arial"/>
                <a:cs typeface="Arial"/>
              </a:rPr>
              <a:t>Mini workshop on </a:t>
            </a:r>
            <a:r>
              <a:rPr sz="1050" spc="-10" dirty="0">
                <a:latin typeface="Arial"/>
                <a:cs typeface="Arial"/>
              </a:rPr>
              <a:t>advanced </a:t>
            </a:r>
            <a:r>
              <a:rPr sz="1050" spc="-5" dirty="0">
                <a:latin typeface="Arial"/>
                <a:cs typeface="Arial"/>
              </a:rPr>
              <a:t>numerical methods </a:t>
            </a:r>
            <a:r>
              <a:rPr sz="1050" spc="-15" dirty="0">
                <a:latin typeface="Arial"/>
                <a:cs typeface="Arial"/>
              </a:rPr>
              <a:t>for  </a:t>
            </a:r>
            <a:r>
              <a:rPr sz="1050" spc="-10" dirty="0">
                <a:latin typeface="Arial"/>
                <a:cs typeface="Arial"/>
              </a:rPr>
              <a:t>parallel</a:t>
            </a:r>
            <a:r>
              <a:rPr sz="1050" spc="-55" dirty="0">
                <a:latin typeface="Arial"/>
                <a:cs typeface="Arial"/>
              </a:rPr>
              <a:t> </a:t>
            </a:r>
            <a:r>
              <a:rPr sz="1050" spc="-5" dirty="0">
                <a:latin typeface="Arial"/>
                <a:cs typeface="Arial"/>
              </a:rPr>
              <a:t>computers</a:t>
            </a:r>
            <a:endParaRPr sz="105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p:nvPr/>
        </p:nvSpPr>
        <p:spPr>
          <a:xfrm>
            <a:off x="3888003" y="1838706"/>
            <a:ext cx="720090" cy="214629"/>
          </a:xfrm>
          <a:custGeom>
            <a:avLst/>
            <a:gdLst/>
            <a:ahLst/>
            <a:cxnLst/>
            <a:rect l="l" t="t" r="r" b="b"/>
            <a:pathLst>
              <a:path w="720089" h="214630">
                <a:moveTo>
                  <a:pt x="0" y="214464"/>
                </a:moveTo>
                <a:lnTo>
                  <a:pt x="720001" y="214464"/>
                </a:lnTo>
                <a:lnTo>
                  <a:pt x="720001" y="0"/>
                </a:lnTo>
                <a:lnTo>
                  <a:pt x="0" y="0"/>
                </a:lnTo>
                <a:lnTo>
                  <a:pt x="0" y="214464"/>
                </a:lnTo>
                <a:close/>
              </a:path>
            </a:pathLst>
          </a:custGeom>
          <a:solidFill>
            <a:srgbClr val="7070C9"/>
          </a:solidFill>
        </p:spPr>
        <p:txBody>
          <a:bodyPr wrap="square" lIns="0" tIns="0" rIns="0" bIns="0" rtlCol="0"/>
          <a:lstStyle/>
          <a:p>
            <a:endParaRPr/>
          </a:p>
        </p:txBody>
      </p:sp>
      <p:sp>
        <p:nvSpPr>
          <p:cNvPr id="6" name="object 6"/>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7" name="object 7"/>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25" dirty="0"/>
              <a:t>W</a:t>
            </a:r>
            <a:r>
              <a:rPr spc="25" dirty="0"/>
              <a:t>HAT </a:t>
            </a:r>
            <a:r>
              <a:rPr spc="30" dirty="0"/>
              <a:t>IS </a:t>
            </a:r>
            <a:r>
              <a:rPr spc="-5" dirty="0"/>
              <a:t>A </a:t>
            </a:r>
            <a:r>
              <a:rPr spc="25" dirty="0"/>
              <a:t> </a:t>
            </a:r>
            <a:r>
              <a:rPr sz="1400" spc="75" dirty="0"/>
              <a:t>GPGPU?</a:t>
            </a:r>
            <a:endParaRPr sz="1400"/>
          </a:p>
        </p:txBody>
      </p:sp>
      <p:sp>
        <p:nvSpPr>
          <p:cNvPr id="42" name="object 42"/>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3" name="object 43"/>
          <p:cNvSpPr txBox="1"/>
          <p:nvPr/>
        </p:nvSpPr>
        <p:spPr>
          <a:xfrm>
            <a:off x="167297" y="2739025"/>
            <a:ext cx="1570355" cy="166370"/>
          </a:xfrm>
          <a:prstGeom prst="rect">
            <a:avLst/>
          </a:prstGeom>
        </p:spPr>
        <p:txBody>
          <a:bodyPr vert="horz" wrap="square" lIns="0" tIns="0" rIns="0" bIns="0" rtlCol="0">
            <a:spAutoFit/>
          </a:bodyPr>
          <a:lstStyle/>
          <a:p>
            <a:pPr marL="12700">
              <a:lnSpc>
                <a:spcPts val="1160"/>
              </a:lnSpc>
            </a:pPr>
            <a:r>
              <a:rPr sz="1050" b="1" spc="-10" dirty="0">
                <a:latin typeface="Arial"/>
                <a:cs typeface="Arial"/>
              </a:rPr>
              <a:t>processing </a:t>
            </a:r>
            <a:r>
              <a:rPr sz="1050" b="1" spc="-5" dirty="0">
                <a:latin typeface="Arial"/>
                <a:cs typeface="Arial"/>
              </a:rPr>
              <a:t>units</a:t>
            </a:r>
            <a:r>
              <a:rPr sz="1050" b="1" spc="-35" dirty="0">
                <a:latin typeface="Arial"/>
                <a:cs typeface="Arial"/>
              </a:rPr>
              <a:t> </a:t>
            </a:r>
            <a:r>
              <a:rPr sz="1050" spc="-5" dirty="0">
                <a:latin typeface="Arial"/>
                <a:cs typeface="Arial"/>
              </a:rPr>
              <a:t>(2003)</a:t>
            </a:r>
            <a:endParaRPr sz="1050">
              <a:latin typeface="Arial"/>
              <a:cs typeface="Arial"/>
            </a:endParaRPr>
          </a:p>
        </p:txBody>
      </p:sp>
      <p:sp>
        <p:nvSpPr>
          <p:cNvPr id="40" name="object 40"/>
          <p:cNvSpPr txBox="1"/>
          <p:nvPr/>
        </p:nvSpPr>
        <p:spPr>
          <a:xfrm>
            <a:off x="291465" y="735274"/>
            <a:ext cx="3133725" cy="904350"/>
          </a:xfrm>
          <a:prstGeom prst="rect">
            <a:avLst/>
          </a:prstGeom>
        </p:spPr>
        <p:txBody>
          <a:bodyPr vert="horz" wrap="square" lIns="0" tIns="0" rIns="0" bIns="0" rtlCol="0">
            <a:spAutoFit/>
          </a:bodyPr>
          <a:lstStyle/>
          <a:p>
            <a:pPr marL="183515" marR="5080" indent="-171450">
              <a:lnSpc>
                <a:spcPct val="102699"/>
              </a:lnSpc>
              <a:buFont typeface="Wingdings" panose="05000000000000000000" pitchFamily="2" charset="2"/>
              <a:buChar char="Ø"/>
            </a:pPr>
            <a:r>
              <a:rPr sz="1050" spc="-10" dirty="0">
                <a:latin typeface="Arial"/>
                <a:cs typeface="Arial"/>
              </a:rPr>
              <a:t>assume having </a:t>
            </a:r>
            <a:r>
              <a:rPr sz="1050" spc="-5" dirty="0">
                <a:latin typeface="Arial"/>
                <a:cs typeface="Arial"/>
              </a:rPr>
              <a:t>a rectangle and apply </a:t>
            </a:r>
            <a:r>
              <a:rPr sz="1050" spc="-25" dirty="0">
                <a:latin typeface="Arial"/>
                <a:cs typeface="Arial"/>
              </a:rPr>
              <a:t>gray </a:t>
            </a:r>
            <a:r>
              <a:rPr sz="1050" spc="-5" dirty="0">
                <a:latin typeface="Arial"/>
                <a:cs typeface="Arial"/>
              </a:rPr>
              <a:t>scale  </a:t>
            </a:r>
            <a:r>
              <a:rPr lang="en-US" sz="1050" spc="-5" dirty="0">
                <a:latin typeface="Arial"/>
                <a:cs typeface="Arial"/>
              </a:rPr>
              <a:t> </a:t>
            </a:r>
            <a:r>
              <a:rPr sz="1050" spc="-10" dirty="0">
                <a:latin typeface="Arial"/>
                <a:cs typeface="Arial"/>
              </a:rPr>
              <a:t>texture </a:t>
            </a:r>
            <a:r>
              <a:rPr sz="1050" spc="-5" dirty="0">
                <a:latin typeface="Arial"/>
                <a:cs typeface="Arial"/>
              </a:rPr>
              <a:t>with 800x600</a:t>
            </a:r>
            <a:r>
              <a:rPr sz="1050" spc="-40" dirty="0">
                <a:latin typeface="Arial"/>
                <a:cs typeface="Arial"/>
              </a:rPr>
              <a:t> </a:t>
            </a:r>
            <a:r>
              <a:rPr sz="1050" spc="-10" dirty="0">
                <a:latin typeface="Arial"/>
                <a:cs typeface="Arial"/>
              </a:rPr>
              <a:t>pixels</a:t>
            </a:r>
            <a:endParaRPr sz="1050" dirty="0">
              <a:latin typeface="Arial"/>
              <a:cs typeface="Arial"/>
            </a:endParaRPr>
          </a:p>
          <a:p>
            <a:pPr marL="183515" marR="50165" indent="-171450">
              <a:lnSpc>
                <a:spcPct val="102600"/>
              </a:lnSpc>
              <a:spcBef>
                <a:spcPts val="300"/>
              </a:spcBef>
              <a:buFont typeface="Wingdings" panose="05000000000000000000" pitchFamily="2" charset="2"/>
              <a:buChar char="Ø"/>
            </a:pPr>
            <a:r>
              <a:rPr sz="1050" spc="-5" dirty="0">
                <a:latin typeface="Arial"/>
                <a:cs typeface="Arial"/>
              </a:rPr>
              <a:t>project it </a:t>
            </a:r>
            <a:r>
              <a:rPr sz="1050" b="1" spc="-5" dirty="0">
                <a:latin typeface="Arial"/>
                <a:cs typeface="Arial"/>
              </a:rPr>
              <a:t>one-to-one </a:t>
            </a:r>
            <a:r>
              <a:rPr sz="1050" spc="-5" dirty="0">
                <a:latin typeface="Arial"/>
                <a:cs typeface="Arial"/>
              </a:rPr>
              <a:t>to </a:t>
            </a:r>
            <a:r>
              <a:rPr sz="1050" spc="-10" dirty="0">
                <a:latin typeface="Arial"/>
                <a:cs typeface="Arial"/>
              </a:rPr>
              <a:t>framebuffer/screen </a:t>
            </a:r>
            <a:r>
              <a:rPr sz="1050" spc="-5" dirty="0">
                <a:latin typeface="Arial"/>
                <a:cs typeface="Arial"/>
              </a:rPr>
              <a:t>with  </a:t>
            </a:r>
            <a:r>
              <a:rPr lang="en-US" sz="1050" spc="-5" dirty="0">
                <a:latin typeface="Arial"/>
                <a:cs typeface="Arial"/>
              </a:rPr>
              <a:t> </a:t>
            </a:r>
            <a:r>
              <a:rPr sz="1050" spc="-5" dirty="0">
                <a:latin typeface="Arial"/>
                <a:cs typeface="Arial"/>
              </a:rPr>
              <a:t>resolution 800x600</a:t>
            </a:r>
            <a:r>
              <a:rPr sz="1050" spc="-65" dirty="0">
                <a:latin typeface="Arial"/>
                <a:cs typeface="Arial"/>
              </a:rPr>
              <a:t> </a:t>
            </a:r>
            <a:r>
              <a:rPr sz="1050" spc="-10" dirty="0">
                <a:latin typeface="Arial"/>
                <a:cs typeface="Arial"/>
              </a:rPr>
              <a:t>pixels</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15" dirty="0">
                <a:latin typeface="Arial"/>
                <a:cs typeface="Arial"/>
              </a:rPr>
              <a:t>we </a:t>
            </a:r>
            <a:r>
              <a:rPr sz="1050" spc="-5" dirty="0">
                <a:latin typeface="Arial"/>
                <a:cs typeface="Arial"/>
              </a:rPr>
              <a:t>can apply </a:t>
            </a:r>
            <a:r>
              <a:rPr sz="1050" spc="-10" dirty="0">
                <a:latin typeface="Arial"/>
                <a:cs typeface="Arial"/>
              </a:rPr>
              <a:t>two textures </a:t>
            </a:r>
            <a:r>
              <a:rPr sz="1050" spc="-5" dirty="0">
                <a:latin typeface="Arial"/>
                <a:cs typeface="Arial"/>
              </a:rPr>
              <a:t>and mix</a:t>
            </a:r>
            <a:r>
              <a:rPr sz="1050" spc="-135" dirty="0">
                <a:latin typeface="Arial"/>
                <a:cs typeface="Arial"/>
              </a:rPr>
              <a:t> </a:t>
            </a:r>
            <a:r>
              <a:rPr sz="1050" spc="-5" dirty="0">
                <a:latin typeface="Arial"/>
                <a:cs typeface="Arial"/>
              </a:rPr>
              <a:t>them</a:t>
            </a:r>
            <a:endParaRPr sz="1050" dirty="0">
              <a:latin typeface="Arial"/>
              <a:cs typeface="Arial"/>
            </a:endParaRPr>
          </a:p>
        </p:txBody>
      </p:sp>
      <p:sp>
        <p:nvSpPr>
          <p:cNvPr id="41" name="object 41"/>
          <p:cNvSpPr txBox="1"/>
          <p:nvPr/>
        </p:nvSpPr>
        <p:spPr>
          <a:xfrm>
            <a:off x="167297" y="1815274"/>
            <a:ext cx="3503929" cy="892552"/>
          </a:xfrm>
          <a:prstGeom prst="rect">
            <a:avLst/>
          </a:prstGeom>
        </p:spPr>
        <p:txBody>
          <a:bodyPr vert="horz" wrap="square" lIns="0" tIns="0" rIns="0" bIns="0" rtlCol="0">
            <a:spAutoFit/>
          </a:bodyPr>
          <a:lstStyle/>
          <a:p>
            <a:pPr marL="398145">
              <a:lnSpc>
                <a:spcPct val="100000"/>
              </a:lnSpc>
            </a:pPr>
            <a:endParaRPr sz="1050" dirty="0">
              <a:latin typeface="Tahoma"/>
              <a:cs typeface="Tahoma"/>
            </a:endParaRPr>
          </a:p>
          <a:p>
            <a:pPr>
              <a:lnSpc>
                <a:spcPct val="100000"/>
              </a:lnSpc>
              <a:spcBef>
                <a:spcPts val="35"/>
              </a:spcBef>
            </a:pPr>
            <a:endParaRPr sz="950" dirty="0">
              <a:latin typeface="Times New Roman"/>
              <a:cs typeface="Times New Roman"/>
            </a:endParaRPr>
          </a:p>
          <a:p>
            <a:pPr marL="307975" indent="-171450">
              <a:lnSpc>
                <a:spcPct val="100000"/>
              </a:lnSpc>
              <a:buFont typeface="Wingdings" panose="05000000000000000000" pitchFamily="2" charset="2"/>
              <a:buChar char="Ø"/>
            </a:pPr>
            <a:r>
              <a:rPr sz="1050" spc="-5" dirty="0">
                <a:latin typeface="Arial"/>
                <a:cs typeface="Arial"/>
              </a:rPr>
              <a:t>it equals </a:t>
            </a:r>
            <a:r>
              <a:rPr sz="1050" spc="-10" dirty="0">
                <a:latin typeface="Arial"/>
                <a:cs typeface="Arial"/>
              </a:rPr>
              <a:t>weighted sum </a:t>
            </a:r>
            <a:r>
              <a:rPr sz="1050" spc="-5" dirty="0">
                <a:latin typeface="Arial"/>
                <a:cs typeface="Arial"/>
              </a:rPr>
              <a:t>of </a:t>
            </a:r>
            <a:r>
              <a:rPr sz="1050" spc="-10" dirty="0">
                <a:latin typeface="Arial"/>
                <a:cs typeface="Arial"/>
              </a:rPr>
              <a:t>two </a:t>
            </a:r>
            <a:r>
              <a:rPr sz="1050" spc="-5" dirty="0">
                <a:latin typeface="Arial"/>
                <a:cs typeface="Arial"/>
              </a:rPr>
              <a:t>matrices from</a:t>
            </a:r>
            <a:r>
              <a:rPr sz="1050" spc="-35" dirty="0">
                <a:latin typeface="Arial"/>
                <a:cs typeface="Arial"/>
              </a:rPr>
              <a:t> </a:t>
            </a:r>
            <a:endParaRPr sz="1200" baseline="27777" dirty="0">
              <a:latin typeface="PMingLiU"/>
              <a:cs typeface="PMingLiU"/>
            </a:endParaRPr>
          </a:p>
          <a:p>
            <a:pPr marL="289560">
              <a:lnSpc>
                <a:spcPct val="100000"/>
              </a:lnSpc>
              <a:spcBef>
                <a:spcPts val="35"/>
              </a:spcBef>
            </a:pPr>
            <a:r>
              <a:rPr sz="1050" spc="-5" dirty="0">
                <a:latin typeface="Arial"/>
                <a:cs typeface="Arial"/>
              </a:rPr>
              <a:t>result of which is stored in</a:t>
            </a:r>
            <a:r>
              <a:rPr sz="1050" spc="40" dirty="0">
                <a:latin typeface="Arial"/>
                <a:cs typeface="Arial"/>
              </a:rPr>
              <a:t> </a:t>
            </a:r>
            <a:r>
              <a:rPr sz="1050" spc="-10" dirty="0">
                <a:latin typeface="Arial"/>
                <a:cs typeface="Arial"/>
              </a:rPr>
              <a:t>framebuffer/screen</a:t>
            </a:r>
            <a:endParaRPr sz="1050" dirty="0">
              <a:latin typeface="Arial"/>
              <a:cs typeface="Arial"/>
            </a:endParaRPr>
          </a:p>
          <a:p>
            <a:pPr marL="12700">
              <a:lnSpc>
                <a:spcPct val="100000"/>
              </a:lnSpc>
              <a:spcBef>
                <a:spcPts val="630"/>
              </a:spcBef>
            </a:pPr>
            <a:r>
              <a:rPr sz="1050" b="1" spc="-10" dirty="0">
                <a:latin typeface="Arial"/>
                <a:cs typeface="Arial"/>
              </a:rPr>
              <a:t>GPGPU </a:t>
            </a:r>
            <a:r>
              <a:rPr sz="1050" b="1" spc="-5" dirty="0">
                <a:latin typeface="Arial"/>
                <a:cs typeface="Arial"/>
              </a:rPr>
              <a:t>= General-purpose computing </a:t>
            </a:r>
            <a:r>
              <a:rPr sz="1050" b="1" spc="-10" dirty="0">
                <a:latin typeface="Arial"/>
                <a:cs typeface="Arial"/>
              </a:rPr>
              <a:t>on</a:t>
            </a:r>
            <a:r>
              <a:rPr sz="1050" b="1" spc="10" dirty="0">
                <a:latin typeface="Arial"/>
                <a:cs typeface="Arial"/>
              </a:rPr>
              <a:t> </a:t>
            </a:r>
            <a:r>
              <a:rPr sz="1050" b="1" spc="-5" dirty="0">
                <a:latin typeface="Arial"/>
                <a:cs typeface="Arial"/>
              </a:rPr>
              <a:t>graphics</a:t>
            </a:r>
            <a:endParaRPr sz="1050" dirty="0">
              <a:latin typeface="Arial"/>
              <a:cs typeface="Arial"/>
            </a:endParaRPr>
          </a:p>
        </p:txBody>
      </p:sp>
      <p:pic>
        <p:nvPicPr>
          <p:cNvPr id="44" name="그림 43"/>
          <p:cNvPicPr>
            <a:picLocks noChangeAspect="1"/>
          </p:cNvPicPr>
          <p:nvPr/>
        </p:nvPicPr>
        <p:blipFill>
          <a:blip r:embed="rId3"/>
          <a:stretch>
            <a:fillRect/>
          </a:stretch>
        </p:blipFill>
        <p:spPr>
          <a:xfrm>
            <a:off x="579011" y="1760992"/>
            <a:ext cx="2834423" cy="251005"/>
          </a:xfrm>
          <a:prstGeom prst="rect">
            <a:avLst/>
          </a:prstGeom>
        </p:spPr>
      </p:pic>
      <p:pic>
        <p:nvPicPr>
          <p:cNvPr id="45" name="그림 44"/>
          <p:cNvPicPr>
            <a:picLocks noChangeAspect="1"/>
          </p:cNvPicPr>
          <p:nvPr/>
        </p:nvPicPr>
        <p:blipFill>
          <a:blip r:embed="rId4"/>
          <a:stretch>
            <a:fillRect/>
          </a:stretch>
        </p:blipFill>
        <p:spPr>
          <a:xfrm>
            <a:off x="3075095" y="2113948"/>
            <a:ext cx="436435" cy="176105"/>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p:nvPr/>
        </p:nvSpPr>
        <p:spPr>
          <a:xfrm>
            <a:off x="3888003" y="1838706"/>
            <a:ext cx="720090" cy="214629"/>
          </a:xfrm>
          <a:custGeom>
            <a:avLst/>
            <a:gdLst/>
            <a:ahLst/>
            <a:cxnLst/>
            <a:rect l="l" t="t" r="r" b="b"/>
            <a:pathLst>
              <a:path w="720089" h="214630">
                <a:moveTo>
                  <a:pt x="0" y="214464"/>
                </a:moveTo>
                <a:lnTo>
                  <a:pt x="720001" y="214464"/>
                </a:lnTo>
                <a:lnTo>
                  <a:pt x="720001" y="0"/>
                </a:lnTo>
                <a:lnTo>
                  <a:pt x="0" y="0"/>
                </a:lnTo>
                <a:lnTo>
                  <a:pt x="0" y="214464"/>
                </a:lnTo>
                <a:close/>
              </a:path>
            </a:pathLst>
          </a:custGeom>
          <a:solidFill>
            <a:srgbClr val="7070C9"/>
          </a:solidFill>
        </p:spPr>
        <p:txBody>
          <a:bodyPr wrap="square" lIns="0" tIns="0" rIns="0" bIns="0" rtlCol="0"/>
          <a:lstStyle/>
          <a:p>
            <a:endParaRPr/>
          </a:p>
        </p:txBody>
      </p:sp>
      <p:sp>
        <p:nvSpPr>
          <p:cNvPr id="6" name="object 6"/>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7" name="object 7"/>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E</a:t>
            </a:r>
            <a:r>
              <a:rPr spc="60" dirty="0"/>
              <a:t>SSENCE </a:t>
            </a:r>
            <a:r>
              <a:rPr spc="30" dirty="0"/>
              <a:t>OF</a:t>
            </a:r>
            <a:r>
              <a:rPr spc="155" dirty="0"/>
              <a:t> </a:t>
            </a:r>
            <a:r>
              <a:rPr sz="1400" spc="75" dirty="0"/>
              <a:t>GPGPU</a:t>
            </a:r>
            <a:endParaRPr sz="1400"/>
          </a:p>
        </p:txBody>
      </p:sp>
      <p:sp>
        <p:nvSpPr>
          <p:cNvPr id="41" name="object 41"/>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9" name="object 39"/>
          <p:cNvSpPr txBox="1"/>
          <p:nvPr/>
        </p:nvSpPr>
        <p:spPr>
          <a:xfrm>
            <a:off x="291465" y="970191"/>
            <a:ext cx="3429635" cy="532966"/>
          </a:xfrm>
          <a:prstGeom prst="rect">
            <a:avLst/>
          </a:prstGeom>
        </p:spPr>
        <p:txBody>
          <a:bodyPr vert="horz" wrap="square" lIns="0" tIns="0" rIns="0" bIns="0" rtlCol="0">
            <a:spAutoFit/>
          </a:bodyPr>
          <a:lstStyle/>
          <a:p>
            <a:pPr marL="184150" indent="-171450">
              <a:lnSpc>
                <a:spcPct val="100000"/>
              </a:lnSpc>
              <a:buFont typeface="Wingdings" panose="05000000000000000000" pitchFamily="2" charset="2"/>
              <a:buChar char="Ø"/>
            </a:pPr>
            <a:r>
              <a:rPr sz="1050" spc="-5" dirty="0">
                <a:latin typeface="Arial"/>
                <a:cs typeface="Arial"/>
              </a:rPr>
              <a:t>at the beginnings </a:t>
            </a:r>
            <a:r>
              <a:rPr sz="1050" spc="-15" dirty="0">
                <a:latin typeface="Arial"/>
                <a:cs typeface="Arial"/>
              </a:rPr>
              <a:t>we </a:t>
            </a:r>
            <a:r>
              <a:rPr sz="1050" spc="-5" dirty="0">
                <a:latin typeface="Arial"/>
                <a:cs typeface="Arial"/>
              </a:rPr>
              <a:t>had to use </a:t>
            </a:r>
            <a:r>
              <a:rPr sz="1050" spc="-10" dirty="0">
                <a:latin typeface="Arial"/>
                <a:cs typeface="Arial"/>
              </a:rPr>
              <a:t>OpenGL </a:t>
            </a:r>
            <a:r>
              <a:rPr sz="1050" spc="-15" dirty="0">
                <a:latin typeface="Arial"/>
                <a:cs typeface="Arial"/>
              </a:rPr>
              <a:t>for</a:t>
            </a:r>
            <a:r>
              <a:rPr sz="1050" spc="-75" dirty="0">
                <a:latin typeface="Arial"/>
                <a:cs typeface="Arial"/>
              </a:rPr>
              <a:t> </a:t>
            </a:r>
            <a:r>
              <a:rPr sz="1050" spc="-10" dirty="0">
                <a:latin typeface="Arial"/>
                <a:cs typeface="Arial"/>
              </a:rPr>
              <a:t>GPGPU</a:t>
            </a:r>
            <a:endParaRPr sz="1050" dirty="0">
              <a:latin typeface="Arial"/>
              <a:cs typeface="Arial"/>
            </a:endParaRPr>
          </a:p>
          <a:p>
            <a:pPr marL="183515" marR="273050" indent="-171450">
              <a:lnSpc>
                <a:spcPct val="102600"/>
              </a:lnSpc>
              <a:spcBef>
                <a:spcPts val="300"/>
              </a:spcBef>
              <a:buFont typeface="Wingdings" panose="05000000000000000000" pitchFamily="2" charset="2"/>
              <a:buChar char="Ø"/>
            </a:pPr>
            <a:r>
              <a:rPr sz="1050" spc="-10" dirty="0">
                <a:latin typeface="Arial"/>
                <a:cs typeface="Arial"/>
              </a:rPr>
              <a:t>problems were reformulated </a:t>
            </a:r>
            <a:r>
              <a:rPr sz="1050" spc="-5" dirty="0">
                <a:latin typeface="Arial"/>
                <a:cs typeface="Arial"/>
              </a:rPr>
              <a:t>in </a:t>
            </a:r>
            <a:r>
              <a:rPr sz="1050" dirty="0">
                <a:latin typeface="Arial"/>
                <a:cs typeface="Arial"/>
              </a:rPr>
              <a:t>terms </a:t>
            </a:r>
            <a:r>
              <a:rPr sz="1050" spc="-5" dirty="0">
                <a:latin typeface="Arial"/>
                <a:cs typeface="Arial"/>
              </a:rPr>
              <a:t>of </a:t>
            </a:r>
            <a:r>
              <a:rPr sz="1050" b="1" spc="-10" dirty="0">
                <a:latin typeface="Arial"/>
                <a:cs typeface="Arial"/>
              </a:rPr>
              <a:t>textures  </a:t>
            </a:r>
            <a:r>
              <a:rPr sz="1050" b="1" spc="-5" dirty="0">
                <a:latin typeface="Arial"/>
                <a:cs typeface="Arial"/>
              </a:rPr>
              <a:t>and operations </a:t>
            </a:r>
            <a:r>
              <a:rPr sz="1050" b="1" spc="-10" dirty="0">
                <a:latin typeface="Arial"/>
                <a:cs typeface="Arial"/>
              </a:rPr>
              <a:t>on</a:t>
            </a:r>
            <a:r>
              <a:rPr sz="1050" b="1" spc="-25" dirty="0">
                <a:latin typeface="Arial"/>
                <a:cs typeface="Arial"/>
              </a:rPr>
              <a:t> </a:t>
            </a:r>
            <a:r>
              <a:rPr sz="1050" b="1" spc="-10" dirty="0">
                <a:latin typeface="Arial"/>
                <a:cs typeface="Arial"/>
              </a:rPr>
              <a:t>pixels</a:t>
            </a:r>
            <a:endParaRPr sz="1050" dirty="0">
              <a:latin typeface="Arial"/>
              <a:cs typeface="Arial"/>
            </a:endParaRPr>
          </a:p>
        </p:txBody>
      </p:sp>
      <p:sp>
        <p:nvSpPr>
          <p:cNvPr id="40" name="object 40"/>
          <p:cNvSpPr txBox="1"/>
          <p:nvPr/>
        </p:nvSpPr>
        <p:spPr>
          <a:xfrm>
            <a:off x="291465" y="1542084"/>
            <a:ext cx="3384550" cy="966469"/>
          </a:xfrm>
          <a:prstGeom prst="rect">
            <a:avLst/>
          </a:prstGeom>
        </p:spPr>
        <p:txBody>
          <a:bodyPr vert="horz" wrap="square" lIns="0" tIns="0" rIns="0" bIns="0" rtlCol="0">
            <a:spAutoFit/>
          </a:bodyPr>
          <a:lstStyle/>
          <a:p>
            <a:pPr marL="184150" indent="-171450">
              <a:lnSpc>
                <a:spcPts val="1260"/>
              </a:lnSpc>
              <a:buFont typeface="Wingdings" panose="05000000000000000000" pitchFamily="2" charset="2"/>
              <a:buChar char="Ø"/>
            </a:pPr>
            <a:r>
              <a:rPr sz="1050" spc="-10" dirty="0">
                <a:latin typeface="Arial"/>
                <a:cs typeface="Arial"/>
              </a:rPr>
              <a:t>game </a:t>
            </a:r>
            <a:r>
              <a:rPr sz="1050" spc="-15" dirty="0">
                <a:latin typeface="Arial"/>
                <a:cs typeface="Arial"/>
              </a:rPr>
              <a:t>developers </a:t>
            </a:r>
            <a:r>
              <a:rPr sz="1050" spc="-5" dirty="0">
                <a:latin typeface="Arial"/>
                <a:cs typeface="Arial"/>
              </a:rPr>
              <a:t>needed more </a:t>
            </a:r>
            <a:r>
              <a:rPr sz="1050" spc="-15" dirty="0">
                <a:latin typeface="Arial"/>
                <a:cs typeface="Arial"/>
              </a:rPr>
              <a:t>flexible </a:t>
            </a:r>
            <a:r>
              <a:rPr sz="1050" spc="-10" dirty="0">
                <a:latin typeface="Arial"/>
                <a:cs typeface="Arial"/>
              </a:rPr>
              <a:t>hardware</a:t>
            </a:r>
            <a:r>
              <a:rPr sz="1050" spc="-55" dirty="0">
                <a:latin typeface="Arial"/>
                <a:cs typeface="Arial"/>
              </a:rPr>
              <a:t> </a:t>
            </a:r>
            <a:r>
              <a:rPr sz="1050" i="1" spc="-10" dirty="0">
                <a:latin typeface="Meiryo"/>
                <a:cs typeface="Meiryo"/>
              </a:rPr>
              <a:t>⇒</a:t>
            </a:r>
            <a:endParaRPr sz="1050" dirty="0">
              <a:latin typeface="Meiryo"/>
              <a:cs typeface="Meiryo"/>
            </a:endParaRPr>
          </a:p>
          <a:p>
            <a:pPr marL="165100">
              <a:lnSpc>
                <a:spcPts val="1260"/>
              </a:lnSpc>
            </a:pPr>
            <a:r>
              <a:rPr sz="1050" spc="-15" dirty="0">
                <a:latin typeface="Arial"/>
                <a:cs typeface="Arial"/>
              </a:rPr>
              <a:t>pixel</a:t>
            </a:r>
            <a:r>
              <a:rPr sz="1050" spc="-65" dirty="0">
                <a:latin typeface="Arial"/>
                <a:cs typeface="Arial"/>
              </a:rPr>
              <a:t> </a:t>
            </a:r>
            <a:r>
              <a:rPr sz="1050" spc="-5" dirty="0">
                <a:latin typeface="Arial"/>
                <a:cs typeface="Arial"/>
              </a:rPr>
              <a:t>shaders</a:t>
            </a:r>
            <a:endParaRPr sz="1050" dirty="0">
              <a:latin typeface="Arial"/>
              <a:cs typeface="Arial"/>
            </a:endParaRPr>
          </a:p>
          <a:p>
            <a:pPr marL="471170" marR="5080" indent="-171450">
              <a:lnSpc>
                <a:spcPct val="100000"/>
              </a:lnSpc>
              <a:spcBef>
                <a:spcPts val="175"/>
              </a:spcBef>
              <a:buFont typeface="Arial" panose="020B0604020202020204" pitchFamily="34" charset="0"/>
              <a:buChar char="•"/>
            </a:pPr>
            <a:r>
              <a:rPr sz="1000" spc="-5" dirty="0">
                <a:latin typeface="Arial"/>
                <a:cs typeface="Arial"/>
              </a:rPr>
              <a:t>simple </a:t>
            </a:r>
            <a:r>
              <a:rPr sz="1000" spc="-10" dirty="0">
                <a:latin typeface="Arial"/>
                <a:cs typeface="Arial"/>
              </a:rPr>
              <a:t>programmable </a:t>
            </a:r>
            <a:r>
              <a:rPr sz="1000" spc="-5" dirty="0">
                <a:latin typeface="Arial"/>
                <a:cs typeface="Arial"/>
              </a:rPr>
              <a:t>processors </a:t>
            </a:r>
            <a:r>
              <a:rPr sz="1000" spc="-15" dirty="0">
                <a:latin typeface="Arial"/>
                <a:cs typeface="Arial"/>
              </a:rPr>
              <a:t>for </a:t>
            </a:r>
            <a:r>
              <a:rPr sz="1000" spc="-5" dirty="0">
                <a:latin typeface="Arial"/>
                <a:cs typeface="Arial"/>
              </a:rPr>
              <a:t>operations with  </a:t>
            </a:r>
            <a:r>
              <a:rPr sz="1000" spc="-10" dirty="0">
                <a:latin typeface="Arial"/>
                <a:cs typeface="Arial"/>
              </a:rPr>
              <a:t>pixels</a:t>
            </a:r>
            <a:endParaRPr sz="1000" dirty="0">
              <a:latin typeface="Arial"/>
              <a:cs typeface="Arial"/>
            </a:endParaRPr>
          </a:p>
          <a:p>
            <a:pPr marL="471170" indent="-171450">
              <a:lnSpc>
                <a:spcPts val="1195"/>
              </a:lnSpc>
              <a:buFont typeface="Arial" panose="020B0604020202020204" pitchFamily="34" charset="0"/>
              <a:buChar char="•"/>
            </a:pPr>
            <a:r>
              <a:rPr sz="1000" dirty="0">
                <a:latin typeface="Arial"/>
                <a:cs typeface="Arial"/>
              </a:rPr>
              <a:t>support </a:t>
            </a:r>
            <a:r>
              <a:rPr sz="1000" spc="-15" dirty="0">
                <a:latin typeface="Arial"/>
                <a:cs typeface="Arial"/>
              </a:rPr>
              <a:t>for </a:t>
            </a:r>
            <a:r>
              <a:rPr sz="1000" spc="-5" dirty="0">
                <a:latin typeface="Arial"/>
                <a:cs typeface="Arial"/>
              </a:rPr>
              <a:t>single precision</a:t>
            </a:r>
            <a:r>
              <a:rPr sz="1000" spc="120" dirty="0">
                <a:latin typeface="Arial"/>
                <a:cs typeface="Arial"/>
              </a:rPr>
              <a:t> </a:t>
            </a:r>
            <a:r>
              <a:rPr sz="1000" spc="-5" dirty="0">
                <a:latin typeface="Arial"/>
                <a:cs typeface="Arial"/>
              </a:rPr>
              <a:t>arithmetic</a:t>
            </a:r>
            <a:endParaRPr sz="1000" dirty="0">
              <a:latin typeface="Arial"/>
              <a:cs typeface="Arial"/>
            </a:endParaRPr>
          </a:p>
          <a:p>
            <a:pPr marL="471170" indent="-171450">
              <a:lnSpc>
                <a:spcPts val="1200"/>
              </a:lnSpc>
              <a:buFont typeface="Arial" panose="020B0604020202020204" pitchFamily="34" charset="0"/>
              <a:buChar char="•"/>
            </a:pPr>
            <a:r>
              <a:rPr sz="1000" spc="-5" dirty="0">
                <a:latin typeface="Arial"/>
                <a:cs typeface="Arial"/>
              </a:rPr>
              <a:t>limited number of</a:t>
            </a:r>
            <a:r>
              <a:rPr sz="1000" spc="80" dirty="0">
                <a:latin typeface="Arial"/>
                <a:cs typeface="Arial"/>
              </a:rPr>
              <a:t> </a:t>
            </a:r>
            <a:r>
              <a:rPr sz="1000" spc="-5" dirty="0">
                <a:latin typeface="Arial"/>
                <a:cs typeface="Arial"/>
              </a:rPr>
              <a:t>instructions</a:t>
            </a:r>
            <a:endParaRPr sz="1000" dirty="0">
              <a:latin typeface="Arial"/>
              <a:cs typeface="Aria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60" dirty="0"/>
              <a:t>N</a:t>
            </a:r>
            <a:r>
              <a:rPr sz="1400" spc="60" dirty="0"/>
              <a:t>V</a:t>
            </a:r>
            <a:r>
              <a:rPr spc="60" dirty="0"/>
              <a:t>IDIA</a:t>
            </a:r>
            <a:r>
              <a:rPr spc="50" dirty="0"/>
              <a:t> </a:t>
            </a:r>
            <a:r>
              <a:rPr sz="1400" spc="60" dirty="0"/>
              <a:t>CUDA</a:t>
            </a:r>
            <a:endParaRPr sz="1400"/>
          </a:p>
        </p:txBody>
      </p:sp>
      <p:sp>
        <p:nvSpPr>
          <p:cNvPr id="41" name="object 41"/>
          <p:cNvSpPr txBox="1"/>
          <p:nvPr/>
        </p:nvSpPr>
        <p:spPr>
          <a:xfrm>
            <a:off x="167297" y="2594778"/>
            <a:ext cx="3077210" cy="164465"/>
          </a:xfrm>
          <a:prstGeom prst="rect">
            <a:avLst/>
          </a:prstGeom>
        </p:spPr>
        <p:txBody>
          <a:bodyPr vert="horz" wrap="square" lIns="0" tIns="0" rIns="0" bIns="0" rtlCol="0">
            <a:spAutoFit/>
          </a:bodyPr>
          <a:lstStyle/>
          <a:p>
            <a:pPr marL="12700">
              <a:lnSpc>
                <a:spcPts val="1160"/>
              </a:lnSpc>
            </a:pPr>
            <a:r>
              <a:rPr sz="1050" spc="-5" dirty="0">
                <a:latin typeface="Arial"/>
                <a:cs typeface="Arial"/>
              </a:rPr>
              <a:t>good </a:t>
            </a:r>
            <a:r>
              <a:rPr sz="1050" spc="-10" dirty="0">
                <a:latin typeface="Arial"/>
                <a:cs typeface="Arial"/>
              </a:rPr>
              <a:t>knowledge </a:t>
            </a:r>
            <a:r>
              <a:rPr sz="1050" spc="-5" dirty="0">
                <a:latin typeface="Arial"/>
                <a:cs typeface="Arial"/>
              </a:rPr>
              <a:t>of </a:t>
            </a:r>
            <a:r>
              <a:rPr sz="1050" spc="-10" dirty="0">
                <a:latin typeface="Arial"/>
                <a:cs typeface="Arial"/>
              </a:rPr>
              <a:t>hardware </a:t>
            </a:r>
            <a:r>
              <a:rPr sz="1050" spc="-5" dirty="0">
                <a:latin typeface="Arial"/>
                <a:cs typeface="Arial"/>
              </a:rPr>
              <a:t>to get efficient</a:t>
            </a:r>
            <a:r>
              <a:rPr sz="1050" spc="90" dirty="0">
                <a:latin typeface="Arial"/>
                <a:cs typeface="Arial"/>
              </a:rPr>
              <a:t> </a:t>
            </a:r>
            <a:r>
              <a:rPr sz="1050" spc="-10" dirty="0">
                <a:latin typeface="Arial"/>
                <a:cs typeface="Arial"/>
              </a:rPr>
              <a:t>code.</a:t>
            </a:r>
            <a:endParaRPr sz="1050">
              <a:latin typeface="Arial"/>
              <a:cs typeface="Arial"/>
            </a:endParaRPr>
          </a:p>
        </p:txBody>
      </p:sp>
      <p:sp>
        <p:nvSpPr>
          <p:cNvPr id="42" name="object 42"/>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0" name="object 40"/>
          <p:cNvSpPr txBox="1"/>
          <p:nvPr/>
        </p:nvSpPr>
        <p:spPr>
          <a:xfrm>
            <a:off x="167297" y="755518"/>
            <a:ext cx="3528060" cy="1743041"/>
          </a:xfrm>
          <a:prstGeom prst="rect">
            <a:avLst/>
          </a:prstGeom>
        </p:spPr>
        <p:txBody>
          <a:bodyPr vert="horz" wrap="square" lIns="0" tIns="0" rIns="0" bIns="0" rtlCol="0">
            <a:spAutoFit/>
          </a:bodyPr>
          <a:lstStyle/>
          <a:p>
            <a:pPr marL="12700" marR="5080">
              <a:lnSpc>
                <a:spcPct val="102699"/>
              </a:lnSpc>
            </a:pPr>
            <a:r>
              <a:rPr sz="1050" b="1" spc="-20" dirty="0">
                <a:latin typeface="Arial"/>
                <a:cs typeface="Arial"/>
              </a:rPr>
              <a:t>CUDA </a:t>
            </a:r>
            <a:r>
              <a:rPr sz="1050" b="1" spc="-5" dirty="0">
                <a:latin typeface="Arial"/>
                <a:cs typeface="Arial"/>
              </a:rPr>
              <a:t>= </a:t>
            </a:r>
            <a:r>
              <a:rPr sz="1050" b="1" spc="-10" dirty="0">
                <a:latin typeface="Arial"/>
                <a:cs typeface="Arial"/>
              </a:rPr>
              <a:t>Compute </a:t>
            </a:r>
            <a:r>
              <a:rPr sz="1050" b="1" spc="-5" dirty="0">
                <a:latin typeface="Arial"/>
                <a:cs typeface="Arial"/>
              </a:rPr>
              <a:t>Unified </a:t>
            </a:r>
            <a:r>
              <a:rPr sz="1050" b="1" spc="-10" dirty="0">
                <a:latin typeface="Arial"/>
                <a:cs typeface="Arial"/>
              </a:rPr>
              <a:t>Device Architecture </a:t>
            </a:r>
            <a:r>
              <a:rPr sz="1050" spc="-5" dirty="0">
                <a:latin typeface="Arial"/>
                <a:cs typeface="Arial"/>
              </a:rPr>
              <a:t>- nVidia  15 February</a:t>
            </a:r>
            <a:r>
              <a:rPr sz="1050" spc="-65" dirty="0">
                <a:latin typeface="Arial"/>
                <a:cs typeface="Arial"/>
              </a:rPr>
              <a:t> </a:t>
            </a:r>
            <a:r>
              <a:rPr sz="1050" spc="-5" dirty="0">
                <a:latin typeface="Arial"/>
                <a:cs typeface="Arial"/>
              </a:rPr>
              <a:t>2007</a:t>
            </a:r>
            <a:endParaRPr sz="1050" dirty="0">
              <a:latin typeface="Arial"/>
              <a:cs typeface="Arial"/>
            </a:endParaRPr>
          </a:p>
          <a:p>
            <a:pPr marL="307975" indent="-171450">
              <a:lnSpc>
                <a:spcPct val="100000"/>
              </a:lnSpc>
              <a:spcBef>
                <a:spcPts val="630"/>
              </a:spcBef>
              <a:buFont typeface="Wingdings" panose="05000000000000000000" pitchFamily="2" charset="2"/>
              <a:buChar char="Ø"/>
            </a:pPr>
            <a:r>
              <a:rPr sz="1050" spc="-5" dirty="0">
                <a:latin typeface="Arial"/>
                <a:cs typeface="Arial"/>
              </a:rPr>
              <a:t>significantly simplifies </a:t>
            </a:r>
            <a:r>
              <a:rPr sz="1050" spc="-10" dirty="0">
                <a:latin typeface="Arial"/>
                <a:cs typeface="Arial"/>
              </a:rPr>
              <a:t>GPGPU</a:t>
            </a:r>
            <a:r>
              <a:rPr sz="1050" spc="-160" dirty="0">
                <a:latin typeface="Arial"/>
                <a:cs typeface="Arial"/>
              </a:rPr>
              <a:t> </a:t>
            </a:r>
            <a:r>
              <a:rPr sz="1050" spc="-10" dirty="0">
                <a:latin typeface="Arial"/>
                <a:cs typeface="Arial"/>
              </a:rPr>
              <a:t>programming</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based on simple </a:t>
            </a:r>
            <a:r>
              <a:rPr sz="1050" spc="-10" dirty="0">
                <a:latin typeface="Arial"/>
                <a:cs typeface="Arial"/>
              </a:rPr>
              <a:t>extension </a:t>
            </a:r>
            <a:r>
              <a:rPr sz="1050" spc="-5" dirty="0">
                <a:latin typeface="Arial"/>
                <a:cs typeface="Arial"/>
              </a:rPr>
              <a:t>of</a:t>
            </a:r>
            <a:r>
              <a:rPr sz="1050" spc="-175" dirty="0">
                <a:latin typeface="Arial"/>
                <a:cs typeface="Arial"/>
              </a:rPr>
              <a:t> </a:t>
            </a:r>
            <a:r>
              <a:rPr sz="1050" spc="-5" dirty="0">
                <a:latin typeface="Arial"/>
                <a:cs typeface="Arial"/>
              </a:rPr>
              <a:t>C-language</a:t>
            </a:r>
            <a:endParaRPr lang="en-US" sz="1050" spc="-5" dirty="0">
              <a:latin typeface="Arial"/>
              <a:cs typeface="Arial"/>
            </a:endParaRPr>
          </a:p>
          <a:p>
            <a:pPr marL="307975" indent="-171450">
              <a:spcBef>
                <a:spcPts val="330"/>
              </a:spcBef>
              <a:buFont typeface="Wingdings" panose="05000000000000000000" pitchFamily="2" charset="2"/>
              <a:buChar char="Ø"/>
            </a:pPr>
            <a:r>
              <a:rPr lang="en-US" altLang="ko-KR" sz="1050" spc="-5" dirty="0">
                <a:latin typeface="Arial"/>
                <a:cs typeface="Arial"/>
              </a:rPr>
              <a:t>completely </a:t>
            </a:r>
            <a:r>
              <a:rPr lang="en-US" altLang="ko-KR" sz="1050" spc="-15" dirty="0">
                <a:latin typeface="Arial"/>
                <a:cs typeface="Arial"/>
              </a:rPr>
              <a:t>avoids </a:t>
            </a:r>
            <a:r>
              <a:rPr lang="en-US" altLang="ko-KR" sz="1050" spc="-5" dirty="0">
                <a:latin typeface="Arial"/>
                <a:cs typeface="Arial"/>
              </a:rPr>
              <a:t>use of </a:t>
            </a:r>
            <a:r>
              <a:rPr lang="en-US" altLang="ko-KR" sz="1050" spc="-10" dirty="0">
                <a:latin typeface="Arial"/>
                <a:cs typeface="Arial"/>
              </a:rPr>
              <a:t>OpenGL </a:t>
            </a:r>
            <a:r>
              <a:rPr lang="en-US" altLang="ko-KR" sz="1050" spc="-5" dirty="0">
                <a:latin typeface="Arial"/>
                <a:cs typeface="Arial"/>
              </a:rPr>
              <a:t>and </a:t>
            </a:r>
            <a:r>
              <a:rPr lang="en-US" altLang="ko-KR" sz="1050" spc="-10" dirty="0">
                <a:latin typeface="Arial"/>
                <a:cs typeface="Arial"/>
              </a:rPr>
              <a:t>texture-like  formulations </a:t>
            </a:r>
            <a:r>
              <a:rPr lang="en-US" altLang="ko-KR" sz="1050" spc="-5" dirty="0">
                <a:latin typeface="Arial"/>
                <a:cs typeface="Arial"/>
              </a:rPr>
              <a:t>of </a:t>
            </a:r>
            <a:r>
              <a:rPr lang="en-US" altLang="ko-KR" sz="1050" spc="-10" dirty="0">
                <a:latin typeface="Arial"/>
                <a:cs typeface="Arial"/>
              </a:rPr>
              <a:t>problems</a:t>
            </a:r>
            <a:endParaRPr sz="1050" dirty="0">
              <a:latin typeface="Arial"/>
              <a:cs typeface="Arial"/>
            </a:endParaRPr>
          </a:p>
          <a:p>
            <a:pPr marL="307975" marR="297815" indent="-171450">
              <a:lnSpc>
                <a:spcPct val="102699"/>
              </a:lnSpc>
              <a:spcBef>
                <a:spcPts val="295"/>
              </a:spcBef>
              <a:buFont typeface="Wingdings" panose="05000000000000000000" pitchFamily="2" charset="2"/>
              <a:buChar char="Ø"/>
            </a:pPr>
            <a:r>
              <a:rPr sz="1050" dirty="0">
                <a:latin typeface="Arial"/>
                <a:cs typeface="Arial"/>
              </a:rPr>
              <a:t>support </a:t>
            </a:r>
            <a:r>
              <a:rPr sz="1050" spc="-5" dirty="0">
                <a:latin typeface="Arial"/>
                <a:cs typeface="Arial"/>
              </a:rPr>
              <a:t>only </a:t>
            </a:r>
            <a:r>
              <a:rPr sz="1050" spc="-15" dirty="0">
                <a:latin typeface="Arial"/>
                <a:cs typeface="Arial"/>
              </a:rPr>
              <a:t>for </a:t>
            </a:r>
            <a:r>
              <a:rPr sz="1050" spc="-5" dirty="0">
                <a:latin typeface="Arial"/>
                <a:cs typeface="Arial"/>
              </a:rPr>
              <a:t>nVidia </a:t>
            </a:r>
            <a:r>
              <a:rPr sz="1050" spc="-10" dirty="0">
                <a:latin typeface="Arial"/>
                <a:cs typeface="Arial"/>
              </a:rPr>
              <a:t>graphic </a:t>
            </a:r>
            <a:r>
              <a:rPr sz="1050" spc="-5" dirty="0">
                <a:latin typeface="Arial"/>
                <a:cs typeface="Arial"/>
              </a:rPr>
              <a:t>cards (or </a:t>
            </a:r>
            <a:r>
              <a:rPr sz="1050" spc="-10" dirty="0">
                <a:latin typeface="Arial"/>
                <a:cs typeface="Arial"/>
              </a:rPr>
              <a:t>TESLA  </a:t>
            </a:r>
            <a:r>
              <a:rPr sz="1050" spc="-5" dirty="0">
                <a:latin typeface="Arial"/>
                <a:cs typeface="Arial"/>
              </a:rPr>
              <a:t>cards)</a:t>
            </a:r>
            <a:endParaRPr sz="1050" dirty="0">
              <a:latin typeface="Arial"/>
              <a:cs typeface="Arial"/>
            </a:endParaRPr>
          </a:p>
          <a:p>
            <a:pPr marL="12700">
              <a:lnSpc>
                <a:spcPct val="100000"/>
              </a:lnSpc>
              <a:spcBef>
                <a:spcPts val="630"/>
              </a:spcBef>
            </a:pPr>
            <a:r>
              <a:rPr sz="1050" spc="-5" dirty="0">
                <a:latin typeface="Arial"/>
                <a:cs typeface="Arial"/>
              </a:rPr>
              <a:t>It is very easy to write code </a:t>
            </a:r>
            <a:r>
              <a:rPr sz="1050" spc="-15" dirty="0">
                <a:latin typeface="Arial"/>
                <a:cs typeface="Arial"/>
              </a:rPr>
              <a:t>for </a:t>
            </a:r>
            <a:r>
              <a:rPr sz="1050" spc="-20" dirty="0">
                <a:latin typeface="Arial"/>
                <a:cs typeface="Arial"/>
              </a:rPr>
              <a:t>CUDA </a:t>
            </a:r>
            <a:r>
              <a:rPr sz="1050" spc="-15" dirty="0">
                <a:latin typeface="Arial"/>
                <a:cs typeface="Arial"/>
              </a:rPr>
              <a:t>but </a:t>
            </a:r>
            <a:r>
              <a:rPr sz="1050" spc="-5" dirty="0">
                <a:latin typeface="Arial"/>
                <a:cs typeface="Arial"/>
              </a:rPr>
              <a:t>one </a:t>
            </a:r>
            <a:r>
              <a:rPr sz="1050" spc="-10" dirty="0">
                <a:latin typeface="Arial"/>
                <a:cs typeface="Arial"/>
              </a:rPr>
              <a:t>must</a:t>
            </a:r>
            <a:r>
              <a:rPr sz="1050" spc="175" dirty="0">
                <a:latin typeface="Arial"/>
                <a:cs typeface="Arial"/>
              </a:rPr>
              <a:t> </a:t>
            </a:r>
            <a:r>
              <a:rPr sz="1050" spc="-20" dirty="0">
                <a:latin typeface="Arial"/>
                <a:cs typeface="Arial"/>
              </a:rPr>
              <a:t>have</a:t>
            </a:r>
            <a:endParaRPr sz="105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CUDA </a:t>
            </a:r>
            <a:r>
              <a:rPr spc="60" dirty="0"/>
              <a:t>ARCHITECTURE</a:t>
            </a:r>
            <a:r>
              <a:rPr spc="95" dirty="0"/>
              <a:t> </a:t>
            </a:r>
            <a:r>
              <a:rPr sz="1400" spc="45" dirty="0"/>
              <a:t>I.</a:t>
            </a:r>
            <a:endParaRPr sz="1400"/>
          </a:p>
        </p:txBody>
      </p:sp>
      <p:sp>
        <p:nvSpPr>
          <p:cNvPr id="43" name="object 43"/>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1" name="object 41"/>
          <p:cNvSpPr txBox="1"/>
          <p:nvPr/>
        </p:nvSpPr>
        <p:spPr>
          <a:xfrm>
            <a:off x="291465" y="748256"/>
            <a:ext cx="3417570" cy="1975156"/>
          </a:xfrm>
          <a:prstGeom prst="rect">
            <a:avLst/>
          </a:prstGeom>
        </p:spPr>
        <p:txBody>
          <a:bodyPr vert="horz" wrap="square" lIns="0" tIns="0" rIns="0" bIns="0" rtlCol="0">
            <a:spAutoFit/>
          </a:bodyPr>
          <a:lstStyle/>
          <a:p>
            <a:pPr marL="183515" marR="69215" indent="-171450">
              <a:lnSpc>
                <a:spcPct val="102600"/>
              </a:lnSpc>
              <a:buFont typeface="Wingdings" panose="05000000000000000000" pitchFamily="2" charset="2"/>
              <a:buChar char="Ø"/>
            </a:pPr>
            <a:r>
              <a:rPr sz="1050" b="1" spc="-20" dirty="0">
                <a:latin typeface="Arial"/>
                <a:cs typeface="Arial"/>
              </a:rPr>
              <a:t>CUDA </a:t>
            </a:r>
            <a:r>
              <a:rPr sz="1050" b="1" spc="-10" dirty="0">
                <a:latin typeface="Arial"/>
                <a:cs typeface="Arial"/>
              </a:rPr>
              <a:t>device </a:t>
            </a:r>
            <a:r>
              <a:rPr sz="1050" spc="-5" dirty="0">
                <a:latin typeface="Arial"/>
                <a:cs typeface="Arial"/>
              </a:rPr>
              <a:t>= </a:t>
            </a:r>
            <a:r>
              <a:rPr sz="1050" spc="-15" dirty="0">
                <a:latin typeface="Arial"/>
                <a:cs typeface="Arial"/>
              </a:rPr>
              <a:t>device for </a:t>
            </a:r>
            <a:r>
              <a:rPr sz="1050" spc="-10" dirty="0">
                <a:latin typeface="Arial"/>
                <a:cs typeface="Arial"/>
              </a:rPr>
              <a:t>simultaneous </a:t>
            </a:r>
            <a:r>
              <a:rPr sz="1050" spc="-5" dirty="0">
                <a:latin typeface="Arial"/>
                <a:cs typeface="Arial"/>
              </a:rPr>
              <a:t>processing  of thousands of independent</a:t>
            </a:r>
            <a:r>
              <a:rPr sz="1050" spc="-25" dirty="0">
                <a:latin typeface="Arial"/>
                <a:cs typeface="Arial"/>
              </a:rPr>
              <a:t> </a:t>
            </a:r>
            <a:r>
              <a:rPr sz="1050" spc="-5" dirty="0">
                <a:latin typeface="Arial"/>
                <a:cs typeface="Arial"/>
              </a:rPr>
              <a:t>threads</a:t>
            </a:r>
            <a:endParaRPr sz="1050" dirty="0">
              <a:latin typeface="Arial"/>
              <a:cs typeface="Arial"/>
            </a:endParaRPr>
          </a:p>
          <a:p>
            <a:pPr marL="183515" marR="292100" indent="-171450">
              <a:lnSpc>
                <a:spcPct val="102699"/>
              </a:lnSpc>
              <a:spcBef>
                <a:spcPts val="295"/>
              </a:spcBef>
              <a:buFont typeface="Wingdings" panose="05000000000000000000" pitchFamily="2" charset="2"/>
              <a:buChar char="Ø"/>
            </a:pPr>
            <a:r>
              <a:rPr sz="1050" b="1" spc="-20" dirty="0">
                <a:latin typeface="Arial"/>
                <a:cs typeface="Arial"/>
              </a:rPr>
              <a:t>CUDA </a:t>
            </a:r>
            <a:r>
              <a:rPr sz="1050" b="1" spc="-5" dirty="0">
                <a:latin typeface="Arial"/>
                <a:cs typeface="Arial"/>
              </a:rPr>
              <a:t>thread </a:t>
            </a:r>
            <a:r>
              <a:rPr sz="1050" spc="-5" dirty="0">
                <a:latin typeface="Arial"/>
                <a:cs typeface="Arial"/>
              </a:rPr>
              <a:t>is </a:t>
            </a:r>
            <a:r>
              <a:rPr sz="1050" spc="-10" dirty="0">
                <a:latin typeface="Arial"/>
                <a:cs typeface="Arial"/>
              </a:rPr>
              <a:t>lightweight </a:t>
            </a:r>
            <a:r>
              <a:rPr sz="1050" spc="-5" dirty="0">
                <a:latin typeface="Arial"/>
                <a:cs typeface="Arial"/>
              </a:rPr>
              <a:t>structure - easy and  efficient to</a:t>
            </a:r>
            <a:r>
              <a:rPr sz="1050" spc="-55" dirty="0">
                <a:latin typeface="Arial"/>
                <a:cs typeface="Arial"/>
              </a:rPr>
              <a:t> </a:t>
            </a:r>
            <a:r>
              <a:rPr sz="1050" spc="-5" dirty="0">
                <a:latin typeface="Arial"/>
                <a:cs typeface="Arial"/>
              </a:rPr>
              <a:t>create</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15" dirty="0">
                <a:latin typeface="Arial"/>
                <a:cs typeface="Arial"/>
              </a:rPr>
              <a:t>we </a:t>
            </a:r>
            <a:r>
              <a:rPr sz="1050" spc="-5" dirty="0">
                <a:latin typeface="Arial"/>
                <a:cs typeface="Arial"/>
              </a:rPr>
              <a:t>cannot hope to be </a:t>
            </a:r>
            <a:r>
              <a:rPr sz="1050" spc="-15" dirty="0">
                <a:latin typeface="Arial"/>
                <a:cs typeface="Arial"/>
              </a:rPr>
              <a:t>able </a:t>
            </a:r>
            <a:r>
              <a:rPr sz="1050" spc="-5" dirty="0">
                <a:latin typeface="Arial"/>
                <a:cs typeface="Arial"/>
              </a:rPr>
              <a:t>to synchronise 240</a:t>
            </a:r>
            <a:r>
              <a:rPr sz="1050" spc="-75" dirty="0">
                <a:latin typeface="Arial"/>
                <a:cs typeface="Arial"/>
              </a:rPr>
              <a:t> </a:t>
            </a:r>
            <a:r>
              <a:rPr sz="1050" spc="-15" dirty="0">
                <a:latin typeface="Arial"/>
                <a:cs typeface="Arial"/>
              </a:rPr>
              <a:t>resp.</a:t>
            </a:r>
            <a:endParaRPr sz="1050" dirty="0">
              <a:latin typeface="Arial"/>
              <a:cs typeface="Arial"/>
            </a:endParaRPr>
          </a:p>
          <a:p>
            <a:pPr marL="165100">
              <a:lnSpc>
                <a:spcPct val="100000"/>
              </a:lnSpc>
              <a:spcBef>
                <a:spcPts val="35"/>
              </a:spcBef>
            </a:pPr>
            <a:r>
              <a:rPr sz="1050" spc="-5" dirty="0">
                <a:latin typeface="Arial"/>
                <a:cs typeface="Arial"/>
              </a:rPr>
              <a:t>30 000 threads</a:t>
            </a:r>
            <a:r>
              <a:rPr sz="1050" spc="-40" dirty="0">
                <a:latin typeface="Arial"/>
                <a:cs typeface="Arial"/>
              </a:rPr>
              <a:t> </a:t>
            </a:r>
            <a:r>
              <a:rPr sz="1050" spc="-5" dirty="0">
                <a:latin typeface="Arial"/>
                <a:cs typeface="Arial"/>
              </a:rPr>
              <a:t>efficiently</a:t>
            </a:r>
            <a:endParaRPr sz="1050" dirty="0">
              <a:latin typeface="Arial"/>
              <a:cs typeface="Arial"/>
            </a:endParaRPr>
          </a:p>
          <a:p>
            <a:pPr marL="183515" marR="380365" indent="-171450">
              <a:lnSpc>
                <a:spcPct val="102600"/>
              </a:lnSpc>
              <a:spcBef>
                <a:spcPts val="300"/>
              </a:spcBef>
              <a:buFont typeface="Wingdings" panose="05000000000000000000" pitchFamily="2" charset="2"/>
              <a:buChar char="Ø"/>
            </a:pPr>
            <a:r>
              <a:rPr sz="1050" spc="-20" dirty="0">
                <a:latin typeface="Arial"/>
                <a:cs typeface="Arial"/>
              </a:rPr>
              <a:t>CUDA </a:t>
            </a:r>
            <a:r>
              <a:rPr sz="1050" spc="-5" dirty="0">
                <a:latin typeface="Arial"/>
                <a:cs typeface="Arial"/>
              </a:rPr>
              <a:t>architecture introduces small </a:t>
            </a:r>
            <a:r>
              <a:rPr sz="1050" b="1" spc="-10" dirty="0">
                <a:latin typeface="Arial"/>
                <a:cs typeface="Arial"/>
              </a:rPr>
              <a:t>groups </a:t>
            </a:r>
            <a:r>
              <a:rPr sz="1050" b="1" spc="-5" dirty="0">
                <a:latin typeface="Arial"/>
                <a:cs typeface="Arial"/>
              </a:rPr>
              <a:t>of  threads </a:t>
            </a:r>
            <a:r>
              <a:rPr sz="1050" spc="-5" dirty="0">
                <a:latin typeface="Arial"/>
                <a:cs typeface="Arial"/>
              </a:rPr>
              <a:t>with shared memory which can</a:t>
            </a:r>
            <a:r>
              <a:rPr sz="1050" spc="25" dirty="0">
                <a:latin typeface="Arial"/>
                <a:cs typeface="Arial"/>
              </a:rPr>
              <a:t> </a:t>
            </a:r>
            <a:r>
              <a:rPr sz="1050" spc="-5" dirty="0">
                <a:latin typeface="Arial"/>
                <a:cs typeface="Arial"/>
              </a:rPr>
              <a:t>be</a:t>
            </a:r>
            <a:r>
              <a:rPr lang="en-US" sz="1050" spc="-5" dirty="0">
                <a:latin typeface="Arial"/>
                <a:cs typeface="Arial"/>
              </a:rPr>
              <a:t> </a:t>
            </a:r>
            <a:r>
              <a:rPr lang="en-US" altLang="ko-KR" sz="1050" spc="-5" dirty="0">
                <a:latin typeface="Arial"/>
                <a:cs typeface="Arial"/>
              </a:rPr>
              <a:t>synchronized</a:t>
            </a:r>
            <a:endParaRPr lang="en-US" sz="1050" spc="-5" dirty="0">
              <a:latin typeface="Arial"/>
              <a:cs typeface="Arial"/>
            </a:endParaRPr>
          </a:p>
          <a:p>
            <a:pPr marL="183515" marR="380365" indent="-171450">
              <a:lnSpc>
                <a:spcPct val="102600"/>
              </a:lnSpc>
              <a:spcBef>
                <a:spcPts val="300"/>
              </a:spcBef>
              <a:buFont typeface="Wingdings" panose="05000000000000000000" pitchFamily="2" charset="2"/>
              <a:buChar char="Ø"/>
            </a:pPr>
            <a:r>
              <a:rPr lang="en-US" altLang="ko-KR" sz="1050" spc="-10" dirty="0">
                <a:latin typeface="Arial"/>
                <a:cs typeface="Arial"/>
              </a:rPr>
              <a:t>communication between </a:t>
            </a:r>
            <a:r>
              <a:rPr lang="en-US" altLang="ko-KR" sz="1050" spc="-5" dirty="0">
                <a:latin typeface="Arial"/>
                <a:cs typeface="Arial"/>
              </a:rPr>
              <a:t>processing units is the main  difficulty in </a:t>
            </a:r>
            <a:r>
              <a:rPr lang="en-US" altLang="ko-KR" sz="1050" spc="-10" dirty="0">
                <a:latin typeface="Arial"/>
                <a:cs typeface="Arial"/>
              </a:rPr>
              <a:t>parallel</a:t>
            </a:r>
            <a:r>
              <a:rPr lang="en-US" altLang="ko-KR" sz="1050" dirty="0">
                <a:latin typeface="Arial"/>
                <a:cs typeface="Arial"/>
              </a:rPr>
              <a:t> </a:t>
            </a:r>
            <a:r>
              <a:rPr lang="en-US" altLang="ko-KR" sz="1050" spc="-5" dirty="0">
                <a:latin typeface="Arial"/>
                <a:cs typeface="Arial"/>
              </a:rPr>
              <a:t>computing.</a:t>
            </a:r>
            <a:endParaRPr lang="en-US" altLang="ko-KR" sz="1050" dirty="0">
              <a:latin typeface="Arial"/>
              <a:cs typeface="Arial"/>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31825" cy="1199515"/>
          </a:xfrm>
          <a:prstGeom prst="rect">
            <a:avLst/>
          </a:prstGeom>
        </p:spPr>
        <p:txBody>
          <a:bodyPr vert="horz" wrap="square" lIns="0" tIns="0" rIns="0" bIns="0" rtlCol="0">
            <a:spAutoFit/>
          </a:bodyPr>
          <a:lstStyle/>
          <a:p>
            <a:pPr marL="12700" marR="14604">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33020">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6" name="object 6"/>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7" name="object 7"/>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9" name="object 9"/>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0" name="object 10"/>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5" name="object 15"/>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object 24"/>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5" name="object 25"/>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6" name="object 26"/>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2" name="object 32"/>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3" name="object 33"/>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4" name="object 34"/>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5" name="object 35"/>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6" name="object 36"/>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7" name="object 3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CUDA </a:t>
            </a:r>
            <a:r>
              <a:rPr spc="60" dirty="0"/>
              <a:t>ARCHITECTURE</a:t>
            </a:r>
            <a:r>
              <a:rPr spc="105" dirty="0"/>
              <a:t> </a:t>
            </a:r>
            <a:r>
              <a:rPr sz="1400" spc="55" dirty="0"/>
              <a:t>II.</a:t>
            </a:r>
            <a:endParaRPr sz="1400"/>
          </a:p>
        </p:txBody>
      </p:sp>
      <p:sp>
        <p:nvSpPr>
          <p:cNvPr id="38" name="object 38"/>
          <p:cNvSpPr txBox="1"/>
          <p:nvPr/>
        </p:nvSpPr>
        <p:spPr>
          <a:xfrm>
            <a:off x="291465" y="451228"/>
            <a:ext cx="2971165" cy="532966"/>
          </a:xfrm>
          <a:prstGeom prst="rect">
            <a:avLst/>
          </a:prstGeom>
        </p:spPr>
        <p:txBody>
          <a:bodyPr vert="horz" wrap="square" lIns="0" tIns="0" rIns="0" bIns="0" rtlCol="0">
            <a:spAutoFit/>
          </a:bodyPr>
          <a:lstStyle/>
          <a:p>
            <a:pPr marL="183515" marR="5080" indent="-171450">
              <a:lnSpc>
                <a:spcPct val="102600"/>
              </a:lnSpc>
              <a:buFont typeface="Wingdings" panose="05000000000000000000" pitchFamily="2" charset="2"/>
              <a:buChar char="Ø"/>
            </a:pPr>
            <a:r>
              <a:rPr lang="en-US" sz="1050" spc="-5" dirty="0">
                <a:latin typeface="Arial"/>
                <a:cs typeface="Arial"/>
              </a:rPr>
              <a:t>1</a:t>
            </a:r>
            <a:r>
              <a:rPr sz="1050" spc="-5" dirty="0">
                <a:latin typeface="Arial"/>
                <a:cs typeface="Arial"/>
              </a:rPr>
              <a:t>0-Series architecture </a:t>
            </a:r>
            <a:r>
              <a:rPr sz="1050" spc="-10" dirty="0">
                <a:latin typeface="Arial"/>
                <a:cs typeface="Arial"/>
              </a:rPr>
              <a:t>(GeForce </a:t>
            </a:r>
            <a:r>
              <a:rPr sz="1050" spc="-5" dirty="0">
                <a:latin typeface="Arial"/>
                <a:cs typeface="Arial"/>
              </a:rPr>
              <a:t>2xx, TESLA)  consists of 30</a:t>
            </a:r>
            <a:r>
              <a:rPr sz="1050" spc="20" dirty="0">
                <a:latin typeface="Arial"/>
                <a:cs typeface="Arial"/>
              </a:rPr>
              <a:t> </a:t>
            </a:r>
            <a:r>
              <a:rPr sz="1050" spc="-10" dirty="0">
                <a:latin typeface="Arial"/>
                <a:cs typeface="Arial"/>
              </a:rPr>
              <a:t>multiprocessors</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5" dirty="0">
                <a:latin typeface="Arial"/>
                <a:cs typeface="Arial"/>
              </a:rPr>
              <a:t>each has 8 thread processors</a:t>
            </a:r>
            <a:endParaRPr sz="1050" dirty="0">
              <a:latin typeface="Arial"/>
              <a:cs typeface="Arial"/>
            </a:endParaRPr>
          </a:p>
        </p:txBody>
      </p:sp>
      <p:sp>
        <p:nvSpPr>
          <p:cNvPr id="39" name="object 39"/>
          <p:cNvSpPr/>
          <p:nvPr/>
        </p:nvSpPr>
        <p:spPr>
          <a:xfrm>
            <a:off x="179997" y="1313937"/>
            <a:ext cx="3599906" cy="1299303"/>
          </a:xfrm>
          <a:prstGeom prst="rect">
            <a:avLst/>
          </a:prstGeom>
          <a:blipFill>
            <a:blip r:embed="rId3" cstate="print"/>
            <a:stretch>
              <a:fillRect/>
            </a:stretch>
          </a:blipFill>
        </p:spPr>
        <p:txBody>
          <a:bodyPr wrap="square" lIns="0" tIns="0" rIns="0" bIns="0" rtlCol="0"/>
          <a:lstStyle/>
          <a:p>
            <a:endParaRPr/>
          </a:p>
        </p:txBody>
      </p:sp>
      <p:sp>
        <p:nvSpPr>
          <p:cNvPr id="40" name="object 40"/>
          <p:cNvSpPr txBox="1"/>
          <p:nvPr/>
        </p:nvSpPr>
        <p:spPr>
          <a:xfrm>
            <a:off x="707250" y="2746883"/>
            <a:ext cx="2477135" cy="169545"/>
          </a:xfrm>
          <a:prstGeom prst="rect">
            <a:avLst/>
          </a:prstGeom>
        </p:spPr>
        <p:txBody>
          <a:bodyPr vert="horz" wrap="square" lIns="0" tIns="0" rIns="0" bIns="0" rtlCol="0">
            <a:spAutoFit/>
          </a:bodyPr>
          <a:lstStyle/>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Programming</a:t>
            </a:r>
            <a:r>
              <a:rPr sz="1000" spc="45" dirty="0">
                <a:latin typeface="Arial"/>
                <a:cs typeface="Arial"/>
              </a:rPr>
              <a:t> </a:t>
            </a:r>
            <a:r>
              <a:rPr sz="1000" spc="-5" dirty="0">
                <a:latin typeface="Arial"/>
                <a:cs typeface="Arial"/>
              </a:rPr>
              <a:t>Guide</a:t>
            </a:r>
            <a:endParaRPr sz="1000">
              <a:latin typeface="Arial"/>
              <a:cs typeface="Arial"/>
            </a:endParaRPr>
          </a:p>
        </p:txBody>
      </p:sp>
      <p:sp>
        <p:nvSpPr>
          <p:cNvPr id="41" name="object 41"/>
          <p:cNvSpPr txBox="1"/>
          <p:nvPr/>
        </p:nvSpPr>
        <p:spPr>
          <a:xfrm>
            <a:off x="167297" y="3146666"/>
            <a:ext cx="3477895" cy="184785"/>
          </a:xfrm>
          <a:prstGeom prst="rect">
            <a:avLst/>
          </a:prstGeom>
        </p:spPr>
        <p:txBody>
          <a:bodyPr vert="horz" wrap="square" lIns="0" tIns="0" rIns="0" bIns="0" rtlCol="0">
            <a:spAutoFit/>
          </a:bodyPr>
          <a:lstStyle/>
          <a:p>
            <a:pPr marL="12700">
              <a:lnSpc>
                <a:spcPct val="100000"/>
              </a:lnSpc>
            </a:pPr>
            <a:r>
              <a:rPr sz="1050" spc="-20" dirty="0">
                <a:latin typeface="Arial"/>
                <a:cs typeface="Arial"/>
              </a:rPr>
              <a:t>From </a:t>
            </a:r>
            <a:r>
              <a:rPr sz="1050" spc="-5" dirty="0">
                <a:latin typeface="Arial"/>
                <a:cs typeface="Arial"/>
              </a:rPr>
              <a:t>the </a:t>
            </a:r>
            <a:r>
              <a:rPr sz="1050" spc="-10" dirty="0">
                <a:latin typeface="Arial"/>
                <a:cs typeface="Arial"/>
              </a:rPr>
              <a:t>hardware </a:t>
            </a:r>
            <a:r>
              <a:rPr sz="1050" spc="-5" dirty="0">
                <a:latin typeface="Arial"/>
                <a:cs typeface="Arial"/>
              </a:rPr>
              <a:t>architecture thread </a:t>
            </a:r>
            <a:r>
              <a:rPr sz="1050" spc="-10" dirty="0">
                <a:latin typeface="Arial"/>
                <a:cs typeface="Arial"/>
              </a:rPr>
              <a:t>hierarchy</a:t>
            </a:r>
            <a:r>
              <a:rPr sz="1050" spc="95" dirty="0">
                <a:latin typeface="Arial"/>
                <a:cs typeface="Arial"/>
              </a:rPr>
              <a:t> </a:t>
            </a:r>
            <a:r>
              <a:rPr sz="1050" spc="-15" dirty="0">
                <a:latin typeface="Arial"/>
                <a:cs typeface="Arial"/>
              </a:rPr>
              <a:t>follows:</a:t>
            </a:r>
            <a:endParaRPr sz="1050">
              <a:latin typeface="Arial"/>
              <a:cs typeface="Aria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T</a:t>
            </a:r>
            <a:r>
              <a:rPr spc="60" dirty="0"/>
              <a:t>HREAD</a:t>
            </a:r>
            <a:r>
              <a:rPr spc="45" dirty="0"/>
              <a:t> </a:t>
            </a:r>
            <a:r>
              <a:rPr spc="60" dirty="0"/>
              <a:t>HIERARCHY</a:t>
            </a:r>
            <a:endParaRPr sz="1400"/>
          </a:p>
        </p:txBody>
      </p:sp>
      <p:sp>
        <p:nvSpPr>
          <p:cNvPr id="41" name="object 41"/>
          <p:cNvSpPr txBox="1"/>
          <p:nvPr/>
        </p:nvSpPr>
        <p:spPr>
          <a:xfrm>
            <a:off x="291465" y="1030313"/>
            <a:ext cx="3350260" cy="692497"/>
          </a:xfrm>
          <a:prstGeom prst="rect">
            <a:avLst/>
          </a:prstGeom>
        </p:spPr>
        <p:txBody>
          <a:bodyPr vert="horz" wrap="square" lIns="0" tIns="0" rIns="0" bIns="0" rtlCol="0">
            <a:spAutoFit/>
          </a:bodyPr>
          <a:lstStyle/>
          <a:p>
            <a:pPr marL="184150" indent="-171450">
              <a:lnSpc>
                <a:spcPct val="100000"/>
              </a:lnSpc>
              <a:buFont typeface="Wingdings" panose="05000000000000000000" pitchFamily="2" charset="2"/>
              <a:buChar char="Ø"/>
            </a:pPr>
            <a:r>
              <a:rPr sz="1050" spc="-5" dirty="0">
                <a:latin typeface="Arial"/>
                <a:cs typeface="Arial"/>
              </a:rPr>
              <a:t>threads are </a:t>
            </a:r>
            <a:r>
              <a:rPr sz="1050" spc="-10" dirty="0">
                <a:latin typeface="Arial"/>
                <a:cs typeface="Arial"/>
              </a:rPr>
              <a:t>grouped </a:t>
            </a:r>
            <a:r>
              <a:rPr sz="1050" spc="-5" dirty="0">
                <a:latin typeface="Arial"/>
                <a:cs typeface="Arial"/>
              </a:rPr>
              <a:t>into</a:t>
            </a:r>
            <a:r>
              <a:rPr sz="1050" spc="-160" dirty="0">
                <a:latin typeface="Arial"/>
                <a:cs typeface="Arial"/>
              </a:rPr>
              <a:t> </a:t>
            </a:r>
            <a:r>
              <a:rPr sz="1050" b="1" spc="-15" dirty="0">
                <a:latin typeface="Arial"/>
                <a:cs typeface="Arial"/>
              </a:rPr>
              <a:t>blocks</a:t>
            </a:r>
            <a:endParaRPr sz="1050" dirty="0">
              <a:latin typeface="Arial"/>
              <a:cs typeface="Arial"/>
            </a:endParaRPr>
          </a:p>
          <a:p>
            <a:pPr marL="471170" indent="-171450">
              <a:lnSpc>
                <a:spcPts val="1150"/>
              </a:lnSpc>
              <a:buFont typeface="Arial" panose="020B0604020202020204" pitchFamily="34" charset="0"/>
              <a:buChar char="•"/>
            </a:pPr>
            <a:r>
              <a:rPr sz="1000" spc="-5" dirty="0">
                <a:latin typeface="Arial"/>
                <a:cs typeface="Arial"/>
              </a:rPr>
              <a:t>there can be up to 512 threads in one</a:t>
            </a:r>
            <a:r>
              <a:rPr sz="1000" spc="75" dirty="0">
                <a:latin typeface="Arial"/>
                <a:cs typeface="Arial"/>
              </a:rPr>
              <a:t> </a:t>
            </a:r>
            <a:r>
              <a:rPr sz="1000" spc="-10" dirty="0">
                <a:latin typeface="Arial"/>
                <a:cs typeface="Arial"/>
              </a:rPr>
              <a:t>block</a:t>
            </a:r>
            <a:endParaRPr sz="1000" dirty="0">
              <a:latin typeface="Arial"/>
              <a:cs typeface="Arial"/>
            </a:endParaRPr>
          </a:p>
          <a:p>
            <a:pPr marL="263525" indent="-171450" algn="ctr">
              <a:lnSpc>
                <a:spcPct val="100000"/>
              </a:lnSpc>
              <a:spcBef>
                <a:spcPts val="195"/>
              </a:spcBef>
              <a:buFont typeface="Arial" panose="020B0604020202020204" pitchFamily="34" charset="0"/>
              <a:buChar char="•"/>
            </a:pPr>
            <a:r>
              <a:rPr sz="900" spc="-5" dirty="0">
                <a:latin typeface="Arial"/>
                <a:cs typeface="Arial"/>
              </a:rPr>
              <a:t>multiprocessor must </a:t>
            </a:r>
            <a:r>
              <a:rPr sz="900" b="1" spc="-10" dirty="0">
                <a:latin typeface="Arial"/>
                <a:cs typeface="Arial"/>
              </a:rPr>
              <a:t>switch </a:t>
            </a:r>
            <a:r>
              <a:rPr sz="900" spc="-5" dirty="0">
                <a:latin typeface="Arial"/>
                <a:cs typeface="Arial"/>
              </a:rPr>
              <a:t>between</a:t>
            </a:r>
            <a:r>
              <a:rPr sz="900" spc="80" dirty="0">
                <a:latin typeface="Arial"/>
                <a:cs typeface="Arial"/>
              </a:rPr>
              <a:t> </a:t>
            </a:r>
            <a:r>
              <a:rPr sz="900" spc="-5" dirty="0">
                <a:latin typeface="Arial"/>
                <a:cs typeface="Arial"/>
              </a:rPr>
              <a:t>them</a:t>
            </a:r>
            <a:endParaRPr sz="900" dirty="0">
              <a:latin typeface="Arial"/>
              <a:cs typeface="Arial"/>
            </a:endParaRPr>
          </a:p>
          <a:p>
            <a:pPr marL="184150" indent="-171450">
              <a:lnSpc>
                <a:spcPct val="100000"/>
              </a:lnSpc>
              <a:spcBef>
                <a:spcPts val="370"/>
              </a:spcBef>
              <a:buFont typeface="Wingdings" panose="05000000000000000000" pitchFamily="2" charset="2"/>
              <a:buChar char="Ø"/>
            </a:pPr>
            <a:r>
              <a:rPr sz="1050" spc="-15" dirty="0">
                <a:latin typeface="Arial"/>
                <a:cs typeface="Arial"/>
              </a:rPr>
              <a:t>blocks </a:t>
            </a:r>
            <a:r>
              <a:rPr sz="1050" spc="-5" dirty="0">
                <a:latin typeface="Arial"/>
                <a:cs typeface="Arial"/>
              </a:rPr>
              <a:t>of threads are </a:t>
            </a:r>
            <a:r>
              <a:rPr sz="1050" spc="-10" dirty="0">
                <a:latin typeface="Arial"/>
                <a:cs typeface="Arial"/>
              </a:rPr>
              <a:t>grouped </a:t>
            </a:r>
            <a:r>
              <a:rPr sz="1050" spc="-5" dirty="0">
                <a:latin typeface="Arial"/>
                <a:cs typeface="Arial"/>
              </a:rPr>
              <a:t>into</a:t>
            </a:r>
            <a:r>
              <a:rPr sz="1050" spc="-125" dirty="0">
                <a:latin typeface="Arial"/>
                <a:cs typeface="Arial"/>
              </a:rPr>
              <a:t> </a:t>
            </a:r>
            <a:r>
              <a:rPr sz="1050" b="1" spc="-5" dirty="0">
                <a:latin typeface="Arial"/>
                <a:cs typeface="Arial"/>
              </a:rPr>
              <a:t>grids</a:t>
            </a:r>
            <a:endParaRPr sz="1050" dirty="0">
              <a:latin typeface="Arial"/>
              <a:cs typeface="Arial"/>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4" name="object 4"/>
          <p:cNvSpPr txBox="1"/>
          <p:nvPr/>
        </p:nvSpPr>
        <p:spPr>
          <a:xfrm>
            <a:off x="3915155" y="781266"/>
            <a:ext cx="657225" cy="1762760"/>
          </a:xfrm>
          <a:prstGeom prst="rect">
            <a:avLst/>
          </a:prstGeom>
        </p:spPr>
        <p:txBody>
          <a:bodyPr vert="horz" wrap="square" lIns="0" tIns="0" rIns="0" bIns="0" rtlCol="0">
            <a:spAutoFit/>
          </a:bodyPr>
          <a:lstStyle/>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5" name="object 5"/>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6" name="object 6"/>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7" name="object 7"/>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8" name="object 8"/>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9" name="object 9"/>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4" name="object 14"/>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4" name="object 24"/>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5" name="object 25"/>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1" name="object 31"/>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2" name="object 32"/>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3" name="object 33"/>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4" name="object 34"/>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5" name="object 35"/>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6" name="object 3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E</a:t>
            </a:r>
            <a:r>
              <a:rPr spc="60" dirty="0"/>
              <a:t>XECUTION</a:t>
            </a:r>
            <a:r>
              <a:rPr spc="85" dirty="0"/>
              <a:t> </a:t>
            </a:r>
            <a:r>
              <a:rPr spc="50" dirty="0"/>
              <a:t>MODEL</a:t>
            </a:r>
            <a:endParaRPr sz="1400"/>
          </a:p>
        </p:txBody>
      </p:sp>
      <p:sp>
        <p:nvSpPr>
          <p:cNvPr id="37" name="object 37"/>
          <p:cNvSpPr/>
          <p:nvPr/>
        </p:nvSpPr>
        <p:spPr>
          <a:xfrm>
            <a:off x="1044003" y="459813"/>
            <a:ext cx="1799890" cy="2404518"/>
          </a:xfrm>
          <a:prstGeom prst="rect">
            <a:avLst/>
          </a:prstGeom>
          <a:blipFill>
            <a:blip r:embed="rId3" cstate="print"/>
            <a:stretch>
              <a:fillRect/>
            </a:stretch>
          </a:blipFill>
        </p:spPr>
        <p:txBody>
          <a:bodyPr wrap="square" lIns="0" tIns="0" rIns="0" bIns="0" rtlCol="0"/>
          <a:lstStyle/>
          <a:p>
            <a:endParaRPr/>
          </a:p>
        </p:txBody>
      </p:sp>
      <p:sp>
        <p:nvSpPr>
          <p:cNvPr id="38" name="object 38"/>
          <p:cNvSpPr txBox="1"/>
          <p:nvPr/>
        </p:nvSpPr>
        <p:spPr>
          <a:xfrm>
            <a:off x="480263" y="2997974"/>
            <a:ext cx="2895600" cy="169545"/>
          </a:xfrm>
          <a:prstGeom prst="rect">
            <a:avLst/>
          </a:prstGeom>
        </p:spPr>
        <p:txBody>
          <a:bodyPr vert="horz" wrap="square" lIns="0" tIns="0" rIns="0" bIns="0" rtlCol="0">
            <a:spAutoFit/>
          </a:bodyPr>
          <a:lstStyle/>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Getting </a:t>
            </a:r>
            <a:r>
              <a:rPr sz="1000" dirty="0">
                <a:latin typeface="Arial"/>
                <a:cs typeface="Arial"/>
              </a:rPr>
              <a:t>Started </a:t>
            </a:r>
            <a:r>
              <a:rPr sz="1000" spc="-5" dirty="0">
                <a:latin typeface="Arial"/>
                <a:cs typeface="Arial"/>
              </a:rPr>
              <a:t>with</a:t>
            </a:r>
            <a:r>
              <a:rPr sz="1000" spc="155" dirty="0">
                <a:latin typeface="Arial"/>
                <a:cs typeface="Arial"/>
              </a:rPr>
              <a:t> </a:t>
            </a:r>
            <a:r>
              <a:rPr sz="1000" spc="-15" dirty="0">
                <a:latin typeface="Arial"/>
                <a:cs typeface="Arial"/>
              </a:rPr>
              <a:t>CUDA</a:t>
            </a:r>
            <a:endParaRPr sz="1000">
              <a:latin typeface="Arial"/>
              <a:cs typeface="Arial"/>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15155" y="781266"/>
            <a:ext cx="657225" cy="1265555"/>
          </a:xfrm>
          <a:prstGeom prst="rect">
            <a:avLst/>
          </a:prstGeom>
        </p:spPr>
        <p:txBody>
          <a:bodyPr vert="horz" wrap="square" lIns="0" tIns="0" rIns="0" bIns="0" rtlCol="0">
            <a:spAutoFit/>
          </a:bodyPr>
          <a:lstStyle/>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4" name="object 4"/>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5" name="object 5"/>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6" name="object 6"/>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45" dirty="0"/>
              <a:t>M</a:t>
            </a:r>
            <a:r>
              <a:rPr spc="45" dirty="0"/>
              <a:t>EMORY</a:t>
            </a:r>
            <a:r>
              <a:rPr spc="70" dirty="0"/>
              <a:t> </a:t>
            </a:r>
            <a:r>
              <a:rPr spc="30" dirty="0"/>
              <a:t>LAYOUT</a:t>
            </a:r>
            <a:endParaRPr sz="1400"/>
          </a:p>
        </p:txBody>
      </p:sp>
      <p:sp>
        <p:nvSpPr>
          <p:cNvPr id="39" name="object 39"/>
          <p:cNvSpPr/>
          <p:nvPr/>
        </p:nvSpPr>
        <p:spPr>
          <a:xfrm>
            <a:off x="503999" y="1048547"/>
            <a:ext cx="2879993" cy="932640"/>
          </a:xfrm>
          <a:prstGeom prst="rect">
            <a:avLst/>
          </a:prstGeom>
          <a:blipFill>
            <a:blip r:embed="rId3" cstate="print"/>
            <a:stretch>
              <a:fillRect/>
            </a:stretch>
          </a:blipFill>
        </p:spPr>
        <p:txBody>
          <a:bodyPr wrap="square" lIns="0" tIns="0" rIns="0" bIns="0" rtlCol="0"/>
          <a:lstStyle/>
          <a:p>
            <a:endParaRPr/>
          </a:p>
        </p:txBody>
      </p:sp>
      <p:sp>
        <p:nvSpPr>
          <p:cNvPr id="40" name="object 40"/>
          <p:cNvSpPr txBox="1"/>
          <p:nvPr/>
        </p:nvSpPr>
        <p:spPr>
          <a:xfrm>
            <a:off x="480263" y="2114829"/>
            <a:ext cx="2895600" cy="169545"/>
          </a:xfrm>
          <a:prstGeom prst="rect">
            <a:avLst/>
          </a:prstGeom>
        </p:spPr>
        <p:txBody>
          <a:bodyPr vert="horz" wrap="square" lIns="0" tIns="0" rIns="0" bIns="0" rtlCol="0">
            <a:spAutoFit/>
          </a:bodyPr>
          <a:lstStyle/>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Getting </a:t>
            </a:r>
            <a:r>
              <a:rPr sz="1000" dirty="0">
                <a:latin typeface="Arial"/>
                <a:cs typeface="Arial"/>
              </a:rPr>
              <a:t>Started </a:t>
            </a:r>
            <a:r>
              <a:rPr sz="1000" spc="-5" dirty="0">
                <a:latin typeface="Arial"/>
                <a:cs typeface="Arial"/>
              </a:rPr>
              <a:t>with</a:t>
            </a:r>
            <a:r>
              <a:rPr sz="1000" spc="155" dirty="0">
                <a:latin typeface="Arial"/>
                <a:cs typeface="Arial"/>
              </a:rPr>
              <a:t> </a:t>
            </a:r>
            <a:r>
              <a:rPr sz="1000" spc="-15" dirty="0">
                <a:latin typeface="Arial"/>
                <a:cs typeface="Arial"/>
              </a:rPr>
              <a:t>CUDA</a:t>
            </a:r>
            <a:endParaRPr sz="1000">
              <a:latin typeface="Arial"/>
              <a:cs typeface="Arial"/>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4" name="object 4"/>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6" name="object 6"/>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7" name="object 7"/>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9" name="object 9"/>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2" name="object 12"/>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5" name="object 15"/>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9" name="object 19"/>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object 21"/>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object 29"/>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0" name="object 30"/>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1" name="object 31"/>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2" name="object 32"/>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3" name="object 33"/>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4" name="object 3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45" dirty="0"/>
              <a:t>M</a:t>
            </a:r>
            <a:r>
              <a:rPr spc="45" dirty="0"/>
              <a:t>EMORY</a:t>
            </a:r>
            <a:r>
              <a:rPr spc="70" dirty="0"/>
              <a:t> </a:t>
            </a:r>
            <a:r>
              <a:rPr spc="60" dirty="0"/>
              <a:t>HIERARCHY</a:t>
            </a:r>
            <a:endParaRPr sz="1400"/>
          </a:p>
        </p:txBody>
      </p:sp>
      <p:sp>
        <p:nvSpPr>
          <p:cNvPr id="35" name="object 35"/>
          <p:cNvSpPr/>
          <p:nvPr/>
        </p:nvSpPr>
        <p:spPr>
          <a:xfrm>
            <a:off x="179997" y="547998"/>
            <a:ext cx="3599916" cy="2470106"/>
          </a:xfrm>
          <a:prstGeom prst="rect">
            <a:avLst/>
          </a:prstGeom>
          <a:blipFill>
            <a:blip r:embed="rId3" cstate="print"/>
            <a:stretch>
              <a:fillRect/>
            </a:stretch>
          </a:blipFill>
        </p:spPr>
        <p:txBody>
          <a:bodyPr wrap="square" lIns="0" tIns="0" rIns="0" bIns="0" rtlCol="0"/>
          <a:lstStyle/>
          <a:p>
            <a:endParaRPr/>
          </a:p>
        </p:txBody>
      </p:sp>
      <p:sp>
        <p:nvSpPr>
          <p:cNvPr id="36" name="object 36"/>
          <p:cNvSpPr txBox="1"/>
          <p:nvPr/>
        </p:nvSpPr>
        <p:spPr>
          <a:xfrm>
            <a:off x="480263" y="781266"/>
            <a:ext cx="4091940" cy="2540000"/>
          </a:xfrm>
          <a:prstGeom prst="rect">
            <a:avLst/>
          </a:prstGeom>
        </p:spPr>
        <p:txBody>
          <a:bodyPr vert="horz" wrap="square" lIns="0" tIns="0" rIns="0" bIns="0" rtlCol="0">
            <a:spAutoFit/>
          </a:bodyPr>
          <a:lstStyle/>
          <a:p>
            <a:pPr marR="198120" algn="r">
              <a:lnSpc>
                <a:spcPts val="710"/>
              </a:lnSpc>
            </a:pPr>
            <a:r>
              <a:rPr sz="600" spc="10" dirty="0">
                <a:solidFill>
                  <a:srgbClr val="9898D8"/>
                </a:solidFill>
                <a:latin typeface="Times New Roman"/>
                <a:cs typeface="Times New Roman"/>
              </a:rPr>
              <a:t>T</a:t>
            </a:r>
            <a:r>
              <a:rPr sz="450" spc="45" dirty="0">
                <a:solidFill>
                  <a:srgbClr val="9898D8"/>
                </a:solidFill>
                <a:latin typeface="Times New Roman"/>
                <a:cs typeface="Times New Roman"/>
              </a:rPr>
              <a:t>OMÁ</a:t>
            </a:r>
            <a:r>
              <a:rPr sz="450" spc="15" dirty="0">
                <a:solidFill>
                  <a:srgbClr val="9898D8"/>
                </a:solidFill>
                <a:latin typeface="Times New Roman"/>
                <a:cs typeface="Times New Roman"/>
              </a:rPr>
              <a:t>Š</a:t>
            </a:r>
            <a:endParaRPr sz="450">
              <a:latin typeface="Times New Roman"/>
              <a:cs typeface="Times New Roman"/>
            </a:endParaRPr>
          </a:p>
          <a:p>
            <a:pPr marL="3478529"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R="103505" algn="r">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3456304">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3447415"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3447415"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3447415">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3447415">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3447415"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3447415" marR="52069">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3447415">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3447415">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a:p>
            <a:pPr>
              <a:lnSpc>
                <a:spcPct val="100000"/>
              </a:lnSpc>
              <a:spcBef>
                <a:spcPts val="15"/>
              </a:spcBef>
            </a:pPr>
            <a:endParaRPr sz="850">
              <a:latin typeface="Times New Roman"/>
              <a:cs typeface="Times New Roman"/>
            </a:endParaRPr>
          </a:p>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Getting </a:t>
            </a:r>
            <a:r>
              <a:rPr sz="1000" dirty="0">
                <a:latin typeface="Arial"/>
                <a:cs typeface="Arial"/>
              </a:rPr>
              <a:t>Started </a:t>
            </a:r>
            <a:r>
              <a:rPr sz="1000" spc="-5" dirty="0">
                <a:latin typeface="Arial"/>
                <a:cs typeface="Arial"/>
              </a:rPr>
              <a:t>with</a:t>
            </a:r>
            <a:r>
              <a:rPr sz="1000" spc="155" dirty="0">
                <a:latin typeface="Arial"/>
                <a:cs typeface="Arial"/>
              </a:rPr>
              <a:t> </a:t>
            </a:r>
            <a:r>
              <a:rPr sz="1000" spc="-15" dirty="0">
                <a:latin typeface="Arial"/>
                <a:cs typeface="Arial"/>
              </a:rPr>
              <a:t>CUDA</a:t>
            </a:r>
            <a:endParaRPr sz="1000">
              <a:latin typeface="Arial"/>
              <a:cs typeface="Arial"/>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C</a:t>
            </a:r>
            <a:r>
              <a:rPr spc="55" dirty="0"/>
              <a:t>OALESCED</a:t>
            </a:r>
            <a:r>
              <a:rPr spc="95" dirty="0"/>
              <a:t> </a:t>
            </a:r>
            <a:r>
              <a:rPr spc="40" dirty="0"/>
              <a:t>ACCES</a:t>
            </a:r>
            <a:endParaRPr sz="1400"/>
          </a:p>
        </p:txBody>
      </p:sp>
      <p:sp>
        <p:nvSpPr>
          <p:cNvPr id="41" name="object 41"/>
          <p:cNvSpPr txBox="1"/>
          <p:nvPr/>
        </p:nvSpPr>
        <p:spPr>
          <a:xfrm>
            <a:off x="291465" y="1038588"/>
            <a:ext cx="3329304" cy="1264770"/>
          </a:xfrm>
          <a:prstGeom prst="rect">
            <a:avLst/>
          </a:prstGeom>
        </p:spPr>
        <p:txBody>
          <a:bodyPr vert="horz" wrap="square" lIns="0" tIns="0" rIns="0" bIns="0" rtlCol="0">
            <a:spAutoFit/>
          </a:bodyPr>
          <a:lstStyle/>
          <a:p>
            <a:pPr marL="183515" marR="131445" indent="-171450">
              <a:lnSpc>
                <a:spcPct val="102699"/>
              </a:lnSpc>
              <a:buFont typeface="Wingdings" panose="05000000000000000000" pitchFamily="2" charset="2"/>
              <a:buChar char="Ø"/>
            </a:pPr>
            <a:r>
              <a:rPr sz="1050" spc="-5" dirty="0">
                <a:latin typeface="Arial"/>
                <a:cs typeface="Arial"/>
              </a:rPr>
              <a:t>majority of </a:t>
            </a:r>
            <a:r>
              <a:rPr sz="1050" spc="-10" dirty="0">
                <a:latin typeface="Arial"/>
                <a:cs typeface="Arial"/>
              </a:rPr>
              <a:t>GPU </a:t>
            </a:r>
            <a:r>
              <a:rPr sz="1050" spc="-5" dirty="0">
                <a:latin typeface="Arial"/>
                <a:cs typeface="Arial"/>
              </a:rPr>
              <a:t>global memory acces consists of  </a:t>
            </a:r>
            <a:r>
              <a:rPr sz="1050" spc="-10" dirty="0">
                <a:latin typeface="Arial"/>
                <a:cs typeface="Arial"/>
              </a:rPr>
              <a:t>texture</a:t>
            </a:r>
            <a:r>
              <a:rPr sz="1050" spc="-80" dirty="0">
                <a:latin typeface="Arial"/>
                <a:cs typeface="Arial"/>
              </a:rPr>
              <a:t> </a:t>
            </a:r>
            <a:r>
              <a:rPr sz="1050" spc="-5" dirty="0">
                <a:latin typeface="Arial"/>
                <a:cs typeface="Arial"/>
              </a:rPr>
              <a:t>acces</a:t>
            </a:r>
            <a:endParaRPr sz="1050" dirty="0">
              <a:latin typeface="Arial"/>
              <a:cs typeface="Arial"/>
            </a:endParaRPr>
          </a:p>
          <a:p>
            <a:pPr marL="183515" marR="53340" indent="-171450">
              <a:lnSpc>
                <a:spcPct val="102600"/>
              </a:lnSpc>
              <a:spcBef>
                <a:spcPts val="300"/>
              </a:spcBef>
              <a:buFont typeface="Wingdings" panose="05000000000000000000" pitchFamily="2" charset="2"/>
              <a:buChar char="Ø"/>
            </a:pPr>
            <a:r>
              <a:rPr sz="1050" spc="-10" dirty="0">
                <a:latin typeface="Arial"/>
                <a:cs typeface="Arial"/>
              </a:rPr>
              <a:t>GPU </a:t>
            </a:r>
            <a:r>
              <a:rPr sz="1050" spc="-5" dirty="0">
                <a:latin typeface="Arial"/>
                <a:cs typeface="Arial"/>
              </a:rPr>
              <a:t>is </a:t>
            </a:r>
            <a:r>
              <a:rPr sz="1050" b="1" spc="-10" dirty="0">
                <a:latin typeface="Arial"/>
                <a:cs typeface="Arial"/>
              </a:rPr>
              <a:t>strongly </a:t>
            </a:r>
            <a:r>
              <a:rPr sz="1050" b="1" spc="-5" dirty="0">
                <a:latin typeface="Arial"/>
                <a:cs typeface="Arial"/>
              </a:rPr>
              <a:t>optimised </a:t>
            </a:r>
            <a:r>
              <a:rPr sz="1050" b="1" spc="-15" dirty="0">
                <a:latin typeface="Arial"/>
                <a:cs typeface="Arial"/>
              </a:rPr>
              <a:t>for </a:t>
            </a:r>
            <a:r>
              <a:rPr sz="1050" b="1" spc="-5" dirty="0">
                <a:latin typeface="Arial"/>
                <a:cs typeface="Arial"/>
              </a:rPr>
              <a:t>sequential global  memory</a:t>
            </a:r>
            <a:r>
              <a:rPr sz="1050" b="1" spc="-85" dirty="0">
                <a:latin typeface="Arial"/>
                <a:cs typeface="Arial"/>
              </a:rPr>
              <a:t> </a:t>
            </a:r>
            <a:r>
              <a:rPr sz="1050" b="1" spc="-5" dirty="0">
                <a:latin typeface="Arial"/>
                <a:cs typeface="Arial"/>
              </a:rPr>
              <a:t>acces</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5" dirty="0">
                <a:latin typeface="Arial"/>
                <a:cs typeface="Arial"/>
              </a:rPr>
              <a:t>one should </a:t>
            </a:r>
            <a:r>
              <a:rPr sz="1050" b="1" spc="-20" dirty="0">
                <a:latin typeface="Arial"/>
                <a:cs typeface="Arial"/>
              </a:rPr>
              <a:t>avoid </a:t>
            </a:r>
            <a:r>
              <a:rPr sz="1050" b="1" spc="-10" dirty="0">
                <a:latin typeface="Arial"/>
                <a:cs typeface="Arial"/>
              </a:rPr>
              <a:t>random </a:t>
            </a:r>
            <a:r>
              <a:rPr sz="1050" b="1" spc="-5" dirty="0">
                <a:latin typeface="Arial"/>
                <a:cs typeface="Arial"/>
              </a:rPr>
              <a:t>acces </a:t>
            </a:r>
            <a:r>
              <a:rPr sz="1050" spc="-5" dirty="0">
                <a:latin typeface="Arial"/>
                <a:cs typeface="Arial"/>
              </a:rPr>
              <a:t>to global</a:t>
            </a:r>
            <a:r>
              <a:rPr sz="1050" spc="-70" dirty="0">
                <a:latin typeface="Arial"/>
                <a:cs typeface="Arial"/>
              </a:rPr>
              <a:t> </a:t>
            </a:r>
            <a:r>
              <a:rPr sz="1050" spc="-5" dirty="0">
                <a:latin typeface="Arial"/>
                <a:cs typeface="Arial"/>
              </a:rPr>
              <a:t>memory</a:t>
            </a:r>
            <a:endParaRPr sz="1050" dirty="0">
              <a:latin typeface="Arial"/>
              <a:cs typeface="Arial"/>
            </a:endParaRPr>
          </a:p>
          <a:p>
            <a:pPr marL="183515" marR="5080" indent="-171450">
              <a:lnSpc>
                <a:spcPct val="102600"/>
              </a:lnSpc>
              <a:spcBef>
                <a:spcPts val="300"/>
              </a:spcBef>
              <a:buFont typeface="Wingdings" panose="05000000000000000000" pitchFamily="2" charset="2"/>
              <a:buChar char="Ø"/>
            </a:pPr>
            <a:r>
              <a:rPr sz="1050" b="1" spc="-5" dirty="0">
                <a:latin typeface="Arial"/>
                <a:cs typeface="Arial"/>
              </a:rPr>
              <a:t>coalesced memory acces </a:t>
            </a:r>
            <a:r>
              <a:rPr sz="1050" spc="-5" dirty="0">
                <a:latin typeface="Arial"/>
                <a:cs typeface="Arial"/>
              </a:rPr>
              <a:t>can significantly reduce  (up to 16x) </a:t>
            </a:r>
            <a:r>
              <a:rPr sz="1050" spc="-10" dirty="0">
                <a:latin typeface="Arial"/>
                <a:cs typeface="Arial"/>
              </a:rPr>
              <a:t>number </a:t>
            </a:r>
            <a:r>
              <a:rPr sz="1050" spc="-5" dirty="0">
                <a:latin typeface="Arial"/>
                <a:cs typeface="Arial"/>
              </a:rPr>
              <a:t>of memory</a:t>
            </a:r>
            <a:r>
              <a:rPr sz="1050" spc="100" dirty="0">
                <a:latin typeface="Arial"/>
                <a:cs typeface="Arial"/>
              </a:rPr>
              <a:t> </a:t>
            </a:r>
            <a:r>
              <a:rPr sz="1050" spc="-10" dirty="0">
                <a:latin typeface="Arial"/>
                <a:cs typeface="Arial"/>
              </a:rPr>
              <a:t>transactions</a:t>
            </a:r>
            <a:endParaRPr sz="1050"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25" dirty="0"/>
              <a:t>O</a:t>
            </a:r>
            <a:r>
              <a:rPr spc="60" dirty="0"/>
              <a:t>VE</a:t>
            </a:r>
            <a:r>
              <a:rPr spc="-30" dirty="0"/>
              <a:t>R</a:t>
            </a:r>
            <a:r>
              <a:rPr spc="60" dirty="0"/>
              <a:t>VIE</a:t>
            </a:r>
            <a:r>
              <a:rPr spc="-5" dirty="0"/>
              <a:t>W</a:t>
            </a:r>
            <a:endParaRPr sz="1400"/>
          </a:p>
        </p:txBody>
      </p:sp>
      <p:sp>
        <p:nvSpPr>
          <p:cNvPr id="46" name="object 46"/>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9" name="object 39"/>
          <p:cNvSpPr txBox="1"/>
          <p:nvPr/>
        </p:nvSpPr>
        <p:spPr>
          <a:xfrm>
            <a:off x="171094" y="615188"/>
            <a:ext cx="2853690" cy="200660"/>
          </a:xfrm>
          <a:prstGeom prst="rect">
            <a:avLst/>
          </a:prstGeom>
        </p:spPr>
        <p:txBody>
          <a:bodyPr vert="horz" wrap="square" lIns="0" tIns="0" rIns="0" bIns="0" rtlCol="0">
            <a:spAutoFit/>
          </a:bodyPr>
          <a:lstStyle/>
          <a:p>
            <a:pPr marL="12700">
              <a:lnSpc>
                <a:spcPct val="100000"/>
              </a:lnSpc>
            </a:pPr>
            <a:r>
              <a:rPr sz="1200" spc="35" dirty="0">
                <a:solidFill>
                  <a:srgbClr val="3333B2"/>
                </a:solidFill>
                <a:latin typeface="Times New Roman"/>
                <a:cs typeface="Times New Roman"/>
              </a:rPr>
              <a:t>W</a:t>
            </a:r>
            <a:r>
              <a:rPr sz="950" spc="35" dirty="0">
                <a:solidFill>
                  <a:srgbClr val="3333B2"/>
                </a:solidFill>
                <a:latin typeface="Times New Roman"/>
                <a:cs typeface="Times New Roman"/>
              </a:rPr>
              <a:t>HY </a:t>
            </a:r>
            <a:r>
              <a:rPr sz="950" spc="30" dirty="0">
                <a:solidFill>
                  <a:srgbClr val="3333B2"/>
                </a:solidFill>
                <a:latin typeface="Times New Roman"/>
                <a:cs typeface="Times New Roman"/>
              </a:rPr>
              <a:t>WE </a:t>
            </a:r>
            <a:r>
              <a:rPr sz="950" spc="50" dirty="0">
                <a:solidFill>
                  <a:srgbClr val="3333B2"/>
                </a:solidFill>
                <a:latin typeface="Times New Roman"/>
                <a:cs typeface="Times New Roman"/>
              </a:rPr>
              <a:t>SHOULD </a:t>
            </a:r>
            <a:r>
              <a:rPr sz="950" spc="30" dirty="0">
                <a:solidFill>
                  <a:srgbClr val="3333B2"/>
                </a:solidFill>
                <a:latin typeface="Times New Roman"/>
                <a:cs typeface="Times New Roman"/>
              </a:rPr>
              <a:t>BE </a:t>
            </a:r>
            <a:r>
              <a:rPr sz="950" spc="50" dirty="0">
                <a:solidFill>
                  <a:srgbClr val="3333B2"/>
                </a:solidFill>
                <a:latin typeface="Times New Roman"/>
                <a:cs typeface="Times New Roman"/>
              </a:rPr>
              <a:t>INTERESTED </a:t>
            </a:r>
            <a:r>
              <a:rPr sz="950" spc="30" dirty="0">
                <a:solidFill>
                  <a:srgbClr val="3333B2"/>
                </a:solidFill>
                <a:latin typeface="Times New Roman"/>
                <a:cs typeface="Times New Roman"/>
              </a:rPr>
              <a:t>IN </a:t>
            </a:r>
            <a:r>
              <a:rPr sz="950" spc="210" dirty="0">
                <a:solidFill>
                  <a:srgbClr val="3333B2"/>
                </a:solidFill>
                <a:latin typeface="Times New Roman"/>
                <a:cs typeface="Times New Roman"/>
              </a:rPr>
              <a:t> </a:t>
            </a:r>
            <a:r>
              <a:rPr sz="1200" spc="35" dirty="0">
                <a:solidFill>
                  <a:srgbClr val="3333B2"/>
                </a:solidFill>
                <a:latin typeface="Times New Roman"/>
                <a:cs typeface="Times New Roman"/>
              </a:rPr>
              <a:t>GPU?</a:t>
            </a:r>
            <a:endParaRPr sz="1200">
              <a:latin typeface="Times New Roman"/>
              <a:cs typeface="Times New Roman"/>
            </a:endParaRPr>
          </a:p>
        </p:txBody>
      </p:sp>
      <p:sp>
        <p:nvSpPr>
          <p:cNvPr id="40" name="object 40"/>
          <p:cNvSpPr txBox="1"/>
          <p:nvPr/>
        </p:nvSpPr>
        <p:spPr>
          <a:xfrm>
            <a:off x="171094" y="975969"/>
            <a:ext cx="1181735" cy="200660"/>
          </a:xfrm>
          <a:prstGeom prst="rect">
            <a:avLst/>
          </a:prstGeom>
        </p:spPr>
        <p:txBody>
          <a:bodyPr vert="horz" wrap="square" lIns="0" tIns="0" rIns="0" bIns="0" rtlCol="0">
            <a:spAutoFit/>
          </a:bodyPr>
          <a:lstStyle/>
          <a:p>
            <a:pPr marL="12700">
              <a:lnSpc>
                <a:spcPct val="100000"/>
              </a:lnSpc>
            </a:pPr>
            <a:r>
              <a:rPr sz="1200" spc="35" dirty="0">
                <a:solidFill>
                  <a:srgbClr val="3333B2"/>
                </a:solidFill>
                <a:latin typeface="Times New Roman"/>
                <a:cs typeface="Times New Roman"/>
              </a:rPr>
              <a:t>H</a:t>
            </a:r>
            <a:r>
              <a:rPr sz="950" spc="35" dirty="0">
                <a:solidFill>
                  <a:srgbClr val="3333B2"/>
                </a:solidFill>
                <a:latin typeface="Times New Roman"/>
                <a:cs typeface="Times New Roman"/>
              </a:rPr>
              <a:t>ISTORY </a:t>
            </a:r>
            <a:r>
              <a:rPr sz="950" spc="30" dirty="0">
                <a:solidFill>
                  <a:srgbClr val="3333B2"/>
                </a:solidFill>
                <a:latin typeface="Times New Roman"/>
                <a:cs typeface="Times New Roman"/>
              </a:rPr>
              <a:t>OF</a:t>
            </a:r>
            <a:r>
              <a:rPr sz="950" spc="140" dirty="0">
                <a:solidFill>
                  <a:srgbClr val="3333B2"/>
                </a:solidFill>
                <a:latin typeface="Times New Roman"/>
                <a:cs typeface="Times New Roman"/>
              </a:rPr>
              <a:t> </a:t>
            </a:r>
            <a:r>
              <a:rPr sz="1200" spc="30" dirty="0">
                <a:solidFill>
                  <a:srgbClr val="3333B2"/>
                </a:solidFill>
                <a:latin typeface="Times New Roman"/>
                <a:cs typeface="Times New Roman"/>
              </a:rPr>
              <a:t>GPU</a:t>
            </a:r>
            <a:endParaRPr sz="1200">
              <a:latin typeface="Times New Roman"/>
              <a:cs typeface="Times New Roman"/>
            </a:endParaRPr>
          </a:p>
        </p:txBody>
      </p:sp>
      <p:sp>
        <p:nvSpPr>
          <p:cNvPr id="41" name="object 41"/>
          <p:cNvSpPr txBox="1"/>
          <p:nvPr/>
        </p:nvSpPr>
        <p:spPr>
          <a:xfrm>
            <a:off x="171094" y="1336751"/>
            <a:ext cx="1370330" cy="200660"/>
          </a:xfrm>
          <a:prstGeom prst="rect">
            <a:avLst/>
          </a:prstGeom>
        </p:spPr>
        <p:txBody>
          <a:bodyPr vert="horz" wrap="square" lIns="0" tIns="0" rIns="0" bIns="0" rtlCol="0">
            <a:spAutoFit/>
          </a:bodyPr>
          <a:lstStyle/>
          <a:p>
            <a:pPr marL="12700">
              <a:lnSpc>
                <a:spcPct val="100000"/>
              </a:lnSpc>
            </a:pPr>
            <a:r>
              <a:rPr sz="1200" spc="15" dirty="0">
                <a:solidFill>
                  <a:srgbClr val="3333B2"/>
                </a:solidFill>
                <a:latin typeface="Times New Roman"/>
                <a:cs typeface="Times New Roman"/>
              </a:rPr>
              <a:t>W</a:t>
            </a:r>
            <a:r>
              <a:rPr sz="950" spc="15" dirty="0">
                <a:solidFill>
                  <a:srgbClr val="3333B2"/>
                </a:solidFill>
                <a:latin typeface="Times New Roman"/>
                <a:cs typeface="Times New Roman"/>
              </a:rPr>
              <a:t>HAT </a:t>
            </a:r>
            <a:r>
              <a:rPr sz="950" spc="30" dirty="0">
                <a:solidFill>
                  <a:srgbClr val="3333B2"/>
                </a:solidFill>
                <a:latin typeface="Times New Roman"/>
                <a:cs typeface="Times New Roman"/>
              </a:rPr>
              <a:t>IS </a:t>
            </a:r>
            <a:r>
              <a:rPr sz="950" dirty="0">
                <a:solidFill>
                  <a:srgbClr val="3333B2"/>
                </a:solidFill>
                <a:latin typeface="Times New Roman"/>
                <a:cs typeface="Times New Roman"/>
              </a:rPr>
              <a:t>A  </a:t>
            </a:r>
            <a:r>
              <a:rPr sz="1200" spc="40" dirty="0">
                <a:solidFill>
                  <a:srgbClr val="3333B2"/>
                </a:solidFill>
                <a:latin typeface="Times New Roman"/>
                <a:cs typeface="Times New Roman"/>
              </a:rPr>
              <a:t>GPGPU?</a:t>
            </a:r>
            <a:endParaRPr sz="1200">
              <a:latin typeface="Times New Roman"/>
              <a:cs typeface="Times New Roman"/>
            </a:endParaRPr>
          </a:p>
        </p:txBody>
      </p:sp>
      <p:sp>
        <p:nvSpPr>
          <p:cNvPr id="42" name="object 42"/>
          <p:cNvSpPr txBox="1"/>
          <p:nvPr/>
        </p:nvSpPr>
        <p:spPr>
          <a:xfrm>
            <a:off x="171094" y="1697532"/>
            <a:ext cx="1009015" cy="200660"/>
          </a:xfrm>
          <a:prstGeom prst="rect">
            <a:avLst/>
          </a:prstGeom>
        </p:spPr>
        <p:txBody>
          <a:bodyPr vert="horz" wrap="square" lIns="0" tIns="0" rIns="0" bIns="0" rtlCol="0">
            <a:spAutoFit/>
          </a:bodyPr>
          <a:lstStyle/>
          <a:p>
            <a:pPr marL="12700">
              <a:lnSpc>
                <a:spcPct val="100000"/>
              </a:lnSpc>
            </a:pPr>
            <a:r>
              <a:rPr sz="950" spc="45" dirty="0">
                <a:solidFill>
                  <a:srgbClr val="3333B2"/>
                </a:solidFill>
                <a:latin typeface="Times New Roman"/>
                <a:cs typeface="Times New Roman"/>
              </a:rPr>
              <a:t>N</a:t>
            </a:r>
            <a:r>
              <a:rPr sz="1200" spc="45" dirty="0">
                <a:solidFill>
                  <a:srgbClr val="3333B2"/>
                </a:solidFill>
                <a:latin typeface="Times New Roman"/>
                <a:cs typeface="Times New Roman"/>
              </a:rPr>
              <a:t>V</a:t>
            </a:r>
            <a:r>
              <a:rPr sz="950" spc="45" dirty="0">
                <a:solidFill>
                  <a:srgbClr val="3333B2"/>
                </a:solidFill>
                <a:latin typeface="Times New Roman"/>
                <a:cs typeface="Times New Roman"/>
              </a:rPr>
              <a:t>IDIA</a:t>
            </a:r>
            <a:r>
              <a:rPr sz="950" spc="40" dirty="0">
                <a:solidFill>
                  <a:srgbClr val="3333B2"/>
                </a:solidFill>
                <a:latin typeface="Times New Roman"/>
                <a:cs typeface="Times New Roman"/>
              </a:rPr>
              <a:t> </a:t>
            </a:r>
            <a:r>
              <a:rPr sz="1200" spc="25" dirty="0">
                <a:solidFill>
                  <a:srgbClr val="3333B2"/>
                </a:solidFill>
                <a:latin typeface="Times New Roman"/>
                <a:cs typeface="Times New Roman"/>
              </a:rPr>
              <a:t>CUDA</a:t>
            </a:r>
            <a:endParaRPr sz="1200">
              <a:latin typeface="Times New Roman"/>
              <a:cs typeface="Times New Roman"/>
            </a:endParaRPr>
          </a:p>
        </p:txBody>
      </p:sp>
      <p:sp>
        <p:nvSpPr>
          <p:cNvPr id="43" name="object 43"/>
          <p:cNvSpPr txBox="1"/>
          <p:nvPr/>
        </p:nvSpPr>
        <p:spPr>
          <a:xfrm>
            <a:off x="171094" y="2058301"/>
            <a:ext cx="3412490" cy="200660"/>
          </a:xfrm>
          <a:prstGeom prst="rect">
            <a:avLst/>
          </a:prstGeom>
        </p:spPr>
        <p:txBody>
          <a:bodyPr vert="horz" wrap="square" lIns="0" tIns="0" rIns="0" bIns="0" rtlCol="0">
            <a:spAutoFit/>
          </a:bodyPr>
          <a:lstStyle/>
          <a:p>
            <a:pPr marL="12700">
              <a:lnSpc>
                <a:spcPct val="100000"/>
              </a:lnSpc>
            </a:pPr>
            <a:r>
              <a:rPr sz="1200" spc="45" dirty="0">
                <a:solidFill>
                  <a:srgbClr val="3333B2"/>
                </a:solidFill>
                <a:latin typeface="Times New Roman"/>
                <a:cs typeface="Times New Roman"/>
              </a:rPr>
              <a:t>M</a:t>
            </a:r>
            <a:r>
              <a:rPr sz="950" spc="45" dirty="0">
                <a:solidFill>
                  <a:srgbClr val="3333B2"/>
                </a:solidFill>
                <a:latin typeface="Times New Roman"/>
                <a:cs typeface="Times New Roman"/>
              </a:rPr>
              <a:t>ETHOD </a:t>
            </a:r>
            <a:r>
              <a:rPr sz="950" spc="30" dirty="0">
                <a:solidFill>
                  <a:srgbClr val="3333B2"/>
                </a:solidFill>
                <a:latin typeface="Times New Roman"/>
                <a:cs typeface="Times New Roman"/>
              </a:rPr>
              <a:t>OF </a:t>
            </a:r>
            <a:r>
              <a:rPr sz="950" spc="45" dirty="0">
                <a:solidFill>
                  <a:srgbClr val="3333B2"/>
                </a:solidFill>
                <a:latin typeface="Times New Roman"/>
                <a:cs typeface="Times New Roman"/>
              </a:rPr>
              <a:t>LINES </a:t>
            </a:r>
            <a:r>
              <a:rPr sz="950" spc="40" dirty="0">
                <a:solidFill>
                  <a:srgbClr val="3333B2"/>
                </a:solidFill>
                <a:latin typeface="Times New Roman"/>
                <a:cs typeface="Times New Roman"/>
              </a:rPr>
              <a:t>FOR PARABOLIC </a:t>
            </a:r>
            <a:r>
              <a:rPr sz="1200" spc="40" dirty="0">
                <a:solidFill>
                  <a:srgbClr val="3333B2"/>
                </a:solidFill>
                <a:latin typeface="Times New Roman"/>
                <a:cs typeface="Times New Roman"/>
              </a:rPr>
              <a:t>PDE</a:t>
            </a:r>
            <a:r>
              <a:rPr sz="950" spc="40" dirty="0">
                <a:solidFill>
                  <a:srgbClr val="3333B2"/>
                </a:solidFill>
                <a:latin typeface="Times New Roman"/>
                <a:cs typeface="Times New Roman"/>
              </a:rPr>
              <a:t>S </a:t>
            </a:r>
            <a:r>
              <a:rPr sz="950" spc="30" dirty="0">
                <a:solidFill>
                  <a:srgbClr val="3333B2"/>
                </a:solidFill>
                <a:latin typeface="Times New Roman"/>
                <a:cs typeface="Times New Roman"/>
              </a:rPr>
              <a:t>IN </a:t>
            </a:r>
            <a:r>
              <a:rPr sz="950" spc="290" dirty="0">
                <a:solidFill>
                  <a:srgbClr val="3333B2"/>
                </a:solidFill>
                <a:latin typeface="Times New Roman"/>
                <a:cs typeface="Times New Roman"/>
              </a:rPr>
              <a:t> </a:t>
            </a:r>
            <a:r>
              <a:rPr sz="1200" spc="25" dirty="0">
                <a:solidFill>
                  <a:srgbClr val="3333B2"/>
                </a:solidFill>
                <a:latin typeface="Times New Roman"/>
                <a:cs typeface="Times New Roman"/>
              </a:rPr>
              <a:t>CUDA</a:t>
            </a:r>
            <a:endParaRPr sz="1200">
              <a:latin typeface="Times New Roman"/>
              <a:cs typeface="Times New Roman"/>
            </a:endParaRPr>
          </a:p>
        </p:txBody>
      </p:sp>
      <p:sp>
        <p:nvSpPr>
          <p:cNvPr id="44" name="object 44"/>
          <p:cNvSpPr txBox="1"/>
          <p:nvPr/>
        </p:nvSpPr>
        <p:spPr>
          <a:xfrm>
            <a:off x="171094" y="2419083"/>
            <a:ext cx="3277870" cy="200660"/>
          </a:xfrm>
          <a:prstGeom prst="rect">
            <a:avLst/>
          </a:prstGeom>
        </p:spPr>
        <p:txBody>
          <a:bodyPr vert="horz" wrap="square" lIns="0" tIns="0" rIns="0" bIns="0" rtlCol="0">
            <a:spAutoFit/>
          </a:bodyPr>
          <a:lstStyle/>
          <a:p>
            <a:pPr marL="12700">
              <a:lnSpc>
                <a:spcPct val="100000"/>
              </a:lnSpc>
            </a:pPr>
            <a:r>
              <a:rPr sz="1200" spc="40" dirty="0">
                <a:solidFill>
                  <a:srgbClr val="3333B2"/>
                </a:solidFill>
                <a:latin typeface="Times New Roman"/>
                <a:cs typeface="Times New Roman"/>
              </a:rPr>
              <a:t>I</a:t>
            </a:r>
            <a:r>
              <a:rPr sz="950" spc="40" dirty="0">
                <a:solidFill>
                  <a:srgbClr val="3333B2"/>
                </a:solidFill>
                <a:latin typeface="Times New Roman"/>
                <a:cs typeface="Times New Roman"/>
              </a:rPr>
              <a:t>MPLEMENTATION </a:t>
            </a:r>
            <a:r>
              <a:rPr sz="950" spc="30" dirty="0">
                <a:solidFill>
                  <a:srgbClr val="3333B2"/>
                </a:solidFill>
                <a:latin typeface="Times New Roman"/>
                <a:cs typeface="Times New Roman"/>
              </a:rPr>
              <a:t>OF </a:t>
            </a:r>
            <a:r>
              <a:rPr sz="1200" spc="40" dirty="0">
                <a:solidFill>
                  <a:srgbClr val="3333B2"/>
                </a:solidFill>
                <a:latin typeface="Times New Roman"/>
                <a:cs typeface="Times New Roman"/>
              </a:rPr>
              <a:t>GMRES </a:t>
            </a:r>
            <a:r>
              <a:rPr sz="950" spc="50" dirty="0">
                <a:solidFill>
                  <a:srgbClr val="3333B2"/>
                </a:solidFill>
                <a:latin typeface="Times New Roman"/>
                <a:cs typeface="Times New Roman"/>
              </a:rPr>
              <a:t>METHOD </a:t>
            </a:r>
            <a:r>
              <a:rPr sz="950" spc="30" dirty="0">
                <a:solidFill>
                  <a:srgbClr val="3333B2"/>
                </a:solidFill>
                <a:latin typeface="Times New Roman"/>
                <a:cs typeface="Times New Roman"/>
              </a:rPr>
              <a:t>IN  </a:t>
            </a:r>
            <a:r>
              <a:rPr sz="1200" spc="25" dirty="0">
                <a:solidFill>
                  <a:srgbClr val="3333B2"/>
                </a:solidFill>
                <a:latin typeface="Times New Roman"/>
                <a:cs typeface="Times New Roman"/>
              </a:rPr>
              <a:t>CUDA</a:t>
            </a:r>
            <a:endParaRPr sz="1200">
              <a:latin typeface="Times New Roman"/>
              <a:cs typeface="Times New Roman"/>
            </a:endParaRPr>
          </a:p>
        </p:txBody>
      </p:sp>
      <p:sp>
        <p:nvSpPr>
          <p:cNvPr id="45" name="object 45"/>
          <p:cNvSpPr txBox="1"/>
          <p:nvPr/>
        </p:nvSpPr>
        <p:spPr>
          <a:xfrm>
            <a:off x="171094" y="2779865"/>
            <a:ext cx="895985" cy="200660"/>
          </a:xfrm>
          <a:prstGeom prst="rect">
            <a:avLst/>
          </a:prstGeom>
        </p:spPr>
        <p:txBody>
          <a:bodyPr vert="horz" wrap="square" lIns="0" tIns="0" rIns="0" bIns="0" rtlCol="0">
            <a:spAutoFit/>
          </a:bodyPr>
          <a:lstStyle/>
          <a:p>
            <a:pPr marL="12700">
              <a:lnSpc>
                <a:spcPct val="100000"/>
              </a:lnSpc>
            </a:pPr>
            <a:r>
              <a:rPr sz="1200" spc="50" dirty="0">
                <a:solidFill>
                  <a:srgbClr val="3333B2"/>
                </a:solidFill>
                <a:latin typeface="Times New Roman"/>
                <a:cs typeface="Times New Roman"/>
              </a:rPr>
              <a:t>C</a:t>
            </a:r>
            <a:r>
              <a:rPr sz="950" spc="50" dirty="0">
                <a:solidFill>
                  <a:srgbClr val="3333B2"/>
                </a:solidFill>
                <a:latin typeface="Times New Roman"/>
                <a:cs typeface="Times New Roman"/>
              </a:rPr>
              <a:t>ONCLUSION</a:t>
            </a:r>
            <a:endParaRPr sz="950">
              <a:latin typeface="Times New Roman"/>
              <a:cs typeface="Times New Roman"/>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4" name="object 4"/>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6" name="object 6"/>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7" name="object 7"/>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9" name="object 9"/>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4" name="object 14"/>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5" name="object 15"/>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6" name="object 1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1" name="object 21"/>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22" name="object 22"/>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3" name="object 23"/>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4" name="object 24"/>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25" name="object 25"/>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26" name="object 2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C</a:t>
            </a:r>
            <a:r>
              <a:rPr spc="55" dirty="0"/>
              <a:t>OALESCED</a:t>
            </a:r>
            <a:r>
              <a:rPr spc="95" dirty="0"/>
              <a:t> </a:t>
            </a:r>
            <a:r>
              <a:rPr spc="40" dirty="0"/>
              <a:t>ACCES</a:t>
            </a:r>
            <a:endParaRPr sz="1400"/>
          </a:p>
        </p:txBody>
      </p:sp>
      <p:sp>
        <p:nvSpPr>
          <p:cNvPr id="27" name="object 27"/>
          <p:cNvSpPr/>
          <p:nvPr/>
        </p:nvSpPr>
        <p:spPr>
          <a:xfrm>
            <a:off x="179997" y="548027"/>
            <a:ext cx="3599929" cy="2552677"/>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318884" y="781266"/>
            <a:ext cx="4253865" cy="2622550"/>
          </a:xfrm>
          <a:prstGeom prst="rect">
            <a:avLst/>
          </a:prstGeom>
        </p:spPr>
        <p:txBody>
          <a:bodyPr vert="horz" wrap="square" lIns="0" tIns="0" rIns="0" bIns="0" rtlCol="0">
            <a:spAutoFit/>
          </a:bodyPr>
          <a:lstStyle/>
          <a:p>
            <a:pPr marR="198120" algn="r">
              <a:lnSpc>
                <a:spcPts val="710"/>
              </a:lnSpc>
            </a:pPr>
            <a:r>
              <a:rPr sz="600" spc="10" dirty="0">
                <a:solidFill>
                  <a:srgbClr val="9898D8"/>
                </a:solidFill>
                <a:latin typeface="Times New Roman"/>
                <a:cs typeface="Times New Roman"/>
              </a:rPr>
              <a:t>T</a:t>
            </a:r>
            <a:r>
              <a:rPr sz="450" spc="45" dirty="0">
                <a:solidFill>
                  <a:srgbClr val="9898D8"/>
                </a:solidFill>
                <a:latin typeface="Times New Roman"/>
                <a:cs typeface="Times New Roman"/>
              </a:rPr>
              <a:t>OMÁ</a:t>
            </a:r>
            <a:r>
              <a:rPr sz="450" spc="15" dirty="0">
                <a:solidFill>
                  <a:srgbClr val="9898D8"/>
                </a:solidFill>
                <a:latin typeface="Times New Roman"/>
                <a:cs typeface="Times New Roman"/>
              </a:rPr>
              <a:t>Š</a:t>
            </a:r>
            <a:endParaRPr sz="450">
              <a:latin typeface="Times New Roman"/>
              <a:cs typeface="Times New Roman"/>
            </a:endParaRPr>
          </a:p>
          <a:p>
            <a:pPr marL="3639820"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R="103505" algn="r">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361759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3608704"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3608704"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3608704">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3608704">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3608704"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3608704" marR="52069">
              <a:lnSpc>
                <a:spcPts val="7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  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3608704">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3608704">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a:p>
            <a:pPr>
              <a:lnSpc>
                <a:spcPct val="100000"/>
              </a:lnSpc>
            </a:pPr>
            <a:endParaRPr sz="600">
              <a:latin typeface="Times New Roman"/>
              <a:cs typeface="Times New Roman"/>
            </a:endParaRPr>
          </a:p>
          <a:p>
            <a:pPr>
              <a:lnSpc>
                <a:spcPct val="100000"/>
              </a:lnSpc>
              <a:spcBef>
                <a:spcPts val="30"/>
              </a:spcBef>
            </a:pPr>
            <a:endParaRPr sz="800">
              <a:latin typeface="Times New Roman"/>
              <a:cs typeface="Times New Roman"/>
            </a:endParaRPr>
          </a:p>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nVidia </a:t>
            </a:r>
            <a:r>
              <a:rPr sz="1000" spc="-15" dirty="0">
                <a:latin typeface="Arial"/>
                <a:cs typeface="Arial"/>
              </a:rPr>
              <a:t>CUDA </a:t>
            </a:r>
            <a:r>
              <a:rPr sz="1000" spc="-5" dirty="0">
                <a:latin typeface="Arial"/>
                <a:cs typeface="Arial"/>
              </a:rPr>
              <a:t>programmin</a:t>
            </a:r>
            <a:r>
              <a:rPr sz="1000" u="sng" spc="-5" dirty="0">
                <a:latin typeface="Arial"/>
                <a:cs typeface="Arial"/>
              </a:rPr>
              <a:t>g</a:t>
            </a:r>
            <a:r>
              <a:rPr sz="1000" u="sng" spc="155" dirty="0">
                <a:latin typeface="Arial"/>
                <a:cs typeface="Arial"/>
              </a:rPr>
              <a:t> </a:t>
            </a:r>
            <a:r>
              <a:rPr sz="1000" spc="-5" dirty="0">
                <a:latin typeface="Arial"/>
                <a:cs typeface="Arial"/>
              </a:rPr>
              <a:t>gui</a:t>
            </a:r>
            <a:r>
              <a:rPr sz="1000" u="dbl" spc="-5" dirty="0">
                <a:latin typeface="Arial"/>
                <a:cs typeface="Arial"/>
              </a:rPr>
              <a:t>d</a:t>
            </a:r>
            <a:r>
              <a:rPr sz="1000" spc="-5" dirty="0">
                <a:latin typeface="Arial"/>
                <a:cs typeface="Arial"/>
              </a:rPr>
              <a:t>e</a:t>
            </a:r>
            <a:endParaRPr sz="1000">
              <a:latin typeface="Arial"/>
              <a:cs typeface="Aria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P</a:t>
            </a:r>
            <a:r>
              <a:rPr spc="55" dirty="0"/>
              <a:t>ROGRAMMING </a:t>
            </a:r>
            <a:r>
              <a:rPr spc="30" dirty="0"/>
              <a:t>IN </a:t>
            </a:r>
            <a:r>
              <a:rPr sz="1400" spc="60" dirty="0"/>
              <a:t>CUDA</a:t>
            </a:r>
            <a:r>
              <a:rPr sz="1400" spc="240" dirty="0"/>
              <a:t> </a:t>
            </a:r>
            <a:r>
              <a:rPr sz="1400" spc="45" dirty="0"/>
              <a:t>I.</a:t>
            </a:r>
            <a:endParaRPr sz="1400"/>
          </a:p>
        </p:txBody>
      </p:sp>
      <p:sp>
        <p:nvSpPr>
          <p:cNvPr id="42" name="object 42"/>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1" name="object 41"/>
          <p:cNvSpPr txBox="1"/>
          <p:nvPr/>
        </p:nvSpPr>
        <p:spPr>
          <a:xfrm>
            <a:off x="167297" y="768832"/>
            <a:ext cx="3549015" cy="2104390"/>
          </a:xfrm>
          <a:prstGeom prst="rect">
            <a:avLst/>
          </a:prstGeom>
        </p:spPr>
        <p:txBody>
          <a:bodyPr vert="horz" wrap="square" lIns="0" tIns="0" rIns="0" bIns="0" rtlCol="0">
            <a:spAutoFit/>
          </a:bodyPr>
          <a:lstStyle/>
          <a:p>
            <a:pPr marL="307975" indent="-171450">
              <a:lnSpc>
                <a:spcPct val="100000"/>
              </a:lnSpc>
              <a:buFont typeface="Wingdings" panose="05000000000000000000" pitchFamily="2" charset="2"/>
              <a:buChar char="Ø"/>
            </a:pPr>
            <a:r>
              <a:rPr sz="1050" spc="-10" dirty="0">
                <a:latin typeface="Arial"/>
                <a:cs typeface="Arial"/>
              </a:rPr>
              <a:t>programming </a:t>
            </a:r>
            <a:r>
              <a:rPr sz="1050" spc="-15" dirty="0">
                <a:latin typeface="Arial"/>
                <a:cs typeface="Arial"/>
              </a:rPr>
              <a:t>for </a:t>
            </a:r>
            <a:r>
              <a:rPr sz="1050" spc="-20" dirty="0">
                <a:latin typeface="Arial"/>
                <a:cs typeface="Arial"/>
              </a:rPr>
              <a:t>CUDA </a:t>
            </a:r>
            <a:r>
              <a:rPr sz="1050" spc="-5" dirty="0">
                <a:latin typeface="Arial"/>
                <a:cs typeface="Arial"/>
              </a:rPr>
              <a:t>consists of writing of</a:t>
            </a:r>
            <a:r>
              <a:rPr sz="1050" spc="-70" dirty="0">
                <a:latin typeface="Arial"/>
                <a:cs typeface="Arial"/>
              </a:rPr>
              <a:t> </a:t>
            </a:r>
            <a:r>
              <a:rPr sz="1050" b="1" spc="-5" dirty="0">
                <a:latin typeface="Arial"/>
                <a:cs typeface="Arial"/>
              </a:rPr>
              <a:t>kernels</a:t>
            </a:r>
            <a:endParaRPr sz="1050" dirty="0">
              <a:latin typeface="Arial"/>
              <a:cs typeface="Arial"/>
            </a:endParaRPr>
          </a:p>
          <a:p>
            <a:pPr marL="289560">
              <a:lnSpc>
                <a:spcPct val="100000"/>
              </a:lnSpc>
              <a:spcBef>
                <a:spcPts val="35"/>
              </a:spcBef>
            </a:pPr>
            <a:r>
              <a:rPr sz="1050" spc="-5" dirty="0">
                <a:latin typeface="Arial"/>
                <a:cs typeface="Arial"/>
              </a:rPr>
              <a:t>= code processed </a:t>
            </a:r>
            <a:r>
              <a:rPr sz="1050" spc="-20" dirty="0">
                <a:latin typeface="Arial"/>
                <a:cs typeface="Arial"/>
              </a:rPr>
              <a:t>by </a:t>
            </a:r>
            <a:r>
              <a:rPr sz="1050" spc="-5" dirty="0">
                <a:latin typeface="Arial"/>
                <a:cs typeface="Arial"/>
              </a:rPr>
              <a:t>one</a:t>
            </a:r>
            <a:r>
              <a:rPr sz="1050" dirty="0">
                <a:latin typeface="Arial"/>
                <a:cs typeface="Arial"/>
              </a:rPr>
              <a:t> </a:t>
            </a:r>
            <a:r>
              <a:rPr sz="1050" spc="-5" dirty="0">
                <a:latin typeface="Arial"/>
                <a:cs typeface="Arial"/>
              </a:rPr>
              <a:t>thread</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kernels do not </a:t>
            </a:r>
            <a:r>
              <a:rPr sz="1050" dirty="0">
                <a:latin typeface="Arial"/>
                <a:cs typeface="Arial"/>
              </a:rPr>
              <a:t>support</a:t>
            </a:r>
            <a:r>
              <a:rPr sz="1050" spc="-195" dirty="0">
                <a:latin typeface="Arial"/>
                <a:cs typeface="Arial"/>
              </a:rPr>
              <a:t> </a:t>
            </a:r>
            <a:r>
              <a:rPr lang="en-US" sz="1050" spc="-195" dirty="0">
                <a:latin typeface="Arial"/>
                <a:cs typeface="Arial"/>
              </a:rPr>
              <a:t> </a:t>
            </a:r>
            <a:r>
              <a:rPr sz="1050" spc="-5" dirty="0">
                <a:latin typeface="Arial"/>
                <a:cs typeface="Arial"/>
              </a:rPr>
              <a:t>recursion</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15" dirty="0">
                <a:latin typeface="Arial"/>
                <a:cs typeface="Arial"/>
              </a:rPr>
              <a:t>they </a:t>
            </a:r>
            <a:r>
              <a:rPr sz="1050" dirty="0">
                <a:latin typeface="Arial"/>
                <a:cs typeface="Arial"/>
              </a:rPr>
              <a:t>support </a:t>
            </a:r>
            <a:r>
              <a:rPr sz="1050" spc="-10" dirty="0">
                <a:latin typeface="Arial"/>
                <a:cs typeface="Arial"/>
              </a:rPr>
              <a:t>branching </a:t>
            </a:r>
            <a:r>
              <a:rPr sz="1050" spc="-5" dirty="0">
                <a:latin typeface="Arial"/>
                <a:cs typeface="Arial"/>
              </a:rPr>
              <a:t>- it can reduce</a:t>
            </a:r>
            <a:r>
              <a:rPr sz="1050" spc="-80" dirty="0">
                <a:latin typeface="Arial"/>
                <a:cs typeface="Arial"/>
              </a:rPr>
              <a:t> </a:t>
            </a:r>
            <a:r>
              <a:rPr sz="1050" spc="-5" dirty="0">
                <a:latin typeface="Arial"/>
                <a:cs typeface="Arial"/>
              </a:rPr>
              <a:t>efficiency</a:t>
            </a:r>
            <a:endParaRPr sz="1050" dirty="0">
              <a:latin typeface="Arial"/>
              <a:cs typeface="Arial"/>
            </a:endParaRPr>
          </a:p>
          <a:p>
            <a:pPr marL="12700">
              <a:lnSpc>
                <a:spcPts val="1310"/>
              </a:lnSpc>
              <a:spcBef>
                <a:spcPts val="630"/>
              </a:spcBef>
            </a:pPr>
            <a:r>
              <a:rPr sz="1050" spc="-5" dirty="0">
                <a:latin typeface="Arial"/>
                <a:cs typeface="Arial"/>
              </a:rPr>
              <a:t>The </a:t>
            </a:r>
            <a:r>
              <a:rPr sz="1050" spc="-10" dirty="0">
                <a:latin typeface="Arial"/>
                <a:cs typeface="Arial"/>
              </a:rPr>
              <a:t>following </a:t>
            </a:r>
            <a:r>
              <a:rPr sz="1050" spc="-5" dirty="0">
                <a:latin typeface="Arial"/>
                <a:cs typeface="Arial"/>
              </a:rPr>
              <a:t>code in</a:t>
            </a:r>
            <a:r>
              <a:rPr sz="1050" spc="-35" dirty="0">
                <a:latin typeface="Arial"/>
                <a:cs typeface="Arial"/>
              </a:rPr>
              <a:t> </a:t>
            </a:r>
            <a:r>
              <a:rPr sz="1050" spc="-10" dirty="0">
                <a:latin typeface="Arial"/>
                <a:cs typeface="Arial"/>
              </a:rPr>
              <a:t>C</a:t>
            </a:r>
            <a:endParaRPr sz="1050" dirty="0">
              <a:latin typeface="Arial"/>
              <a:cs typeface="Arial"/>
            </a:endParaRPr>
          </a:p>
          <a:p>
            <a:pPr marL="12700">
              <a:lnSpc>
                <a:spcPts val="1185"/>
              </a:lnSpc>
            </a:pPr>
            <a:r>
              <a:rPr sz="1000" spc="-5" dirty="0">
                <a:solidFill>
                  <a:srgbClr val="0000FF"/>
                </a:solidFill>
                <a:latin typeface="Courier New"/>
                <a:cs typeface="Courier New"/>
              </a:rPr>
              <a:t>int</a:t>
            </a:r>
            <a:r>
              <a:rPr sz="1000" spc="-5" dirty="0">
                <a:latin typeface="Courier New"/>
                <a:cs typeface="Courier New"/>
              </a:rPr>
              <a:t>main()</a:t>
            </a:r>
            <a:endParaRPr sz="1000" dirty="0">
              <a:latin typeface="Courier New"/>
              <a:cs typeface="Courier New"/>
            </a:endParaRPr>
          </a:p>
          <a:p>
            <a:pPr marL="12700">
              <a:lnSpc>
                <a:spcPts val="1195"/>
              </a:lnSpc>
            </a:pPr>
            <a:r>
              <a:rPr sz="1000" spc="-5" dirty="0">
                <a:latin typeface="Courier New"/>
                <a:cs typeface="Courier New"/>
              </a:rPr>
              <a:t>{</a:t>
            </a:r>
            <a:endParaRPr sz="1000" dirty="0">
              <a:latin typeface="Courier New"/>
              <a:cs typeface="Courier New"/>
            </a:endParaRPr>
          </a:p>
          <a:p>
            <a:pPr marL="268605">
              <a:lnSpc>
                <a:spcPts val="1195"/>
              </a:lnSpc>
            </a:pPr>
            <a:r>
              <a:rPr sz="1000" spc="-5" dirty="0">
                <a:solidFill>
                  <a:srgbClr val="0000FF"/>
                </a:solidFill>
                <a:latin typeface="Courier New"/>
                <a:cs typeface="Courier New"/>
              </a:rPr>
              <a:t>float</a:t>
            </a:r>
            <a:r>
              <a:rPr sz="1000" spc="-5" dirty="0">
                <a:latin typeface="Courier New"/>
                <a:cs typeface="Courier New"/>
              </a:rPr>
              <a:t>A[ N ], B[ N ], C[ N</a:t>
            </a:r>
            <a:r>
              <a:rPr sz="1000" spc="-55" dirty="0">
                <a:latin typeface="Courier New"/>
                <a:cs typeface="Courier New"/>
              </a:rPr>
              <a:t> </a:t>
            </a:r>
            <a:r>
              <a:rPr sz="1000" spc="-5" dirty="0">
                <a:latin typeface="Courier New"/>
                <a:cs typeface="Courier New"/>
              </a:rPr>
              <a:t>];</a:t>
            </a:r>
            <a:endParaRPr sz="1000" dirty="0">
              <a:latin typeface="Courier New"/>
              <a:cs typeface="Courier New"/>
            </a:endParaRPr>
          </a:p>
          <a:p>
            <a:pPr marL="268605">
              <a:lnSpc>
                <a:spcPts val="1195"/>
              </a:lnSpc>
            </a:pPr>
            <a:r>
              <a:rPr sz="1000" spc="-5" dirty="0">
                <a:latin typeface="Courier New"/>
                <a:cs typeface="Courier New"/>
              </a:rPr>
              <a:t>...</a:t>
            </a:r>
            <a:endParaRPr sz="1000" dirty="0">
              <a:latin typeface="Courier New"/>
              <a:cs typeface="Courier New"/>
            </a:endParaRPr>
          </a:p>
          <a:p>
            <a:pPr marL="808355" marR="834390" indent="-540385">
              <a:lnSpc>
                <a:spcPts val="1200"/>
              </a:lnSpc>
              <a:spcBef>
                <a:spcPts val="35"/>
              </a:spcBef>
            </a:pPr>
            <a:r>
              <a:rPr sz="1000" spc="-5" dirty="0">
                <a:solidFill>
                  <a:srgbClr val="0000FF"/>
                </a:solidFill>
                <a:latin typeface="Courier New"/>
                <a:cs typeface="Courier New"/>
              </a:rPr>
              <a:t>for</a:t>
            </a:r>
            <a:r>
              <a:rPr sz="1000" spc="-5" dirty="0">
                <a:latin typeface="Courier New"/>
                <a:cs typeface="Courier New"/>
              </a:rPr>
              <a:t>(</a:t>
            </a:r>
            <a:r>
              <a:rPr sz="1000" spc="-5" dirty="0">
                <a:solidFill>
                  <a:srgbClr val="0000FF"/>
                </a:solidFill>
                <a:latin typeface="Courier New"/>
                <a:cs typeface="Courier New"/>
              </a:rPr>
              <a:t>int</a:t>
            </a:r>
            <a:r>
              <a:rPr sz="1000" spc="-5" dirty="0">
                <a:latin typeface="Courier New"/>
                <a:cs typeface="Courier New"/>
              </a:rPr>
              <a:t>i = 0; i &lt;= N-1, i ++ )  C[ i ] = A[ i ] + B[ i</a:t>
            </a:r>
            <a:r>
              <a:rPr sz="1000" spc="-65" dirty="0">
                <a:latin typeface="Courier New"/>
                <a:cs typeface="Courier New"/>
              </a:rPr>
              <a:t> </a:t>
            </a:r>
            <a:r>
              <a:rPr sz="1000" spc="-5" dirty="0">
                <a:latin typeface="Courier New"/>
                <a:cs typeface="Courier New"/>
              </a:rPr>
              <a:t>];</a:t>
            </a:r>
            <a:endParaRPr sz="1000" dirty="0">
              <a:latin typeface="Courier New"/>
              <a:cs typeface="Courier New"/>
            </a:endParaRPr>
          </a:p>
          <a:p>
            <a:pPr marL="12700">
              <a:lnSpc>
                <a:spcPct val="100000"/>
              </a:lnSpc>
              <a:spcBef>
                <a:spcPts val="114"/>
              </a:spcBef>
            </a:pPr>
            <a:r>
              <a:rPr sz="1000" spc="-5" dirty="0">
                <a:latin typeface="Courier New"/>
                <a:cs typeface="Courier New"/>
              </a:rPr>
              <a:t>}</a:t>
            </a:r>
            <a:endParaRPr sz="1000" dirty="0">
              <a:latin typeface="Courier New"/>
              <a:cs typeface="Courier New"/>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7" name="object 7"/>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P</a:t>
            </a:r>
            <a:r>
              <a:rPr spc="55" dirty="0"/>
              <a:t>ROGRAMMING </a:t>
            </a:r>
            <a:r>
              <a:rPr spc="30" dirty="0"/>
              <a:t>IN </a:t>
            </a:r>
            <a:r>
              <a:rPr sz="1400" spc="60" dirty="0"/>
              <a:t>CUDA</a:t>
            </a:r>
            <a:r>
              <a:rPr sz="1400" spc="245" dirty="0"/>
              <a:t> </a:t>
            </a:r>
            <a:r>
              <a:rPr sz="1400" spc="55" dirty="0"/>
              <a:t>II.</a:t>
            </a:r>
            <a:endParaRPr sz="1400"/>
          </a:p>
        </p:txBody>
      </p:sp>
      <p:sp>
        <p:nvSpPr>
          <p:cNvPr id="44" name="object 44"/>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1" name="object 41"/>
          <p:cNvSpPr txBox="1"/>
          <p:nvPr/>
        </p:nvSpPr>
        <p:spPr>
          <a:xfrm>
            <a:off x="167297" y="499757"/>
            <a:ext cx="1193800" cy="184785"/>
          </a:xfrm>
          <a:prstGeom prst="rect">
            <a:avLst/>
          </a:prstGeom>
        </p:spPr>
        <p:txBody>
          <a:bodyPr vert="horz" wrap="square" lIns="0" tIns="0" rIns="0" bIns="0" rtlCol="0">
            <a:spAutoFit/>
          </a:bodyPr>
          <a:lstStyle/>
          <a:p>
            <a:pPr marL="12700">
              <a:lnSpc>
                <a:spcPct val="100000"/>
              </a:lnSpc>
            </a:pPr>
            <a:r>
              <a:rPr sz="1050" spc="-5" dirty="0">
                <a:latin typeface="Arial"/>
                <a:cs typeface="Arial"/>
              </a:rPr>
              <a:t>can be replaced</a:t>
            </a:r>
            <a:r>
              <a:rPr sz="1050" spc="-50" dirty="0">
                <a:latin typeface="Arial"/>
                <a:cs typeface="Arial"/>
              </a:rPr>
              <a:t> </a:t>
            </a:r>
            <a:r>
              <a:rPr sz="1050" spc="-20" dirty="0">
                <a:latin typeface="Arial"/>
                <a:cs typeface="Arial"/>
              </a:rPr>
              <a:t>by</a:t>
            </a:r>
            <a:endParaRPr sz="1050">
              <a:latin typeface="Arial"/>
              <a:cs typeface="Arial"/>
            </a:endParaRPr>
          </a:p>
        </p:txBody>
      </p:sp>
      <p:sp>
        <p:nvSpPr>
          <p:cNvPr id="42" name="object 42"/>
          <p:cNvSpPr txBox="1"/>
          <p:nvPr/>
        </p:nvSpPr>
        <p:spPr>
          <a:xfrm>
            <a:off x="2368842" y="844283"/>
            <a:ext cx="1088390" cy="190500"/>
          </a:xfrm>
          <a:prstGeom prst="rect">
            <a:avLst/>
          </a:prstGeom>
        </p:spPr>
        <p:txBody>
          <a:bodyPr vert="horz" wrap="square" lIns="0" tIns="0" rIns="0" bIns="0" rtlCol="0">
            <a:spAutoFit/>
          </a:bodyPr>
          <a:lstStyle/>
          <a:p>
            <a:pPr marL="12700">
              <a:lnSpc>
                <a:spcPct val="100000"/>
              </a:lnSpc>
            </a:pPr>
            <a:r>
              <a:rPr sz="1500" spc="-7" baseline="-8333" dirty="0">
                <a:latin typeface="Courier New"/>
                <a:cs typeface="Courier New"/>
              </a:rPr>
              <a:t>* </a:t>
            </a:r>
            <a:r>
              <a:rPr sz="1000" spc="-5" dirty="0">
                <a:latin typeface="Courier New"/>
                <a:cs typeface="Courier New"/>
              </a:rPr>
              <a:t>A,</a:t>
            </a:r>
            <a:r>
              <a:rPr sz="1000" spc="-5" dirty="0">
                <a:solidFill>
                  <a:srgbClr val="0000FF"/>
                </a:solidFill>
                <a:latin typeface="Courier New"/>
                <a:cs typeface="Courier New"/>
              </a:rPr>
              <a:t>float </a:t>
            </a:r>
            <a:r>
              <a:rPr sz="1500" spc="-7" baseline="-8333" dirty="0">
                <a:latin typeface="Courier New"/>
                <a:cs typeface="Courier New"/>
              </a:rPr>
              <a:t>*</a:t>
            </a:r>
            <a:r>
              <a:rPr sz="1500" spc="-120" baseline="-8333" dirty="0">
                <a:latin typeface="Courier New"/>
                <a:cs typeface="Courier New"/>
              </a:rPr>
              <a:t> </a:t>
            </a:r>
            <a:r>
              <a:rPr sz="1000" spc="-5" dirty="0">
                <a:latin typeface="Courier New"/>
                <a:cs typeface="Courier New"/>
              </a:rPr>
              <a:t>B,</a:t>
            </a:r>
            <a:endParaRPr sz="1000">
              <a:latin typeface="Courier New"/>
              <a:cs typeface="Courier New"/>
            </a:endParaRPr>
          </a:p>
        </p:txBody>
      </p:sp>
      <p:sp>
        <p:nvSpPr>
          <p:cNvPr id="43" name="object 43"/>
          <p:cNvSpPr txBox="1">
            <a:spLocks noGrp="1"/>
          </p:cNvSpPr>
          <p:nvPr>
            <p:ph type="body" idx="1"/>
          </p:nvPr>
        </p:nvSpPr>
        <p:spPr>
          <a:prstGeom prst="rect">
            <a:avLst/>
          </a:prstGeom>
        </p:spPr>
        <p:txBody>
          <a:bodyPr vert="horz" wrap="square" lIns="0" tIns="0" rIns="0" bIns="0" rtlCol="0">
            <a:spAutoFit/>
          </a:bodyPr>
          <a:lstStyle/>
          <a:p>
            <a:pPr marL="12700" marR="1096010">
              <a:lnSpc>
                <a:spcPct val="100000"/>
              </a:lnSpc>
              <a:tabLst>
                <a:tab pos="800100" algn="l"/>
              </a:tabLst>
            </a:pPr>
            <a:r>
              <a:rPr sz="1000" u="sng" spc="-5" dirty="0">
                <a:solidFill>
                  <a:srgbClr val="0000FF"/>
                </a:solidFill>
                <a:latin typeface="Times New Roman"/>
                <a:cs typeface="Times New Roman"/>
              </a:rPr>
              <a:t>    </a:t>
            </a:r>
            <a:r>
              <a:rPr sz="1000" u="sng" spc="-55" dirty="0">
                <a:solidFill>
                  <a:srgbClr val="0000FF"/>
                </a:solidFill>
                <a:latin typeface="Times New Roman"/>
                <a:cs typeface="Times New Roman"/>
              </a:rPr>
              <a:t> </a:t>
            </a:r>
            <a:r>
              <a:rPr sz="1000" spc="-5" dirty="0">
                <a:solidFill>
                  <a:srgbClr val="0000FF"/>
                </a:solidFill>
                <a:latin typeface="Courier New"/>
                <a:cs typeface="Courier New"/>
              </a:rPr>
              <a:t>global</a:t>
            </a:r>
            <a:r>
              <a:rPr sz="1000" u="sng" spc="-5" dirty="0">
                <a:solidFill>
                  <a:srgbClr val="0000FF"/>
                </a:solidFill>
                <a:latin typeface="Times New Roman"/>
                <a:cs typeface="Times New Roman"/>
              </a:rPr>
              <a:t>	</a:t>
            </a:r>
            <a:r>
              <a:rPr sz="1000" spc="-5" dirty="0">
                <a:solidFill>
                  <a:srgbClr val="0000FF"/>
                </a:solidFill>
                <a:latin typeface="Courier New"/>
                <a:cs typeface="Courier New"/>
              </a:rPr>
              <a:t>void</a:t>
            </a:r>
            <a:r>
              <a:rPr sz="1000" spc="-5" dirty="0">
                <a:latin typeface="Courier New"/>
                <a:cs typeface="Courier New"/>
              </a:rPr>
              <a:t>vecAdd(</a:t>
            </a:r>
            <a:r>
              <a:rPr sz="1000" spc="-5" dirty="0">
                <a:solidFill>
                  <a:srgbClr val="0000FF"/>
                </a:solidFill>
                <a:latin typeface="Courier New"/>
                <a:cs typeface="Courier New"/>
              </a:rPr>
              <a:t>float  float</a:t>
            </a:r>
            <a:r>
              <a:rPr sz="1500" spc="-7" baseline="-8333" dirty="0">
                <a:latin typeface="Courier New"/>
                <a:cs typeface="Courier New"/>
              </a:rPr>
              <a:t>* </a:t>
            </a:r>
            <a:r>
              <a:rPr sz="1000" spc="-5" dirty="0">
                <a:latin typeface="Courier New"/>
                <a:cs typeface="Courier New"/>
              </a:rPr>
              <a:t>C</a:t>
            </a:r>
            <a:r>
              <a:rPr sz="1000" spc="-85" dirty="0">
                <a:latin typeface="Courier New"/>
                <a:cs typeface="Courier New"/>
              </a:rPr>
              <a:t> </a:t>
            </a:r>
            <a:r>
              <a:rPr sz="1000" spc="-5" dirty="0">
                <a:latin typeface="Courier New"/>
                <a:cs typeface="Courier New"/>
              </a:rPr>
              <a:t>)</a:t>
            </a:r>
            <a:endParaRPr sz="1000">
              <a:latin typeface="Courier New"/>
              <a:cs typeface="Courier New"/>
            </a:endParaRPr>
          </a:p>
          <a:p>
            <a:pPr marL="12700">
              <a:lnSpc>
                <a:spcPts val="1195"/>
              </a:lnSpc>
            </a:pPr>
            <a:r>
              <a:rPr sz="1000" spc="-5" dirty="0">
                <a:latin typeface="Courier New"/>
                <a:cs typeface="Courier New"/>
              </a:rPr>
              <a:t>{</a:t>
            </a:r>
            <a:endParaRPr sz="1000">
              <a:latin typeface="Courier New"/>
              <a:cs typeface="Courier New"/>
            </a:endParaRPr>
          </a:p>
          <a:p>
            <a:pPr marL="268605">
              <a:lnSpc>
                <a:spcPts val="1195"/>
              </a:lnSpc>
            </a:pPr>
            <a:r>
              <a:rPr sz="1000" spc="-5" dirty="0">
                <a:solidFill>
                  <a:srgbClr val="0000FF"/>
                </a:solidFill>
                <a:latin typeface="Courier New"/>
                <a:cs typeface="Courier New"/>
              </a:rPr>
              <a:t>int</a:t>
            </a:r>
            <a:r>
              <a:rPr sz="1000" spc="-5" dirty="0">
                <a:latin typeface="Courier New"/>
                <a:cs typeface="Courier New"/>
              </a:rPr>
              <a:t>i</a:t>
            </a:r>
            <a:r>
              <a:rPr sz="1000" spc="-60" dirty="0">
                <a:latin typeface="Courier New"/>
                <a:cs typeface="Courier New"/>
              </a:rPr>
              <a:t> </a:t>
            </a:r>
            <a:r>
              <a:rPr sz="1000" spc="-5" dirty="0">
                <a:latin typeface="Courier New"/>
                <a:cs typeface="Courier New"/>
              </a:rPr>
              <a:t>=</a:t>
            </a:r>
            <a:r>
              <a:rPr sz="1000" spc="-5" dirty="0">
                <a:solidFill>
                  <a:srgbClr val="FF0000"/>
                </a:solidFill>
                <a:latin typeface="Courier New"/>
                <a:cs typeface="Courier New"/>
              </a:rPr>
              <a:t>threadIdx.x</a:t>
            </a:r>
            <a:r>
              <a:rPr sz="1000" spc="-5" dirty="0">
                <a:latin typeface="Courier New"/>
                <a:cs typeface="Courier New"/>
              </a:rPr>
              <a:t>;</a:t>
            </a:r>
            <a:endParaRPr sz="1000">
              <a:latin typeface="Courier New"/>
              <a:cs typeface="Courier New"/>
            </a:endParaRPr>
          </a:p>
          <a:p>
            <a:pPr marL="268605">
              <a:lnSpc>
                <a:spcPts val="1195"/>
              </a:lnSpc>
            </a:pPr>
            <a:r>
              <a:rPr sz="1000" spc="-5" dirty="0">
                <a:latin typeface="Courier New"/>
                <a:cs typeface="Courier New"/>
              </a:rPr>
              <a:t>C[ i ] = A[ i ] + B[ i</a:t>
            </a:r>
            <a:r>
              <a:rPr sz="1000" spc="-65" dirty="0">
                <a:latin typeface="Courier New"/>
                <a:cs typeface="Courier New"/>
              </a:rPr>
              <a:t> </a:t>
            </a:r>
            <a:r>
              <a:rPr sz="1000" spc="-5" dirty="0">
                <a:latin typeface="Courier New"/>
                <a:cs typeface="Courier New"/>
              </a:rPr>
              <a:t>];</a:t>
            </a:r>
            <a:endParaRPr sz="1000">
              <a:latin typeface="Courier New"/>
              <a:cs typeface="Courier New"/>
            </a:endParaRPr>
          </a:p>
          <a:p>
            <a:pPr marL="12700">
              <a:lnSpc>
                <a:spcPts val="1195"/>
              </a:lnSpc>
            </a:pPr>
            <a:r>
              <a:rPr sz="1000" spc="-5" dirty="0">
                <a:latin typeface="Courier New"/>
                <a:cs typeface="Courier New"/>
              </a:rPr>
              <a:t>}</a:t>
            </a:r>
            <a:endParaRPr sz="1000">
              <a:latin typeface="Courier New"/>
              <a:cs typeface="Courier New"/>
            </a:endParaRPr>
          </a:p>
          <a:p>
            <a:pPr marL="12700">
              <a:lnSpc>
                <a:spcPts val="1195"/>
              </a:lnSpc>
            </a:pPr>
            <a:r>
              <a:rPr sz="1000" spc="-5" dirty="0">
                <a:solidFill>
                  <a:srgbClr val="0000FF"/>
                </a:solidFill>
                <a:latin typeface="Courier New"/>
                <a:cs typeface="Courier New"/>
              </a:rPr>
              <a:t>int</a:t>
            </a:r>
            <a:r>
              <a:rPr sz="1000" spc="-5" dirty="0">
                <a:latin typeface="Courier New"/>
                <a:cs typeface="Courier New"/>
              </a:rPr>
              <a:t>main()</a:t>
            </a:r>
            <a:endParaRPr sz="1000">
              <a:latin typeface="Courier New"/>
              <a:cs typeface="Courier New"/>
            </a:endParaRPr>
          </a:p>
          <a:p>
            <a:pPr marL="12700">
              <a:lnSpc>
                <a:spcPts val="1195"/>
              </a:lnSpc>
            </a:pPr>
            <a:r>
              <a:rPr sz="1000" spc="-5" dirty="0">
                <a:latin typeface="Courier New"/>
                <a:cs typeface="Courier New"/>
              </a:rPr>
              <a:t>{</a:t>
            </a:r>
            <a:endParaRPr sz="1000">
              <a:latin typeface="Courier New"/>
              <a:cs typeface="Courier New"/>
            </a:endParaRPr>
          </a:p>
          <a:p>
            <a:pPr marL="268605">
              <a:lnSpc>
                <a:spcPts val="1195"/>
              </a:lnSpc>
            </a:pPr>
            <a:r>
              <a:rPr sz="1000" spc="-5" dirty="0">
                <a:solidFill>
                  <a:srgbClr val="00FF00"/>
                </a:solidFill>
                <a:latin typeface="Courier New"/>
                <a:cs typeface="Courier New"/>
              </a:rPr>
              <a:t>// allocate A, B, C on the CUDA</a:t>
            </a:r>
            <a:r>
              <a:rPr sz="1000" spc="-30" dirty="0">
                <a:solidFill>
                  <a:srgbClr val="00FF00"/>
                </a:solidFill>
                <a:latin typeface="Courier New"/>
                <a:cs typeface="Courier New"/>
              </a:rPr>
              <a:t> </a:t>
            </a:r>
            <a:r>
              <a:rPr sz="1000" spc="-5" dirty="0">
                <a:solidFill>
                  <a:srgbClr val="00FF00"/>
                </a:solidFill>
                <a:latin typeface="Courier New"/>
                <a:cs typeface="Courier New"/>
              </a:rPr>
              <a:t>device</a:t>
            </a:r>
            <a:endParaRPr sz="1000">
              <a:latin typeface="Courier New"/>
              <a:cs typeface="Courier New"/>
            </a:endParaRPr>
          </a:p>
          <a:p>
            <a:pPr marL="268605">
              <a:lnSpc>
                <a:spcPts val="1195"/>
              </a:lnSpc>
            </a:pPr>
            <a:r>
              <a:rPr sz="1000" spc="-5" dirty="0">
                <a:latin typeface="Courier New"/>
                <a:cs typeface="Courier New"/>
              </a:rPr>
              <a:t>...</a:t>
            </a:r>
            <a:endParaRPr sz="1000">
              <a:latin typeface="Courier New"/>
              <a:cs typeface="Courier New"/>
            </a:endParaRPr>
          </a:p>
          <a:p>
            <a:pPr marL="268605">
              <a:lnSpc>
                <a:spcPts val="1195"/>
              </a:lnSpc>
            </a:pPr>
            <a:r>
              <a:rPr sz="1000" spc="-5" dirty="0">
                <a:latin typeface="Courier New"/>
                <a:cs typeface="Courier New"/>
              </a:rPr>
              <a:t>vecAdd</a:t>
            </a:r>
            <a:r>
              <a:rPr sz="1000" spc="-5" dirty="0">
                <a:solidFill>
                  <a:srgbClr val="FF0000"/>
                </a:solidFill>
                <a:latin typeface="Courier New"/>
                <a:cs typeface="Courier New"/>
              </a:rPr>
              <a:t>&lt;&lt;&lt; 0,N-1 &gt;&gt;&gt;</a:t>
            </a:r>
            <a:r>
              <a:rPr sz="1000" spc="-5" dirty="0">
                <a:latin typeface="Courier New"/>
                <a:cs typeface="Courier New"/>
              </a:rPr>
              <a:t>( A, B, C</a:t>
            </a:r>
            <a:r>
              <a:rPr sz="1000" spc="-40" dirty="0">
                <a:latin typeface="Courier New"/>
                <a:cs typeface="Courier New"/>
              </a:rPr>
              <a:t> </a:t>
            </a:r>
            <a:r>
              <a:rPr sz="1000" spc="-5" dirty="0">
                <a:latin typeface="Courier New"/>
                <a:cs typeface="Courier New"/>
              </a:rPr>
              <a:t>);</a:t>
            </a:r>
            <a:endParaRPr sz="1000">
              <a:latin typeface="Courier New"/>
              <a:cs typeface="Courier New"/>
            </a:endParaRPr>
          </a:p>
          <a:p>
            <a:pPr marL="12700">
              <a:lnSpc>
                <a:spcPts val="1200"/>
              </a:lnSpc>
            </a:pPr>
            <a:r>
              <a:rPr sz="1000" spc="-5" dirty="0">
                <a:latin typeface="Courier New"/>
                <a:cs typeface="Courier New"/>
              </a:rPr>
              <a:t>}</a:t>
            </a:r>
            <a:endParaRPr sz="1000">
              <a:latin typeface="Courier New"/>
              <a:cs typeface="Courier New"/>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8003" y="208733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3" name="object 3"/>
          <p:cNvSpPr txBox="1"/>
          <p:nvPr/>
        </p:nvSpPr>
        <p:spPr>
          <a:xfrm>
            <a:off x="3915155" y="93840"/>
            <a:ext cx="657225" cy="2947035"/>
          </a:xfrm>
          <a:prstGeom prst="rect">
            <a:avLst/>
          </a:prstGeom>
        </p:spPr>
        <p:txBody>
          <a:bodyPr vert="horz" wrap="square" lIns="0" tIns="0" rIns="0" bIns="0" rtlCol="0">
            <a:spAutoFit/>
          </a:bodyPr>
          <a:lstStyle/>
          <a:p>
            <a:pPr marL="111125" marR="6350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marL="8255"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9398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214629" indent="-71120">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a:p>
            <a:pPr>
              <a:lnSpc>
                <a:spcPct val="100000"/>
              </a:lnSpc>
              <a:spcBef>
                <a:spcPts val="30"/>
              </a:spcBef>
            </a:pPr>
            <a:endParaRPr sz="450">
              <a:latin typeface="Times New Roman"/>
              <a:cs typeface="Times New Roman"/>
            </a:endParaRPr>
          </a:p>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52069">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 name="object 4"/>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6" name="object 6"/>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7" name="object 7"/>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9" name="object 9"/>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2" name="object 12"/>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5" name="object 15"/>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9" name="object 19"/>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object 21"/>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object 29"/>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0" name="object 30"/>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1" name="object 31"/>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2" name="object 32"/>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3" name="object 33"/>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4" name="object 3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0" dirty="0"/>
              <a:t>A</a:t>
            </a:r>
            <a:r>
              <a:rPr spc="50" dirty="0"/>
              <a:t>LLOCATING </a:t>
            </a:r>
            <a:r>
              <a:rPr spc="40" dirty="0"/>
              <a:t>MEMORY </a:t>
            </a:r>
            <a:r>
              <a:rPr spc="30" dirty="0"/>
              <a:t>ON </a:t>
            </a:r>
            <a:r>
              <a:rPr spc="45" dirty="0"/>
              <a:t>THE </a:t>
            </a:r>
            <a:r>
              <a:rPr sz="1400" spc="60" dirty="0"/>
              <a:t>CUDA</a:t>
            </a:r>
            <a:r>
              <a:rPr sz="1400" spc="430" dirty="0"/>
              <a:t> </a:t>
            </a:r>
            <a:r>
              <a:rPr spc="55" dirty="0"/>
              <a:t>DEVICE</a:t>
            </a:r>
            <a:endParaRPr sz="1400"/>
          </a:p>
        </p:txBody>
      </p:sp>
      <p:sp>
        <p:nvSpPr>
          <p:cNvPr id="35" name="object 35"/>
          <p:cNvSpPr txBox="1"/>
          <p:nvPr/>
        </p:nvSpPr>
        <p:spPr>
          <a:xfrm>
            <a:off x="167297" y="303130"/>
            <a:ext cx="2416175" cy="2906395"/>
          </a:xfrm>
          <a:prstGeom prst="rect">
            <a:avLst/>
          </a:prstGeom>
        </p:spPr>
        <p:txBody>
          <a:bodyPr vert="horz" wrap="square" lIns="0" tIns="0" rIns="0" bIns="0" rtlCol="0">
            <a:spAutoFit/>
          </a:bodyPr>
          <a:lstStyle/>
          <a:p>
            <a:pPr marL="12700" marR="5080">
              <a:lnSpc>
                <a:spcPct val="100000"/>
              </a:lnSpc>
            </a:pPr>
            <a:r>
              <a:rPr sz="600" dirty="0">
                <a:solidFill>
                  <a:srgbClr val="00FF00"/>
                </a:solidFill>
                <a:latin typeface="Courier New"/>
                <a:cs typeface="Courier New"/>
              </a:rPr>
              <a:t>// Allocate input vectors h_A and h_B in host memory  </a:t>
            </a:r>
            <a:r>
              <a:rPr sz="600" dirty="0">
                <a:solidFill>
                  <a:srgbClr val="0000FF"/>
                </a:solidFill>
                <a:latin typeface="Courier New"/>
                <a:cs typeface="Courier New"/>
              </a:rPr>
              <a:t>float</a:t>
            </a:r>
            <a:r>
              <a:rPr sz="900" baseline="-9259" dirty="0">
                <a:latin typeface="Courier New"/>
                <a:cs typeface="Courier New"/>
              </a:rPr>
              <a:t>* </a:t>
            </a:r>
            <a:r>
              <a:rPr sz="600" dirty="0">
                <a:latin typeface="Courier New"/>
                <a:cs typeface="Courier New"/>
              </a:rPr>
              <a:t>h_A =</a:t>
            </a:r>
            <a:r>
              <a:rPr sz="600" spc="-60" dirty="0">
                <a:latin typeface="Courier New"/>
                <a:cs typeface="Courier New"/>
              </a:rPr>
              <a:t> </a:t>
            </a:r>
            <a:r>
              <a:rPr sz="600" dirty="0">
                <a:latin typeface="Courier New"/>
                <a:cs typeface="Courier New"/>
              </a:rPr>
              <a:t>malloc(size);</a:t>
            </a:r>
            <a:endParaRPr sz="600">
              <a:latin typeface="Courier New"/>
              <a:cs typeface="Courier New"/>
            </a:endParaRPr>
          </a:p>
          <a:p>
            <a:pPr marL="12700">
              <a:lnSpc>
                <a:spcPct val="100000"/>
              </a:lnSpc>
            </a:pPr>
            <a:r>
              <a:rPr sz="600" dirty="0">
                <a:solidFill>
                  <a:srgbClr val="0000FF"/>
                </a:solidFill>
                <a:latin typeface="Courier New"/>
                <a:cs typeface="Courier New"/>
              </a:rPr>
              <a:t>float</a:t>
            </a:r>
            <a:r>
              <a:rPr sz="900" baseline="-9259" dirty="0">
                <a:latin typeface="Courier New"/>
                <a:cs typeface="Courier New"/>
              </a:rPr>
              <a:t>* </a:t>
            </a:r>
            <a:r>
              <a:rPr sz="600" dirty="0">
                <a:latin typeface="Courier New"/>
                <a:cs typeface="Courier New"/>
              </a:rPr>
              <a:t>h_B =</a:t>
            </a:r>
            <a:r>
              <a:rPr sz="600" spc="-60" dirty="0">
                <a:latin typeface="Courier New"/>
                <a:cs typeface="Courier New"/>
              </a:rPr>
              <a:t> </a:t>
            </a:r>
            <a:r>
              <a:rPr sz="600" dirty="0">
                <a:latin typeface="Courier New"/>
                <a:cs typeface="Courier New"/>
              </a:rPr>
              <a:t>malloc(size);</a:t>
            </a:r>
            <a:endParaRPr sz="600">
              <a:latin typeface="Courier New"/>
              <a:cs typeface="Courier New"/>
            </a:endParaRPr>
          </a:p>
          <a:p>
            <a:pPr>
              <a:lnSpc>
                <a:spcPct val="100000"/>
              </a:lnSpc>
              <a:spcBef>
                <a:spcPts val="55"/>
              </a:spcBef>
            </a:pPr>
            <a:endParaRPr sz="700">
              <a:latin typeface="Times New Roman"/>
              <a:cs typeface="Times New Roman"/>
            </a:endParaRPr>
          </a:p>
          <a:p>
            <a:pPr marL="12700" marR="740410">
              <a:lnSpc>
                <a:spcPct val="100000"/>
              </a:lnSpc>
            </a:pPr>
            <a:r>
              <a:rPr sz="600" dirty="0">
                <a:solidFill>
                  <a:srgbClr val="00FF00"/>
                </a:solidFill>
                <a:latin typeface="Courier New"/>
                <a:cs typeface="Courier New"/>
              </a:rPr>
              <a:t>// Allocate vectors in device</a:t>
            </a:r>
            <a:r>
              <a:rPr sz="600" spc="-45" dirty="0">
                <a:solidFill>
                  <a:srgbClr val="00FF00"/>
                </a:solidFill>
                <a:latin typeface="Courier New"/>
                <a:cs typeface="Courier New"/>
              </a:rPr>
              <a:t> </a:t>
            </a:r>
            <a:r>
              <a:rPr sz="600" dirty="0">
                <a:solidFill>
                  <a:srgbClr val="00FF00"/>
                </a:solidFill>
                <a:latin typeface="Courier New"/>
                <a:cs typeface="Courier New"/>
              </a:rPr>
              <a:t>memory  </a:t>
            </a:r>
            <a:r>
              <a:rPr sz="600" dirty="0">
                <a:solidFill>
                  <a:srgbClr val="0000FF"/>
                </a:solidFill>
                <a:latin typeface="Courier New"/>
                <a:cs typeface="Courier New"/>
              </a:rPr>
              <a:t>float</a:t>
            </a:r>
            <a:r>
              <a:rPr sz="900" baseline="-9259" dirty="0">
                <a:latin typeface="Courier New"/>
                <a:cs typeface="Courier New"/>
              </a:rPr>
              <a:t>* </a:t>
            </a:r>
            <a:r>
              <a:rPr sz="600" dirty="0">
                <a:latin typeface="Courier New"/>
                <a:cs typeface="Courier New"/>
              </a:rPr>
              <a:t>d_A;  </a:t>
            </a:r>
            <a:r>
              <a:rPr sz="600" dirty="0">
                <a:solidFill>
                  <a:srgbClr val="FF0000"/>
                </a:solidFill>
                <a:latin typeface="Courier New"/>
                <a:cs typeface="Courier New"/>
              </a:rPr>
              <a:t>cudaMalloc</a:t>
            </a:r>
            <a:r>
              <a:rPr sz="600" dirty="0">
                <a:latin typeface="Courier New"/>
                <a:cs typeface="Courier New"/>
              </a:rPr>
              <a:t>((</a:t>
            </a:r>
            <a:r>
              <a:rPr sz="600" dirty="0">
                <a:solidFill>
                  <a:srgbClr val="0000FF"/>
                </a:solidFill>
                <a:latin typeface="Courier New"/>
                <a:cs typeface="Courier New"/>
              </a:rPr>
              <a:t>void</a:t>
            </a:r>
            <a:r>
              <a:rPr sz="900" baseline="-9259" dirty="0">
                <a:latin typeface="Courier New"/>
                <a:cs typeface="Courier New"/>
              </a:rPr>
              <a:t>**</a:t>
            </a:r>
            <a:r>
              <a:rPr sz="600" dirty="0">
                <a:latin typeface="Courier New"/>
                <a:cs typeface="Courier New"/>
              </a:rPr>
              <a:t>)&amp;d_A, size);  </a:t>
            </a:r>
            <a:r>
              <a:rPr sz="600" dirty="0">
                <a:solidFill>
                  <a:srgbClr val="0000FF"/>
                </a:solidFill>
                <a:latin typeface="Courier New"/>
                <a:cs typeface="Courier New"/>
              </a:rPr>
              <a:t>float</a:t>
            </a:r>
            <a:r>
              <a:rPr sz="900" baseline="-9259" dirty="0">
                <a:latin typeface="Courier New"/>
                <a:cs typeface="Courier New"/>
              </a:rPr>
              <a:t>* </a:t>
            </a:r>
            <a:r>
              <a:rPr sz="600" dirty="0">
                <a:latin typeface="Courier New"/>
                <a:cs typeface="Courier New"/>
              </a:rPr>
              <a:t>d_B;  </a:t>
            </a:r>
            <a:r>
              <a:rPr sz="600" dirty="0">
                <a:solidFill>
                  <a:srgbClr val="FF0000"/>
                </a:solidFill>
                <a:latin typeface="Courier New"/>
                <a:cs typeface="Courier New"/>
              </a:rPr>
              <a:t>cudaMalloc</a:t>
            </a:r>
            <a:r>
              <a:rPr sz="600" dirty="0">
                <a:latin typeface="Courier New"/>
                <a:cs typeface="Courier New"/>
              </a:rPr>
              <a:t>((</a:t>
            </a:r>
            <a:r>
              <a:rPr sz="600" dirty="0">
                <a:solidFill>
                  <a:srgbClr val="0000FF"/>
                </a:solidFill>
                <a:latin typeface="Courier New"/>
                <a:cs typeface="Courier New"/>
              </a:rPr>
              <a:t>void</a:t>
            </a:r>
            <a:r>
              <a:rPr sz="900" baseline="-9259" dirty="0">
                <a:latin typeface="Courier New"/>
                <a:cs typeface="Courier New"/>
              </a:rPr>
              <a:t>**</a:t>
            </a:r>
            <a:r>
              <a:rPr sz="600" dirty="0">
                <a:latin typeface="Courier New"/>
                <a:cs typeface="Courier New"/>
              </a:rPr>
              <a:t>)&amp;d_B, size);  </a:t>
            </a:r>
            <a:r>
              <a:rPr sz="600" dirty="0">
                <a:solidFill>
                  <a:srgbClr val="0000FF"/>
                </a:solidFill>
                <a:latin typeface="Courier New"/>
                <a:cs typeface="Courier New"/>
              </a:rPr>
              <a:t>float</a:t>
            </a:r>
            <a:r>
              <a:rPr sz="900" baseline="-9259" dirty="0">
                <a:latin typeface="Courier New"/>
                <a:cs typeface="Courier New"/>
              </a:rPr>
              <a:t>* </a:t>
            </a:r>
            <a:r>
              <a:rPr sz="600" dirty="0">
                <a:latin typeface="Courier New"/>
                <a:cs typeface="Courier New"/>
              </a:rPr>
              <a:t>d_C;  </a:t>
            </a:r>
            <a:r>
              <a:rPr sz="600" dirty="0">
                <a:solidFill>
                  <a:srgbClr val="FF0000"/>
                </a:solidFill>
                <a:latin typeface="Courier New"/>
                <a:cs typeface="Courier New"/>
              </a:rPr>
              <a:t>cudaMalloc</a:t>
            </a:r>
            <a:r>
              <a:rPr sz="600" dirty="0">
                <a:latin typeface="Courier New"/>
                <a:cs typeface="Courier New"/>
              </a:rPr>
              <a:t>((</a:t>
            </a:r>
            <a:r>
              <a:rPr sz="600" dirty="0">
                <a:solidFill>
                  <a:srgbClr val="0000FF"/>
                </a:solidFill>
                <a:latin typeface="Courier New"/>
                <a:cs typeface="Courier New"/>
              </a:rPr>
              <a:t>void</a:t>
            </a:r>
            <a:r>
              <a:rPr sz="900" baseline="-9259" dirty="0">
                <a:latin typeface="Courier New"/>
                <a:cs typeface="Courier New"/>
              </a:rPr>
              <a:t>**</a:t>
            </a:r>
            <a:r>
              <a:rPr sz="600" dirty="0">
                <a:latin typeface="Courier New"/>
                <a:cs typeface="Courier New"/>
              </a:rPr>
              <a:t>)&amp;d_C,</a:t>
            </a:r>
            <a:r>
              <a:rPr sz="600" spc="-45" dirty="0">
                <a:latin typeface="Courier New"/>
                <a:cs typeface="Courier New"/>
              </a:rPr>
              <a:t> </a:t>
            </a:r>
            <a:r>
              <a:rPr sz="600" dirty="0">
                <a:latin typeface="Courier New"/>
                <a:cs typeface="Courier New"/>
              </a:rPr>
              <a:t>size);</a:t>
            </a:r>
            <a:endParaRPr sz="600">
              <a:latin typeface="Courier New"/>
              <a:cs typeface="Courier New"/>
            </a:endParaRPr>
          </a:p>
          <a:p>
            <a:pPr>
              <a:lnSpc>
                <a:spcPct val="100000"/>
              </a:lnSpc>
              <a:spcBef>
                <a:spcPts val="55"/>
              </a:spcBef>
            </a:pPr>
            <a:endParaRPr sz="700">
              <a:latin typeface="Times New Roman"/>
              <a:cs typeface="Times New Roman"/>
            </a:endParaRPr>
          </a:p>
          <a:p>
            <a:pPr marL="12700" marR="96520">
              <a:lnSpc>
                <a:spcPct val="100000"/>
              </a:lnSpc>
            </a:pPr>
            <a:r>
              <a:rPr sz="600" dirty="0">
                <a:solidFill>
                  <a:srgbClr val="00FF00"/>
                </a:solidFill>
                <a:latin typeface="Courier New"/>
                <a:cs typeface="Courier New"/>
              </a:rPr>
              <a:t>// Copy vectors from host memory to device memory  </a:t>
            </a:r>
            <a:r>
              <a:rPr sz="600" dirty="0">
                <a:solidFill>
                  <a:srgbClr val="FF0000"/>
                </a:solidFill>
                <a:latin typeface="Courier New"/>
                <a:cs typeface="Courier New"/>
              </a:rPr>
              <a:t>cudaMemcpy</a:t>
            </a:r>
            <a:r>
              <a:rPr sz="600" dirty="0">
                <a:latin typeface="Courier New"/>
                <a:cs typeface="Courier New"/>
              </a:rPr>
              <a:t>(d_A, h_A, size,</a:t>
            </a:r>
            <a:r>
              <a:rPr sz="600" dirty="0">
                <a:solidFill>
                  <a:srgbClr val="FF0000"/>
                </a:solidFill>
                <a:latin typeface="Courier New"/>
                <a:cs typeface="Courier New"/>
              </a:rPr>
              <a:t>cudaMemcpyHostToDevice</a:t>
            </a:r>
            <a:r>
              <a:rPr sz="600" dirty="0">
                <a:latin typeface="Courier New"/>
                <a:cs typeface="Courier New"/>
              </a:rPr>
              <a:t>);  </a:t>
            </a:r>
            <a:r>
              <a:rPr sz="600" dirty="0">
                <a:solidFill>
                  <a:srgbClr val="FF0000"/>
                </a:solidFill>
                <a:latin typeface="Courier New"/>
                <a:cs typeface="Courier New"/>
              </a:rPr>
              <a:t>cudaMemcpy</a:t>
            </a:r>
            <a:r>
              <a:rPr sz="600" dirty="0">
                <a:latin typeface="Courier New"/>
                <a:cs typeface="Courier New"/>
              </a:rPr>
              <a:t>(d_B, h_B,</a:t>
            </a:r>
            <a:r>
              <a:rPr sz="600" spc="-15" dirty="0">
                <a:latin typeface="Courier New"/>
                <a:cs typeface="Courier New"/>
              </a:rPr>
              <a:t> </a:t>
            </a:r>
            <a:r>
              <a:rPr sz="600" dirty="0">
                <a:latin typeface="Courier New"/>
                <a:cs typeface="Courier New"/>
              </a:rPr>
              <a:t>size,</a:t>
            </a:r>
            <a:r>
              <a:rPr sz="600" dirty="0">
                <a:solidFill>
                  <a:srgbClr val="FF0000"/>
                </a:solidFill>
                <a:latin typeface="Courier New"/>
                <a:cs typeface="Courier New"/>
              </a:rPr>
              <a:t>cudaMemcpyHostToDevice</a:t>
            </a:r>
            <a:r>
              <a:rPr sz="600" dirty="0">
                <a:latin typeface="Courier New"/>
                <a:cs typeface="Courier New"/>
              </a:rPr>
              <a:t>);</a:t>
            </a:r>
            <a:endParaRPr sz="600">
              <a:latin typeface="Courier New"/>
              <a:cs typeface="Courier New"/>
            </a:endParaRPr>
          </a:p>
          <a:p>
            <a:pPr>
              <a:lnSpc>
                <a:spcPct val="100000"/>
              </a:lnSpc>
              <a:spcBef>
                <a:spcPts val="55"/>
              </a:spcBef>
            </a:pPr>
            <a:endParaRPr sz="700">
              <a:latin typeface="Times New Roman"/>
              <a:cs typeface="Times New Roman"/>
            </a:endParaRPr>
          </a:p>
          <a:p>
            <a:pPr marL="12700">
              <a:lnSpc>
                <a:spcPct val="100000"/>
              </a:lnSpc>
            </a:pPr>
            <a:r>
              <a:rPr sz="600" dirty="0">
                <a:solidFill>
                  <a:srgbClr val="00FF00"/>
                </a:solidFill>
                <a:latin typeface="Courier New"/>
                <a:cs typeface="Courier New"/>
              </a:rPr>
              <a:t>// Invoke</a:t>
            </a:r>
            <a:r>
              <a:rPr sz="600" spc="-75" dirty="0">
                <a:solidFill>
                  <a:srgbClr val="00FF00"/>
                </a:solidFill>
                <a:latin typeface="Courier New"/>
                <a:cs typeface="Courier New"/>
              </a:rPr>
              <a:t> </a:t>
            </a:r>
            <a:r>
              <a:rPr sz="600" dirty="0">
                <a:solidFill>
                  <a:srgbClr val="00FF00"/>
                </a:solidFill>
                <a:latin typeface="Courier New"/>
                <a:cs typeface="Courier New"/>
              </a:rPr>
              <a:t>kernel</a:t>
            </a:r>
            <a:endParaRPr sz="600">
              <a:latin typeface="Courier New"/>
              <a:cs typeface="Courier New"/>
            </a:endParaRPr>
          </a:p>
          <a:p>
            <a:pPr marL="12700">
              <a:lnSpc>
                <a:spcPct val="100000"/>
              </a:lnSpc>
            </a:pPr>
            <a:r>
              <a:rPr sz="600" dirty="0">
                <a:solidFill>
                  <a:srgbClr val="FF0000"/>
                </a:solidFill>
                <a:latin typeface="Courier New"/>
                <a:cs typeface="Courier New"/>
              </a:rPr>
              <a:t>VecAdd&lt;&lt;&lt; 0, N-1 &gt;&gt;&gt;</a:t>
            </a:r>
            <a:r>
              <a:rPr sz="600" dirty="0">
                <a:latin typeface="Courier New"/>
                <a:cs typeface="Courier New"/>
              </a:rPr>
              <a:t>(d_A, d_B,</a:t>
            </a:r>
            <a:r>
              <a:rPr sz="600" spc="-45" dirty="0">
                <a:latin typeface="Courier New"/>
                <a:cs typeface="Courier New"/>
              </a:rPr>
              <a:t> </a:t>
            </a:r>
            <a:r>
              <a:rPr sz="600" dirty="0">
                <a:latin typeface="Courier New"/>
                <a:cs typeface="Courier New"/>
              </a:rPr>
              <a:t>d_C);</a:t>
            </a:r>
            <a:endParaRPr sz="600">
              <a:latin typeface="Courier New"/>
              <a:cs typeface="Courier New"/>
            </a:endParaRPr>
          </a:p>
          <a:p>
            <a:pPr>
              <a:lnSpc>
                <a:spcPct val="100000"/>
              </a:lnSpc>
              <a:spcBef>
                <a:spcPts val="55"/>
              </a:spcBef>
            </a:pPr>
            <a:endParaRPr sz="700">
              <a:latin typeface="Times New Roman"/>
              <a:cs typeface="Times New Roman"/>
            </a:endParaRPr>
          </a:p>
          <a:p>
            <a:pPr marL="12700">
              <a:lnSpc>
                <a:spcPct val="100000"/>
              </a:lnSpc>
            </a:pPr>
            <a:r>
              <a:rPr sz="600" dirty="0">
                <a:solidFill>
                  <a:srgbClr val="00FF00"/>
                </a:solidFill>
                <a:latin typeface="Courier New"/>
                <a:cs typeface="Courier New"/>
              </a:rPr>
              <a:t>// Copy result from device memory to host</a:t>
            </a:r>
            <a:r>
              <a:rPr sz="600" spc="-30" dirty="0">
                <a:solidFill>
                  <a:srgbClr val="00FF00"/>
                </a:solidFill>
                <a:latin typeface="Courier New"/>
                <a:cs typeface="Courier New"/>
              </a:rPr>
              <a:t> </a:t>
            </a:r>
            <a:r>
              <a:rPr sz="600" dirty="0">
                <a:solidFill>
                  <a:srgbClr val="00FF00"/>
                </a:solidFill>
                <a:latin typeface="Courier New"/>
                <a:cs typeface="Courier New"/>
              </a:rPr>
              <a:t>memory</a:t>
            </a:r>
            <a:endParaRPr sz="600">
              <a:latin typeface="Courier New"/>
              <a:cs typeface="Courier New"/>
            </a:endParaRPr>
          </a:p>
          <a:p>
            <a:pPr marL="12700" marR="96520">
              <a:lnSpc>
                <a:spcPct val="100000"/>
              </a:lnSpc>
            </a:pPr>
            <a:r>
              <a:rPr sz="600" dirty="0">
                <a:solidFill>
                  <a:srgbClr val="00FF00"/>
                </a:solidFill>
                <a:latin typeface="Courier New"/>
                <a:cs typeface="Courier New"/>
              </a:rPr>
              <a:t>// h_C contains the result in host memory  </a:t>
            </a:r>
            <a:r>
              <a:rPr sz="600" dirty="0">
                <a:solidFill>
                  <a:srgbClr val="FF0000"/>
                </a:solidFill>
                <a:latin typeface="Courier New"/>
                <a:cs typeface="Courier New"/>
              </a:rPr>
              <a:t>cudaMemcpy</a:t>
            </a:r>
            <a:r>
              <a:rPr sz="600" dirty="0">
                <a:latin typeface="Courier New"/>
                <a:cs typeface="Courier New"/>
              </a:rPr>
              <a:t>(h_C, d_C,</a:t>
            </a:r>
            <a:r>
              <a:rPr sz="600" spc="-15" dirty="0">
                <a:latin typeface="Courier New"/>
                <a:cs typeface="Courier New"/>
              </a:rPr>
              <a:t> </a:t>
            </a:r>
            <a:r>
              <a:rPr sz="600" dirty="0">
                <a:latin typeface="Courier New"/>
                <a:cs typeface="Courier New"/>
              </a:rPr>
              <a:t>size,</a:t>
            </a:r>
            <a:r>
              <a:rPr sz="600" dirty="0">
                <a:solidFill>
                  <a:srgbClr val="FF0000"/>
                </a:solidFill>
                <a:latin typeface="Courier New"/>
                <a:cs typeface="Courier New"/>
              </a:rPr>
              <a:t>cudaMemcpyDeviceToHost</a:t>
            </a:r>
            <a:r>
              <a:rPr sz="600" dirty="0">
                <a:latin typeface="Courier New"/>
                <a:cs typeface="Courier New"/>
              </a:rPr>
              <a:t>);</a:t>
            </a:r>
            <a:endParaRPr sz="600">
              <a:latin typeface="Courier New"/>
              <a:cs typeface="Courier New"/>
            </a:endParaRPr>
          </a:p>
          <a:p>
            <a:pPr>
              <a:lnSpc>
                <a:spcPct val="100000"/>
              </a:lnSpc>
              <a:spcBef>
                <a:spcPts val="55"/>
              </a:spcBef>
            </a:pPr>
            <a:endParaRPr sz="700">
              <a:latin typeface="Times New Roman"/>
              <a:cs typeface="Times New Roman"/>
            </a:endParaRPr>
          </a:p>
          <a:p>
            <a:pPr marL="12700" marR="1429385">
              <a:lnSpc>
                <a:spcPct val="100000"/>
              </a:lnSpc>
            </a:pPr>
            <a:r>
              <a:rPr sz="600" dirty="0">
                <a:solidFill>
                  <a:srgbClr val="00FF00"/>
                </a:solidFill>
                <a:latin typeface="Courier New"/>
                <a:cs typeface="Courier New"/>
              </a:rPr>
              <a:t>// Free device</a:t>
            </a:r>
            <a:r>
              <a:rPr sz="600" spc="-65" dirty="0">
                <a:solidFill>
                  <a:srgbClr val="00FF00"/>
                </a:solidFill>
                <a:latin typeface="Courier New"/>
                <a:cs typeface="Courier New"/>
              </a:rPr>
              <a:t> </a:t>
            </a:r>
            <a:r>
              <a:rPr sz="600" dirty="0">
                <a:solidFill>
                  <a:srgbClr val="00FF00"/>
                </a:solidFill>
                <a:latin typeface="Courier New"/>
                <a:cs typeface="Courier New"/>
              </a:rPr>
              <a:t>memory  </a:t>
            </a:r>
            <a:r>
              <a:rPr sz="600" dirty="0">
                <a:solidFill>
                  <a:srgbClr val="FF0000"/>
                </a:solidFill>
                <a:latin typeface="Courier New"/>
                <a:cs typeface="Courier New"/>
              </a:rPr>
              <a:t>cudaFree</a:t>
            </a:r>
            <a:r>
              <a:rPr sz="600" dirty="0">
                <a:latin typeface="Courier New"/>
                <a:cs typeface="Courier New"/>
              </a:rPr>
              <a:t>(d_A);  </a:t>
            </a:r>
            <a:r>
              <a:rPr sz="600" dirty="0">
                <a:solidFill>
                  <a:srgbClr val="FF0000"/>
                </a:solidFill>
                <a:latin typeface="Courier New"/>
                <a:cs typeface="Courier New"/>
              </a:rPr>
              <a:t>cudaFree</a:t>
            </a:r>
            <a:r>
              <a:rPr sz="600" dirty="0">
                <a:latin typeface="Courier New"/>
                <a:cs typeface="Courier New"/>
              </a:rPr>
              <a:t>(d_B);  </a:t>
            </a:r>
            <a:r>
              <a:rPr sz="600" dirty="0">
                <a:solidFill>
                  <a:srgbClr val="FF0000"/>
                </a:solidFill>
                <a:latin typeface="Courier New"/>
                <a:cs typeface="Courier New"/>
              </a:rPr>
              <a:t>cudaFree</a:t>
            </a:r>
            <a:r>
              <a:rPr sz="600" dirty="0">
                <a:latin typeface="Courier New"/>
                <a:cs typeface="Courier New"/>
              </a:rPr>
              <a:t>(d_C);</a:t>
            </a:r>
            <a:endParaRPr sz="600">
              <a:latin typeface="Courier New"/>
              <a:cs typeface="Courier New"/>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marL="12700">
              <a:lnSpc>
                <a:spcPct val="100000"/>
              </a:lnSpc>
              <a:spcBef>
                <a:spcPts val="385"/>
              </a:spcBef>
            </a:pPr>
            <a:r>
              <a:rPr sz="650" spc="5" dirty="0">
                <a:latin typeface="Arial"/>
                <a:cs typeface="Arial"/>
              </a:rPr>
              <a:t>Compile </a:t>
            </a:r>
            <a:r>
              <a:rPr sz="650" dirty="0">
                <a:latin typeface="Arial"/>
                <a:cs typeface="Arial"/>
              </a:rPr>
              <a:t>with</a:t>
            </a:r>
            <a:r>
              <a:rPr sz="650" spc="-80" dirty="0">
                <a:latin typeface="Arial"/>
                <a:cs typeface="Arial"/>
              </a:rPr>
              <a:t> </a:t>
            </a:r>
            <a:r>
              <a:rPr sz="650" spc="5" dirty="0">
                <a:latin typeface="Courier New"/>
                <a:cs typeface="Courier New"/>
              </a:rPr>
              <a:t>nvcc</a:t>
            </a:r>
            <a:endParaRPr sz="650">
              <a:latin typeface="Courier New"/>
              <a:cs typeface="Courier New"/>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4" name="object 4"/>
          <p:cNvSpPr txBox="1"/>
          <p:nvPr/>
        </p:nvSpPr>
        <p:spPr>
          <a:xfrm>
            <a:off x="3915155" y="781266"/>
            <a:ext cx="657225" cy="2259965"/>
          </a:xfrm>
          <a:prstGeom prst="rect">
            <a:avLst/>
          </a:prstGeom>
        </p:spPr>
        <p:txBody>
          <a:bodyPr vert="horz" wrap="square" lIns="0" tIns="0" rIns="0" bIns="0" rtlCol="0">
            <a:spAutoFit/>
          </a:bodyPr>
          <a:lstStyle/>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52069">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5" name="object 5"/>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7" name="object 7"/>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8" name="object 8"/>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3" name="object 13"/>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5" name="object 15"/>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6" name="object 16"/>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object 22"/>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3" name="object 23"/>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4" name="object 24"/>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5" name="object 25"/>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0" name="object 30"/>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1" name="object 31"/>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2" name="object 32"/>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3" name="object 33"/>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4" name="object 34"/>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5" name="object 3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a:p>
          <a:p>
            <a:pPr marL="12700">
              <a:lnSpc>
                <a:spcPct val="100000"/>
              </a:lnSpc>
              <a:spcBef>
                <a:spcPts val="110"/>
              </a:spcBef>
            </a:pPr>
            <a:r>
              <a:rPr sz="1400" spc="60" dirty="0"/>
              <a:t>CUDA</a:t>
            </a:r>
            <a:r>
              <a:rPr sz="1400" spc="-15" dirty="0"/>
              <a:t> </a:t>
            </a:r>
            <a:r>
              <a:rPr sz="1400" spc="45" dirty="0"/>
              <a:t>I.</a:t>
            </a:r>
            <a:endParaRPr sz="1400"/>
          </a:p>
        </p:txBody>
      </p:sp>
      <p:pic>
        <p:nvPicPr>
          <p:cNvPr id="39" name="그림 38"/>
          <p:cNvPicPr>
            <a:picLocks noChangeAspect="1"/>
          </p:cNvPicPr>
          <p:nvPr/>
        </p:nvPicPr>
        <p:blipFill>
          <a:blip r:embed="rId3"/>
          <a:stretch>
            <a:fillRect/>
          </a:stretch>
        </p:blipFill>
        <p:spPr>
          <a:xfrm>
            <a:off x="323850" y="1082734"/>
            <a:ext cx="3265153" cy="1311783"/>
          </a:xfrm>
          <a:prstGeom prst="rect">
            <a:avLst/>
          </a:prstGeom>
        </p:spPr>
      </p:pic>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a:p>
          <a:p>
            <a:pPr marL="12700">
              <a:lnSpc>
                <a:spcPct val="100000"/>
              </a:lnSpc>
              <a:spcBef>
                <a:spcPts val="110"/>
              </a:spcBef>
            </a:pPr>
            <a:r>
              <a:rPr sz="1400" spc="60" dirty="0"/>
              <a:t>CUDA</a:t>
            </a:r>
            <a:r>
              <a:rPr sz="1400" spc="-10" dirty="0"/>
              <a:t> </a:t>
            </a:r>
            <a:r>
              <a:rPr sz="1400" spc="55" dirty="0"/>
              <a:t>II.</a:t>
            </a:r>
            <a:endParaRPr sz="1400"/>
          </a:p>
        </p:txBody>
      </p:sp>
      <p:pic>
        <p:nvPicPr>
          <p:cNvPr id="46" name="그림 45"/>
          <p:cNvPicPr>
            <a:picLocks noChangeAspect="1"/>
          </p:cNvPicPr>
          <p:nvPr/>
        </p:nvPicPr>
        <p:blipFill>
          <a:blip r:embed="rId3"/>
          <a:stretch>
            <a:fillRect/>
          </a:stretch>
        </p:blipFill>
        <p:spPr>
          <a:xfrm>
            <a:off x="155639" y="1151098"/>
            <a:ext cx="3575393" cy="1341277"/>
          </a:xfrm>
          <a:prstGeom prst="rect">
            <a:avLst/>
          </a:prstGeom>
        </p:spPr>
      </p:pic>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a:p>
          <a:p>
            <a:pPr marL="12700">
              <a:lnSpc>
                <a:spcPct val="100000"/>
              </a:lnSpc>
              <a:spcBef>
                <a:spcPts val="110"/>
              </a:spcBef>
            </a:pPr>
            <a:r>
              <a:rPr sz="1400" spc="60" dirty="0"/>
              <a:t>CUDA</a:t>
            </a:r>
            <a:r>
              <a:rPr sz="1400" dirty="0"/>
              <a:t> </a:t>
            </a:r>
            <a:r>
              <a:rPr sz="1400" spc="60" dirty="0"/>
              <a:t>III.</a:t>
            </a:r>
            <a:endParaRPr sz="1400"/>
          </a:p>
        </p:txBody>
      </p:sp>
      <p:sp>
        <p:nvSpPr>
          <p:cNvPr id="41" name="object 41"/>
          <p:cNvSpPr txBox="1"/>
          <p:nvPr/>
        </p:nvSpPr>
        <p:spPr>
          <a:xfrm>
            <a:off x="167297" y="1099220"/>
            <a:ext cx="3240405" cy="533400"/>
          </a:xfrm>
          <a:prstGeom prst="rect">
            <a:avLst/>
          </a:prstGeom>
        </p:spPr>
        <p:txBody>
          <a:bodyPr vert="horz" wrap="square" lIns="0" tIns="0" rIns="0" bIns="0" rtlCol="0">
            <a:spAutoFit/>
          </a:bodyPr>
          <a:lstStyle/>
          <a:p>
            <a:pPr marL="12700" marR="5080">
              <a:lnSpc>
                <a:spcPct val="102600"/>
              </a:lnSpc>
            </a:pPr>
            <a:r>
              <a:rPr sz="1050" spc="-5" dirty="0">
                <a:latin typeface="Arial"/>
                <a:cs typeface="Arial"/>
              </a:rPr>
              <a:t>After discretisation in space (using </a:t>
            </a:r>
            <a:r>
              <a:rPr sz="1050" spc="-10" dirty="0">
                <a:latin typeface="Arial"/>
                <a:cs typeface="Arial"/>
              </a:rPr>
              <a:t>e.g. </a:t>
            </a:r>
            <a:r>
              <a:rPr sz="1050" spc="-5" dirty="0">
                <a:latin typeface="Arial"/>
                <a:cs typeface="Arial"/>
              </a:rPr>
              <a:t>the finite  </a:t>
            </a:r>
            <a:r>
              <a:rPr sz="1050" spc="-10" dirty="0">
                <a:latin typeface="Arial"/>
                <a:cs typeface="Arial"/>
              </a:rPr>
              <a:t>difference </a:t>
            </a:r>
            <a:r>
              <a:rPr sz="1050" spc="-5" dirty="0">
                <a:latin typeface="Arial"/>
                <a:cs typeface="Arial"/>
              </a:rPr>
              <a:t>method) </a:t>
            </a:r>
            <a:r>
              <a:rPr sz="1050" spc="-15" dirty="0">
                <a:latin typeface="Arial"/>
                <a:cs typeface="Arial"/>
              </a:rPr>
              <a:t>we </a:t>
            </a:r>
            <a:r>
              <a:rPr sz="1050" spc="-5" dirty="0">
                <a:latin typeface="Arial"/>
                <a:cs typeface="Arial"/>
              </a:rPr>
              <a:t>obtain the </a:t>
            </a:r>
            <a:r>
              <a:rPr sz="1050" spc="-10" dirty="0">
                <a:latin typeface="Arial"/>
                <a:cs typeface="Arial"/>
              </a:rPr>
              <a:t>following </a:t>
            </a:r>
            <a:r>
              <a:rPr sz="1050" spc="-5" dirty="0">
                <a:latin typeface="Arial"/>
                <a:cs typeface="Arial"/>
              </a:rPr>
              <a:t>system of  </a:t>
            </a:r>
            <a:r>
              <a:rPr sz="1050" spc="-10" dirty="0">
                <a:latin typeface="Arial"/>
                <a:cs typeface="Arial"/>
              </a:rPr>
              <a:t>ODEs</a:t>
            </a:r>
            <a:endParaRPr sz="1050">
              <a:latin typeface="Arial"/>
              <a:cs typeface="Arial"/>
            </a:endParaRPr>
          </a:p>
        </p:txBody>
      </p:sp>
      <p:sp>
        <p:nvSpPr>
          <p:cNvPr id="46" name="object 46"/>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pic>
        <p:nvPicPr>
          <p:cNvPr id="47" name="그림 46"/>
          <p:cNvPicPr>
            <a:picLocks noChangeAspect="1"/>
          </p:cNvPicPr>
          <p:nvPr/>
        </p:nvPicPr>
        <p:blipFill>
          <a:blip r:embed="rId3"/>
          <a:stretch>
            <a:fillRect/>
          </a:stretch>
        </p:blipFill>
        <p:spPr>
          <a:xfrm>
            <a:off x="237504" y="1590863"/>
            <a:ext cx="3264942" cy="716030"/>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a:p>
          <a:p>
            <a:pPr marL="12700">
              <a:lnSpc>
                <a:spcPct val="100000"/>
              </a:lnSpc>
              <a:spcBef>
                <a:spcPts val="110"/>
              </a:spcBef>
            </a:pPr>
            <a:r>
              <a:rPr sz="1400" spc="60" dirty="0"/>
              <a:t>CUDA</a:t>
            </a:r>
            <a:r>
              <a:rPr sz="1400" spc="-15" dirty="0"/>
              <a:t> </a:t>
            </a:r>
            <a:r>
              <a:rPr sz="1400" dirty="0"/>
              <a:t>IV.</a:t>
            </a:r>
            <a:endParaRPr sz="1400"/>
          </a:p>
        </p:txBody>
      </p:sp>
      <p:sp>
        <p:nvSpPr>
          <p:cNvPr id="47" name="object 47"/>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pic>
        <p:nvPicPr>
          <p:cNvPr id="48" name="그림 47"/>
          <p:cNvPicPr>
            <a:picLocks noChangeAspect="1"/>
          </p:cNvPicPr>
          <p:nvPr/>
        </p:nvPicPr>
        <p:blipFill>
          <a:blip r:embed="rId3"/>
          <a:stretch>
            <a:fillRect/>
          </a:stretch>
        </p:blipFill>
        <p:spPr>
          <a:xfrm>
            <a:off x="323850" y="964087"/>
            <a:ext cx="3144840" cy="1833088"/>
          </a:xfrm>
          <a:prstGeom prst="rect">
            <a:avLst/>
          </a:prstGeom>
        </p:spPr>
      </p:pic>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dirty="0"/>
          </a:p>
          <a:p>
            <a:pPr marL="12700">
              <a:lnSpc>
                <a:spcPct val="100000"/>
              </a:lnSpc>
              <a:spcBef>
                <a:spcPts val="110"/>
              </a:spcBef>
            </a:pPr>
            <a:r>
              <a:rPr sz="1400" spc="60" dirty="0"/>
              <a:t>CUDA</a:t>
            </a:r>
            <a:r>
              <a:rPr sz="1400" spc="-15" dirty="0"/>
              <a:t> </a:t>
            </a:r>
            <a:r>
              <a:rPr sz="1400" dirty="0"/>
              <a:t>V.</a:t>
            </a:r>
          </a:p>
        </p:txBody>
      </p:sp>
      <p:sp>
        <p:nvSpPr>
          <p:cNvPr id="47" name="object 47"/>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pic>
        <p:nvPicPr>
          <p:cNvPr id="41" name="그림 40"/>
          <p:cNvPicPr>
            <a:picLocks noChangeAspect="1"/>
          </p:cNvPicPr>
          <p:nvPr/>
        </p:nvPicPr>
        <p:blipFill>
          <a:blip r:embed="rId4"/>
          <a:stretch>
            <a:fillRect/>
          </a:stretch>
        </p:blipFill>
        <p:spPr>
          <a:xfrm>
            <a:off x="410833" y="712484"/>
            <a:ext cx="2919258" cy="2160891"/>
          </a:xfrm>
          <a:prstGeom prst="rect">
            <a:avLst/>
          </a:prstGeom>
        </p:spPr>
      </p:pic>
      <p:graphicFrame>
        <p:nvGraphicFramePr>
          <p:cNvPr id="42" name="개체 41"/>
          <p:cNvGraphicFramePr>
            <a:graphicFrameLocks noChangeAspect="1"/>
          </p:cNvGraphicFramePr>
          <p:nvPr>
            <p:extLst>
              <p:ext uri="{D42A27DB-BD31-4B8C-83A1-F6EECF244321}">
                <p14:modId xmlns:p14="http://schemas.microsoft.com/office/powerpoint/2010/main" val="1959309343"/>
              </p:ext>
            </p:extLst>
          </p:nvPr>
        </p:nvGraphicFramePr>
        <p:xfrm>
          <a:off x="1017410" y="2891693"/>
          <a:ext cx="2788260" cy="194430"/>
        </p:xfrm>
        <a:graphic>
          <a:graphicData uri="http://schemas.openxmlformats.org/presentationml/2006/ole">
            <mc:AlternateContent xmlns:mc="http://schemas.openxmlformats.org/markup-compatibility/2006">
              <mc:Choice xmlns:v="urn:schemas-microsoft-com:vml" Requires="v">
                <p:oleObj spid="_x0000_s1046" name="비트맵 이미지" r:id="rId5" imgW="6019920" imgH="419040" progId="Paint.Picture">
                  <p:embed/>
                </p:oleObj>
              </mc:Choice>
              <mc:Fallback>
                <p:oleObj name="비트맵 이미지" r:id="rId5" imgW="6019920" imgH="419040" progId="Paint.Picture">
                  <p:embed/>
                  <p:pic>
                    <p:nvPicPr>
                      <p:cNvPr id="0" name=""/>
                      <p:cNvPicPr/>
                      <p:nvPr/>
                    </p:nvPicPr>
                    <p:blipFill>
                      <a:blip r:embed="rId6"/>
                      <a:stretch>
                        <a:fillRect/>
                      </a:stretch>
                    </p:blipFill>
                    <p:spPr>
                      <a:xfrm>
                        <a:off x="1017410" y="2891693"/>
                        <a:ext cx="2788260" cy="194430"/>
                      </a:xfrm>
                      <a:prstGeom prst="rect">
                        <a:avLst/>
                      </a:prstGeom>
                    </p:spPr>
                  </p:pic>
                </p:oleObj>
              </mc:Fallback>
            </mc:AlternateContent>
          </a:graphicData>
        </a:graphic>
      </p:graphicFrame>
    </p:spTree>
    <p:extLst>
      <p:ext uri="{BB962C8B-B14F-4D97-AF65-F5344CB8AC3E}">
        <p14:creationId xmlns:p14="http://schemas.microsoft.com/office/powerpoint/2010/main" val="4283220635"/>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4" name="object 4"/>
          <p:cNvSpPr txBox="1"/>
          <p:nvPr/>
        </p:nvSpPr>
        <p:spPr>
          <a:xfrm>
            <a:off x="3915155" y="781266"/>
            <a:ext cx="657225" cy="2259965"/>
          </a:xfrm>
          <a:prstGeom prst="rect">
            <a:avLst/>
          </a:prstGeom>
        </p:spPr>
        <p:txBody>
          <a:bodyPr vert="horz" wrap="square" lIns="0" tIns="0" rIns="0" bIns="0" rtlCol="0">
            <a:spAutoFit/>
          </a:bodyPr>
          <a:lstStyle/>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52069">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5" name="object 5"/>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6" name="object 6"/>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7" name="object 7"/>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8" name="object 8"/>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3" name="object 13"/>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5" name="object 15"/>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6" name="object 16"/>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object 22"/>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3" name="object 23"/>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4" name="object 24"/>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5" name="object 25"/>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0" name="object 30"/>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1" name="object 31"/>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2" name="object 32"/>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3" name="object 33"/>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4" name="object 34"/>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5" name="object 3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dirty="0"/>
          </a:p>
          <a:p>
            <a:pPr marL="12700">
              <a:lnSpc>
                <a:spcPct val="100000"/>
              </a:lnSpc>
              <a:spcBef>
                <a:spcPts val="110"/>
              </a:spcBef>
            </a:pPr>
            <a:r>
              <a:rPr sz="1400" spc="60" dirty="0"/>
              <a:t>CUDA</a:t>
            </a:r>
            <a:r>
              <a:rPr sz="1400" spc="-5" dirty="0"/>
              <a:t> </a:t>
            </a:r>
            <a:r>
              <a:rPr sz="1400" spc="-45" dirty="0"/>
              <a:t>V</a:t>
            </a:r>
            <a:r>
              <a:rPr lang="en-US" sz="1400" spc="-45" dirty="0"/>
              <a:t>I</a:t>
            </a:r>
            <a:r>
              <a:rPr sz="1400" spc="-45" dirty="0"/>
              <a:t>.</a:t>
            </a:r>
            <a:endParaRPr sz="1400" dirty="0"/>
          </a:p>
        </p:txBody>
      </p:sp>
      <p:pic>
        <p:nvPicPr>
          <p:cNvPr id="101" name="그림 100"/>
          <p:cNvPicPr>
            <a:picLocks noChangeAspect="1"/>
          </p:cNvPicPr>
          <p:nvPr/>
        </p:nvPicPr>
        <p:blipFill>
          <a:blip r:embed="rId3"/>
          <a:stretch>
            <a:fillRect/>
          </a:stretch>
        </p:blipFill>
        <p:spPr>
          <a:xfrm>
            <a:off x="247650" y="580982"/>
            <a:ext cx="1972257" cy="2694103"/>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21665" cy="29400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p:txBody>
      </p:sp>
      <p:sp>
        <p:nvSpPr>
          <p:cNvPr id="6" name="object 6"/>
          <p:cNvSpPr txBox="1"/>
          <p:nvPr/>
        </p:nvSpPr>
        <p:spPr>
          <a:xfrm>
            <a:off x="3915155" y="1691030"/>
            <a:ext cx="603250"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7" name="object 7"/>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8" name="object 8"/>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N</a:t>
            </a:r>
            <a:r>
              <a:rPr spc="55" dirty="0"/>
              <a:t>EED </a:t>
            </a:r>
            <a:r>
              <a:rPr spc="45" dirty="0"/>
              <a:t>FOR </a:t>
            </a:r>
            <a:r>
              <a:rPr spc="50" dirty="0"/>
              <a:t>MORE </a:t>
            </a:r>
            <a:r>
              <a:rPr spc="40" dirty="0"/>
              <a:t>COMPUTATIONAL</a:t>
            </a:r>
            <a:r>
              <a:rPr spc="345" dirty="0"/>
              <a:t> </a:t>
            </a:r>
            <a:r>
              <a:rPr spc="45" dirty="0"/>
              <a:t>POWER</a:t>
            </a:r>
            <a:endParaRPr sz="1400"/>
          </a:p>
        </p:txBody>
      </p:sp>
      <p:sp>
        <p:nvSpPr>
          <p:cNvPr id="41" name="object 41"/>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0" name="object 40"/>
          <p:cNvSpPr txBox="1"/>
          <p:nvPr/>
        </p:nvSpPr>
        <p:spPr>
          <a:xfrm>
            <a:off x="291465" y="1096098"/>
            <a:ext cx="3420745" cy="1424301"/>
          </a:xfrm>
          <a:prstGeom prst="rect">
            <a:avLst/>
          </a:prstGeom>
        </p:spPr>
        <p:txBody>
          <a:bodyPr vert="horz" wrap="square" lIns="0" tIns="0" rIns="0" bIns="0" rtlCol="0">
            <a:spAutoFit/>
          </a:bodyPr>
          <a:lstStyle/>
          <a:p>
            <a:pPr marL="184150" indent="-171450">
              <a:lnSpc>
                <a:spcPct val="150000"/>
              </a:lnSpc>
              <a:buFont typeface="Wingdings" panose="05000000000000000000" pitchFamily="2" charset="2"/>
              <a:buChar char="Ø"/>
            </a:pPr>
            <a:r>
              <a:rPr sz="1050" spc="-15" dirty="0">
                <a:latin typeface="Arial"/>
                <a:cs typeface="Arial"/>
              </a:rPr>
              <a:t>we </a:t>
            </a:r>
            <a:r>
              <a:rPr sz="1050" spc="-10" dirty="0">
                <a:latin typeface="Arial"/>
                <a:cs typeface="Arial"/>
              </a:rPr>
              <a:t>want </a:t>
            </a:r>
            <a:r>
              <a:rPr sz="1050" spc="-5" dirty="0">
                <a:latin typeface="Arial"/>
                <a:cs typeface="Arial"/>
              </a:rPr>
              <a:t>to do more and more </a:t>
            </a:r>
            <a:r>
              <a:rPr sz="1050" spc="-10" dirty="0">
                <a:latin typeface="Arial"/>
                <a:cs typeface="Arial"/>
              </a:rPr>
              <a:t>complex</a:t>
            </a:r>
            <a:r>
              <a:rPr sz="1050" spc="-135" dirty="0">
                <a:latin typeface="Arial"/>
                <a:cs typeface="Arial"/>
              </a:rPr>
              <a:t> </a:t>
            </a:r>
            <a:r>
              <a:rPr sz="1050" spc="-5" dirty="0">
                <a:latin typeface="Arial"/>
                <a:cs typeface="Arial"/>
              </a:rPr>
              <a:t>computations</a:t>
            </a:r>
            <a:endParaRPr lang="en-US" sz="1050" spc="-5" dirty="0">
              <a:latin typeface="Arial"/>
              <a:cs typeface="Arial"/>
            </a:endParaRPr>
          </a:p>
          <a:p>
            <a:pPr marL="184150" indent="-171450">
              <a:lnSpc>
                <a:spcPct val="150000"/>
              </a:lnSpc>
              <a:buFont typeface="Wingdings" panose="05000000000000000000" pitchFamily="2" charset="2"/>
              <a:buChar char="Ø"/>
            </a:pPr>
            <a:r>
              <a:rPr lang="en-US" altLang="ko-KR" sz="1050" spc="-15" dirty="0">
                <a:latin typeface="Arial"/>
                <a:cs typeface="Arial"/>
              </a:rPr>
              <a:t>they </a:t>
            </a:r>
            <a:r>
              <a:rPr lang="en-US" altLang="ko-KR" sz="1050" spc="-5" dirty="0">
                <a:latin typeface="Arial"/>
                <a:cs typeface="Arial"/>
              </a:rPr>
              <a:t>require more </a:t>
            </a:r>
            <a:r>
              <a:rPr lang="en-US" altLang="ko-KR" sz="1050" spc="-10" dirty="0">
                <a:latin typeface="Arial"/>
                <a:cs typeface="Arial"/>
              </a:rPr>
              <a:t>powerful</a:t>
            </a:r>
            <a:r>
              <a:rPr lang="en-US" altLang="ko-KR" sz="1050" spc="-160" dirty="0">
                <a:latin typeface="Arial"/>
                <a:cs typeface="Arial"/>
              </a:rPr>
              <a:t> </a:t>
            </a:r>
            <a:r>
              <a:rPr lang="en-US" altLang="ko-KR" sz="1050" spc="-10" dirty="0">
                <a:latin typeface="Arial"/>
                <a:cs typeface="Arial"/>
              </a:rPr>
              <a:t>CPUs</a:t>
            </a:r>
            <a:endParaRPr lang="en-US" altLang="ko-KR" sz="1050" dirty="0">
              <a:latin typeface="Arial"/>
              <a:cs typeface="Arial"/>
            </a:endParaRPr>
          </a:p>
          <a:p>
            <a:pPr marL="184150" indent="-171450">
              <a:lnSpc>
                <a:spcPct val="150000"/>
              </a:lnSpc>
              <a:buFont typeface="Wingdings" panose="05000000000000000000" pitchFamily="2" charset="2"/>
              <a:buChar char="Ø"/>
            </a:pPr>
            <a:r>
              <a:rPr lang="en-US" altLang="ko-KR" sz="1050" spc="-15" dirty="0">
                <a:latin typeface="Arial"/>
                <a:cs typeface="Arial"/>
              </a:rPr>
              <a:t>we </a:t>
            </a:r>
            <a:r>
              <a:rPr lang="en-US" altLang="ko-KR" sz="1050" spc="-5" dirty="0">
                <a:latin typeface="Arial"/>
                <a:cs typeface="Arial"/>
              </a:rPr>
              <a:t>cannot increase the </a:t>
            </a:r>
            <a:r>
              <a:rPr lang="en-US" altLang="ko-KR" sz="1050" spc="-15" dirty="0">
                <a:latin typeface="Arial"/>
                <a:cs typeface="Arial"/>
              </a:rPr>
              <a:t>power </a:t>
            </a:r>
            <a:r>
              <a:rPr lang="en-US" altLang="ko-KR" sz="1050" spc="-5" dirty="0">
                <a:latin typeface="Arial"/>
                <a:cs typeface="Arial"/>
              </a:rPr>
              <a:t>of </a:t>
            </a:r>
            <a:r>
              <a:rPr lang="en-US" altLang="ko-KR" sz="1050" spc="-10" dirty="0">
                <a:latin typeface="Arial"/>
                <a:cs typeface="Arial"/>
              </a:rPr>
              <a:t>CPU </a:t>
            </a:r>
            <a:r>
              <a:rPr lang="en-US" altLang="ko-KR" sz="1050" spc="-20" dirty="0">
                <a:latin typeface="Arial"/>
                <a:cs typeface="Arial"/>
              </a:rPr>
              <a:t>by </a:t>
            </a:r>
            <a:r>
              <a:rPr lang="en-US" altLang="ko-KR" sz="1050" spc="-5" dirty="0">
                <a:latin typeface="Arial"/>
                <a:cs typeface="Arial"/>
              </a:rPr>
              <a:t>increasing  the </a:t>
            </a:r>
            <a:r>
              <a:rPr lang="en-US" altLang="ko-KR" sz="1050" spc="-10" dirty="0">
                <a:latin typeface="Arial"/>
                <a:cs typeface="Arial"/>
              </a:rPr>
              <a:t>clock </a:t>
            </a:r>
            <a:r>
              <a:rPr lang="en-US" altLang="ko-KR" sz="1050" spc="-5" dirty="0">
                <a:latin typeface="Arial"/>
                <a:cs typeface="Arial"/>
              </a:rPr>
              <a:t>frequency</a:t>
            </a:r>
            <a:r>
              <a:rPr lang="en-US" altLang="ko-KR" sz="1050" spc="-30" dirty="0">
                <a:latin typeface="Arial"/>
                <a:cs typeface="Arial"/>
              </a:rPr>
              <a:t> </a:t>
            </a:r>
            <a:r>
              <a:rPr lang="en-US" altLang="ko-KR" sz="1050" spc="-10" dirty="0">
                <a:latin typeface="Arial"/>
                <a:cs typeface="Arial"/>
              </a:rPr>
              <a:t>anymore</a:t>
            </a:r>
            <a:endParaRPr lang="en-US" altLang="ko-KR" sz="1050" dirty="0">
              <a:latin typeface="Arial"/>
              <a:cs typeface="Arial"/>
            </a:endParaRPr>
          </a:p>
          <a:p>
            <a:pPr marL="184150" indent="-171450">
              <a:lnSpc>
                <a:spcPct val="150000"/>
              </a:lnSpc>
              <a:buFont typeface="Wingdings" panose="05000000000000000000" pitchFamily="2" charset="2"/>
              <a:buChar char="Ø"/>
            </a:pPr>
            <a:r>
              <a:rPr lang="en-US" altLang="ko-KR" sz="1050" spc="-15" dirty="0">
                <a:latin typeface="Arial"/>
                <a:cs typeface="Arial"/>
              </a:rPr>
              <a:t>we </a:t>
            </a:r>
            <a:r>
              <a:rPr lang="en-US" altLang="ko-KR" sz="1050" spc="-20" dirty="0">
                <a:latin typeface="Arial"/>
                <a:cs typeface="Arial"/>
              </a:rPr>
              <a:t>may </a:t>
            </a:r>
            <a:r>
              <a:rPr lang="en-US" altLang="ko-KR" sz="1050" spc="-5" dirty="0">
                <a:latin typeface="Arial"/>
                <a:cs typeface="Arial"/>
              </a:rPr>
              <a:t>search </a:t>
            </a:r>
            <a:r>
              <a:rPr lang="en-US" altLang="ko-KR" sz="1050" spc="-15" dirty="0">
                <a:latin typeface="Arial"/>
                <a:cs typeface="Arial"/>
              </a:rPr>
              <a:t>for </a:t>
            </a:r>
            <a:r>
              <a:rPr lang="en-US" altLang="ko-KR" sz="1050" spc="-5" dirty="0">
                <a:latin typeface="Arial"/>
                <a:cs typeface="Arial"/>
              </a:rPr>
              <a:t>more efficient architectures</a:t>
            </a:r>
            <a:r>
              <a:rPr lang="en-US" altLang="ko-KR" sz="1050" spc="-90" dirty="0">
                <a:latin typeface="Arial"/>
                <a:cs typeface="Arial"/>
              </a:rPr>
              <a:t> </a:t>
            </a:r>
            <a:r>
              <a:rPr lang="en-US" altLang="ko-KR" sz="1050" spc="-5" dirty="0">
                <a:latin typeface="Arial"/>
                <a:cs typeface="Arial"/>
              </a:rPr>
              <a:t>...</a:t>
            </a:r>
            <a:endParaRPr lang="en-US" altLang="ko-KR" sz="1050" dirty="0">
              <a:latin typeface="Arial"/>
              <a:cs typeface="Arial"/>
            </a:endParaRPr>
          </a:p>
          <a:p>
            <a:pPr marL="184150" indent="-171450">
              <a:lnSpc>
                <a:spcPct val="150000"/>
              </a:lnSpc>
              <a:buFont typeface="Wingdings" panose="05000000000000000000" pitchFamily="2" charset="2"/>
              <a:buChar char="Ø"/>
            </a:pPr>
            <a:r>
              <a:rPr lang="en-US" altLang="ko-KR" sz="1050" spc="-5" dirty="0">
                <a:latin typeface="Arial"/>
                <a:cs typeface="Arial"/>
              </a:rPr>
              <a:t>... or </a:t>
            </a:r>
            <a:r>
              <a:rPr lang="en-US" altLang="ko-KR" sz="1050" spc="-15" dirty="0">
                <a:latin typeface="Arial"/>
                <a:cs typeface="Arial"/>
              </a:rPr>
              <a:t>for </a:t>
            </a:r>
            <a:r>
              <a:rPr lang="en-US" altLang="ko-KR" sz="1050" spc="-10" dirty="0">
                <a:latin typeface="Arial"/>
                <a:cs typeface="Arial"/>
              </a:rPr>
              <a:t>parallel </a:t>
            </a:r>
            <a:r>
              <a:rPr lang="en-US" altLang="ko-KR" sz="1050" spc="-5" dirty="0">
                <a:latin typeface="Arial"/>
                <a:cs typeface="Arial"/>
              </a:rPr>
              <a:t>computing using </a:t>
            </a:r>
            <a:r>
              <a:rPr lang="en-US" altLang="ko-KR" sz="1050" spc="-10" dirty="0">
                <a:latin typeface="Arial"/>
                <a:cs typeface="Arial"/>
              </a:rPr>
              <a:t>multicore</a:t>
            </a:r>
            <a:r>
              <a:rPr lang="en-US" altLang="ko-KR" sz="1050" spc="15" dirty="0">
                <a:latin typeface="Arial"/>
                <a:cs typeface="Arial"/>
              </a:rPr>
              <a:t> </a:t>
            </a:r>
            <a:r>
              <a:rPr lang="en-US" altLang="ko-KR" sz="1050" spc="-10" dirty="0">
                <a:latin typeface="Arial"/>
                <a:cs typeface="Arial"/>
              </a:rPr>
              <a:t>CPUs</a:t>
            </a:r>
            <a:endParaRPr lang="en-US" altLang="ko-KR" sz="1050" dirty="0">
              <a:latin typeface="Arial"/>
              <a:cs typeface="Arial"/>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40715" cy="1696720"/>
          </a:xfrm>
          <a:prstGeom prst="rect">
            <a:avLst/>
          </a:prstGeom>
        </p:spPr>
        <p:txBody>
          <a:bodyPr vert="horz" wrap="square" lIns="0" tIns="0" rIns="0" bIns="0" rtlCol="0">
            <a:spAutoFit/>
          </a:bodyPr>
          <a:lstStyle/>
          <a:p>
            <a:pPr marL="12700" marR="2413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41910">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1397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6" name="object 6"/>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7" name="object 7"/>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8" name="object 8"/>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9" name="object 9"/>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4" name="object 14"/>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4" name="object 24"/>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5" name="object 25"/>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1" name="object 31"/>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2" name="object 32"/>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3" name="object 33"/>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4" name="object 34"/>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5" name="object 35"/>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6" name="object 3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M</a:t>
            </a:r>
            <a:r>
              <a:rPr spc="60" dirty="0"/>
              <a:t>ETHOD </a:t>
            </a:r>
            <a:r>
              <a:rPr spc="30" dirty="0"/>
              <a:t>OF </a:t>
            </a:r>
            <a:r>
              <a:rPr spc="50" dirty="0"/>
              <a:t>LINES </a:t>
            </a:r>
            <a:r>
              <a:rPr spc="45" dirty="0"/>
              <a:t>FOR PARABOLIC </a:t>
            </a:r>
            <a:r>
              <a:rPr sz="1400" spc="65" dirty="0"/>
              <a:t>PDE</a:t>
            </a:r>
            <a:r>
              <a:rPr spc="65" dirty="0"/>
              <a:t>S </a:t>
            </a:r>
            <a:r>
              <a:rPr spc="254" dirty="0"/>
              <a:t> </a:t>
            </a:r>
            <a:r>
              <a:rPr spc="30" dirty="0"/>
              <a:t>IN</a:t>
            </a:r>
            <a:endParaRPr sz="1400"/>
          </a:p>
          <a:p>
            <a:pPr marL="12700">
              <a:lnSpc>
                <a:spcPct val="100000"/>
              </a:lnSpc>
              <a:spcBef>
                <a:spcPts val="110"/>
              </a:spcBef>
            </a:pPr>
            <a:r>
              <a:rPr sz="1400" spc="60" dirty="0"/>
              <a:t>CUDA</a:t>
            </a:r>
            <a:r>
              <a:rPr sz="1400" spc="-10" dirty="0"/>
              <a:t> </a:t>
            </a:r>
            <a:r>
              <a:rPr sz="1400" spc="60" dirty="0"/>
              <a:t>VI.</a:t>
            </a:r>
            <a:endParaRPr sz="1400"/>
          </a:p>
        </p:txBody>
      </p:sp>
      <p:pic>
        <p:nvPicPr>
          <p:cNvPr id="38" name="그림 37"/>
          <p:cNvPicPr>
            <a:picLocks noChangeAspect="1"/>
          </p:cNvPicPr>
          <p:nvPr/>
        </p:nvPicPr>
        <p:blipFill>
          <a:blip r:embed="rId3"/>
          <a:stretch>
            <a:fillRect/>
          </a:stretch>
        </p:blipFill>
        <p:spPr>
          <a:xfrm>
            <a:off x="94512" y="595495"/>
            <a:ext cx="3609456" cy="452228"/>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517525" cy="106680"/>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txBox="1"/>
          <p:nvPr/>
        </p:nvSpPr>
        <p:spPr>
          <a:xfrm>
            <a:off x="3915155" y="2249977"/>
            <a:ext cx="631825" cy="294005"/>
          </a:xfrm>
          <a:prstGeom prst="rect">
            <a:avLst/>
          </a:prstGeom>
        </p:spPr>
        <p:txBody>
          <a:bodyPr vert="horz" wrap="square" lIns="0" tIns="0" rIns="0" bIns="0" rtlCol="0">
            <a:spAutoFit/>
          </a:bodyPr>
          <a:lstStyle/>
          <a:p>
            <a:pPr marL="12700" marR="5080">
              <a:lnSpc>
                <a:spcPct val="110700"/>
              </a:lnSpc>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xfrm>
            <a:off x="99860" y="58310"/>
            <a:ext cx="3460750" cy="710565"/>
          </a:xfrm>
          <a:prstGeom prst="rect">
            <a:avLst/>
          </a:prstGeom>
        </p:spPr>
        <p:txBody>
          <a:bodyPr vert="horz" wrap="square" lIns="0" tIns="0" rIns="0" bIns="0" rtlCol="0">
            <a:spAutoFit/>
          </a:bodyPr>
          <a:lstStyle/>
          <a:p>
            <a:pPr marL="12700" marR="5080">
              <a:lnSpc>
                <a:spcPct val="114199"/>
              </a:lnSpc>
            </a:pPr>
            <a:r>
              <a:rPr sz="1400" spc="50" dirty="0"/>
              <a:t>A</a:t>
            </a:r>
            <a:r>
              <a:rPr spc="50" dirty="0"/>
              <a:t>PPLICATION </a:t>
            </a:r>
            <a:r>
              <a:rPr spc="20" dirty="0"/>
              <a:t>TO </a:t>
            </a:r>
            <a:r>
              <a:rPr spc="55" dirty="0"/>
              <a:t>MEDICAL </a:t>
            </a:r>
            <a:r>
              <a:rPr spc="45" dirty="0"/>
              <a:t>IMAGE  </a:t>
            </a:r>
            <a:r>
              <a:rPr spc="40" dirty="0"/>
              <a:t>SEGMENTATION </a:t>
            </a:r>
            <a:r>
              <a:rPr spc="30" dirty="0"/>
              <a:t>BY </a:t>
            </a:r>
            <a:r>
              <a:rPr spc="50" dirty="0"/>
              <a:t>MODIFIED </a:t>
            </a:r>
            <a:r>
              <a:rPr sz="1400" spc="65" dirty="0"/>
              <a:t>A</a:t>
            </a:r>
            <a:r>
              <a:rPr spc="65" dirty="0"/>
              <a:t>LLEN</a:t>
            </a:r>
            <a:r>
              <a:rPr sz="1400" spc="65" dirty="0"/>
              <a:t>-C</a:t>
            </a:r>
            <a:r>
              <a:rPr spc="65" dirty="0"/>
              <a:t>AHN  </a:t>
            </a:r>
            <a:r>
              <a:rPr spc="35" dirty="0"/>
              <a:t>EQUATION</a:t>
            </a:r>
            <a:endParaRPr sz="1400" dirty="0"/>
          </a:p>
        </p:txBody>
      </p:sp>
      <p:pic>
        <p:nvPicPr>
          <p:cNvPr id="50" name="그림 49"/>
          <p:cNvPicPr>
            <a:picLocks noChangeAspect="1"/>
          </p:cNvPicPr>
          <p:nvPr/>
        </p:nvPicPr>
        <p:blipFill>
          <a:blip r:embed="rId3"/>
          <a:stretch>
            <a:fillRect/>
          </a:stretch>
        </p:blipFill>
        <p:spPr>
          <a:xfrm>
            <a:off x="170422" y="834173"/>
            <a:ext cx="3560610" cy="1697195"/>
          </a:xfrm>
          <a:prstGeom prst="rect">
            <a:avLst/>
          </a:prstGeom>
        </p:spPr>
      </p:pic>
      <p:pic>
        <p:nvPicPr>
          <p:cNvPr id="51" name="그림 50"/>
          <p:cNvPicPr>
            <a:picLocks noChangeAspect="1"/>
          </p:cNvPicPr>
          <p:nvPr/>
        </p:nvPicPr>
        <p:blipFill>
          <a:blip r:embed="rId4"/>
          <a:stretch>
            <a:fillRect/>
          </a:stretch>
        </p:blipFill>
        <p:spPr>
          <a:xfrm>
            <a:off x="400050" y="2644775"/>
            <a:ext cx="1347787" cy="267538"/>
          </a:xfrm>
          <a:prstGeom prst="rect">
            <a:avLst/>
          </a:prstGeom>
        </p:spPr>
      </p:pic>
      <p:pic>
        <p:nvPicPr>
          <p:cNvPr id="52" name="그림 51"/>
          <p:cNvPicPr>
            <a:picLocks noChangeAspect="1"/>
          </p:cNvPicPr>
          <p:nvPr/>
        </p:nvPicPr>
        <p:blipFill>
          <a:blip r:embed="rId4"/>
          <a:stretch>
            <a:fillRect/>
          </a:stretch>
        </p:blipFill>
        <p:spPr>
          <a:xfrm>
            <a:off x="313802" y="2644775"/>
            <a:ext cx="1347787" cy="267538"/>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4" name="object 4"/>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6" name="object 6"/>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7" name="object 7"/>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9" name="object 9"/>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0" name="object 10"/>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2" name="object 12"/>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5" name="object 15"/>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9" name="object 19"/>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0" name="object 20"/>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object 21"/>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object 29"/>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0" name="object 30"/>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1" name="object 31"/>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2" name="object 32"/>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3" name="object 33"/>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4" name="object 3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5" dirty="0"/>
              <a:t>MRI</a:t>
            </a:r>
            <a:r>
              <a:rPr sz="1400" spc="20" dirty="0"/>
              <a:t> </a:t>
            </a:r>
            <a:r>
              <a:rPr spc="40" dirty="0"/>
              <a:t>SEGMENTATION</a:t>
            </a:r>
            <a:endParaRPr sz="1400"/>
          </a:p>
        </p:txBody>
      </p:sp>
      <p:sp>
        <p:nvSpPr>
          <p:cNvPr id="35" name="object 35"/>
          <p:cNvSpPr/>
          <p:nvPr/>
        </p:nvSpPr>
        <p:spPr>
          <a:xfrm>
            <a:off x="594004" y="375954"/>
            <a:ext cx="2700024" cy="2700024"/>
          </a:xfrm>
          <a:prstGeom prst="rect">
            <a:avLst/>
          </a:prstGeom>
          <a:blipFill>
            <a:blip r:embed="rId3" cstate="print"/>
            <a:stretch>
              <a:fillRect/>
            </a:stretch>
          </a:blipFill>
        </p:spPr>
        <p:txBody>
          <a:bodyPr wrap="square" lIns="0" tIns="0" rIns="0" bIns="0" rtlCol="0"/>
          <a:lstStyle/>
          <a:p>
            <a:endParaRPr/>
          </a:p>
        </p:txBody>
      </p:sp>
      <p:sp>
        <p:nvSpPr>
          <p:cNvPr id="36" name="object 36"/>
          <p:cNvSpPr txBox="1"/>
          <p:nvPr/>
        </p:nvSpPr>
        <p:spPr>
          <a:xfrm>
            <a:off x="170459" y="781266"/>
            <a:ext cx="4401820" cy="2577465"/>
          </a:xfrm>
          <a:prstGeom prst="rect">
            <a:avLst/>
          </a:prstGeom>
        </p:spPr>
        <p:txBody>
          <a:bodyPr vert="horz" wrap="square" lIns="0" tIns="0" rIns="0" bIns="0" rtlCol="0">
            <a:spAutoFit/>
          </a:bodyPr>
          <a:lstStyle/>
          <a:p>
            <a:pPr marR="198120" algn="r">
              <a:lnSpc>
                <a:spcPts val="710"/>
              </a:lnSpc>
            </a:pPr>
            <a:r>
              <a:rPr sz="600" spc="10" dirty="0">
                <a:solidFill>
                  <a:srgbClr val="9898D8"/>
                </a:solidFill>
                <a:latin typeface="Times New Roman"/>
                <a:cs typeface="Times New Roman"/>
              </a:rPr>
              <a:t>T</a:t>
            </a:r>
            <a:r>
              <a:rPr sz="450" spc="45" dirty="0">
                <a:solidFill>
                  <a:srgbClr val="9898D8"/>
                </a:solidFill>
                <a:latin typeface="Times New Roman"/>
                <a:cs typeface="Times New Roman"/>
              </a:rPr>
              <a:t>OMÁ</a:t>
            </a:r>
            <a:r>
              <a:rPr sz="450" spc="15" dirty="0">
                <a:solidFill>
                  <a:srgbClr val="9898D8"/>
                </a:solidFill>
                <a:latin typeface="Times New Roman"/>
                <a:cs typeface="Times New Roman"/>
              </a:rPr>
              <a:t>Š</a:t>
            </a:r>
            <a:endParaRPr sz="450">
              <a:latin typeface="Times New Roman"/>
              <a:cs typeface="Times New Roman"/>
            </a:endParaRPr>
          </a:p>
          <a:p>
            <a:pPr marL="3788410"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R="103505" algn="r">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3765550">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3757295"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3757295"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3757295">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3757295">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3757295"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3757295" marR="52069">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3757295">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3757295">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a:p>
            <a:pPr>
              <a:lnSpc>
                <a:spcPct val="100000"/>
              </a:lnSpc>
            </a:pPr>
            <a:endParaRPr sz="600">
              <a:latin typeface="Times New Roman"/>
              <a:cs typeface="Times New Roman"/>
            </a:endParaRPr>
          </a:p>
          <a:p>
            <a:pPr>
              <a:lnSpc>
                <a:spcPct val="100000"/>
              </a:lnSpc>
              <a:spcBef>
                <a:spcPts val="20"/>
              </a:spcBef>
            </a:pPr>
            <a:endParaRPr sz="500">
              <a:latin typeface="Times New Roman"/>
              <a:cs typeface="Times New Roman"/>
            </a:endParaRPr>
          </a:p>
          <a:p>
            <a:pPr marL="12700">
              <a:lnSpc>
                <a:spcPct val="100000"/>
              </a:lnSpc>
              <a:spcBef>
                <a:spcPts val="5"/>
              </a:spcBef>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Segmentation of MRI data </a:t>
            </a:r>
            <a:r>
              <a:rPr sz="1000" spc="-15" dirty="0">
                <a:latin typeface="Arial"/>
                <a:cs typeface="Arial"/>
              </a:rPr>
              <a:t>by </a:t>
            </a:r>
            <a:r>
              <a:rPr sz="1000" spc="-5" dirty="0">
                <a:latin typeface="Arial"/>
                <a:cs typeface="Arial"/>
              </a:rPr>
              <a:t>the Allen-Cahn</a:t>
            </a:r>
            <a:r>
              <a:rPr sz="1000" spc="130" dirty="0">
                <a:latin typeface="Arial"/>
                <a:cs typeface="Arial"/>
              </a:rPr>
              <a:t> </a:t>
            </a:r>
            <a:r>
              <a:rPr sz="1000" spc="-5" dirty="0">
                <a:latin typeface="Arial"/>
                <a:cs typeface="Arial"/>
              </a:rPr>
              <a:t>equation</a:t>
            </a:r>
            <a:endParaRPr sz="1000">
              <a:latin typeface="Arial"/>
              <a:cs typeface="Arial"/>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p:nvPr/>
        </p:nvSpPr>
        <p:spPr>
          <a:xfrm>
            <a:off x="3888003" y="224739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6" name="object 6"/>
          <p:cNvSpPr txBox="1"/>
          <p:nvPr/>
        </p:nvSpPr>
        <p:spPr>
          <a:xfrm>
            <a:off x="3915155" y="1851088"/>
            <a:ext cx="631825" cy="692785"/>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9" name="object 9"/>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0" name="object 10"/>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5" name="object 15"/>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object 24"/>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5" name="object 25"/>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6" name="object 26"/>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2" name="object 32"/>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3" name="object 33"/>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4" name="object 34"/>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5" name="object 35"/>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6" name="object 36"/>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7" name="object 3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S</a:t>
            </a:r>
            <a:r>
              <a:rPr spc="60" dirty="0"/>
              <a:t>PEEDUP </a:t>
            </a:r>
            <a:r>
              <a:rPr spc="30" dirty="0"/>
              <a:t>OF </a:t>
            </a:r>
            <a:r>
              <a:rPr spc="45" dirty="0"/>
              <a:t>THE </a:t>
            </a:r>
            <a:r>
              <a:rPr spc="55" dirty="0"/>
              <a:t>METHOD </a:t>
            </a:r>
            <a:r>
              <a:rPr spc="30" dirty="0"/>
              <a:t>IN </a:t>
            </a:r>
            <a:r>
              <a:rPr spc="50" dirty="0"/>
              <a:t>LINES </a:t>
            </a:r>
            <a:r>
              <a:rPr spc="30" dirty="0"/>
              <a:t>IN  </a:t>
            </a:r>
            <a:r>
              <a:rPr spc="45" dirty="0"/>
              <a:t> </a:t>
            </a:r>
            <a:r>
              <a:rPr sz="1400" spc="60" dirty="0"/>
              <a:t>CUDA</a:t>
            </a:r>
            <a:endParaRPr sz="1400"/>
          </a:p>
        </p:txBody>
      </p:sp>
      <p:sp>
        <p:nvSpPr>
          <p:cNvPr id="40" name="object 40"/>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8" name="object 38"/>
          <p:cNvSpPr txBox="1"/>
          <p:nvPr/>
        </p:nvSpPr>
        <p:spPr>
          <a:xfrm>
            <a:off x="167297" y="695350"/>
            <a:ext cx="3506470" cy="933076"/>
          </a:xfrm>
          <a:prstGeom prst="rect">
            <a:avLst/>
          </a:prstGeom>
        </p:spPr>
        <p:txBody>
          <a:bodyPr vert="horz" wrap="square" lIns="0" tIns="0" rIns="0" bIns="0" rtlCol="0">
            <a:spAutoFit/>
          </a:bodyPr>
          <a:lstStyle/>
          <a:p>
            <a:pPr marL="12700">
              <a:lnSpc>
                <a:spcPct val="100000"/>
              </a:lnSpc>
            </a:pPr>
            <a:r>
              <a:rPr sz="1050" spc="-5" dirty="0">
                <a:latin typeface="Arial"/>
                <a:cs typeface="Arial"/>
              </a:rPr>
              <a:t>Comparison of </a:t>
            </a:r>
            <a:r>
              <a:rPr sz="1050" spc="-10" dirty="0">
                <a:latin typeface="Arial"/>
                <a:cs typeface="Arial"/>
              </a:rPr>
              <a:t>CPU </a:t>
            </a:r>
            <a:r>
              <a:rPr sz="1050" spc="-5" dirty="0">
                <a:latin typeface="Arial"/>
                <a:cs typeface="Arial"/>
              </a:rPr>
              <a:t>time vs </a:t>
            </a:r>
            <a:r>
              <a:rPr sz="1050" spc="-10" dirty="0">
                <a:latin typeface="Arial"/>
                <a:cs typeface="Arial"/>
              </a:rPr>
              <a:t>GPU </a:t>
            </a:r>
            <a:r>
              <a:rPr sz="1050" spc="-5" dirty="0">
                <a:latin typeface="Arial"/>
                <a:cs typeface="Arial"/>
              </a:rPr>
              <a:t>time</a:t>
            </a:r>
            <a:r>
              <a:rPr sz="1050" spc="60" dirty="0">
                <a:latin typeface="Arial"/>
                <a:cs typeface="Arial"/>
              </a:rPr>
              <a:t> </a:t>
            </a:r>
            <a:r>
              <a:rPr sz="1050" spc="-5" dirty="0">
                <a:latin typeface="Arial"/>
                <a:cs typeface="Arial"/>
              </a:rPr>
              <a:t>on</a:t>
            </a:r>
            <a:endParaRPr sz="1050" dirty="0">
              <a:latin typeface="Arial"/>
              <a:cs typeface="Arial"/>
            </a:endParaRPr>
          </a:p>
          <a:p>
            <a:pPr marL="307975" marR="5080" indent="-171450">
              <a:lnSpc>
                <a:spcPct val="102600"/>
              </a:lnSpc>
              <a:spcBef>
                <a:spcPts val="595"/>
              </a:spcBef>
              <a:buFont typeface="Wingdings" panose="05000000000000000000" pitchFamily="2" charset="2"/>
              <a:buChar char="Ø"/>
            </a:pPr>
            <a:r>
              <a:rPr sz="1050" spc="-5" dirty="0">
                <a:latin typeface="Arial"/>
                <a:cs typeface="Arial"/>
              </a:rPr>
              <a:t>Intel Core 2 </a:t>
            </a:r>
            <a:r>
              <a:rPr sz="1050" spc="-10" dirty="0">
                <a:latin typeface="Arial"/>
                <a:cs typeface="Arial"/>
              </a:rPr>
              <a:t>Duo E6550 </a:t>
            </a:r>
            <a:r>
              <a:rPr sz="1050" spc="-5" dirty="0">
                <a:latin typeface="Arial"/>
                <a:cs typeface="Arial"/>
              </a:rPr>
              <a:t>- 2 cores at 2.33 GHz, 4 </a:t>
            </a:r>
            <a:r>
              <a:rPr sz="1050" spc="-10" dirty="0">
                <a:latin typeface="Arial"/>
                <a:cs typeface="Arial"/>
              </a:rPr>
              <a:t>MB  </a:t>
            </a:r>
            <a:r>
              <a:rPr sz="1050" spc="-5" dirty="0">
                <a:latin typeface="Arial"/>
                <a:cs typeface="Arial"/>
              </a:rPr>
              <a:t>L2 cache 12.8</a:t>
            </a:r>
            <a:r>
              <a:rPr sz="1050" spc="-55" dirty="0">
                <a:latin typeface="Arial"/>
                <a:cs typeface="Arial"/>
              </a:rPr>
              <a:t> </a:t>
            </a:r>
            <a:r>
              <a:rPr sz="1050" spc="-5" dirty="0">
                <a:latin typeface="Arial"/>
                <a:cs typeface="Arial"/>
              </a:rPr>
              <a:t>GB/s</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10" dirty="0">
                <a:latin typeface="Arial"/>
                <a:cs typeface="Arial"/>
              </a:rPr>
              <a:t>GPU </a:t>
            </a:r>
            <a:r>
              <a:rPr sz="1050" spc="-5" dirty="0">
                <a:latin typeface="Arial"/>
                <a:cs typeface="Arial"/>
              </a:rPr>
              <a:t>time (nVidia </a:t>
            </a:r>
            <a:r>
              <a:rPr sz="1050" spc="-10" dirty="0">
                <a:latin typeface="Arial"/>
                <a:cs typeface="Arial"/>
              </a:rPr>
              <a:t>GeForce </a:t>
            </a:r>
            <a:r>
              <a:rPr sz="1050" spc="-5" dirty="0">
                <a:latin typeface="Arial"/>
                <a:cs typeface="Arial"/>
              </a:rPr>
              <a:t>8800 </a:t>
            </a:r>
            <a:r>
              <a:rPr sz="1050" spc="-10" dirty="0">
                <a:latin typeface="Arial"/>
                <a:cs typeface="Arial"/>
              </a:rPr>
              <a:t>GT </a:t>
            </a:r>
            <a:r>
              <a:rPr sz="1050" spc="-5" dirty="0">
                <a:latin typeface="Arial"/>
                <a:cs typeface="Arial"/>
              </a:rPr>
              <a:t>- 112 cores</a:t>
            </a:r>
            <a:r>
              <a:rPr sz="1050" spc="-95" dirty="0">
                <a:latin typeface="Arial"/>
                <a:cs typeface="Arial"/>
              </a:rPr>
              <a:t> </a:t>
            </a:r>
            <a:r>
              <a:rPr sz="1050" spc="-5" dirty="0">
                <a:latin typeface="Arial"/>
                <a:cs typeface="Arial"/>
              </a:rPr>
              <a:t>at</a:t>
            </a:r>
            <a:endParaRPr sz="1050" dirty="0">
              <a:latin typeface="Arial"/>
              <a:cs typeface="Arial"/>
            </a:endParaRPr>
          </a:p>
          <a:p>
            <a:pPr marL="289560">
              <a:lnSpc>
                <a:spcPct val="100000"/>
              </a:lnSpc>
              <a:spcBef>
                <a:spcPts val="35"/>
              </a:spcBef>
            </a:pPr>
            <a:r>
              <a:rPr sz="1050" spc="-5" dirty="0">
                <a:latin typeface="Arial"/>
                <a:cs typeface="Arial"/>
              </a:rPr>
              <a:t>1.62 GHz, 512 </a:t>
            </a:r>
            <a:r>
              <a:rPr sz="1050" spc="-10" dirty="0">
                <a:latin typeface="Arial"/>
                <a:cs typeface="Arial"/>
              </a:rPr>
              <a:t>MB RAM </a:t>
            </a:r>
            <a:r>
              <a:rPr sz="1050" spc="-5" dirty="0">
                <a:latin typeface="Arial"/>
                <a:cs typeface="Arial"/>
              </a:rPr>
              <a:t>60.8</a:t>
            </a:r>
            <a:r>
              <a:rPr sz="1050" spc="15" dirty="0">
                <a:latin typeface="Arial"/>
                <a:cs typeface="Arial"/>
              </a:rPr>
              <a:t> </a:t>
            </a:r>
            <a:r>
              <a:rPr sz="1050" spc="-5" dirty="0">
                <a:latin typeface="Arial"/>
                <a:cs typeface="Arial"/>
              </a:rPr>
              <a:t>GB/s</a:t>
            </a:r>
            <a:endParaRPr sz="1050" dirty="0">
              <a:latin typeface="Arial"/>
              <a:cs typeface="Arial"/>
            </a:endParaRPr>
          </a:p>
        </p:txBody>
      </p:sp>
      <p:graphicFrame>
        <p:nvGraphicFramePr>
          <p:cNvPr id="39" name="object 39"/>
          <p:cNvGraphicFramePr>
            <a:graphicFrameLocks noGrp="1"/>
          </p:cNvGraphicFramePr>
          <p:nvPr/>
        </p:nvGraphicFramePr>
        <p:xfrm>
          <a:off x="479361" y="1822208"/>
          <a:ext cx="2924223" cy="698423"/>
        </p:xfrm>
        <a:graphic>
          <a:graphicData uri="http://schemas.openxmlformats.org/drawingml/2006/table">
            <a:tbl>
              <a:tblPr firstRow="1" bandRow="1">
                <a:tableStyleId>{2D5ABB26-0587-4C30-8999-92F81FD0307C}</a:tableStyleId>
              </a:tblPr>
              <a:tblGrid>
                <a:gridCol w="875347">
                  <a:extLst>
                    <a:ext uri="{9D8B030D-6E8A-4147-A177-3AD203B41FA5}">
                      <a16:colId xmlns:a16="http://schemas.microsoft.com/office/drawing/2014/main" val="20000"/>
                    </a:ext>
                  </a:extLst>
                </a:gridCol>
                <a:gridCol w="652106">
                  <a:extLst>
                    <a:ext uri="{9D8B030D-6E8A-4147-A177-3AD203B41FA5}">
                      <a16:colId xmlns:a16="http://schemas.microsoft.com/office/drawing/2014/main" val="20001"/>
                    </a:ext>
                  </a:extLst>
                </a:gridCol>
                <a:gridCol w="659866">
                  <a:extLst>
                    <a:ext uri="{9D8B030D-6E8A-4147-A177-3AD203B41FA5}">
                      <a16:colId xmlns:a16="http://schemas.microsoft.com/office/drawing/2014/main" val="20002"/>
                    </a:ext>
                  </a:extLst>
                </a:gridCol>
                <a:gridCol w="736904">
                  <a:extLst>
                    <a:ext uri="{9D8B030D-6E8A-4147-A177-3AD203B41FA5}">
                      <a16:colId xmlns:a16="http://schemas.microsoft.com/office/drawing/2014/main" val="20003"/>
                    </a:ext>
                  </a:extLst>
                </a:gridCol>
              </a:tblGrid>
              <a:tr h="177139">
                <a:tc>
                  <a:txBody>
                    <a:bodyPr/>
                    <a:lstStyle/>
                    <a:p>
                      <a:pPr marL="80645">
                        <a:lnSpc>
                          <a:spcPts val="1170"/>
                        </a:lnSpc>
                      </a:pPr>
                      <a:r>
                        <a:rPr sz="1050" b="1" spc="-5" dirty="0">
                          <a:latin typeface="Arial"/>
                          <a:cs typeface="Arial"/>
                        </a:rPr>
                        <a:t>Resolution</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050" b="1" spc="-10" dirty="0">
                          <a:latin typeface="Arial"/>
                          <a:cs typeface="Arial"/>
                        </a:rPr>
                        <a:t>CPU</a:t>
                      </a:r>
                      <a:r>
                        <a:rPr sz="1050" b="1" spc="-75" dirty="0">
                          <a:latin typeface="Arial"/>
                          <a:cs typeface="Arial"/>
                        </a:rPr>
                        <a:t> </a:t>
                      </a:r>
                      <a:r>
                        <a:rPr sz="1050" b="1" spc="-5" dirty="0">
                          <a:latin typeface="Arial"/>
                          <a:cs typeface="Arial"/>
                        </a:rPr>
                        <a:t>(s)</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050" b="1" spc="-10" dirty="0">
                          <a:latin typeface="Arial"/>
                          <a:cs typeface="Arial"/>
                        </a:rPr>
                        <a:t>GPU</a:t>
                      </a:r>
                      <a:r>
                        <a:rPr sz="1050" b="1" spc="-75" dirty="0">
                          <a:latin typeface="Arial"/>
                          <a:cs typeface="Arial"/>
                        </a:rPr>
                        <a:t> </a:t>
                      </a:r>
                      <a:r>
                        <a:rPr sz="1050" b="1" spc="-5" dirty="0">
                          <a:latin typeface="Arial"/>
                          <a:cs typeface="Arial"/>
                        </a:rPr>
                        <a:t>(s)</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ts val="1170"/>
                        </a:lnSpc>
                      </a:pPr>
                      <a:r>
                        <a:rPr sz="1050" b="1" spc="-10" dirty="0">
                          <a:latin typeface="Arial"/>
                          <a:cs typeface="Arial"/>
                        </a:rPr>
                        <a:t>Speedup</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0"/>
                  </a:ext>
                </a:extLst>
              </a:tr>
              <a:tr h="521284">
                <a:tc>
                  <a:txBody>
                    <a:bodyPr/>
                    <a:lstStyle/>
                    <a:p>
                      <a:pPr marL="211454">
                        <a:lnSpc>
                          <a:spcPts val="1170"/>
                        </a:lnSpc>
                      </a:pPr>
                      <a:r>
                        <a:rPr sz="1050" spc="-55" dirty="0">
                          <a:latin typeface="Tahoma"/>
                          <a:cs typeface="Tahoma"/>
                        </a:rPr>
                        <a:t>256 </a:t>
                      </a:r>
                      <a:r>
                        <a:rPr sz="1050" i="1" spc="-35" dirty="0">
                          <a:latin typeface="Meiryo"/>
                          <a:cs typeface="Meiryo"/>
                        </a:rPr>
                        <a:t>×</a:t>
                      </a:r>
                      <a:r>
                        <a:rPr sz="1050" i="1" spc="-235" dirty="0">
                          <a:latin typeface="Meiryo"/>
                          <a:cs typeface="Meiryo"/>
                        </a:rPr>
                        <a:t> </a:t>
                      </a:r>
                      <a:r>
                        <a:rPr sz="1050" spc="-55" dirty="0">
                          <a:latin typeface="Tahoma"/>
                          <a:cs typeface="Tahoma"/>
                        </a:rPr>
                        <a:t>256</a:t>
                      </a:r>
                      <a:endParaRPr sz="1050">
                        <a:latin typeface="Tahoma"/>
                        <a:cs typeface="Tahoma"/>
                      </a:endParaRPr>
                    </a:p>
                    <a:p>
                      <a:pPr marL="211454">
                        <a:lnSpc>
                          <a:spcPct val="100000"/>
                        </a:lnSpc>
                        <a:spcBef>
                          <a:spcPts val="35"/>
                        </a:spcBef>
                      </a:pPr>
                      <a:r>
                        <a:rPr sz="1050" spc="-55" dirty="0">
                          <a:latin typeface="Tahoma"/>
                          <a:cs typeface="Tahoma"/>
                        </a:rPr>
                        <a:t>512 </a:t>
                      </a:r>
                      <a:r>
                        <a:rPr sz="1050" i="1" spc="-35" dirty="0">
                          <a:latin typeface="Meiryo"/>
                          <a:cs typeface="Meiryo"/>
                        </a:rPr>
                        <a:t>×</a:t>
                      </a:r>
                      <a:r>
                        <a:rPr sz="1050" i="1" spc="-235" dirty="0">
                          <a:latin typeface="Meiryo"/>
                          <a:cs typeface="Meiryo"/>
                        </a:rPr>
                        <a:t> </a:t>
                      </a:r>
                      <a:r>
                        <a:rPr sz="1050" spc="-55" dirty="0">
                          <a:latin typeface="Tahoma"/>
                          <a:cs typeface="Tahoma"/>
                        </a:rPr>
                        <a:t>512</a:t>
                      </a:r>
                      <a:endParaRPr sz="1050">
                        <a:latin typeface="Tahoma"/>
                        <a:cs typeface="Tahoma"/>
                      </a:endParaRPr>
                    </a:p>
                    <a:p>
                      <a:pPr marL="73025">
                        <a:lnSpc>
                          <a:spcPct val="100000"/>
                        </a:lnSpc>
                        <a:spcBef>
                          <a:spcPts val="35"/>
                        </a:spcBef>
                      </a:pPr>
                      <a:r>
                        <a:rPr sz="1050" spc="-55" dirty="0">
                          <a:latin typeface="Tahoma"/>
                          <a:cs typeface="Tahoma"/>
                        </a:rPr>
                        <a:t>1024 </a:t>
                      </a:r>
                      <a:r>
                        <a:rPr sz="1050" i="1" spc="-35" dirty="0">
                          <a:latin typeface="Meiryo"/>
                          <a:cs typeface="Meiryo"/>
                        </a:rPr>
                        <a:t>×</a:t>
                      </a:r>
                      <a:r>
                        <a:rPr sz="1050" i="1" spc="-229" dirty="0">
                          <a:latin typeface="Meiryo"/>
                          <a:cs typeface="Meiryo"/>
                        </a:rPr>
                        <a:t> </a:t>
                      </a:r>
                      <a:r>
                        <a:rPr sz="1050" spc="-55" dirty="0">
                          <a:latin typeface="Tahoma"/>
                          <a:cs typeface="Tahoma"/>
                        </a:rPr>
                        <a:t>1024</a:t>
                      </a:r>
                      <a:endParaRPr sz="105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03530">
                        <a:lnSpc>
                          <a:spcPts val="1170"/>
                        </a:lnSpc>
                      </a:pPr>
                      <a:r>
                        <a:rPr sz="1050" spc="-5" dirty="0">
                          <a:latin typeface="Arial"/>
                          <a:cs typeface="Arial"/>
                        </a:rPr>
                        <a:t>16.2</a:t>
                      </a:r>
                      <a:endParaRPr sz="1050">
                        <a:latin typeface="Arial"/>
                        <a:cs typeface="Arial"/>
                      </a:endParaRPr>
                    </a:p>
                    <a:p>
                      <a:pPr marL="268605" algn="ctr">
                        <a:lnSpc>
                          <a:spcPct val="100000"/>
                        </a:lnSpc>
                        <a:spcBef>
                          <a:spcPts val="35"/>
                        </a:spcBef>
                      </a:pPr>
                      <a:r>
                        <a:rPr sz="1050" spc="-5" dirty="0">
                          <a:latin typeface="Arial"/>
                          <a:cs typeface="Arial"/>
                        </a:rPr>
                        <a:t>341</a:t>
                      </a:r>
                      <a:endParaRPr sz="1050">
                        <a:latin typeface="Arial"/>
                        <a:cs typeface="Arial"/>
                      </a:endParaRPr>
                    </a:p>
                    <a:p>
                      <a:pPr marL="191770" algn="ctr">
                        <a:lnSpc>
                          <a:spcPct val="100000"/>
                        </a:lnSpc>
                        <a:spcBef>
                          <a:spcPts val="35"/>
                        </a:spcBef>
                      </a:pPr>
                      <a:r>
                        <a:rPr sz="1050" spc="-5" dirty="0">
                          <a:latin typeface="Arial"/>
                          <a:cs typeface="Arial"/>
                        </a:rPr>
                        <a:t>6054</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161290" algn="ctr">
                        <a:lnSpc>
                          <a:spcPts val="1170"/>
                        </a:lnSpc>
                      </a:pPr>
                      <a:r>
                        <a:rPr sz="1050" spc="-5" dirty="0">
                          <a:latin typeface="Arial"/>
                          <a:cs typeface="Arial"/>
                        </a:rPr>
                        <a:t>1.056</a:t>
                      </a:r>
                      <a:endParaRPr sz="1050">
                        <a:latin typeface="Arial"/>
                        <a:cs typeface="Arial"/>
                      </a:endParaRPr>
                    </a:p>
                    <a:p>
                      <a:pPr marL="161290" algn="ctr">
                        <a:lnSpc>
                          <a:spcPct val="100000"/>
                        </a:lnSpc>
                        <a:spcBef>
                          <a:spcPts val="35"/>
                        </a:spcBef>
                      </a:pPr>
                      <a:r>
                        <a:rPr sz="1050" spc="-5" dirty="0">
                          <a:latin typeface="Arial"/>
                          <a:cs typeface="Arial"/>
                        </a:rPr>
                        <a:t>11.92</a:t>
                      </a:r>
                      <a:endParaRPr sz="1050">
                        <a:latin typeface="Arial"/>
                        <a:cs typeface="Arial"/>
                      </a:endParaRPr>
                    </a:p>
                    <a:p>
                      <a:pPr marL="83820" algn="ctr">
                        <a:lnSpc>
                          <a:spcPct val="100000"/>
                        </a:lnSpc>
                        <a:spcBef>
                          <a:spcPts val="35"/>
                        </a:spcBef>
                      </a:pPr>
                      <a:r>
                        <a:rPr sz="1050" spc="-5" dirty="0">
                          <a:latin typeface="Arial"/>
                          <a:cs typeface="Arial"/>
                        </a:rPr>
                        <a:t>183.52</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11785">
                        <a:lnSpc>
                          <a:spcPts val="1170"/>
                        </a:lnSpc>
                      </a:pPr>
                      <a:r>
                        <a:rPr sz="1050" b="1" spc="-5" dirty="0">
                          <a:latin typeface="Arial"/>
                          <a:cs typeface="Arial"/>
                        </a:rPr>
                        <a:t>15.34</a:t>
                      </a:r>
                      <a:endParaRPr sz="1050">
                        <a:latin typeface="Arial"/>
                        <a:cs typeface="Arial"/>
                      </a:endParaRPr>
                    </a:p>
                    <a:p>
                      <a:pPr marL="311785">
                        <a:lnSpc>
                          <a:spcPct val="100000"/>
                        </a:lnSpc>
                        <a:spcBef>
                          <a:spcPts val="35"/>
                        </a:spcBef>
                      </a:pPr>
                      <a:r>
                        <a:rPr sz="1050" b="1" spc="-5" dirty="0">
                          <a:latin typeface="Arial"/>
                          <a:cs typeface="Arial"/>
                        </a:rPr>
                        <a:t>28.61</a:t>
                      </a:r>
                      <a:endParaRPr sz="1050">
                        <a:latin typeface="Arial"/>
                        <a:cs typeface="Arial"/>
                      </a:endParaRPr>
                    </a:p>
                    <a:p>
                      <a:pPr marL="311785">
                        <a:lnSpc>
                          <a:spcPct val="100000"/>
                        </a:lnSpc>
                        <a:spcBef>
                          <a:spcPts val="35"/>
                        </a:spcBef>
                      </a:pPr>
                      <a:r>
                        <a:rPr sz="1050" b="1" spc="-5" dirty="0">
                          <a:latin typeface="Arial"/>
                          <a:cs typeface="Arial"/>
                        </a:rPr>
                        <a:t>32.99</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584577"/>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45" dirty="0"/>
              <a:t>I</a:t>
            </a:r>
            <a:r>
              <a:rPr spc="45" dirty="0"/>
              <a:t>MPLEMENTATION </a:t>
            </a:r>
            <a:r>
              <a:rPr spc="30" dirty="0"/>
              <a:t>OF </a:t>
            </a:r>
            <a:r>
              <a:rPr sz="1400" spc="75" dirty="0"/>
              <a:t>GMRES </a:t>
            </a:r>
            <a:r>
              <a:rPr spc="55" dirty="0"/>
              <a:t>METHOD</a:t>
            </a:r>
            <a:r>
              <a:rPr spc="325" dirty="0"/>
              <a:t> </a:t>
            </a:r>
            <a:r>
              <a:rPr spc="30" dirty="0"/>
              <a:t>IN</a:t>
            </a:r>
            <a:endParaRPr sz="1400"/>
          </a:p>
          <a:p>
            <a:pPr marL="12700">
              <a:lnSpc>
                <a:spcPct val="100000"/>
              </a:lnSpc>
              <a:spcBef>
                <a:spcPts val="110"/>
              </a:spcBef>
            </a:pPr>
            <a:r>
              <a:rPr sz="1400" spc="60" dirty="0"/>
              <a:t>CUDA</a:t>
            </a:r>
            <a:endParaRPr sz="1400"/>
          </a:p>
        </p:txBody>
      </p:sp>
      <p:sp>
        <p:nvSpPr>
          <p:cNvPr id="40" name="object 40"/>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9" name="object 39"/>
          <p:cNvSpPr txBox="1"/>
          <p:nvPr/>
        </p:nvSpPr>
        <p:spPr>
          <a:xfrm>
            <a:off x="291465" y="1106406"/>
            <a:ext cx="3302635" cy="1437317"/>
          </a:xfrm>
          <a:prstGeom prst="rect">
            <a:avLst/>
          </a:prstGeom>
        </p:spPr>
        <p:txBody>
          <a:bodyPr vert="horz" wrap="square" lIns="0" tIns="0" rIns="0" bIns="0" rtlCol="0">
            <a:spAutoFit/>
          </a:bodyPr>
          <a:lstStyle/>
          <a:p>
            <a:pPr marL="183515" marR="31115" indent="-171450">
              <a:lnSpc>
                <a:spcPct val="102699"/>
              </a:lnSpc>
              <a:buFont typeface="Wingdings" panose="05000000000000000000" pitchFamily="2" charset="2"/>
              <a:buChar char="Ø"/>
            </a:pPr>
            <a:r>
              <a:rPr sz="1050" spc="-15" dirty="0">
                <a:latin typeface="Arial"/>
                <a:cs typeface="Arial"/>
              </a:rPr>
              <a:t>we </a:t>
            </a:r>
            <a:r>
              <a:rPr sz="1050" spc="-5" dirty="0">
                <a:latin typeface="Arial"/>
                <a:cs typeface="Arial"/>
              </a:rPr>
              <a:t>implemented </a:t>
            </a:r>
            <a:r>
              <a:rPr sz="1050" spc="-10" dirty="0">
                <a:latin typeface="Arial"/>
                <a:cs typeface="Arial"/>
              </a:rPr>
              <a:t>GMRES </a:t>
            </a:r>
            <a:r>
              <a:rPr sz="1050" spc="-5" dirty="0">
                <a:latin typeface="Arial"/>
                <a:cs typeface="Arial"/>
              </a:rPr>
              <a:t>method </a:t>
            </a:r>
            <a:r>
              <a:rPr sz="1050" spc="-15" dirty="0">
                <a:latin typeface="Arial"/>
                <a:cs typeface="Arial"/>
              </a:rPr>
              <a:t>for </a:t>
            </a:r>
            <a:r>
              <a:rPr sz="1050" spc="-5" dirty="0">
                <a:latin typeface="Arial"/>
                <a:cs typeface="Arial"/>
              </a:rPr>
              <a:t>solving linear  system </a:t>
            </a:r>
            <a:r>
              <a:rPr sz="1050" i="1" spc="35" dirty="0">
                <a:latin typeface="Arial"/>
                <a:cs typeface="Arial"/>
              </a:rPr>
              <a:t>A</a:t>
            </a:r>
            <a:r>
              <a:rPr sz="1050" b="1" spc="35" dirty="0">
                <a:latin typeface="Tahoma"/>
                <a:cs typeface="Tahoma"/>
              </a:rPr>
              <a:t>x </a:t>
            </a:r>
            <a:r>
              <a:rPr sz="1050" spc="45" dirty="0">
                <a:latin typeface="Tahoma"/>
                <a:cs typeface="Tahoma"/>
              </a:rPr>
              <a:t>= </a:t>
            </a:r>
            <a:r>
              <a:rPr sz="1050" b="1" dirty="0">
                <a:latin typeface="Tahoma"/>
                <a:cs typeface="Tahoma"/>
              </a:rPr>
              <a:t>b </a:t>
            </a:r>
            <a:r>
              <a:rPr sz="1050" spc="-5" dirty="0">
                <a:latin typeface="Arial"/>
                <a:cs typeface="Arial"/>
              </a:rPr>
              <a:t>- </a:t>
            </a:r>
            <a:r>
              <a:rPr sz="1050" spc="-25" dirty="0">
                <a:latin typeface="Arial"/>
                <a:cs typeface="Arial"/>
              </a:rPr>
              <a:t>J. </a:t>
            </a:r>
            <a:r>
              <a:rPr sz="1050" spc="-20" dirty="0">
                <a:latin typeface="Arial"/>
                <a:cs typeface="Arial"/>
              </a:rPr>
              <a:t>Vacata,</a:t>
            </a:r>
            <a:r>
              <a:rPr sz="1050" spc="-90" dirty="0">
                <a:latin typeface="Arial"/>
                <a:cs typeface="Arial"/>
              </a:rPr>
              <a:t> </a:t>
            </a:r>
            <a:r>
              <a:rPr sz="1050" spc="-5" dirty="0">
                <a:latin typeface="Arial"/>
                <a:cs typeface="Arial"/>
              </a:rPr>
              <a:t>2008</a:t>
            </a:r>
            <a:endParaRPr sz="1050" dirty="0">
              <a:latin typeface="Arial"/>
              <a:cs typeface="Arial"/>
            </a:endParaRPr>
          </a:p>
          <a:p>
            <a:pPr marL="183515" marR="202565" indent="-171450">
              <a:lnSpc>
                <a:spcPct val="102699"/>
              </a:lnSpc>
              <a:spcBef>
                <a:spcPts val="295"/>
              </a:spcBef>
              <a:buFont typeface="Wingdings" panose="05000000000000000000" pitchFamily="2" charset="2"/>
              <a:buChar char="Ø"/>
            </a:pPr>
            <a:r>
              <a:rPr sz="1050" spc="-20" dirty="0">
                <a:latin typeface="Arial"/>
                <a:cs typeface="Arial"/>
              </a:rPr>
              <a:t>by </a:t>
            </a:r>
            <a:r>
              <a:rPr sz="1050" spc="-10" dirty="0">
                <a:latin typeface="Arial"/>
                <a:cs typeface="Arial"/>
              </a:rPr>
              <a:t>Google, </a:t>
            </a:r>
            <a:r>
              <a:rPr sz="1050" spc="-5" dirty="0">
                <a:latin typeface="Arial"/>
                <a:cs typeface="Arial"/>
              </a:rPr>
              <a:t>in March 2009 </a:t>
            </a:r>
            <a:r>
              <a:rPr sz="1050" spc="-15" dirty="0">
                <a:latin typeface="Arial"/>
                <a:cs typeface="Arial"/>
              </a:rPr>
              <a:t>we </a:t>
            </a:r>
            <a:r>
              <a:rPr sz="1050" spc="-10" dirty="0">
                <a:latin typeface="Arial"/>
                <a:cs typeface="Arial"/>
              </a:rPr>
              <a:t>were </a:t>
            </a:r>
            <a:r>
              <a:rPr sz="1050" spc="-5" dirty="0">
                <a:latin typeface="Arial"/>
                <a:cs typeface="Arial"/>
              </a:rPr>
              <a:t>the only one  </a:t>
            </a:r>
            <a:r>
              <a:rPr sz="1050" spc="-10" dirty="0">
                <a:latin typeface="Arial"/>
                <a:cs typeface="Arial"/>
              </a:rPr>
              <a:t>having GMRES </a:t>
            </a:r>
            <a:r>
              <a:rPr sz="1050" spc="-15" dirty="0">
                <a:latin typeface="Arial"/>
                <a:cs typeface="Arial"/>
              </a:rPr>
              <a:t>for </a:t>
            </a:r>
            <a:r>
              <a:rPr sz="1050" spc="-5" dirty="0">
                <a:latin typeface="Arial"/>
                <a:cs typeface="Arial"/>
              </a:rPr>
              <a:t>sparse matrices in</a:t>
            </a:r>
            <a:r>
              <a:rPr sz="1050" spc="65" dirty="0">
                <a:latin typeface="Arial"/>
                <a:cs typeface="Arial"/>
              </a:rPr>
              <a:t> </a:t>
            </a:r>
            <a:r>
              <a:rPr sz="1050" spc="-20" dirty="0">
                <a:latin typeface="Arial"/>
                <a:cs typeface="Arial"/>
              </a:rPr>
              <a:t>CUDA</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5" dirty="0">
                <a:latin typeface="Arial"/>
                <a:cs typeface="Arial"/>
              </a:rPr>
              <a:t>implementing </a:t>
            </a:r>
            <a:r>
              <a:rPr sz="1050" spc="-10" dirty="0">
                <a:latin typeface="Arial"/>
                <a:cs typeface="Arial"/>
              </a:rPr>
              <a:t>GMRES </a:t>
            </a:r>
            <a:r>
              <a:rPr sz="1050" spc="-5" dirty="0">
                <a:latin typeface="Arial"/>
                <a:cs typeface="Arial"/>
              </a:rPr>
              <a:t>in </a:t>
            </a:r>
            <a:r>
              <a:rPr sz="1050" spc="-20" dirty="0">
                <a:latin typeface="Arial"/>
                <a:cs typeface="Arial"/>
              </a:rPr>
              <a:t>CUDA </a:t>
            </a:r>
            <a:r>
              <a:rPr sz="1050" spc="-5" dirty="0">
                <a:latin typeface="Arial"/>
                <a:cs typeface="Arial"/>
              </a:rPr>
              <a:t>is</a:t>
            </a:r>
            <a:r>
              <a:rPr sz="1050" spc="-125" dirty="0">
                <a:latin typeface="Arial"/>
                <a:cs typeface="Arial"/>
              </a:rPr>
              <a:t> </a:t>
            </a:r>
            <a:r>
              <a:rPr sz="1050" spc="-10" dirty="0">
                <a:latin typeface="Arial"/>
                <a:cs typeface="Arial"/>
              </a:rPr>
              <a:t>straightforward</a:t>
            </a:r>
            <a:endParaRPr sz="1050" dirty="0">
              <a:latin typeface="Arial"/>
              <a:cs typeface="Arial"/>
            </a:endParaRPr>
          </a:p>
          <a:p>
            <a:pPr marL="183515" marR="5080" indent="-171450">
              <a:lnSpc>
                <a:spcPct val="102699"/>
              </a:lnSpc>
              <a:spcBef>
                <a:spcPts val="295"/>
              </a:spcBef>
              <a:buFont typeface="Wingdings" panose="05000000000000000000" pitchFamily="2" charset="2"/>
              <a:buChar char="Ø"/>
            </a:pPr>
            <a:r>
              <a:rPr sz="1050" spc="-15" dirty="0">
                <a:latin typeface="Arial"/>
                <a:cs typeface="Arial"/>
              </a:rPr>
              <a:t>we </a:t>
            </a:r>
            <a:r>
              <a:rPr sz="1050" spc="-5" dirty="0">
                <a:latin typeface="Arial"/>
                <a:cs typeface="Arial"/>
              </a:rPr>
              <a:t>need </a:t>
            </a:r>
            <a:r>
              <a:rPr sz="1050" spc="-10" dirty="0">
                <a:latin typeface="Arial"/>
                <a:cs typeface="Arial"/>
              </a:rPr>
              <a:t>format </a:t>
            </a:r>
            <a:r>
              <a:rPr sz="1050" spc="-15" dirty="0">
                <a:latin typeface="Arial"/>
                <a:cs typeface="Arial"/>
              </a:rPr>
              <a:t>for </a:t>
            </a:r>
            <a:r>
              <a:rPr sz="1050" spc="-5" dirty="0">
                <a:latin typeface="Arial"/>
                <a:cs typeface="Arial"/>
              </a:rPr>
              <a:t>storing sparse matrices fulfilling  </a:t>
            </a:r>
            <a:r>
              <a:rPr lang="en-US" sz="1050" spc="-5" dirty="0">
                <a:latin typeface="Arial"/>
                <a:cs typeface="Arial"/>
              </a:rPr>
              <a:t> </a:t>
            </a:r>
            <a:r>
              <a:rPr sz="1050" spc="-5" dirty="0">
                <a:latin typeface="Arial"/>
                <a:cs typeface="Arial"/>
              </a:rPr>
              <a:t>coalesced memory acces </a:t>
            </a:r>
            <a:r>
              <a:rPr sz="1050" spc="-10" dirty="0">
                <a:latin typeface="Arial"/>
                <a:cs typeface="Arial"/>
              </a:rPr>
              <a:t>when</a:t>
            </a:r>
            <a:r>
              <a:rPr sz="1050" spc="10" dirty="0">
                <a:latin typeface="Arial"/>
                <a:cs typeface="Arial"/>
              </a:rPr>
              <a:t> </a:t>
            </a:r>
            <a:r>
              <a:rPr sz="1050" spc="-5" dirty="0">
                <a:latin typeface="Arial"/>
                <a:cs typeface="Arial"/>
              </a:rPr>
              <a:t>computing</a:t>
            </a:r>
            <a:endParaRPr sz="1050" dirty="0">
              <a:latin typeface="Arial"/>
              <a:cs typeface="Arial"/>
            </a:endParaRPr>
          </a:p>
          <a:p>
            <a:pPr marL="165100">
              <a:lnSpc>
                <a:spcPct val="100000"/>
              </a:lnSpc>
              <a:spcBef>
                <a:spcPts val="35"/>
              </a:spcBef>
            </a:pPr>
            <a:r>
              <a:rPr lang="en-US" sz="1050" spc="-5" dirty="0">
                <a:latin typeface="Arial"/>
                <a:cs typeface="Arial"/>
              </a:rPr>
              <a:t> </a:t>
            </a:r>
            <a:r>
              <a:rPr sz="1050" spc="-5" dirty="0">
                <a:latin typeface="Arial"/>
                <a:cs typeface="Arial"/>
              </a:rPr>
              <a:t>matrix-vector</a:t>
            </a:r>
            <a:r>
              <a:rPr sz="1050" spc="-90" dirty="0">
                <a:latin typeface="Arial"/>
                <a:cs typeface="Arial"/>
              </a:rPr>
              <a:t> </a:t>
            </a:r>
            <a:r>
              <a:rPr sz="1050" spc="-5" dirty="0">
                <a:latin typeface="Arial"/>
                <a:cs typeface="Arial"/>
              </a:rPr>
              <a:t>product</a:t>
            </a:r>
            <a:endParaRPr sz="1050" dirty="0">
              <a:latin typeface="Arial"/>
              <a:cs typeface="Arial"/>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4" name="object 4"/>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5" name="object 5"/>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6" name="object 6"/>
          <p:cNvSpPr txBox="1"/>
          <p:nvPr/>
        </p:nvSpPr>
        <p:spPr>
          <a:xfrm>
            <a:off x="3915155" y="1851088"/>
            <a:ext cx="631825" cy="60071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7700"/>
              </a:lnSpc>
              <a:spcBef>
                <a:spcPts val="40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a:t>
            </a:r>
            <a:r>
              <a:rPr sz="450" spc="-35" dirty="0">
                <a:solidFill>
                  <a:srgbClr val="FFFFFF"/>
                </a:solidFill>
                <a:latin typeface="Times New Roman"/>
                <a:cs typeface="Times New Roman"/>
              </a:rPr>
              <a:t> </a:t>
            </a:r>
            <a:r>
              <a:rPr sz="450" spc="35" dirty="0">
                <a:solidFill>
                  <a:srgbClr val="FFFFFF"/>
                </a:solidFill>
                <a:latin typeface="Times New Roman"/>
                <a:cs typeface="Times New Roman"/>
              </a:rPr>
              <a:t>PARABOLIC</a:t>
            </a:r>
            <a:endParaRPr sz="450">
              <a:latin typeface="Times New Roman"/>
              <a:cs typeface="Times New Roman"/>
            </a:endParaRPr>
          </a:p>
        </p:txBody>
      </p:sp>
      <p:sp>
        <p:nvSpPr>
          <p:cNvPr id="7" name="object 7"/>
          <p:cNvSpPr/>
          <p:nvPr/>
        </p:nvSpPr>
        <p:spPr>
          <a:xfrm>
            <a:off x="3888003" y="2584577"/>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8" name="object 8"/>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9" name="object 9"/>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0" name="object 10"/>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1" name="object 11"/>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2" name="object 12"/>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6" name="object 16"/>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object 25"/>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object 26"/>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object 27"/>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3" name="object 33"/>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4" name="object 34"/>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5" name="object 35"/>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6" name="object 36"/>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7" name="object 37"/>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5" dirty="0"/>
              <a:t>CSR </a:t>
            </a:r>
            <a:r>
              <a:rPr spc="35" dirty="0"/>
              <a:t>FORMAT </a:t>
            </a:r>
            <a:r>
              <a:rPr spc="45" dirty="0"/>
              <a:t>FOR </a:t>
            </a:r>
            <a:r>
              <a:rPr spc="35" dirty="0"/>
              <a:t>SPARSE</a:t>
            </a:r>
            <a:r>
              <a:rPr spc="315" dirty="0"/>
              <a:t> </a:t>
            </a:r>
            <a:r>
              <a:rPr spc="40" dirty="0"/>
              <a:t>MATRICES</a:t>
            </a:r>
            <a:endParaRPr sz="1400"/>
          </a:p>
        </p:txBody>
      </p:sp>
      <p:sp>
        <p:nvSpPr>
          <p:cNvPr id="43" name="object 43"/>
          <p:cNvSpPr txBox="1"/>
          <p:nvPr/>
        </p:nvSpPr>
        <p:spPr>
          <a:xfrm>
            <a:off x="3915155" y="2442189"/>
            <a:ext cx="551180" cy="101600"/>
          </a:xfrm>
          <a:prstGeom prst="rect">
            <a:avLst/>
          </a:prstGeom>
        </p:spPr>
        <p:txBody>
          <a:bodyPr vert="horz" wrap="square" lIns="0" tIns="0" rIns="0" bIns="0" rtlCol="0">
            <a:spAutoFit/>
          </a:bodyPr>
          <a:lstStyle/>
          <a:p>
            <a:pPr marL="12700">
              <a:lnSpc>
                <a:spcPts val="680"/>
              </a:lnSpc>
            </a:pP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44" name="object 44"/>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graphicFrame>
        <p:nvGraphicFramePr>
          <p:cNvPr id="39" name="object 39"/>
          <p:cNvGraphicFramePr>
            <a:graphicFrameLocks noGrp="1"/>
          </p:cNvGraphicFramePr>
          <p:nvPr/>
        </p:nvGraphicFramePr>
        <p:xfrm>
          <a:off x="661743" y="1373341"/>
          <a:ext cx="832024" cy="853440"/>
        </p:xfrm>
        <a:graphic>
          <a:graphicData uri="http://schemas.openxmlformats.org/drawingml/2006/table">
            <a:tbl>
              <a:tblPr firstRow="1" bandRow="1">
                <a:tableStyleId>{2D5ABB26-0587-4C30-8999-92F81FD0307C}</a:tableStyleId>
              </a:tblPr>
              <a:tblGrid>
                <a:gridCol w="104002">
                  <a:extLst>
                    <a:ext uri="{9D8B030D-6E8A-4147-A177-3AD203B41FA5}">
                      <a16:colId xmlns:a16="http://schemas.microsoft.com/office/drawing/2014/main" val="20000"/>
                    </a:ext>
                  </a:extLst>
                </a:gridCol>
                <a:gridCol w="104003">
                  <a:extLst>
                    <a:ext uri="{9D8B030D-6E8A-4147-A177-3AD203B41FA5}">
                      <a16:colId xmlns:a16="http://schemas.microsoft.com/office/drawing/2014/main" val="20001"/>
                    </a:ext>
                  </a:extLst>
                </a:gridCol>
                <a:gridCol w="104004">
                  <a:extLst>
                    <a:ext uri="{9D8B030D-6E8A-4147-A177-3AD203B41FA5}">
                      <a16:colId xmlns:a16="http://schemas.microsoft.com/office/drawing/2014/main" val="20002"/>
                    </a:ext>
                  </a:extLst>
                </a:gridCol>
                <a:gridCol w="104003">
                  <a:extLst>
                    <a:ext uri="{9D8B030D-6E8A-4147-A177-3AD203B41FA5}">
                      <a16:colId xmlns:a16="http://schemas.microsoft.com/office/drawing/2014/main" val="20003"/>
                    </a:ext>
                  </a:extLst>
                </a:gridCol>
                <a:gridCol w="104001">
                  <a:extLst>
                    <a:ext uri="{9D8B030D-6E8A-4147-A177-3AD203B41FA5}">
                      <a16:colId xmlns:a16="http://schemas.microsoft.com/office/drawing/2014/main" val="20004"/>
                    </a:ext>
                  </a:extLst>
                </a:gridCol>
                <a:gridCol w="104003">
                  <a:extLst>
                    <a:ext uri="{9D8B030D-6E8A-4147-A177-3AD203B41FA5}">
                      <a16:colId xmlns:a16="http://schemas.microsoft.com/office/drawing/2014/main" val="20005"/>
                    </a:ext>
                  </a:extLst>
                </a:gridCol>
                <a:gridCol w="104004">
                  <a:extLst>
                    <a:ext uri="{9D8B030D-6E8A-4147-A177-3AD203B41FA5}">
                      <a16:colId xmlns:a16="http://schemas.microsoft.com/office/drawing/2014/main" val="20006"/>
                    </a:ext>
                  </a:extLst>
                </a:gridCol>
                <a:gridCol w="104004">
                  <a:extLst>
                    <a:ext uri="{9D8B030D-6E8A-4147-A177-3AD203B41FA5}">
                      <a16:colId xmlns:a16="http://schemas.microsoft.com/office/drawing/2014/main" val="20007"/>
                    </a:ext>
                  </a:extLst>
                </a:gridCol>
              </a:tblGrid>
              <a:tr h="104004">
                <a:tc>
                  <a:txBody>
                    <a:bodyPr/>
                    <a:lstStyle/>
                    <a:p>
                      <a:pPr algn="ctr">
                        <a:lnSpc>
                          <a:spcPts val="765"/>
                        </a:lnSpc>
                      </a:pPr>
                      <a:r>
                        <a:rPr sz="700" dirty="0">
                          <a:latin typeface="Tw Cen MT Condensed Extra Bold"/>
                          <a:cs typeface="Tw Cen MT Condensed Extra Bold"/>
                        </a:rPr>
                        <a:t>5</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0"/>
                  </a:ext>
                </a:extLst>
              </a:tr>
              <a:tr h="104004">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1</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7</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1"/>
                  </a:ext>
                </a:extLst>
              </a:tr>
              <a:tr h="104003">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3</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2"/>
                  </a:ext>
                </a:extLst>
              </a:tr>
              <a:tr h="104001">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8</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6</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3"/>
                  </a:ext>
                </a:extLst>
              </a:tr>
              <a:tr h="104003">
                <a:tc>
                  <a:txBody>
                    <a:bodyPr/>
                    <a:lstStyle/>
                    <a:p>
                      <a:pPr algn="ctr">
                        <a:lnSpc>
                          <a:spcPts val="765"/>
                        </a:lnSpc>
                      </a:pPr>
                      <a:r>
                        <a:rPr sz="700" dirty="0">
                          <a:latin typeface="Tw Cen MT Condensed Extra Bold"/>
                          <a:cs typeface="Tw Cen MT Condensed Extra Bold"/>
                        </a:rPr>
                        <a:t>4</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4"/>
                  </a:ext>
                </a:extLst>
              </a:tr>
              <a:tr h="104004">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9</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5"/>
                  </a:ext>
                </a:extLst>
              </a:tr>
              <a:tr h="104003">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5</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0955" algn="r">
                        <a:lnSpc>
                          <a:spcPts val="765"/>
                        </a:lnSpc>
                      </a:pPr>
                      <a:r>
                        <a:rPr sz="700" dirty="0">
                          <a:latin typeface="Tw Cen MT Condensed Extra Bold"/>
                          <a:cs typeface="Tw Cen MT Condensed Extra Bold"/>
                        </a:rPr>
                        <a:t>3</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6"/>
                  </a:ext>
                </a:extLst>
              </a:tr>
              <a:tr h="104002">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1</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0955" algn="r">
                        <a:lnSpc>
                          <a:spcPts val="765"/>
                        </a:lnSpc>
                      </a:pPr>
                      <a:r>
                        <a:rPr sz="700" dirty="0">
                          <a:latin typeface="Tw Cen MT Condensed Extra Bold"/>
                          <a:cs typeface="Tw Cen MT Condensed Extra Bold"/>
                        </a:rPr>
                        <a:t>7</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7"/>
                  </a:ext>
                </a:extLst>
              </a:tr>
            </a:tbl>
          </a:graphicData>
        </a:graphic>
      </p:graphicFrame>
      <p:pic>
        <p:nvPicPr>
          <p:cNvPr id="45" name="그림 44"/>
          <p:cNvPicPr>
            <a:picLocks noChangeAspect="1"/>
          </p:cNvPicPr>
          <p:nvPr/>
        </p:nvPicPr>
        <p:blipFill>
          <a:blip r:embed="rId3"/>
          <a:stretch>
            <a:fillRect/>
          </a:stretch>
        </p:blipFill>
        <p:spPr>
          <a:xfrm>
            <a:off x="1778130" y="1503712"/>
            <a:ext cx="1655303" cy="588722"/>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6" name="object 6"/>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7" name="object 7"/>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8" name="object 8"/>
          <p:cNvSpPr/>
          <p:nvPr/>
        </p:nvSpPr>
        <p:spPr>
          <a:xfrm>
            <a:off x="3888003" y="2584577"/>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9" name="object 9"/>
          <p:cNvSpPr txBox="1"/>
          <p:nvPr/>
        </p:nvSpPr>
        <p:spPr>
          <a:xfrm>
            <a:off x="3915155" y="1851088"/>
            <a:ext cx="640715" cy="118999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1397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70" dirty="0"/>
              <a:t>PCSR </a:t>
            </a:r>
            <a:r>
              <a:rPr spc="35" dirty="0"/>
              <a:t>FORMAT </a:t>
            </a:r>
            <a:r>
              <a:rPr spc="45" dirty="0"/>
              <a:t>FOR </a:t>
            </a:r>
            <a:r>
              <a:rPr spc="35" dirty="0"/>
              <a:t>SPARSE</a:t>
            </a:r>
            <a:r>
              <a:rPr spc="315" dirty="0"/>
              <a:t> </a:t>
            </a:r>
            <a:r>
              <a:rPr spc="40" dirty="0"/>
              <a:t>MATRICES</a:t>
            </a:r>
            <a:endParaRPr sz="1400"/>
          </a:p>
        </p:txBody>
      </p:sp>
      <p:graphicFrame>
        <p:nvGraphicFramePr>
          <p:cNvPr id="41" name="object 41"/>
          <p:cNvGraphicFramePr>
            <a:graphicFrameLocks noGrp="1"/>
          </p:cNvGraphicFramePr>
          <p:nvPr/>
        </p:nvGraphicFramePr>
        <p:xfrm>
          <a:off x="661743" y="1493457"/>
          <a:ext cx="832024" cy="853440"/>
        </p:xfrm>
        <a:graphic>
          <a:graphicData uri="http://schemas.openxmlformats.org/drawingml/2006/table">
            <a:tbl>
              <a:tblPr firstRow="1" bandRow="1">
                <a:tableStyleId>{2D5ABB26-0587-4C30-8999-92F81FD0307C}</a:tableStyleId>
              </a:tblPr>
              <a:tblGrid>
                <a:gridCol w="104002">
                  <a:extLst>
                    <a:ext uri="{9D8B030D-6E8A-4147-A177-3AD203B41FA5}">
                      <a16:colId xmlns:a16="http://schemas.microsoft.com/office/drawing/2014/main" val="20000"/>
                    </a:ext>
                  </a:extLst>
                </a:gridCol>
                <a:gridCol w="104003">
                  <a:extLst>
                    <a:ext uri="{9D8B030D-6E8A-4147-A177-3AD203B41FA5}">
                      <a16:colId xmlns:a16="http://schemas.microsoft.com/office/drawing/2014/main" val="20001"/>
                    </a:ext>
                  </a:extLst>
                </a:gridCol>
                <a:gridCol w="104004">
                  <a:extLst>
                    <a:ext uri="{9D8B030D-6E8A-4147-A177-3AD203B41FA5}">
                      <a16:colId xmlns:a16="http://schemas.microsoft.com/office/drawing/2014/main" val="20002"/>
                    </a:ext>
                  </a:extLst>
                </a:gridCol>
                <a:gridCol w="104003">
                  <a:extLst>
                    <a:ext uri="{9D8B030D-6E8A-4147-A177-3AD203B41FA5}">
                      <a16:colId xmlns:a16="http://schemas.microsoft.com/office/drawing/2014/main" val="20003"/>
                    </a:ext>
                  </a:extLst>
                </a:gridCol>
                <a:gridCol w="104001">
                  <a:extLst>
                    <a:ext uri="{9D8B030D-6E8A-4147-A177-3AD203B41FA5}">
                      <a16:colId xmlns:a16="http://schemas.microsoft.com/office/drawing/2014/main" val="20004"/>
                    </a:ext>
                  </a:extLst>
                </a:gridCol>
                <a:gridCol w="104003">
                  <a:extLst>
                    <a:ext uri="{9D8B030D-6E8A-4147-A177-3AD203B41FA5}">
                      <a16:colId xmlns:a16="http://schemas.microsoft.com/office/drawing/2014/main" val="20005"/>
                    </a:ext>
                  </a:extLst>
                </a:gridCol>
                <a:gridCol w="104004">
                  <a:extLst>
                    <a:ext uri="{9D8B030D-6E8A-4147-A177-3AD203B41FA5}">
                      <a16:colId xmlns:a16="http://schemas.microsoft.com/office/drawing/2014/main" val="20006"/>
                    </a:ext>
                  </a:extLst>
                </a:gridCol>
                <a:gridCol w="104004">
                  <a:extLst>
                    <a:ext uri="{9D8B030D-6E8A-4147-A177-3AD203B41FA5}">
                      <a16:colId xmlns:a16="http://schemas.microsoft.com/office/drawing/2014/main" val="20007"/>
                    </a:ext>
                  </a:extLst>
                </a:gridCol>
              </a:tblGrid>
              <a:tr h="104004">
                <a:tc>
                  <a:txBody>
                    <a:bodyPr/>
                    <a:lstStyle/>
                    <a:p>
                      <a:pPr algn="ctr">
                        <a:lnSpc>
                          <a:spcPts val="765"/>
                        </a:lnSpc>
                      </a:pPr>
                      <a:r>
                        <a:rPr sz="700" dirty="0">
                          <a:latin typeface="Tw Cen MT Condensed Extra Bold"/>
                          <a:cs typeface="Tw Cen MT Condensed Extra Bold"/>
                        </a:rPr>
                        <a:t>5</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0"/>
                  </a:ext>
                </a:extLst>
              </a:tr>
              <a:tr h="104004">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1</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7</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1"/>
                  </a:ext>
                </a:extLst>
              </a:tr>
              <a:tr h="104003">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3</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2"/>
                  </a:ext>
                </a:extLst>
              </a:tr>
              <a:tr h="104001">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8</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6</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3"/>
                  </a:ext>
                </a:extLst>
              </a:tr>
              <a:tr h="104003">
                <a:tc>
                  <a:txBody>
                    <a:bodyPr/>
                    <a:lstStyle/>
                    <a:p>
                      <a:pPr algn="ctr">
                        <a:lnSpc>
                          <a:spcPts val="765"/>
                        </a:lnSpc>
                      </a:pPr>
                      <a:r>
                        <a:rPr sz="700" dirty="0">
                          <a:latin typeface="Tw Cen MT Condensed Extra Bold"/>
                          <a:cs typeface="Tw Cen MT Condensed Extra Bold"/>
                        </a:rPr>
                        <a:t>4</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4"/>
                  </a:ext>
                </a:extLst>
              </a:tr>
              <a:tr h="104004">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9</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extLst>
                  <a:ext uri="{0D108BD9-81ED-4DB2-BD59-A6C34878D82A}">
                    <a16:rowId xmlns:a16="http://schemas.microsoft.com/office/drawing/2014/main" val="10005"/>
                  </a:ext>
                </a:extLst>
              </a:tr>
              <a:tr h="104003">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2</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5</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0955" algn="r">
                        <a:lnSpc>
                          <a:spcPts val="765"/>
                        </a:lnSpc>
                      </a:pPr>
                      <a:r>
                        <a:rPr sz="700" dirty="0">
                          <a:latin typeface="Tw Cen MT Condensed Extra Bold"/>
                          <a:cs typeface="Tw Cen MT Condensed Extra Bold"/>
                        </a:rPr>
                        <a:t>3</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7FFF"/>
                    </a:solidFill>
                  </a:tcPr>
                </a:tc>
                <a:extLst>
                  <a:ext uri="{0D108BD9-81ED-4DB2-BD59-A6C34878D82A}">
                    <a16:rowId xmlns:a16="http://schemas.microsoft.com/office/drawing/2014/main" val="10006"/>
                  </a:ext>
                </a:extLst>
              </a:tr>
              <a:tr h="104002">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1590" algn="r">
                        <a:lnSpc>
                          <a:spcPts val="765"/>
                        </a:lnSpc>
                      </a:pPr>
                      <a:r>
                        <a:rPr sz="700" dirty="0">
                          <a:latin typeface="Tw Cen MT Condensed Extra Bold"/>
                          <a:cs typeface="Tw Cen MT Condensed Extra Bold"/>
                        </a:rPr>
                        <a:t>1</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FF7F7F"/>
                    </a:solidFill>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tcPr>
                </a:tc>
                <a:tc>
                  <a:txBody>
                    <a:bodyPr/>
                    <a:lstStyle/>
                    <a:p>
                      <a:pPr marR="20955" algn="r">
                        <a:lnSpc>
                          <a:spcPts val="765"/>
                        </a:lnSpc>
                      </a:pPr>
                      <a:r>
                        <a:rPr sz="700" dirty="0">
                          <a:latin typeface="Tw Cen MT Condensed Extra Bold"/>
                          <a:cs typeface="Tw Cen MT Condensed Extra Bold"/>
                        </a:rPr>
                        <a:t>7</a:t>
                      </a:r>
                      <a:endParaRPr sz="700">
                        <a:latin typeface="Tw Cen MT Condensed Extra Bold"/>
                        <a:cs typeface="Tw Cen MT Condensed Extra Bold"/>
                      </a:endParaRPr>
                    </a:p>
                  </a:txBody>
                  <a:tcPr marL="0" marR="0" marT="0" marB="0">
                    <a:lnL w="1470">
                      <a:solidFill>
                        <a:srgbClr val="000000"/>
                      </a:solidFill>
                      <a:prstDash val="solid"/>
                    </a:lnL>
                    <a:lnR w="1470">
                      <a:solidFill>
                        <a:srgbClr val="000000"/>
                      </a:solidFill>
                      <a:prstDash val="solid"/>
                    </a:lnR>
                    <a:lnT w="1470">
                      <a:solidFill>
                        <a:srgbClr val="000000"/>
                      </a:solidFill>
                      <a:prstDash val="solid"/>
                    </a:lnT>
                    <a:lnB w="1470">
                      <a:solidFill>
                        <a:srgbClr val="000000"/>
                      </a:solidFill>
                      <a:prstDash val="solid"/>
                    </a:lnB>
                    <a:solidFill>
                      <a:srgbClr val="7FFF7F"/>
                    </a:solidFill>
                  </a:tcPr>
                </a:tc>
                <a:extLst>
                  <a:ext uri="{0D108BD9-81ED-4DB2-BD59-A6C34878D82A}">
                    <a16:rowId xmlns:a16="http://schemas.microsoft.com/office/drawing/2014/main" val="10007"/>
                  </a:ext>
                </a:extLst>
              </a:tr>
            </a:tbl>
          </a:graphicData>
        </a:graphic>
      </p:graphicFrame>
      <p:pic>
        <p:nvPicPr>
          <p:cNvPr id="48" name="그림 47"/>
          <p:cNvPicPr>
            <a:picLocks noChangeAspect="1"/>
          </p:cNvPicPr>
          <p:nvPr/>
        </p:nvPicPr>
        <p:blipFill>
          <a:blip r:embed="rId3"/>
          <a:stretch>
            <a:fillRect/>
          </a:stretch>
        </p:blipFill>
        <p:spPr>
          <a:xfrm>
            <a:off x="1847850" y="1550510"/>
            <a:ext cx="1705484" cy="655655"/>
          </a:xfrm>
          <a:prstGeom prst="rect">
            <a:avLst/>
          </a:prstGeom>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2584577"/>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40715" cy="1696720"/>
          </a:xfrm>
          <a:prstGeom prst="rect">
            <a:avLst/>
          </a:prstGeom>
        </p:spPr>
        <p:txBody>
          <a:bodyPr vert="horz" wrap="square" lIns="0" tIns="0" rIns="0" bIns="0" rtlCol="0">
            <a:spAutoFit/>
          </a:bodyPr>
          <a:lstStyle/>
          <a:p>
            <a:pPr marL="12700" marR="2413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41910">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1397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6" name="object 6"/>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7" name="object 7"/>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8" name="object 8"/>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9" name="object 9"/>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4" name="object 14"/>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4" name="object 24"/>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5" name="object 25"/>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1" name="object 31"/>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2" name="object 32"/>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3" name="object 33"/>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4" name="object 34"/>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5" name="object 35"/>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6" name="object 36"/>
          <p:cNvSpPr txBox="1"/>
          <p:nvPr/>
        </p:nvSpPr>
        <p:spPr>
          <a:xfrm>
            <a:off x="167297" y="610803"/>
            <a:ext cx="3016885" cy="361315"/>
          </a:xfrm>
          <a:prstGeom prst="rect">
            <a:avLst/>
          </a:prstGeom>
        </p:spPr>
        <p:txBody>
          <a:bodyPr vert="horz" wrap="square" lIns="0" tIns="0" rIns="0" bIns="0" rtlCol="0">
            <a:spAutoFit/>
          </a:bodyPr>
          <a:lstStyle/>
          <a:p>
            <a:pPr marL="12700" marR="5080">
              <a:lnSpc>
                <a:spcPct val="102600"/>
              </a:lnSpc>
            </a:pPr>
            <a:r>
              <a:rPr sz="1050" spc="-25" dirty="0">
                <a:latin typeface="Arial"/>
                <a:cs typeface="Arial"/>
              </a:rPr>
              <a:t>We </a:t>
            </a:r>
            <a:r>
              <a:rPr sz="1050" spc="-5" dirty="0">
                <a:latin typeface="Arial"/>
                <a:cs typeface="Arial"/>
              </a:rPr>
              <a:t>tested </a:t>
            </a:r>
            <a:r>
              <a:rPr sz="1050" spc="-20" dirty="0">
                <a:latin typeface="Arial"/>
                <a:cs typeface="Arial"/>
              </a:rPr>
              <a:t>CUDA </a:t>
            </a:r>
            <a:r>
              <a:rPr sz="1050" spc="-10" dirty="0">
                <a:latin typeface="Arial"/>
                <a:cs typeface="Arial"/>
              </a:rPr>
              <a:t>GMRES solver </a:t>
            </a:r>
            <a:r>
              <a:rPr sz="1050" spc="-5" dirty="0">
                <a:latin typeface="Arial"/>
                <a:cs typeface="Arial"/>
              </a:rPr>
              <a:t>on the </a:t>
            </a:r>
            <a:r>
              <a:rPr sz="1050" spc="-10" dirty="0">
                <a:latin typeface="Arial"/>
                <a:cs typeface="Arial"/>
              </a:rPr>
              <a:t>following  </a:t>
            </a:r>
            <a:r>
              <a:rPr sz="1050" spc="-5" dirty="0">
                <a:latin typeface="Arial"/>
                <a:cs typeface="Arial"/>
              </a:rPr>
              <a:t>matrices - </a:t>
            </a:r>
            <a:r>
              <a:rPr sz="1050" spc="-5" dirty="0">
                <a:latin typeface="Courier New"/>
                <a:cs typeface="Courier New"/>
              </a:rPr>
              <a:t>helm2d03</a:t>
            </a:r>
            <a:r>
              <a:rPr sz="1050" spc="-5" dirty="0">
                <a:latin typeface="Arial"/>
                <a:cs typeface="Arial"/>
              </a:rPr>
              <a:t>, </a:t>
            </a:r>
            <a:r>
              <a:rPr sz="1050" spc="-10" dirty="0">
                <a:latin typeface="Courier New"/>
                <a:cs typeface="Courier New"/>
              </a:rPr>
              <a:t>language</a:t>
            </a:r>
            <a:r>
              <a:rPr sz="1050" spc="-310" dirty="0">
                <a:latin typeface="Courier New"/>
                <a:cs typeface="Courier New"/>
              </a:rPr>
              <a:t> </a:t>
            </a:r>
            <a:r>
              <a:rPr sz="1050" spc="-5" dirty="0">
                <a:latin typeface="Arial"/>
                <a:cs typeface="Arial"/>
              </a:rPr>
              <a:t>and </a:t>
            </a:r>
            <a:r>
              <a:rPr sz="1050" spc="-5" dirty="0">
                <a:latin typeface="Courier New"/>
                <a:cs typeface="Courier New"/>
              </a:rPr>
              <a:t>cage14</a:t>
            </a:r>
            <a:r>
              <a:rPr sz="1050" spc="-5" dirty="0">
                <a:latin typeface="Arial"/>
                <a:cs typeface="Arial"/>
              </a:rPr>
              <a:t>.</a:t>
            </a:r>
            <a:endParaRPr sz="1050">
              <a:latin typeface="Arial"/>
              <a:cs typeface="Arial"/>
            </a:endParaRPr>
          </a:p>
        </p:txBody>
      </p:sp>
      <p:sp>
        <p:nvSpPr>
          <p:cNvPr id="37" name="object 37"/>
          <p:cNvSpPr/>
          <p:nvPr/>
        </p:nvSpPr>
        <p:spPr>
          <a:xfrm>
            <a:off x="159169" y="972529"/>
            <a:ext cx="1164251" cy="1558682"/>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1361922" y="999865"/>
            <a:ext cx="1164243" cy="1531346"/>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2564650" y="960927"/>
            <a:ext cx="1164175" cy="157028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p:nvPr/>
        </p:nvSpPr>
        <p:spPr>
          <a:xfrm>
            <a:off x="3888003" y="2584577"/>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6" name="object 6"/>
          <p:cNvSpPr txBox="1"/>
          <p:nvPr/>
        </p:nvSpPr>
        <p:spPr>
          <a:xfrm>
            <a:off x="3915155" y="1851088"/>
            <a:ext cx="640715" cy="118999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1397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5"/>
              </a:spcBef>
            </a:pPr>
            <a:endParaRPr sz="500">
              <a:latin typeface="Times New Roman"/>
              <a:cs typeface="Times New Roman"/>
            </a:endParaRPr>
          </a:p>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7" name="object 7"/>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9" name="object 9"/>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0" name="object 10"/>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5" name="object 15"/>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object 24"/>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5" name="object 25"/>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6" name="object 26"/>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2" name="object 32"/>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3" name="object 33"/>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4" name="object 34"/>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5" name="object 35"/>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6" name="object 36"/>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7" name="object 3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CUDA </a:t>
            </a:r>
            <a:r>
              <a:rPr sz="1400" spc="75" dirty="0"/>
              <a:t>GMRES</a:t>
            </a:r>
            <a:r>
              <a:rPr sz="1400" spc="50" dirty="0"/>
              <a:t> </a:t>
            </a:r>
            <a:r>
              <a:rPr spc="55" dirty="0"/>
              <a:t>SPEEDUP</a:t>
            </a:r>
            <a:endParaRPr sz="1400"/>
          </a:p>
        </p:txBody>
      </p:sp>
      <p:sp>
        <p:nvSpPr>
          <p:cNvPr id="38" name="object 38"/>
          <p:cNvSpPr txBox="1"/>
          <p:nvPr/>
        </p:nvSpPr>
        <p:spPr>
          <a:xfrm>
            <a:off x="167297" y="677786"/>
            <a:ext cx="2988310" cy="168910"/>
          </a:xfrm>
          <a:prstGeom prst="rect">
            <a:avLst/>
          </a:prstGeom>
        </p:spPr>
        <p:txBody>
          <a:bodyPr vert="horz" wrap="square" lIns="0" tIns="0" rIns="0" bIns="0" rtlCol="0">
            <a:spAutoFit/>
          </a:bodyPr>
          <a:lstStyle/>
          <a:p>
            <a:pPr marL="12700">
              <a:lnSpc>
                <a:spcPct val="100000"/>
              </a:lnSpc>
            </a:pPr>
            <a:r>
              <a:rPr sz="1000" spc="-5" dirty="0">
                <a:latin typeface="Arial"/>
                <a:cs typeface="Arial"/>
              </a:rPr>
              <a:t>Results obtained in the single-precision arithmetic</a:t>
            </a:r>
            <a:r>
              <a:rPr sz="1000" spc="60" dirty="0">
                <a:latin typeface="Arial"/>
                <a:cs typeface="Arial"/>
              </a:rPr>
              <a:t> </a:t>
            </a:r>
            <a:r>
              <a:rPr sz="1000" spc="-5" dirty="0">
                <a:latin typeface="Arial"/>
                <a:cs typeface="Arial"/>
              </a:rPr>
              <a:t>on</a:t>
            </a:r>
            <a:endParaRPr sz="1000">
              <a:latin typeface="Arial"/>
              <a:cs typeface="Arial"/>
            </a:endParaRPr>
          </a:p>
        </p:txBody>
      </p:sp>
      <p:sp>
        <p:nvSpPr>
          <p:cNvPr id="39" name="object 39"/>
          <p:cNvSpPr txBox="1"/>
          <p:nvPr/>
        </p:nvSpPr>
        <p:spPr>
          <a:xfrm>
            <a:off x="291465" y="943495"/>
            <a:ext cx="3279775" cy="700405"/>
          </a:xfrm>
          <a:prstGeom prst="rect">
            <a:avLst/>
          </a:prstGeom>
        </p:spPr>
        <p:txBody>
          <a:bodyPr vert="horz" wrap="square" lIns="0" tIns="0" rIns="0" bIns="0" rtlCol="0">
            <a:spAutoFit/>
          </a:bodyPr>
          <a:lstStyle/>
          <a:p>
            <a:pPr marL="183515" marR="5080" indent="-171450">
              <a:lnSpc>
                <a:spcPct val="100000"/>
              </a:lnSpc>
              <a:buFont typeface="Wingdings" panose="05000000000000000000" pitchFamily="2" charset="2"/>
              <a:buChar char="Ø"/>
            </a:pPr>
            <a:r>
              <a:rPr sz="1000" spc="-5" dirty="0">
                <a:latin typeface="Arial"/>
                <a:cs typeface="Arial"/>
              </a:rPr>
              <a:t>Intel Core 2 Duo E6550 - 2 cores at 2.33 GHz, 4 MB</a:t>
            </a:r>
            <a:r>
              <a:rPr sz="1000" spc="-165" dirty="0">
                <a:latin typeface="Arial"/>
                <a:cs typeface="Arial"/>
              </a:rPr>
              <a:t> </a:t>
            </a:r>
            <a:r>
              <a:rPr sz="1000" spc="-5" dirty="0">
                <a:latin typeface="Arial"/>
                <a:cs typeface="Arial"/>
              </a:rPr>
              <a:t>L2  cache 12.8</a:t>
            </a:r>
            <a:r>
              <a:rPr sz="1000" spc="-70" dirty="0">
                <a:latin typeface="Arial"/>
                <a:cs typeface="Arial"/>
              </a:rPr>
              <a:t> </a:t>
            </a:r>
            <a:r>
              <a:rPr sz="1000" spc="-5" dirty="0">
                <a:latin typeface="Arial"/>
                <a:cs typeface="Arial"/>
              </a:rPr>
              <a:t>GB/s</a:t>
            </a:r>
            <a:endParaRPr sz="1000" dirty="0">
              <a:latin typeface="Arial"/>
              <a:cs typeface="Arial"/>
            </a:endParaRPr>
          </a:p>
          <a:p>
            <a:pPr marL="183515" marR="43815" indent="-171450">
              <a:lnSpc>
                <a:spcPct val="100000"/>
              </a:lnSpc>
              <a:spcBef>
                <a:spcPts val="590"/>
              </a:spcBef>
              <a:buFont typeface="Wingdings" panose="05000000000000000000" pitchFamily="2" charset="2"/>
              <a:buChar char="Ø"/>
            </a:pPr>
            <a:r>
              <a:rPr sz="1000" spc="-5" dirty="0" err="1">
                <a:latin typeface="Arial"/>
                <a:cs typeface="Arial"/>
              </a:rPr>
              <a:t>nVidia</a:t>
            </a:r>
            <a:r>
              <a:rPr sz="1000" spc="-5" dirty="0">
                <a:latin typeface="Arial"/>
                <a:cs typeface="Arial"/>
              </a:rPr>
              <a:t> </a:t>
            </a:r>
            <a:r>
              <a:rPr sz="1000" spc="-10" dirty="0">
                <a:latin typeface="Arial"/>
                <a:cs typeface="Arial"/>
              </a:rPr>
              <a:t>GeForce </a:t>
            </a:r>
            <a:r>
              <a:rPr sz="1000" spc="-5" dirty="0">
                <a:latin typeface="Arial"/>
                <a:cs typeface="Arial"/>
              </a:rPr>
              <a:t>8800 GT - 112 cores at 1.62 GHz,</a:t>
            </a:r>
            <a:r>
              <a:rPr sz="1000" spc="-155" dirty="0">
                <a:latin typeface="Arial"/>
                <a:cs typeface="Arial"/>
              </a:rPr>
              <a:t> </a:t>
            </a:r>
            <a:r>
              <a:rPr sz="1000" spc="-5" dirty="0">
                <a:latin typeface="Arial"/>
                <a:cs typeface="Arial"/>
              </a:rPr>
              <a:t>512  MB RAM 60.8</a:t>
            </a:r>
            <a:r>
              <a:rPr sz="1000" spc="-70" dirty="0">
                <a:latin typeface="Arial"/>
                <a:cs typeface="Arial"/>
              </a:rPr>
              <a:t> </a:t>
            </a:r>
            <a:r>
              <a:rPr sz="1000" spc="-5" dirty="0">
                <a:latin typeface="Arial"/>
                <a:cs typeface="Arial"/>
              </a:rPr>
              <a:t>GB/s</a:t>
            </a:r>
            <a:endParaRPr sz="1000" dirty="0">
              <a:latin typeface="Arial"/>
              <a:cs typeface="Arial"/>
            </a:endParaRPr>
          </a:p>
        </p:txBody>
      </p:sp>
      <p:graphicFrame>
        <p:nvGraphicFramePr>
          <p:cNvPr id="40" name="object 40"/>
          <p:cNvGraphicFramePr>
            <a:graphicFrameLocks noGrp="1"/>
          </p:cNvGraphicFramePr>
          <p:nvPr/>
        </p:nvGraphicFramePr>
        <p:xfrm>
          <a:off x="177469" y="1918208"/>
          <a:ext cx="3563059" cy="617447"/>
        </p:xfrm>
        <a:graphic>
          <a:graphicData uri="http://schemas.openxmlformats.org/drawingml/2006/table">
            <a:tbl>
              <a:tblPr firstRow="1" bandRow="1">
                <a:tableStyleId>{2D5ABB26-0587-4C30-8999-92F81FD0307C}</a:tableStyleId>
              </a:tblPr>
              <a:tblGrid>
                <a:gridCol w="707402">
                  <a:extLst>
                    <a:ext uri="{9D8B030D-6E8A-4147-A177-3AD203B41FA5}">
                      <a16:colId xmlns:a16="http://schemas.microsoft.com/office/drawing/2014/main" val="20000"/>
                    </a:ext>
                  </a:extLst>
                </a:gridCol>
                <a:gridCol w="945007">
                  <a:extLst>
                    <a:ext uri="{9D8B030D-6E8A-4147-A177-3AD203B41FA5}">
                      <a16:colId xmlns:a16="http://schemas.microsoft.com/office/drawing/2014/main" val="20001"/>
                    </a:ext>
                  </a:extLst>
                </a:gridCol>
                <a:gridCol w="608711">
                  <a:extLst>
                    <a:ext uri="{9D8B030D-6E8A-4147-A177-3AD203B41FA5}">
                      <a16:colId xmlns:a16="http://schemas.microsoft.com/office/drawing/2014/main" val="20002"/>
                    </a:ext>
                  </a:extLst>
                </a:gridCol>
                <a:gridCol w="615797">
                  <a:extLst>
                    <a:ext uri="{9D8B030D-6E8A-4147-A177-3AD203B41FA5}">
                      <a16:colId xmlns:a16="http://schemas.microsoft.com/office/drawing/2014/main" val="20003"/>
                    </a:ext>
                  </a:extLst>
                </a:gridCol>
                <a:gridCol w="686142">
                  <a:extLst>
                    <a:ext uri="{9D8B030D-6E8A-4147-A177-3AD203B41FA5}">
                      <a16:colId xmlns:a16="http://schemas.microsoft.com/office/drawing/2014/main" val="20004"/>
                    </a:ext>
                  </a:extLst>
                </a:gridCol>
              </a:tblGrid>
              <a:tr h="156895">
                <a:tc>
                  <a:txBody>
                    <a:bodyPr/>
                    <a:lstStyle/>
                    <a:p>
                      <a:pPr marR="65405" algn="r">
                        <a:lnSpc>
                          <a:spcPts val="1035"/>
                        </a:lnSpc>
                      </a:pPr>
                      <a:r>
                        <a:rPr sz="1000" b="1" dirty="0">
                          <a:latin typeface="Arial"/>
                          <a:cs typeface="Arial"/>
                        </a:rPr>
                        <a:t>Matrix</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R="65405" algn="r">
                        <a:lnSpc>
                          <a:spcPts val="1035"/>
                        </a:lnSpc>
                      </a:pPr>
                      <a:r>
                        <a:rPr sz="1000" b="1" spc="-5" dirty="0">
                          <a:latin typeface="Arial"/>
                          <a:cs typeface="Arial"/>
                        </a:rPr>
                        <a:t>Non-zero</a:t>
                      </a:r>
                      <a:r>
                        <a:rPr sz="1000" b="1" spc="-80" dirty="0">
                          <a:latin typeface="Arial"/>
                          <a:cs typeface="Arial"/>
                        </a:rPr>
                        <a:t> </a:t>
                      </a:r>
                      <a:r>
                        <a:rPr sz="1000" b="1" spc="-5" dirty="0">
                          <a:latin typeface="Arial"/>
                          <a:cs typeface="Arial"/>
                        </a:rPr>
                        <a:t>els.</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R="65405" algn="r">
                        <a:lnSpc>
                          <a:spcPts val="1035"/>
                        </a:lnSpc>
                      </a:pPr>
                      <a:r>
                        <a:rPr sz="1000" b="1" spc="-5" dirty="0">
                          <a:latin typeface="Arial"/>
                          <a:cs typeface="Arial"/>
                        </a:rPr>
                        <a:t>CPU</a:t>
                      </a:r>
                      <a:r>
                        <a:rPr sz="1000" b="1" spc="-90" dirty="0">
                          <a:latin typeface="Arial"/>
                          <a:cs typeface="Arial"/>
                        </a:rPr>
                        <a:t> </a:t>
                      </a:r>
                      <a:r>
                        <a:rPr sz="1000" b="1" spc="-5" dirty="0">
                          <a:latin typeface="Arial"/>
                          <a:cs typeface="Arial"/>
                        </a:rPr>
                        <a:t>(s)</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R="65405" algn="r">
                        <a:lnSpc>
                          <a:spcPts val="1035"/>
                        </a:lnSpc>
                      </a:pPr>
                      <a:r>
                        <a:rPr sz="1000" b="1" spc="-5" dirty="0">
                          <a:latin typeface="Arial"/>
                          <a:cs typeface="Arial"/>
                        </a:rPr>
                        <a:t>GPU</a:t>
                      </a:r>
                      <a:r>
                        <a:rPr sz="1000" b="1" spc="-90" dirty="0">
                          <a:latin typeface="Arial"/>
                          <a:cs typeface="Arial"/>
                        </a:rPr>
                        <a:t> </a:t>
                      </a:r>
                      <a:r>
                        <a:rPr sz="1000" b="1" spc="-5" dirty="0">
                          <a:latin typeface="Arial"/>
                          <a:cs typeface="Arial"/>
                        </a:rPr>
                        <a:t>(s)</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R="65405" algn="r">
                        <a:lnSpc>
                          <a:spcPts val="1035"/>
                        </a:lnSpc>
                      </a:pPr>
                      <a:r>
                        <a:rPr sz="1000" b="1" dirty="0">
                          <a:latin typeface="Arial"/>
                          <a:cs typeface="Arial"/>
                        </a:rPr>
                        <a:t>Speedup</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0"/>
                  </a:ext>
                </a:extLst>
              </a:tr>
              <a:tr h="151492">
                <a:tc>
                  <a:txBody>
                    <a:bodyPr/>
                    <a:lstStyle/>
                    <a:p>
                      <a:pPr marR="65405" algn="r">
                        <a:lnSpc>
                          <a:spcPts val="1035"/>
                        </a:lnSpc>
                      </a:pPr>
                      <a:r>
                        <a:rPr sz="1000" dirty="0">
                          <a:latin typeface="Arial"/>
                          <a:cs typeface="Arial"/>
                        </a:rPr>
                        <a:t>helm2d03</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marR="65405" algn="r">
                        <a:lnSpc>
                          <a:spcPts val="1035"/>
                        </a:lnSpc>
                      </a:pPr>
                      <a:r>
                        <a:rPr sz="1000" dirty="0">
                          <a:latin typeface="Arial"/>
                          <a:cs typeface="Arial"/>
                        </a:rPr>
                        <a:t>2,741,935</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marR="65405" algn="r">
                        <a:lnSpc>
                          <a:spcPts val="1035"/>
                        </a:lnSpc>
                      </a:pPr>
                      <a:r>
                        <a:rPr sz="1000" dirty="0">
                          <a:latin typeface="Arial"/>
                          <a:cs typeface="Arial"/>
                        </a:rPr>
                        <a:t>40.5</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marR="65405" algn="r">
                        <a:lnSpc>
                          <a:spcPts val="1035"/>
                        </a:lnSpc>
                      </a:pPr>
                      <a:r>
                        <a:rPr sz="1000" dirty="0">
                          <a:latin typeface="Arial"/>
                          <a:cs typeface="Arial"/>
                        </a:rPr>
                        <a:t>4</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marR="65405" algn="r">
                        <a:lnSpc>
                          <a:spcPts val="1035"/>
                        </a:lnSpc>
                      </a:pPr>
                      <a:r>
                        <a:rPr sz="1000" b="1" dirty="0">
                          <a:latin typeface="Arial"/>
                          <a:cs typeface="Arial"/>
                        </a:rPr>
                        <a:t>10.1</a:t>
                      </a:r>
                      <a:endParaRPr sz="10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extLst>
                  <a:ext uri="{0D108BD9-81ED-4DB2-BD59-A6C34878D82A}">
                    <a16:rowId xmlns:a16="http://schemas.microsoft.com/office/drawing/2014/main" val="10001"/>
                  </a:ext>
                </a:extLst>
              </a:tr>
              <a:tr h="151828">
                <a:tc>
                  <a:txBody>
                    <a:bodyPr/>
                    <a:lstStyle/>
                    <a:p>
                      <a:pPr marR="65405" algn="r">
                        <a:lnSpc>
                          <a:spcPts val="1060"/>
                        </a:lnSpc>
                      </a:pPr>
                      <a:r>
                        <a:rPr sz="1000" dirty="0">
                          <a:latin typeface="Arial"/>
                          <a:cs typeface="Arial"/>
                        </a:rPr>
                        <a:t>language</a:t>
                      </a:r>
                      <a:endParaRPr sz="100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R="65405" algn="r">
                        <a:lnSpc>
                          <a:spcPts val="1060"/>
                        </a:lnSpc>
                      </a:pPr>
                      <a:r>
                        <a:rPr sz="1000" dirty="0">
                          <a:latin typeface="Arial"/>
                          <a:cs typeface="Arial"/>
                        </a:rPr>
                        <a:t>1,216,334</a:t>
                      </a:r>
                      <a:endParaRPr sz="100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R="65405" algn="r">
                        <a:lnSpc>
                          <a:spcPts val="1060"/>
                        </a:lnSpc>
                      </a:pPr>
                      <a:r>
                        <a:rPr sz="1000" dirty="0">
                          <a:latin typeface="Arial"/>
                          <a:cs typeface="Arial"/>
                        </a:rPr>
                        <a:t>66.5</a:t>
                      </a:r>
                      <a:endParaRPr sz="100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R="65405" algn="r">
                        <a:lnSpc>
                          <a:spcPts val="1060"/>
                        </a:lnSpc>
                      </a:pPr>
                      <a:r>
                        <a:rPr sz="1000" dirty="0">
                          <a:latin typeface="Arial"/>
                          <a:cs typeface="Arial"/>
                        </a:rPr>
                        <a:t>10.6</a:t>
                      </a:r>
                      <a:endParaRPr sz="100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R="65405" algn="r">
                        <a:lnSpc>
                          <a:spcPts val="1060"/>
                        </a:lnSpc>
                      </a:pPr>
                      <a:r>
                        <a:rPr sz="1000" b="1" dirty="0">
                          <a:latin typeface="Arial"/>
                          <a:cs typeface="Arial"/>
                        </a:rPr>
                        <a:t>6.27</a:t>
                      </a:r>
                      <a:endParaRPr sz="1000">
                        <a:latin typeface="Arial"/>
                        <a:cs typeface="Arial"/>
                      </a:endParaRPr>
                    </a:p>
                  </a:txBody>
                  <a:tcPr marL="0" marR="0" marT="0" marB="0">
                    <a:lnL w="5054">
                      <a:solidFill>
                        <a:srgbClr val="000000"/>
                      </a:solidFill>
                      <a:prstDash val="solid"/>
                    </a:lnL>
                    <a:lnR w="5054">
                      <a:solidFill>
                        <a:srgbClr val="000000"/>
                      </a:solidFill>
                      <a:prstDash val="solid"/>
                    </a:lnR>
                  </a:tcPr>
                </a:tc>
                <a:extLst>
                  <a:ext uri="{0D108BD9-81ED-4DB2-BD59-A6C34878D82A}">
                    <a16:rowId xmlns:a16="http://schemas.microsoft.com/office/drawing/2014/main" val="10002"/>
                  </a:ext>
                </a:extLst>
              </a:tr>
              <a:tr h="157232">
                <a:tc>
                  <a:txBody>
                    <a:bodyPr/>
                    <a:lstStyle/>
                    <a:p>
                      <a:pPr marR="65405" algn="r">
                        <a:lnSpc>
                          <a:spcPts val="1060"/>
                        </a:lnSpc>
                      </a:pPr>
                      <a:r>
                        <a:rPr sz="1000" dirty="0">
                          <a:latin typeface="Arial"/>
                          <a:cs typeface="Arial"/>
                        </a:rPr>
                        <a:t>cage14</a:t>
                      </a:r>
                      <a:endParaRPr sz="100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marR="65405" algn="r">
                        <a:lnSpc>
                          <a:spcPts val="1060"/>
                        </a:lnSpc>
                      </a:pPr>
                      <a:r>
                        <a:rPr sz="1000" dirty="0">
                          <a:latin typeface="Arial"/>
                          <a:cs typeface="Arial"/>
                        </a:rPr>
                        <a:t>27,130,349</a:t>
                      </a:r>
                      <a:endParaRPr sz="100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marR="65405" algn="r">
                        <a:lnSpc>
                          <a:spcPts val="1060"/>
                        </a:lnSpc>
                      </a:pPr>
                      <a:r>
                        <a:rPr sz="1000" dirty="0">
                          <a:latin typeface="Arial"/>
                          <a:cs typeface="Arial"/>
                        </a:rPr>
                        <a:t>96.5</a:t>
                      </a:r>
                      <a:endParaRPr sz="100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marR="65405" algn="r">
                        <a:lnSpc>
                          <a:spcPts val="1060"/>
                        </a:lnSpc>
                      </a:pPr>
                      <a:r>
                        <a:rPr sz="1000" dirty="0">
                          <a:latin typeface="Arial"/>
                          <a:cs typeface="Arial"/>
                        </a:rPr>
                        <a:t>4.4</a:t>
                      </a:r>
                      <a:endParaRPr sz="100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marR="65405" algn="r">
                        <a:lnSpc>
                          <a:spcPts val="1060"/>
                        </a:lnSpc>
                      </a:pPr>
                      <a:r>
                        <a:rPr sz="1000" b="1" dirty="0">
                          <a:latin typeface="Arial"/>
                          <a:cs typeface="Arial"/>
                        </a:rPr>
                        <a:t>21.9</a:t>
                      </a:r>
                      <a:endParaRPr sz="100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8" name="object 8"/>
          <p:cNvSpPr/>
          <p:nvPr/>
        </p:nvSpPr>
        <p:spPr>
          <a:xfrm>
            <a:off x="3888003" y="292177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9" name="object 9"/>
          <p:cNvSpPr txBox="1"/>
          <p:nvPr/>
        </p:nvSpPr>
        <p:spPr>
          <a:xfrm>
            <a:off x="3915155" y="2934144"/>
            <a:ext cx="461009" cy="106680"/>
          </a:xfrm>
          <a:prstGeom prst="rect">
            <a:avLst/>
          </a:prstGeom>
        </p:spPr>
        <p:txBody>
          <a:bodyPr vert="horz" wrap="square" lIns="0" tIns="0" rIns="0" bIns="0" rtlCol="0">
            <a:spAutoFit/>
          </a:bodyPr>
          <a:lstStyle/>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F</a:t>
            </a:r>
            <a:r>
              <a:rPr spc="60" dirty="0"/>
              <a:t>UTURE </a:t>
            </a:r>
            <a:r>
              <a:rPr spc="30" dirty="0"/>
              <a:t>OF</a:t>
            </a:r>
            <a:r>
              <a:rPr spc="155" dirty="0"/>
              <a:t> </a:t>
            </a:r>
            <a:r>
              <a:rPr sz="1400" spc="75" dirty="0"/>
              <a:t>GPGPU?</a:t>
            </a:r>
            <a:endParaRPr sz="1400"/>
          </a:p>
        </p:txBody>
      </p:sp>
      <p:sp>
        <p:nvSpPr>
          <p:cNvPr id="41" name="object 41"/>
          <p:cNvSpPr txBox="1"/>
          <p:nvPr/>
        </p:nvSpPr>
        <p:spPr>
          <a:xfrm>
            <a:off x="167297" y="462643"/>
            <a:ext cx="3553460" cy="2768963"/>
          </a:xfrm>
          <a:prstGeom prst="rect">
            <a:avLst/>
          </a:prstGeom>
        </p:spPr>
        <p:txBody>
          <a:bodyPr vert="horz" wrap="square" lIns="0" tIns="0" rIns="0" bIns="0" rtlCol="0">
            <a:spAutoFit/>
          </a:bodyPr>
          <a:lstStyle/>
          <a:p>
            <a:pPr marL="307975" marR="612140" indent="-171450">
              <a:lnSpc>
                <a:spcPct val="102699"/>
              </a:lnSpc>
              <a:buFont typeface="Wingdings" panose="05000000000000000000" pitchFamily="2" charset="2"/>
              <a:buChar char="Ø"/>
            </a:pPr>
            <a:r>
              <a:rPr sz="1050" spc="-10" dirty="0">
                <a:latin typeface="Arial"/>
                <a:cs typeface="Arial"/>
              </a:rPr>
              <a:t>GPU </a:t>
            </a:r>
            <a:r>
              <a:rPr sz="1050" spc="-5" dirty="0">
                <a:latin typeface="Arial"/>
                <a:cs typeface="Arial"/>
              </a:rPr>
              <a:t>is </a:t>
            </a:r>
            <a:r>
              <a:rPr sz="1050" spc="-10" dirty="0">
                <a:latin typeface="Arial"/>
                <a:cs typeface="Arial"/>
              </a:rPr>
              <a:t>much </a:t>
            </a:r>
            <a:r>
              <a:rPr sz="1050" spc="-5" dirty="0">
                <a:latin typeface="Arial"/>
                <a:cs typeface="Arial"/>
              </a:rPr>
              <a:t>better designed </a:t>
            </a:r>
            <a:r>
              <a:rPr sz="1050" spc="-15" dirty="0">
                <a:latin typeface="Arial"/>
                <a:cs typeface="Arial"/>
              </a:rPr>
              <a:t>for </a:t>
            </a:r>
            <a:r>
              <a:rPr sz="1050" spc="-5" dirty="0">
                <a:latin typeface="Arial"/>
                <a:cs typeface="Arial"/>
              </a:rPr>
              <a:t>numerical  computations</a:t>
            </a:r>
            <a:endParaRPr sz="1050" dirty="0">
              <a:latin typeface="Arial"/>
              <a:cs typeface="Arial"/>
            </a:endParaRPr>
          </a:p>
          <a:p>
            <a:pPr marL="12700">
              <a:lnSpc>
                <a:spcPct val="100000"/>
              </a:lnSpc>
              <a:spcBef>
                <a:spcPts val="630"/>
              </a:spcBef>
            </a:pPr>
            <a:r>
              <a:rPr sz="1050" spc="-20" dirty="0">
                <a:latin typeface="Arial"/>
                <a:cs typeface="Arial"/>
              </a:rPr>
              <a:t>However</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it is still understood as a computer </a:t>
            </a:r>
            <a:r>
              <a:rPr sz="1050" spc="-10" dirty="0">
                <a:latin typeface="Arial"/>
                <a:cs typeface="Arial"/>
              </a:rPr>
              <a:t>games</a:t>
            </a:r>
            <a:r>
              <a:rPr sz="1050" spc="-80" dirty="0">
                <a:latin typeface="Arial"/>
                <a:cs typeface="Arial"/>
              </a:rPr>
              <a:t> </a:t>
            </a:r>
            <a:r>
              <a:rPr sz="1050" spc="-15" dirty="0">
                <a:latin typeface="Arial"/>
                <a:cs typeface="Arial"/>
              </a:rPr>
              <a:t>device</a:t>
            </a:r>
            <a:endParaRPr sz="1050" dirty="0">
              <a:latin typeface="Arial"/>
              <a:cs typeface="Arial"/>
            </a:endParaRPr>
          </a:p>
          <a:p>
            <a:pPr marL="307975" marR="5080" indent="-171450">
              <a:lnSpc>
                <a:spcPts val="1200"/>
              </a:lnSpc>
              <a:spcBef>
                <a:spcPts val="315"/>
              </a:spcBef>
              <a:buFont typeface="Wingdings" panose="05000000000000000000" pitchFamily="2" charset="2"/>
              <a:buChar char="Ø"/>
            </a:pPr>
            <a:r>
              <a:rPr sz="1050" spc="-25" dirty="0">
                <a:latin typeface="Arial"/>
                <a:cs typeface="Arial"/>
              </a:rPr>
              <a:t>even </a:t>
            </a:r>
            <a:r>
              <a:rPr sz="1050" spc="-5" dirty="0">
                <a:latin typeface="Arial"/>
                <a:cs typeface="Arial"/>
              </a:rPr>
              <a:t>with </a:t>
            </a:r>
            <a:r>
              <a:rPr sz="1050" spc="-15" dirty="0">
                <a:latin typeface="Arial"/>
                <a:cs typeface="Arial"/>
              </a:rPr>
              <a:t>CUDA, </a:t>
            </a:r>
            <a:r>
              <a:rPr sz="1050" spc="-5" dirty="0">
                <a:latin typeface="Arial"/>
                <a:cs typeface="Arial"/>
              </a:rPr>
              <a:t>the code </a:t>
            </a:r>
            <a:r>
              <a:rPr sz="1050" spc="-15" dirty="0">
                <a:latin typeface="Arial"/>
                <a:cs typeface="Arial"/>
              </a:rPr>
              <a:t>development </a:t>
            </a:r>
            <a:r>
              <a:rPr sz="1050" spc="-10" dirty="0">
                <a:latin typeface="Arial"/>
                <a:cs typeface="Arial"/>
              </a:rPr>
              <a:t>takes </a:t>
            </a:r>
            <a:r>
              <a:rPr sz="1050" spc="-5" dirty="0">
                <a:latin typeface="Arial"/>
                <a:cs typeface="Arial"/>
              </a:rPr>
              <a:t>a lot of  time</a:t>
            </a:r>
            <a:endParaRPr sz="1050" dirty="0">
              <a:latin typeface="Arial"/>
              <a:cs typeface="Arial"/>
            </a:endParaRPr>
          </a:p>
          <a:p>
            <a:pPr marL="595630" indent="-171450">
              <a:lnSpc>
                <a:spcPct val="100000"/>
              </a:lnSpc>
              <a:spcBef>
                <a:spcPts val="155"/>
              </a:spcBef>
              <a:buFont typeface="Arial" panose="020B0604020202020204" pitchFamily="34" charset="0"/>
              <a:buChar char="•"/>
            </a:pPr>
            <a:r>
              <a:rPr sz="1000" spc="-5" dirty="0">
                <a:latin typeface="Arial"/>
                <a:cs typeface="Arial"/>
              </a:rPr>
              <a:t>libraries only </a:t>
            </a:r>
            <a:r>
              <a:rPr sz="1000" spc="-15" dirty="0">
                <a:latin typeface="Arial"/>
                <a:cs typeface="Arial"/>
              </a:rPr>
              <a:t>by</a:t>
            </a:r>
            <a:r>
              <a:rPr sz="1000" spc="60" dirty="0">
                <a:latin typeface="Arial"/>
                <a:cs typeface="Arial"/>
              </a:rPr>
              <a:t> </a:t>
            </a:r>
            <a:r>
              <a:rPr sz="1000" spc="-5" dirty="0">
                <a:latin typeface="Arial"/>
                <a:cs typeface="Arial"/>
              </a:rPr>
              <a:t>nVidia</a:t>
            </a:r>
            <a:endParaRPr sz="1000" dirty="0">
              <a:latin typeface="Arial"/>
              <a:cs typeface="Arial"/>
            </a:endParaRPr>
          </a:p>
          <a:p>
            <a:pPr marL="307975" indent="-171450">
              <a:lnSpc>
                <a:spcPct val="100000"/>
              </a:lnSpc>
              <a:spcBef>
                <a:spcPts val="350"/>
              </a:spcBef>
              <a:buFont typeface="Wingdings" panose="05000000000000000000" pitchFamily="2" charset="2"/>
              <a:buChar char="Ø"/>
            </a:pPr>
            <a:r>
              <a:rPr sz="1050" spc="-10" dirty="0">
                <a:latin typeface="Arial"/>
                <a:cs typeface="Arial"/>
              </a:rPr>
              <a:t>weak </a:t>
            </a:r>
            <a:r>
              <a:rPr sz="1050" dirty="0">
                <a:latin typeface="Arial"/>
                <a:cs typeface="Arial"/>
              </a:rPr>
              <a:t>support </a:t>
            </a:r>
            <a:r>
              <a:rPr sz="1050" spc="-5" dirty="0">
                <a:latin typeface="Arial"/>
                <a:cs typeface="Arial"/>
              </a:rPr>
              <a:t>of </a:t>
            </a:r>
            <a:r>
              <a:rPr sz="1050" spc="-10" dirty="0">
                <a:latin typeface="Arial"/>
                <a:cs typeface="Arial"/>
              </a:rPr>
              <a:t>double</a:t>
            </a:r>
            <a:r>
              <a:rPr sz="1050" spc="-190" dirty="0">
                <a:latin typeface="Arial"/>
                <a:cs typeface="Arial"/>
              </a:rPr>
              <a:t> </a:t>
            </a:r>
            <a:r>
              <a:rPr sz="1050" spc="-5" dirty="0">
                <a:latin typeface="Arial"/>
                <a:cs typeface="Arial"/>
              </a:rPr>
              <a:t>precision</a:t>
            </a:r>
            <a:endParaRPr sz="1050" dirty="0">
              <a:latin typeface="Arial"/>
              <a:cs typeface="Arial"/>
            </a:endParaRPr>
          </a:p>
          <a:p>
            <a:pPr marL="307975" indent="-171450">
              <a:lnSpc>
                <a:spcPct val="100000"/>
              </a:lnSpc>
              <a:spcBef>
                <a:spcPts val="175"/>
              </a:spcBef>
              <a:buFont typeface="Wingdings" panose="05000000000000000000" pitchFamily="2" charset="2"/>
              <a:buChar char="Ø"/>
            </a:pPr>
            <a:r>
              <a:rPr sz="1050" spc="-5" dirty="0">
                <a:latin typeface="Arial"/>
                <a:cs typeface="Arial"/>
              </a:rPr>
              <a:t>limited memory </a:t>
            </a:r>
            <a:r>
              <a:rPr sz="1050" spc="-10" dirty="0">
                <a:latin typeface="Arial"/>
                <a:cs typeface="Arial"/>
              </a:rPr>
              <a:t>4GB</a:t>
            </a:r>
            <a:endParaRPr sz="1050" dirty="0">
              <a:latin typeface="Arial"/>
              <a:cs typeface="Arial"/>
            </a:endParaRPr>
          </a:p>
          <a:p>
            <a:pPr marL="595630" indent="-171450">
              <a:lnSpc>
                <a:spcPct val="100000"/>
              </a:lnSpc>
              <a:spcBef>
                <a:spcPts val="175"/>
              </a:spcBef>
              <a:buFont typeface="Arial" panose="020B0604020202020204" pitchFamily="34" charset="0"/>
              <a:buChar char="•"/>
            </a:pPr>
            <a:r>
              <a:rPr sz="1000" spc="-5" dirty="0">
                <a:latin typeface="Arial"/>
                <a:cs typeface="Arial"/>
              </a:rPr>
              <a:t>almost no experience with GPU</a:t>
            </a:r>
            <a:r>
              <a:rPr sz="1000" spc="75" dirty="0">
                <a:latin typeface="Arial"/>
                <a:cs typeface="Arial"/>
              </a:rPr>
              <a:t> </a:t>
            </a:r>
            <a:r>
              <a:rPr sz="1000" spc="-5" dirty="0">
                <a:latin typeface="Arial"/>
                <a:cs typeface="Arial"/>
              </a:rPr>
              <a:t>clusters</a:t>
            </a:r>
            <a:endParaRPr sz="1000" dirty="0">
              <a:latin typeface="Arial"/>
              <a:cs typeface="Arial"/>
            </a:endParaRPr>
          </a:p>
          <a:p>
            <a:pPr marL="307975" marR="582930" indent="-171450">
              <a:lnSpc>
                <a:spcPct val="102600"/>
              </a:lnSpc>
              <a:spcBef>
                <a:spcPts val="320"/>
              </a:spcBef>
              <a:buFont typeface="Wingdings" panose="05000000000000000000" pitchFamily="2" charset="2"/>
              <a:buChar char="Ø"/>
            </a:pPr>
            <a:r>
              <a:rPr sz="1050" spc="-10" dirty="0">
                <a:latin typeface="Arial"/>
                <a:cs typeface="Arial"/>
              </a:rPr>
              <a:t>GPU </a:t>
            </a:r>
            <a:r>
              <a:rPr sz="1050" spc="-5" dirty="0">
                <a:latin typeface="Arial"/>
                <a:cs typeface="Arial"/>
              </a:rPr>
              <a:t>is still </a:t>
            </a:r>
            <a:r>
              <a:rPr sz="1050" spc="-10" dirty="0">
                <a:latin typeface="Arial"/>
                <a:cs typeface="Arial"/>
              </a:rPr>
              <a:t>quickly </a:t>
            </a:r>
            <a:r>
              <a:rPr sz="1050" spc="-15" dirty="0">
                <a:latin typeface="Arial"/>
                <a:cs typeface="Arial"/>
              </a:rPr>
              <a:t>developing </a:t>
            </a:r>
            <a:r>
              <a:rPr sz="1050" spc="-10" dirty="0">
                <a:latin typeface="Arial"/>
                <a:cs typeface="Arial"/>
              </a:rPr>
              <a:t>therefore </a:t>
            </a:r>
            <a:r>
              <a:rPr sz="1050" spc="-5" dirty="0">
                <a:latin typeface="Arial"/>
                <a:cs typeface="Arial"/>
              </a:rPr>
              <a:t>it is  changing a</a:t>
            </a:r>
            <a:r>
              <a:rPr sz="1050" spc="-70" dirty="0">
                <a:latin typeface="Arial"/>
                <a:cs typeface="Arial"/>
              </a:rPr>
              <a:t> </a:t>
            </a:r>
            <a:r>
              <a:rPr sz="1050" spc="-5" dirty="0">
                <a:latin typeface="Arial"/>
                <a:cs typeface="Arial"/>
              </a:rPr>
              <a:t>lot</a:t>
            </a:r>
            <a:endParaRPr sz="1050" dirty="0">
              <a:latin typeface="Arial"/>
              <a:cs typeface="Arial"/>
            </a:endParaRPr>
          </a:p>
          <a:p>
            <a:pPr marL="307975" indent="-171450">
              <a:lnSpc>
                <a:spcPct val="100000"/>
              </a:lnSpc>
              <a:spcBef>
                <a:spcPts val="175"/>
              </a:spcBef>
              <a:buFont typeface="Wingdings" panose="05000000000000000000" pitchFamily="2" charset="2"/>
              <a:buChar char="Ø"/>
            </a:pPr>
            <a:r>
              <a:rPr sz="1050" spc="-10" dirty="0">
                <a:latin typeface="Arial"/>
                <a:cs typeface="Arial"/>
              </a:rPr>
              <a:t>possible </a:t>
            </a:r>
            <a:r>
              <a:rPr sz="1050" spc="-5" dirty="0">
                <a:latin typeface="Arial"/>
                <a:cs typeface="Arial"/>
              </a:rPr>
              <a:t>fusion with</a:t>
            </a:r>
            <a:r>
              <a:rPr sz="1050" spc="-190" dirty="0">
                <a:latin typeface="Arial"/>
                <a:cs typeface="Arial"/>
              </a:rPr>
              <a:t> </a:t>
            </a:r>
            <a:r>
              <a:rPr sz="1050" spc="-10" dirty="0">
                <a:latin typeface="Arial"/>
                <a:cs typeface="Arial"/>
              </a:rPr>
              <a:t>CPU</a:t>
            </a:r>
            <a:endParaRPr sz="1050" dirty="0">
              <a:latin typeface="Arial"/>
              <a:cs typeface="Arial"/>
            </a:endParaRPr>
          </a:p>
          <a:p>
            <a:pPr marL="595630" indent="-171450">
              <a:lnSpc>
                <a:spcPts val="1200"/>
              </a:lnSpc>
              <a:spcBef>
                <a:spcPts val="175"/>
              </a:spcBef>
              <a:buFont typeface="Arial" panose="020B0604020202020204" pitchFamily="34" charset="0"/>
              <a:buChar char="•"/>
            </a:pPr>
            <a:r>
              <a:rPr sz="1000" spc="-5" dirty="0">
                <a:latin typeface="Arial"/>
                <a:cs typeface="Arial"/>
              </a:rPr>
              <a:t>it would </a:t>
            </a:r>
            <a:r>
              <a:rPr sz="1000" spc="-15" dirty="0">
                <a:latin typeface="Arial"/>
                <a:cs typeface="Arial"/>
              </a:rPr>
              <a:t>avoid </a:t>
            </a:r>
            <a:r>
              <a:rPr sz="1000" spc="-5" dirty="0">
                <a:latin typeface="Arial"/>
                <a:cs typeface="Arial"/>
              </a:rPr>
              <a:t>necesity of CPU </a:t>
            </a:r>
            <a:r>
              <a:rPr sz="1000" i="1" spc="-5" dirty="0">
                <a:latin typeface="Meiryo"/>
                <a:cs typeface="Meiryo"/>
              </a:rPr>
              <a:t>↔ </a:t>
            </a:r>
            <a:r>
              <a:rPr sz="1000" spc="-5" dirty="0">
                <a:latin typeface="Arial"/>
                <a:cs typeface="Arial"/>
              </a:rPr>
              <a:t>GPU data</a:t>
            </a:r>
            <a:r>
              <a:rPr sz="1000" spc="55" dirty="0">
                <a:latin typeface="Arial"/>
                <a:cs typeface="Arial"/>
              </a:rPr>
              <a:t> </a:t>
            </a:r>
            <a:r>
              <a:rPr sz="1000" spc="-10" dirty="0">
                <a:latin typeface="Arial"/>
                <a:cs typeface="Arial"/>
              </a:rPr>
              <a:t>transfer</a:t>
            </a:r>
            <a:endParaRPr sz="1000" dirty="0">
              <a:latin typeface="Arial"/>
              <a:cs typeface="Arial"/>
            </a:endParaRPr>
          </a:p>
          <a:p>
            <a:pPr marL="595630" indent="-171450">
              <a:lnSpc>
                <a:spcPts val="1200"/>
              </a:lnSpc>
              <a:buFont typeface="Arial" panose="020B0604020202020204" pitchFamily="34" charset="0"/>
              <a:buChar char="•"/>
            </a:pPr>
            <a:r>
              <a:rPr sz="1000" spc="-10" dirty="0">
                <a:latin typeface="Arial"/>
                <a:cs typeface="Arial"/>
              </a:rPr>
              <a:t>but </a:t>
            </a:r>
            <a:r>
              <a:rPr sz="1000" spc="-5" dirty="0">
                <a:latin typeface="Arial"/>
                <a:cs typeface="Arial"/>
              </a:rPr>
              <a:t>common RAM is not sequentialy optimised</a:t>
            </a:r>
            <a:r>
              <a:rPr sz="1000" spc="110" dirty="0">
                <a:latin typeface="Arial"/>
                <a:cs typeface="Arial"/>
              </a:rPr>
              <a:t> </a:t>
            </a:r>
            <a:r>
              <a:rPr sz="1000" spc="-5" dirty="0">
                <a:latin typeface="Arial"/>
                <a:cs typeface="Arial"/>
              </a:rPr>
              <a:t>!!!</a:t>
            </a:r>
            <a:endParaRPr sz="1000" dirty="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21665" cy="29400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p:txBody>
      </p:sp>
      <p:sp>
        <p:nvSpPr>
          <p:cNvPr id="6" name="object 6"/>
          <p:cNvSpPr txBox="1"/>
          <p:nvPr/>
        </p:nvSpPr>
        <p:spPr>
          <a:xfrm>
            <a:off x="3915155" y="1691030"/>
            <a:ext cx="603250"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7" name="object 7"/>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8" name="object 8"/>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40" dirty="0"/>
              <a:t>I</a:t>
            </a:r>
            <a:r>
              <a:rPr spc="40" dirty="0"/>
              <a:t>S </a:t>
            </a:r>
            <a:r>
              <a:rPr spc="45" dirty="0"/>
              <a:t>MULTICORE</a:t>
            </a:r>
            <a:r>
              <a:rPr spc="180" dirty="0"/>
              <a:t> </a:t>
            </a:r>
            <a:r>
              <a:rPr spc="60" dirty="0"/>
              <a:t>ENOUGH</a:t>
            </a:r>
            <a:r>
              <a:rPr sz="1400" spc="60" dirty="0"/>
              <a:t>?</a:t>
            </a:r>
            <a:endParaRPr sz="1400"/>
          </a:p>
        </p:txBody>
      </p:sp>
      <p:sp>
        <p:nvSpPr>
          <p:cNvPr id="41" name="object 41"/>
          <p:cNvSpPr txBox="1"/>
          <p:nvPr/>
        </p:nvSpPr>
        <p:spPr>
          <a:xfrm>
            <a:off x="444385" y="2557923"/>
            <a:ext cx="3237230" cy="139700"/>
          </a:xfrm>
          <a:prstGeom prst="rect">
            <a:avLst/>
          </a:prstGeom>
        </p:spPr>
        <p:txBody>
          <a:bodyPr vert="horz" wrap="square" lIns="0" tIns="0" rIns="0" bIns="0" rtlCol="0">
            <a:spAutoFit/>
          </a:bodyPr>
          <a:lstStyle/>
          <a:p>
            <a:pPr marL="12700">
              <a:lnSpc>
                <a:spcPts val="975"/>
              </a:lnSpc>
            </a:pPr>
            <a:r>
              <a:rPr sz="900" spc="-5" dirty="0">
                <a:solidFill>
                  <a:srgbClr val="0000FF"/>
                </a:solidFill>
                <a:latin typeface="Courier New"/>
                <a:cs typeface="Courier New"/>
                <a:hlinkClick r:id="rId3"/>
              </a:rPr>
              <a:t>http://techfreep.com/intel-80-cores-by-2011.htm</a:t>
            </a:r>
            <a:endParaRPr sz="900">
              <a:latin typeface="Courier New"/>
              <a:cs typeface="Courier New"/>
            </a:endParaRPr>
          </a:p>
        </p:txBody>
      </p:sp>
      <p:sp>
        <p:nvSpPr>
          <p:cNvPr id="42" name="object 42"/>
          <p:cNvSpPr txBox="1"/>
          <p:nvPr/>
        </p:nvSpPr>
        <p:spPr>
          <a:xfrm>
            <a:off x="3915155" y="2602234"/>
            <a:ext cx="640715" cy="438784"/>
          </a:xfrm>
          <a:prstGeom prst="rect">
            <a:avLst/>
          </a:prstGeom>
        </p:spPr>
        <p:txBody>
          <a:bodyPr vert="horz" wrap="square" lIns="0" tIns="0" rIns="0" bIns="0" rtlCol="0">
            <a:spAutoFit/>
          </a:bodyPr>
          <a:lstStyle/>
          <a:p>
            <a:pPr marL="12700">
              <a:lnSpc>
                <a:spcPts val="665"/>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a:p>
            <a:pPr marL="12700">
              <a:lnSpc>
                <a:spcPts val="69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0" name="object 40"/>
          <p:cNvSpPr txBox="1"/>
          <p:nvPr/>
        </p:nvSpPr>
        <p:spPr>
          <a:xfrm>
            <a:off x="167297" y="780542"/>
            <a:ext cx="3513454" cy="1875257"/>
          </a:xfrm>
          <a:prstGeom prst="rect">
            <a:avLst/>
          </a:prstGeom>
        </p:spPr>
        <p:txBody>
          <a:bodyPr vert="horz" wrap="square" lIns="0" tIns="0" rIns="0" bIns="0" rtlCol="0">
            <a:spAutoFit/>
          </a:bodyPr>
          <a:lstStyle/>
          <a:p>
            <a:pPr marL="12700">
              <a:lnSpc>
                <a:spcPct val="100000"/>
              </a:lnSpc>
            </a:pPr>
            <a:r>
              <a:rPr sz="1050" spc="-20" dirty="0">
                <a:latin typeface="Arial"/>
                <a:cs typeface="Arial"/>
              </a:rPr>
              <a:t>However</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adding more cores is not so simple because</a:t>
            </a:r>
            <a:r>
              <a:rPr sz="1050" spc="-145" dirty="0">
                <a:latin typeface="Arial"/>
                <a:cs typeface="Arial"/>
              </a:rPr>
              <a:t> </a:t>
            </a:r>
            <a:r>
              <a:rPr sz="1050" spc="-5" dirty="0">
                <a:latin typeface="Arial"/>
                <a:cs typeface="Arial"/>
              </a:rPr>
              <a:t>of</a:t>
            </a:r>
            <a:r>
              <a:rPr lang="en-US" sz="1050" dirty="0">
                <a:latin typeface="Arial"/>
                <a:cs typeface="Arial"/>
              </a:rPr>
              <a:t> </a:t>
            </a:r>
            <a:r>
              <a:rPr sz="1050" b="1" spc="-5" dirty="0">
                <a:latin typeface="Arial"/>
                <a:cs typeface="Arial"/>
              </a:rPr>
              <a:t>shared memory</a:t>
            </a:r>
            <a:r>
              <a:rPr sz="1050" b="1" spc="-55" dirty="0">
                <a:latin typeface="Arial"/>
                <a:cs typeface="Arial"/>
              </a:rPr>
              <a:t> </a:t>
            </a:r>
            <a:r>
              <a:rPr sz="1050" spc="-5" dirty="0">
                <a:latin typeface="Arial"/>
                <a:cs typeface="Arial"/>
              </a:rPr>
              <a:t>architecture</a:t>
            </a:r>
            <a:endParaRPr lang="en-US" sz="1050" spc="-5" dirty="0">
              <a:latin typeface="Arial"/>
              <a:cs typeface="Arial"/>
            </a:endParaRPr>
          </a:p>
          <a:p>
            <a:pPr marL="307975" indent="-171450">
              <a:lnSpc>
                <a:spcPct val="100000"/>
              </a:lnSpc>
              <a:spcBef>
                <a:spcPts val="330"/>
              </a:spcBef>
              <a:buFont typeface="Wingdings" panose="05000000000000000000" pitchFamily="2" charset="2"/>
              <a:buChar char="Ø"/>
            </a:pPr>
            <a:r>
              <a:rPr lang="en-US" altLang="ko-KR" sz="1050" spc="-5" dirty="0">
                <a:latin typeface="Arial"/>
                <a:cs typeface="Arial"/>
              </a:rPr>
              <a:t>it is very difficult to </a:t>
            </a:r>
            <a:r>
              <a:rPr lang="en-US" altLang="ko-KR" sz="1050" spc="-10" dirty="0">
                <a:latin typeface="Arial"/>
                <a:cs typeface="Arial"/>
              </a:rPr>
              <a:t>build parallel </a:t>
            </a:r>
            <a:r>
              <a:rPr lang="en-US" altLang="ko-KR" sz="1050" spc="-5" dirty="0">
                <a:latin typeface="Arial"/>
                <a:cs typeface="Arial"/>
              </a:rPr>
              <a:t>system with shared  memory and more then 100</a:t>
            </a:r>
            <a:r>
              <a:rPr lang="en-US" altLang="ko-KR" sz="1050" dirty="0">
                <a:latin typeface="Arial"/>
                <a:cs typeface="Arial"/>
              </a:rPr>
              <a:t> </a:t>
            </a:r>
            <a:r>
              <a:rPr lang="en-US" altLang="ko-KR" sz="1050" spc="-5" dirty="0">
                <a:latin typeface="Arial"/>
                <a:cs typeface="Arial"/>
              </a:rPr>
              <a:t>cores</a:t>
            </a:r>
          </a:p>
          <a:p>
            <a:pPr marL="307975" indent="-171450">
              <a:spcBef>
                <a:spcPts val="330"/>
              </a:spcBef>
              <a:buFont typeface="Wingdings" panose="05000000000000000000" pitchFamily="2" charset="2"/>
              <a:buChar char="Ø"/>
            </a:pPr>
            <a:r>
              <a:rPr lang="en-US" altLang="ko-KR" sz="1050" spc="-15" dirty="0">
                <a:latin typeface="Arial"/>
                <a:cs typeface="Arial"/>
              </a:rPr>
              <a:t>for </a:t>
            </a:r>
            <a:r>
              <a:rPr lang="en-US" altLang="ko-KR" sz="1050" spc="-5" dirty="0">
                <a:latin typeface="Arial"/>
                <a:cs typeface="Arial"/>
              </a:rPr>
              <a:t>more then 100 cores </a:t>
            </a:r>
            <a:r>
              <a:rPr lang="en-US" altLang="ko-KR" sz="1050" spc="-15" dirty="0">
                <a:latin typeface="Arial"/>
                <a:cs typeface="Arial"/>
              </a:rPr>
              <a:t>we </a:t>
            </a:r>
            <a:r>
              <a:rPr lang="en-US" altLang="ko-KR" sz="1050" spc="-5" dirty="0">
                <a:latin typeface="Arial"/>
                <a:cs typeface="Arial"/>
              </a:rPr>
              <a:t>usually </a:t>
            </a:r>
            <a:r>
              <a:rPr lang="en-US" altLang="ko-KR" sz="1050" spc="-20" dirty="0">
                <a:latin typeface="Arial"/>
                <a:cs typeface="Arial"/>
              </a:rPr>
              <a:t>have </a:t>
            </a:r>
            <a:r>
              <a:rPr lang="en-US" altLang="ko-KR" sz="1050" spc="-5" dirty="0">
                <a:latin typeface="Arial"/>
                <a:cs typeface="Arial"/>
              </a:rPr>
              <a:t>to </a:t>
            </a:r>
            <a:r>
              <a:rPr lang="en-US" altLang="ko-KR" sz="1050" spc="-10" dirty="0">
                <a:latin typeface="Arial"/>
                <a:cs typeface="Arial"/>
              </a:rPr>
              <a:t>switch </a:t>
            </a:r>
            <a:r>
              <a:rPr lang="en-US" altLang="ko-KR" sz="1050" spc="-5" dirty="0">
                <a:latin typeface="Arial"/>
                <a:cs typeface="Arial"/>
              </a:rPr>
              <a:t>to  distributed</a:t>
            </a:r>
            <a:r>
              <a:rPr lang="en-US" altLang="ko-KR" sz="1050" spc="-85" dirty="0">
                <a:latin typeface="Arial"/>
                <a:cs typeface="Arial"/>
              </a:rPr>
              <a:t> </a:t>
            </a:r>
            <a:r>
              <a:rPr lang="en-US" altLang="ko-KR" sz="1050" spc="-5" dirty="0">
                <a:latin typeface="Arial"/>
                <a:cs typeface="Arial"/>
              </a:rPr>
              <a:t>systems</a:t>
            </a:r>
            <a:endParaRPr lang="en-US" altLang="ko-KR" sz="1050" dirty="0">
              <a:latin typeface="Arial"/>
              <a:cs typeface="Arial"/>
            </a:endParaRPr>
          </a:p>
          <a:p>
            <a:pPr marL="307975" indent="-171450">
              <a:spcBef>
                <a:spcPts val="330"/>
              </a:spcBef>
              <a:buFont typeface="Wingdings" panose="05000000000000000000" pitchFamily="2" charset="2"/>
              <a:buChar char="Ø"/>
            </a:pPr>
            <a:r>
              <a:rPr lang="en-US" altLang="ko-KR" sz="1050" spc="-5" dirty="0">
                <a:latin typeface="Arial"/>
                <a:cs typeface="Arial"/>
              </a:rPr>
              <a:t>the latest </a:t>
            </a:r>
            <a:r>
              <a:rPr lang="en-US" altLang="ko-KR" sz="1050" b="1" spc="-5" dirty="0">
                <a:latin typeface="Arial"/>
                <a:cs typeface="Arial"/>
              </a:rPr>
              <a:t>mainframe z10 </a:t>
            </a:r>
            <a:r>
              <a:rPr lang="en-US" altLang="ko-KR" sz="1050" dirty="0">
                <a:latin typeface="Arial"/>
                <a:cs typeface="Arial"/>
              </a:rPr>
              <a:t>supports </a:t>
            </a:r>
            <a:r>
              <a:rPr lang="en-US" altLang="ko-KR" sz="1050" spc="-5" dirty="0">
                <a:latin typeface="Arial"/>
                <a:cs typeface="Arial"/>
              </a:rPr>
              <a:t>up to </a:t>
            </a:r>
            <a:r>
              <a:rPr lang="en-US" altLang="ko-KR" sz="1050" b="1" spc="-5" dirty="0">
                <a:latin typeface="Arial"/>
                <a:cs typeface="Arial"/>
              </a:rPr>
              <a:t>64</a:t>
            </a:r>
            <a:r>
              <a:rPr lang="en-US" altLang="ko-KR" sz="1050" b="1" spc="-145" dirty="0">
                <a:latin typeface="Arial"/>
                <a:cs typeface="Arial"/>
              </a:rPr>
              <a:t> </a:t>
            </a:r>
            <a:r>
              <a:rPr lang="en-US" altLang="ko-KR" sz="1050" spc="-5" dirty="0">
                <a:latin typeface="Arial"/>
                <a:cs typeface="Arial"/>
              </a:rPr>
              <a:t>cores</a:t>
            </a:r>
            <a:endParaRPr lang="en-US" altLang="ko-KR" sz="1050" dirty="0">
              <a:latin typeface="Arial"/>
              <a:cs typeface="Arial"/>
            </a:endParaRPr>
          </a:p>
          <a:p>
            <a:pPr marL="307975" indent="-171450">
              <a:spcBef>
                <a:spcPts val="330"/>
              </a:spcBef>
              <a:buFont typeface="Wingdings" panose="05000000000000000000" pitchFamily="2" charset="2"/>
              <a:buChar char="Ø"/>
            </a:pPr>
            <a:r>
              <a:rPr lang="en-US" altLang="ko-KR" sz="1050" spc="-5" dirty="0">
                <a:latin typeface="Arial"/>
                <a:cs typeface="Arial"/>
              </a:rPr>
              <a:t>September 26, 2006 - Intel: 80 cores </a:t>
            </a:r>
            <a:r>
              <a:rPr lang="en-US" altLang="ko-KR" sz="1050" spc="-20" dirty="0">
                <a:latin typeface="Arial"/>
                <a:cs typeface="Arial"/>
              </a:rPr>
              <a:t>by</a:t>
            </a:r>
            <a:r>
              <a:rPr lang="en-US" altLang="ko-KR" sz="1050" spc="-70" dirty="0">
                <a:latin typeface="Arial"/>
                <a:cs typeface="Arial"/>
              </a:rPr>
              <a:t> </a:t>
            </a:r>
            <a:r>
              <a:rPr lang="en-US" altLang="ko-KR" sz="1050" spc="-5" dirty="0">
                <a:latin typeface="Arial"/>
                <a:cs typeface="Arial"/>
              </a:rPr>
              <a:t>2011</a:t>
            </a:r>
            <a:endParaRPr sz="1050" dirty="0">
              <a:latin typeface="Arial"/>
              <a:cs typeface="Arial"/>
            </a:endParaRPr>
          </a:p>
          <a:p>
            <a:pPr marL="289560" marR="46355" indent="-153035">
              <a:lnSpc>
                <a:spcPct val="102699"/>
              </a:lnSpc>
              <a:spcBef>
                <a:spcPts val="295"/>
              </a:spcBef>
            </a:pPr>
            <a:r>
              <a:rPr sz="1200" spc="667" baseline="6944" dirty="0">
                <a:solidFill>
                  <a:srgbClr val="3333B2"/>
                </a:solidFill>
                <a:latin typeface="Arial"/>
                <a:cs typeface="Arial"/>
              </a:rPr>
              <a:t> </a:t>
            </a:r>
            <a:endParaRPr sz="1050" dirty="0">
              <a:latin typeface="Arial"/>
              <a:cs typeface="Arial"/>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92177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8" name="object 8"/>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60" dirty="0"/>
              <a:t>F</a:t>
            </a:r>
            <a:r>
              <a:rPr spc="60" dirty="0"/>
              <a:t>UTURE </a:t>
            </a:r>
            <a:r>
              <a:rPr spc="30" dirty="0"/>
              <a:t>OF</a:t>
            </a:r>
            <a:r>
              <a:rPr spc="135" dirty="0"/>
              <a:t> </a:t>
            </a:r>
            <a:r>
              <a:rPr sz="1400" spc="65" dirty="0"/>
              <a:t>CUDA?</a:t>
            </a:r>
            <a:endParaRPr sz="1400"/>
          </a:p>
        </p:txBody>
      </p:sp>
      <p:sp>
        <p:nvSpPr>
          <p:cNvPr id="40" name="object 40"/>
          <p:cNvSpPr txBox="1"/>
          <p:nvPr/>
        </p:nvSpPr>
        <p:spPr>
          <a:xfrm>
            <a:off x="291465" y="1180782"/>
            <a:ext cx="3128010" cy="933076"/>
          </a:xfrm>
          <a:prstGeom prst="rect">
            <a:avLst/>
          </a:prstGeom>
        </p:spPr>
        <p:txBody>
          <a:bodyPr vert="horz" wrap="square" lIns="0" tIns="0" rIns="0" bIns="0" rtlCol="0">
            <a:spAutoFit/>
          </a:bodyPr>
          <a:lstStyle/>
          <a:p>
            <a:pPr marL="184150" indent="-171450">
              <a:lnSpc>
                <a:spcPct val="100000"/>
              </a:lnSpc>
              <a:buFont typeface="Wingdings" panose="05000000000000000000" pitchFamily="2" charset="2"/>
              <a:buChar char="Ø"/>
            </a:pPr>
            <a:r>
              <a:rPr sz="1050" spc="-5" dirty="0" err="1">
                <a:latin typeface="Arial"/>
                <a:cs typeface="Arial"/>
              </a:rPr>
              <a:t>nVidia</a:t>
            </a:r>
            <a:r>
              <a:rPr sz="1050" spc="-5" dirty="0">
                <a:latin typeface="Arial"/>
                <a:cs typeface="Arial"/>
              </a:rPr>
              <a:t> is </a:t>
            </a:r>
            <a:r>
              <a:rPr sz="1050" spc="-15" dirty="0">
                <a:latin typeface="Arial"/>
                <a:cs typeface="Arial"/>
              </a:rPr>
              <a:t>now </a:t>
            </a:r>
            <a:r>
              <a:rPr sz="1050" spc="-5" dirty="0">
                <a:latin typeface="Arial"/>
                <a:cs typeface="Arial"/>
              </a:rPr>
              <a:t>leader in </a:t>
            </a:r>
            <a:r>
              <a:rPr sz="1050" spc="-10" dirty="0">
                <a:latin typeface="Arial"/>
                <a:cs typeface="Arial"/>
              </a:rPr>
              <a:t>GPGPU </a:t>
            </a:r>
            <a:r>
              <a:rPr sz="1050" spc="-5" dirty="0">
                <a:latin typeface="Arial"/>
                <a:cs typeface="Arial"/>
              </a:rPr>
              <a:t>thanks to</a:t>
            </a:r>
            <a:r>
              <a:rPr sz="1050" spc="-90" dirty="0">
                <a:latin typeface="Arial"/>
                <a:cs typeface="Arial"/>
              </a:rPr>
              <a:t> </a:t>
            </a:r>
            <a:r>
              <a:rPr sz="1050" spc="-20" dirty="0">
                <a:latin typeface="Arial"/>
                <a:cs typeface="Arial"/>
              </a:rPr>
              <a:t>CUDA</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20" dirty="0">
                <a:latin typeface="Arial"/>
                <a:cs typeface="Arial"/>
              </a:rPr>
              <a:t>CUDA </a:t>
            </a:r>
            <a:r>
              <a:rPr sz="1050" spc="-5" dirty="0">
                <a:latin typeface="Arial"/>
                <a:cs typeface="Arial"/>
              </a:rPr>
              <a:t>does not </a:t>
            </a:r>
            <a:r>
              <a:rPr sz="1050" dirty="0">
                <a:latin typeface="Arial"/>
                <a:cs typeface="Arial"/>
              </a:rPr>
              <a:t>support </a:t>
            </a:r>
            <a:r>
              <a:rPr sz="1050" spc="-10" dirty="0">
                <a:latin typeface="Arial"/>
                <a:cs typeface="Arial"/>
              </a:rPr>
              <a:t>GPU </a:t>
            </a:r>
            <a:r>
              <a:rPr sz="1050" spc="-20" dirty="0">
                <a:latin typeface="Arial"/>
                <a:cs typeface="Arial"/>
              </a:rPr>
              <a:t>by</a:t>
            </a:r>
            <a:r>
              <a:rPr sz="1050" spc="-130" dirty="0">
                <a:latin typeface="Arial"/>
                <a:cs typeface="Arial"/>
              </a:rPr>
              <a:t> </a:t>
            </a:r>
            <a:r>
              <a:rPr sz="1050" spc="-10" dirty="0">
                <a:latin typeface="Arial"/>
                <a:cs typeface="Arial"/>
              </a:rPr>
              <a:t>AMD</a:t>
            </a:r>
            <a:endParaRPr sz="1050" dirty="0">
              <a:latin typeface="Arial"/>
              <a:cs typeface="Arial"/>
            </a:endParaRPr>
          </a:p>
          <a:p>
            <a:pPr marL="184150" indent="-171450">
              <a:lnSpc>
                <a:spcPct val="100000"/>
              </a:lnSpc>
              <a:spcBef>
                <a:spcPts val="330"/>
              </a:spcBef>
              <a:buFont typeface="Wingdings" panose="05000000000000000000" pitchFamily="2" charset="2"/>
              <a:buChar char="Ø"/>
            </a:pPr>
            <a:r>
              <a:rPr sz="1050" spc="-15" dirty="0">
                <a:latin typeface="Arial"/>
                <a:cs typeface="Arial"/>
              </a:rPr>
              <a:t>new </a:t>
            </a:r>
            <a:r>
              <a:rPr sz="1050" spc="-5" dirty="0">
                <a:latin typeface="Arial"/>
                <a:cs typeface="Arial"/>
              </a:rPr>
              <a:t>standard </a:t>
            </a:r>
            <a:r>
              <a:rPr sz="1050" spc="-10" dirty="0">
                <a:latin typeface="Arial"/>
                <a:cs typeface="Arial"/>
              </a:rPr>
              <a:t>OpenCL</a:t>
            </a:r>
            <a:endParaRPr sz="1050" dirty="0">
              <a:latin typeface="Arial"/>
              <a:cs typeface="Arial"/>
            </a:endParaRPr>
          </a:p>
          <a:p>
            <a:pPr marL="183515" marR="377190" indent="-171450">
              <a:lnSpc>
                <a:spcPct val="102600"/>
              </a:lnSpc>
              <a:spcBef>
                <a:spcPts val="300"/>
              </a:spcBef>
              <a:buFont typeface="Wingdings" panose="05000000000000000000" pitchFamily="2" charset="2"/>
              <a:buChar char="Ø"/>
            </a:pPr>
            <a:r>
              <a:rPr sz="1050" spc="-20" dirty="0">
                <a:latin typeface="Arial"/>
                <a:cs typeface="Arial"/>
              </a:rPr>
              <a:t>CUDA </a:t>
            </a:r>
            <a:r>
              <a:rPr sz="1050" spc="-5" dirty="0">
                <a:latin typeface="Arial"/>
                <a:cs typeface="Arial"/>
              </a:rPr>
              <a:t>still does not </a:t>
            </a:r>
            <a:r>
              <a:rPr sz="1050" spc="-20" dirty="0">
                <a:latin typeface="Arial"/>
                <a:cs typeface="Arial"/>
              </a:rPr>
              <a:t>have </a:t>
            </a:r>
            <a:r>
              <a:rPr sz="1050" spc="-5" dirty="0">
                <a:latin typeface="Arial"/>
                <a:cs typeface="Arial"/>
              </a:rPr>
              <a:t>good </a:t>
            </a:r>
            <a:r>
              <a:rPr sz="1050" dirty="0">
                <a:latin typeface="Arial"/>
                <a:cs typeface="Arial"/>
              </a:rPr>
              <a:t>support </a:t>
            </a:r>
            <a:r>
              <a:rPr sz="1050" spc="-15" dirty="0">
                <a:latin typeface="Arial"/>
                <a:cs typeface="Arial"/>
              </a:rPr>
              <a:t>for  </a:t>
            </a:r>
            <a:r>
              <a:rPr sz="1050" spc="-5" dirty="0">
                <a:latin typeface="Arial"/>
                <a:cs typeface="Arial"/>
              </a:rPr>
              <a:t>computation on more</a:t>
            </a:r>
            <a:r>
              <a:rPr sz="1050" spc="-50" dirty="0">
                <a:latin typeface="Arial"/>
                <a:cs typeface="Arial"/>
              </a:rPr>
              <a:t> </a:t>
            </a:r>
            <a:r>
              <a:rPr sz="1050" spc="-5" dirty="0">
                <a:latin typeface="Arial"/>
                <a:cs typeface="Arial"/>
              </a:rPr>
              <a:t>cards</a:t>
            </a:r>
            <a:endParaRPr sz="1050" dirty="0">
              <a:latin typeface="Arial"/>
              <a:cs typeface="Arial"/>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45402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6" name="object 6"/>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3888003" y="2921774"/>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8" name="object 8"/>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9" name="object 9"/>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1" name="object 11"/>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2" name="object 12"/>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3" name="object 13"/>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4" name="object 14"/>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7" name="object 17"/>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1" name="object 21"/>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2" name="object 22"/>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object 26"/>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object 27"/>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8" name="object 28"/>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object 32"/>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3" name="object 33"/>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4" name="object 34"/>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5" name="object 35"/>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6" name="object 36"/>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7" name="object 37"/>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8" name="object 38"/>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5" dirty="0"/>
              <a:t>T</a:t>
            </a:r>
            <a:r>
              <a:rPr spc="55" dirty="0"/>
              <a:t>HANK</a:t>
            </a:r>
            <a:r>
              <a:rPr spc="65" dirty="0"/>
              <a:t> </a:t>
            </a:r>
            <a:r>
              <a:rPr spc="30" dirty="0"/>
              <a:t>YOU</a:t>
            </a:r>
            <a:endParaRPr sz="1400"/>
          </a:p>
        </p:txBody>
      </p:sp>
      <p:sp>
        <p:nvSpPr>
          <p:cNvPr id="40" name="object 40"/>
          <p:cNvSpPr txBox="1"/>
          <p:nvPr/>
        </p:nvSpPr>
        <p:spPr>
          <a:xfrm>
            <a:off x="1208316" y="1201674"/>
            <a:ext cx="1471930" cy="184785"/>
          </a:xfrm>
          <a:prstGeom prst="rect">
            <a:avLst/>
          </a:prstGeom>
        </p:spPr>
        <p:txBody>
          <a:bodyPr vert="horz" wrap="square" lIns="0" tIns="0" rIns="0" bIns="0" rtlCol="0">
            <a:spAutoFit/>
          </a:bodyPr>
          <a:lstStyle/>
          <a:p>
            <a:pPr marL="12700">
              <a:lnSpc>
                <a:spcPct val="100000"/>
              </a:lnSpc>
            </a:pPr>
            <a:r>
              <a:rPr sz="1050" spc="-75" dirty="0">
                <a:latin typeface="Arial"/>
                <a:cs typeface="Arial"/>
              </a:rPr>
              <a:t>To </a:t>
            </a:r>
            <a:r>
              <a:rPr sz="1050" dirty="0">
                <a:latin typeface="Arial"/>
                <a:cs typeface="Arial"/>
              </a:rPr>
              <a:t>start </a:t>
            </a:r>
            <a:r>
              <a:rPr sz="1050" spc="-5" dirty="0">
                <a:latin typeface="Arial"/>
                <a:cs typeface="Arial"/>
              </a:rPr>
              <a:t>with </a:t>
            </a:r>
            <a:r>
              <a:rPr sz="1050" spc="-20" dirty="0">
                <a:latin typeface="Arial"/>
                <a:cs typeface="Arial"/>
              </a:rPr>
              <a:t>CUDA</a:t>
            </a:r>
            <a:r>
              <a:rPr sz="1050" spc="70" dirty="0">
                <a:latin typeface="Arial"/>
                <a:cs typeface="Arial"/>
              </a:rPr>
              <a:t> </a:t>
            </a:r>
            <a:r>
              <a:rPr sz="1050" spc="-5" dirty="0">
                <a:latin typeface="Arial"/>
                <a:cs typeface="Arial"/>
              </a:rPr>
              <a:t>visit</a:t>
            </a:r>
            <a:endParaRPr sz="1050">
              <a:latin typeface="Arial"/>
              <a:cs typeface="Arial"/>
            </a:endParaRPr>
          </a:p>
        </p:txBody>
      </p:sp>
      <p:sp>
        <p:nvSpPr>
          <p:cNvPr id="41" name="object 41"/>
          <p:cNvSpPr txBox="1"/>
          <p:nvPr/>
        </p:nvSpPr>
        <p:spPr>
          <a:xfrm>
            <a:off x="167297" y="1553756"/>
            <a:ext cx="3683000" cy="184150"/>
          </a:xfrm>
          <a:prstGeom prst="rect">
            <a:avLst/>
          </a:prstGeom>
        </p:spPr>
        <p:txBody>
          <a:bodyPr vert="horz" wrap="square" lIns="0" tIns="0" rIns="0" bIns="0" rtlCol="0">
            <a:spAutoFit/>
          </a:bodyPr>
          <a:lstStyle/>
          <a:p>
            <a:pPr marL="12700">
              <a:lnSpc>
                <a:spcPct val="100000"/>
              </a:lnSpc>
            </a:pPr>
            <a:r>
              <a:rPr sz="1050" spc="-10" dirty="0">
                <a:solidFill>
                  <a:srgbClr val="0000FF"/>
                </a:solidFill>
                <a:latin typeface="Courier New"/>
                <a:cs typeface="Courier New"/>
                <a:hlinkClick r:id="rId3"/>
              </a:rPr>
              <a:t>http://www.nvidia.com/object/cuda_home.html#</a:t>
            </a:r>
            <a:endParaRPr sz="1050">
              <a:latin typeface="Courier New"/>
              <a:cs typeface="Courier New"/>
            </a:endParaRPr>
          </a:p>
        </p:txBody>
      </p:sp>
      <p:sp>
        <p:nvSpPr>
          <p:cNvPr id="42" name="object 42"/>
          <p:cNvSpPr txBox="1"/>
          <p:nvPr/>
        </p:nvSpPr>
        <p:spPr>
          <a:xfrm>
            <a:off x="1869719" y="1905825"/>
            <a:ext cx="148590" cy="184785"/>
          </a:xfrm>
          <a:prstGeom prst="rect">
            <a:avLst/>
          </a:prstGeom>
        </p:spPr>
        <p:txBody>
          <a:bodyPr vert="horz" wrap="square" lIns="0" tIns="0" rIns="0" bIns="0" rtlCol="0">
            <a:spAutoFit/>
          </a:bodyPr>
          <a:lstStyle/>
          <a:p>
            <a:pPr marL="12700">
              <a:lnSpc>
                <a:spcPct val="100000"/>
              </a:lnSpc>
            </a:pPr>
            <a:r>
              <a:rPr sz="1050" spc="-5" dirty="0">
                <a:latin typeface="Arial"/>
                <a:cs typeface="Arial"/>
              </a:rPr>
              <a:t>or</a:t>
            </a:r>
            <a:endParaRPr sz="1050">
              <a:latin typeface="Arial"/>
              <a:cs typeface="Arial"/>
            </a:endParaRPr>
          </a:p>
        </p:txBody>
      </p:sp>
      <p:sp>
        <p:nvSpPr>
          <p:cNvPr id="43" name="object 43"/>
          <p:cNvSpPr txBox="1"/>
          <p:nvPr/>
        </p:nvSpPr>
        <p:spPr>
          <a:xfrm>
            <a:off x="1019683" y="2257895"/>
            <a:ext cx="1849120" cy="184785"/>
          </a:xfrm>
          <a:prstGeom prst="rect">
            <a:avLst/>
          </a:prstGeom>
        </p:spPr>
        <p:txBody>
          <a:bodyPr vert="horz" wrap="square" lIns="0" tIns="0" rIns="0" bIns="0" rtlCol="0">
            <a:spAutoFit/>
          </a:bodyPr>
          <a:lstStyle/>
          <a:p>
            <a:pPr marL="12700">
              <a:lnSpc>
                <a:spcPct val="100000"/>
              </a:lnSpc>
            </a:pPr>
            <a:r>
              <a:rPr sz="1050" spc="-5" dirty="0">
                <a:latin typeface="Arial"/>
                <a:cs typeface="Arial"/>
              </a:rPr>
              <a:t>just type </a:t>
            </a:r>
            <a:r>
              <a:rPr sz="1050" spc="-15" dirty="0">
                <a:latin typeface="Arial"/>
                <a:cs typeface="Arial"/>
              </a:rPr>
              <a:t>"CUDA" </a:t>
            </a:r>
            <a:r>
              <a:rPr sz="1050" spc="-5" dirty="0">
                <a:latin typeface="Arial"/>
                <a:cs typeface="Arial"/>
              </a:rPr>
              <a:t>into</a:t>
            </a:r>
            <a:r>
              <a:rPr sz="1050" spc="10" dirty="0">
                <a:latin typeface="Arial"/>
                <a:cs typeface="Arial"/>
              </a:rPr>
              <a:t> </a:t>
            </a:r>
            <a:r>
              <a:rPr sz="1050" spc="-10" dirty="0">
                <a:latin typeface="Arial"/>
                <a:cs typeface="Arial"/>
              </a:rPr>
              <a:t>Google.</a:t>
            </a:r>
            <a:endParaRPr sz="105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21665" cy="29400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p:txBody>
      </p:sp>
      <p:sp>
        <p:nvSpPr>
          <p:cNvPr id="6" name="object 6"/>
          <p:cNvSpPr txBox="1"/>
          <p:nvPr/>
        </p:nvSpPr>
        <p:spPr>
          <a:xfrm>
            <a:off x="3915155" y="1691030"/>
            <a:ext cx="603250"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7" name="object 7"/>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8" name="object 8"/>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35" dirty="0"/>
              <a:t>D</a:t>
            </a:r>
            <a:r>
              <a:rPr spc="35" dirty="0"/>
              <a:t>ISADVANTAGES </a:t>
            </a:r>
            <a:r>
              <a:rPr spc="30" dirty="0"/>
              <a:t>OF</a:t>
            </a:r>
            <a:r>
              <a:rPr spc="195" dirty="0"/>
              <a:t> </a:t>
            </a:r>
            <a:r>
              <a:rPr sz="1400" spc="65" dirty="0"/>
              <a:t>CPU</a:t>
            </a:r>
            <a:endParaRPr sz="1400"/>
          </a:p>
        </p:txBody>
      </p:sp>
      <p:sp>
        <p:nvSpPr>
          <p:cNvPr id="41" name="object 41"/>
          <p:cNvSpPr txBox="1"/>
          <p:nvPr/>
        </p:nvSpPr>
        <p:spPr>
          <a:xfrm>
            <a:off x="96100" y="548299"/>
            <a:ext cx="3428365" cy="2585323"/>
          </a:xfrm>
          <a:prstGeom prst="rect">
            <a:avLst/>
          </a:prstGeom>
        </p:spPr>
        <p:txBody>
          <a:bodyPr vert="horz" wrap="square" lIns="0" tIns="0" rIns="0" bIns="0" rtlCol="0">
            <a:spAutoFit/>
          </a:bodyPr>
          <a:lstStyle/>
          <a:p>
            <a:pPr marL="307975" indent="-171450">
              <a:buFont typeface="Wingdings" panose="05000000000000000000" pitchFamily="2" charset="2"/>
              <a:buChar char="Ø"/>
            </a:pPr>
            <a:r>
              <a:rPr sz="1050" spc="-10" dirty="0">
                <a:latin typeface="Arial"/>
                <a:cs typeface="Arial"/>
              </a:rPr>
              <a:t>CPU </a:t>
            </a:r>
            <a:r>
              <a:rPr sz="1050" spc="-5" dirty="0">
                <a:latin typeface="Arial"/>
                <a:cs typeface="Arial"/>
              </a:rPr>
              <a:t>is designed to process </a:t>
            </a:r>
            <a:r>
              <a:rPr sz="1050" spc="-10" dirty="0">
                <a:latin typeface="Arial"/>
                <a:cs typeface="Arial"/>
              </a:rPr>
              <a:t>general</a:t>
            </a:r>
            <a:r>
              <a:rPr sz="1050" spc="-140" dirty="0">
                <a:latin typeface="Arial"/>
                <a:cs typeface="Arial"/>
              </a:rPr>
              <a:t> </a:t>
            </a:r>
            <a:r>
              <a:rPr sz="1050" spc="-5" dirty="0">
                <a:latin typeface="Arial"/>
                <a:cs typeface="Arial"/>
              </a:rPr>
              <a:t>code</a:t>
            </a:r>
            <a:endParaRPr lang="en-US" sz="1050" spc="-5" dirty="0">
              <a:latin typeface="Arial"/>
              <a:cs typeface="Arial"/>
            </a:endParaRPr>
          </a:p>
          <a:p>
            <a:pPr marL="307975" indent="-171450">
              <a:buFont typeface="Wingdings" panose="05000000000000000000" pitchFamily="2" charset="2"/>
              <a:buChar char="Ø"/>
            </a:pPr>
            <a:r>
              <a:rPr lang="en-US" altLang="ko-KR" sz="1050" spc="-5" dirty="0">
                <a:latin typeface="Arial"/>
                <a:cs typeface="Arial"/>
              </a:rPr>
              <a:t>the main </a:t>
            </a:r>
            <a:r>
              <a:rPr lang="en-US" altLang="ko-KR" sz="1050" dirty="0">
                <a:latin typeface="Arial"/>
                <a:cs typeface="Arial"/>
              </a:rPr>
              <a:t>parts </a:t>
            </a:r>
            <a:r>
              <a:rPr lang="en-US" altLang="ko-KR" sz="1050" spc="-5" dirty="0">
                <a:latin typeface="Arial"/>
                <a:cs typeface="Arial"/>
              </a:rPr>
              <a:t>of </a:t>
            </a:r>
            <a:r>
              <a:rPr lang="en-US" altLang="ko-KR" sz="1050" spc="-10" dirty="0">
                <a:latin typeface="Arial"/>
                <a:cs typeface="Arial"/>
              </a:rPr>
              <a:t>CPU </a:t>
            </a:r>
            <a:r>
              <a:rPr lang="en-US" altLang="ko-KR" sz="1050" spc="-5" dirty="0">
                <a:latin typeface="Arial"/>
                <a:cs typeface="Arial"/>
              </a:rPr>
              <a:t>design are </a:t>
            </a:r>
            <a:r>
              <a:rPr lang="en-US" altLang="ko-KR" sz="1050" b="1" spc="-5" dirty="0">
                <a:latin typeface="Arial"/>
                <a:cs typeface="Arial"/>
              </a:rPr>
              <a:t>pipeline</a:t>
            </a:r>
            <a:r>
              <a:rPr lang="en-US" altLang="ko-KR" sz="1050" b="1" spc="-114" dirty="0">
                <a:latin typeface="Arial"/>
                <a:cs typeface="Arial"/>
              </a:rPr>
              <a:t> </a:t>
            </a:r>
            <a:r>
              <a:rPr lang="en-US" altLang="ko-KR" sz="1050" spc="-5" dirty="0">
                <a:latin typeface="Arial"/>
                <a:cs typeface="Arial"/>
              </a:rPr>
              <a:t>and</a:t>
            </a:r>
            <a:r>
              <a:rPr lang="en-US" altLang="ko-KR" sz="1050" dirty="0">
                <a:latin typeface="Arial"/>
                <a:cs typeface="Arial"/>
              </a:rPr>
              <a:t> </a:t>
            </a:r>
            <a:r>
              <a:rPr lang="en-US" altLang="ko-KR" sz="1050" b="1" spc="-10" dirty="0">
                <a:latin typeface="Arial"/>
                <a:cs typeface="Arial"/>
              </a:rPr>
              <a:t>cache</a:t>
            </a:r>
          </a:p>
          <a:p>
            <a:pPr marL="307975" indent="-171450">
              <a:buFont typeface="Wingdings" panose="05000000000000000000" pitchFamily="2" charset="2"/>
              <a:buChar char="Ø"/>
            </a:pPr>
            <a:r>
              <a:rPr lang="en-US" altLang="ko-KR" sz="1050" spc="-5" dirty="0">
                <a:latin typeface="Arial"/>
                <a:cs typeface="Arial"/>
              </a:rPr>
              <a:t>pipeline </a:t>
            </a:r>
            <a:r>
              <a:rPr lang="en-US" altLang="ko-KR" sz="1050" spc="-10" dirty="0">
                <a:latin typeface="Arial"/>
                <a:cs typeface="Arial"/>
              </a:rPr>
              <a:t>allows</a:t>
            </a:r>
          </a:p>
          <a:p>
            <a:pPr marL="765175" lvl="1" indent="-171450">
              <a:buFont typeface="Arial" panose="020B0604020202020204" pitchFamily="34" charset="0"/>
              <a:buChar char="•"/>
            </a:pPr>
            <a:r>
              <a:rPr lang="en-US" altLang="ko-KR" sz="1050" spc="-5" dirty="0">
                <a:latin typeface="Arial"/>
                <a:cs typeface="Arial"/>
              </a:rPr>
              <a:t>more efficient processing of</a:t>
            </a:r>
            <a:r>
              <a:rPr lang="en-US" altLang="ko-KR" sz="1050" spc="125" dirty="0">
                <a:latin typeface="Arial"/>
                <a:cs typeface="Arial"/>
              </a:rPr>
              <a:t> </a:t>
            </a:r>
            <a:r>
              <a:rPr lang="en-US" altLang="ko-KR" sz="1050" spc="-5" dirty="0">
                <a:latin typeface="Arial"/>
                <a:cs typeface="Arial"/>
              </a:rPr>
              <a:t>instructions</a:t>
            </a:r>
          </a:p>
          <a:p>
            <a:pPr marL="765175" lvl="1" indent="-171450">
              <a:buFont typeface="Arial" panose="020B0604020202020204" pitchFamily="34" charset="0"/>
              <a:buChar char="•"/>
            </a:pPr>
            <a:r>
              <a:rPr lang="en-US" altLang="ko-KR" sz="1050" spc="-5" dirty="0">
                <a:latin typeface="Arial"/>
                <a:cs typeface="Arial"/>
              </a:rPr>
              <a:t>it needs to predict conditions in code - </a:t>
            </a:r>
            <a:r>
              <a:rPr lang="en-US" altLang="ko-KR" sz="1050" b="1" spc="-5" dirty="0">
                <a:latin typeface="Arial"/>
                <a:cs typeface="Arial"/>
              </a:rPr>
              <a:t>speculative  execution</a:t>
            </a:r>
          </a:p>
          <a:p>
            <a:pPr marL="765175" lvl="1" indent="-171450">
              <a:buFont typeface="Arial" panose="020B0604020202020204" pitchFamily="34" charset="0"/>
              <a:buChar char="•"/>
            </a:pPr>
            <a:r>
              <a:rPr lang="en-US" altLang="ko-KR" sz="1050" spc="-5" dirty="0">
                <a:latin typeface="Arial"/>
                <a:cs typeface="Arial"/>
              </a:rPr>
              <a:t>in </a:t>
            </a:r>
            <a:r>
              <a:rPr lang="en-US" altLang="ko-KR" sz="1050" spc="-10" dirty="0">
                <a:latin typeface="Arial"/>
                <a:cs typeface="Arial"/>
              </a:rPr>
              <a:t>average </a:t>
            </a:r>
            <a:r>
              <a:rPr lang="en-US" altLang="ko-KR" sz="1050" spc="-5" dirty="0">
                <a:latin typeface="Arial"/>
                <a:cs typeface="Arial"/>
              </a:rPr>
              <a:t>there is 1 condition instruction per</a:t>
            </a:r>
            <a:r>
              <a:rPr lang="en-US" altLang="ko-KR" sz="1050" spc="120" dirty="0">
                <a:latin typeface="Arial"/>
                <a:cs typeface="Arial"/>
              </a:rPr>
              <a:t> </a:t>
            </a:r>
            <a:r>
              <a:rPr lang="en-US" altLang="ko-KR" sz="1050" spc="-5" dirty="0">
                <a:latin typeface="Arial"/>
                <a:cs typeface="Arial"/>
              </a:rPr>
              <a:t>6 instructions</a:t>
            </a:r>
            <a:endParaRPr lang="en-US" altLang="ko-KR" sz="1050" dirty="0">
              <a:latin typeface="Arial"/>
              <a:cs typeface="Arial"/>
            </a:endParaRPr>
          </a:p>
          <a:p>
            <a:pPr marL="307975" indent="-171450">
              <a:buFont typeface="Wingdings" panose="05000000000000000000" pitchFamily="2" charset="2"/>
              <a:buChar char="Ø"/>
            </a:pPr>
            <a:r>
              <a:rPr lang="en-US" altLang="ko-KR" sz="1050" spc="-5" dirty="0">
                <a:latin typeface="Arial"/>
                <a:cs typeface="Arial"/>
              </a:rPr>
              <a:t>cache </a:t>
            </a:r>
            <a:r>
              <a:rPr lang="en-US" altLang="ko-KR" sz="1050" spc="-10" dirty="0">
                <a:latin typeface="Arial"/>
                <a:cs typeface="Arial"/>
              </a:rPr>
              <a:t>allows</a:t>
            </a:r>
          </a:p>
          <a:p>
            <a:pPr marL="765175" lvl="1" indent="-171450">
              <a:buFont typeface="Arial" panose="020B0604020202020204" pitchFamily="34" charset="0"/>
              <a:buChar char="•"/>
            </a:pPr>
            <a:r>
              <a:rPr lang="en-US" altLang="ko-KR" sz="1050" spc="-5" dirty="0">
                <a:latin typeface="Arial"/>
                <a:cs typeface="Arial"/>
              </a:rPr>
              <a:t>to hide big latency of common</a:t>
            </a:r>
            <a:r>
              <a:rPr lang="en-US" altLang="ko-KR" sz="1050" spc="65" dirty="0">
                <a:latin typeface="Arial"/>
                <a:cs typeface="Arial"/>
              </a:rPr>
              <a:t> </a:t>
            </a:r>
            <a:r>
              <a:rPr lang="en-US" altLang="ko-KR" sz="1050" spc="-5" dirty="0">
                <a:latin typeface="Arial"/>
                <a:cs typeface="Arial"/>
              </a:rPr>
              <a:t>RAM</a:t>
            </a:r>
            <a:endParaRPr lang="en-US" altLang="ko-KR" sz="1050" spc="-10" dirty="0">
              <a:latin typeface="Arial"/>
              <a:cs typeface="Arial"/>
            </a:endParaRPr>
          </a:p>
          <a:p>
            <a:pPr marL="307975" indent="-171450">
              <a:buFont typeface="Wingdings" panose="05000000000000000000" pitchFamily="2" charset="2"/>
              <a:buChar char="Ø"/>
            </a:pPr>
            <a:r>
              <a:rPr lang="en-US" altLang="ko-KR" sz="1050" spc="-5" dirty="0">
                <a:latin typeface="Arial"/>
                <a:cs typeface="Arial"/>
              </a:rPr>
              <a:t>both require complicated algorithms</a:t>
            </a:r>
            <a:endParaRPr lang="en-US" altLang="ko-KR" sz="1050" dirty="0">
              <a:latin typeface="Arial"/>
              <a:cs typeface="Arial"/>
            </a:endParaRPr>
          </a:p>
          <a:p>
            <a:pPr marL="307975" indent="-171450">
              <a:buFont typeface="Wingdings" panose="05000000000000000000" pitchFamily="2" charset="2"/>
              <a:buChar char="Ø"/>
            </a:pPr>
            <a:r>
              <a:rPr lang="en-US" altLang="ko-KR" sz="1050" spc="-5" dirty="0">
                <a:latin typeface="Arial"/>
                <a:cs typeface="Arial"/>
              </a:rPr>
              <a:t>majority of transistors is spent on cache and  </a:t>
            </a:r>
            <a:r>
              <a:rPr lang="en-US" altLang="ko-KR" sz="1050" spc="-10" dirty="0">
                <a:latin typeface="Arial"/>
                <a:cs typeface="Arial"/>
              </a:rPr>
              <a:t>speculative </a:t>
            </a:r>
            <a:r>
              <a:rPr lang="en-US" altLang="ko-KR" sz="1050" spc="-15" dirty="0">
                <a:latin typeface="Arial"/>
                <a:cs typeface="Arial"/>
              </a:rPr>
              <a:t>execution </a:t>
            </a:r>
            <a:r>
              <a:rPr lang="en-US" altLang="ko-KR" sz="1050" spc="-5" dirty="0">
                <a:latin typeface="Arial"/>
                <a:cs typeface="Arial"/>
              </a:rPr>
              <a:t>and not </a:t>
            </a:r>
            <a:r>
              <a:rPr lang="en-US" altLang="ko-KR" sz="1050" spc="-15" dirty="0">
                <a:latin typeface="Arial"/>
                <a:cs typeface="Arial"/>
              </a:rPr>
              <a:t>for </a:t>
            </a:r>
            <a:r>
              <a:rPr lang="en-US" altLang="ko-KR" sz="1050" spc="-5" dirty="0">
                <a:latin typeface="Arial"/>
                <a:cs typeface="Arial"/>
              </a:rPr>
              <a:t>main</a:t>
            </a:r>
            <a:r>
              <a:rPr lang="en-US" altLang="ko-KR" sz="1050" spc="75" dirty="0">
                <a:latin typeface="Arial"/>
                <a:cs typeface="Arial"/>
              </a:rPr>
              <a:t> </a:t>
            </a:r>
            <a:r>
              <a:rPr lang="en-US" altLang="ko-KR" sz="1050" spc="-5" dirty="0">
                <a:latin typeface="Arial"/>
                <a:cs typeface="Arial"/>
              </a:rPr>
              <a:t>computing</a:t>
            </a:r>
            <a:endParaRPr lang="en-US" altLang="ko-KR" sz="1050" dirty="0">
              <a:latin typeface="Arial"/>
              <a:cs typeface="Arial"/>
            </a:endParaRPr>
          </a:p>
          <a:p>
            <a:pPr marL="289560">
              <a:spcBef>
                <a:spcPts val="35"/>
              </a:spcBef>
            </a:pPr>
            <a:endParaRPr lang="en-US" sz="1050" b="1" spc="-10" dirty="0">
              <a:latin typeface="Arial"/>
              <a:cs typeface="Arial"/>
            </a:endParaRPr>
          </a:p>
          <a:p>
            <a:pPr marL="289560">
              <a:spcBef>
                <a:spcPts val="35"/>
              </a:spcBef>
            </a:pPr>
            <a:r>
              <a:rPr lang="en-US" altLang="ko-KR" sz="1050" spc="-10" dirty="0">
                <a:latin typeface="Arial"/>
                <a:cs typeface="Arial"/>
              </a:rPr>
              <a:t>CPU </a:t>
            </a:r>
            <a:r>
              <a:rPr lang="en-US" altLang="ko-KR" sz="1050" b="1" spc="-5" dirty="0">
                <a:latin typeface="Arial"/>
                <a:cs typeface="Arial"/>
              </a:rPr>
              <a:t>is not </a:t>
            </a:r>
            <a:r>
              <a:rPr lang="en-US" altLang="ko-KR" sz="1050" spc="-10" dirty="0">
                <a:latin typeface="Arial"/>
                <a:cs typeface="Arial"/>
              </a:rPr>
              <a:t>well </a:t>
            </a:r>
            <a:r>
              <a:rPr lang="en-US" altLang="ko-KR" sz="1050" spc="-5" dirty="0">
                <a:latin typeface="Arial"/>
                <a:cs typeface="Arial"/>
              </a:rPr>
              <a:t>designed </a:t>
            </a:r>
            <a:r>
              <a:rPr lang="en-US" altLang="ko-KR" sz="1050" spc="-15" dirty="0">
                <a:latin typeface="Arial"/>
                <a:cs typeface="Arial"/>
              </a:rPr>
              <a:t>for </a:t>
            </a:r>
            <a:r>
              <a:rPr lang="en-US" altLang="ko-KR" sz="1050" b="1" spc="-10" dirty="0">
                <a:latin typeface="Arial"/>
                <a:cs typeface="Arial"/>
              </a:rPr>
              <a:t>numerical</a:t>
            </a:r>
            <a:r>
              <a:rPr lang="en-US" altLang="ko-KR" sz="1050" b="1" spc="80" dirty="0">
                <a:latin typeface="Arial"/>
                <a:cs typeface="Arial"/>
              </a:rPr>
              <a:t> </a:t>
            </a:r>
            <a:r>
              <a:rPr lang="en-US" altLang="ko-KR" sz="1050" b="1" spc="-5" dirty="0">
                <a:latin typeface="Arial"/>
                <a:cs typeface="Arial"/>
              </a:rPr>
              <a:t>computing</a:t>
            </a:r>
            <a:r>
              <a:rPr lang="en-US" altLang="ko-KR" sz="1050" spc="-5" dirty="0">
                <a:latin typeface="Arial"/>
                <a:cs typeface="Arial"/>
              </a:rPr>
              <a:t>.</a:t>
            </a:r>
            <a:endParaRPr lang="en-US" altLang="ko-KR" sz="1050" dirty="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21665" cy="29400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p:txBody>
      </p:sp>
      <p:sp>
        <p:nvSpPr>
          <p:cNvPr id="6" name="object 6"/>
          <p:cNvSpPr txBox="1"/>
          <p:nvPr/>
        </p:nvSpPr>
        <p:spPr>
          <a:xfrm>
            <a:off x="3915155" y="1691030"/>
            <a:ext cx="603250"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7" name="object 7"/>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8" name="object 8"/>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602026"/>
            <a:ext cx="640715" cy="438784"/>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25" dirty="0"/>
              <a:t>A</a:t>
            </a:r>
            <a:r>
              <a:rPr spc="25" dirty="0"/>
              <a:t>DVANTAGES </a:t>
            </a:r>
            <a:r>
              <a:rPr spc="30" dirty="0"/>
              <a:t>OF</a:t>
            </a:r>
            <a:r>
              <a:rPr spc="204" dirty="0"/>
              <a:t> </a:t>
            </a:r>
            <a:r>
              <a:rPr sz="1400" spc="65" dirty="0"/>
              <a:t>GPU</a:t>
            </a:r>
            <a:endParaRPr sz="1400"/>
          </a:p>
        </p:txBody>
      </p:sp>
      <p:sp>
        <p:nvSpPr>
          <p:cNvPr id="41" name="object 41"/>
          <p:cNvSpPr txBox="1"/>
          <p:nvPr/>
        </p:nvSpPr>
        <p:spPr>
          <a:xfrm>
            <a:off x="167297" y="661428"/>
            <a:ext cx="3456940" cy="2036263"/>
          </a:xfrm>
          <a:prstGeom prst="rect">
            <a:avLst/>
          </a:prstGeom>
        </p:spPr>
        <p:txBody>
          <a:bodyPr vert="horz" wrap="square" lIns="0" tIns="0" rIns="0" bIns="0" rtlCol="0">
            <a:spAutoFit/>
          </a:bodyPr>
          <a:lstStyle/>
          <a:p>
            <a:pPr marL="12700">
              <a:lnSpc>
                <a:spcPct val="100000"/>
              </a:lnSpc>
            </a:pPr>
            <a:r>
              <a:rPr sz="1050" b="1" spc="-10" dirty="0">
                <a:latin typeface="Arial"/>
                <a:cs typeface="Arial"/>
              </a:rPr>
              <a:t>GPU </a:t>
            </a:r>
            <a:r>
              <a:rPr sz="1050" spc="-5" dirty="0">
                <a:latin typeface="Arial"/>
                <a:cs typeface="Arial"/>
              </a:rPr>
              <a:t>- </a:t>
            </a:r>
            <a:r>
              <a:rPr sz="1050" spc="-10" dirty="0">
                <a:latin typeface="Arial"/>
                <a:cs typeface="Arial"/>
              </a:rPr>
              <a:t>graphics </a:t>
            </a:r>
            <a:r>
              <a:rPr sz="1050" spc="-5" dirty="0">
                <a:latin typeface="Arial"/>
                <a:cs typeface="Arial"/>
              </a:rPr>
              <a:t>processing</a:t>
            </a:r>
            <a:r>
              <a:rPr sz="1050" spc="5" dirty="0">
                <a:latin typeface="Arial"/>
                <a:cs typeface="Arial"/>
              </a:rPr>
              <a:t> </a:t>
            </a:r>
            <a:r>
              <a:rPr sz="1050" spc="-5" dirty="0">
                <a:latin typeface="Arial"/>
                <a:cs typeface="Arial"/>
              </a:rPr>
              <a:t>unit</a:t>
            </a:r>
            <a:endParaRPr sz="1050" dirty="0">
              <a:latin typeface="Arial"/>
              <a:cs typeface="Arial"/>
            </a:endParaRPr>
          </a:p>
          <a:p>
            <a:pPr marL="307975" marR="66040" indent="-171450">
              <a:lnSpc>
                <a:spcPct val="102600"/>
              </a:lnSpc>
              <a:spcBef>
                <a:spcPts val="300"/>
              </a:spcBef>
              <a:buFont typeface="Wingdings" panose="05000000000000000000" pitchFamily="2" charset="2"/>
              <a:buChar char="Ø"/>
            </a:pPr>
            <a:r>
              <a:rPr lang="en-US" sz="1050" spc="-10" dirty="0">
                <a:latin typeface="Arial"/>
                <a:cs typeface="Arial"/>
              </a:rPr>
              <a:t>G</a:t>
            </a:r>
            <a:r>
              <a:rPr sz="1050" spc="-10" dirty="0">
                <a:latin typeface="Arial"/>
                <a:cs typeface="Arial"/>
              </a:rPr>
              <a:t>PU </a:t>
            </a:r>
            <a:r>
              <a:rPr sz="1050" spc="-5" dirty="0">
                <a:latin typeface="Arial"/>
                <a:cs typeface="Arial"/>
              </a:rPr>
              <a:t>is designed to </a:t>
            </a:r>
            <a:r>
              <a:rPr sz="1050" dirty="0">
                <a:latin typeface="Arial"/>
                <a:cs typeface="Arial"/>
              </a:rPr>
              <a:t>run </a:t>
            </a:r>
            <a:r>
              <a:rPr sz="1050" b="1" spc="-10" dirty="0">
                <a:latin typeface="Arial"/>
                <a:cs typeface="Arial"/>
              </a:rPr>
              <a:t>simultaneously </a:t>
            </a:r>
            <a:r>
              <a:rPr sz="1050" spc="-5" dirty="0">
                <a:latin typeface="Arial"/>
                <a:cs typeface="Arial"/>
              </a:rPr>
              <a:t>up to 240  threads - </a:t>
            </a:r>
            <a:r>
              <a:rPr sz="1050" dirty="0">
                <a:latin typeface="Arial"/>
                <a:cs typeface="Arial"/>
              </a:rPr>
              <a:t>virtually </a:t>
            </a:r>
            <a:r>
              <a:rPr sz="1050" spc="-5" dirty="0">
                <a:latin typeface="Arial"/>
                <a:cs typeface="Arial"/>
              </a:rPr>
              <a:t>up to 30 000 threads</a:t>
            </a:r>
            <a:r>
              <a:rPr sz="1050" spc="35" dirty="0">
                <a:latin typeface="Arial"/>
                <a:cs typeface="Arial"/>
              </a:rPr>
              <a:t> </a:t>
            </a:r>
            <a:r>
              <a:rPr sz="1200" spc="-7" baseline="27777" dirty="0">
                <a:latin typeface="Arial"/>
                <a:cs typeface="Arial"/>
              </a:rPr>
              <a:t>1</a:t>
            </a:r>
            <a:endParaRPr sz="1200" baseline="27777" dirty="0">
              <a:latin typeface="Arial"/>
              <a:cs typeface="Arial"/>
            </a:endParaRPr>
          </a:p>
          <a:p>
            <a:pPr marL="307975" marR="159385" indent="-171450">
              <a:lnSpc>
                <a:spcPct val="102600"/>
              </a:lnSpc>
              <a:spcBef>
                <a:spcPts val="300"/>
              </a:spcBef>
              <a:buFont typeface="Wingdings" panose="05000000000000000000" pitchFamily="2" charset="2"/>
              <a:buChar char="Ø"/>
            </a:pPr>
            <a:r>
              <a:rPr sz="1050" spc="-5" dirty="0">
                <a:latin typeface="Arial"/>
                <a:cs typeface="Arial"/>
              </a:rPr>
              <a:t>threads </a:t>
            </a:r>
            <a:r>
              <a:rPr sz="1050" spc="-10" dirty="0">
                <a:latin typeface="Arial"/>
                <a:cs typeface="Arial"/>
              </a:rPr>
              <a:t>must </a:t>
            </a:r>
            <a:r>
              <a:rPr sz="1050" spc="-5" dirty="0">
                <a:latin typeface="Arial"/>
                <a:cs typeface="Arial"/>
              </a:rPr>
              <a:t>be </a:t>
            </a:r>
            <a:r>
              <a:rPr sz="1050" b="1" spc="-5" dirty="0">
                <a:latin typeface="Arial"/>
                <a:cs typeface="Arial"/>
              </a:rPr>
              <a:t>independent </a:t>
            </a:r>
            <a:r>
              <a:rPr sz="1050" spc="-5" dirty="0">
                <a:latin typeface="Arial"/>
                <a:cs typeface="Arial"/>
              </a:rPr>
              <a:t>- it is not </a:t>
            </a:r>
            <a:r>
              <a:rPr sz="1050" spc="-10" dirty="0">
                <a:latin typeface="Arial"/>
                <a:cs typeface="Arial"/>
              </a:rPr>
              <a:t>known </a:t>
            </a:r>
            <a:r>
              <a:rPr sz="1050" spc="-5" dirty="0">
                <a:latin typeface="Arial"/>
                <a:cs typeface="Arial"/>
              </a:rPr>
              <a:t>in  what order the are going to be</a:t>
            </a:r>
            <a:r>
              <a:rPr sz="1050" spc="20" dirty="0">
                <a:latin typeface="Arial"/>
                <a:cs typeface="Arial"/>
              </a:rPr>
              <a:t> </a:t>
            </a:r>
            <a:r>
              <a:rPr sz="1050" spc="-5" dirty="0">
                <a:latin typeface="Arial"/>
                <a:cs typeface="Arial"/>
              </a:rPr>
              <a:t>scheduled</a:t>
            </a:r>
            <a:endParaRPr sz="1050" dirty="0">
              <a:latin typeface="Arial"/>
              <a:cs typeface="Arial"/>
            </a:endParaRPr>
          </a:p>
          <a:p>
            <a:pPr marL="307975" marR="327660" indent="-171450">
              <a:lnSpc>
                <a:spcPct val="102600"/>
              </a:lnSpc>
              <a:spcBef>
                <a:spcPts val="300"/>
              </a:spcBef>
              <a:buFont typeface="Wingdings" panose="05000000000000000000" pitchFamily="2" charset="2"/>
              <a:buChar char="Ø"/>
            </a:pPr>
            <a:r>
              <a:rPr sz="1050" spc="-10" dirty="0">
                <a:latin typeface="Arial"/>
                <a:cs typeface="Arial"/>
              </a:rPr>
              <a:t>intensive </a:t>
            </a:r>
            <a:r>
              <a:rPr sz="1050" spc="-5" dirty="0">
                <a:latin typeface="Arial"/>
                <a:cs typeface="Arial"/>
              </a:rPr>
              <a:t>computing and only </a:t>
            </a:r>
            <a:r>
              <a:rPr sz="1050" spc="-25" dirty="0">
                <a:latin typeface="Arial"/>
                <a:cs typeface="Arial"/>
              </a:rPr>
              <a:t>few </a:t>
            </a:r>
            <a:r>
              <a:rPr sz="1050" spc="-5" dirty="0">
                <a:latin typeface="Arial"/>
                <a:cs typeface="Arial"/>
              </a:rPr>
              <a:t>conditions is  </a:t>
            </a:r>
            <a:r>
              <a:rPr sz="1050" spc="-10" dirty="0">
                <a:latin typeface="Arial"/>
                <a:cs typeface="Arial"/>
              </a:rPr>
              <a:t>assumed</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there is no </a:t>
            </a:r>
            <a:r>
              <a:rPr sz="1050" spc="-10" dirty="0">
                <a:latin typeface="Arial"/>
                <a:cs typeface="Arial"/>
              </a:rPr>
              <a:t>speculative</a:t>
            </a:r>
            <a:r>
              <a:rPr sz="1050" spc="-155" dirty="0">
                <a:latin typeface="Arial"/>
                <a:cs typeface="Arial"/>
              </a:rPr>
              <a:t> </a:t>
            </a:r>
            <a:r>
              <a:rPr sz="1050" spc="-15" dirty="0">
                <a:latin typeface="Arial"/>
                <a:cs typeface="Arial"/>
              </a:rPr>
              <a:t>execution</a:t>
            </a:r>
            <a:endParaRPr sz="1050" dirty="0">
              <a:latin typeface="Arial"/>
              <a:cs typeface="Arial"/>
            </a:endParaRPr>
          </a:p>
          <a:p>
            <a:pPr marL="307975" indent="-171450">
              <a:lnSpc>
                <a:spcPct val="100000"/>
              </a:lnSpc>
              <a:spcBef>
                <a:spcPts val="330"/>
              </a:spcBef>
              <a:buFont typeface="Wingdings" panose="05000000000000000000" pitchFamily="2" charset="2"/>
              <a:buChar char="Ø"/>
            </a:pPr>
            <a:r>
              <a:rPr sz="1050" spc="-5" dirty="0">
                <a:latin typeface="Arial"/>
                <a:cs typeface="Arial"/>
              </a:rPr>
              <a:t>there is no cache</a:t>
            </a:r>
            <a:endParaRPr sz="1050" dirty="0">
              <a:latin typeface="Arial"/>
              <a:cs typeface="Arial"/>
            </a:endParaRPr>
          </a:p>
          <a:p>
            <a:pPr marL="307975" marR="5080" indent="-171450">
              <a:lnSpc>
                <a:spcPct val="102699"/>
              </a:lnSpc>
              <a:spcBef>
                <a:spcPts val="295"/>
              </a:spcBef>
              <a:buFont typeface="Wingdings" panose="05000000000000000000" pitchFamily="2" charset="2"/>
              <a:buChar char="Ø"/>
            </a:pPr>
            <a:r>
              <a:rPr sz="1050" spc="-10" dirty="0">
                <a:latin typeface="Arial"/>
                <a:cs typeface="Arial"/>
              </a:rPr>
              <a:t>GPU </a:t>
            </a:r>
            <a:r>
              <a:rPr sz="1050" spc="-5" dirty="0">
                <a:latin typeface="Arial"/>
                <a:cs typeface="Arial"/>
              </a:rPr>
              <a:t>is optimised </a:t>
            </a:r>
            <a:r>
              <a:rPr sz="1050" spc="-15" dirty="0">
                <a:latin typeface="Arial"/>
                <a:cs typeface="Arial"/>
              </a:rPr>
              <a:t>for </a:t>
            </a:r>
            <a:r>
              <a:rPr sz="1050" b="1" spc="-5" dirty="0">
                <a:latin typeface="Arial"/>
                <a:cs typeface="Arial"/>
              </a:rPr>
              <a:t>sequential memory access </a:t>
            </a:r>
            <a:r>
              <a:rPr sz="1050" spc="-5" dirty="0">
                <a:latin typeface="Arial"/>
                <a:cs typeface="Arial"/>
              </a:rPr>
              <a:t>-  112</a:t>
            </a:r>
            <a:r>
              <a:rPr sz="1050" spc="-90" dirty="0">
                <a:latin typeface="Arial"/>
                <a:cs typeface="Arial"/>
              </a:rPr>
              <a:t> </a:t>
            </a:r>
            <a:r>
              <a:rPr sz="1050" spc="-5" dirty="0">
                <a:latin typeface="Arial"/>
                <a:cs typeface="Arial"/>
              </a:rPr>
              <a:t>GB/s</a:t>
            </a:r>
            <a:endParaRPr sz="1050" dirty="0">
              <a:latin typeface="Arial"/>
              <a:cs typeface="Arial"/>
            </a:endParaRPr>
          </a:p>
        </p:txBody>
      </p:sp>
      <p:sp>
        <p:nvSpPr>
          <p:cNvPr id="42" name="object 42"/>
          <p:cNvSpPr/>
          <p:nvPr/>
        </p:nvSpPr>
        <p:spPr>
          <a:xfrm>
            <a:off x="179997" y="3267494"/>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lstStyle/>
          <a:p>
            <a:endParaRPr/>
          </a:p>
        </p:txBody>
      </p:sp>
      <p:sp>
        <p:nvSpPr>
          <p:cNvPr id="43" name="object 43"/>
          <p:cNvSpPr txBox="1"/>
          <p:nvPr/>
        </p:nvSpPr>
        <p:spPr>
          <a:xfrm>
            <a:off x="323735" y="3291090"/>
            <a:ext cx="687070" cy="153670"/>
          </a:xfrm>
          <a:prstGeom prst="rect">
            <a:avLst/>
          </a:prstGeom>
        </p:spPr>
        <p:txBody>
          <a:bodyPr vert="horz" wrap="square" lIns="0" tIns="0" rIns="0" bIns="0" rtlCol="0">
            <a:spAutoFit/>
          </a:bodyPr>
          <a:lstStyle/>
          <a:p>
            <a:pPr marL="12700">
              <a:lnSpc>
                <a:spcPct val="100000"/>
              </a:lnSpc>
            </a:pPr>
            <a:r>
              <a:rPr sz="900" baseline="37037" dirty="0">
                <a:latin typeface="Arial"/>
                <a:cs typeface="Arial"/>
              </a:rPr>
              <a:t>1</a:t>
            </a:r>
            <a:r>
              <a:rPr sz="900" dirty="0">
                <a:latin typeface="Arial"/>
                <a:cs typeface="Arial"/>
              </a:rPr>
              <a:t>nVidia</a:t>
            </a:r>
            <a:r>
              <a:rPr sz="900" spc="-65" dirty="0">
                <a:latin typeface="Arial"/>
                <a:cs typeface="Arial"/>
              </a:rPr>
              <a:t> </a:t>
            </a:r>
            <a:r>
              <a:rPr sz="900" spc="-25" dirty="0">
                <a:latin typeface="Arial"/>
                <a:cs typeface="Arial"/>
              </a:rPr>
              <a:t>Tesla</a:t>
            </a:r>
            <a:endParaRPr sz="90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4" name="object 4"/>
          <p:cNvSpPr txBox="1"/>
          <p:nvPr/>
        </p:nvSpPr>
        <p:spPr>
          <a:xfrm>
            <a:off x="3915155" y="781266"/>
            <a:ext cx="657225" cy="1762760"/>
          </a:xfrm>
          <a:prstGeom prst="rect">
            <a:avLst/>
          </a:prstGeom>
        </p:spPr>
        <p:txBody>
          <a:bodyPr vert="horz" wrap="square" lIns="0" tIns="0" rIns="0" bIns="0" rtlCol="0">
            <a:spAutoFit/>
          </a:bodyPr>
          <a:lstStyle/>
          <a:p>
            <a:pPr marL="8255"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4381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20014">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marL="20955">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a:p>
            <a:pPr>
              <a:lnSpc>
                <a:spcPct val="100000"/>
              </a:lnSpc>
            </a:pPr>
            <a:endParaRPr sz="800">
              <a:latin typeface="Times New Roman"/>
              <a:cs typeface="Times New Roman"/>
            </a:endParaRPr>
          </a:p>
          <a:p>
            <a:pPr marL="12700" marR="4064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58419">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304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5" name="object 5"/>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6" name="object 6"/>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7" name="object 7"/>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8" name="object 8"/>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9" name="object 9"/>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0" name="object 10"/>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1" name="object 11"/>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3" name="object 13"/>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4" name="object 14"/>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6" name="object 16"/>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7" name="object 17"/>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8" name="object 18"/>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9" name="object 19"/>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0" name="object 20"/>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4" name="object 24"/>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5" name="object 25"/>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6" name="object 26"/>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9" name="object 29"/>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0" name="object 30"/>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1" name="object 31"/>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2" name="object 32"/>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3" name="object 33"/>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4" name="object 34"/>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5" name="object 35"/>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6" name="object 3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25" dirty="0"/>
              <a:t>A</a:t>
            </a:r>
            <a:r>
              <a:rPr spc="25" dirty="0"/>
              <a:t>DVANTAGES </a:t>
            </a:r>
            <a:r>
              <a:rPr spc="30" dirty="0"/>
              <a:t>OF</a:t>
            </a:r>
            <a:r>
              <a:rPr spc="204" dirty="0"/>
              <a:t> </a:t>
            </a:r>
            <a:r>
              <a:rPr sz="1400" spc="65" dirty="0"/>
              <a:t>GPU</a:t>
            </a:r>
            <a:endParaRPr sz="1400"/>
          </a:p>
        </p:txBody>
      </p:sp>
      <p:sp>
        <p:nvSpPr>
          <p:cNvPr id="37" name="object 37"/>
          <p:cNvSpPr/>
          <p:nvPr/>
        </p:nvSpPr>
        <p:spPr>
          <a:xfrm>
            <a:off x="179997" y="940778"/>
            <a:ext cx="3599921" cy="1460130"/>
          </a:xfrm>
          <a:prstGeom prst="rect">
            <a:avLst/>
          </a:prstGeom>
          <a:blipFill>
            <a:blip r:embed="rId3" cstate="print"/>
            <a:stretch>
              <a:fillRect/>
            </a:stretch>
          </a:blipFill>
        </p:spPr>
        <p:txBody>
          <a:bodyPr wrap="square" lIns="0" tIns="0" rIns="0" bIns="0" rtlCol="0"/>
          <a:lstStyle/>
          <a:p>
            <a:endParaRPr/>
          </a:p>
        </p:txBody>
      </p:sp>
      <p:sp>
        <p:nvSpPr>
          <p:cNvPr id="38" name="object 38"/>
          <p:cNvSpPr txBox="1"/>
          <p:nvPr/>
        </p:nvSpPr>
        <p:spPr>
          <a:xfrm>
            <a:off x="707250" y="2534551"/>
            <a:ext cx="2477135" cy="169545"/>
          </a:xfrm>
          <a:prstGeom prst="rect">
            <a:avLst/>
          </a:prstGeom>
        </p:spPr>
        <p:txBody>
          <a:bodyPr vert="horz" wrap="square" lIns="0" tIns="0" rIns="0" bIns="0" rtlCol="0">
            <a:spAutoFit/>
          </a:bodyPr>
          <a:lstStyle/>
          <a:p>
            <a:pPr marL="12700">
              <a:lnSpc>
                <a:spcPct val="100000"/>
              </a:lnSpc>
            </a:pPr>
            <a:r>
              <a:rPr sz="1000" spc="35" dirty="0">
                <a:solidFill>
                  <a:srgbClr val="3333B2"/>
                </a:solidFill>
                <a:latin typeface="Times New Roman"/>
                <a:cs typeface="Times New Roman"/>
              </a:rPr>
              <a:t>F</a:t>
            </a:r>
            <a:r>
              <a:rPr sz="800" spc="35" dirty="0">
                <a:solidFill>
                  <a:srgbClr val="3333B2"/>
                </a:solidFill>
                <a:latin typeface="Times New Roman"/>
                <a:cs typeface="Times New Roman"/>
              </a:rPr>
              <a:t>IGURE</a:t>
            </a:r>
            <a:r>
              <a:rPr sz="1000" spc="35" dirty="0">
                <a:solidFill>
                  <a:srgbClr val="3333B2"/>
                </a:solidFill>
                <a:latin typeface="Times New Roman"/>
                <a:cs typeface="Times New Roman"/>
              </a:rPr>
              <a:t>: </a:t>
            </a:r>
            <a:r>
              <a:rPr sz="1000" spc="-5" dirty="0">
                <a:latin typeface="Arial"/>
                <a:cs typeface="Arial"/>
              </a:rPr>
              <a:t>Source nVidia Programming</a:t>
            </a:r>
            <a:r>
              <a:rPr sz="1000" spc="45" dirty="0">
                <a:latin typeface="Arial"/>
                <a:cs typeface="Arial"/>
              </a:rPr>
              <a:t> </a:t>
            </a:r>
            <a:r>
              <a:rPr sz="1000" spc="-5" dirty="0">
                <a:latin typeface="Arial"/>
                <a:cs typeface="Arial"/>
              </a:rPr>
              <a:t>Guide</a:t>
            </a:r>
            <a:endParaRPr sz="1000">
              <a:latin typeface="Arial"/>
              <a:cs typeface="Arial"/>
            </a:endParaRPr>
          </a:p>
        </p:txBody>
      </p:sp>
      <p:sp>
        <p:nvSpPr>
          <p:cNvPr id="39" name="object 39"/>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p:nvPr/>
        </p:nvSpPr>
        <p:spPr>
          <a:xfrm>
            <a:off x="3888003" y="1341462"/>
            <a:ext cx="720090" cy="303530"/>
          </a:xfrm>
          <a:custGeom>
            <a:avLst/>
            <a:gdLst/>
            <a:ahLst/>
            <a:cxnLst/>
            <a:rect l="l" t="t" r="r" b="b"/>
            <a:pathLst>
              <a:path w="720089" h="303530">
                <a:moveTo>
                  <a:pt x="0" y="303034"/>
                </a:moveTo>
                <a:lnTo>
                  <a:pt x="720001" y="303034"/>
                </a:lnTo>
                <a:lnTo>
                  <a:pt x="720001" y="0"/>
                </a:lnTo>
                <a:lnTo>
                  <a:pt x="0" y="0"/>
                </a:lnTo>
                <a:lnTo>
                  <a:pt x="0" y="303034"/>
                </a:lnTo>
                <a:close/>
              </a:path>
            </a:pathLst>
          </a:custGeom>
          <a:solidFill>
            <a:srgbClr val="7070C9"/>
          </a:solidFill>
        </p:spPr>
        <p:txBody>
          <a:bodyPr wrap="square" lIns="0" tIns="0" rIns="0" bIns="0" rtlCol="0"/>
          <a:lstStyle/>
          <a:p>
            <a:endParaRPr/>
          </a:p>
        </p:txBody>
      </p:sp>
      <p:sp>
        <p:nvSpPr>
          <p:cNvPr id="5" name="object 5"/>
          <p:cNvSpPr txBox="1"/>
          <p:nvPr/>
        </p:nvSpPr>
        <p:spPr>
          <a:xfrm>
            <a:off x="3915155" y="1344048"/>
            <a:ext cx="631825" cy="1199515"/>
          </a:xfrm>
          <a:prstGeom prst="rect">
            <a:avLst/>
          </a:prstGeom>
        </p:spPr>
        <p:txBody>
          <a:bodyPr vert="horz" wrap="square" lIns="0" tIns="0" rIns="0" bIns="0" rtlCol="0">
            <a:spAutoFit/>
          </a:bodyPr>
          <a:lstStyle/>
          <a:p>
            <a:pPr marL="12700" marR="14604">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a:p>
            <a:pPr marL="12700" marR="33020">
              <a:lnSpc>
                <a:spcPct val="175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 </a:t>
            </a:r>
            <a:r>
              <a:rPr sz="600" spc="15" dirty="0">
                <a:solidFill>
                  <a:srgbClr val="FFFFFF"/>
                </a:solidFill>
                <a:latin typeface="Times New Roman"/>
                <a:cs typeface="Times New Roman"/>
              </a:rPr>
              <a:t>GPU  </a:t>
            </a: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695"/>
              </a:lnSpc>
            </a:pPr>
            <a:r>
              <a:rPr sz="600" spc="15" dirty="0">
                <a:solidFill>
                  <a:srgbClr val="FFFFFF"/>
                </a:solidFill>
                <a:latin typeface="Times New Roman"/>
                <a:cs typeface="Times New Roman"/>
              </a:rPr>
              <a:t>GPGPU?</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6" name="object 6"/>
          <p:cNvSpPr txBox="1"/>
          <p:nvPr/>
        </p:nvSpPr>
        <p:spPr>
          <a:xfrm>
            <a:off x="3915155" y="2602026"/>
            <a:ext cx="640715" cy="278765"/>
          </a:xfrm>
          <a:prstGeom prst="rect">
            <a:avLst/>
          </a:prstGeom>
        </p:spPr>
        <p:txBody>
          <a:bodyPr vert="horz" wrap="square" lIns="0" tIns="0" rIns="0" bIns="0" rtlCol="0">
            <a:spAutoFit/>
          </a:bodyPr>
          <a:lstStyle/>
          <a:p>
            <a:pPr marL="12700" marR="35560">
              <a:lnSpc>
                <a:spcPts val="700"/>
              </a:lnSpc>
            </a:pPr>
            <a:r>
              <a:rPr sz="600" spc="20" dirty="0">
                <a:solidFill>
                  <a:srgbClr val="FFFFFF"/>
                </a:solidFill>
                <a:latin typeface="Times New Roman"/>
                <a:cs typeface="Times New Roman"/>
              </a:rPr>
              <a:t>I</a:t>
            </a:r>
            <a:r>
              <a:rPr sz="450" spc="45" dirty="0">
                <a:solidFill>
                  <a:srgbClr val="FFFFFF"/>
                </a:solidFill>
                <a:latin typeface="Times New Roman"/>
                <a:cs typeface="Times New Roman"/>
              </a:rPr>
              <a:t>MP</a:t>
            </a:r>
            <a:r>
              <a:rPr sz="450" spc="40" dirty="0">
                <a:solidFill>
                  <a:srgbClr val="FFFFFF"/>
                </a:solidFill>
                <a:latin typeface="Times New Roman"/>
                <a:cs typeface="Times New Roman"/>
              </a:rPr>
              <a:t>LE</a:t>
            </a:r>
            <a:r>
              <a:rPr sz="450" spc="50" dirty="0">
                <a:solidFill>
                  <a:srgbClr val="FFFFFF"/>
                </a:solidFill>
                <a:latin typeface="Times New Roman"/>
                <a:cs typeface="Times New Roman"/>
              </a:rPr>
              <a:t>M</a:t>
            </a:r>
            <a:r>
              <a:rPr sz="450" spc="40" dirty="0">
                <a:solidFill>
                  <a:srgbClr val="FFFFFF"/>
                </a:solidFill>
                <a:latin typeface="Times New Roman"/>
                <a:cs typeface="Times New Roman"/>
              </a:rPr>
              <a:t>E</a:t>
            </a:r>
            <a:r>
              <a:rPr sz="450" spc="45" dirty="0">
                <a:solidFill>
                  <a:srgbClr val="FFFFFF"/>
                </a:solidFill>
                <a:latin typeface="Times New Roman"/>
                <a:cs typeface="Times New Roman"/>
              </a:rPr>
              <a:t>N</a:t>
            </a:r>
            <a:r>
              <a:rPr sz="450" dirty="0">
                <a:solidFill>
                  <a:srgbClr val="FFFFFF"/>
                </a:solidFill>
                <a:latin typeface="Times New Roman"/>
                <a:cs typeface="Times New Roman"/>
              </a:rPr>
              <a:t>T</a:t>
            </a:r>
            <a:r>
              <a:rPr sz="450" spc="-5" dirty="0">
                <a:solidFill>
                  <a:srgbClr val="FFFFFF"/>
                </a:solidFill>
                <a:latin typeface="Times New Roman"/>
                <a:cs typeface="Times New Roman"/>
              </a:rPr>
              <a:t>A</a:t>
            </a:r>
            <a:r>
              <a:rPr sz="450" spc="40" dirty="0">
                <a:solidFill>
                  <a:srgbClr val="FFFFFF"/>
                </a:solidFill>
                <a:latin typeface="Times New Roman"/>
                <a:cs typeface="Times New Roman"/>
              </a:rPr>
              <a:t>T</a:t>
            </a:r>
            <a:r>
              <a:rPr sz="450" spc="30" dirty="0">
                <a:solidFill>
                  <a:srgbClr val="FFFFFF"/>
                </a:solidFill>
                <a:latin typeface="Times New Roman"/>
                <a:cs typeface="Times New Roman"/>
              </a:rPr>
              <a:t>I</a:t>
            </a:r>
            <a:r>
              <a:rPr sz="450" spc="45" dirty="0">
                <a:solidFill>
                  <a:srgbClr val="FFFFFF"/>
                </a:solidFill>
                <a:latin typeface="Times New Roman"/>
                <a:cs typeface="Times New Roman"/>
              </a:rPr>
              <a:t>O</a:t>
            </a:r>
            <a:r>
              <a:rPr sz="450" spc="10" dirty="0">
                <a:solidFill>
                  <a:srgbClr val="FFFFFF"/>
                </a:solidFill>
                <a:latin typeface="Times New Roman"/>
                <a:cs typeface="Times New Roman"/>
              </a:rPr>
              <a:t>N  </a:t>
            </a: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675"/>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7" name="object 7"/>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8" name="object 8"/>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9" name="object 9"/>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0" name="object 10"/>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2" name="object 12"/>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3" name="object 13"/>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5" name="object 15"/>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7" name="object 17"/>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18" name="object 18"/>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9" name="object 19"/>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0" name="object 20"/>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1" name="object 21"/>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object 22"/>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object 23"/>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object 24"/>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5" name="object 25"/>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6" name="object 26"/>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7" name="object 27"/>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8" name="object 28"/>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9" name="object 29"/>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2" name="object 32"/>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3" name="object 33"/>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4" name="object 34"/>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5" name="object 35"/>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6" name="object 36"/>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37" name="object 3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50" dirty="0"/>
              <a:t>C</a:t>
            </a:r>
            <a:r>
              <a:rPr spc="50" dirty="0"/>
              <a:t>OMPARISON </a:t>
            </a:r>
            <a:r>
              <a:rPr sz="1400" spc="65" dirty="0"/>
              <a:t>CPU </a:t>
            </a:r>
            <a:r>
              <a:rPr spc="45" dirty="0"/>
              <a:t>VS</a:t>
            </a:r>
            <a:r>
              <a:rPr sz="1400" spc="45" dirty="0"/>
              <a:t>.</a:t>
            </a:r>
            <a:r>
              <a:rPr sz="1400" spc="235" dirty="0"/>
              <a:t> </a:t>
            </a:r>
            <a:r>
              <a:rPr sz="1400" spc="65" dirty="0"/>
              <a:t>GPU</a:t>
            </a:r>
            <a:endParaRPr sz="1400"/>
          </a:p>
        </p:txBody>
      </p:sp>
      <p:sp>
        <p:nvSpPr>
          <p:cNvPr id="41" name="object 41"/>
          <p:cNvSpPr txBox="1"/>
          <p:nvPr/>
        </p:nvSpPr>
        <p:spPr>
          <a:xfrm>
            <a:off x="3915155" y="2939432"/>
            <a:ext cx="461009" cy="101600"/>
          </a:xfrm>
          <a:prstGeom prst="rect">
            <a:avLst/>
          </a:prstGeom>
        </p:spPr>
        <p:txBody>
          <a:bodyPr vert="horz" wrap="square" lIns="0" tIns="0" rIns="0" bIns="0" rtlCol="0">
            <a:spAutoFit/>
          </a:bodyPr>
          <a:lstStyle/>
          <a:p>
            <a:pPr marL="12700">
              <a:lnSpc>
                <a:spcPts val="68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38" name="object 38"/>
          <p:cNvSpPr txBox="1"/>
          <p:nvPr/>
        </p:nvSpPr>
        <p:spPr>
          <a:xfrm>
            <a:off x="842619" y="764844"/>
            <a:ext cx="2202815" cy="186690"/>
          </a:xfrm>
          <a:prstGeom prst="rect">
            <a:avLst/>
          </a:prstGeom>
        </p:spPr>
        <p:txBody>
          <a:bodyPr vert="horz" wrap="square" lIns="0" tIns="0" rIns="0" bIns="0" rtlCol="0">
            <a:spAutoFit/>
          </a:bodyPr>
          <a:lstStyle/>
          <a:p>
            <a:pPr marL="12700">
              <a:lnSpc>
                <a:spcPct val="100000"/>
              </a:lnSpc>
            </a:pPr>
            <a:r>
              <a:rPr sz="1050" spc="-20" dirty="0">
                <a:latin typeface="Arial"/>
                <a:cs typeface="Arial"/>
              </a:rPr>
              <a:t>For </a:t>
            </a:r>
            <a:r>
              <a:rPr sz="1050" spc="-10" dirty="0">
                <a:latin typeface="Arial"/>
                <a:cs typeface="Arial"/>
              </a:rPr>
              <a:t>approx. </a:t>
            </a:r>
            <a:r>
              <a:rPr sz="1050" b="1" spc="-5" dirty="0">
                <a:latin typeface="Arial"/>
                <a:cs typeface="Arial"/>
              </a:rPr>
              <a:t>1000 </a:t>
            </a:r>
            <a:r>
              <a:rPr sz="1050" b="1" spc="-10" dirty="0">
                <a:latin typeface="Arial"/>
                <a:cs typeface="Arial"/>
              </a:rPr>
              <a:t>EUR </a:t>
            </a:r>
            <a:r>
              <a:rPr sz="1050" spc="-5" dirty="0">
                <a:latin typeface="Arial"/>
                <a:cs typeface="Arial"/>
              </a:rPr>
              <a:t>one can</a:t>
            </a:r>
            <a:r>
              <a:rPr sz="1050" spc="114" dirty="0">
                <a:latin typeface="Arial"/>
                <a:cs typeface="Arial"/>
              </a:rPr>
              <a:t> </a:t>
            </a:r>
            <a:r>
              <a:rPr sz="1050" spc="-15" dirty="0">
                <a:latin typeface="Arial"/>
                <a:cs typeface="Arial"/>
              </a:rPr>
              <a:t>buy</a:t>
            </a:r>
            <a:endParaRPr sz="1050">
              <a:latin typeface="Arial"/>
              <a:cs typeface="Arial"/>
            </a:endParaRPr>
          </a:p>
        </p:txBody>
      </p:sp>
      <p:graphicFrame>
        <p:nvGraphicFramePr>
          <p:cNvPr id="39" name="object 39"/>
          <p:cNvGraphicFramePr>
            <a:graphicFrameLocks noGrp="1"/>
          </p:cNvGraphicFramePr>
          <p:nvPr/>
        </p:nvGraphicFramePr>
        <p:xfrm>
          <a:off x="177761" y="1126363"/>
          <a:ext cx="3527424" cy="1386710"/>
        </p:xfrm>
        <a:graphic>
          <a:graphicData uri="http://schemas.openxmlformats.org/drawingml/2006/table">
            <a:tbl>
              <a:tblPr firstRow="1" bandRow="1">
                <a:tableStyleId>{2D5ABB26-0587-4C30-8999-92F81FD0307C}</a:tableStyleId>
              </a:tblPr>
              <a:tblGrid>
                <a:gridCol w="1029500">
                  <a:extLst>
                    <a:ext uri="{9D8B030D-6E8A-4147-A177-3AD203B41FA5}">
                      <a16:colId xmlns:a16="http://schemas.microsoft.com/office/drawing/2014/main" val="20000"/>
                    </a:ext>
                  </a:extLst>
                </a:gridCol>
                <a:gridCol w="1045032">
                  <a:extLst>
                    <a:ext uri="{9D8B030D-6E8A-4147-A177-3AD203B41FA5}">
                      <a16:colId xmlns:a16="http://schemas.microsoft.com/office/drawing/2014/main" val="20001"/>
                    </a:ext>
                  </a:extLst>
                </a:gridCol>
                <a:gridCol w="1452892">
                  <a:extLst>
                    <a:ext uri="{9D8B030D-6E8A-4147-A177-3AD203B41FA5}">
                      <a16:colId xmlns:a16="http://schemas.microsoft.com/office/drawing/2014/main" val="20002"/>
                    </a:ext>
                  </a:extLst>
                </a:gridCol>
              </a:tblGrid>
              <a:tr h="349199">
                <a:tc>
                  <a:txBody>
                    <a:bodyPr/>
                    <a:lstStyle/>
                    <a:p>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292735">
                        <a:lnSpc>
                          <a:spcPts val="1170"/>
                        </a:lnSpc>
                      </a:pPr>
                      <a:r>
                        <a:rPr sz="1050" b="1" spc="-5" dirty="0">
                          <a:latin typeface="Arial"/>
                          <a:cs typeface="Arial"/>
                        </a:rPr>
                        <a:t>nVidia</a:t>
                      </a:r>
                      <a:endParaRPr sz="1050">
                        <a:latin typeface="Arial"/>
                        <a:cs typeface="Arial"/>
                      </a:endParaRPr>
                    </a:p>
                    <a:p>
                      <a:pPr marL="73025">
                        <a:lnSpc>
                          <a:spcPct val="100000"/>
                        </a:lnSpc>
                        <a:spcBef>
                          <a:spcPts val="35"/>
                        </a:spcBef>
                      </a:pPr>
                      <a:r>
                        <a:rPr sz="1050" b="1" spc="-10" dirty="0">
                          <a:latin typeface="Arial"/>
                          <a:cs typeface="Arial"/>
                        </a:rPr>
                        <a:t>TESLA</a:t>
                      </a:r>
                      <a:r>
                        <a:rPr sz="1050" b="1" spc="-45" dirty="0">
                          <a:latin typeface="Arial"/>
                          <a:cs typeface="Arial"/>
                        </a:rPr>
                        <a:t> </a:t>
                      </a:r>
                      <a:r>
                        <a:rPr sz="1050" b="1" spc="-10" dirty="0">
                          <a:latin typeface="Arial"/>
                          <a:cs typeface="Arial"/>
                        </a:rPr>
                        <a:t>S1060</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algn="ctr">
                        <a:lnSpc>
                          <a:spcPts val="1170"/>
                        </a:lnSpc>
                      </a:pPr>
                      <a:r>
                        <a:rPr sz="1050" b="1" spc="-5" dirty="0">
                          <a:latin typeface="Arial"/>
                          <a:cs typeface="Arial"/>
                        </a:rPr>
                        <a:t>Intel Core</a:t>
                      </a:r>
                      <a:r>
                        <a:rPr sz="1050" b="1" spc="-65" dirty="0">
                          <a:latin typeface="Arial"/>
                          <a:cs typeface="Arial"/>
                        </a:rPr>
                        <a:t> </a:t>
                      </a:r>
                      <a:r>
                        <a:rPr sz="1050" b="1" spc="-5" dirty="0">
                          <a:latin typeface="Arial"/>
                          <a:cs typeface="Arial"/>
                        </a:rPr>
                        <a:t>i7-975</a:t>
                      </a:r>
                      <a:endParaRPr sz="1050">
                        <a:latin typeface="Arial"/>
                        <a:cs typeface="Arial"/>
                      </a:endParaRPr>
                    </a:p>
                    <a:p>
                      <a:pPr algn="ctr">
                        <a:lnSpc>
                          <a:spcPct val="100000"/>
                        </a:lnSpc>
                        <a:spcBef>
                          <a:spcPts val="35"/>
                        </a:spcBef>
                      </a:pPr>
                      <a:r>
                        <a:rPr sz="1050" b="1" spc="-5" dirty="0">
                          <a:latin typeface="Arial"/>
                          <a:cs typeface="Arial"/>
                        </a:rPr>
                        <a:t>Extreme</a:t>
                      </a:r>
                      <a:r>
                        <a:rPr sz="1050" b="1" spc="-90" dirty="0">
                          <a:latin typeface="Arial"/>
                          <a:cs typeface="Arial"/>
                        </a:rPr>
                        <a:t> </a:t>
                      </a:r>
                      <a:r>
                        <a:rPr sz="1050" b="1" spc="-5" dirty="0">
                          <a:latin typeface="Arial"/>
                          <a:cs typeface="Arial"/>
                        </a:rPr>
                        <a:t>Quad-Core</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val="10000"/>
                  </a:ext>
                </a:extLst>
              </a:tr>
              <a:tr h="171644">
                <a:tc>
                  <a:txBody>
                    <a:bodyPr/>
                    <a:lstStyle/>
                    <a:p>
                      <a:pPr marR="65405" algn="r">
                        <a:lnSpc>
                          <a:spcPts val="1170"/>
                        </a:lnSpc>
                      </a:pPr>
                      <a:r>
                        <a:rPr sz="1050" spc="-135" dirty="0">
                          <a:latin typeface="Arial"/>
                          <a:cs typeface="Arial"/>
                        </a:rPr>
                        <a:t>T</a:t>
                      </a:r>
                      <a:r>
                        <a:rPr sz="1050" spc="-15" dirty="0">
                          <a:latin typeface="Arial"/>
                          <a:cs typeface="Arial"/>
                        </a:rPr>
                        <a:t>r</a:t>
                      </a:r>
                      <a:r>
                        <a:rPr sz="1050" dirty="0">
                          <a:latin typeface="Arial"/>
                          <a:cs typeface="Arial"/>
                        </a:rPr>
                        <a:t>ansistors</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algn="ctr">
                        <a:lnSpc>
                          <a:spcPts val="1170"/>
                        </a:lnSpc>
                      </a:pPr>
                      <a:r>
                        <a:rPr sz="1050" spc="-5" dirty="0">
                          <a:latin typeface="Arial"/>
                          <a:cs typeface="Arial"/>
                        </a:rPr>
                        <a:t>1 400</a:t>
                      </a:r>
                      <a:r>
                        <a:rPr sz="1050" spc="-65" dirty="0">
                          <a:latin typeface="Arial"/>
                          <a:cs typeface="Arial"/>
                        </a:rPr>
                        <a:t> </a:t>
                      </a:r>
                      <a:r>
                        <a:rPr sz="1050" spc="-5" dirty="0">
                          <a:latin typeface="Arial"/>
                          <a:cs typeface="Arial"/>
                        </a:rPr>
                        <a:t>millions</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tc>
                  <a:txBody>
                    <a:bodyPr/>
                    <a:lstStyle/>
                    <a:p>
                      <a:pPr algn="ctr">
                        <a:lnSpc>
                          <a:spcPts val="1170"/>
                        </a:lnSpc>
                      </a:pPr>
                      <a:r>
                        <a:rPr sz="1050" spc="-5" dirty="0">
                          <a:latin typeface="Arial"/>
                          <a:cs typeface="Arial"/>
                        </a:rPr>
                        <a:t>731</a:t>
                      </a:r>
                      <a:r>
                        <a:rPr sz="1050" spc="-80" dirty="0">
                          <a:latin typeface="Arial"/>
                          <a:cs typeface="Arial"/>
                        </a:rPr>
                        <a:t> </a:t>
                      </a:r>
                      <a:r>
                        <a:rPr sz="1050" spc="-5" dirty="0">
                          <a:latin typeface="Arial"/>
                          <a:cs typeface="Arial"/>
                        </a:rPr>
                        <a:t>millions</a:t>
                      </a:r>
                      <a:endParaRPr sz="105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tcPr>
                </a:tc>
                <a:extLst>
                  <a:ext uri="{0D108BD9-81ED-4DB2-BD59-A6C34878D82A}">
                    <a16:rowId xmlns:a16="http://schemas.microsoft.com/office/drawing/2014/main" val="10001"/>
                  </a:ext>
                </a:extLst>
              </a:tr>
              <a:tr h="172072">
                <a:tc>
                  <a:txBody>
                    <a:bodyPr/>
                    <a:lstStyle/>
                    <a:p>
                      <a:pPr marR="65405" algn="r">
                        <a:lnSpc>
                          <a:spcPts val="1190"/>
                        </a:lnSpc>
                      </a:pPr>
                      <a:r>
                        <a:rPr sz="1050" dirty="0">
                          <a:latin typeface="Arial"/>
                          <a:cs typeface="Arial"/>
                        </a:rPr>
                        <a:t>Clo</a:t>
                      </a:r>
                      <a:r>
                        <a:rPr sz="1050" spc="-25" dirty="0">
                          <a:latin typeface="Arial"/>
                          <a:cs typeface="Arial"/>
                        </a:rPr>
                        <a:t>c</a:t>
                      </a:r>
                      <a:r>
                        <a:rPr sz="1050" dirty="0">
                          <a:latin typeface="Arial"/>
                          <a:cs typeface="Arial"/>
                        </a:rPr>
                        <a:t>k</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L="265430">
                        <a:lnSpc>
                          <a:spcPts val="1190"/>
                        </a:lnSpc>
                      </a:pPr>
                      <a:r>
                        <a:rPr sz="1050" spc="-5" dirty="0">
                          <a:latin typeface="Arial"/>
                          <a:cs typeface="Arial"/>
                        </a:rPr>
                        <a:t>1.3</a:t>
                      </a:r>
                      <a:r>
                        <a:rPr sz="1050" spc="-75" dirty="0">
                          <a:latin typeface="Arial"/>
                          <a:cs typeface="Arial"/>
                        </a:rPr>
                        <a:t> </a:t>
                      </a:r>
                      <a:r>
                        <a:rPr sz="1050" spc="-10" dirty="0">
                          <a:latin typeface="Arial"/>
                          <a:cs typeface="Arial"/>
                        </a:rPr>
                        <a:t>GHz</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L="469265">
                        <a:lnSpc>
                          <a:spcPts val="1190"/>
                        </a:lnSpc>
                      </a:pPr>
                      <a:r>
                        <a:rPr sz="1050" spc="-5" dirty="0">
                          <a:latin typeface="Arial"/>
                          <a:cs typeface="Arial"/>
                        </a:rPr>
                        <a:t>3.3</a:t>
                      </a:r>
                      <a:r>
                        <a:rPr sz="1050" spc="-75" dirty="0">
                          <a:latin typeface="Arial"/>
                          <a:cs typeface="Arial"/>
                        </a:rPr>
                        <a:t> </a:t>
                      </a:r>
                      <a:r>
                        <a:rPr sz="1050" spc="-10" dirty="0">
                          <a:latin typeface="Arial"/>
                          <a:cs typeface="Arial"/>
                        </a:rPr>
                        <a:t>GHz</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extLst>
                  <a:ext uri="{0D108BD9-81ED-4DB2-BD59-A6C34878D82A}">
                    <a16:rowId xmlns:a16="http://schemas.microsoft.com/office/drawing/2014/main" val="10002"/>
                  </a:ext>
                </a:extLst>
              </a:tr>
              <a:tr h="172078">
                <a:tc>
                  <a:txBody>
                    <a:bodyPr/>
                    <a:lstStyle/>
                    <a:p>
                      <a:pPr marR="65405" algn="r">
                        <a:lnSpc>
                          <a:spcPts val="1190"/>
                        </a:lnSpc>
                      </a:pPr>
                      <a:r>
                        <a:rPr sz="1050" spc="-5" dirty="0">
                          <a:latin typeface="Arial"/>
                          <a:cs typeface="Arial"/>
                        </a:rPr>
                        <a:t>Threads</a:t>
                      </a:r>
                      <a:r>
                        <a:rPr sz="1050" spc="-70" dirty="0">
                          <a:latin typeface="Arial"/>
                          <a:cs typeface="Arial"/>
                        </a:rPr>
                        <a:t> </a:t>
                      </a:r>
                      <a:r>
                        <a:rPr sz="1050" spc="-10" dirty="0">
                          <a:latin typeface="Arial"/>
                          <a:cs typeface="Arial"/>
                        </a:rPr>
                        <a:t>Num.</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algn="ctr">
                        <a:lnSpc>
                          <a:spcPts val="1190"/>
                        </a:lnSpc>
                      </a:pPr>
                      <a:r>
                        <a:rPr sz="1050" spc="-5" dirty="0">
                          <a:latin typeface="Arial"/>
                          <a:cs typeface="Arial"/>
                        </a:rPr>
                        <a:t>240</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algn="ctr">
                        <a:lnSpc>
                          <a:spcPts val="1190"/>
                        </a:lnSpc>
                      </a:pPr>
                      <a:r>
                        <a:rPr sz="1050" dirty="0">
                          <a:latin typeface="Arial"/>
                          <a:cs typeface="Arial"/>
                        </a:rPr>
                        <a:t>8</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extLst>
                  <a:ext uri="{0D108BD9-81ED-4DB2-BD59-A6C34878D82A}">
                    <a16:rowId xmlns:a16="http://schemas.microsoft.com/office/drawing/2014/main" val="10003"/>
                  </a:ext>
                </a:extLst>
              </a:tr>
              <a:tr h="344150">
                <a:tc>
                  <a:txBody>
                    <a:bodyPr/>
                    <a:lstStyle/>
                    <a:p>
                      <a:pPr marL="304165" indent="-29845">
                        <a:lnSpc>
                          <a:spcPts val="1190"/>
                        </a:lnSpc>
                      </a:pPr>
                      <a:r>
                        <a:rPr sz="1050" spc="-20" dirty="0">
                          <a:latin typeface="Arial"/>
                          <a:cs typeface="Arial"/>
                        </a:rPr>
                        <a:t>Peak.</a:t>
                      </a:r>
                      <a:r>
                        <a:rPr sz="1050" spc="15" dirty="0">
                          <a:latin typeface="Arial"/>
                          <a:cs typeface="Arial"/>
                        </a:rPr>
                        <a:t> </a:t>
                      </a:r>
                      <a:r>
                        <a:rPr sz="1050" spc="-25" dirty="0">
                          <a:latin typeface="Arial"/>
                          <a:cs typeface="Arial"/>
                        </a:rPr>
                        <a:t>Perf.</a:t>
                      </a:r>
                      <a:endParaRPr sz="1050">
                        <a:latin typeface="Arial"/>
                        <a:cs typeface="Arial"/>
                      </a:endParaRPr>
                    </a:p>
                    <a:p>
                      <a:pPr marL="304165">
                        <a:lnSpc>
                          <a:spcPct val="100000"/>
                        </a:lnSpc>
                        <a:spcBef>
                          <a:spcPts val="35"/>
                        </a:spcBef>
                      </a:pPr>
                      <a:r>
                        <a:rPr sz="1050" spc="-5" dirty="0">
                          <a:latin typeface="Arial"/>
                          <a:cs typeface="Arial"/>
                        </a:rPr>
                        <a:t>Bandwidth</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algn="ctr">
                        <a:lnSpc>
                          <a:spcPts val="1190"/>
                        </a:lnSpc>
                      </a:pPr>
                      <a:r>
                        <a:rPr sz="1050" spc="-5" dirty="0">
                          <a:latin typeface="Arial"/>
                          <a:cs typeface="Arial"/>
                        </a:rPr>
                        <a:t>936</a:t>
                      </a:r>
                      <a:r>
                        <a:rPr sz="1050" spc="-90" dirty="0">
                          <a:latin typeface="Arial"/>
                          <a:cs typeface="Arial"/>
                        </a:rPr>
                        <a:t> </a:t>
                      </a:r>
                      <a:r>
                        <a:rPr sz="1050" spc="-5" dirty="0">
                          <a:latin typeface="Arial"/>
                          <a:cs typeface="Arial"/>
                        </a:rPr>
                        <a:t>GFlops</a:t>
                      </a:r>
                      <a:endParaRPr sz="1050">
                        <a:latin typeface="Arial"/>
                        <a:cs typeface="Arial"/>
                      </a:endParaRPr>
                    </a:p>
                    <a:p>
                      <a:pPr algn="ctr">
                        <a:lnSpc>
                          <a:spcPct val="100000"/>
                        </a:lnSpc>
                        <a:spcBef>
                          <a:spcPts val="35"/>
                        </a:spcBef>
                      </a:pPr>
                      <a:r>
                        <a:rPr sz="1050" spc="-5" dirty="0">
                          <a:latin typeface="Arial"/>
                          <a:cs typeface="Arial"/>
                        </a:rPr>
                        <a:t>102</a:t>
                      </a:r>
                      <a:r>
                        <a:rPr sz="1050" spc="-90" dirty="0">
                          <a:latin typeface="Arial"/>
                          <a:cs typeface="Arial"/>
                        </a:rPr>
                        <a:t> </a:t>
                      </a:r>
                      <a:r>
                        <a:rPr sz="1050" spc="-5" dirty="0">
                          <a:latin typeface="Arial"/>
                          <a:cs typeface="Arial"/>
                        </a:rPr>
                        <a:t>GB/s</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tc>
                  <a:txBody>
                    <a:bodyPr/>
                    <a:lstStyle/>
                    <a:p>
                      <a:pPr marL="330835">
                        <a:lnSpc>
                          <a:spcPts val="1190"/>
                        </a:lnSpc>
                      </a:pPr>
                      <a:r>
                        <a:rPr sz="1050" i="1" spc="-35" dirty="0">
                          <a:latin typeface="Meiryo"/>
                          <a:cs typeface="Meiryo"/>
                        </a:rPr>
                        <a:t>≈ </a:t>
                      </a:r>
                      <a:r>
                        <a:rPr sz="1050" spc="-5" dirty="0">
                          <a:latin typeface="Arial"/>
                          <a:cs typeface="Arial"/>
                        </a:rPr>
                        <a:t>50</a:t>
                      </a:r>
                      <a:r>
                        <a:rPr sz="1050" spc="-110" dirty="0">
                          <a:latin typeface="Arial"/>
                          <a:cs typeface="Arial"/>
                        </a:rPr>
                        <a:t> </a:t>
                      </a:r>
                      <a:r>
                        <a:rPr sz="1050" spc="-5" dirty="0">
                          <a:latin typeface="Arial"/>
                          <a:cs typeface="Arial"/>
                        </a:rPr>
                        <a:t>GFlops</a:t>
                      </a:r>
                      <a:endParaRPr sz="1050">
                        <a:latin typeface="Arial"/>
                        <a:cs typeface="Arial"/>
                      </a:endParaRPr>
                    </a:p>
                    <a:p>
                      <a:pPr marL="415290">
                        <a:lnSpc>
                          <a:spcPct val="100000"/>
                        </a:lnSpc>
                        <a:spcBef>
                          <a:spcPts val="35"/>
                        </a:spcBef>
                      </a:pPr>
                      <a:r>
                        <a:rPr sz="1050" spc="-5" dirty="0">
                          <a:latin typeface="Arial"/>
                          <a:cs typeface="Arial"/>
                        </a:rPr>
                        <a:t>25.6</a:t>
                      </a:r>
                      <a:r>
                        <a:rPr sz="1050" spc="-90" dirty="0">
                          <a:latin typeface="Arial"/>
                          <a:cs typeface="Arial"/>
                        </a:rPr>
                        <a:t> </a:t>
                      </a:r>
                      <a:r>
                        <a:rPr sz="1050" spc="-5" dirty="0">
                          <a:latin typeface="Arial"/>
                          <a:cs typeface="Arial"/>
                        </a:rPr>
                        <a:t>GB/s</a:t>
                      </a:r>
                      <a:endParaRPr sz="1050">
                        <a:latin typeface="Arial"/>
                        <a:cs typeface="Arial"/>
                      </a:endParaRPr>
                    </a:p>
                  </a:txBody>
                  <a:tcPr marL="0" marR="0" marT="0" marB="0">
                    <a:lnL w="5054">
                      <a:solidFill>
                        <a:srgbClr val="000000"/>
                      </a:solidFill>
                      <a:prstDash val="solid"/>
                    </a:lnL>
                    <a:lnR w="5054">
                      <a:solidFill>
                        <a:srgbClr val="000000"/>
                      </a:solidFill>
                      <a:prstDash val="solid"/>
                    </a:lnR>
                  </a:tcPr>
                </a:tc>
                <a:extLst>
                  <a:ext uri="{0D108BD9-81ED-4DB2-BD59-A6C34878D82A}">
                    <a16:rowId xmlns:a16="http://schemas.microsoft.com/office/drawing/2014/main" val="10004"/>
                  </a:ext>
                </a:extLst>
              </a:tr>
              <a:tr h="177567">
                <a:tc>
                  <a:txBody>
                    <a:bodyPr/>
                    <a:lstStyle/>
                    <a:p>
                      <a:pPr marR="65405" algn="r">
                        <a:lnSpc>
                          <a:spcPts val="1190"/>
                        </a:lnSpc>
                      </a:pPr>
                      <a:r>
                        <a:rPr sz="1050" dirty="0">
                          <a:latin typeface="Arial"/>
                          <a:cs typeface="Arial"/>
                        </a:rPr>
                        <a:t>RAM</a:t>
                      </a:r>
                      <a:endParaRPr sz="105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algn="ctr">
                        <a:lnSpc>
                          <a:spcPts val="1190"/>
                        </a:lnSpc>
                      </a:pPr>
                      <a:r>
                        <a:rPr sz="1050" spc="-5" dirty="0">
                          <a:latin typeface="Arial"/>
                          <a:cs typeface="Arial"/>
                        </a:rPr>
                        <a:t>4</a:t>
                      </a:r>
                      <a:r>
                        <a:rPr sz="1050" spc="-85" dirty="0">
                          <a:latin typeface="Arial"/>
                          <a:cs typeface="Arial"/>
                        </a:rPr>
                        <a:t> </a:t>
                      </a:r>
                      <a:r>
                        <a:rPr sz="1050" spc="-10" dirty="0">
                          <a:latin typeface="Arial"/>
                          <a:cs typeface="Arial"/>
                        </a:rPr>
                        <a:t>GB</a:t>
                      </a:r>
                      <a:endParaRPr sz="105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tc>
                  <a:txBody>
                    <a:bodyPr/>
                    <a:lstStyle/>
                    <a:p>
                      <a:pPr algn="ctr">
                        <a:lnSpc>
                          <a:spcPts val="1190"/>
                        </a:lnSpc>
                      </a:pPr>
                      <a:r>
                        <a:rPr sz="1050" i="1" spc="-35" dirty="0">
                          <a:latin typeface="Meiryo"/>
                          <a:cs typeface="Meiryo"/>
                        </a:rPr>
                        <a:t>≈ </a:t>
                      </a:r>
                      <a:r>
                        <a:rPr sz="1050" spc="-5" dirty="0">
                          <a:latin typeface="Arial"/>
                          <a:cs typeface="Arial"/>
                        </a:rPr>
                        <a:t>48</a:t>
                      </a:r>
                      <a:r>
                        <a:rPr sz="1050" spc="-105" dirty="0">
                          <a:latin typeface="Arial"/>
                          <a:cs typeface="Arial"/>
                        </a:rPr>
                        <a:t> </a:t>
                      </a:r>
                      <a:r>
                        <a:rPr sz="1050" spc="-10" dirty="0">
                          <a:latin typeface="Arial"/>
                          <a:cs typeface="Arial"/>
                        </a:rPr>
                        <a:t>GB</a:t>
                      </a:r>
                      <a:endParaRPr sz="1050">
                        <a:latin typeface="Arial"/>
                        <a:cs typeface="Arial"/>
                      </a:endParaRPr>
                    </a:p>
                  </a:txBody>
                  <a:tcPr marL="0" marR="0" marT="0" marB="0">
                    <a:lnL w="5054">
                      <a:solidFill>
                        <a:srgbClr val="000000"/>
                      </a:solidFill>
                      <a:prstDash val="solid"/>
                    </a:lnL>
                    <a:lnR w="5054">
                      <a:solidFill>
                        <a:srgbClr val="000000"/>
                      </a:solidFill>
                      <a:prstDash val="solid"/>
                    </a:lnR>
                    <a:lnB w="5054">
                      <a:solidFill>
                        <a:srgbClr val="000000"/>
                      </a:solidFill>
                      <a:prstDash val="solid"/>
                    </a:lnB>
                  </a:tcPr>
                </a:tc>
                <a:extLst>
                  <a:ext uri="{0D108BD9-81ED-4DB2-BD59-A6C34878D82A}">
                    <a16:rowId xmlns:a16="http://schemas.microsoft.com/office/drawing/2014/main" val="10005"/>
                  </a:ext>
                </a:extLst>
              </a:tr>
            </a:tbl>
          </a:graphicData>
        </a:graphic>
      </p:graphicFrame>
      <p:sp>
        <p:nvSpPr>
          <p:cNvPr id="40" name="object 40"/>
          <p:cNvSpPr txBox="1"/>
          <p:nvPr/>
        </p:nvSpPr>
        <p:spPr>
          <a:xfrm>
            <a:off x="291465" y="2720733"/>
            <a:ext cx="3154680" cy="161583"/>
          </a:xfrm>
          <a:prstGeom prst="rect">
            <a:avLst/>
          </a:prstGeom>
        </p:spPr>
        <p:txBody>
          <a:bodyPr vert="horz" wrap="square" lIns="0" tIns="0" rIns="0" bIns="0" rtlCol="0">
            <a:spAutoFit/>
          </a:bodyPr>
          <a:lstStyle/>
          <a:p>
            <a:pPr marL="184150" indent="-171450">
              <a:lnSpc>
                <a:spcPct val="100000"/>
              </a:lnSpc>
              <a:buFont typeface="Wingdings" panose="05000000000000000000" pitchFamily="2" charset="2"/>
              <a:buChar char="Ø"/>
            </a:pPr>
            <a:r>
              <a:rPr sz="1050" spc="-5" dirty="0" err="1">
                <a:latin typeface="Arial"/>
                <a:cs typeface="Arial"/>
              </a:rPr>
              <a:t>nVidia</a:t>
            </a:r>
            <a:r>
              <a:rPr sz="1050" spc="-5" dirty="0">
                <a:latin typeface="Arial"/>
                <a:cs typeface="Arial"/>
              </a:rPr>
              <a:t> predicts 570 times </a:t>
            </a:r>
            <a:r>
              <a:rPr sz="1050" spc="-10" dirty="0">
                <a:latin typeface="Arial"/>
                <a:cs typeface="Arial"/>
              </a:rPr>
              <a:t>faster GPUs </a:t>
            </a:r>
            <a:r>
              <a:rPr sz="1050" spc="-5" dirty="0">
                <a:latin typeface="Arial"/>
                <a:cs typeface="Arial"/>
              </a:rPr>
              <a:t>until</a:t>
            </a:r>
            <a:r>
              <a:rPr sz="1050" spc="-125" dirty="0">
                <a:latin typeface="Arial"/>
                <a:cs typeface="Arial"/>
              </a:rPr>
              <a:t> </a:t>
            </a:r>
            <a:r>
              <a:rPr sz="1050" spc="-5" dirty="0">
                <a:latin typeface="Arial"/>
                <a:cs typeface="Arial"/>
              </a:rPr>
              <a:t>2015</a:t>
            </a:r>
            <a:endParaRPr sz="1050" dirty="0">
              <a:latin typeface="Arial"/>
              <a:cs typeface="Aria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2504" y="93840"/>
            <a:ext cx="531495" cy="633095"/>
          </a:xfrm>
          <a:prstGeom prst="rect">
            <a:avLst/>
          </a:prstGeom>
        </p:spPr>
        <p:txBody>
          <a:bodyPr vert="horz" wrap="square" lIns="0" tIns="0" rIns="0" bIns="0" rtlCol="0">
            <a:spAutoFit/>
          </a:bodyPr>
          <a:lstStyle/>
          <a:p>
            <a:pPr marL="43815" marR="5080" indent="-31750">
              <a:lnSpc>
                <a:spcPts val="700"/>
              </a:lnSpc>
            </a:pPr>
            <a:r>
              <a:rPr sz="600" spc="25" dirty="0">
                <a:solidFill>
                  <a:srgbClr val="FFFFFF"/>
                </a:solidFill>
                <a:latin typeface="Times New Roman"/>
                <a:cs typeface="Times New Roman"/>
              </a:rPr>
              <a:t>U</a:t>
            </a:r>
            <a:r>
              <a:rPr sz="450" spc="25" dirty="0">
                <a:solidFill>
                  <a:srgbClr val="FFFFFF"/>
                </a:solidFill>
                <a:latin typeface="Times New Roman"/>
                <a:cs typeface="Times New Roman"/>
              </a:rPr>
              <a:t>SE </a:t>
            </a:r>
            <a:r>
              <a:rPr sz="450" spc="30" dirty="0">
                <a:solidFill>
                  <a:srgbClr val="FFFFFF"/>
                </a:solidFill>
                <a:latin typeface="Times New Roman"/>
                <a:cs typeface="Times New Roman"/>
              </a:rPr>
              <a:t>OF 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  </a:t>
            </a:r>
            <a:r>
              <a:rPr sz="600" spc="10" dirty="0">
                <a:solidFill>
                  <a:srgbClr val="FFFFFF"/>
                </a:solidFill>
                <a:latin typeface="Times New Roman"/>
                <a:cs typeface="Times New Roman"/>
              </a:rPr>
              <a:t>CUDA </a:t>
            </a:r>
            <a:r>
              <a:rPr sz="450" spc="35" dirty="0">
                <a:solidFill>
                  <a:srgbClr val="FFFFFF"/>
                </a:solidFill>
                <a:latin typeface="Times New Roman"/>
                <a:cs typeface="Times New Roman"/>
              </a:rPr>
              <a:t>FOR  </a:t>
            </a:r>
            <a:r>
              <a:rPr sz="600" spc="35" dirty="0">
                <a:solidFill>
                  <a:srgbClr val="FFFFFF"/>
                </a:solidFill>
                <a:latin typeface="Times New Roman"/>
                <a:cs typeface="Times New Roman"/>
              </a:rPr>
              <a:t>N</a:t>
            </a:r>
            <a:r>
              <a:rPr sz="450" spc="35" dirty="0">
                <a:solidFill>
                  <a:srgbClr val="FFFFFF"/>
                </a:solidFill>
                <a:latin typeface="Times New Roman"/>
                <a:cs typeface="Times New Roman"/>
              </a:rPr>
              <a:t>UMERICAL  </a:t>
            </a:r>
            <a:r>
              <a:rPr sz="600" spc="35" dirty="0">
                <a:solidFill>
                  <a:srgbClr val="FFFFFF"/>
                </a:solidFill>
                <a:latin typeface="Times New Roman"/>
                <a:cs typeface="Times New Roman"/>
              </a:rPr>
              <a:t>S</a:t>
            </a:r>
            <a:r>
              <a:rPr sz="450" spc="35" dirty="0">
                <a:solidFill>
                  <a:srgbClr val="FFFFFF"/>
                </a:solidFill>
                <a:latin typeface="Times New Roman"/>
                <a:cs typeface="Times New Roman"/>
              </a:rPr>
              <a:t>OLUTION</a:t>
            </a:r>
            <a:r>
              <a:rPr sz="450" spc="-20" dirty="0">
                <a:solidFill>
                  <a:srgbClr val="FFFFFF"/>
                </a:solidFill>
                <a:latin typeface="Times New Roman"/>
                <a:cs typeface="Times New Roman"/>
              </a:rPr>
              <a:t> </a:t>
            </a:r>
            <a:r>
              <a:rPr sz="450" spc="30" dirty="0">
                <a:solidFill>
                  <a:srgbClr val="FFFFFF"/>
                </a:solidFill>
                <a:latin typeface="Times New Roman"/>
                <a:cs typeface="Times New Roman"/>
              </a:rPr>
              <a:t>OF</a:t>
            </a:r>
            <a:endParaRPr sz="450">
              <a:latin typeface="Times New Roman"/>
              <a:cs typeface="Times New Roman"/>
            </a:endParaRPr>
          </a:p>
          <a:p>
            <a:pPr algn="ctr">
              <a:lnSpc>
                <a:spcPts val="665"/>
              </a:lnSpc>
            </a:pPr>
            <a:r>
              <a:rPr sz="600" spc="25" dirty="0">
                <a:solidFill>
                  <a:srgbClr val="FFFFFF"/>
                </a:solidFill>
                <a:latin typeface="Times New Roman"/>
                <a:cs typeface="Times New Roman"/>
              </a:rPr>
              <a:t>P</a:t>
            </a:r>
            <a:r>
              <a:rPr sz="450" spc="25" dirty="0">
                <a:solidFill>
                  <a:srgbClr val="FFFFFF"/>
                </a:solidFill>
                <a:latin typeface="Times New Roman"/>
                <a:cs typeface="Times New Roman"/>
              </a:rPr>
              <a:t>ARTIAL</a:t>
            </a:r>
            <a:endParaRPr sz="450">
              <a:latin typeface="Times New Roman"/>
              <a:cs typeface="Times New Roman"/>
            </a:endParaRPr>
          </a:p>
          <a:p>
            <a:pPr marL="26670">
              <a:lnSpc>
                <a:spcPts val="695"/>
              </a:lnSpc>
            </a:pPr>
            <a:r>
              <a:rPr sz="600" spc="35" dirty="0">
                <a:solidFill>
                  <a:srgbClr val="FFFFFF"/>
                </a:solidFill>
                <a:latin typeface="Times New Roman"/>
                <a:cs typeface="Times New Roman"/>
              </a:rPr>
              <a:t>D</a:t>
            </a:r>
            <a:r>
              <a:rPr sz="450" spc="35" dirty="0">
                <a:solidFill>
                  <a:srgbClr val="FFFFFF"/>
                </a:solidFill>
                <a:latin typeface="Times New Roman"/>
                <a:cs typeface="Times New Roman"/>
              </a:rPr>
              <a:t>IFFERENTIAL</a:t>
            </a:r>
            <a:endParaRPr sz="450">
              <a:latin typeface="Times New Roman"/>
              <a:cs typeface="Times New Roman"/>
            </a:endParaRPr>
          </a:p>
          <a:p>
            <a:pPr marL="76835">
              <a:lnSpc>
                <a:spcPts val="710"/>
              </a:lnSpc>
            </a:pPr>
            <a:r>
              <a:rPr sz="600" spc="30" dirty="0">
                <a:solidFill>
                  <a:srgbClr val="FFFFFF"/>
                </a:solidFill>
                <a:latin typeface="Times New Roman"/>
                <a:cs typeface="Times New Roman"/>
              </a:rPr>
              <a:t>E</a:t>
            </a:r>
            <a:r>
              <a:rPr sz="450" spc="30" dirty="0">
                <a:solidFill>
                  <a:srgbClr val="FFFFFF"/>
                </a:solidFill>
                <a:latin typeface="Times New Roman"/>
                <a:cs typeface="Times New Roman"/>
              </a:rPr>
              <a:t>QUATIONS</a:t>
            </a:r>
            <a:endParaRPr sz="450">
              <a:latin typeface="Times New Roman"/>
              <a:cs typeface="Times New Roman"/>
            </a:endParaRPr>
          </a:p>
        </p:txBody>
      </p:sp>
      <p:sp>
        <p:nvSpPr>
          <p:cNvPr id="3" name="object 3"/>
          <p:cNvSpPr txBox="1"/>
          <p:nvPr/>
        </p:nvSpPr>
        <p:spPr>
          <a:xfrm>
            <a:off x="3923868" y="781266"/>
            <a:ext cx="648335" cy="461009"/>
          </a:xfrm>
          <a:prstGeom prst="rect">
            <a:avLst/>
          </a:prstGeom>
        </p:spPr>
        <p:txBody>
          <a:bodyPr vert="horz" wrap="square" lIns="0" tIns="0" rIns="0" bIns="0" rtlCol="0">
            <a:spAutoFit/>
          </a:bodyPr>
          <a:lstStyle/>
          <a:p>
            <a:pPr algn="ctr">
              <a:lnSpc>
                <a:spcPts val="710"/>
              </a:lnSpc>
            </a:pPr>
            <a:r>
              <a:rPr sz="600" spc="35" dirty="0">
                <a:solidFill>
                  <a:srgbClr val="9898D8"/>
                </a:solidFill>
                <a:latin typeface="Times New Roman"/>
                <a:cs typeface="Times New Roman"/>
              </a:rPr>
              <a:t>T</a:t>
            </a:r>
            <a:r>
              <a:rPr sz="450" spc="35" dirty="0">
                <a:solidFill>
                  <a:srgbClr val="9898D8"/>
                </a:solidFill>
                <a:latin typeface="Times New Roman"/>
                <a:cs typeface="Times New Roman"/>
              </a:rPr>
              <a:t>OMÁŠ</a:t>
            </a:r>
            <a:endParaRPr sz="450">
              <a:latin typeface="Times New Roman"/>
              <a:cs typeface="Times New Roman"/>
            </a:endParaRPr>
          </a:p>
          <a:p>
            <a:pPr marL="34925" marR="27305" indent="73025">
              <a:lnSpc>
                <a:spcPts val="700"/>
              </a:lnSpc>
              <a:spcBef>
                <a:spcPts val="25"/>
              </a:spcBef>
            </a:pPr>
            <a:r>
              <a:rPr sz="600" spc="35" dirty="0">
                <a:solidFill>
                  <a:srgbClr val="9898D8"/>
                </a:solidFill>
                <a:latin typeface="Times New Roman"/>
                <a:cs typeface="Times New Roman"/>
              </a:rPr>
              <a:t>O</a:t>
            </a:r>
            <a:r>
              <a:rPr sz="450" spc="35" dirty="0">
                <a:solidFill>
                  <a:srgbClr val="9898D8"/>
                </a:solidFill>
                <a:latin typeface="Times New Roman"/>
                <a:cs typeface="Times New Roman"/>
              </a:rPr>
              <a:t>BERHUBER</a:t>
            </a:r>
            <a:r>
              <a:rPr sz="600" spc="35" dirty="0">
                <a:solidFill>
                  <a:srgbClr val="9898D8"/>
                </a:solidFill>
                <a:latin typeface="Times New Roman"/>
                <a:cs typeface="Times New Roman"/>
              </a:rPr>
              <a:t>,  </a:t>
            </a:r>
            <a:r>
              <a:rPr sz="600" spc="25" dirty="0">
                <a:solidFill>
                  <a:srgbClr val="9898D8"/>
                </a:solidFill>
                <a:latin typeface="Times New Roman"/>
                <a:cs typeface="Times New Roman"/>
              </a:rPr>
              <a:t>A</a:t>
            </a:r>
            <a:r>
              <a:rPr sz="450" spc="25" dirty="0">
                <a:solidFill>
                  <a:srgbClr val="9898D8"/>
                </a:solidFill>
                <a:latin typeface="Times New Roman"/>
                <a:cs typeface="Times New Roman"/>
              </a:rPr>
              <a:t>TSUSHI</a:t>
            </a:r>
            <a:r>
              <a:rPr sz="450" spc="10" dirty="0">
                <a:solidFill>
                  <a:srgbClr val="9898D8"/>
                </a:solidFill>
                <a:latin typeface="Times New Roman"/>
                <a:cs typeface="Times New Roman"/>
              </a:rPr>
              <a:t> </a:t>
            </a:r>
            <a:r>
              <a:rPr sz="600" spc="30" dirty="0">
                <a:solidFill>
                  <a:srgbClr val="9898D8"/>
                </a:solidFill>
                <a:latin typeface="Times New Roman"/>
                <a:cs typeface="Times New Roman"/>
              </a:rPr>
              <a:t>S</a:t>
            </a:r>
            <a:r>
              <a:rPr sz="450" spc="30" dirty="0">
                <a:solidFill>
                  <a:srgbClr val="9898D8"/>
                </a:solidFill>
                <a:latin typeface="Times New Roman"/>
                <a:cs typeface="Times New Roman"/>
              </a:rPr>
              <a:t>UZUKI</a:t>
            </a:r>
            <a:r>
              <a:rPr sz="600" spc="30" dirty="0">
                <a:solidFill>
                  <a:srgbClr val="9898D8"/>
                </a:solidFill>
                <a:latin typeface="Times New Roman"/>
                <a:cs typeface="Times New Roman"/>
              </a:rPr>
              <a:t>,</a:t>
            </a:r>
            <a:endParaRPr sz="600">
              <a:latin typeface="Times New Roman"/>
              <a:cs typeface="Times New Roman"/>
            </a:endParaRPr>
          </a:p>
          <a:p>
            <a:pPr marL="111125">
              <a:lnSpc>
                <a:spcPts val="665"/>
              </a:lnSpc>
            </a:pPr>
            <a:r>
              <a:rPr sz="600" spc="15" dirty="0">
                <a:solidFill>
                  <a:srgbClr val="9898D8"/>
                </a:solidFill>
                <a:latin typeface="Times New Roman"/>
                <a:cs typeface="Times New Roman"/>
              </a:rPr>
              <a:t>J</a:t>
            </a:r>
            <a:r>
              <a:rPr sz="450" spc="15" dirty="0">
                <a:solidFill>
                  <a:srgbClr val="9898D8"/>
                </a:solidFill>
                <a:latin typeface="Times New Roman"/>
                <a:cs typeface="Times New Roman"/>
              </a:rPr>
              <a:t>AN</a:t>
            </a:r>
            <a:r>
              <a:rPr sz="450" spc="-25" dirty="0">
                <a:solidFill>
                  <a:srgbClr val="9898D8"/>
                </a:solidFill>
                <a:latin typeface="Times New Roman"/>
                <a:cs typeface="Times New Roman"/>
              </a:rPr>
              <a:t> </a:t>
            </a:r>
            <a:r>
              <a:rPr sz="600" spc="10" dirty="0">
                <a:solidFill>
                  <a:srgbClr val="9898D8"/>
                </a:solidFill>
                <a:latin typeface="Times New Roman"/>
                <a:cs typeface="Times New Roman"/>
              </a:rPr>
              <a:t>V</a:t>
            </a:r>
            <a:r>
              <a:rPr sz="450" spc="10" dirty="0">
                <a:solidFill>
                  <a:srgbClr val="9898D8"/>
                </a:solidFill>
                <a:latin typeface="Times New Roman"/>
                <a:cs typeface="Times New Roman"/>
              </a:rPr>
              <a:t>ACATA</a:t>
            </a:r>
            <a:r>
              <a:rPr sz="600" spc="10" dirty="0">
                <a:solidFill>
                  <a:srgbClr val="9898D8"/>
                </a:solidFill>
                <a:latin typeface="Times New Roman"/>
                <a:cs typeface="Times New Roman"/>
              </a:rPr>
              <a:t>,</a:t>
            </a:r>
            <a:endParaRPr sz="600">
              <a:latin typeface="Times New Roman"/>
              <a:cs typeface="Times New Roman"/>
            </a:endParaRPr>
          </a:p>
          <a:p>
            <a:pPr algn="ctr">
              <a:lnSpc>
                <a:spcPts val="710"/>
              </a:lnSpc>
            </a:pPr>
            <a:r>
              <a:rPr sz="600" spc="-25" dirty="0">
                <a:solidFill>
                  <a:srgbClr val="9898D8"/>
                </a:solidFill>
                <a:latin typeface="Times New Roman"/>
                <a:cs typeface="Times New Roman"/>
              </a:rPr>
              <a:t>V</a:t>
            </a:r>
            <a:r>
              <a:rPr sz="450" spc="-25" dirty="0">
                <a:solidFill>
                  <a:srgbClr val="9898D8"/>
                </a:solidFill>
                <a:latin typeface="Times New Roman"/>
                <a:cs typeface="Times New Roman"/>
              </a:rPr>
              <a:t>ÍTE</a:t>
            </a:r>
            <a:r>
              <a:rPr sz="675" spc="-37" baseline="12345" dirty="0">
                <a:solidFill>
                  <a:srgbClr val="9898D8"/>
                </a:solidFill>
                <a:latin typeface="Times New Roman"/>
                <a:cs typeface="Times New Roman"/>
              </a:rPr>
              <a:t>ˇ </a:t>
            </a:r>
            <a:r>
              <a:rPr sz="450" spc="25" dirty="0">
                <a:solidFill>
                  <a:srgbClr val="9898D8"/>
                </a:solidFill>
                <a:latin typeface="Times New Roman"/>
                <a:cs typeface="Times New Roman"/>
              </a:rPr>
              <a:t>ZSLAV</a:t>
            </a:r>
            <a:r>
              <a:rPr sz="450" spc="-5" dirty="0">
                <a:solidFill>
                  <a:srgbClr val="9898D8"/>
                </a:solidFill>
                <a:latin typeface="Times New Roman"/>
                <a:cs typeface="Times New Roman"/>
              </a:rPr>
              <a:t> </a:t>
            </a:r>
            <a:r>
              <a:rPr sz="600" spc="35" dirty="0">
                <a:solidFill>
                  <a:srgbClr val="9898D8"/>
                </a:solidFill>
                <a:latin typeface="Times New Roman"/>
                <a:cs typeface="Times New Roman"/>
              </a:rPr>
              <a:t>Ž</a:t>
            </a:r>
            <a:r>
              <a:rPr sz="450" spc="35" dirty="0">
                <a:solidFill>
                  <a:srgbClr val="9898D8"/>
                </a:solidFill>
                <a:latin typeface="Times New Roman"/>
                <a:cs typeface="Times New Roman"/>
              </a:rPr>
              <a:t>ABKA</a:t>
            </a:r>
            <a:endParaRPr sz="450">
              <a:latin typeface="Times New Roman"/>
              <a:cs typeface="Times New Roman"/>
            </a:endParaRPr>
          </a:p>
        </p:txBody>
      </p:sp>
      <p:sp>
        <p:nvSpPr>
          <p:cNvPr id="4" name="object 4"/>
          <p:cNvSpPr txBox="1"/>
          <p:nvPr/>
        </p:nvSpPr>
        <p:spPr>
          <a:xfrm>
            <a:off x="3915155" y="1344048"/>
            <a:ext cx="621665" cy="294005"/>
          </a:xfrm>
          <a:prstGeom prst="rect">
            <a:avLst/>
          </a:prstGeom>
        </p:spPr>
        <p:txBody>
          <a:bodyPr vert="horz" wrap="square" lIns="0" tIns="0" rIns="0" bIns="0" rtlCol="0">
            <a:spAutoFit/>
          </a:bodyPr>
          <a:lstStyle/>
          <a:p>
            <a:pPr marL="12700" marR="5080">
              <a:lnSpc>
                <a:spcPct val="110700"/>
              </a:lnSpc>
            </a:pPr>
            <a:r>
              <a:rPr sz="600" spc="30" dirty="0">
                <a:solidFill>
                  <a:srgbClr val="FFFFFF"/>
                </a:solidFill>
                <a:latin typeface="Times New Roman"/>
                <a:cs typeface="Times New Roman"/>
              </a:rPr>
              <a:t>W</a:t>
            </a:r>
            <a:r>
              <a:rPr sz="450" spc="30" dirty="0">
                <a:solidFill>
                  <a:srgbClr val="FFFFFF"/>
                </a:solidFill>
                <a:latin typeface="Times New Roman"/>
                <a:cs typeface="Times New Roman"/>
              </a:rPr>
              <a:t>HY WE </a:t>
            </a:r>
            <a:r>
              <a:rPr sz="450" spc="35" dirty="0">
                <a:solidFill>
                  <a:srgbClr val="FFFFFF"/>
                </a:solidFill>
                <a:latin typeface="Times New Roman"/>
                <a:cs typeface="Times New Roman"/>
              </a:rPr>
              <a:t>SHOULD  </a:t>
            </a:r>
            <a:r>
              <a:rPr sz="450" spc="30" dirty="0">
                <a:solidFill>
                  <a:srgbClr val="FFFFFF"/>
                </a:solidFill>
                <a:latin typeface="Times New Roman"/>
                <a:cs typeface="Times New Roman"/>
              </a:rPr>
              <a:t>BE </a:t>
            </a:r>
            <a:r>
              <a:rPr sz="450" spc="35" dirty="0">
                <a:solidFill>
                  <a:srgbClr val="FFFFFF"/>
                </a:solidFill>
                <a:latin typeface="Times New Roman"/>
                <a:cs typeface="Times New Roman"/>
              </a:rPr>
              <a:t>INTERESTED </a:t>
            </a:r>
            <a:r>
              <a:rPr sz="450" spc="25" dirty="0">
                <a:solidFill>
                  <a:srgbClr val="FFFFFF"/>
                </a:solidFill>
                <a:latin typeface="Times New Roman"/>
                <a:cs typeface="Times New Roman"/>
              </a:rPr>
              <a:t>IN  </a:t>
            </a:r>
            <a:r>
              <a:rPr sz="600" spc="15" dirty="0">
                <a:solidFill>
                  <a:srgbClr val="FFFFFF"/>
                </a:solidFill>
                <a:latin typeface="Times New Roman"/>
                <a:cs typeface="Times New Roman"/>
              </a:rPr>
              <a:t>GPU?</a:t>
            </a:r>
            <a:endParaRPr sz="600">
              <a:latin typeface="Times New Roman"/>
              <a:cs typeface="Times New Roman"/>
            </a:endParaRPr>
          </a:p>
        </p:txBody>
      </p:sp>
      <p:sp>
        <p:nvSpPr>
          <p:cNvPr id="5" name="object 5"/>
          <p:cNvSpPr/>
          <p:nvPr/>
        </p:nvSpPr>
        <p:spPr>
          <a:xfrm>
            <a:off x="3888003" y="1678660"/>
            <a:ext cx="720090" cy="126364"/>
          </a:xfrm>
          <a:custGeom>
            <a:avLst/>
            <a:gdLst/>
            <a:ahLst/>
            <a:cxnLst/>
            <a:rect l="l" t="t" r="r" b="b"/>
            <a:pathLst>
              <a:path w="720089" h="126364">
                <a:moveTo>
                  <a:pt x="0" y="125895"/>
                </a:moveTo>
                <a:lnTo>
                  <a:pt x="720001" y="125895"/>
                </a:lnTo>
                <a:lnTo>
                  <a:pt x="720001" y="0"/>
                </a:lnTo>
                <a:lnTo>
                  <a:pt x="0" y="0"/>
                </a:lnTo>
                <a:lnTo>
                  <a:pt x="0" y="125895"/>
                </a:lnTo>
                <a:close/>
              </a:path>
            </a:pathLst>
          </a:custGeom>
          <a:solidFill>
            <a:srgbClr val="7070C9"/>
          </a:solidFill>
        </p:spPr>
        <p:txBody>
          <a:bodyPr wrap="square" lIns="0" tIns="0" rIns="0" bIns="0" rtlCol="0"/>
          <a:lstStyle/>
          <a:p>
            <a:endParaRPr/>
          </a:p>
        </p:txBody>
      </p:sp>
      <p:sp>
        <p:nvSpPr>
          <p:cNvPr id="6" name="object 6"/>
          <p:cNvSpPr txBox="1"/>
          <p:nvPr/>
        </p:nvSpPr>
        <p:spPr>
          <a:xfrm>
            <a:off x="3915155" y="1691030"/>
            <a:ext cx="603250"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H</a:t>
            </a:r>
            <a:r>
              <a:rPr sz="450" spc="30" dirty="0">
                <a:solidFill>
                  <a:srgbClr val="FFFFFF"/>
                </a:solidFill>
                <a:latin typeface="Times New Roman"/>
                <a:cs typeface="Times New Roman"/>
              </a:rPr>
              <a:t>ISTORY OF</a:t>
            </a:r>
            <a:r>
              <a:rPr sz="450" spc="5" dirty="0">
                <a:solidFill>
                  <a:srgbClr val="FFFFFF"/>
                </a:solidFill>
                <a:latin typeface="Times New Roman"/>
                <a:cs typeface="Times New Roman"/>
              </a:rPr>
              <a:t> </a:t>
            </a:r>
            <a:r>
              <a:rPr sz="600" spc="15" dirty="0">
                <a:solidFill>
                  <a:srgbClr val="FFFFFF"/>
                </a:solidFill>
                <a:latin typeface="Times New Roman"/>
                <a:cs typeface="Times New Roman"/>
              </a:rPr>
              <a:t>GPU</a:t>
            </a:r>
            <a:endParaRPr sz="600">
              <a:latin typeface="Times New Roman"/>
              <a:cs typeface="Times New Roman"/>
            </a:endParaRPr>
          </a:p>
        </p:txBody>
      </p:sp>
      <p:sp>
        <p:nvSpPr>
          <p:cNvPr id="7" name="object 7"/>
          <p:cNvSpPr txBox="1"/>
          <p:nvPr/>
        </p:nvSpPr>
        <p:spPr>
          <a:xfrm>
            <a:off x="3915155" y="1851088"/>
            <a:ext cx="374015" cy="195580"/>
          </a:xfrm>
          <a:prstGeom prst="rect">
            <a:avLst/>
          </a:prstGeom>
        </p:spPr>
        <p:txBody>
          <a:bodyPr vert="horz" wrap="square" lIns="0" tIns="0" rIns="0" bIns="0" rtlCol="0">
            <a:spAutoFit/>
          </a:bodyPr>
          <a:lstStyle/>
          <a:p>
            <a:pPr marL="12700">
              <a:lnSpc>
                <a:spcPts val="710"/>
              </a:lnSpc>
            </a:pPr>
            <a:r>
              <a:rPr sz="600" spc="20" dirty="0">
                <a:solidFill>
                  <a:srgbClr val="FFFFFF"/>
                </a:solidFill>
                <a:latin typeface="Times New Roman"/>
                <a:cs typeface="Times New Roman"/>
              </a:rPr>
              <a:t>W</a:t>
            </a:r>
            <a:r>
              <a:rPr sz="450" spc="20" dirty="0">
                <a:solidFill>
                  <a:srgbClr val="FFFFFF"/>
                </a:solidFill>
                <a:latin typeface="Times New Roman"/>
                <a:cs typeface="Times New Roman"/>
              </a:rPr>
              <a:t>HAT </a:t>
            </a:r>
            <a:r>
              <a:rPr sz="450" spc="25" dirty="0">
                <a:solidFill>
                  <a:srgbClr val="FFFFFF"/>
                </a:solidFill>
                <a:latin typeface="Times New Roman"/>
                <a:cs typeface="Times New Roman"/>
              </a:rPr>
              <a:t>IS</a:t>
            </a:r>
            <a:r>
              <a:rPr sz="450" spc="10" dirty="0">
                <a:solidFill>
                  <a:srgbClr val="FFFFFF"/>
                </a:solidFill>
                <a:latin typeface="Times New Roman"/>
                <a:cs typeface="Times New Roman"/>
              </a:rPr>
              <a:t> </a:t>
            </a:r>
            <a:r>
              <a:rPr sz="450" spc="20" dirty="0">
                <a:solidFill>
                  <a:srgbClr val="FFFFFF"/>
                </a:solidFill>
                <a:latin typeface="Times New Roman"/>
                <a:cs typeface="Times New Roman"/>
              </a:rPr>
              <a:t>A</a:t>
            </a:r>
            <a:endParaRPr sz="450">
              <a:latin typeface="Times New Roman"/>
              <a:cs typeface="Times New Roman"/>
            </a:endParaRPr>
          </a:p>
          <a:p>
            <a:pPr marL="12700">
              <a:lnSpc>
                <a:spcPts val="710"/>
              </a:lnSpc>
            </a:pPr>
            <a:r>
              <a:rPr sz="600" spc="15" dirty="0">
                <a:solidFill>
                  <a:srgbClr val="FFFFFF"/>
                </a:solidFill>
                <a:latin typeface="Times New Roman"/>
                <a:cs typeface="Times New Roman"/>
              </a:rPr>
              <a:t>GPGPU?</a:t>
            </a:r>
            <a:endParaRPr sz="600">
              <a:latin typeface="Times New Roman"/>
              <a:cs typeface="Times New Roman"/>
            </a:endParaRPr>
          </a:p>
        </p:txBody>
      </p:sp>
      <p:sp>
        <p:nvSpPr>
          <p:cNvPr id="8" name="object 8"/>
          <p:cNvSpPr txBox="1"/>
          <p:nvPr/>
        </p:nvSpPr>
        <p:spPr>
          <a:xfrm>
            <a:off x="3915155" y="2099703"/>
            <a:ext cx="631825" cy="443865"/>
          </a:xfrm>
          <a:prstGeom prst="rect">
            <a:avLst/>
          </a:prstGeom>
        </p:spPr>
        <p:txBody>
          <a:bodyPr vert="horz" wrap="square" lIns="0" tIns="0" rIns="0" bIns="0" rtlCol="0">
            <a:spAutoFit/>
          </a:bodyPr>
          <a:lstStyle/>
          <a:p>
            <a:pPr marL="12700">
              <a:lnSpc>
                <a:spcPct val="100000"/>
              </a:lnSpc>
            </a:pPr>
            <a:r>
              <a:rPr sz="450" spc="30" dirty="0">
                <a:solidFill>
                  <a:srgbClr val="FFFFFF"/>
                </a:solidFill>
                <a:latin typeface="Times New Roman"/>
                <a:cs typeface="Times New Roman"/>
              </a:rPr>
              <a:t>N</a:t>
            </a:r>
            <a:r>
              <a:rPr sz="600" spc="30" dirty="0">
                <a:solidFill>
                  <a:srgbClr val="FFFFFF"/>
                </a:solidFill>
                <a:latin typeface="Times New Roman"/>
                <a:cs typeface="Times New Roman"/>
              </a:rPr>
              <a:t>V</a:t>
            </a:r>
            <a:r>
              <a:rPr sz="450" spc="30" dirty="0">
                <a:solidFill>
                  <a:srgbClr val="FFFFFF"/>
                </a:solidFill>
                <a:latin typeface="Times New Roman"/>
                <a:cs typeface="Times New Roman"/>
              </a:rPr>
              <a:t>IDIA</a:t>
            </a:r>
            <a:r>
              <a:rPr sz="450" spc="-5"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marL="12700" marR="5080">
              <a:lnSpc>
                <a:spcPct val="110700"/>
              </a:lnSpc>
              <a:spcBef>
                <a:spcPts val="459"/>
              </a:spcBef>
            </a:pPr>
            <a:r>
              <a:rPr sz="600" spc="35" dirty="0">
                <a:solidFill>
                  <a:srgbClr val="FFFFFF"/>
                </a:solidFill>
                <a:latin typeface="Times New Roman"/>
                <a:cs typeface="Times New Roman"/>
              </a:rPr>
              <a:t>M</a:t>
            </a:r>
            <a:r>
              <a:rPr sz="450" spc="35" dirty="0">
                <a:solidFill>
                  <a:srgbClr val="FFFFFF"/>
                </a:solidFill>
                <a:latin typeface="Times New Roman"/>
                <a:cs typeface="Times New Roman"/>
              </a:rPr>
              <a:t>ETHOD </a:t>
            </a:r>
            <a:r>
              <a:rPr sz="450" spc="30" dirty="0">
                <a:solidFill>
                  <a:srgbClr val="FFFFFF"/>
                </a:solidFill>
                <a:latin typeface="Times New Roman"/>
                <a:cs typeface="Times New Roman"/>
              </a:rPr>
              <a:t>OF </a:t>
            </a:r>
            <a:r>
              <a:rPr sz="450" spc="35" dirty="0">
                <a:solidFill>
                  <a:srgbClr val="FFFFFF"/>
                </a:solidFill>
                <a:latin typeface="Times New Roman"/>
                <a:cs typeface="Times New Roman"/>
              </a:rPr>
              <a:t>LINES  FOR PARABOLIC  </a:t>
            </a:r>
            <a:r>
              <a:rPr sz="600" spc="20" dirty="0">
                <a:solidFill>
                  <a:srgbClr val="FFFFFF"/>
                </a:solidFill>
                <a:latin typeface="Times New Roman"/>
                <a:cs typeface="Times New Roman"/>
              </a:rPr>
              <a:t>PDE</a:t>
            </a:r>
            <a:r>
              <a:rPr sz="450" spc="20" dirty="0">
                <a:solidFill>
                  <a:srgbClr val="FFFFFF"/>
                </a:solidFill>
                <a:latin typeface="Times New Roman"/>
                <a:cs typeface="Times New Roman"/>
              </a:rPr>
              <a:t>S </a:t>
            </a:r>
            <a:r>
              <a:rPr sz="450" spc="25" dirty="0">
                <a:solidFill>
                  <a:srgbClr val="FFFFFF"/>
                </a:solidFill>
                <a:latin typeface="Times New Roman"/>
                <a:cs typeface="Times New Roman"/>
              </a:rPr>
              <a:t>IN</a:t>
            </a:r>
            <a:r>
              <a:rPr sz="450" spc="2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p:txBody>
      </p:sp>
      <p:sp>
        <p:nvSpPr>
          <p:cNvPr id="9" name="object 9"/>
          <p:cNvSpPr txBox="1"/>
          <p:nvPr/>
        </p:nvSpPr>
        <p:spPr>
          <a:xfrm>
            <a:off x="3915155" y="2596946"/>
            <a:ext cx="610235" cy="106680"/>
          </a:xfrm>
          <a:prstGeom prst="rect">
            <a:avLst/>
          </a:prstGeom>
        </p:spPr>
        <p:txBody>
          <a:bodyPr vert="horz" wrap="square" lIns="0" tIns="0" rIns="0" bIns="0" rtlCol="0">
            <a:spAutoFit/>
          </a:bodyPr>
          <a:lstStyle/>
          <a:p>
            <a:pPr marL="12700">
              <a:lnSpc>
                <a:spcPct val="100000"/>
              </a:lnSpc>
            </a:pPr>
            <a:r>
              <a:rPr sz="600" spc="30" dirty="0">
                <a:solidFill>
                  <a:srgbClr val="FFFFFF"/>
                </a:solidFill>
                <a:latin typeface="Times New Roman"/>
                <a:cs typeface="Times New Roman"/>
              </a:rPr>
              <a:t>I</a:t>
            </a:r>
            <a:r>
              <a:rPr sz="450" spc="30" dirty="0">
                <a:solidFill>
                  <a:srgbClr val="FFFFFF"/>
                </a:solidFill>
                <a:latin typeface="Times New Roman"/>
                <a:cs typeface="Times New Roman"/>
              </a:rPr>
              <a:t>MPLEMENTATION</a:t>
            </a:r>
            <a:endParaRPr sz="450">
              <a:latin typeface="Times New Roman"/>
              <a:cs typeface="Times New Roman"/>
            </a:endParaRPr>
          </a:p>
        </p:txBody>
      </p:sp>
      <p:sp>
        <p:nvSpPr>
          <p:cNvPr id="10" name="object 10"/>
          <p:cNvSpPr/>
          <p:nvPr/>
        </p:nvSpPr>
        <p:spPr>
          <a:xfrm>
            <a:off x="2368360"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1" name="object 11"/>
          <p:cNvSpPr/>
          <p:nvPr/>
        </p:nvSpPr>
        <p:spPr>
          <a:xfrm>
            <a:off x="2288743"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2" name="object 12"/>
          <p:cNvSpPr/>
          <p:nvPr/>
        </p:nvSpPr>
        <p:spPr>
          <a:xfrm>
            <a:off x="2466545" y="3367265"/>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3" name="object 13"/>
          <p:cNvSpPr/>
          <p:nvPr/>
        </p:nvSpPr>
        <p:spPr>
          <a:xfrm>
            <a:off x="2619031" y="3381349"/>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4" name="object 14"/>
          <p:cNvSpPr/>
          <p:nvPr/>
        </p:nvSpPr>
        <p:spPr>
          <a:xfrm>
            <a:off x="2629523" y="3371074"/>
            <a:ext cx="43180" cy="30480"/>
          </a:xfrm>
          <a:custGeom>
            <a:avLst/>
            <a:gdLst/>
            <a:ahLst/>
            <a:cxnLst/>
            <a:rect l="l" t="t" r="r" b="b"/>
            <a:pathLst>
              <a:path w="43180"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15" name="object 15"/>
          <p:cNvSpPr/>
          <p:nvPr/>
        </p:nvSpPr>
        <p:spPr>
          <a:xfrm>
            <a:off x="2639683" y="3360914"/>
            <a:ext cx="43180" cy="30480"/>
          </a:xfrm>
          <a:custGeom>
            <a:avLst/>
            <a:gdLst/>
            <a:ahLst/>
            <a:cxnLst/>
            <a:rect l="l" t="t" r="r" b="b"/>
            <a:pathLst>
              <a:path w="43180"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16" name="object 16"/>
          <p:cNvSpPr/>
          <p:nvPr/>
        </p:nvSpPr>
        <p:spPr>
          <a:xfrm>
            <a:off x="2555862"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2911882"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18" name="object 18"/>
          <p:cNvSpPr/>
          <p:nvPr/>
        </p:nvSpPr>
        <p:spPr>
          <a:xfrm>
            <a:off x="282298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2899182" y="33609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0" name="object 20"/>
          <p:cNvSpPr/>
          <p:nvPr/>
        </p:nvSpPr>
        <p:spPr>
          <a:xfrm>
            <a:off x="2911882" y="33863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1" name="object 21"/>
          <p:cNvSpPr/>
          <p:nvPr/>
        </p:nvSpPr>
        <p:spPr>
          <a:xfrm>
            <a:off x="2899182"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2" name="object 22"/>
          <p:cNvSpPr/>
          <p:nvPr/>
        </p:nvSpPr>
        <p:spPr>
          <a:xfrm>
            <a:off x="2911882"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3" name="object 23"/>
          <p:cNvSpPr/>
          <p:nvPr/>
        </p:nvSpPr>
        <p:spPr>
          <a:xfrm>
            <a:off x="3166314"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object 24"/>
          <p:cNvSpPr/>
          <p:nvPr/>
        </p:nvSpPr>
        <p:spPr>
          <a:xfrm>
            <a:off x="3179014"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5" name="object 25"/>
          <p:cNvSpPr/>
          <p:nvPr/>
        </p:nvSpPr>
        <p:spPr>
          <a:xfrm>
            <a:off x="3179014"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6" name="object 26"/>
          <p:cNvSpPr/>
          <p:nvPr/>
        </p:nvSpPr>
        <p:spPr>
          <a:xfrm>
            <a:off x="309011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object 27"/>
          <p:cNvSpPr/>
          <p:nvPr/>
        </p:nvSpPr>
        <p:spPr>
          <a:xfrm>
            <a:off x="3166314" y="339901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object 28"/>
          <p:cNvSpPr/>
          <p:nvPr/>
        </p:nvSpPr>
        <p:spPr>
          <a:xfrm>
            <a:off x="3179014" y="3411715"/>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object 29"/>
          <p:cNvSpPr/>
          <p:nvPr/>
        </p:nvSpPr>
        <p:spPr>
          <a:xfrm>
            <a:off x="3433433" y="33609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object 30"/>
          <p:cNvSpPr/>
          <p:nvPr/>
        </p:nvSpPr>
        <p:spPr>
          <a:xfrm>
            <a:off x="3446133" y="33736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object 31"/>
          <p:cNvSpPr/>
          <p:nvPr/>
        </p:nvSpPr>
        <p:spPr>
          <a:xfrm>
            <a:off x="3446133" y="33863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object 32"/>
          <p:cNvSpPr/>
          <p:nvPr/>
        </p:nvSpPr>
        <p:spPr>
          <a:xfrm>
            <a:off x="3433433" y="33990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3" name="object 33"/>
          <p:cNvSpPr/>
          <p:nvPr/>
        </p:nvSpPr>
        <p:spPr>
          <a:xfrm>
            <a:off x="3446133" y="3411715"/>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4" name="object 34"/>
          <p:cNvSpPr/>
          <p:nvPr/>
        </p:nvSpPr>
        <p:spPr>
          <a:xfrm>
            <a:off x="3731032" y="3391395"/>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5" name="object 35"/>
          <p:cNvSpPr/>
          <p:nvPr/>
        </p:nvSpPr>
        <p:spPr>
          <a:xfrm>
            <a:off x="3703968" y="3364900"/>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36" name="object 36"/>
          <p:cNvSpPr/>
          <p:nvPr/>
        </p:nvSpPr>
        <p:spPr>
          <a:xfrm>
            <a:off x="3624351" y="3360914"/>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37" name="object 37"/>
          <p:cNvSpPr/>
          <p:nvPr/>
        </p:nvSpPr>
        <p:spPr>
          <a:xfrm>
            <a:off x="3609111" y="3378695"/>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8" name="object 38"/>
          <p:cNvSpPr/>
          <p:nvPr/>
        </p:nvSpPr>
        <p:spPr>
          <a:xfrm>
            <a:off x="3776753" y="3360914"/>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39" name="object 39"/>
          <p:cNvSpPr/>
          <p:nvPr/>
        </p:nvSpPr>
        <p:spPr>
          <a:xfrm>
            <a:off x="3812313" y="3378695"/>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0" name="object 4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400" spc="45" dirty="0"/>
              <a:t>H</a:t>
            </a:r>
            <a:r>
              <a:rPr spc="45" dirty="0"/>
              <a:t>ISTORY </a:t>
            </a:r>
            <a:r>
              <a:rPr spc="30" dirty="0"/>
              <a:t>OF</a:t>
            </a:r>
            <a:r>
              <a:rPr spc="180" dirty="0"/>
              <a:t> </a:t>
            </a:r>
            <a:r>
              <a:rPr sz="1400" spc="65" dirty="0"/>
              <a:t>GPU</a:t>
            </a:r>
            <a:endParaRPr sz="1400"/>
          </a:p>
        </p:txBody>
      </p:sp>
      <p:sp>
        <p:nvSpPr>
          <p:cNvPr id="42" name="object 42"/>
          <p:cNvSpPr txBox="1"/>
          <p:nvPr/>
        </p:nvSpPr>
        <p:spPr>
          <a:xfrm>
            <a:off x="3915155" y="2690804"/>
            <a:ext cx="640715" cy="350520"/>
          </a:xfrm>
          <a:prstGeom prst="rect">
            <a:avLst/>
          </a:prstGeom>
        </p:spPr>
        <p:txBody>
          <a:bodyPr vert="horz" wrap="square" lIns="0" tIns="0" rIns="0" bIns="0" rtlCol="0">
            <a:spAutoFit/>
          </a:bodyPr>
          <a:lstStyle/>
          <a:p>
            <a:pPr marL="12700">
              <a:lnSpc>
                <a:spcPts val="665"/>
              </a:lnSpc>
            </a:pPr>
            <a:r>
              <a:rPr sz="450" spc="30" dirty="0">
                <a:solidFill>
                  <a:srgbClr val="FFFFFF"/>
                </a:solidFill>
                <a:latin typeface="Times New Roman"/>
                <a:cs typeface="Times New Roman"/>
              </a:rPr>
              <a:t>OF</a:t>
            </a:r>
            <a:r>
              <a:rPr sz="450" spc="-20" dirty="0">
                <a:solidFill>
                  <a:srgbClr val="FFFFFF"/>
                </a:solidFill>
                <a:latin typeface="Times New Roman"/>
                <a:cs typeface="Times New Roman"/>
              </a:rPr>
              <a:t> </a:t>
            </a:r>
            <a:r>
              <a:rPr sz="600" spc="15" dirty="0">
                <a:solidFill>
                  <a:srgbClr val="FFFFFF"/>
                </a:solidFill>
                <a:latin typeface="Times New Roman"/>
                <a:cs typeface="Times New Roman"/>
              </a:rPr>
              <a:t>GMRES</a:t>
            </a:r>
            <a:endParaRPr sz="600">
              <a:latin typeface="Times New Roman"/>
              <a:cs typeface="Times New Roman"/>
            </a:endParaRPr>
          </a:p>
          <a:p>
            <a:pPr marL="12700">
              <a:lnSpc>
                <a:spcPts val="710"/>
              </a:lnSpc>
            </a:pPr>
            <a:r>
              <a:rPr sz="450" spc="40" dirty="0">
                <a:solidFill>
                  <a:srgbClr val="FFFFFF"/>
                </a:solidFill>
                <a:latin typeface="Times New Roman"/>
                <a:cs typeface="Times New Roman"/>
              </a:rPr>
              <a:t>METHOD </a:t>
            </a:r>
            <a:r>
              <a:rPr sz="450" spc="25" dirty="0">
                <a:solidFill>
                  <a:srgbClr val="FFFFFF"/>
                </a:solidFill>
                <a:latin typeface="Times New Roman"/>
                <a:cs typeface="Times New Roman"/>
              </a:rPr>
              <a:t>IN</a:t>
            </a:r>
            <a:r>
              <a:rPr sz="450" dirty="0">
                <a:solidFill>
                  <a:srgbClr val="FFFFFF"/>
                </a:solidFill>
                <a:latin typeface="Times New Roman"/>
                <a:cs typeface="Times New Roman"/>
              </a:rPr>
              <a:t> </a:t>
            </a:r>
            <a:r>
              <a:rPr sz="600" spc="10" dirty="0">
                <a:solidFill>
                  <a:srgbClr val="FFFFFF"/>
                </a:solidFill>
                <a:latin typeface="Times New Roman"/>
                <a:cs typeface="Times New Roman"/>
              </a:rPr>
              <a:t>CUDA</a:t>
            </a:r>
            <a:endParaRPr sz="600">
              <a:latin typeface="Times New Roman"/>
              <a:cs typeface="Times New Roman"/>
            </a:endParaRPr>
          </a:p>
          <a:p>
            <a:pPr>
              <a:lnSpc>
                <a:spcPct val="100000"/>
              </a:lnSpc>
              <a:spcBef>
                <a:spcPts val="20"/>
              </a:spcBef>
            </a:pPr>
            <a:endParaRPr sz="450">
              <a:latin typeface="Times New Roman"/>
              <a:cs typeface="Times New Roman"/>
            </a:endParaRPr>
          </a:p>
          <a:p>
            <a:pPr marL="12700">
              <a:lnSpc>
                <a:spcPct val="100000"/>
              </a:lnSpc>
            </a:pPr>
            <a:r>
              <a:rPr sz="600" spc="35" dirty="0">
                <a:solidFill>
                  <a:srgbClr val="FFFFFF"/>
                </a:solidFill>
                <a:latin typeface="Times New Roman"/>
                <a:cs typeface="Times New Roman"/>
              </a:rPr>
              <a:t>C</a:t>
            </a:r>
            <a:r>
              <a:rPr sz="450" spc="35" dirty="0">
                <a:solidFill>
                  <a:srgbClr val="FFFFFF"/>
                </a:solidFill>
                <a:latin typeface="Times New Roman"/>
                <a:cs typeface="Times New Roman"/>
              </a:rPr>
              <a:t>ONCLUSION</a:t>
            </a:r>
            <a:endParaRPr sz="450">
              <a:latin typeface="Times New Roman"/>
              <a:cs typeface="Times New Roman"/>
            </a:endParaRPr>
          </a:p>
        </p:txBody>
      </p:sp>
      <p:sp>
        <p:nvSpPr>
          <p:cNvPr id="41" name="object 41"/>
          <p:cNvSpPr txBox="1"/>
          <p:nvPr/>
        </p:nvSpPr>
        <p:spPr>
          <a:xfrm>
            <a:off x="291465" y="849985"/>
            <a:ext cx="3093085" cy="1787156"/>
          </a:xfrm>
          <a:prstGeom prst="rect">
            <a:avLst/>
          </a:prstGeom>
        </p:spPr>
        <p:txBody>
          <a:bodyPr vert="horz" wrap="square" lIns="0" tIns="0" rIns="0" bIns="0" rtlCol="0">
            <a:spAutoFit/>
          </a:bodyPr>
          <a:lstStyle/>
          <a:p>
            <a:pPr marL="184150" indent="-171450">
              <a:lnSpc>
                <a:spcPct val="100000"/>
              </a:lnSpc>
              <a:buFont typeface="Wingdings" panose="05000000000000000000" pitchFamily="2" charset="2"/>
              <a:buChar char="Ø"/>
            </a:pPr>
            <a:r>
              <a:rPr sz="1050" spc="-10" dirty="0">
                <a:latin typeface="Arial"/>
                <a:cs typeface="Arial"/>
              </a:rPr>
              <a:t>GPU </a:t>
            </a:r>
            <a:r>
              <a:rPr sz="1050" spc="-5" dirty="0">
                <a:latin typeface="Arial"/>
                <a:cs typeface="Arial"/>
              </a:rPr>
              <a:t>= </a:t>
            </a:r>
            <a:r>
              <a:rPr sz="1050" spc="-10" dirty="0">
                <a:latin typeface="Arial"/>
                <a:cs typeface="Arial"/>
              </a:rPr>
              <a:t>graphics </a:t>
            </a:r>
            <a:r>
              <a:rPr sz="1050" spc="-5" dirty="0">
                <a:latin typeface="Arial"/>
                <a:cs typeface="Arial"/>
              </a:rPr>
              <a:t>processing</a:t>
            </a:r>
            <a:r>
              <a:rPr sz="1050" spc="-175" dirty="0">
                <a:latin typeface="Arial"/>
                <a:cs typeface="Arial"/>
              </a:rPr>
              <a:t> </a:t>
            </a:r>
            <a:r>
              <a:rPr sz="1050" spc="-5" dirty="0">
                <a:latin typeface="Arial"/>
                <a:cs typeface="Arial"/>
              </a:rPr>
              <a:t>unit</a:t>
            </a:r>
            <a:endParaRPr sz="1050" dirty="0">
              <a:latin typeface="Arial"/>
              <a:cs typeface="Arial"/>
            </a:endParaRPr>
          </a:p>
          <a:p>
            <a:pPr marL="183515" marR="141605" indent="-171450">
              <a:lnSpc>
                <a:spcPct val="102600"/>
              </a:lnSpc>
              <a:spcBef>
                <a:spcPts val="300"/>
              </a:spcBef>
              <a:buFont typeface="Wingdings" panose="05000000000000000000" pitchFamily="2" charset="2"/>
              <a:buChar char="Ø"/>
            </a:pPr>
            <a:r>
              <a:rPr sz="1050" spc="-10" dirty="0">
                <a:latin typeface="Arial"/>
                <a:cs typeface="Arial"/>
              </a:rPr>
              <a:t>accelerators </a:t>
            </a:r>
            <a:r>
              <a:rPr sz="1050" spc="-5" dirty="0">
                <a:latin typeface="Arial"/>
                <a:cs typeface="Arial"/>
              </a:rPr>
              <a:t>of algorithms in </a:t>
            </a:r>
            <a:r>
              <a:rPr sz="1050" spc="-10" dirty="0">
                <a:latin typeface="Arial"/>
                <a:cs typeface="Arial"/>
              </a:rPr>
              <a:t>3D graphics </a:t>
            </a:r>
            <a:r>
              <a:rPr sz="1050" spc="-5" dirty="0">
                <a:latin typeface="Arial"/>
                <a:cs typeface="Arial"/>
              </a:rPr>
              <a:t>and  visualisation</a:t>
            </a:r>
            <a:endParaRPr sz="1050" dirty="0">
              <a:latin typeface="Arial"/>
              <a:cs typeface="Arial"/>
            </a:endParaRPr>
          </a:p>
          <a:p>
            <a:pPr marL="184150" indent="-171450">
              <a:lnSpc>
                <a:spcPct val="100000"/>
              </a:lnSpc>
              <a:spcBef>
                <a:spcPts val="175"/>
              </a:spcBef>
              <a:buFont typeface="Wingdings" panose="05000000000000000000" pitchFamily="2" charset="2"/>
              <a:buChar char="Ø"/>
            </a:pPr>
            <a:r>
              <a:rPr sz="1050" spc="-5" dirty="0">
                <a:latin typeface="Arial"/>
                <a:cs typeface="Arial"/>
              </a:rPr>
              <a:t>originally aimed </a:t>
            </a:r>
            <a:r>
              <a:rPr sz="1050" spc="-15" dirty="0">
                <a:latin typeface="Arial"/>
                <a:cs typeface="Arial"/>
              </a:rPr>
              <a:t>for </a:t>
            </a:r>
            <a:r>
              <a:rPr sz="1050" spc="-5" dirty="0">
                <a:latin typeface="Arial"/>
                <a:cs typeface="Arial"/>
              </a:rPr>
              <a:t>computer</a:t>
            </a:r>
            <a:r>
              <a:rPr sz="1050" spc="-160" dirty="0">
                <a:latin typeface="Arial"/>
                <a:cs typeface="Arial"/>
              </a:rPr>
              <a:t> </a:t>
            </a:r>
            <a:r>
              <a:rPr sz="1050" spc="-10" dirty="0">
                <a:latin typeface="Arial"/>
                <a:cs typeface="Arial"/>
              </a:rPr>
              <a:t>games</a:t>
            </a:r>
            <a:endParaRPr sz="1050" dirty="0">
              <a:latin typeface="Arial"/>
              <a:cs typeface="Arial"/>
            </a:endParaRPr>
          </a:p>
          <a:p>
            <a:pPr marL="471170" indent="-171450">
              <a:lnSpc>
                <a:spcPct val="100000"/>
              </a:lnSpc>
              <a:spcBef>
                <a:spcPts val="175"/>
              </a:spcBef>
              <a:buFont typeface="Arial" panose="020B0604020202020204" pitchFamily="34" charset="0"/>
              <a:buChar char="•"/>
            </a:pPr>
            <a:r>
              <a:rPr sz="1000" spc="-5" dirty="0">
                <a:latin typeface="Arial"/>
                <a:cs typeface="Arial"/>
              </a:rPr>
              <a:t>psychological disadvantage of GPU </a:t>
            </a:r>
            <a:r>
              <a:rPr sz="1000" spc="-20" dirty="0">
                <a:latin typeface="Arial"/>
                <a:cs typeface="Arial"/>
              </a:rPr>
              <a:t>even</a:t>
            </a:r>
            <a:r>
              <a:rPr sz="1000" spc="80" dirty="0">
                <a:latin typeface="Arial"/>
                <a:cs typeface="Arial"/>
              </a:rPr>
              <a:t> </a:t>
            </a:r>
            <a:r>
              <a:rPr sz="1000" spc="-10" dirty="0">
                <a:latin typeface="Arial"/>
                <a:cs typeface="Arial"/>
              </a:rPr>
              <a:t>today</a:t>
            </a:r>
            <a:endParaRPr sz="1000" dirty="0">
              <a:latin typeface="Arial"/>
              <a:cs typeface="Arial"/>
            </a:endParaRPr>
          </a:p>
          <a:p>
            <a:pPr marL="184150" indent="-171450">
              <a:lnSpc>
                <a:spcPct val="100000"/>
              </a:lnSpc>
              <a:spcBef>
                <a:spcPts val="195"/>
              </a:spcBef>
              <a:buFont typeface="Wingdings" panose="05000000000000000000" pitchFamily="2" charset="2"/>
              <a:buChar char="Ø"/>
            </a:pPr>
            <a:r>
              <a:rPr sz="1050" spc="-5" dirty="0">
                <a:latin typeface="Arial"/>
                <a:cs typeface="Arial"/>
              </a:rPr>
              <a:t>typical </a:t>
            </a:r>
            <a:r>
              <a:rPr sz="1050" dirty="0">
                <a:latin typeface="Arial"/>
                <a:cs typeface="Arial"/>
              </a:rPr>
              <a:t>run</a:t>
            </a:r>
          </a:p>
          <a:p>
            <a:pPr marL="471170" indent="-171450">
              <a:lnSpc>
                <a:spcPts val="1200"/>
              </a:lnSpc>
              <a:spcBef>
                <a:spcPts val="175"/>
              </a:spcBef>
              <a:buFont typeface="Arial" panose="020B0604020202020204" pitchFamily="34" charset="0"/>
              <a:buChar char="•"/>
            </a:pPr>
            <a:r>
              <a:rPr sz="1000" spc="-5" dirty="0">
                <a:latin typeface="Arial"/>
                <a:cs typeface="Arial"/>
              </a:rPr>
              <a:t>transformation of thousands of</a:t>
            </a:r>
            <a:r>
              <a:rPr sz="1000" spc="60" dirty="0">
                <a:latin typeface="Arial"/>
                <a:cs typeface="Arial"/>
              </a:rPr>
              <a:t> </a:t>
            </a:r>
            <a:r>
              <a:rPr sz="1000" dirty="0">
                <a:latin typeface="Arial"/>
                <a:cs typeface="Arial"/>
              </a:rPr>
              <a:t>triangles</a:t>
            </a:r>
          </a:p>
          <a:p>
            <a:pPr marL="471170" indent="-171450">
              <a:lnSpc>
                <a:spcPts val="1195"/>
              </a:lnSpc>
              <a:buFont typeface="Arial" panose="020B0604020202020204" pitchFamily="34" charset="0"/>
              <a:buChar char="•"/>
            </a:pPr>
            <a:r>
              <a:rPr sz="1000" spc="-5" dirty="0">
                <a:latin typeface="Arial"/>
                <a:cs typeface="Arial"/>
              </a:rPr>
              <a:t>applying</a:t>
            </a:r>
            <a:r>
              <a:rPr sz="1000" spc="50" dirty="0">
                <a:latin typeface="Arial"/>
                <a:cs typeface="Arial"/>
              </a:rPr>
              <a:t> </a:t>
            </a:r>
            <a:r>
              <a:rPr sz="1000" spc="-10" dirty="0">
                <a:latin typeface="Arial"/>
                <a:cs typeface="Arial"/>
              </a:rPr>
              <a:t>textures</a:t>
            </a:r>
            <a:endParaRPr sz="1000" dirty="0">
              <a:latin typeface="Arial"/>
              <a:cs typeface="Arial"/>
            </a:endParaRPr>
          </a:p>
          <a:p>
            <a:pPr marL="471170" indent="-171450">
              <a:lnSpc>
                <a:spcPts val="1200"/>
              </a:lnSpc>
              <a:buFont typeface="Arial" panose="020B0604020202020204" pitchFamily="34" charset="0"/>
              <a:buChar char="•"/>
            </a:pPr>
            <a:r>
              <a:rPr sz="1000" spc="-5" dirty="0">
                <a:latin typeface="Arial"/>
                <a:cs typeface="Arial"/>
              </a:rPr>
              <a:t>projection to frame</a:t>
            </a:r>
            <a:r>
              <a:rPr sz="1000" spc="30" dirty="0">
                <a:latin typeface="Arial"/>
                <a:cs typeface="Arial"/>
              </a:rPr>
              <a:t> </a:t>
            </a:r>
            <a:r>
              <a:rPr sz="1000" spc="-10" dirty="0">
                <a:latin typeface="Arial"/>
                <a:cs typeface="Arial"/>
              </a:rPr>
              <a:t>buffer</a:t>
            </a:r>
            <a:endParaRPr sz="1000" dirty="0">
              <a:latin typeface="Arial"/>
              <a:cs typeface="Arial"/>
            </a:endParaRPr>
          </a:p>
          <a:p>
            <a:pPr marL="184150" indent="-171450">
              <a:lnSpc>
                <a:spcPct val="100000"/>
              </a:lnSpc>
              <a:spcBef>
                <a:spcPts val="350"/>
              </a:spcBef>
              <a:buFont typeface="Wingdings" panose="05000000000000000000" pitchFamily="2" charset="2"/>
              <a:buChar char="Ø"/>
            </a:pPr>
            <a:r>
              <a:rPr sz="1050" b="1" spc="-10" dirty="0">
                <a:latin typeface="Arial"/>
                <a:cs typeface="Arial"/>
              </a:rPr>
              <a:t>no </a:t>
            </a:r>
            <a:r>
              <a:rPr sz="1050" b="1" spc="-5" dirty="0">
                <a:latin typeface="Arial"/>
                <a:cs typeface="Arial"/>
              </a:rPr>
              <a:t>data </a:t>
            </a:r>
            <a:r>
              <a:rPr sz="1050" b="1" spc="-10" dirty="0">
                <a:latin typeface="Arial"/>
                <a:cs typeface="Arial"/>
              </a:rPr>
              <a:t>dependency</a:t>
            </a:r>
            <a:endParaRPr sz="1050" dirty="0">
              <a:latin typeface="Arial"/>
              <a:cs typeface="Arial"/>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5651</Words>
  <Application>Microsoft Office PowerPoint</Application>
  <PresentationFormat>사용자 지정</PresentationFormat>
  <Paragraphs>1183</Paragraphs>
  <Slides>41</Slides>
  <Notes>40</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41</vt:i4>
      </vt:variant>
    </vt:vector>
  </HeadingPairs>
  <TitlesOfParts>
    <vt:vector size="53" baseType="lpstr">
      <vt:lpstr>Meiryo</vt:lpstr>
      <vt:lpstr>PMingLiU</vt:lpstr>
      <vt:lpstr>맑은 고딕</vt:lpstr>
      <vt:lpstr>Arial</vt:lpstr>
      <vt:lpstr>Calibri</vt:lpstr>
      <vt:lpstr>Courier New</vt:lpstr>
      <vt:lpstr>Tahoma</vt:lpstr>
      <vt:lpstr>Times New Roman</vt:lpstr>
      <vt:lpstr>Tw Cen MT Condensed Extra Bold</vt:lpstr>
      <vt:lpstr>Wingdings</vt:lpstr>
      <vt:lpstr>Office Theme</vt:lpstr>
      <vt:lpstr>비트맵 이미지</vt:lpstr>
      <vt:lpstr>PowerPoint 프레젠테이션</vt:lpstr>
      <vt:lpstr>OVERVIEW</vt:lpstr>
      <vt:lpstr>NEED FOR MORE COMPUTATIONAL POWER</vt:lpstr>
      <vt:lpstr>IS MULTICORE ENOUGH?</vt:lpstr>
      <vt:lpstr>DISADVANTAGES OF CPU</vt:lpstr>
      <vt:lpstr>ADVANTAGES OF GPU</vt:lpstr>
      <vt:lpstr>ADVANTAGES OF GPU</vt:lpstr>
      <vt:lpstr>COMPARISON CPU VS. GPU</vt:lpstr>
      <vt:lpstr>HISTORY OF GPU</vt:lpstr>
      <vt:lpstr>WHAT IS A  GPGPU?</vt:lpstr>
      <vt:lpstr>ESSENCE OF GPGPU</vt:lpstr>
      <vt:lpstr>NVIDIA CUDA</vt:lpstr>
      <vt:lpstr>CUDA ARCHITECTURE I.</vt:lpstr>
      <vt:lpstr>CUDA ARCHITECTURE II.</vt:lpstr>
      <vt:lpstr>THREAD HIERARCHY</vt:lpstr>
      <vt:lpstr>EXECUTION MODEL</vt:lpstr>
      <vt:lpstr>MEMORY LAYOUT</vt:lpstr>
      <vt:lpstr>MEMORY HIERARCHY</vt:lpstr>
      <vt:lpstr>COALESCED ACCES</vt:lpstr>
      <vt:lpstr>COALESCED ACCES</vt:lpstr>
      <vt:lpstr>PROGRAMMING IN CUDA I.</vt:lpstr>
      <vt:lpstr>PROGRAMMING IN CUDA II.</vt:lpstr>
      <vt:lpstr>ALLOCATING MEMORY ON THE CUDA DEVICE</vt:lpstr>
      <vt:lpstr>METHOD OF LINES FOR PARABOLIC PDES  IN CUDA I.</vt:lpstr>
      <vt:lpstr>METHOD OF LINES FOR PARABOLIC PDES  IN CUDA II.</vt:lpstr>
      <vt:lpstr>METHOD OF LINES FOR PARABOLIC PDES  IN CUDA III.</vt:lpstr>
      <vt:lpstr>METHOD OF LINES FOR PARABOLIC PDES  IN CUDA IV.</vt:lpstr>
      <vt:lpstr>METHOD OF LINES FOR PARABOLIC PDES  IN CUDA V.</vt:lpstr>
      <vt:lpstr>METHOD OF LINES FOR PARABOLIC PDES  IN CUDA VI.</vt:lpstr>
      <vt:lpstr>METHOD OF LINES FOR PARABOLIC PDES  IN CUDA VI.</vt:lpstr>
      <vt:lpstr>APPLICATION TO MEDICAL IMAGE  SEGMENTATION BY MODIFIED ALLEN-CAHN  EQUATION</vt:lpstr>
      <vt:lpstr>MRI SEGMENTATION</vt:lpstr>
      <vt:lpstr>SPEEDUP OF THE METHOD IN LINES IN   CUDA</vt:lpstr>
      <vt:lpstr>IMPLEMENTATION OF GMRES METHOD IN CUDA</vt:lpstr>
      <vt:lpstr>CSR FORMAT FOR SPARSE MATRICES</vt:lpstr>
      <vt:lpstr>PCSR FORMAT FOR SPARSE MATRICES</vt:lpstr>
      <vt:lpstr>PowerPoint 프레젠테이션</vt:lpstr>
      <vt:lpstr>CUDA GMRES SPEEDUP</vt:lpstr>
      <vt:lpstr>FUTURE OF GPGPU?</vt:lpstr>
      <vt:lpstr>FUTURE OF CUDA?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nVidia CUDA for Numerical Solution of Partial Differential Equations</dc:title>
  <dc:creator>Tomáš Oberhuber, Atsushi Suzuki, Jan Vacata, Vítezslav Zabka</dc:creator>
  <cp:lastModifiedBy>김진권</cp:lastModifiedBy>
  <cp:revision>188</cp:revision>
  <dcterms:created xsi:type="dcterms:W3CDTF">2017-04-10T01:41:24Z</dcterms:created>
  <dcterms:modified xsi:type="dcterms:W3CDTF">2017-04-17T13:08:04Z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2009-09-07T00:00:00Z</vt:filetime>
  </property>
  <property fmtid="{D5CDD505-2E9C-101B-9397-08002B2CF9AE}" pid="3" name="Creator">
    <vt:lpwstr>LaTeX with beamer class version 3.07</vt:lpwstr>
  </property>
  <property fmtid="{D5CDD505-2E9C-101B-9397-08002B2CF9AE}" pid="4" name="LastSaved">
    <vt:filetime>2017-04-10T00:00:00Z</vt:filetime>
  </property>
</Properties>
</file>