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12" r:id="rId2"/>
    <p:sldId id="266" r:id="rId3"/>
    <p:sldId id="338" r:id="rId4"/>
    <p:sldId id="438" r:id="rId5"/>
    <p:sldId id="313" r:id="rId6"/>
    <p:sldId id="319" r:id="rId7"/>
    <p:sldId id="381" r:id="rId8"/>
    <p:sldId id="267" r:id="rId9"/>
    <p:sldId id="272" r:id="rId10"/>
    <p:sldId id="268" r:id="rId11"/>
    <p:sldId id="270" r:id="rId12"/>
    <p:sldId id="269" r:id="rId13"/>
    <p:sldId id="442" r:id="rId14"/>
    <p:sldId id="335" r:id="rId15"/>
    <p:sldId id="315" r:id="rId16"/>
    <p:sldId id="321" r:id="rId17"/>
    <p:sldId id="323" r:id="rId18"/>
    <p:sldId id="288" r:id="rId19"/>
    <p:sldId id="276" r:id="rId20"/>
    <p:sldId id="278" r:id="rId21"/>
    <p:sldId id="280" r:id="rId22"/>
    <p:sldId id="282" r:id="rId23"/>
    <p:sldId id="284" r:id="rId24"/>
    <p:sldId id="286" r:id="rId25"/>
    <p:sldId id="432" r:id="rId26"/>
    <p:sldId id="433" r:id="rId27"/>
    <p:sldId id="434" r:id="rId28"/>
    <p:sldId id="436" r:id="rId29"/>
    <p:sldId id="435" r:id="rId30"/>
    <p:sldId id="437" r:id="rId31"/>
    <p:sldId id="429" r:id="rId32"/>
    <p:sldId id="430" r:id="rId33"/>
    <p:sldId id="431" r:id="rId34"/>
    <p:sldId id="389" r:id="rId35"/>
    <p:sldId id="294" r:id="rId36"/>
    <p:sldId id="293" r:id="rId37"/>
    <p:sldId id="400" r:id="rId38"/>
    <p:sldId id="428" r:id="rId39"/>
    <p:sldId id="324" r:id="rId40"/>
    <p:sldId id="336" r:id="rId41"/>
    <p:sldId id="314" r:id="rId42"/>
    <p:sldId id="307" r:id="rId43"/>
    <p:sldId id="309" r:id="rId44"/>
    <p:sldId id="311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9" r:id="rId53"/>
    <p:sldId id="360" r:id="rId54"/>
    <p:sldId id="361" r:id="rId55"/>
    <p:sldId id="368" r:id="rId56"/>
    <p:sldId id="372" r:id="rId57"/>
    <p:sldId id="373" r:id="rId58"/>
    <p:sldId id="374" r:id="rId59"/>
    <p:sldId id="363" r:id="rId60"/>
    <p:sldId id="364" r:id="rId61"/>
    <p:sldId id="365" r:id="rId62"/>
    <p:sldId id="367" r:id="rId63"/>
    <p:sldId id="396" r:id="rId64"/>
    <p:sldId id="398" r:id="rId65"/>
  </p:sldIdLst>
  <p:sldSz cx="10972800" cy="6172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E3D01"/>
    <a:srgbClr val="EF5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36" y="-72"/>
      </p:cViewPr>
      <p:guideLst>
        <p:guide orient="horz" pos="194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0466-3E27-4A37-BE19-B6FF36691A5C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B54B2-BDB6-4425-B37B-4432C458F3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1DED-CF5E-45FC-8A82-B55C3873E033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3F04A-C14A-4953-9589-C842BF074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17384"/>
            <a:ext cx="9326880" cy="1323023"/>
          </a:xfrm>
        </p:spPr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</p:spPr>
        <p:txBody>
          <a:bodyPr/>
          <a:lstStyle>
            <a:lvl1pPr marL="0" indent="0" algn="ctr">
              <a:buNone/>
              <a:defRPr>
                <a:solidFill>
                  <a:srgbClr val="008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5720716"/>
            <a:ext cx="2560320" cy="328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2012, NVIDIA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2012, NVIDIA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1"/>
            <a:ext cx="9326880" cy="12258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616042"/>
            <a:ext cx="9326880" cy="13501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2012, NVIDIA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2012, NVIDIA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0"/>
            <a:ext cx="96012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0181"/>
            <a:ext cx="9204960" cy="407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840" y="5829300"/>
            <a:ext cx="44196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64BBBC-D904-4B6D-AA3F-A20A396108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76" y="5952171"/>
            <a:ext cx="890124" cy="22002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2012, NVIDIA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0E3D0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GTC-2010/pdfs/2012_GTC2010v2.pdf" TargetMode="External"/><Relationship Id="rId2" Type="http://schemas.openxmlformats.org/officeDocument/2006/relationships/hyperlink" Target="http://www.nvidia.com/object/nvidia-kep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nvidia.com/gpu-computing-webinars" TargetMode="External"/><Relationship Id="rId5" Type="http://schemas.openxmlformats.org/officeDocument/2006/relationships/hyperlink" Target="http://developer.download.nvidia.com/CUDA/training/CUDA_LocalMemoryOptimization.mp4" TargetMode="External"/><Relationship Id="rId4" Type="http://schemas.openxmlformats.org/officeDocument/2006/relationships/hyperlink" Target="http://developer.download.nvidia.com/CUDA/training/register_spilling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58477"/>
            <a:ext cx="9829800" cy="1323023"/>
          </a:xfrm>
        </p:spPr>
        <p:txBody>
          <a:bodyPr/>
          <a:lstStyle/>
          <a:p>
            <a:r>
              <a:rPr lang="en-US" dirty="0" smtClean="0">
                <a:solidFill>
                  <a:srgbClr val="0E3D01"/>
                </a:solidFill>
              </a:rPr>
              <a:t>GPU Performance Analysis and Optimization</a:t>
            </a:r>
            <a:endParaRPr lang="en-US" dirty="0">
              <a:solidFill>
                <a:srgbClr val="0E3D0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686300"/>
            <a:ext cx="7680960" cy="10439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E3D01"/>
                </a:solidFill>
              </a:rPr>
              <a:t>Paulius Micikevicius</a:t>
            </a:r>
          </a:p>
          <a:p>
            <a:pPr algn="l"/>
            <a:r>
              <a:rPr lang="en-US" sz="2800" b="0" dirty="0" smtClean="0">
                <a:solidFill>
                  <a:srgbClr val="0E3D01"/>
                </a:solidFill>
              </a:rPr>
              <a:t>Developer Technology, NVIDIA</a:t>
            </a:r>
            <a:endParaRPr lang="en-US" sz="2800" b="0" dirty="0">
              <a:solidFill>
                <a:srgbClr val="0E3D0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Threadblock</a:t>
            </a:r>
            <a:r>
              <a:rPr lang="en-US" dirty="0" smtClean="0"/>
              <a:t> Size and 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Threadblock</a:t>
            </a:r>
            <a:r>
              <a:rPr lang="en-US" dirty="0" smtClean="0"/>
              <a:t> size is a multiple of warp size (32)</a:t>
            </a:r>
          </a:p>
          <a:p>
            <a:pPr lvl="1"/>
            <a:r>
              <a:rPr lang="en-US" dirty="0" smtClean="0"/>
              <a:t>Even if you request fewer threads, HW rounds up</a:t>
            </a:r>
          </a:p>
          <a:p>
            <a:r>
              <a:rPr lang="en-US" dirty="0" err="1" smtClean="0"/>
              <a:t>Threadblocks</a:t>
            </a:r>
            <a:r>
              <a:rPr lang="en-US" dirty="0" smtClean="0"/>
              <a:t> can be too small</a:t>
            </a:r>
          </a:p>
          <a:p>
            <a:pPr lvl="1"/>
            <a:r>
              <a:rPr lang="en-US" dirty="0" err="1" smtClean="0"/>
              <a:t>Kepler</a:t>
            </a:r>
            <a:r>
              <a:rPr lang="en-US" dirty="0" smtClean="0"/>
              <a:t> SM can run up to 16 </a:t>
            </a:r>
            <a:r>
              <a:rPr lang="en-US" dirty="0" err="1" smtClean="0"/>
              <a:t>threadblocks</a:t>
            </a:r>
            <a:r>
              <a:rPr lang="en-US" dirty="0" smtClean="0"/>
              <a:t> concurrently</a:t>
            </a:r>
          </a:p>
          <a:p>
            <a:pPr lvl="1"/>
            <a:r>
              <a:rPr lang="en-US" dirty="0" smtClean="0"/>
              <a:t>SM may reach the block limit before reaching good occupancy</a:t>
            </a:r>
          </a:p>
          <a:p>
            <a:pPr lvl="2"/>
            <a:r>
              <a:rPr lang="en-US" dirty="0" smtClean="0"/>
              <a:t>Example: 1-warp blocks -&gt; 16 warps per </a:t>
            </a:r>
            <a:r>
              <a:rPr lang="en-US" dirty="0" err="1" smtClean="0"/>
              <a:t>Kepler</a:t>
            </a:r>
            <a:r>
              <a:rPr lang="en-US" dirty="0" smtClean="0"/>
              <a:t> SM (probably not enough)</a:t>
            </a:r>
          </a:p>
          <a:p>
            <a:r>
              <a:rPr lang="en-US" dirty="0" err="1" smtClean="0"/>
              <a:t>Threadblocks</a:t>
            </a:r>
            <a:r>
              <a:rPr lang="en-US" dirty="0" smtClean="0"/>
              <a:t> can be too big</a:t>
            </a:r>
          </a:p>
          <a:p>
            <a:pPr lvl="1"/>
            <a:r>
              <a:rPr lang="en-US" dirty="0" smtClean="0"/>
              <a:t>Quantization effect: </a:t>
            </a:r>
          </a:p>
          <a:p>
            <a:pPr lvl="2"/>
            <a:r>
              <a:rPr lang="en-US" dirty="0" smtClean="0"/>
              <a:t>Enough SM resources for more threads, not enough for another large block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threadblock</a:t>
            </a:r>
            <a:r>
              <a:rPr lang="en-US" dirty="0" smtClean="0"/>
              <a:t> isn’t started until resources are available for all of its threads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Threadblock</a:t>
            </a:r>
            <a:r>
              <a:rPr lang="en-US" dirty="0" smtClean="0"/>
              <a:t>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0" y="1440181"/>
            <a:ext cx="2895600" cy="13411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SM resources: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706988" y="5219700"/>
            <a:ext cx="4151012" cy="578665"/>
            <a:chOff x="1259188" y="3345635"/>
            <a:chExt cx="4151012" cy="578665"/>
          </a:xfrm>
        </p:grpSpPr>
        <p:sp>
          <p:nvSpPr>
            <p:cNvPr id="19" name="Rounded Rectangle 18"/>
            <p:cNvSpPr/>
            <p:nvPr/>
          </p:nvSpPr>
          <p:spPr>
            <a:xfrm>
              <a:off x="1295399" y="3695700"/>
              <a:ext cx="1325880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259188" y="3345635"/>
              <a:ext cx="4151012" cy="228600"/>
              <a:chOff x="1259188" y="3345635"/>
              <a:chExt cx="4151012" cy="2286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295400" y="3467100"/>
                <a:ext cx="41148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410200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259188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2662473" y="3695700"/>
              <a:ext cx="1325880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29547" y="3695700"/>
              <a:ext cx="1325880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06988" y="4296247"/>
            <a:ext cx="5446412" cy="573388"/>
            <a:chOff x="1259188" y="1750712"/>
            <a:chExt cx="5446412" cy="573388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095500"/>
              <a:ext cx="2667000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038600" y="2095500"/>
              <a:ext cx="2667000" cy="228600"/>
            </a:xfrm>
            <a:custGeom>
              <a:avLst/>
              <a:gdLst>
                <a:gd name="connsiteX0" fmla="*/ 0 w 1752600"/>
                <a:gd name="connsiteY0" fmla="*/ 38101 h 228600"/>
                <a:gd name="connsiteX1" fmla="*/ 11160 w 1752600"/>
                <a:gd name="connsiteY1" fmla="*/ 11160 h 228600"/>
                <a:gd name="connsiteX2" fmla="*/ 38102 w 1752600"/>
                <a:gd name="connsiteY2" fmla="*/ 1 h 228600"/>
                <a:gd name="connsiteX3" fmla="*/ 1714499 w 1752600"/>
                <a:gd name="connsiteY3" fmla="*/ 0 h 228600"/>
                <a:gd name="connsiteX4" fmla="*/ 1741440 w 1752600"/>
                <a:gd name="connsiteY4" fmla="*/ 11160 h 228600"/>
                <a:gd name="connsiteX5" fmla="*/ 1752599 w 1752600"/>
                <a:gd name="connsiteY5" fmla="*/ 38102 h 228600"/>
                <a:gd name="connsiteX6" fmla="*/ 1752600 w 1752600"/>
                <a:gd name="connsiteY6" fmla="*/ 190499 h 228600"/>
                <a:gd name="connsiteX7" fmla="*/ 1741440 w 1752600"/>
                <a:gd name="connsiteY7" fmla="*/ 217440 h 228600"/>
                <a:gd name="connsiteX8" fmla="*/ 1714499 w 1752600"/>
                <a:gd name="connsiteY8" fmla="*/ 228600 h 228600"/>
                <a:gd name="connsiteX9" fmla="*/ 38101 w 1752600"/>
                <a:gd name="connsiteY9" fmla="*/ 228600 h 228600"/>
                <a:gd name="connsiteX10" fmla="*/ 11160 w 1752600"/>
                <a:gd name="connsiteY10" fmla="*/ 217440 h 228600"/>
                <a:gd name="connsiteX11" fmla="*/ 0 w 1752600"/>
                <a:gd name="connsiteY11" fmla="*/ 190499 h 228600"/>
                <a:gd name="connsiteX12" fmla="*/ 0 w 1752600"/>
                <a:gd name="connsiteY12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600" h="228600">
                  <a:moveTo>
                    <a:pt x="0" y="38101"/>
                  </a:moveTo>
                  <a:cubicBezTo>
                    <a:pt x="0" y="27996"/>
                    <a:pt x="4014" y="18305"/>
                    <a:pt x="11160" y="11160"/>
                  </a:cubicBezTo>
                  <a:cubicBezTo>
                    <a:pt x="18305" y="4015"/>
                    <a:pt x="27996" y="0"/>
                    <a:pt x="38102" y="1"/>
                  </a:cubicBezTo>
                  <a:lnTo>
                    <a:pt x="1714499" y="0"/>
                  </a:lnTo>
                  <a:cubicBezTo>
                    <a:pt x="1724604" y="0"/>
                    <a:pt x="1734295" y="4014"/>
                    <a:pt x="1741440" y="11160"/>
                  </a:cubicBezTo>
                  <a:cubicBezTo>
                    <a:pt x="1748585" y="18305"/>
                    <a:pt x="1752600" y="27996"/>
                    <a:pt x="1752599" y="38102"/>
                  </a:cubicBezTo>
                  <a:cubicBezTo>
                    <a:pt x="1752599" y="88901"/>
                    <a:pt x="1752600" y="139700"/>
                    <a:pt x="1752600" y="190499"/>
                  </a:cubicBezTo>
                  <a:cubicBezTo>
                    <a:pt x="1752600" y="200604"/>
                    <a:pt x="1748586" y="210295"/>
                    <a:pt x="1741440" y="217440"/>
                  </a:cubicBezTo>
                  <a:cubicBezTo>
                    <a:pt x="1734295" y="224585"/>
                    <a:pt x="1724604" y="228600"/>
                    <a:pt x="1714499" y="228600"/>
                  </a:cubicBezTo>
                  <a:lnTo>
                    <a:pt x="38101" y="228600"/>
                  </a:lnTo>
                  <a:cubicBezTo>
                    <a:pt x="27996" y="228600"/>
                    <a:pt x="18305" y="224586"/>
                    <a:pt x="11160" y="217440"/>
                  </a:cubicBezTo>
                  <a:cubicBezTo>
                    <a:pt x="4015" y="210295"/>
                    <a:pt x="0" y="200604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259188" y="1750712"/>
              <a:ext cx="4151012" cy="228600"/>
              <a:chOff x="1259188" y="3345635"/>
              <a:chExt cx="4151012" cy="2286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295400" y="3467100"/>
                <a:ext cx="41148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410200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259188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2706988" y="1414977"/>
            <a:ext cx="4209106" cy="1662070"/>
            <a:chOff x="2097388" y="1414977"/>
            <a:chExt cx="4209106" cy="1662070"/>
          </a:xfrm>
        </p:grpSpPr>
        <p:sp>
          <p:nvSpPr>
            <p:cNvPr id="48" name="TextBox 47"/>
            <p:cNvSpPr txBox="1"/>
            <p:nvPr/>
          </p:nvSpPr>
          <p:spPr>
            <a:xfrm>
              <a:off x="2104510" y="1414977"/>
              <a:ext cx="4201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Number of warps allowed by SM resources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49" name="Group 30"/>
            <p:cNvGrpSpPr/>
            <p:nvPr/>
          </p:nvGrpSpPr>
          <p:grpSpPr>
            <a:xfrm>
              <a:off x="2097388" y="1674512"/>
              <a:ext cx="4151012" cy="228600"/>
              <a:chOff x="1259188" y="3345635"/>
              <a:chExt cx="4151012" cy="2286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95400" y="3467100"/>
                <a:ext cx="41148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10200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59188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2142653" y="1983088"/>
              <a:ext cx="1792588" cy="228600"/>
              <a:chOff x="2133600" y="2019300"/>
              <a:chExt cx="1792588" cy="228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133600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248026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362452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76878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91304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705730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20156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934582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049008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63434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277860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392286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506712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621138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735564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849988" y="2019300"/>
                <a:ext cx="762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2142652" y="2848447"/>
              <a:ext cx="978408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29"/>
            <p:cNvGrpSpPr/>
            <p:nvPr/>
          </p:nvGrpSpPr>
          <p:grpSpPr>
            <a:xfrm>
              <a:off x="2097388" y="2552700"/>
              <a:ext cx="4151012" cy="228600"/>
              <a:chOff x="1259188" y="3345635"/>
              <a:chExt cx="4151012" cy="2286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295400" y="3467100"/>
                <a:ext cx="41148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410200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259188" y="3345635"/>
                <a:ext cx="0" cy="228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ounded Rectangle 80"/>
            <p:cNvSpPr/>
            <p:nvPr/>
          </p:nvSpPr>
          <p:spPr>
            <a:xfrm>
              <a:off x="3167705" y="2848447"/>
              <a:ext cx="978408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192758" y="2848447"/>
              <a:ext cx="978408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217812" y="2848447"/>
              <a:ext cx="978408" cy="2286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295400" y="15370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Too few threads per block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295401" y="41529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Too many threads per block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Threadblock</a:t>
            </a:r>
            <a:r>
              <a:rPr lang="en-US" dirty="0" smtClean="0"/>
              <a:t> size choice:</a:t>
            </a:r>
          </a:p>
          <a:p>
            <a:pPr lvl="1"/>
            <a:r>
              <a:rPr lang="en-US" dirty="0" smtClean="0"/>
              <a:t>Start with 128-256 threads per block</a:t>
            </a:r>
          </a:p>
          <a:p>
            <a:pPr lvl="2"/>
            <a:r>
              <a:rPr lang="en-US" dirty="0" smtClean="0"/>
              <a:t>Adjust up/down by what best matches your function</a:t>
            </a:r>
          </a:p>
          <a:p>
            <a:pPr lvl="2"/>
            <a:r>
              <a:rPr lang="en-US" dirty="0" smtClean="0"/>
              <a:t>Example: stencil codes prefer larger blocks to minimize halos</a:t>
            </a:r>
          </a:p>
          <a:p>
            <a:pPr lvl="1"/>
            <a:r>
              <a:rPr lang="en-US" dirty="0" smtClean="0"/>
              <a:t>Multiple of warp size (32 threads)</a:t>
            </a:r>
          </a:p>
          <a:p>
            <a:pPr lvl="1"/>
            <a:r>
              <a:rPr lang="en-US" dirty="0" smtClean="0"/>
              <a:t>If occupancy is critical to performance:</a:t>
            </a:r>
          </a:p>
          <a:p>
            <a:pPr lvl="2"/>
            <a:r>
              <a:rPr lang="en-US" dirty="0" smtClean="0"/>
              <a:t>Check that block size isn’t precluding occupancy allowed by register and SMEM resources</a:t>
            </a:r>
          </a:p>
          <a:p>
            <a:r>
              <a:rPr lang="en-US" dirty="0" smtClean="0"/>
              <a:t>Grid size:</a:t>
            </a:r>
          </a:p>
          <a:p>
            <a:pPr lvl="1"/>
            <a:r>
              <a:rPr lang="en-US" dirty="0" smtClean="0"/>
              <a:t>1,000 or more </a:t>
            </a:r>
            <a:r>
              <a:rPr lang="en-US" dirty="0" err="1" smtClean="0"/>
              <a:t>threadblocks</a:t>
            </a:r>
            <a:endParaRPr lang="en-US" dirty="0" smtClean="0"/>
          </a:p>
          <a:p>
            <a:pPr lvl="2"/>
            <a:r>
              <a:rPr lang="en-US" dirty="0" smtClean="0"/>
              <a:t>10s of waves of </a:t>
            </a:r>
            <a:r>
              <a:rPr lang="en-US" dirty="0" err="1" smtClean="0"/>
              <a:t>threadblocks</a:t>
            </a:r>
            <a:r>
              <a:rPr lang="en-US" dirty="0" smtClean="0"/>
              <a:t>: no need to think about tail effect</a:t>
            </a:r>
          </a:p>
          <a:p>
            <a:pPr lvl="3"/>
            <a:r>
              <a:rPr lang="en-US" dirty="0" smtClean="0"/>
              <a:t>See GTC12 talk on optimization for more details on tails</a:t>
            </a:r>
          </a:p>
          <a:p>
            <a:pPr lvl="2"/>
            <a:r>
              <a:rPr lang="en-US" dirty="0" smtClean="0"/>
              <a:t>Makes your code ready for several generations of future GPUs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Concurrent grids</a:t>
            </a:r>
          </a:p>
          <a:p>
            <a:pPr lvl="1"/>
            <a:r>
              <a:rPr lang="en-US" dirty="0" smtClean="0"/>
              <a:t>Useful if any one given function doesn’t expose enough parallelism to saturate the GPU</a:t>
            </a:r>
          </a:p>
          <a:p>
            <a:pPr lvl="1"/>
            <a:r>
              <a:rPr lang="en-US" dirty="0" smtClean="0"/>
              <a:t>Math pipes and memory system don’t really care where the work is coming from, as long as there’s enough of it</a:t>
            </a:r>
          </a:p>
          <a:p>
            <a:r>
              <a:rPr lang="en-US" dirty="0" smtClean="0"/>
              <a:t>Two cases:</a:t>
            </a:r>
          </a:p>
          <a:p>
            <a:pPr lvl="1"/>
            <a:r>
              <a:rPr lang="en-US" dirty="0" smtClean="0"/>
              <a:t>Concurrent grids from the same CPU process</a:t>
            </a:r>
          </a:p>
          <a:p>
            <a:pPr lvl="2"/>
            <a:r>
              <a:rPr lang="en-US" dirty="0" smtClean="0"/>
              <a:t>Launch different functions into different streams</a:t>
            </a:r>
          </a:p>
          <a:p>
            <a:pPr lvl="1"/>
            <a:r>
              <a:rPr lang="en-US" dirty="0" smtClean="0"/>
              <a:t>Several CPU processes sharing the GPU</a:t>
            </a:r>
          </a:p>
          <a:p>
            <a:pPr lvl="2"/>
            <a:r>
              <a:rPr lang="en-US" dirty="0" err="1" smtClean="0"/>
              <a:t>HyperQ</a:t>
            </a:r>
            <a:r>
              <a:rPr lang="en-US" dirty="0" smtClean="0"/>
              <a:t> feature, available on Titan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3000" y="3966211"/>
            <a:ext cx="9050656" cy="1225868"/>
          </a:xfrm>
        </p:spPr>
        <p:txBody>
          <a:bodyPr/>
          <a:lstStyle/>
          <a:p>
            <a:r>
              <a:rPr lang="en-US" dirty="0" smtClean="0"/>
              <a:t>Global memory access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Memory Hierarchy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5071" y="4317180"/>
            <a:ext cx="888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6444" y="5216126"/>
            <a:ext cx="8896755" cy="613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Global Memory (DRAM)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 flipH="1">
            <a:off x="5914822" y="4774380"/>
            <a:ext cx="4314" cy="4417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7248525" y="2247900"/>
            <a:ext cx="107156" cy="1143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515225" y="2247900"/>
            <a:ext cx="107156" cy="1143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991350" y="2247900"/>
            <a:ext cx="107156" cy="1143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33575" y="3819525"/>
            <a:ext cx="7955280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rot="5400000" flipH="1" flipV="1">
            <a:off x="5677778" y="4070408"/>
            <a:ext cx="488130" cy="54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67200" y="1409700"/>
            <a:ext cx="2309813" cy="2411625"/>
            <a:chOff x="1447800" y="1714500"/>
            <a:chExt cx="2309813" cy="2411625"/>
          </a:xfrm>
        </p:grpSpPr>
        <p:sp>
          <p:nvSpPr>
            <p:cNvPr id="14" name="Rectangle 13"/>
            <p:cNvSpPr/>
            <p:nvPr/>
          </p:nvSpPr>
          <p:spPr>
            <a:xfrm>
              <a:off x="1447800" y="1714500"/>
              <a:ext cx="2309813" cy="1981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8731" y="2203827"/>
              <a:ext cx="199072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8730" y="2964240"/>
              <a:ext cx="59436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2223999" y="1746627"/>
              <a:ext cx="9097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</a:rPr>
                <a:t>SM-1</a:t>
              </a:r>
              <a:endParaRPr lang="en-US" sz="20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1782719" y="2813427"/>
              <a:ext cx="30321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2998594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26913" y="2964240"/>
              <a:ext cx="594360" cy="45878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SMEM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2478086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025096" y="2964240"/>
              <a:ext cx="594360" cy="4587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Read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only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3179762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1593746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979568" y="1416844"/>
            <a:ext cx="2309813" cy="2411625"/>
            <a:chOff x="1447800" y="1714500"/>
            <a:chExt cx="2309813" cy="2411625"/>
          </a:xfrm>
        </p:grpSpPr>
        <p:sp>
          <p:nvSpPr>
            <p:cNvPr id="26" name="Rectangle 25"/>
            <p:cNvSpPr/>
            <p:nvPr/>
          </p:nvSpPr>
          <p:spPr>
            <a:xfrm>
              <a:off x="1447800" y="1714500"/>
              <a:ext cx="2309813" cy="1981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8731" y="2203827"/>
              <a:ext cx="199072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8730" y="2964240"/>
              <a:ext cx="59436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9" name="TextBox 17"/>
            <p:cNvSpPr txBox="1">
              <a:spLocks noChangeArrowheads="1"/>
            </p:cNvSpPr>
            <p:nvPr/>
          </p:nvSpPr>
          <p:spPr bwMode="auto">
            <a:xfrm>
              <a:off x="2223999" y="1746627"/>
              <a:ext cx="9097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</a:rPr>
                <a:t>SM-N</a:t>
              </a:r>
              <a:endParaRPr lang="en-US" sz="2000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1782719" y="2813427"/>
              <a:ext cx="30321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2998594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326913" y="2964240"/>
              <a:ext cx="594360" cy="45878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SMEM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2478086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025096" y="2964240"/>
              <a:ext cx="594360" cy="4587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Read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only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179762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1593746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47800" y="1409700"/>
            <a:ext cx="2309813" cy="2411625"/>
            <a:chOff x="1447800" y="1714500"/>
            <a:chExt cx="2309813" cy="2411625"/>
          </a:xfrm>
        </p:grpSpPr>
        <p:sp>
          <p:nvSpPr>
            <p:cNvPr id="38" name="Rectangle 37"/>
            <p:cNvSpPr/>
            <p:nvPr/>
          </p:nvSpPr>
          <p:spPr>
            <a:xfrm>
              <a:off x="1447800" y="1714500"/>
              <a:ext cx="2309813" cy="1981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28731" y="2203827"/>
              <a:ext cx="199072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28730" y="2964240"/>
              <a:ext cx="59436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41" name="TextBox 17"/>
            <p:cNvSpPr txBox="1">
              <a:spLocks noChangeArrowheads="1"/>
            </p:cNvSpPr>
            <p:nvPr/>
          </p:nvSpPr>
          <p:spPr bwMode="auto">
            <a:xfrm>
              <a:off x="2223999" y="1746627"/>
              <a:ext cx="9097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</a:rPr>
                <a:t>SM-0</a:t>
              </a:r>
              <a:endParaRPr lang="en-US" sz="20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1782719" y="2813427"/>
              <a:ext cx="30321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H="1">
              <a:off x="2998594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26913" y="2964240"/>
              <a:ext cx="594360" cy="45878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>
                  <a:solidFill>
                    <a:schemeClr val="tx1"/>
                  </a:solidFill>
                </a:rPr>
                <a:t>SMEM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2478086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025096" y="2964240"/>
              <a:ext cx="594360" cy="4587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Read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dirty="0" smtClean="0">
                  <a:solidFill>
                    <a:schemeClr val="tx1"/>
                  </a:solidFill>
                </a:rPr>
                <a:t>only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>
              <a:off x="3179762" y="2812633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6200000" flipH="1">
              <a:off x="1593746" y="3771919"/>
              <a:ext cx="703098" cy="53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28700"/>
            <a:ext cx="9204960" cy="502920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/>
              <a:t>Registers</a:t>
            </a:r>
          </a:p>
          <a:p>
            <a:pPr lvl="1">
              <a:defRPr/>
            </a:pPr>
            <a:r>
              <a:rPr lang="en-US" dirty="0" smtClean="0"/>
              <a:t>Storage local to each threads</a:t>
            </a:r>
          </a:p>
          <a:p>
            <a:pPr lvl="1">
              <a:defRPr/>
            </a:pPr>
            <a:r>
              <a:rPr lang="en-US" dirty="0" smtClean="0"/>
              <a:t>Compiler-managed</a:t>
            </a:r>
          </a:p>
          <a:p>
            <a:pPr>
              <a:defRPr/>
            </a:pPr>
            <a:r>
              <a:rPr lang="en-US" dirty="0" smtClean="0"/>
              <a:t>Shared memory / L1</a:t>
            </a:r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64 KB</a:t>
            </a:r>
            <a:r>
              <a:rPr lang="en-US" dirty="0" smtClean="0"/>
              <a:t>, program-configurable into </a:t>
            </a:r>
            <a:r>
              <a:rPr lang="en-US" dirty="0" smtClean="0">
                <a:solidFill>
                  <a:srgbClr val="008000"/>
                </a:solidFill>
              </a:rPr>
              <a:t>shared:L1</a:t>
            </a:r>
          </a:p>
          <a:p>
            <a:pPr lvl="1">
              <a:defRPr/>
            </a:pPr>
            <a:r>
              <a:rPr lang="en-US" dirty="0" smtClean="0"/>
              <a:t>Program-managed</a:t>
            </a:r>
          </a:p>
          <a:p>
            <a:pPr lvl="1">
              <a:defRPr/>
            </a:pPr>
            <a:r>
              <a:rPr lang="en-US" dirty="0" smtClean="0"/>
              <a:t>Accessible by all threads in the same </a:t>
            </a:r>
            <a:r>
              <a:rPr lang="en-US" dirty="0" err="1" smtClean="0"/>
              <a:t>threadblock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Low latency, high bandwidth: </a:t>
            </a:r>
            <a:r>
              <a:rPr lang="en-US" dirty="0" smtClean="0">
                <a:solidFill>
                  <a:srgbClr val="008000"/>
                </a:solidFill>
              </a:rPr>
              <a:t>~2.5 TB/s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Read-only cache</a:t>
            </a:r>
          </a:p>
          <a:p>
            <a:pPr lvl="1">
              <a:defRPr/>
            </a:pPr>
            <a:r>
              <a:rPr lang="en-US" dirty="0" smtClean="0"/>
              <a:t>Up to 48 KB per </a:t>
            </a:r>
            <a:r>
              <a:rPr lang="en-US" dirty="0" err="1" smtClean="0"/>
              <a:t>Kepler</a:t>
            </a:r>
            <a:r>
              <a:rPr lang="en-US" dirty="0" smtClean="0"/>
              <a:t> SM</a:t>
            </a:r>
          </a:p>
          <a:p>
            <a:pPr lvl="1">
              <a:defRPr/>
            </a:pPr>
            <a:r>
              <a:rPr lang="en-US" dirty="0" smtClean="0"/>
              <a:t>Hardware-managed (also used by texture units)</a:t>
            </a:r>
          </a:p>
          <a:p>
            <a:pPr lvl="1">
              <a:defRPr/>
            </a:pPr>
            <a:r>
              <a:rPr lang="en-US" dirty="0" smtClean="0"/>
              <a:t>Used for read-only GMEM accesses (not coherent with writes)</a:t>
            </a:r>
          </a:p>
          <a:p>
            <a:pPr>
              <a:defRPr/>
            </a:pPr>
            <a:r>
              <a:rPr lang="en-US" dirty="0" smtClean="0"/>
              <a:t>L2</a:t>
            </a:r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1.5 MB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Hardware-managed: all accesses to global memory go through L2, including CPU and peer GPU</a:t>
            </a:r>
          </a:p>
          <a:p>
            <a:pPr>
              <a:defRPr/>
            </a:pPr>
            <a:r>
              <a:rPr lang="en-US" dirty="0" smtClean="0"/>
              <a:t>Global memory</a:t>
            </a:r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6 GB</a:t>
            </a:r>
            <a:r>
              <a:rPr lang="en-US" dirty="0" smtClean="0"/>
              <a:t>, accessible by all threads, host (CPU), other GPUs in the same system</a:t>
            </a:r>
          </a:p>
          <a:p>
            <a:pPr lvl="1">
              <a:defRPr/>
            </a:pPr>
            <a:r>
              <a:rPr lang="en-US" dirty="0" smtClean="0"/>
              <a:t>Higher latency (400-800 cycles)</a:t>
            </a:r>
          </a:p>
          <a:p>
            <a:pPr lvl="1">
              <a:defRPr/>
            </a:pPr>
            <a:r>
              <a:rPr lang="en-US" dirty="0" smtClean="0">
                <a:solidFill>
                  <a:srgbClr val="0070C0"/>
                </a:solidFill>
              </a:rPr>
              <a:t>250 GB/s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for L1, Read-only, L2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Short answer: DON’T</a:t>
            </a:r>
          </a:p>
          <a:p>
            <a:r>
              <a:rPr lang="en-US" dirty="0" smtClean="0"/>
              <a:t>GPU caches are not intended for the same use as CPU caches</a:t>
            </a:r>
          </a:p>
          <a:p>
            <a:pPr lvl="1"/>
            <a:r>
              <a:rPr lang="en-US" dirty="0" smtClean="0"/>
              <a:t>Smaller size (especially per thread), so not aimed at temporal reuse</a:t>
            </a:r>
          </a:p>
          <a:p>
            <a:pPr lvl="1"/>
            <a:r>
              <a:rPr lang="en-US" dirty="0" smtClean="0"/>
              <a:t>Intended to smooth out some access patterns, help with spilled registers, etc.</a:t>
            </a:r>
          </a:p>
          <a:p>
            <a:r>
              <a:rPr lang="en-US" dirty="0" smtClean="0"/>
              <a:t>Usually not worth trying to cache-block like you would on CPU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100s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1,000s</a:t>
            </a:r>
            <a:r>
              <a:rPr lang="en-US" dirty="0" smtClean="0"/>
              <a:t> of run-time scheduled threads competing for the cache</a:t>
            </a:r>
          </a:p>
          <a:p>
            <a:pPr lvl="1"/>
            <a:r>
              <a:rPr lang="en-US" dirty="0" smtClean="0"/>
              <a:t>If it is possible to block for L1 then it’s possible block for SMEM</a:t>
            </a:r>
          </a:p>
          <a:p>
            <a:pPr lvl="2"/>
            <a:r>
              <a:rPr lang="en-US" dirty="0" smtClean="0"/>
              <a:t>Same size</a:t>
            </a:r>
          </a:p>
          <a:p>
            <a:pPr lvl="2"/>
            <a:r>
              <a:rPr lang="en-US" dirty="0" smtClean="0"/>
              <a:t>Same or higher bandwidth</a:t>
            </a:r>
          </a:p>
          <a:p>
            <a:pPr lvl="2"/>
            <a:r>
              <a:rPr lang="en-US" dirty="0" smtClean="0"/>
              <a:t>Guaranteed locality: hw will not evict behind your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Throughput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423671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Two perspectives on the throughput:</a:t>
            </a:r>
          </a:p>
          <a:p>
            <a:pPr lvl="1">
              <a:tabLst>
                <a:tab pos="2855913" algn="l"/>
              </a:tabLst>
            </a:pPr>
            <a:r>
              <a:rPr lang="en-US" dirty="0" smtClean="0">
                <a:solidFill>
                  <a:srgbClr val="008000"/>
                </a:solidFill>
              </a:rPr>
              <a:t>Application’s point of view</a:t>
            </a:r>
            <a:r>
              <a:rPr lang="en-US" dirty="0" smtClean="0"/>
              <a:t>: </a:t>
            </a:r>
          </a:p>
          <a:p>
            <a:pPr lvl="2">
              <a:tabLst>
                <a:tab pos="2855913" algn="l"/>
              </a:tabLst>
            </a:pPr>
            <a:r>
              <a:rPr lang="en-US" dirty="0" smtClean="0"/>
              <a:t>count only bytes requested by application</a:t>
            </a:r>
            <a:endParaRPr lang="en-US" b="1" dirty="0" smtClean="0"/>
          </a:p>
          <a:p>
            <a:pPr lvl="1">
              <a:tabLst>
                <a:tab pos="2855913" algn="l"/>
              </a:tabLst>
            </a:pPr>
            <a:r>
              <a:rPr lang="en-US" dirty="0" smtClean="0">
                <a:solidFill>
                  <a:srgbClr val="008000"/>
                </a:solidFill>
              </a:rPr>
              <a:t>HW point of view</a:t>
            </a:r>
            <a:r>
              <a:rPr lang="en-US" dirty="0" smtClean="0"/>
              <a:t>:</a:t>
            </a:r>
          </a:p>
          <a:p>
            <a:pPr lvl="2">
              <a:tabLst>
                <a:tab pos="2855913" algn="l"/>
              </a:tabLst>
            </a:pPr>
            <a:r>
              <a:rPr lang="en-US" dirty="0" smtClean="0"/>
              <a:t>count all bytes moved by hardware</a:t>
            </a:r>
          </a:p>
          <a:p>
            <a:r>
              <a:rPr lang="en-US" dirty="0" smtClean="0"/>
              <a:t>The two views can be different:</a:t>
            </a:r>
          </a:p>
          <a:p>
            <a:pPr lvl="1"/>
            <a:r>
              <a:rPr lang="en-US" dirty="0" smtClean="0"/>
              <a:t>Memory is accessed at </a:t>
            </a:r>
            <a:r>
              <a:rPr lang="en-US" dirty="0" smtClean="0">
                <a:solidFill>
                  <a:srgbClr val="0070C0"/>
                </a:solidFill>
              </a:rPr>
              <a:t>32</a:t>
            </a:r>
            <a:r>
              <a:rPr lang="en-US" dirty="0" smtClean="0"/>
              <a:t> byte granularity</a:t>
            </a:r>
          </a:p>
          <a:p>
            <a:pPr lvl="2"/>
            <a:r>
              <a:rPr lang="en-US" dirty="0" smtClean="0"/>
              <a:t>Scattered/offset pattern: application doesn’t use all the hw transaction bytes</a:t>
            </a:r>
          </a:p>
          <a:p>
            <a:pPr lvl="1"/>
            <a:r>
              <a:rPr lang="en-US" dirty="0" smtClean="0"/>
              <a:t>Broadcast: the same small transaction serves many threads in a warp</a:t>
            </a:r>
          </a:p>
          <a:p>
            <a:pPr lvl="2">
              <a:buNone/>
            </a:pPr>
            <a:endParaRPr lang="en-US" sz="400" dirty="0" smtClean="0"/>
          </a:p>
          <a:p>
            <a:r>
              <a:rPr lang="en-US" b="1" dirty="0" smtClean="0"/>
              <a:t>Two aspects to inspect for performance impact:</a:t>
            </a:r>
          </a:p>
          <a:p>
            <a:pPr lvl="1"/>
            <a:r>
              <a:rPr lang="en-US" dirty="0" smtClean="0"/>
              <a:t>Address pattern</a:t>
            </a:r>
          </a:p>
          <a:p>
            <a:pPr lvl="1"/>
            <a:r>
              <a:rPr lang="en-US" dirty="0" smtClean="0"/>
              <a:t>Number of concurrent accesses in flight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Memory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0181"/>
            <a:ext cx="9662160" cy="407336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Memory operations are executed per warp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32 threads </a:t>
            </a:r>
            <a:r>
              <a:rPr lang="en-US" dirty="0" smtClean="0"/>
              <a:t>in a warp provide memory addresses</a:t>
            </a:r>
          </a:p>
          <a:p>
            <a:pPr lvl="1"/>
            <a:r>
              <a:rPr lang="en-US" dirty="0" smtClean="0"/>
              <a:t>Hardware determines into which lines those addresses fall</a:t>
            </a:r>
          </a:p>
          <a:p>
            <a:pPr lvl="2"/>
            <a:r>
              <a:rPr lang="en-US" dirty="0" smtClean="0"/>
              <a:t>Memory transaction granularity is 32 bytes</a:t>
            </a:r>
          </a:p>
          <a:p>
            <a:pPr lvl="2"/>
            <a:r>
              <a:rPr lang="en-US" dirty="0" smtClean="0"/>
              <a:t>There are benefits to a warp accessing a contiguous aligned region of 128 or 256 bytes</a:t>
            </a:r>
          </a:p>
          <a:p>
            <a:pPr lvl="1">
              <a:buNone/>
            </a:pPr>
            <a:endParaRPr lang="en-US" sz="600" b="1" dirty="0" smtClean="0"/>
          </a:p>
          <a:p>
            <a:r>
              <a:rPr lang="en-US" dirty="0" smtClean="0"/>
              <a:t>Access word size</a:t>
            </a:r>
          </a:p>
          <a:p>
            <a:pPr lvl="1"/>
            <a:r>
              <a:rPr lang="en-US" dirty="0" smtClean="0"/>
              <a:t>Natively supported sizes (per thread): 1, 2, 4, 8, 16 bytes</a:t>
            </a:r>
          </a:p>
          <a:p>
            <a:pPr lvl="2"/>
            <a:r>
              <a:rPr lang="en-US" dirty="0" smtClean="0"/>
              <a:t>Assumes that each thread’s address is aligned on the word size boundary</a:t>
            </a:r>
          </a:p>
          <a:p>
            <a:pPr lvl="1"/>
            <a:r>
              <a:rPr lang="en-US" dirty="0" smtClean="0"/>
              <a:t>If you are accessing a data type that’s of non-native size, compiler will generate several load or store instructions with native sizes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Requirements for GPU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sufficient parallelism</a:t>
            </a:r>
          </a:p>
          <a:p>
            <a:r>
              <a:rPr lang="en-US" dirty="0" smtClean="0"/>
              <a:t>Use memory efficiently</a:t>
            </a:r>
          </a:p>
          <a:p>
            <a:pPr lvl="1"/>
            <a:r>
              <a:rPr lang="en-US" dirty="0" smtClean="0"/>
              <a:t>Coalesce global memory access</a:t>
            </a:r>
          </a:p>
          <a:p>
            <a:pPr lvl="1"/>
            <a:r>
              <a:rPr lang="en-US" dirty="0" smtClean="0"/>
              <a:t>Use shared memory where possible</a:t>
            </a:r>
          </a:p>
          <a:p>
            <a:r>
              <a:rPr lang="en-US" dirty="0" smtClean="0"/>
              <a:t>Have coherent execution within warps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439863"/>
            <a:ext cx="9409176" cy="22349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Scenario:</a:t>
            </a:r>
          </a:p>
          <a:p>
            <a:pPr lvl="1"/>
            <a:r>
              <a:rPr lang="en-US" dirty="0" smtClean="0"/>
              <a:t>Warp requests 32 aligned, consecutive 4-byte words</a:t>
            </a:r>
          </a:p>
          <a:p>
            <a:r>
              <a:rPr lang="en-US" b="1" dirty="0" smtClean="0"/>
              <a:t>Addresses fall within 4 segments</a:t>
            </a:r>
          </a:p>
          <a:p>
            <a:pPr lvl="1"/>
            <a:r>
              <a:rPr lang="en-US" dirty="0" smtClean="0"/>
              <a:t>Warp needs 128 bytes</a:t>
            </a:r>
          </a:p>
          <a:p>
            <a:pPr lvl="1"/>
            <a:r>
              <a:rPr lang="en-US" dirty="0" smtClean="0"/>
              <a:t>128 bytes move across the bus</a:t>
            </a:r>
          </a:p>
          <a:p>
            <a:pPr lvl="1"/>
            <a:r>
              <a:rPr lang="en-US" dirty="0" smtClean="0"/>
              <a:t>Bus utilization: 100%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994031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270063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891761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9532" y="410609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692121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7983" y="3864569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addresses from a warp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494339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6124690" y="4442537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82234" y="4898966"/>
            <a:ext cx="9920642" cy="625534"/>
            <a:chOff x="882234" y="4898966"/>
            <a:chExt cx="9920642" cy="625534"/>
          </a:xfrm>
        </p:grpSpPr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224</a:t>
              </a:r>
              <a:endParaRPr 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288</a:t>
              </a:r>
              <a:endParaRPr 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352</a:t>
              </a:r>
              <a:endParaRPr 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320</a:t>
              </a:r>
              <a:endParaRPr 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8904971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384</a:t>
              </a:r>
              <a:endParaRPr 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448</a:t>
              </a:r>
              <a:endParaRPr lang="en-US" dirty="0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416</a:t>
              </a:r>
              <a:endParaRPr lang="en-US" dirty="0"/>
            </a:p>
          </p:txBody>
        </p:sp>
        <p:sp>
          <p:nvSpPr>
            <p:cNvPr id="79" name="TextBox 17"/>
            <p:cNvSpPr txBox="1">
              <a:spLocks noChangeArrowheads="1"/>
            </p:cNvSpPr>
            <p:nvPr/>
          </p:nvSpPr>
          <p:spPr bwMode="auto">
            <a:xfrm>
              <a:off x="4692971" y="5155168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Memory addresses</a:t>
              </a:r>
              <a:endParaRPr 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40426" y="4686786"/>
            <a:ext cx="9384034" cy="204343"/>
            <a:chOff x="1040426" y="4686786"/>
            <a:chExt cx="9384034" cy="204343"/>
          </a:xfrm>
        </p:grpSpPr>
        <p:sp>
          <p:nvSpPr>
            <p:cNvPr id="82" name="Rectangle 81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66559" y="4261382"/>
            <a:ext cx="414067" cy="336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916393" y="4261382"/>
            <a:ext cx="526199" cy="34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6012562" y="4313110"/>
            <a:ext cx="345075" cy="241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9532" y="410609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99153" y="4261383"/>
            <a:ext cx="1199058" cy="319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4209691" y="4261382"/>
            <a:ext cx="457178" cy="34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986691" y="4287304"/>
            <a:ext cx="327822" cy="293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17983" y="3873195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addresses from a warp</a:t>
            </a:r>
            <a:endParaRPr lang="en-US" sz="2000" dirty="0"/>
          </a:p>
        </p:txBody>
      </p:sp>
      <p:sp>
        <p:nvSpPr>
          <p:cNvPr id="82" name="Content Placeholder 2"/>
          <p:cNvSpPr>
            <a:spLocks noGrp="1"/>
          </p:cNvSpPr>
          <p:nvPr>
            <p:ph idx="1"/>
          </p:nvPr>
        </p:nvSpPr>
        <p:spPr>
          <a:xfrm>
            <a:off x="1152144" y="1439863"/>
            <a:ext cx="9409176" cy="22349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Scenario:</a:t>
            </a:r>
          </a:p>
          <a:p>
            <a:pPr lvl="1"/>
            <a:r>
              <a:rPr lang="en-US" dirty="0" smtClean="0"/>
              <a:t>Warp requests 32 aligned, permuted 4-byte words</a:t>
            </a:r>
          </a:p>
          <a:p>
            <a:r>
              <a:rPr lang="en-US" b="1" dirty="0" smtClean="0"/>
              <a:t>Addresses fall within 4 segments</a:t>
            </a:r>
          </a:p>
          <a:p>
            <a:pPr lvl="1"/>
            <a:r>
              <a:rPr lang="en-US" dirty="0" smtClean="0"/>
              <a:t>Warp needs 128 bytes</a:t>
            </a:r>
          </a:p>
          <a:p>
            <a:pPr lvl="1"/>
            <a:r>
              <a:rPr lang="en-US" dirty="0" smtClean="0"/>
              <a:t>128 bytes move across the bus</a:t>
            </a:r>
          </a:p>
          <a:p>
            <a:pPr lvl="1"/>
            <a:r>
              <a:rPr lang="en-US" dirty="0" smtClean="0"/>
              <a:t>Bus utilization: 100%</a:t>
            </a:r>
          </a:p>
          <a:p>
            <a:pPr lvl="1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882234" y="4898966"/>
            <a:ext cx="9920642" cy="625534"/>
            <a:chOff x="882234" y="4898966"/>
            <a:chExt cx="9920642" cy="625534"/>
          </a:xfrm>
        </p:grpSpPr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224</a:t>
              </a:r>
              <a:endParaRPr 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288</a:t>
              </a:r>
              <a:endParaRPr lang="en-US" dirty="0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352</a:t>
              </a:r>
              <a:endParaRPr lang="en-US" dirty="0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320</a:t>
              </a:r>
              <a:endParaRPr 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8904971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384</a:t>
              </a:r>
              <a:endParaRPr 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448</a:t>
              </a:r>
              <a:endParaRPr 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416</a:t>
              </a:r>
              <a:endParaRPr lang="en-US" dirty="0"/>
            </a:p>
          </p:txBody>
        </p:sp>
        <p:sp>
          <p:nvSpPr>
            <p:cNvPr id="77" name="TextBox 17"/>
            <p:cNvSpPr txBox="1">
              <a:spLocks noChangeArrowheads="1"/>
            </p:cNvSpPr>
            <p:nvPr/>
          </p:nvSpPr>
          <p:spPr bwMode="auto">
            <a:xfrm>
              <a:off x="4692971" y="5155168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Memory addresses</a:t>
              </a:r>
              <a:endParaRPr lang="en-US" dirty="0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40426" y="4686786"/>
            <a:ext cx="9384034" cy="204343"/>
            <a:chOff x="1040426" y="4686786"/>
            <a:chExt cx="9384034" cy="204343"/>
          </a:xfrm>
        </p:grpSpPr>
        <p:sp>
          <p:nvSpPr>
            <p:cNvPr id="83" name="Rectangle 82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52144" y="1439864"/>
            <a:ext cx="9409176" cy="24082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Scenario:</a:t>
            </a:r>
          </a:p>
          <a:p>
            <a:pPr lvl="1"/>
            <a:r>
              <a:rPr lang="en-US" dirty="0" smtClean="0"/>
              <a:t>Warp requests 32 misaligned, consecutive 4-byte words</a:t>
            </a:r>
          </a:p>
          <a:p>
            <a:r>
              <a:rPr lang="en-US" b="1" dirty="0" smtClean="0"/>
              <a:t>Addresses fall within at most 5 segments</a:t>
            </a:r>
          </a:p>
          <a:p>
            <a:pPr lvl="1"/>
            <a:r>
              <a:rPr lang="en-US" dirty="0" smtClean="0"/>
              <a:t>Warp needs 128 bytes</a:t>
            </a:r>
          </a:p>
          <a:p>
            <a:pPr lvl="1"/>
            <a:r>
              <a:rPr lang="en-US" dirty="0" smtClean="0"/>
              <a:t>At most 160 bytes move across the bus</a:t>
            </a:r>
          </a:p>
          <a:p>
            <a:pPr lvl="1"/>
            <a:r>
              <a:rPr lang="en-US" dirty="0" smtClean="0"/>
              <a:t>Bus utilization: at least 80%</a:t>
            </a:r>
          </a:p>
          <a:p>
            <a:pPr lvl="2"/>
            <a:r>
              <a:rPr lang="en-US" sz="1900" dirty="0" smtClean="0"/>
              <a:t>Some misaligned patterns will fall within 4 segments, so 100% utilization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82234" y="4898966"/>
            <a:ext cx="9920642" cy="625534"/>
            <a:chOff x="882234" y="4898966"/>
            <a:chExt cx="9920642" cy="625534"/>
          </a:xfrm>
        </p:grpSpPr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224</a:t>
              </a:r>
              <a:endParaRPr lang="en-US" dirty="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288</a:t>
              </a:r>
              <a:endParaRPr lang="en-US" dirty="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352</a:t>
              </a:r>
              <a:endParaRPr 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320</a:t>
              </a:r>
              <a:endParaRPr 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8904971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384</a:t>
              </a:r>
              <a:endParaRPr 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448</a:t>
              </a:r>
              <a:endParaRPr lang="en-US" dirty="0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416</a:t>
              </a:r>
              <a:endParaRPr lang="en-US" dirty="0"/>
            </a:p>
          </p:txBody>
        </p:sp>
        <p:sp>
          <p:nvSpPr>
            <p:cNvPr id="74" name="TextBox 17"/>
            <p:cNvSpPr txBox="1">
              <a:spLocks noChangeArrowheads="1"/>
            </p:cNvSpPr>
            <p:nvPr/>
          </p:nvSpPr>
          <p:spPr bwMode="auto">
            <a:xfrm>
              <a:off x="4692971" y="5155168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Memory addresses</a:t>
              </a:r>
              <a:endParaRPr 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40426" y="4686786"/>
            <a:ext cx="9384034" cy="204343"/>
            <a:chOff x="1040426" y="4686786"/>
            <a:chExt cx="9384034" cy="204343"/>
          </a:xfrm>
        </p:grpSpPr>
        <p:sp>
          <p:nvSpPr>
            <p:cNvPr id="77" name="Rectangle 76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89532" y="411472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3243533" y="4270009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17983" y="3873195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addresses from a warp</a:t>
            </a:r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 flipV="1">
            <a:off x="3499445" y="4275767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4094639" y="4267141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818607" y="4267141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5821379" y="4272899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5545347" y="4272899"/>
            <a:ext cx="655621" cy="32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4136333" y="4291608"/>
            <a:ext cx="336496" cy="276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270063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442607" y="4270075"/>
            <a:ext cx="1311213" cy="327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99153" y="4261383"/>
            <a:ext cx="552077" cy="327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7983" y="3864569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addresses from a warp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4390801" y="4321813"/>
            <a:ext cx="336496" cy="21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4485736" y="4270008"/>
            <a:ext cx="1811482" cy="301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152144" y="1439863"/>
            <a:ext cx="9409176" cy="22349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Scenario:</a:t>
            </a:r>
          </a:p>
          <a:p>
            <a:pPr lvl="1"/>
            <a:r>
              <a:rPr lang="en-US" dirty="0" smtClean="0"/>
              <a:t>All threads in a warp request the same 4-byte word</a:t>
            </a:r>
          </a:p>
          <a:p>
            <a:r>
              <a:rPr lang="en-US" b="1" dirty="0" smtClean="0"/>
              <a:t>Addresses fall within a single segment</a:t>
            </a:r>
          </a:p>
          <a:p>
            <a:pPr lvl="1"/>
            <a:r>
              <a:rPr lang="en-US" dirty="0" smtClean="0"/>
              <a:t>Warp needs 4 bytes</a:t>
            </a:r>
          </a:p>
          <a:p>
            <a:pPr lvl="1"/>
            <a:r>
              <a:rPr lang="en-US" dirty="0" smtClean="0"/>
              <a:t>32 bytes move across the bus</a:t>
            </a:r>
          </a:p>
          <a:p>
            <a:pPr lvl="1"/>
            <a:r>
              <a:rPr lang="en-US" dirty="0" smtClean="0"/>
              <a:t>Bus utilization: 12.5%</a:t>
            </a:r>
          </a:p>
          <a:p>
            <a:pPr lvl="1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800" y="405759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882234" y="4898966"/>
            <a:ext cx="9920642" cy="625534"/>
            <a:chOff x="882234" y="4898966"/>
            <a:chExt cx="9920642" cy="625534"/>
          </a:xfrm>
        </p:grpSpPr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224</a:t>
              </a:r>
              <a:endParaRPr 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288</a:t>
              </a:r>
              <a:endParaRPr lang="en-US" dirty="0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352</a:t>
              </a:r>
              <a:endParaRPr 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320</a:t>
              </a:r>
              <a:endParaRPr lang="en-US" dirty="0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8904971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384</a:t>
              </a:r>
              <a:endParaRPr 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448</a:t>
              </a:r>
              <a:endParaRPr 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416</a:t>
              </a:r>
              <a:endParaRPr lang="en-US" dirty="0"/>
            </a:p>
          </p:txBody>
        </p:sp>
        <p:sp>
          <p:nvSpPr>
            <p:cNvPr id="81" name="TextBox 17"/>
            <p:cNvSpPr txBox="1">
              <a:spLocks noChangeArrowheads="1"/>
            </p:cNvSpPr>
            <p:nvPr/>
          </p:nvSpPr>
          <p:spPr bwMode="auto">
            <a:xfrm>
              <a:off x="4692971" y="5155168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Memory addresses</a:t>
              </a:r>
              <a:endParaRPr lang="en-US" dirty="0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40426" y="4686786"/>
            <a:ext cx="9384034" cy="204343"/>
            <a:chOff x="1040426" y="4686786"/>
            <a:chExt cx="9384034" cy="204343"/>
          </a:xfrm>
        </p:grpSpPr>
        <p:sp>
          <p:nvSpPr>
            <p:cNvPr id="84" name="Rectangle 83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1388853" y="4261382"/>
            <a:ext cx="2777706" cy="35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88589" y="4261382"/>
            <a:ext cx="854002" cy="345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64289" y="4261383"/>
            <a:ext cx="3260866" cy="345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726625" y="4433911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7983" y="3864569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addresses from a warp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66867" y="4261383"/>
            <a:ext cx="2027231" cy="327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6124690" y="4442537"/>
            <a:ext cx="353683" cy="8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82234" y="4898966"/>
            <a:ext cx="9920642" cy="625534"/>
            <a:chOff x="882234" y="4898966"/>
            <a:chExt cx="9920642" cy="625534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2864273" y="49018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484494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192</a:t>
              </a:r>
              <a:endParaRPr lang="en-US" dirty="0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3475949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63463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52357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224</a:t>
              </a:r>
              <a:endParaRPr lang="en-US" dirty="0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685209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288</a:t>
              </a:r>
              <a:endParaRPr lang="en-US" dirty="0"/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6170617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1506174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2185063" y="4898967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64</a:t>
              </a:r>
              <a:endParaRPr lang="en-US" dirty="0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822633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352</a:t>
              </a:r>
              <a:endParaRPr 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7544855" y="490184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320</a:t>
              </a:r>
              <a:endParaRPr 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8904971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384</a:t>
              </a:r>
              <a:endParaRPr 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1023348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448</a:t>
              </a:r>
              <a:endParaRPr 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9552009" y="4898966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416</a:t>
              </a:r>
              <a:endParaRPr lang="en-US" dirty="0"/>
            </a:p>
          </p:txBody>
        </p:sp>
        <p:sp>
          <p:nvSpPr>
            <p:cNvPr id="59" name="TextBox 17"/>
            <p:cNvSpPr txBox="1">
              <a:spLocks noChangeArrowheads="1"/>
            </p:cNvSpPr>
            <p:nvPr/>
          </p:nvSpPr>
          <p:spPr bwMode="auto">
            <a:xfrm>
              <a:off x="4692971" y="5155168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Memory addresses</a:t>
              </a:r>
              <a:endParaRPr 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882234" y="4904725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1152144" y="1439863"/>
            <a:ext cx="9409176" cy="22349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Scenario:</a:t>
            </a:r>
          </a:p>
          <a:p>
            <a:pPr lvl="1"/>
            <a:r>
              <a:rPr lang="en-US" dirty="0" smtClean="0"/>
              <a:t>Warp requests 32 scattered 4-byte words</a:t>
            </a:r>
          </a:p>
          <a:p>
            <a:r>
              <a:rPr lang="en-US" b="1" dirty="0" smtClean="0"/>
              <a:t>Addresses fall within </a:t>
            </a:r>
            <a:r>
              <a:rPr lang="en-US" b="1" i="1" dirty="0" smtClean="0"/>
              <a:t>N </a:t>
            </a:r>
            <a:r>
              <a:rPr lang="en-US" b="1" dirty="0" smtClean="0"/>
              <a:t>segments</a:t>
            </a:r>
          </a:p>
          <a:p>
            <a:pPr lvl="1"/>
            <a:r>
              <a:rPr lang="en-US" dirty="0" smtClean="0"/>
              <a:t>Warp needs 128 bytes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*32 bytes move across the bus</a:t>
            </a:r>
          </a:p>
          <a:p>
            <a:pPr lvl="1"/>
            <a:r>
              <a:rPr lang="en-US" dirty="0" smtClean="0"/>
              <a:t>Bus utilization:  128 / (</a:t>
            </a:r>
            <a:r>
              <a:rPr lang="en-US" i="1" dirty="0" smtClean="0"/>
              <a:t>N</a:t>
            </a:r>
            <a:r>
              <a:rPr lang="en-US" dirty="0" smtClean="0"/>
              <a:t>*32)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40426" y="4686786"/>
            <a:ext cx="9384034" cy="204343"/>
            <a:chOff x="1040426" y="4686786"/>
            <a:chExt cx="9384034" cy="204343"/>
          </a:xfrm>
        </p:grpSpPr>
        <p:sp>
          <p:nvSpPr>
            <p:cNvPr id="35" name="Rectangle 34"/>
            <p:cNvSpPr/>
            <p:nvPr/>
          </p:nvSpPr>
          <p:spPr>
            <a:xfrm>
              <a:off x="9744287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74762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0523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570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66178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96650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40426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27122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5759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8066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9010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79482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09954" y="4686786"/>
              <a:ext cx="680173" cy="2043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18538" y="4686786"/>
              <a:ext cx="680173" cy="204343"/>
            </a:xfrm>
            <a:prstGeom prst="rect">
              <a:avLst/>
            </a:prstGeom>
            <a:solidFill>
              <a:srgbClr val="EF5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318738" y="4024353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Non-Native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4900"/>
            <a:ext cx="920496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Say we are reading a 12-byte structure per thread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3200" dirty="0" err="1" smtClean="0">
                <a:solidFill>
                  <a:srgbClr val="008000"/>
                </a:solidFill>
              </a:rPr>
              <a:t>struct</a:t>
            </a:r>
            <a:r>
              <a:rPr lang="en-US" sz="3200" dirty="0" smtClean="0">
                <a:solidFill>
                  <a:srgbClr val="008000"/>
                </a:solidFill>
              </a:rPr>
              <a:t> Position</a:t>
            </a:r>
          </a:p>
          <a:p>
            <a:pPr lvl="1">
              <a:buNone/>
            </a:pPr>
            <a:r>
              <a:rPr lang="en-US" sz="3200" dirty="0" smtClean="0"/>
              <a:t>{</a:t>
            </a:r>
          </a:p>
          <a:p>
            <a:pPr lvl="1">
              <a:buNone/>
            </a:pPr>
            <a:r>
              <a:rPr lang="en-US" sz="3200" dirty="0" smtClean="0"/>
              <a:t>	float x, y, z;</a:t>
            </a:r>
          </a:p>
          <a:p>
            <a:pPr lvl="1">
              <a:buNone/>
            </a:pPr>
            <a:r>
              <a:rPr lang="en-US" sz="3200" dirty="0" smtClean="0"/>
              <a:t>};</a:t>
            </a:r>
          </a:p>
          <a:p>
            <a:pPr lvl="1">
              <a:buNone/>
            </a:pPr>
            <a:r>
              <a:rPr lang="en-US" sz="3200" dirty="0" smtClean="0"/>
              <a:t>...</a:t>
            </a:r>
          </a:p>
          <a:p>
            <a:pPr lvl="1">
              <a:buNone/>
            </a:pPr>
            <a:r>
              <a:rPr lang="en-US" sz="3200" dirty="0" smtClean="0"/>
              <a:t>__global__ void kernel( </a:t>
            </a:r>
            <a:r>
              <a:rPr lang="en-US" sz="3200" dirty="0" smtClean="0">
                <a:solidFill>
                  <a:srgbClr val="008000"/>
                </a:solidFill>
              </a:rPr>
              <a:t>Position</a:t>
            </a:r>
            <a:r>
              <a:rPr lang="en-US" sz="3200" dirty="0" smtClean="0"/>
              <a:t> *data, ... )</a:t>
            </a:r>
          </a:p>
          <a:p>
            <a:pPr lvl="1">
              <a:buNone/>
            </a:pPr>
            <a:r>
              <a:rPr lang="en-US" sz="3200" dirty="0" smtClean="0"/>
              <a:t>{</a:t>
            </a:r>
          </a:p>
          <a:p>
            <a:pPr lvl="1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idx</a:t>
            </a:r>
            <a:r>
              <a:rPr lang="en-US" sz="3200" dirty="0" smtClean="0"/>
              <a:t> = </a:t>
            </a:r>
            <a:r>
              <a:rPr lang="en-US" sz="3200" dirty="0" err="1" smtClean="0"/>
              <a:t>blockIdx.x</a:t>
            </a:r>
            <a:r>
              <a:rPr lang="en-US" sz="3200" dirty="0" smtClean="0"/>
              <a:t> * </a:t>
            </a:r>
            <a:r>
              <a:rPr lang="en-US" sz="3200" dirty="0" err="1" smtClean="0"/>
              <a:t>blockDim.x</a:t>
            </a:r>
            <a:r>
              <a:rPr lang="en-US" sz="3200" dirty="0" smtClean="0"/>
              <a:t> + </a:t>
            </a:r>
            <a:r>
              <a:rPr lang="en-US" sz="3200" dirty="0" err="1" smtClean="0"/>
              <a:t>threadIdx.x</a:t>
            </a:r>
            <a:r>
              <a:rPr lang="en-US" sz="3200" dirty="0" smtClean="0"/>
              <a:t>;</a:t>
            </a:r>
          </a:p>
          <a:p>
            <a:pPr lvl="1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Position</a:t>
            </a:r>
            <a:r>
              <a:rPr lang="en-US" sz="3200" dirty="0" smtClean="0"/>
              <a:t> temp = data[</a:t>
            </a:r>
            <a:r>
              <a:rPr lang="en-US" sz="3200" dirty="0" err="1" smtClean="0"/>
              <a:t>idx</a:t>
            </a:r>
            <a:r>
              <a:rPr lang="en-US" sz="3200" dirty="0" smtClean="0"/>
              <a:t>];</a:t>
            </a:r>
          </a:p>
          <a:p>
            <a:pPr lvl="1">
              <a:buNone/>
            </a:pPr>
            <a:r>
              <a:rPr lang="en-US" sz="3200" dirty="0" smtClean="0"/>
              <a:t>	...</a:t>
            </a:r>
          </a:p>
          <a:p>
            <a:pPr lvl="1">
              <a:buNone/>
            </a:pPr>
            <a:r>
              <a:rPr lang="en-US" sz="3200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Non-Native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converts </a:t>
            </a:r>
            <a:r>
              <a:rPr lang="en-US" b="0" i="1" dirty="0" smtClean="0">
                <a:solidFill>
                  <a:srgbClr val="008000"/>
                </a:solidFill>
              </a:rPr>
              <a:t>temp = data[</a:t>
            </a:r>
            <a:r>
              <a:rPr lang="en-US" b="0" i="1" dirty="0" err="1" smtClean="0">
                <a:solidFill>
                  <a:srgbClr val="008000"/>
                </a:solidFill>
              </a:rPr>
              <a:t>idx</a:t>
            </a:r>
            <a:r>
              <a:rPr lang="en-US" b="0" i="1" dirty="0" smtClean="0">
                <a:solidFill>
                  <a:srgbClr val="008000"/>
                </a:solidFill>
              </a:rPr>
              <a:t>] </a:t>
            </a:r>
            <a:r>
              <a:rPr lang="en-US" dirty="0" smtClean="0"/>
              <a:t>into 3 loads:</a:t>
            </a:r>
          </a:p>
          <a:p>
            <a:pPr lvl="1"/>
            <a:r>
              <a:rPr lang="en-US" dirty="0" smtClean="0"/>
              <a:t>Each loads 4 bytes</a:t>
            </a:r>
          </a:p>
          <a:p>
            <a:pPr lvl="1"/>
            <a:r>
              <a:rPr lang="en-US" dirty="0" smtClean="0"/>
              <a:t>Can’t do an 8 and a 4 byte load: 12 bytes per element means that every other element wouldn’t align the 8-byte load on 8-byte boundary</a:t>
            </a:r>
          </a:p>
          <a:p>
            <a:r>
              <a:rPr lang="en-US" dirty="0" smtClean="0"/>
              <a:t>Addresses per warp for each of the loads:</a:t>
            </a:r>
          </a:p>
          <a:p>
            <a:pPr lvl="1"/>
            <a:r>
              <a:rPr lang="en-US" dirty="0" smtClean="0"/>
              <a:t>Successive threads read 4 bytes at 12-byte stride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Load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2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3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91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2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53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3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15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9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58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539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01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2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083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464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45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063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49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48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178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9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0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44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444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28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5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893388" y="2762190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addresses from a warp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01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344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87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16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059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6800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6200000">
            <a:off x="2233881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16200000">
            <a:off x="5314950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16200000">
            <a:off x="8413272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30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73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43138" y="339090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Load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0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2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3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7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29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91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2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53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3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1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96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67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58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539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01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2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083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464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45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063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49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48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178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9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0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44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444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28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5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893388" y="2762190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addresses from a warp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82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725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68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297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440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447800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6200000">
            <a:off x="2233881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16200000">
            <a:off x="5314950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16200000">
            <a:off x="8413272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011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541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043138" y="339090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Load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1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2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3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4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67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48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29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91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72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53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34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15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58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539938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01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2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083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464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45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4305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063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49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48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0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178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9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0944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44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444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28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825938" y="43053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893388" y="2762190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addresses from a warp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9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82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25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54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897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05000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6200000">
            <a:off x="2233881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16200000">
            <a:off x="5314950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16200000">
            <a:off x="8413272" y="3409950"/>
            <a:ext cx="342900" cy="3048000"/>
          </a:xfrm>
          <a:prstGeom prst="leftBrace">
            <a:avLst>
              <a:gd name="adj1" fmla="val 30974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8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611373" y="3314700"/>
            <a:ext cx="862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296400" y="4076700"/>
            <a:ext cx="381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77400" y="4076700"/>
            <a:ext cx="381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43138" y="339090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...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966211"/>
            <a:ext cx="9203056" cy="1225868"/>
          </a:xfrm>
        </p:spPr>
        <p:txBody>
          <a:bodyPr/>
          <a:lstStyle/>
          <a:p>
            <a:r>
              <a:rPr lang="en-US" dirty="0" smtClean="0"/>
              <a:t>Exposing sufficient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Because of the address pattern, we end up moving 3x more bytes than application requests</a:t>
            </a:r>
          </a:p>
          <a:p>
            <a:pPr lvl="1"/>
            <a:r>
              <a:rPr lang="en-US" dirty="0" smtClean="0"/>
              <a:t>We waste a lot of bandwidth, leaving performance on the table</a:t>
            </a:r>
          </a:p>
          <a:p>
            <a:r>
              <a:rPr lang="en-US" dirty="0" smtClean="0"/>
              <a:t>Potential solutions:</a:t>
            </a:r>
          </a:p>
          <a:p>
            <a:pPr lvl="1"/>
            <a:r>
              <a:rPr lang="en-US" dirty="0" smtClean="0"/>
              <a:t>Change data layout from array of structures to structure of arrays</a:t>
            </a:r>
          </a:p>
          <a:p>
            <a:pPr lvl="2"/>
            <a:r>
              <a:rPr lang="en-US" dirty="0" smtClean="0"/>
              <a:t>In this case: 3 separate arrays of floats</a:t>
            </a:r>
          </a:p>
          <a:p>
            <a:pPr lvl="2"/>
            <a:r>
              <a:rPr lang="en-US" dirty="0" smtClean="0"/>
              <a:t>The most reliable approach (also ideal for both CPUs and GPUs)</a:t>
            </a:r>
          </a:p>
          <a:p>
            <a:pPr lvl="1"/>
            <a:r>
              <a:rPr lang="en-US" dirty="0" smtClean="0"/>
              <a:t>Use loads via read-only cache</a:t>
            </a:r>
          </a:p>
          <a:p>
            <a:pPr lvl="2"/>
            <a:r>
              <a:rPr lang="en-US" dirty="0" smtClean="0"/>
              <a:t>As long as lines survive in the cache, performance will be nearly optimal</a:t>
            </a:r>
          </a:p>
          <a:p>
            <a:pPr lvl="1"/>
            <a:r>
              <a:rPr lang="en-US" dirty="0" smtClean="0"/>
              <a:t>Stage loads via shared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42367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through the read-only cache</a:t>
            </a:r>
          </a:p>
          <a:p>
            <a:pPr lvl="1"/>
            <a:r>
              <a:rPr lang="en-US" dirty="0" smtClean="0"/>
              <a:t>Not coherent with writes</a:t>
            </a:r>
          </a:p>
          <a:p>
            <a:pPr lvl="1"/>
            <a:r>
              <a:rPr lang="en-US" dirty="0" smtClean="0"/>
              <a:t>Thus, addresses must not be written by the same kernel</a:t>
            </a:r>
          </a:p>
          <a:p>
            <a:r>
              <a:rPr lang="en-US" dirty="0" smtClean="0"/>
              <a:t>Two ways to enable:</a:t>
            </a:r>
          </a:p>
          <a:p>
            <a:pPr lvl="1"/>
            <a:r>
              <a:rPr lang="en-US" dirty="0" smtClean="0"/>
              <a:t>Decorating pointer arguments as hints to compiler:</a:t>
            </a:r>
          </a:p>
          <a:p>
            <a:pPr lvl="2"/>
            <a:r>
              <a:rPr lang="en-US" dirty="0" smtClean="0"/>
              <a:t>Pointer of interest: </a:t>
            </a:r>
            <a:r>
              <a:rPr lang="en-US" dirty="0" smtClean="0">
                <a:solidFill>
                  <a:srgbClr val="008000"/>
                </a:solidFill>
              </a:rPr>
              <a:t>const __restrict__</a:t>
            </a:r>
          </a:p>
          <a:p>
            <a:pPr lvl="2"/>
            <a:r>
              <a:rPr lang="en-US" dirty="0" smtClean="0"/>
              <a:t>All other pointer arguments: </a:t>
            </a:r>
            <a:r>
              <a:rPr lang="en-US" dirty="0" smtClean="0">
                <a:solidFill>
                  <a:srgbClr val="008000"/>
                </a:solidFill>
              </a:rPr>
              <a:t>__restrict__</a:t>
            </a:r>
          </a:p>
          <a:p>
            <a:pPr lvl="3"/>
            <a:r>
              <a:rPr lang="en-US" dirty="0" smtClean="0"/>
              <a:t>Conveys to compiler that no aliasing will occur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rgbClr val="008000"/>
                </a:solidFill>
              </a:rPr>
              <a:t>__</a:t>
            </a:r>
            <a:r>
              <a:rPr lang="en-US" dirty="0" err="1" smtClean="0">
                <a:solidFill>
                  <a:srgbClr val="008000"/>
                </a:solidFill>
              </a:rPr>
              <a:t>ldg</a:t>
            </a:r>
            <a:r>
              <a:rPr lang="en-US" dirty="0" smtClean="0">
                <a:solidFill>
                  <a:srgbClr val="008000"/>
                </a:solidFill>
              </a:rPr>
              <a:t>() </a:t>
            </a:r>
            <a:r>
              <a:rPr lang="en-US" dirty="0" smtClean="0"/>
              <a:t>intrinsic</a:t>
            </a:r>
          </a:p>
          <a:p>
            <a:pPr lvl="2"/>
            <a:r>
              <a:rPr lang="en-US" dirty="0" smtClean="0"/>
              <a:t>Requires no pointer decoration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42367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through the read-only cache</a:t>
            </a:r>
          </a:p>
          <a:p>
            <a:pPr lvl="1"/>
            <a:r>
              <a:rPr lang="en-US" dirty="0" smtClean="0"/>
              <a:t>Not coherent with writes</a:t>
            </a:r>
          </a:p>
          <a:p>
            <a:pPr lvl="1"/>
            <a:r>
              <a:rPr lang="en-US" dirty="0" smtClean="0"/>
              <a:t>Thus, addresses must not be written by the same kernel</a:t>
            </a:r>
          </a:p>
          <a:p>
            <a:r>
              <a:rPr lang="en-US" dirty="0" smtClean="0"/>
              <a:t>Two ways to enable:</a:t>
            </a:r>
          </a:p>
          <a:p>
            <a:pPr lvl="1"/>
            <a:r>
              <a:rPr lang="en-US" dirty="0" smtClean="0"/>
              <a:t>Decorating pointer arguments as hints to compiler:</a:t>
            </a:r>
          </a:p>
          <a:p>
            <a:pPr lvl="2"/>
            <a:r>
              <a:rPr lang="en-US" dirty="0" smtClean="0"/>
              <a:t>Pointer of interest: </a:t>
            </a:r>
            <a:r>
              <a:rPr lang="en-US" dirty="0" smtClean="0">
                <a:solidFill>
                  <a:srgbClr val="008000"/>
                </a:solidFill>
              </a:rPr>
              <a:t>__restrict__ const</a:t>
            </a:r>
          </a:p>
          <a:p>
            <a:pPr lvl="2"/>
            <a:r>
              <a:rPr lang="en-US" dirty="0" smtClean="0"/>
              <a:t>All other pointer arguments: </a:t>
            </a:r>
            <a:r>
              <a:rPr lang="en-US" dirty="0" smtClean="0">
                <a:solidFill>
                  <a:srgbClr val="008000"/>
                </a:solidFill>
              </a:rPr>
              <a:t>__restrict__</a:t>
            </a:r>
          </a:p>
          <a:p>
            <a:pPr lvl="3"/>
            <a:r>
              <a:rPr lang="en-US" dirty="0" smtClean="0"/>
              <a:t>Conveys to compiler that no aliasing will occur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rgbClr val="008000"/>
                </a:solidFill>
              </a:rPr>
              <a:t>__</a:t>
            </a:r>
            <a:r>
              <a:rPr lang="en-US" dirty="0" err="1" smtClean="0">
                <a:solidFill>
                  <a:srgbClr val="008000"/>
                </a:solidFill>
              </a:rPr>
              <a:t>ldg</a:t>
            </a:r>
            <a:r>
              <a:rPr lang="en-US" dirty="0" smtClean="0">
                <a:solidFill>
                  <a:srgbClr val="008000"/>
                </a:solidFill>
              </a:rPr>
              <a:t>() </a:t>
            </a:r>
            <a:r>
              <a:rPr lang="en-US" dirty="0" smtClean="0"/>
              <a:t>intrinsic</a:t>
            </a:r>
          </a:p>
          <a:p>
            <a:pPr lvl="2"/>
            <a:r>
              <a:rPr lang="en-US" dirty="0" smtClean="0"/>
              <a:t>Requires no pointer decoration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76800" y="3162300"/>
            <a:ext cx="5943600" cy="2438400"/>
          </a:xfrm>
          <a:prstGeom prst="roundRect">
            <a:avLst>
              <a:gd name="adj" fmla="val 839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39700" dist="203200" dir="8100000" algn="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5193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__global__ void kernel(	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*</a:t>
            </a:r>
            <a:r>
              <a:rPr lang="en-US" sz="2000" dirty="0" smtClean="0">
                <a:solidFill>
                  <a:srgbClr val="008000"/>
                </a:solidFill>
              </a:rPr>
              <a:t>__restrict__ </a:t>
            </a:r>
            <a:r>
              <a:rPr lang="en-US" sz="2000" dirty="0" smtClean="0">
                <a:solidFill>
                  <a:schemeClr val="tx1"/>
                </a:solidFill>
              </a:rPr>
              <a:t>output,</a:t>
            </a:r>
          </a:p>
          <a:p>
            <a:pPr>
              <a:tabLst>
                <a:tab pos="25193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008000"/>
                </a:solidFill>
              </a:rPr>
              <a:t>const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* </a:t>
            </a:r>
            <a:r>
              <a:rPr lang="en-US" sz="2000" dirty="0" smtClean="0">
                <a:solidFill>
                  <a:srgbClr val="008000"/>
                </a:solidFill>
              </a:rPr>
              <a:t>__restrict__ </a:t>
            </a:r>
            <a:r>
              <a:rPr lang="en-US" sz="2000" dirty="0" smtClean="0">
                <a:solidFill>
                  <a:schemeClr val="tx1"/>
                </a:solidFill>
              </a:rPr>
              <a:t>input 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...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output[</a:t>
            </a:r>
            <a:r>
              <a:rPr lang="en-US" sz="2000" dirty="0" err="1" smtClean="0">
                <a:solidFill>
                  <a:schemeClr val="tx1"/>
                </a:solidFill>
              </a:rPr>
              <a:t>idx</a:t>
            </a:r>
            <a:r>
              <a:rPr lang="en-US" sz="2000" dirty="0" smtClean="0">
                <a:solidFill>
                  <a:schemeClr val="tx1"/>
                </a:solidFill>
              </a:rPr>
              <a:t>] = ... + input[</a:t>
            </a:r>
            <a:r>
              <a:rPr lang="en-US" sz="2000" dirty="0" err="1" smtClean="0">
                <a:solidFill>
                  <a:schemeClr val="tx1"/>
                </a:solidFill>
              </a:rPr>
              <a:t>idx</a:t>
            </a:r>
            <a:r>
              <a:rPr lang="en-US" sz="2000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42367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through the read-only cache</a:t>
            </a:r>
          </a:p>
          <a:p>
            <a:pPr lvl="1"/>
            <a:r>
              <a:rPr lang="en-US" dirty="0" smtClean="0"/>
              <a:t>Not coherent with writes</a:t>
            </a:r>
          </a:p>
          <a:p>
            <a:pPr lvl="1"/>
            <a:r>
              <a:rPr lang="en-US" dirty="0" smtClean="0"/>
              <a:t>Thus, addresses must not be written by the same kernel</a:t>
            </a:r>
          </a:p>
          <a:p>
            <a:r>
              <a:rPr lang="en-US" dirty="0" smtClean="0"/>
              <a:t>Two ways to enable:</a:t>
            </a:r>
          </a:p>
          <a:p>
            <a:pPr lvl="1"/>
            <a:r>
              <a:rPr lang="en-US" dirty="0" smtClean="0"/>
              <a:t>Decorating pointer arguments as hints to compiler:</a:t>
            </a:r>
          </a:p>
          <a:p>
            <a:pPr lvl="2"/>
            <a:r>
              <a:rPr lang="en-US" dirty="0" smtClean="0"/>
              <a:t>Pointer of interest: </a:t>
            </a:r>
            <a:r>
              <a:rPr lang="en-US" dirty="0" smtClean="0">
                <a:solidFill>
                  <a:srgbClr val="008000"/>
                </a:solidFill>
              </a:rPr>
              <a:t>__restrict__ const</a:t>
            </a:r>
          </a:p>
          <a:p>
            <a:pPr lvl="2"/>
            <a:r>
              <a:rPr lang="en-US" dirty="0" smtClean="0"/>
              <a:t>All other pointer arguments: </a:t>
            </a:r>
            <a:r>
              <a:rPr lang="en-US" dirty="0" smtClean="0">
                <a:solidFill>
                  <a:srgbClr val="008000"/>
                </a:solidFill>
              </a:rPr>
              <a:t>__restrict__</a:t>
            </a:r>
          </a:p>
          <a:p>
            <a:pPr lvl="3"/>
            <a:r>
              <a:rPr lang="en-US" dirty="0" smtClean="0"/>
              <a:t>Conveys to compiler that no aliasing will occur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rgbClr val="008000"/>
                </a:solidFill>
              </a:rPr>
              <a:t>__</a:t>
            </a:r>
            <a:r>
              <a:rPr lang="en-US" dirty="0" err="1" smtClean="0">
                <a:solidFill>
                  <a:srgbClr val="008000"/>
                </a:solidFill>
              </a:rPr>
              <a:t>ldg</a:t>
            </a:r>
            <a:r>
              <a:rPr lang="en-US" dirty="0" smtClean="0">
                <a:solidFill>
                  <a:srgbClr val="008000"/>
                </a:solidFill>
              </a:rPr>
              <a:t>() </a:t>
            </a:r>
            <a:r>
              <a:rPr lang="en-US" dirty="0" smtClean="0"/>
              <a:t>intrinsic</a:t>
            </a:r>
          </a:p>
          <a:p>
            <a:pPr lvl="2"/>
            <a:r>
              <a:rPr lang="en-US" dirty="0" smtClean="0"/>
              <a:t>Requires no pointer decoration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6800" y="3162300"/>
            <a:ext cx="5791200" cy="2438400"/>
          </a:xfrm>
          <a:prstGeom prst="roundRect">
            <a:avLst>
              <a:gd name="adj" fmla="val 839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39700" dist="203200" dir="8100000" algn="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5193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__global__ void kernel(	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*output, </a:t>
            </a:r>
          </a:p>
          <a:p>
            <a:pPr>
              <a:tabLst>
                <a:tab pos="251936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*input 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...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output[</a:t>
            </a:r>
            <a:r>
              <a:rPr lang="en-US" sz="2000" dirty="0" err="1" smtClean="0">
                <a:solidFill>
                  <a:schemeClr val="tx1"/>
                </a:solidFill>
              </a:rPr>
              <a:t>idx</a:t>
            </a:r>
            <a:r>
              <a:rPr lang="en-US" sz="2000" dirty="0" smtClean="0">
                <a:solidFill>
                  <a:schemeClr val="tx1"/>
                </a:solidFill>
              </a:rPr>
              <a:t>] = ... + </a:t>
            </a:r>
            <a:r>
              <a:rPr lang="en-US" sz="2000" dirty="0" smtClean="0">
                <a:solidFill>
                  <a:srgbClr val="008000"/>
                </a:solidFill>
              </a:rPr>
              <a:t>__</a:t>
            </a:r>
            <a:r>
              <a:rPr lang="en-US" sz="2000" dirty="0" err="1" smtClean="0">
                <a:solidFill>
                  <a:srgbClr val="008000"/>
                </a:solidFill>
              </a:rPr>
              <a:t>ldg</a:t>
            </a:r>
            <a:r>
              <a:rPr lang="en-US" sz="2000" smtClean="0">
                <a:solidFill>
                  <a:srgbClr val="008000"/>
                </a:solidFill>
              </a:rPr>
              <a:t>( &amp;</a:t>
            </a:r>
            <a:r>
              <a:rPr lang="en-US" sz="2000" smtClean="0">
                <a:solidFill>
                  <a:schemeClr val="tx1"/>
                </a:solidFill>
              </a:rPr>
              <a:t>input[</a:t>
            </a:r>
            <a:r>
              <a:rPr lang="en-US" sz="2000" dirty="0" err="1" smtClean="0">
                <a:solidFill>
                  <a:schemeClr val="tx1"/>
                </a:solidFill>
              </a:rPr>
              <a:t>idx</a:t>
            </a:r>
            <a:r>
              <a:rPr lang="en-US" sz="2000" dirty="0" smtClean="0">
                <a:solidFill>
                  <a:schemeClr val="tx1"/>
                </a:solidFill>
              </a:rPr>
              <a:t>] </a:t>
            </a:r>
            <a:r>
              <a:rPr lang="en-US" sz="2000" dirty="0" smtClean="0">
                <a:solidFill>
                  <a:srgbClr val="008000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Sufficient Concurrent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8839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saturate memory bandwidth, SM must issue enough independent memory requests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00300"/>
            <a:ext cx="6172200" cy="355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per Thread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280160"/>
            <a:ext cx="9058656" cy="128206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Experiment: each warp has 2 concurrent requests (</a:t>
            </a:r>
            <a:r>
              <a:rPr lang="en-US" b="1" dirty="0" err="1" smtClean="0"/>
              <a:t>memcopy</a:t>
            </a:r>
            <a:r>
              <a:rPr lang="en-US" b="1" dirty="0" smtClean="0"/>
              <a:t>, one word per thread)</a:t>
            </a:r>
          </a:p>
          <a:p>
            <a:pPr lvl="1"/>
            <a:r>
              <a:rPr lang="en-US" dirty="0" smtClean="0"/>
              <a:t>  4B word request: 1 line</a:t>
            </a:r>
          </a:p>
          <a:p>
            <a:pPr lvl="1"/>
            <a:r>
              <a:rPr lang="en-US" dirty="0" smtClean="0"/>
              <a:t>  8B word request: 2 lines</a:t>
            </a:r>
          </a:p>
          <a:p>
            <a:pPr lvl="1"/>
            <a:r>
              <a:rPr lang="en-US" dirty="0" smtClean="0"/>
              <a:t>16B word request: 4 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158673" y="5721350"/>
            <a:ext cx="2559050" cy="328613"/>
          </a:xfrm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550" y="2582863"/>
            <a:ext cx="5905250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239000" y="2552700"/>
            <a:ext cx="3657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achieve the same throughput at lower occupancy:</a:t>
            </a:r>
          </a:p>
          <a:p>
            <a:pPr marL="57150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independent requests per warp</a:t>
            </a:r>
          </a:p>
          <a:p>
            <a:pPr marL="57150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3363" lvl="0" indent="-23336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smtClean="0"/>
              <a:t>To achieve the same throughput with smaller words:</a:t>
            </a:r>
          </a:p>
          <a:p>
            <a:pPr marL="57150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 smtClean="0"/>
              <a:t>Need more independent requests per warp</a:t>
            </a:r>
          </a:p>
          <a:p>
            <a:pPr marL="114300" indent="-285750">
              <a:spcBef>
                <a:spcPct val="20000"/>
              </a:spcBef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Access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Have enough concurrent accesses to saturate the bus</a:t>
            </a:r>
          </a:p>
          <a:p>
            <a:pPr lvl="1"/>
            <a:r>
              <a:rPr lang="en-US" dirty="0" smtClean="0"/>
              <a:t>Little’s law: need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mem_latency</a:t>
            </a:r>
            <a:r>
              <a:rPr lang="en-US" dirty="0" smtClean="0">
                <a:solidFill>
                  <a:srgbClr val="0070C0"/>
                </a:solidFill>
              </a:rPr>
              <a:t>)x(bandwidth) </a:t>
            </a:r>
            <a:r>
              <a:rPr lang="en-US" dirty="0" smtClean="0"/>
              <a:t>bytes</a:t>
            </a:r>
          </a:p>
          <a:p>
            <a:pPr lvl="2">
              <a:buNone/>
            </a:pPr>
            <a:endParaRPr lang="en-US" sz="400" dirty="0" smtClean="0"/>
          </a:p>
          <a:p>
            <a:r>
              <a:rPr lang="en-US" b="1" dirty="0" smtClean="0"/>
              <a:t>Ways to increase concurrent accesses:</a:t>
            </a:r>
          </a:p>
          <a:p>
            <a:pPr lvl="1"/>
            <a:r>
              <a:rPr lang="en-US" dirty="0" smtClean="0"/>
              <a:t>Increase occupancy (run more warps concurrently)</a:t>
            </a:r>
          </a:p>
          <a:p>
            <a:pPr lvl="2"/>
            <a:r>
              <a:rPr lang="en-US" dirty="0" smtClean="0"/>
              <a:t>Adjust </a:t>
            </a:r>
            <a:r>
              <a:rPr lang="en-US" dirty="0" err="1" smtClean="0"/>
              <a:t>threadblock</a:t>
            </a:r>
            <a:r>
              <a:rPr lang="en-US" dirty="0" smtClean="0"/>
              <a:t> dimensions</a:t>
            </a:r>
          </a:p>
          <a:p>
            <a:pPr lvl="3"/>
            <a:r>
              <a:rPr lang="en-US" dirty="0" smtClean="0"/>
              <a:t>To maximize occupancy at given register and </a:t>
            </a:r>
            <a:r>
              <a:rPr lang="en-US" dirty="0" err="1" smtClean="0"/>
              <a:t>smem</a:t>
            </a:r>
            <a:r>
              <a:rPr lang="en-US" dirty="0" smtClean="0"/>
              <a:t> requirements</a:t>
            </a:r>
          </a:p>
          <a:p>
            <a:pPr lvl="2"/>
            <a:r>
              <a:rPr lang="en-US" dirty="0" smtClean="0"/>
              <a:t>If occupancy is limited by registers per thread:</a:t>
            </a:r>
          </a:p>
          <a:p>
            <a:pPr lvl="3"/>
            <a:r>
              <a:rPr lang="en-US" dirty="0" smtClean="0"/>
              <a:t>Reduce register count </a:t>
            </a:r>
            <a:r>
              <a:rPr lang="en-US" dirty="0" smtClean="0">
                <a:solidFill>
                  <a:srgbClr val="008000"/>
                </a:solidFill>
              </a:rPr>
              <a:t>(-</a:t>
            </a:r>
            <a:r>
              <a:rPr lang="en-US" dirty="0" err="1" smtClean="0">
                <a:solidFill>
                  <a:srgbClr val="008000"/>
                </a:solidFill>
              </a:rPr>
              <a:t>maxrregcount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option, or </a:t>
            </a:r>
            <a:r>
              <a:rPr lang="en-US" dirty="0" smtClean="0">
                <a:solidFill>
                  <a:srgbClr val="008000"/>
                </a:solidFill>
              </a:rPr>
              <a:t>__</a:t>
            </a:r>
            <a:r>
              <a:rPr lang="en-US" dirty="0" err="1" smtClean="0">
                <a:solidFill>
                  <a:srgbClr val="008000"/>
                </a:solidFill>
              </a:rPr>
              <a:t>launch_bounds</a:t>
            </a:r>
            <a:r>
              <a:rPr lang="en-US" dirty="0" smtClean="0">
                <a:solidFill>
                  <a:srgbClr val="008000"/>
                </a:solidFill>
              </a:rPr>
              <a:t>__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Modify code to process several elements per thread</a:t>
            </a:r>
          </a:p>
          <a:p>
            <a:pPr lvl="2"/>
            <a:r>
              <a:rPr lang="en-US" dirty="0" smtClean="0"/>
              <a:t>Doubling elements per thread doubles independent accesses per thread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Optimizations When Addresses Are Coalesced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looking for more performance and code:</a:t>
            </a:r>
          </a:p>
          <a:p>
            <a:pPr lvl="1"/>
            <a:r>
              <a:rPr lang="en-US" dirty="0" smtClean="0"/>
              <a:t>Is memory bandwidth limited</a:t>
            </a:r>
          </a:p>
          <a:p>
            <a:pPr lvl="1"/>
            <a:r>
              <a:rPr lang="en-US" dirty="0" smtClean="0"/>
              <a:t>Achieves high percentage of bandwidth theory </a:t>
            </a:r>
          </a:p>
          <a:p>
            <a:pPr lvl="1"/>
            <a:r>
              <a:rPr lang="en-US" dirty="0" smtClean="0"/>
              <a:t>Addresses are coalesced</a:t>
            </a:r>
          </a:p>
          <a:p>
            <a:r>
              <a:rPr lang="en-US" dirty="0" smtClean="0"/>
              <a:t>Consider compression</a:t>
            </a:r>
          </a:p>
          <a:p>
            <a:pPr lvl="1"/>
            <a:r>
              <a:rPr lang="en-US" dirty="0" smtClean="0"/>
              <a:t>GPUs provide instructions for converting between fp16, fp32, and fp64 representations:</a:t>
            </a:r>
          </a:p>
          <a:p>
            <a:pPr lvl="2"/>
            <a:r>
              <a:rPr lang="en-US" dirty="0" smtClean="0"/>
              <a:t>A single instruction, implemented in hw (</a:t>
            </a:r>
            <a:r>
              <a:rPr lang="en-US" dirty="0" smtClean="0">
                <a:solidFill>
                  <a:srgbClr val="008000"/>
                </a:solidFill>
              </a:rPr>
              <a:t>__float2half(), </a:t>
            </a:r>
            <a:r>
              <a:rPr lang="en-US" dirty="0" smtClean="0"/>
              <a:t>...)</a:t>
            </a:r>
          </a:p>
          <a:p>
            <a:pPr lvl="1"/>
            <a:r>
              <a:rPr lang="en-US" dirty="0" smtClean="0"/>
              <a:t>If data has few distinct values, consider lookup tables</a:t>
            </a:r>
          </a:p>
          <a:p>
            <a:pPr lvl="2"/>
            <a:r>
              <a:rPr lang="en-US" dirty="0" smtClean="0"/>
              <a:t>Store indices into the table</a:t>
            </a:r>
          </a:p>
          <a:p>
            <a:pPr lvl="2"/>
            <a:r>
              <a:rPr lang="en-US" dirty="0" smtClean="0"/>
              <a:t>Small enough tables will likely survive in caches if used often enough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0181"/>
            <a:ext cx="9448800" cy="40843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Shared memory and L1 use the same 64KB</a:t>
            </a:r>
          </a:p>
          <a:p>
            <a:pPr lvl="1"/>
            <a:r>
              <a:rPr lang="en-US" dirty="0" smtClean="0"/>
              <a:t>Program-configurable split:</a:t>
            </a:r>
          </a:p>
          <a:p>
            <a:pPr lvl="2"/>
            <a:r>
              <a:rPr lang="en-US" dirty="0" smtClean="0"/>
              <a:t>Fermi:  </a:t>
            </a:r>
            <a:r>
              <a:rPr lang="en-US" dirty="0" smtClean="0">
                <a:solidFill>
                  <a:srgbClr val="0070C0"/>
                </a:solidFill>
              </a:rPr>
              <a:t>48:16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16:48</a:t>
            </a:r>
          </a:p>
          <a:p>
            <a:pPr lvl="2"/>
            <a:r>
              <a:rPr lang="en-US" dirty="0" err="1" smtClean="0"/>
              <a:t>Kepler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48:16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16:48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32:32</a:t>
            </a:r>
          </a:p>
          <a:p>
            <a:pPr lvl="1"/>
            <a:r>
              <a:rPr lang="en-US" dirty="0" smtClean="0"/>
              <a:t>CUDA API: </a:t>
            </a:r>
            <a:r>
              <a:rPr lang="en-US" dirty="0" err="1" smtClean="0">
                <a:solidFill>
                  <a:srgbClr val="008000"/>
                </a:solidFill>
              </a:rPr>
              <a:t>cudaDeviceSetCacheConfig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cudaFuncSetCacheConfig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</a:p>
          <a:p>
            <a:r>
              <a:rPr lang="en-US" dirty="0" smtClean="0"/>
              <a:t>Large L1 can improve performance when:</a:t>
            </a:r>
          </a:p>
          <a:p>
            <a:pPr lvl="1"/>
            <a:r>
              <a:rPr lang="en-US" dirty="0" smtClean="0"/>
              <a:t>Spilling registers (more lines in the cache -&gt; fewer evictions)</a:t>
            </a:r>
          </a:p>
          <a:p>
            <a:r>
              <a:rPr lang="en-US" dirty="0" smtClean="0"/>
              <a:t>Large SMEM can improve performance when:</a:t>
            </a:r>
          </a:p>
          <a:p>
            <a:pPr lvl="1"/>
            <a:r>
              <a:rPr lang="en-US" dirty="0" smtClean="0"/>
              <a:t>Occupancy is limited by SMEM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GMEM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87781"/>
            <a:ext cx="9204960" cy="43891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Strive for perfect address coalescing per warp</a:t>
            </a:r>
          </a:p>
          <a:p>
            <a:pPr lvl="1"/>
            <a:r>
              <a:rPr lang="en-US" dirty="0" smtClean="0"/>
              <a:t>Align starting address (may require padding)</a:t>
            </a:r>
          </a:p>
          <a:p>
            <a:pPr lvl="1"/>
            <a:r>
              <a:rPr lang="en-US" dirty="0" smtClean="0"/>
              <a:t>A warp will ideally access within a contiguous region</a:t>
            </a:r>
          </a:p>
          <a:p>
            <a:pPr lvl="1"/>
            <a:r>
              <a:rPr lang="en-US" dirty="0" smtClean="0"/>
              <a:t>Avoid scattered address patterns or patterns with large strides between threads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Analyze and optimize address patterns:</a:t>
            </a:r>
          </a:p>
          <a:p>
            <a:pPr lvl="1"/>
            <a:r>
              <a:rPr lang="en-US" dirty="0" smtClean="0"/>
              <a:t>Use profiling tools (included with CUDA toolkit download)</a:t>
            </a:r>
          </a:p>
          <a:p>
            <a:pPr lvl="1"/>
            <a:r>
              <a:rPr lang="en-US" dirty="0" smtClean="0"/>
              <a:t>Compare the transactions per request to the ideal ratio</a:t>
            </a:r>
          </a:p>
          <a:p>
            <a:pPr lvl="1"/>
            <a:r>
              <a:rPr lang="en-US" dirty="0" smtClean="0"/>
              <a:t>Choose appropriate data layout (prefer </a:t>
            </a:r>
            <a:r>
              <a:rPr lang="en-US" dirty="0" err="1" smtClean="0"/>
              <a:t>SoA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needed, try read-only loads, staging accesses via SMEM</a:t>
            </a:r>
          </a:p>
          <a:p>
            <a:r>
              <a:rPr lang="en-US" dirty="0" smtClean="0"/>
              <a:t>Have enough concurrent accesses to saturate the bus</a:t>
            </a:r>
          </a:p>
          <a:p>
            <a:pPr lvl="1"/>
            <a:r>
              <a:rPr lang="en-US" dirty="0" smtClean="0"/>
              <a:t>Launch enough threads to maximize throughput</a:t>
            </a:r>
          </a:p>
          <a:p>
            <a:pPr lvl="2"/>
            <a:r>
              <a:rPr lang="en-US" dirty="0" smtClean="0"/>
              <a:t>Latency is hidden by switching threads (warps)</a:t>
            </a:r>
          </a:p>
          <a:p>
            <a:pPr lvl="1"/>
            <a:r>
              <a:rPr lang="en-US" dirty="0" smtClean="0"/>
              <a:t>If needed, process several elements per thread</a:t>
            </a:r>
          </a:p>
          <a:p>
            <a:pPr lvl="2"/>
            <a:r>
              <a:rPr lang="en-US" dirty="0" smtClean="0"/>
              <a:t>More concurrent loads/stores</a:t>
            </a:r>
            <a:endParaRPr lang="en-US" sz="400" dirty="0" smtClean="0"/>
          </a:p>
          <a:p>
            <a:pPr lvl="1">
              <a:buNone/>
            </a:pPr>
            <a:endParaRPr lang="en-US" sz="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Needed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GPU is a parallel machine</a:t>
            </a:r>
          </a:p>
          <a:p>
            <a:pPr lvl="1"/>
            <a:r>
              <a:rPr lang="en-US" dirty="0" smtClean="0"/>
              <a:t>Lots of arithmetic pipelines</a:t>
            </a:r>
          </a:p>
          <a:p>
            <a:pPr lvl="1"/>
            <a:r>
              <a:rPr lang="en-US" dirty="0" smtClean="0"/>
              <a:t>Multiple memory banks</a:t>
            </a:r>
          </a:p>
          <a:p>
            <a:r>
              <a:rPr lang="en-US" dirty="0" smtClean="0"/>
              <a:t>To get good performance, your code must expose sufficient parallelism for 2 reasons:</a:t>
            </a:r>
          </a:p>
          <a:p>
            <a:pPr lvl="1"/>
            <a:r>
              <a:rPr lang="en-US" dirty="0" smtClean="0"/>
              <a:t>To actually give work to all the pipelines</a:t>
            </a:r>
          </a:p>
          <a:p>
            <a:pPr lvl="1"/>
            <a:r>
              <a:rPr lang="en-US" dirty="0" smtClean="0"/>
              <a:t>To hide latency of the pipelines</a:t>
            </a:r>
          </a:p>
          <a:p>
            <a:r>
              <a:rPr lang="en-US" dirty="0" smtClean="0"/>
              <a:t>Rough rule of thumb for K20x:</a:t>
            </a:r>
          </a:p>
          <a:p>
            <a:pPr lvl="1"/>
            <a:r>
              <a:rPr lang="en-US" dirty="0" smtClean="0"/>
              <a:t>You want to have </a:t>
            </a:r>
            <a:r>
              <a:rPr lang="en-US" b="1" dirty="0" smtClean="0">
                <a:solidFill>
                  <a:srgbClr val="008000"/>
                </a:solidFill>
              </a:rPr>
              <a:t>14K</a:t>
            </a:r>
            <a:r>
              <a:rPr lang="en-US" dirty="0" smtClean="0"/>
              <a:t> or more threads running concurrently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966211"/>
            <a:ext cx="9126856" cy="1225868"/>
          </a:xfrm>
        </p:spPr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09701"/>
            <a:ext cx="920496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On-chip (on each SM) memory</a:t>
            </a:r>
          </a:p>
          <a:p>
            <a:r>
              <a:rPr lang="en-US" dirty="0" smtClean="0"/>
              <a:t>Comparing SMEM to GMEM:</a:t>
            </a:r>
          </a:p>
          <a:p>
            <a:pPr lvl="1"/>
            <a:r>
              <a:rPr lang="en-US" dirty="0" smtClean="0"/>
              <a:t>Order of magnitude (20-30x) lower latency</a:t>
            </a:r>
          </a:p>
          <a:p>
            <a:pPr lvl="1"/>
            <a:r>
              <a:rPr lang="en-US" dirty="0" smtClean="0"/>
              <a:t>Order of magnitude (~10x) higher bandwidth</a:t>
            </a:r>
          </a:p>
          <a:p>
            <a:pPr lvl="1"/>
            <a:r>
              <a:rPr lang="en-US" dirty="0" smtClean="0"/>
              <a:t>Accessed at bank-width granularity</a:t>
            </a:r>
          </a:p>
          <a:p>
            <a:pPr lvl="2">
              <a:tabLst>
                <a:tab pos="1889125" algn="l"/>
              </a:tabLst>
            </a:pPr>
            <a:r>
              <a:rPr lang="en-US" dirty="0" err="1" smtClean="0"/>
              <a:t>Kepler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70C0"/>
                </a:solidFill>
              </a:rPr>
              <a:t>8 bytes</a:t>
            </a:r>
          </a:p>
          <a:p>
            <a:pPr lvl="2"/>
            <a:r>
              <a:rPr lang="en-US" dirty="0" smtClean="0"/>
              <a:t>For comparison: GMEM access granularity is either </a:t>
            </a:r>
            <a:r>
              <a:rPr lang="en-US" dirty="0" smtClean="0">
                <a:solidFill>
                  <a:srgbClr val="0070C0"/>
                </a:solidFill>
              </a:rPr>
              <a:t>32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70C0"/>
                </a:solidFill>
              </a:rPr>
              <a:t>128 bytes</a:t>
            </a:r>
          </a:p>
          <a:p>
            <a:r>
              <a:rPr lang="en-US" dirty="0" smtClean="0"/>
              <a:t>SMEM instruction operation:</a:t>
            </a:r>
          </a:p>
          <a:p>
            <a:pPr lvl="1"/>
            <a:r>
              <a:rPr lang="en-US" dirty="0" smtClean="0"/>
              <a:t>32 threads in a warp provide addresses</a:t>
            </a:r>
          </a:p>
          <a:p>
            <a:pPr lvl="1"/>
            <a:r>
              <a:rPr lang="en-US" dirty="0" smtClean="0"/>
              <a:t>Determine into which 8-byte words addresses fall</a:t>
            </a:r>
          </a:p>
          <a:p>
            <a:pPr lvl="1"/>
            <a:r>
              <a:rPr lang="en-US" dirty="0" smtClean="0"/>
              <a:t>Fetch the words, distribute the requested bytes among the threads</a:t>
            </a:r>
          </a:p>
          <a:p>
            <a:pPr lvl="2"/>
            <a:r>
              <a:rPr lang="en-US" dirty="0" smtClean="0"/>
              <a:t>Multi-cast capable</a:t>
            </a:r>
          </a:p>
          <a:p>
            <a:pPr lvl="2"/>
            <a:r>
              <a:rPr lang="en-US" dirty="0" smtClean="0"/>
              <a:t>Bank conflicts cause serialization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Shared Memory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32 banks, 8 bytes wide</a:t>
            </a:r>
          </a:p>
          <a:p>
            <a:pPr lvl="1"/>
            <a:r>
              <a:rPr lang="en-US" dirty="0" smtClean="0"/>
              <a:t>Bandwidth: 8 bytes per bank per clock per SM (256 bytes per </a:t>
            </a:r>
            <a:r>
              <a:rPr lang="en-US" dirty="0" err="1" smtClean="0"/>
              <a:t>clk</a:t>
            </a:r>
            <a:r>
              <a:rPr lang="en-US" dirty="0" smtClean="0"/>
              <a:t> per SM)</a:t>
            </a:r>
          </a:p>
          <a:p>
            <a:pPr lvl="1"/>
            <a:r>
              <a:rPr lang="en-US" dirty="0" smtClean="0"/>
              <a:t>2x the bandwidth compared to Fermi</a:t>
            </a:r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4-byte access </a:t>
            </a:r>
            <a:r>
              <a:rPr lang="en-US" dirty="0" smtClean="0"/>
              <a:t>(default):</a:t>
            </a:r>
          </a:p>
          <a:p>
            <a:pPr lvl="2"/>
            <a:r>
              <a:rPr lang="en-US" dirty="0" smtClean="0"/>
              <a:t>Maintains Fermi bank-conflict behavior exactly</a:t>
            </a:r>
          </a:p>
          <a:p>
            <a:pPr lvl="2"/>
            <a:r>
              <a:rPr lang="en-US" dirty="0" smtClean="0"/>
              <a:t>Provides 8-byte bandwidth for certain access patterns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8-byte access:</a:t>
            </a:r>
          </a:p>
          <a:p>
            <a:pPr lvl="2"/>
            <a:r>
              <a:rPr lang="en-US" dirty="0" smtClean="0"/>
              <a:t>Some access patterns with Fermi-specific padding may incur bank conflicts</a:t>
            </a:r>
          </a:p>
          <a:p>
            <a:pPr lvl="2"/>
            <a:r>
              <a:rPr lang="en-US" dirty="0" smtClean="0"/>
              <a:t>Provides 8-byte bandwidth for all patterns (assuming 8-byte words)</a:t>
            </a:r>
          </a:p>
          <a:p>
            <a:pPr lvl="1"/>
            <a:r>
              <a:rPr lang="en-US" dirty="0" smtClean="0"/>
              <a:t>Selected with </a:t>
            </a:r>
            <a:r>
              <a:rPr lang="en-US" dirty="0" err="1" smtClean="0">
                <a:solidFill>
                  <a:srgbClr val="008000"/>
                </a:solidFill>
              </a:rPr>
              <a:t>cudaDeviceSetSharedMemConfig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  <a:r>
              <a:rPr lang="en-US" dirty="0" smtClean="0"/>
              <a:t> function arguments:</a:t>
            </a:r>
          </a:p>
          <a:p>
            <a:pPr lvl="2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cudaSharedMemBankSizeFourByte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cudaSharedMemBankSizeEightByte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8-byte Bank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 addresses to banks:</a:t>
            </a:r>
          </a:p>
          <a:p>
            <a:pPr lvl="1"/>
            <a:r>
              <a:rPr lang="en-US" dirty="0" smtClean="0"/>
              <a:t>Successive 8-byte words go to successive banks</a:t>
            </a:r>
          </a:p>
          <a:p>
            <a:pPr lvl="1"/>
            <a:r>
              <a:rPr lang="en-US" dirty="0" smtClean="0"/>
              <a:t>Bank index: </a:t>
            </a:r>
          </a:p>
          <a:p>
            <a:pPr lvl="2"/>
            <a:r>
              <a:rPr lang="en-US" dirty="0" smtClean="0"/>
              <a:t>(8B word index) mod 32</a:t>
            </a:r>
          </a:p>
          <a:p>
            <a:pPr lvl="2"/>
            <a:r>
              <a:rPr lang="en-US" dirty="0" smtClean="0"/>
              <a:t>(4B word index) mod (32*2) </a:t>
            </a:r>
          </a:p>
          <a:p>
            <a:pPr lvl="2"/>
            <a:r>
              <a:rPr lang="en-US" dirty="0" smtClean="0"/>
              <a:t>(byte address) mod (32*8)</a:t>
            </a:r>
          </a:p>
          <a:p>
            <a:pPr lvl="1"/>
            <a:r>
              <a:rPr lang="en-US" dirty="0" smtClean="0"/>
              <a:t>Given the 8 least-significant address bits: ...</a:t>
            </a:r>
            <a:r>
              <a:rPr lang="en-US" dirty="0" err="1" smtClean="0">
                <a:solidFill>
                  <a:srgbClr val="008000"/>
                </a:solidFill>
              </a:rPr>
              <a:t>BBBBB</a:t>
            </a:r>
            <a:r>
              <a:rPr lang="en-US" dirty="0" err="1" smtClean="0">
                <a:solidFill>
                  <a:srgbClr val="0070C0"/>
                </a:solidFill>
              </a:rPr>
              <a:t>xxx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xxx</a:t>
            </a:r>
            <a:r>
              <a:rPr lang="en-US" dirty="0" smtClean="0"/>
              <a:t> selects the byte within an 8-byte word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BBBBB</a:t>
            </a:r>
            <a:r>
              <a:rPr lang="en-US" dirty="0" smtClean="0"/>
              <a:t> selects the bank</a:t>
            </a:r>
          </a:p>
          <a:p>
            <a:pPr lvl="2"/>
            <a:r>
              <a:rPr lang="en-US" dirty="0" smtClean="0"/>
              <a:t>Higher bits select a “column” within a bank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8-byte Bank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0181"/>
            <a:ext cx="9829800" cy="807719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To visualize, let’s pretend we have 4 banks, not 32 (easier to draw)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200400" y="4037107"/>
            <a:ext cx="4495800" cy="1715993"/>
            <a:chOff x="6324600" y="4037107"/>
            <a:chExt cx="4495800" cy="1715993"/>
          </a:xfrm>
        </p:grpSpPr>
        <p:sp>
          <p:nvSpPr>
            <p:cNvPr id="93" name="Rectangle 92"/>
            <p:cNvSpPr/>
            <p:nvPr/>
          </p:nvSpPr>
          <p:spPr>
            <a:xfrm>
              <a:off x="63246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0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580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8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9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3246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580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ight Brace 98"/>
            <p:cNvSpPr/>
            <p:nvPr/>
          </p:nvSpPr>
          <p:spPr>
            <a:xfrm rot="5400000">
              <a:off x="6705600" y="4722907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56378" y="538376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676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0010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676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0010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676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0010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ight Brace 90"/>
            <p:cNvSpPr/>
            <p:nvPr/>
          </p:nvSpPr>
          <p:spPr>
            <a:xfrm rot="5400000">
              <a:off x="7848600" y="4722907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99378" y="538376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106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40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6106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440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6106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ight Brace 82"/>
            <p:cNvSpPr/>
            <p:nvPr/>
          </p:nvSpPr>
          <p:spPr>
            <a:xfrm rot="5400000">
              <a:off x="8991600" y="4722907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42378" y="538376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536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6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287000" y="40371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7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536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87000" y="43419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536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87000" y="464670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ight Brace 74"/>
            <p:cNvSpPr/>
            <p:nvPr/>
          </p:nvSpPr>
          <p:spPr>
            <a:xfrm rot="5400000">
              <a:off x="10134600" y="4722907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885378" y="538376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17831" y="2299656"/>
            <a:ext cx="7662874" cy="968383"/>
            <a:chOff x="1017831" y="2299656"/>
            <a:chExt cx="7662874" cy="968383"/>
          </a:xfrm>
        </p:grpSpPr>
        <p:grpSp>
          <p:nvGrpSpPr>
            <p:cNvPr id="105" name="Group 61"/>
            <p:cNvGrpSpPr/>
            <p:nvPr/>
          </p:nvGrpSpPr>
          <p:grpSpPr>
            <a:xfrm>
              <a:off x="3020154" y="2324100"/>
              <a:ext cx="5660551" cy="619296"/>
              <a:chOff x="3020154" y="2324100"/>
              <a:chExt cx="5660551" cy="619296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1483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0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6817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2151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2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7485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2819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4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8153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5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487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6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8821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7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415503" y="2638596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8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20154" y="2324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0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545241" y="232636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4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70328" y="23286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8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543318" y="23308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12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093344" y="233315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16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625908" y="233542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20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151831" y="233768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24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686755" y="233994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28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226944" y="234221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32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760344" y="234447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38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942809" y="2637213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9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87649" y="234309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70C0"/>
                    </a:solidFill>
                  </a:rPr>
                  <a:t>40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1017831" y="2621708"/>
              <a:ext cx="2053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Data:</a:t>
              </a:r>
            </a:p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 (or 4B-word index)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08826" y="2299656"/>
              <a:ext cx="146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70C0"/>
                  </a:solidFill>
                </a:rPr>
                <a:t>Byte-address</a:t>
              </a:r>
              <a:r>
                <a:rPr lang="en-US" dirty="0" smtClean="0"/>
                <a:t>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Bank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bank conflict occurs when: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 or more threads in a warp access different words in the same bank</a:t>
            </a:r>
          </a:p>
          <a:p>
            <a:pPr lvl="2"/>
            <a:r>
              <a:rPr lang="en-US" dirty="0" smtClean="0"/>
              <a:t>Think: 2 or more threads access different “rows” in the same bank</a:t>
            </a:r>
          </a:p>
          <a:p>
            <a:pPr lvl="1"/>
            <a:r>
              <a:rPr lang="en-US" dirty="0" smtClean="0"/>
              <a:t>N-way bank conflict: N threads in a warp conflict</a:t>
            </a:r>
          </a:p>
          <a:p>
            <a:pPr lvl="2"/>
            <a:r>
              <a:rPr lang="en-US" dirty="0" smtClean="0"/>
              <a:t>Instruction gets issued N times: increases latency</a:t>
            </a:r>
          </a:p>
          <a:p>
            <a:r>
              <a:rPr lang="en-US" dirty="0" smtClean="0"/>
              <a:t>Note there is no bank conflict if:</a:t>
            </a:r>
          </a:p>
          <a:p>
            <a:pPr lvl="1"/>
            <a:r>
              <a:rPr lang="en-US" dirty="0" smtClean="0"/>
              <a:t>Several threads access the same word</a:t>
            </a:r>
          </a:p>
          <a:p>
            <a:pPr lvl="1"/>
            <a:r>
              <a:rPr lang="en-US" dirty="0" smtClean="0"/>
              <a:t>Several threads access different bytes of the same 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 Access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3304520"/>
            <a:ext cx="1066800" cy="1715993"/>
            <a:chOff x="1905000" y="3695700"/>
            <a:chExt cx="1066800" cy="1715993"/>
          </a:xfrm>
        </p:grpSpPr>
        <p:sp>
          <p:nvSpPr>
            <p:cNvPr id="6" name="Rectangle 5"/>
            <p:cNvSpPr/>
            <p:nvPr/>
          </p:nvSpPr>
          <p:spPr>
            <a:xfrm>
              <a:off x="1905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286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6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3304520"/>
            <a:ext cx="1066800" cy="1715993"/>
            <a:chOff x="3031374" y="3695700"/>
            <a:chExt cx="1066800" cy="1715993"/>
          </a:xfrm>
        </p:grpSpPr>
        <p:sp>
          <p:nvSpPr>
            <p:cNvPr id="15" name="Rectangle 14"/>
            <p:cNvSpPr/>
            <p:nvPr/>
          </p:nvSpPr>
          <p:spPr>
            <a:xfrm>
              <a:off x="30313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47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13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7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13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47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412374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3152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304520"/>
            <a:ext cx="1066800" cy="1715993"/>
            <a:chOff x="4191000" y="3695700"/>
            <a:chExt cx="1066800" cy="1715993"/>
          </a:xfrm>
        </p:grpSpPr>
        <p:sp>
          <p:nvSpPr>
            <p:cNvPr id="24" name="Rectangle 23"/>
            <p:cNvSpPr/>
            <p:nvPr/>
          </p:nvSpPr>
          <p:spPr>
            <a:xfrm>
              <a:off x="4191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91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572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2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0" y="3304520"/>
            <a:ext cx="1066800" cy="1715993"/>
            <a:chOff x="5334000" y="3695700"/>
            <a:chExt cx="1066800" cy="1715993"/>
          </a:xfrm>
        </p:grpSpPr>
        <p:sp>
          <p:nvSpPr>
            <p:cNvPr id="33" name="Rectangle 32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7269" y="504236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Bank-31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3304520"/>
            <a:ext cx="1066800" cy="1715993"/>
            <a:chOff x="5334000" y="3695700"/>
            <a:chExt cx="1066800" cy="1715993"/>
          </a:xfrm>
        </p:grpSpPr>
        <p:sp>
          <p:nvSpPr>
            <p:cNvPr id="42" name="Rectangle 41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5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62200" y="1638300"/>
            <a:ext cx="6314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Addresses from a warp: no bank conflicts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One address access per bank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830127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76002" y="2727990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83104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4252" y="2727990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2390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914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866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21878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781800" y="2781300"/>
            <a:ext cx="381000" cy="76200"/>
            <a:chOff x="7086600" y="3761720"/>
            <a:chExt cx="381000" cy="76200"/>
          </a:xfrm>
        </p:grpSpPr>
        <p:sp>
          <p:nvSpPr>
            <p:cNvPr id="64" name="Oval 63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 Access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3304520"/>
            <a:ext cx="1066800" cy="1715993"/>
            <a:chOff x="1905000" y="3695700"/>
            <a:chExt cx="1066800" cy="1715993"/>
          </a:xfrm>
        </p:grpSpPr>
        <p:sp>
          <p:nvSpPr>
            <p:cNvPr id="6" name="Rectangle 5"/>
            <p:cNvSpPr/>
            <p:nvPr/>
          </p:nvSpPr>
          <p:spPr>
            <a:xfrm>
              <a:off x="1905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286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6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3304520"/>
            <a:ext cx="1066800" cy="1715993"/>
            <a:chOff x="3031374" y="3695700"/>
            <a:chExt cx="1066800" cy="1715993"/>
          </a:xfrm>
        </p:grpSpPr>
        <p:sp>
          <p:nvSpPr>
            <p:cNvPr id="15" name="Rectangle 14"/>
            <p:cNvSpPr/>
            <p:nvPr/>
          </p:nvSpPr>
          <p:spPr>
            <a:xfrm>
              <a:off x="30313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47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13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7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13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47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412374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3152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304520"/>
            <a:ext cx="1066800" cy="1715993"/>
            <a:chOff x="4191000" y="3695700"/>
            <a:chExt cx="1066800" cy="1715993"/>
          </a:xfrm>
        </p:grpSpPr>
        <p:sp>
          <p:nvSpPr>
            <p:cNvPr id="24" name="Rectangle 23"/>
            <p:cNvSpPr/>
            <p:nvPr/>
          </p:nvSpPr>
          <p:spPr>
            <a:xfrm>
              <a:off x="4191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91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572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2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0" y="3304520"/>
            <a:ext cx="1066800" cy="1715993"/>
            <a:chOff x="5334000" y="3695700"/>
            <a:chExt cx="1066800" cy="1715993"/>
          </a:xfrm>
        </p:grpSpPr>
        <p:sp>
          <p:nvSpPr>
            <p:cNvPr id="33" name="Rectangle 32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7269" y="504236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Bank-31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3304520"/>
            <a:ext cx="1066800" cy="1715993"/>
            <a:chOff x="5334000" y="3695700"/>
            <a:chExt cx="1066800" cy="1715993"/>
          </a:xfrm>
        </p:grpSpPr>
        <p:sp>
          <p:nvSpPr>
            <p:cNvPr id="42" name="Rectangle 41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5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3810000" y="2705100"/>
            <a:ext cx="20127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76002" y="2727990"/>
            <a:ext cx="510398" cy="13487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83104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4252" y="2727990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2390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914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86600" y="37617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21878" y="2736616"/>
            <a:ext cx="507522" cy="10352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1638300"/>
            <a:ext cx="6314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Addresses from a warp: no bank conflicts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One address access per bank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6781800" y="2781300"/>
            <a:ext cx="381000" cy="76200"/>
            <a:chOff x="7086600" y="3761720"/>
            <a:chExt cx="381000" cy="76200"/>
          </a:xfrm>
        </p:grpSpPr>
        <p:sp>
          <p:nvSpPr>
            <p:cNvPr id="69" name="Oval 6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 Access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3304520"/>
            <a:ext cx="1066800" cy="1715993"/>
            <a:chOff x="1905000" y="3695700"/>
            <a:chExt cx="1066800" cy="1715993"/>
          </a:xfrm>
        </p:grpSpPr>
        <p:sp>
          <p:nvSpPr>
            <p:cNvPr id="6" name="Rectangle 5"/>
            <p:cNvSpPr/>
            <p:nvPr/>
          </p:nvSpPr>
          <p:spPr>
            <a:xfrm>
              <a:off x="1905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286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6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3304520"/>
            <a:ext cx="1066800" cy="1715993"/>
            <a:chOff x="3031374" y="3695700"/>
            <a:chExt cx="1066800" cy="1715993"/>
          </a:xfrm>
        </p:grpSpPr>
        <p:sp>
          <p:nvSpPr>
            <p:cNvPr id="15" name="Rectangle 14"/>
            <p:cNvSpPr/>
            <p:nvPr/>
          </p:nvSpPr>
          <p:spPr>
            <a:xfrm>
              <a:off x="30313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47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13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7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13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47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412374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3152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304520"/>
            <a:ext cx="1066800" cy="1715993"/>
            <a:chOff x="4191000" y="3695700"/>
            <a:chExt cx="1066800" cy="1715993"/>
          </a:xfrm>
        </p:grpSpPr>
        <p:sp>
          <p:nvSpPr>
            <p:cNvPr id="24" name="Rectangle 23"/>
            <p:cNvSpPr/>
            <p:nvPr/>
          </p:nvSpPr>
          <p:spPr>
            <a:xfrm>
              <a:off x="4191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91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572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2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0" y="3304520"/>
            <a:ext cx="1066800" cy="1715993"/>
            <a:chOff x="5334000" y="3695700"/>
            <a:chExt cx="1066800" cy="1715993"/>
          </a:xfrm>
        </p:grpSpPr>
        <p:sp>
          <p:nvSpPr>
            <p:cNvPr id="33" name="Rectangle 32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7269" y="504236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Bank-31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3304520"/>
            <a:ext cx="1066800" cy="1715993"/>
            <a:chOff x="5334000" y="3695700"/>
            <a:chExt cx="1066800" cy="1715993"/>
          </a:xfrm>
        </p:grpSpPr>
        <p:sp>
          <p:nvSpPr>
            <p:cNvPr id="42" name="Rectangle 41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5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200400" y="2705100"/>
            <a:ext cx="60960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76002" y="2727990"/>
            <a:ext cx="434198" cy="7391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83104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4252" y="2727990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781800" y="2781300"/>
            <a:ext cx="381000" cy="76200"/>
            <a:chOff x="7086600" y="3761720"/>
            <a:chExt cx="381000" cy="76200"/>
          </a:xfrm>
        </p:grpSpPr>
        <p:sp>
          <p:nvSpPr>
            <p:cNvPr id="59" name="Oval 5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5486400" y="2736616"/>
            <a:ext cx="635478" cy="730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1638300"/>
            <a:ext cx="73629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Addresses from a warp: no bank conflicts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Multiple addresses per bank, but within the same word</a:t>
            </a:r>
            <a:endParaRPr lang="en-US" sz="2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086600" y="3761720"/>
            <a:ext cx="381000" cy="76200"/>
            <a:chOff x="7086600" y="3761720"/>
            <a:chExt cx="381000" cy="76200"/>
          </a:xfrm>
        </p:grpSpPr>
        <p:sp>
          <p:nvSpPr>
            <p:cNvPr id="69" name="Oval 6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 Access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3304520"/>
            <a:ext cx="1066800" cy="1715993"/>
            <a:chOff x="1905000" y="3695700"/>
            <a:chExt cx="1066800" cy="1715993"/>
          </a:xfrm>
        </p:grpSpPr>
        <p:sp>
          <p:nvSpPr>
            <p:cNvPr id="6" name="Rectangle 5"/>
            <p:cNvSpPr/>
            <p:nvPr/>
          </p:nvSpPr>
          <p:spPr>
            <a:xfrm>
              <a:off x="1905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286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6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3304520"/>
            <a:ext cx="1066800" cy="1715993"/>
            <a:chOff x="3031374" y="3695700"/>
            <a:chExt cx="1066800" cy="1715993"/>
          </a:xfrm>
        </p:grpSpPr>
        <p:sp>
          <p:nvSpPr>
            <p:cNvPr id="15" name="Rectangle 14"/>
            <p:cNvSpPr/>
            <p:nvPr/>
          </p:nvSpPr>
          <p:spPr>
            <a:xfrm>
              <a:off x="30313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47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13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7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13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47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412374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3152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304520"/>
            <a:ext cx="1066800" cy="1715993"/>
            <a:chOff x="4191000" y="3695700"/>
            <a:chExt cx="1066800" cy="1715993"/>
          </a:xfrm>
        </p:grpSpPr>
        <p:sp>
          <p:nvSpPr>
            <p:cNvPr id="24" name="Rectangle 23"/>
            <p:cNvSpPr/>
            <p:nvPr/>
          </p:nvSpPr>
          <p:spPr>
            <a:xfrm>
              <a:off x="4191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91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572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2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0" y="3304520"/>
            <a:ext cx="1066800" cy="1715993"/>
            <a:chOff x="5334000" y="3695700"/>
            <a:chExt cx="1066800" cy="1715993"/>
          </a:xfrm>
        </p:grpSpPr>
        <p:sp>
          <p:nvSpPr>
            <p:cNvPr id="33" name="Rectangle 32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7269" y="504236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Bank-31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3304520"/>
            <a:ext cx="1066800" cy="1715993"/>
            <a:chOff x="5334000" y="3695700"/>
            <a:chExt cx="1066800" cy="1715993"/>
          </a:xfrm>
        </p:grpSpPr>
        <p:sp>
          <p:nvSpPr>
            <p:cNvPr id="42" name="Rectangle 41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5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200400" y="2705100"/>
            <a:ext cx="609600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76002" y="2727990"/>
            <a:ext cx="434198" cy="7391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83104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4252" y="2727990"/>
            <a:ext cx="58948" cy="1043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65"/>
          <p:cNvGrpSpPr/>
          <p:nvPr/>
        </p:nvGrpSpPr>
        <p:grpSpPr>
          <a:xfrm>
            <a:off x="6781800" y="2781300"/>
            <a:ext cx="381000" cy="76200"/>
            <a:chOff x="7086600" y="3761720"/>
            <a:chExt cx="381000" cy="76200"/>
          </a:xfrm>
        </p:grpSpPr>
        <p:sp>
          <p:nvSpPr>
            <p:cNvPr id="59" name="Oval 5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5486400" y="2736616"/>
            <a:ext cx="635478" cy="730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1638300"/>
            <a:ext cx="66858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Addresses from a warp: 2-way bank conflict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2 accesses per bank, fall in two different words</a:t>
            </a:r>
            <a:endParaRPr lang="en-US" sz="2400" dirty="0"/>
          </a:p>
        </p:txBody>
      </p:sp>
      <p:grpSp>
        <p:nvGrpSpPr>
          <p:cNvPr id="51" name="Group 67"/>
          <p:cNvGrpSpPr/>
          <p:nvPr/>
        </p:nvGrpSpPr>
        <p:grpSpPr>
          <a:xfrm>
            <a:off x="7086600" y="3761720"/>
            <a:ext cx="381000" cy="76200"/>
            <a:chOff x="7086600" y="3761720"/>
            <a:chExt cx="381000" cy="76200"/>
          </a:xfrm>
        </p:grpSpPr>
        <p:sp>
          <p:nvSpPr>
            <p:cNvPr id="69" name="Oval 6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Sufficient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hardware ultimately needs:</a:t>
            </a:r>
          </a:p>
          <a:p>
            <a:pPr lvl="1"/>
            <a:r>
              <a:rPr lang="en-US" dirty="0" smtClean="0"/>
              <a:t>Arithmetic pipes: </a:t>
            </a:r>
          </a:p>
          <a:p>
            <a:pPr lvl="2"/>
            <a:r>
              <a:rPr lang="en-US" dirty="0" smtClean="0"/>
              <a:t>sufficient number of independent instructions</a:t>
            </a:r>
          </a:p>
          <a:p>
            <a:pPr lvl="3"/>
            <a:r>
              <a:rPr lang="en-US" dirty="0" smtClean="0"/>
              <a:t>accommodates multi-issue and latency hiding</a:t>
            </a:r>
          </a:p>
          <a:p>
            <a:pPr lvl="1"/>
            <a:r>
              <a:rPr lang="en-US" dirty="0" smtClean="0"/>
              <a:t>Memory system: </a:t>
            </a:r>
          </a:p>
          <a:p>
            <a:pPr lvl="2"/>
            <a:r>
              <a:rPr lang="en-US" dirty="0" smtClean="0"/>
              <a:t>sufficient requests in flight to saturate bandwidth</a:t>
            </a:r>
          </a:p>
          <a:p>
            <a:r>
              <a:rPr lang="en-US" dirty="0" smtClean="0"/>
              <a:t>Two ways to increase parallelism:</a:t>
            </a:r>
          </a:p>
          <a:p>
            <a:pPr lvl="1"/>
            <a:r>
              <a:rPr lang="en-US" dirty="0" smtClean="0"/>
              <a:t>More independent work within a thread (warp)</a:t>
            </a:r>
          </a:p>
          <a:p>
            <a:pPr lvl="2"/>
            <a:r>
              <a:rPr lang="en-US" dirty="0" smtClean="0"/>
              <a:t>ILP for math, independent accesses for memory</a:t>
            </a:r>
          </a:p>
          <a:p>
            <a:pPr lvl="1"/>
            <a:r>
              <a:rPr lang="en-US" dirty="0" smtClean="0"/>
              <a:t>More concurrent threads (warps)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SMEM Access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3304520"/>
            <a:ext cx="1066800" cy="1715993"/>
            <a:chOff x="1905000" y="3695700"/>
            <a:chExt cx="1066800" cy="1715993"/>
          </a:xfrm>
        </p:grpSpPr>
        <p:sp>
          <p:nvSpPr>
            <p:cNvPr id="6" name="Rectangle 5"/>
            <p:cNvSpPr/>
            <p:nvPr/>
          </p:nvSpPr>
          <p:spPr>
            <a:xfrm>
              <a:off x="1905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286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6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3304520"/>
            <a:ext cx="1066800" cy="1715993"/>
            <a:chOff x="3031374" y="3695700"/>
            <a:chExt cx="1066800" cy="1715993"/>
          </a:xfrm>
        </p:grpSpPr>
        <p:sp>
          <p:nvSpPr>
            <p:cNvPr id="15" name="Rectangle 14"/>
            <p:cNvSpPr/>
            <p:nvPr/>
          </p:nvSpPr>
          <p:spPr>
            <a:xfrm>
              <a:off x="30313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4774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13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774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13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4774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412374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3152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24400" y="3304520"/>
            <a:ext cx="1066800" cy="1715993"/>
            <a:chOff x="4191000" y="3695700"/>
            <a:chExt cx="1066800" cy="1715993"/>
          </a:xfrm>
        </p:grpSpPr>
        <p:sp>
          <p:nvSpPr>
            <p:cNvPr id="24" name="Rectangle 23"/>
            <p:cNvSpPr/>
            <p:nvPr/>
          </p:nvSpPr>
          <p:spPr>
            <a:xfrm>
              <a:off x="4191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24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91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572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2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Bank-2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0" y="3304520"/>
            <a:ext cx="1066800" cy="1715993"/>
            <a:chOff x="5334000" y="3695700"/>
            <a:chExt cx="1066800" cy="1715993"/>
          </a:xfrm>
        </p:grpSpPr>
        <p:sp>
          <p:nvSpPr>
            <p:cNvPr id="33" name="Rectangle 32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7269" y="504236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Bank-31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3304520"/>
            <a:ext cx="1066800" cy="1715993"/>
            <a:chOff x="5334000" y="3695700"/>
            <a:chExt cx="1066800" cy="1715993"/>
          </a:xfrm>
        </p:grpSpPr>
        <p:sp>
          <p:nvSpPr>
            <p:cNvPr id="42" name="Rectangle 41"/>
            <p:cNvSpPr/>
            <p:nvPr/>
          </p:nvSpPr>
          <p:spPr>
            <a:xfrm>
              <a:off x="53340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6957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40005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43053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715000" y="4381500"/>
              <a:ext cx="304800" cy="1066800"/>
            </a:xfrm>
            <a:prstGeom prst="rightBrace">
              <a:avLst>
                <a:gd name="adj1" fmla="val 3560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5778" y="504236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Bank-3</a:t>
              </a:r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3810000" y="2705100"/>
            <a:ext cx="609600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43400" y="2727990"/>
            <a:ext cx="632602" cy="1043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83104" y="2736616"/>
            <a:ext cx="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84252" y="2727990"/>
            <a:ext cx="1201948" cy="73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65"/>
          <p:cNvGrpSpPr/>
          <p:nvPr/>
        </p:nvGrpSpPr>
        <p:grpSpPr>
          <a:xfrm>
            <a:off x="6781800" y="2781300"/>
            <a:ext cx="381000" cy="76200"/>
            <a:chOff x="7086600" y="3761720"/>
            <a:chExt cx="381000" cy="76200"/>
          </a:xfrm>
        </p:grpSpPr>
        <p:sp>
          <p:nvSpPr>
            <p:cNvPr id="59" name="Oval 5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4343400" y="2736616"/>
            <a:ext cx="1778478" cy="13400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2200" y="1638300"/>
            <a:ext cx="66858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Addresses from a warp: 3-way bank conflict</a:t>
            </a:r>
          </a:p>
          <a:p>
            <a:r>
              <a:rPr lang="en-US" sz="2400" b="1" dirty="0" smtClean="0"/>
              <a:t>    </a:t>
            </a:r>
            <a:r>
              <a:rPr lang="en-US" sz="2400" dirty="0" smtClean="0"/>
              <a:t>4 accesses per bank, fall in 3 different words</a:t>
            </a:r>
            <a:endParaRPr lang="en-US" sz="2400" dirty="0"/>
          </a:p>
        </p:txBody>
      </p:sp>
      <p:grpSp>
        <p:nvGrpSpPr>
          <p:cNvPr id="51" name="Group 67"/>
          <p:cNvGrpSpPr/>
          <p:nvPr/>
        </p:nvGrpSpPr>
        <p:grpSpPr>
          <a:xfrm>
            <a:off x="7086600" y="3761720"/>
            <a:ext cx="381000" cy="76200"/>
            <a:chOff x="7086600" y="3761720"/>
            <a:chExt cx="381000" cy="76200"/>
          </a:xfrm>
        </p:grpSpPr>
        <p:sp>
          <p:nvSpPr>
            <p:cNvPr id="69" name="Oval 68"/>
            <p:cNvSpPr/>
            <p:nvPr/>
          </p:nvSpPr>
          <p:spPr>
            <a:xfrm>
              <a:off x="72390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3914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086600" y="376172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Diagnosing Bank Conflicts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440181"/>
            <a:ext cx="9204960" cy="43891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Profiler counters:</a:t>
            </a:r>
          </a:p>
          <a:p>
            <a:pPr lvl="1"/>
            <a:r>
              <a:rPr lang="en-US" dirty="0" smtClean="0"/>
              <a:t>Number of instructions executed, does not include replays:</a:t>
            </a:r>
          </a:p>
          <a:p>
            <a:pPr lvl="2"/>
            <a:r>
              <a:rPr lang="en-US" dirty="0" err="1" smtClean="0">
                <a:solidFill>
                  <a:srgbClr val="008000"/>
                </a:solidFill>
              </a:rPr>
              <a:t>shared_load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shared_store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Number of replays (number of instruction issues due to bank conflicts)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l1_shared_bank_conflict</a:t>
            </a:r>
          </a:p>
          <a:p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Number of replays per instruction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l1_shared_bank_conflict</a:t>
            </a:r>
            <a:r>
              <a:rPr lang="en-US" dirty="0" smtClean="0"/>
              <a:t> / (</a:t>
            </a:r>
            <a:r>
              <a:rPr lang="en-US" dirty="0" err="1" smtClean="0">
                <a:solidFill>
                  <a:srgbClr val="008000"/>
                </a:solidFill>
              </a:rPr>
              <a:t>shared_load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rgbClr val="008000"/>
                </a:solidFill>
              </a:rPr>
              <a:t>shared_store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Replays are potentially a concern because:</a:t>
            </a:r>
          </a:p>
          <a:p>
            <a:pPr lvl="2"/>
            <a:r>
              <a:rPr lang="en-US" dirty="0" smtClean="0"/>
              <a:t>Replays add latency</a:t>
            </a:r>
          </a:p>
          <a:p>
            <a:pPr lvl="2"/>
            <a:r>
              <a:rPr lang="en-US" dirty="0" smtClean="0"/>
              <a:t>Compete for issue cycles with other SMEM and GMEM operations</a:t>
            </a:r>
          </a:p>
          <a:p>
            <a:pPr lvl="3"/>
            <a:r>
              <a:rPr lang="en-US" dirty="0" smtClean="0"/>
              <a:t>Except for read-only loads, which go to different hardware</a:t>
            </a:r>
          </a:p>
          <a:p>
            <a:r>
              <a:rPr lang="en-US" dirty="0" smtClean="0"/>
              <a:t>Remedy:</a:t>
            </a:r>
          </a:p>
          <a:p>
            <a:pPr lvl="1"/>
            <a:r>
              <a:rPr lang="en-US" dirty="0" smtClean="0"/>
              <a:t>Usually padding SMEM data structures resolves/reduces bank conflicts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Shared memory is a tremendous resource</a:t>
            </a:r>
          </a:p>
          <a:p>
            <a:pPr lvl="1"/>
            <a:r>
              <a:rPr lang="en-US" dirty="0" smtClean="0"/>
              <a:t>Very high bandwidth (terabytes per second)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20-30x </a:t>
            </a:r>
            <a:r>
              <a:rPr lang="en-US" dirty="0" smtClean="0"/>
              <a:t>lower latency than accessing GMEM</a:t>
            </a:r>
          </a:p>
          <a:p>
            <a:pPr lvl="1"/>
            <a:r>
              <a:rPr lang="en-US" dirty="0" smtClean="0"/>
              <a:t>Data is programmer-managed, no evictions by hardware</a:t>
            </a:r>
          </a:p>
          <a:p>
            <a:r>
              <a:rPr lang="en-US" dirty="0" smtClean="0"/>
              <a:t>Performance issues to look out for:</a:t>
            </a:r>
          </a:p>
          <a:p>
            <a:pPr lvl="1"/>
            <a:r>
              <a:rPr lang="en-US" dirty="0" smtClean="0"/>
              <a:t>Bank conflicts add latency and reduce throughput</a:t>
            </a:r>
          </a:p>
          <a:p>
            <a:pPr lvl="1"/>
            <a:r>
              <a:rPr lang="en-US" dirty="0" smtClean="0"/>
              <a:t>Many-way bank conflicts can be very expensive</a:t>
            </a:r>
          </a:p>
          <a:p>
            <a:pPr lvl="2"/>
            <a:r>
              <a:rPr lang="en-US" dirty="0" smtClean="0"/>
              <a:t>Replay latency adds up</a:t>
            </a:r>
          </a:p>
          <a:p>
            <a:pPr lvl="2"/>
            <a:r>
              <a:rPr lang="en-US" dirty="0" smtClean="0"/>
              <a:t>However, few code patterns have high conflicts, padding is a very simple and effective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966211"/>
            <a:ext cx="9050656" cy="1225868"/>
          </a:xfrm>
        </p:spPr>
        <p:txBody>
          <a:bodyPr/>
          <a:lstStyle/>
          <a:p>
            <a:r>
              <a:rPr lang="en-US" dirty="0" smtClean="0"/>
              <a:t>Arithmetic optimizations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1485900"/>
            <a:ext cx="9525000" cy="3886200"/>
          </a:xfrm>
        </p:spPr>
        <p:txBody>
          <a:bodyPr>
            <a:normAutofit fontScale="85000" lnSpcReduction="10000"/>
          </a:bodyPr>
          <a:lstStyle/>
          <a:p>
            <a:pPr lvl="2">
              <a:buNone/>
            </a:pPr>
            <a:endParaRPr lang="en-US" sz="400" dirty="0" smtClean="0"/>
          </a:p>
          <a:p>
            <a:r>
              <a:rPr lang="en-US" b="1" dirty="0" smtClean="0"/>
              <a:t>Instructions are issued/executed per warp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Warp = 32 consecutive threads</a:t>
            </a:r>
          </a:p>
          <a:p>
            <a:pPr lvl="2"/>
            <a:r>
              <a:rPr lang="en-US" dirty="0" smtClean="0"/>
              <a:t>Think of it as a “vector” of 32 threads</a:t>
            </a:r>
          </a:p>
          <a:p>
            <a:pPr lvl="2"/>
            <a:r>
              <a:rPr lang="en-US" dirty="0" smtClean="0"/>
              <a:t>The same instruction is issued to the entire warp</a:t>
            </a:r>
          </a:p>
          <a:p>
            <a:pPr lvl="2">
              <a:buNone/>
            </a:pPr>
            <a:endParaRPr lang="en-US" sz="400" dirty="0" smtClean="0"/>
          </a:p>
          <a:p>
            <a:r>
              <a:rPr lang="en-US" b="1" dirty="0" smtClean="0"/>
              <a:t>Scheduling</a:t>
            </a:r>
          </a:p>
          <a:p>
            <a:pPr lvl="1"/>
            <a:r>
              <a:rPr lang="en-US" dirty="0" smtClean="0"/>
              <a:t>Warps are scheduled at run-time</a:t>
            </a:r>
          </a:p>
          <a:p>
            <a:pPr lvl="1"/>
            <a:r>
              <a:rPr lang="en-US" dirty="0" smtClean="0"/>
              <a:t>Hardware picks from warps that have an instruction ready to execute</a:t>
            </a:r>
          </a:p>
          <a:p>
            <a:pPr lvl="2"/>
            <a:r>
              <a:rPr lang="en-US" dirty="0" smtClean="0"/>
              <a:t>Ready = all arguments are ready</a:t>
            </a:r>
          </a:p>
          <a:p>
            <a:pPr lvl="1"/>
            <a:r>
              <a:rPr lang="en-US" dirty="0" smtClean="0"/>
              <a:t>Instruction latency is hidden by executing other warps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at least one thread in a warp needs take a particular path:</a:t>
            </a:r>
          </a:p>
          <a:p>
            <a:pPr lvl="1"/>
            <a:r>
              <a:rPr lang="en-US" dirty="0" smtClean="0"/>
              <a:t>All threads in a warp take that path</a:t>
            </a:r>
          </a:p>
          <a:p>
            <a:pPr lvl="1"/>
            <a:r>
              <a:rPr lang="en-US" dirty="0" smtClean="0"/>
              <a:t>Threads that aren’t on that path:</a:t>
            </a:r>
          </a:p>
          <a:p>
            <a:pPr lvl="2"/>
            <a:r>
              <a:rPr lang="en-US" dirty="0" smtClean="0"/>
              <a:t>Don’t fetch arguments, don’t write outputs: guarantees correctness</a:t>
            </a:r>
          </a:p>
          <a:p>
            <a:pPr lvl="2"/>
            <a:r>
              <a:rPr lang="en-US" dirty="0" smtClean="0"/>
              <a:t>Still spend time, instead of executing their path: potential performance impact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150038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3392687" y="3428047"/>
            <a:ext cx="822960" cy="19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355778" y="4354593"/>
            <a:ext cx="892969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289817" y="5382577"/>
            <a:ext cx="1028700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2"/>
          <p:cNvSpPr txBox="1">
            <a:spLocks noChangeArrowheads="1"/>
          </p:cNvSpPr>
          <p:nvPr/>
        </p:nvSpPr>
        <p:spPr bwMode="auto">
          <a:xfrm>
            <a:off x="4168974" y="2628424"/>
            <a:ext cx="32918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if ( ... )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// </a:t>
            </a:r>
            <a:r>
              <a:rPr lang="en-US" b="1" dirty="0" smtClean="0">
                <a:solidFill>
                  <a:srgbClr val="FF0000"/>
                </a:solidFill>
              </a:rPr>
              <a:t>then-clause</a:t>
            </a:r>
            <a:endParaRPr lang="en-US" sz="200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</a:t>
            </a:r>
            <a:r>
              <a:rPr lang="en-US" b="1" dirty="0" smtClean="0">
                <a:solidFill>
                  <a:srgbClr val="00B050"/>
                </a:solidFill>
              </a:rPr>
              <a:t>else-clause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-436363" y="3669506"/>
            <a:ext cx="4457700" cy="19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3"/>
          <p:cNvSpPr txBox="1">
            <a:spLocks noChangeArrowheads="1"/>
          </p:cNvSpPr>
          <p:nvPr/>
        </p:nvSpPr>
        <p:spPr bwMode="auto">
          <a:xfrm rot="-5400000">
            <a:off x="496134" y="3412927"/>
            <a:ext cx="2120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instructions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within warps is coherent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590081" y="3463767"/>
            <a:ext cx="891540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522453" y="4493419"/>
            <a:ext cx="10287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248133" y="3464719"/>
            <a:ext cx="89154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180506" y="4492466"/>
            <a:ext cx="1028700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965604" y="346400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898691" y="449103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333031" y="3463767"/>
            <a:ext cx="891540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264451" y="449246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062884" y="346400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995971" y="449103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8440074" y="346400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8373161" y="449103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75381" y="3428048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172511" y="442388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911526" y="3428047"/>
            <a:ext cx="822960" cy="19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808656" y="4423886"/>
            <a:ext cx="1028700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41141" y="3426620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38271" y="442245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76081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006901" y="3428048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904031" y="442388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738421" y="3426620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635551" y="442245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104181" y="3426620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001311" y="442245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-3124" y="3669506"/>
            <a:ext cx="4457700" cy="19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2"/>
          <p:cNvSpPr txBox="1">
            <a:spLocks noChangeArrowheads="1"/>
          </p:cNvSpPr>
          <p:nvPr/>
        </p:nvSpPr>
        <p:spPr bwMode="auto">
          <a:xfrm rot="-5400000">
            <a:off x="691049" y="3174602"/>
            <a:ext cx="2596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instructions / time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7707363" y="3928110"/>
            <a:ext cx="205740" cy="2362200"/>
          </a:xfrm>
          <a:prstGeom prst="rightBrace">
            <a:avLst>
              <a:gd name="adj1" fmla="val 60833"/>
              <a:gd name="adj2" fmla="val 49479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3358915" y="5169218"/>
            <a:ext cx="21932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Warp </a:t>
            </a:r>
          </a:p>
          <a:p>
            <a:pPr algn="ctr"/>
            <a:r>
              <a:rPr lang="en-US" sz="1600" b="1"/>
              <a:t>(“vector” of threads)</a:t>
            </a:r>
          </a:p>
        </p:txBody>
      </p:sp>
      <p:sp>
        <p:nvSpPr>
          <p:cNvPr id="34" name="Right Brace 33"/>
          <p:cNvSpPr/>
          <p:nvPr/>
        </p:nvSpPr>
        <p:spPr>
          <a:xfrm rot="5400000">
            <a:off x="4316463" y="3920490"/>
            <a:ext cx="205740" cy="2377440"/>
          </a:xfrm>
          <a:prstGeom prst="rightBrace">
            <a:avLst>
              <a:gd name="adj1" fmla="val 60833"/>
              <a:gd name="adj2" fmla="val 49479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39505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02929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822195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85619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12467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8"/>
          <p:cNvSpPr txBox="1">
            <a:spLocks noChangeArrowheads="1"/>
          </p:cNvSpPr>
          <p:nvPr/>
        </p:nvSpPr>
        <p:spPr bwMode="auto">
          <a:xfrm>
            <a:off x="7562583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35</a:t>
            </a:r>
          </a:p>
        </p:txBody>
      </p:sp>
      <p:sp>
        <p:nvSpPr>
          <p:cNvPr id="41" name="TextBox 69"/>
          <p:cNvSpPr txBox="1">
            <a:spLocks noChangeArrowheads="1"/>
          </p:cNvSpPr>
          <p:nvPr/>
        </p:nvSpPr>
        <p:spPr bwMode="auto">
          <a:xfrm>
            <a:off x="7196823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34</a:t>
            </a:r>
          </a:p>
        </p:txBody>
      </p:sp>
      <p:sp>
        <p:nvSpPr>
          <p:cNvPr id="42" name="TextBox 70"/>
          <p:cNvSpPr txBox="1">
            <a:spLocks noChangeArrowheads="1"/>
          </p:cNvSpPr>
          <p:nvPr/>
        </p:nvSpPr>
        <p:spPr bwMode="auto">
          <a:xfrm>
            <a:off x="6829159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33</a:t>
            </a:r>
          </a:p>
        </p:txBody>
      </p:sp>
      <p:sp>
        <p:nvSpPr>
          <p:cNvPr id="43" name="TextBox 71"/>
          <p:cNvSpPr txBox="1">
            <a:spLocks noChangeArrowheads="1"/>
          </p:cNvSpPr>
          <p:nvPr/>
        </p:nvSpPr>
        <p:spPr bwMode="auto">
          <a:xfrm>
            <a:off x="8684362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63</a:t>
            </a:r>
          </a:p>
        </p:txBody>
      </p:sp>
      <p:sp>
        <p:nvSpPr>
          <p:cNvPr id="44" name="TextBox 72"/>
          <p:cNvSpPr txBox="1">
            <a:spLocks noChangeArrowheads="1"/>
          </p:cNvSpPr>
          <p:nvPr/>
        </p:nvSpPr>
        <p:spPr bwMode="auto">
          <a:xfrm>
            <a:off x="8312887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62</a:t>
            </a:r>
          </a:p>
        </p:txBody>
      </p:sp>
      <p:sp>
        <p:nvSpPr>
          <p:cNvPr id="45" name="TextBox 73"/>
          <p:cNvSpPr txBox="1">
            <a:spLocks noChangeArrowheads="1"/>
          </p:cNvSpPr>
          <p:nvPr/>
        </p:nvSpPr>
        <p:spPr bwMode="auto">
          <a:xfrm>
            <a:off x="6453874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40230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03654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70781" y="229719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486343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49767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66157" y="229719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80"/>
          <p:cNvSpPr txBox="1">
            <a:spLocks noChangeArrowheads="1"/>
          </p:cNvSpPr>
          <p:nvPr/>
        </p:nvSpPr>
        <p:spPr bwMode="auto">
          <a:xfrm>
            <a:off x="4249789" y="133731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3" name="TextBox 81"/>
          <p:cNvSpPr txBox="1">
            <a:spLocks noChangeArrowheads="1"/>
          </p:cNvSpPr>
          <p:nvPr/>
        </p:nvSpPr>
        <p:spPr bwMode="auto">
          <a:xfrm>
            <a:off x="3861169" y="133731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4" name="TextBox 82"/>
          <p:cNvSpPr txBox="1">
            <a:spLocks noChangeArrowheads="1"/>
          </p:cNvSpPr>
          <p:nvPr/>
        </p:nvSpPr>
        <p:spPr bwMode="auto">
          <a:xfrm>
            <a:off x="3516363" y="133731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5" name="TextBox 83"/>
          <p:cNvSpPr txBox="1">
            <a:spLocks noChangeArrowheads="1"/>
          </p:cNvSpPr>
          <p:nvPr/>
        </p:nvSpPr>
        <p:spPr bwMode="auto">
          <a:xfrm>
            <a:off x="5326800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31</a:t>
            </a:r>
          </a:p>
        </p:txBody>
      </p:sp>
      <p:sp>
        <p:nvSpPr>
          <p:cNvPr id="56" name="TextBox 84"/>
          <p:cNvSpPr txBox="1">
            <a:spLocks noChangeArrowheads="1"/>
          </p:cNvSpPr>
          <p:nvPr/>
        </p:nvSpPr>
        <p:spPr bwMode="auto">
          <a:xfrm>
            <a:off x="4954372" y="133731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30</a:t>
            </a:r>
          </a:p>
        </p:txBody>
      </p:sp>
      <p:sp>
        <p:nvSpPr>
          <p:cNvPr id="57" name="TextBox 85"/>
          <p:cNvSpPr txBox="1">
            <a:spLocks noChangeArrowheads="1"/>
          </p:cNvSpPr>
          <p:nvPr/>
        </p:nvSpPr>
        <p:spPr bwMode="auto">
          <a:xfrm>
            <a:off x="3163939" y="133731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8" name="TextBox 86"/>
          <p:cNvSpPr txBox="1">
            <a:spLocks noChangeArrowheads="1"/>
          </p:cNvSpPr>
          <p:nvPr/>
        </p:nvSpPr>
        <p:spPr bwMode="auto">
          <a:xfrm>
            <a:off x="6761245" y="5169218"/>
            <a:ext cx="21932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Warp </a:t>
            </a:r>
          </a:p>
          <a:p>
            <a:pPr algn="ctr"/>
            <a:r>
              <a:rPr lang="en-US" sz="1600" b="1"/>
              <a:t>(“vector” of threads)</a:t>
            </a:r>
          </a:p>
        </p:txBody>
      </p:sp>
      <p:sp>
        <p:nvSpPr>
          <p:cNvPr id="59" name="Oval 58"/>
          <p:cNvSpPr/>
          <p:nvPr/>
        </p:nvSpPr>
        <p:spPr>
          <a:xfrm>
            <a:off x="8135989" y="331898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08353" y="331898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261719" y="331898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135989" y="427910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08353" y="427910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1719" y="427910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135989" y="208454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08353" y="208454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261719" y="208454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752709" y="331898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25073" y="331898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78439" y="331898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52709" y="427910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25073" y="427910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878439" y="427910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752709" y="208454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625073" y="208454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8439" y="208454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diverges within a warp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-3124" y="3665696"/>
            <a:ext cx="4457700" cy="190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2"/>
          <p:cNvSpPr txBox="1">
            <a:spLocks noChangeArrowheads="1"/>
          </p:cNvSpPr>
          <p:nvPr/>
        </p:nvSpPr>
        <p:spPr bwMode="auto">
          <a:xfrm rot="-5400000">
            <a:off x="581867" y="3061610"/>
            <a:ext cx="2815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instructions / time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6522453" y="4489609"/>
            <a:ext cx="10287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2877236" y="4351496"/>
            <a:ext cx="891540" cy="19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180506" y="4488656"/>
            <a:ext cx="1028700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3594707" y="4350783"/>
            <a:ext cx="892969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898691" y="448722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7264451" y="448865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7995971" y="448722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5069177" y="4350783"/>
            <a:ext cx="892969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8373161" y="448722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3275381" y="3424238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172511" y="538019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2808656" y="5380196"/>
            <a:ext cx="1028700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3538271" y="537876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76081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4006901" y="3424238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3904031" y="5380197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4738421" y="3422810"/>
            <a:ext cx="822960" cy="1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4635551" y="537876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5001311" y="5378768"/>
            <a:ext cx="1028700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39505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602929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822195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785619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712467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40230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303654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670781" y="2293382"/>
            <a:ext cx="1304449" cy="1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486343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449767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3766157" y="2293383"/>
            <a:ext cx="1304449" cy="19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13"/>
          <p:cNvSpPr txBox="1">
            <a:spLocks noChangeArrowheads="1"/>
          </p:cNvSpPr>
          <p:nvPr/>
        </p:nvSpPr>
        <p:spPr bwMode="auto">
          <a:xfrm>
            <a:off x="4249789" y="13335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09" name="TextBox 114"/>
          <p:cNvSpPr txBox="1">
            <a:spLocks noChangeArrowheads="1"/>
          </p:cNvSpPr>
          <p:nvPr/>
        </p:nvSpPr>
        <p:spPr bwMode="auto">
          <a:xfrm>
            <a:off x="3861169" y="13335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10" name="TextBox 115"/>
          <p:cNvSpPr txBox="1">
            <a:spLocks noChangeArrowheads="1"/>
          </p:cNvSpPr>
          <p:nvPr/>
        </p:nvSpPr>
        <p:spPr bwMode="auto">
          <a:xfrm>
            <a:off x="3516363" y="13335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11" name="TextBox 116"/>
          <p:cNvSpPr txBox="1">
            <a:spLocks noChangeArrowheads="1"/>
          </p:cNvSpPr>
          <p:nvPr/>
        </p:nvSpPr>
        <p:spPr bwMode="auto">
          <a:xfrm>
            <a:off x="5326800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31</a:t>
            </a:r>
          </a:p>
        </p:txBody>
      </p:sp>
      <p:sp>
        <p:nvSpPr>
          <p:cNvPr id="112" name="TextBox 117"/>
          <p:cNvSpPr txBox="1">
            <a:spLocks noChangeArrowheads="1"/>
          </p:cNvSpPr>
          <p:nvPr/>
        </p:nvSpPr>
        <p:spPr bwMode="auto">
          <a:xfrm>
            <a:off x="4954372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30</a:t>
            </a:r>
          </a:p>
        </p:txBody>
      </p:sp>
      <p:sp>
        <p:nvSpPr>
          <p:cNvPr id="113" name="TextBox 118"/>
          <p:cNvSpPr txBox="1">
            <a:spLocks noChangeArrowheads="1"/>
          </p:cNvSpPr>
          <p:nvPr/>
        </p:nvSpPr>
        <p:spPr bwMode="auto">
          <a:xfrm>
            <a:off x="3163939" y="13335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rot="5400000">
            <a:off x="6590081" y="3459957"/>
            <a:ext cx="891540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6248133" y="3460909"/>
            <a:ext cx="89154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965604" y="346019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7333031" y="3459957"/>
            <a:ext cx="891540" cy="19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8062884" y="346019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8440074" y="3460195"/>
            <a:ext cx="892969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26"/>
          <p:cNvSpPr txBox="1">
            <a:spLocks noChangeArrowheads="1"/>
          </p:cNvSpPr>
          <p:nvPr/>
        </p:nvSpPr>
        <p:spPr bwMode="auto">
          <a:xfrm>
            <a:off x="7562583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35</a:t>
            </a:r>
          </a:p>
        </p:txBody>
      </p:sp>
      <p:sp>
        <p:nvSpPr>
          <p:cNvPr id="121" name="TextBox 127"/>
          <p:cNvSpPr txBox="1">
            <a:spLocks noChangeArrowheads="1"/>
          </p:cNvSpPr>
          <p:nvPr/>
        </p:nvSpPr>
        <p:spPr bwMode="auto">
          <a:xfrm>
            <a:off x="7196823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34</a:t>
            </a:r>
          </a:p>
        </p:txBody>
      </p:sp>
      <p:sp>
        <p:nvSpPr>
          <p:cNvPr id="122" name="TextBox 128"/>
          <p:cNvSpPr txBox="1">
            <a:spLocks noChangeArrowheads="1"/>
          </p:cNvSpPr>
          <p:nvPr/>
        </p:nvSpPr>
        <p:spPr bwMode="auto">
          <a:xfrm>
            <a:off x="6829159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33</a:t>
            </a:r>
          </a:p>
        </p:txBody>
      </p:sp>
      <p:sp>
        <p:nvSpPr>
          <p:cNvPr id="123" name="TextBox 129"/>
          <p:cNvSpPr txBox="1">
            <a:spLocks noChangeArrowheads="1"/>
          </p:cNvSpPr>
          <p:nvPr/>
        </p:nvSpPr>
        <p:spPr bwMode="auto">
          <a:xfrm>
            <a:off x="8684362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63</a:t>
            </a:r>
          </a:p>
        </p:txBody>
      </p:sp>
      <p:sp>
        <p:nvSpPr>
          <p:cNvPr id="124" name="TextBox 130"/>
          <p:cNvSpPr txBox="1">
            <a:spLocks noChangeArrowheads="1"/>
          </p:cNvSpPr>
          <p:nvPr/>
        </p:nvSpPr>
        <p:spPr bwMode="auto">
          <a:xfrm>
            <a:off x="8312887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62</a:t>
            </a:r>
          </a:p>
        </p:txBody>
      </p:sp>
      <p:sp>
        <p:nvSpPr>
          <p:cNvPr id="125" name="TextBox 131"/>
          <p:cNvSpPr txBox="1">
            <a:spLocks noChangeArrowheads="1"/>
          </p:cNvSpPr>
          <p:nvPr/>
        </p:nvSpPr>
        <p:spPr bwMode="auto">
          <a:xfrm>
            <a:off x="6453874" y="1333500"/>
            <a:ext cx="383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32</a:t>
            </a:r>
          </a:p>
        </p:txBody>
      </p:sp>
      <p:sp>
        <p:nvSpPr>
          <p:cNvPr id="126" name="Oval 125"/>
          <p:cNvSpPr/>
          <p:nvPr/>
        </p:nvSpPr>
        <p:spPr>
          <a:xfrm>
            <a:off x="8135989" y="331517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008353" y="331517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261719" y="331517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135989" y="427529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08353" y="427529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261719" y="427529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135989" y="208073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008353" y="208073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261719" y="208073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752709" y="331517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625073" y="331517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878439" y="331517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752709" y="427529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625073" y="427529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878439" y="427529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752709" y="523541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625073" y="523541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878439" y="523541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752709" y="208073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625073" y="2080737"/>
            <a:ext cx="55246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878439" y="2080737"/>
            <a:ext cx="55244" cy="414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Performance Limiting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Raw instruction throughput</a:t>
            </a:r>
          </a:p>
          <a:p>
            <a:pPr lvl="1"/>
            <a:r>
              <a:rPr lang="en-US" dirty="0" smtClean="0"/>
              <a:t>Know the kernel instruction mix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fp32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fp64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mem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transcendentals</a:t>
            </a:r>
            <a:r>
              <a:rPr lang="en-US" dirty="0" smtClean="0"/>
              <a:t>, etc. have different throughputs</a:t>
            </a:r>
          </a:p>
          <a:p>
            <a:pPr lvl="2"/>
            <a:r>
              <a:rPr lang="en-US" dirty="0" smtClean="0"/>
              <a:t>Refer to the CUDA Programming Guide / Best Practices Guide</a:t>
            </a:r>
          </a:p>
          <a:p>
            <a:pPr lvl="2"/>
            <a:r>
              <a:rPr lang="en-US" dirty="0" smtClean="0"/>
              <a:t>Can examine assembly: use </a:t>
            </a:r>
            <a:r>
              <a:rPr lang="en-US" dirty="0" err="1" smtClean="0">
                <a:solidFill>
                  <a:srgbClr val="0070C0"/>
                </a:solidFill>
              </a:rPr>
              <a:t>cuobjdump</a:t>
            </a:r>
            <a:r>
              <a:rPr lang="en-US" dirty="0" smtClean="0"/>
              <a:t> tool provided with CUDA toolkit</a:t>
            </a:r>
          </a:p>
          <a:p>
            <a:pPr lvl="1"/>
            <a:r>
              <a:rPr lang="en-US" dirty="0" smtClean="0"/>
              <a:t>A lot of divergence can “waste” instructions</a:t>
            </a:r>
          </a:p>
          <a:p>
            <a:pPr lvl="2">
              <a:buNone/>
            </a:pPr>
            <a:endParaRPr lang="en-US" sz="400" b="1" dirty="0" smtClean="0">
              <a:solidFill>
                <a:srgbClr val="004831"/>
              </a:solidFill>
            </a:endParaRPr>
          </a:p>
          <a:p>
            <a:r>
              <a:rPr lang="en-US" b="1" dirty="0" smtClean="0"/>
              <a:t>Instruction serialization</a:t>
            </a:r>
          </a:p>
          <a:p>
            <a:pPr lvl="1"/>
            <a:r>
              <a:rPr lang="en-US" dirty="0" smtClean="0"/>
              <a:t>Occurs when threads in a warp issue the same instruction in sequence</a:t>
            </a:r>
          </a:p>
          <a:p>
            <a:pPr lvl="2"/>
            <a:r>
              <a:rPr lang="en-US" dirty="0" smtClean="0"/>
              <a:t>As opposed to the entire warp issuing the instruction at once</a:t>
            </a:r>
          </a:p>
          <a:p>
            <a:pPr lvl="2"/>
            <a:r>
              <a:rPr lang="en-US" dirty="0" smtClean="0"/>
              <a:t>Think of it as “replaying” the same instruction for different threads in a warp</a:t>
            </a:r>
          </a:p>
          <a:p>
            <a:pPr lvl="1"/>
            <a:r>
              <a:rPr lang="en-US" dirty="0" smtClean="0"/>
              <a:t>Mostly: </a:t>
            </a:r>
          </a:p>
          <a:p>
            <a:pPr lvl="2"/>
            <a:r>
              <a:rPr lang="en-US" dirty="0" smtClean="0"/>
              <a:t>Shared memory bank conflicts</a:t>
            </a:r>
          </a:p>
          <a:p>
            <a:pPr lvl="2"/>
            <a:r>
              <a:rPr lang="en-US" dirty="0" smtClean="0"/>
              <a:t>Memory accesses that result in multiple transactions (scattered address patterns)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: Level of Parallelism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66900"/>
            <a:ext cx="9204960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saturate instruction bandwidth:</a:t>
            </a:r>
          </a:p>
          <a:p>
            <a:pPr lvl="1"/>
            <a:r>
              <a:rPr lang="en-US" dirty="0" smtClean="0"/>
              <a:t>Fp32 math:  </a:t>
            </a:r>
            <a:r>
              <a:rPr lang="en-US" dirty="0" smtClean="0">
                <a:solidFill>
                  <a:srgbClr val="0070C0"/>
                </a:solidFill>
              </a:rPr>
              <a:t>~1.7K </a:t>
            </a:r>
            <a:r>
              <a:rPr lang="en-US" dirty="0" smtClean="0"/>
              <a:t>independent instructions per SM</a:t>
            </a:r>
          </a:p>
          <a:p>
            <a:pPr lvl="1"/>
            <a:r>
              <a:rPr lang="en-US" dirty="0" smtClean="0"/>
              <a:t>Lower for other, lower-throughput instructions</a:t>
            </a:r>
          </a:p>
          <a:p>
            <a:pPr lvl="1"/>
            <a:r>
              <a:rPr lang="en-US" dirty="0" smtClean="0"/>
              <a:t>Keep in mind that </a:t>
            </a:r>
            <a:r>
              <a:rPr lang="en-US" dirty="0" err="1" smtClean="0"/>
              <a:t>Kepler</a:t>
            </a:r>
            <a:r>
              <a:rPr lang="en-US" dirty="0" smtClean="0"/>
              <a:t> SM can track up to 2048 threads</a:t>
            </a:r>
          </a:p>
          <a:p>
            <a:r>
              <a:rPr lang="en-US" dirty="0" smtClean="0"/>
              <a:t>To saturate memory bandwidth: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100+ </a:t>
            </a:r>
            <a:r>
              <a:rPr lang="en-US" dirty="0" smtClean="0"/>
              <a:t>independent 128-byte lines per SM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Throughput: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81101"/>
            <a:ext cx="920496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Compare achieved instruction throughput to HW capabilities</a:t>
            </a:r>
          </a:p>
          <a:p>
            <a:pPr lvl="1"/>
            <a:r>
              <a:rPr lang="en-US" dirty="0" smtClean="0"/>
              <a:t>Profiler reports achieved throughput as IPC (instructions per clock)</a:t>
            </a:r>
          </a:p>
          <a:p>
            <a:pPr lvl="1"/>
            <a:r>
              <a:rPr lang="en-US" dirty="0" smtClean="0"/>
              <a:t>Peak instruction throughput is documented in the Programming Guide</a:t>
            </a:r>
          </a:p>
          <a:p>
            <a:pPr lvl="2"/>
            <a:r>
              <a:rPr lang="en-US" dirty="0" smtClean="0"/>
              <a:t>Profiler  also provides peak fp32 throughput for reference (doesn’t take your instruction mix into consideration)</a:t>
            </a:r>
          </a:p>
          <a:p>
            <a:pPr lvl="2">
              <a:buNone/>
            </a:pPr>
            <a:endParaRPr lang="en-US" sz="700" dirty="0" smtClean="0"/>
          </a:p>
          <a:p>
            <a:r>
              <a:rPr lang="en-US" b="1" dirty="0" smtClean="0"/>
              <a:t>Check for serialization</a:t>
            </a:r>
          </a:p>
          <a:p>
            <a:pPr lvl="1"/>
            <a:r>
              <a:rPr lang="en-US" dirty="0" smtClean="0"/>
              <a:t>Number of replays due to serialization: </a:t>
            </a:r>
            <a:r>
              <a:rPr lang="en-US" dirty="0" err="1" smtClean="0">
                <a:solidFill>
                  <a:srgbClr val="008000"/>
                </a:solidFill>
                <a:latin typeface="Calibri" pitchFamily="34" charset="0"/>
              </a:rPr>
              <a:t>instructions_issued</a:t>
            </a:r>
            <a:r>
              <a:rPr lang="en-US" dirty="0" smtClean="0">
                <a:solidFill>
                  <a:srgbClr val="D9470D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-</a:t>
            </a:r>
            <a:r>
              <a:rPr lang="en-US" dirty="0" smtClean="0">
                <a:solidFill>
                  <a:srgbClr val="D9470D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alibri" pitchFamily="34" charset="0"/>
              </a:rPr>
              <a:t>instructions_executed</a:t>
            </a:r>
            <a:endParaRPr lang="en-US" dirty="0" smtClean="0"/>
          </a:p>
          <a:p>
            <a:pPr lvl="1"/>
            <a:r>
              <a:rPr lang="en-US" dirty="0" smtClean="0"/>
              <a:t>Profiler reports: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EF5619"/>
                </a:solidFill>
              </a:rPr>
              <a:t>% of serialization </a:t>
            </a:r>
            <a:r>
              <a:rPr lang="en-US" dirty="0" smtClean="0"/>
              <a:t>metric  (ratio or replays to instructions issued)</a:t>
            </a:r>
          </a:p>
          <a:p>
            <a:pPr lvl="2"/>
            <a:r>
              <a:rPr lang="en-US" dirty="0" err="1" smtClean="0"/>
              <a:t>Kepler</a:t>
            </a:r>
            <a:r>
              <a:rPr lang="en-US" dirty="0" smtClean="0"/>
              <a:t>: counts replays due to various memory access instructions</a:t>
            </a:r>
          </a:p>
          <a:p>
            <a:pPr lvl="1"/>
            <a:r>
              <a:rPr lang="en-US" dirty="0" smtClean="0"/>
              <a:t>A concern if: code is instruction or latency-limited, replay percentage is high</a:t>
            </a:r>
          </a:p>
          <a:p>
            <a:pPr lvl="1">
              <a:buNone/>
            </a:pPr>
            <a:endParaRPr lang="en-US" sz="700" dirty="0" smtClean="0"/>
          </a:p>
          <a:p>
            <a:r>
              <a:rPr lang="en-US" b="1" dirty="0" smtClean="0"/>
              <a:t>Warp divergence</a:t>
            </a:r>
          </a:p>
          <a:p>
            <a:pPr lvl="1"/>
            <a:r>
              <a:rPr lang="en-US" dirty="0" smtClean="0"/>
              <a:t>Profiler counters: </a:t>
            </a:r>
            <a:r>
              <a:rPr lang="en-US" dirty="0" err="1" smtClean="0"/>
              <a:t>divergent_branch</a:t>
            </a:r>
            <a:r>
              <a:rPr lang="en-US" dirty="0" smtClean="0"/>
              <a:t>, branch</a:t>
            </a:r>
          </a:p>
          <a:p>
            <a:pPr lvl="1"/>
            <a:r>
              <a:rPr lang="en-US" dirty="0" smtClean="0"/>
              <a:t>Compare the two to see what percentage diverges</a:t>
            </a:r>
          </a:p>
          <a:p>
            <a:pPr lvl="2"/>
            <a:r>
              <a:rPr lang="en-US" dirty="0" smtClean="0"/>
              <a:t>However, this only counts the branches, not the rest of serialized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Throughput: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4831"/>
                </a:solidFill>
              </a:rPr>
              <a:t>Use </a:t>
            </a:r>
            <a:r>
              <a:rPr lang="en-US" b="1" dirty="0" err="1" smtClean="0">
                <a:solidFill>
                  <a:srgbClr val="004831"/>
                </a:solidFill>
              </a:rPr>
              <a:t>intrinsics</a:t>
            </a:r>
            <a:r>
              <a:rPr lang="en-US" b="1" dirty="0" smtClean="0">
                <a:solidFill>
                  <a:srgbClr val="004831"/>
                </a:solidFill>
              </a:rPr>
              <a:t> where possible ( </a:t>
            </a:r>
            <a:r>
              <a:rPr lang="en-US" b="1" dirty="0" smtClean="0">
                <a:solidFill>
                  <a:srgbClr val="D9470D"/>
                </a:solidFill>
                <a:latin typeface="Calibri" pitchFamily="34" charset="0"/>
              </a:rPr>
              <a:t>__sin()</a:t>
            </a:r>
            <a:r>
              <a:rPr lang="en-US" b="1" dirty="0" smtClean="0">
                <a:solidFill>
                  <a:srgbClr val="004831"/>
                </a:solidFill>
                <a:latin typeface="Calibri" pitchFamily="34" charset="0"/>
              </a:rPr>
              <a:t>, </a:t>
            </a:r>
            <a:r>
              <a:rPr lang="en-US" b="1" dirty="0" smtClean="0">
                <a:solidFill>
                  <a:srgbClr val="D9470D"/>
                </a:solidFill>
                <a:latin typeface="Calibri" pitchFamily="34" charset="0"/>
              </a:rPr>
              <a:t>__</a:t>
            </a:r>
            <a:r>
              <a:rPr lang="en-US" b="1" dirty="0" err="1" smtClean="0">
                <a:solidFill>
                  <a:srgbClr val="D9470D"/>
                </a:solidFill>
                <a:latin typeface="Calibri" pitchFamily="34" charset="0"/>
              </a:rPr>
              <a:t>sincos</a:t>
            </a:r>
            <a:r>
              <a:rPr lang="en-US" b="1" dirty="0" smtClean="0">
                <a:solidFill>
                  <a:srgbClr val="D9470D"/>
                </a:solidFill>
                <a:latin typeface="Calibri" pitchFamily="34" charset="0"/>
              </a:rPr>
              <a:t>()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,</a:t>
            </a:r>
            <a:r>
              <a:rPr lang="en-US" b="1" dirty="0" smtClean="0">
                <a:solidFill>
                  <a:srgbClr val="D9470D"/>
                </a:solidFill>
                <a:latin typeface="Calibri" pitchFamily="34" charset="0"/>
              </a:rPr>
              <a:t> __exp()</a:t>
            </a:r>
            <a:r>
              <a:rPr lang="en-US" b="1" dirty="0" smtClean="0">
                <a:solidFill>
                  <a:srgbClr val="004831"/>
                </a:solidFill>
                <a:latin typeface="Calibri" pitchFamily="34" charset="0"/>
              </a:rPr>
              <a:t>, </a:t>
            </a:r>
            <a:r>
              <a:rPr lang="en-US" b="1" dirty="0" smtClean="0">
                <a:solidFill>
                  <a:srgbClr val="004831"/>
                </a:solidFill>
              </a:rPr>
              <a:t>etc.)</a:t>
            </a:r>
          </a:p>
          <a:p>
            <a:pPr lvl="1"/>
            <a:r>
              <a:rPr lang="en-US" dirty="0" smtClean="0"/>
              <a:t>Available for a number of </a:t>
            </a:r>
            <a:r>
              <a:rPr lang="en-US" dirty="0" err="1" smtClean="0"/>
              <a:t>math.h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2-3 bits lower precision, much higher throughput</a:t>
            </a:r>
          </a:p>
          <a:p>
            <a:pPr lvl="2"/>
            <a:r>
              <a:rPr lang="en-US" dirty="0" smtClean="0"/>
              <a:t>Refer to the CUDA Programming Guide for details</a:t>
            </a:r>
          </a:p>
          <a:p>
            <a:pPr lvl="1"/>
            <a:r>
              <a:rPr lang="en-US" dirty="0" smtClean="0"/>
              <a:t>Often a single HW instruction, whereas a non-intrinsic is a SW sequence</a:t>
            </a:r>
          </a:p>
          <a:p>
            <a:r>
              <a:rPr lang="en-US" b="1" dirty="0" smtClean="0">
                <a:solidFill>
                  <a:srgbClr val="004831"/>
                </a:solidFill>
              </a:rPr>
              <a:t>Additional compiler flags that also help performance:</a:t>
            </a:r>
          </a:p>
          <a:p>
            <a:pPr lvl="1">
              <a:tabLst>
                <a:tab pos="2687638" algn="l"/>
              </a:tabLst>
            </a:pPr>
            <a:r>
              <a:rPr lang="en-US" dirty="0" smtClean="0">
                <a:solidFill>
                  <a:srgbClr val="D9470D"/>
                </a:solidFill>
              </a:rPr>
              <a:t>-</a:t>
            </a:r>
            <a:r>
              <a:rPr lang="en-US" dirty="0" err="1" smtClean="0">
                <a:solidFill>
                  <a:srgbClr val="D9470D"/>
                </a:solidFill>
                <a:latin typeface="Calibri" pitchFamily="34" charset="0"/>
              </a:rPr>
              <a:t>ftz</a:t>
            </a:r>
            <a:r>
              <a:rPr lang="en-US" dirty="0" smtClean="0">
                <a:solidFill>
                  <a:srgbClr val="D9470D"/>
                </a:solidFill>
                <a:latin typeface="Calibri" pitchFamily="34" charset="0"/>
              </a:rPr>
              <a:t>=true</a:t>
            </a:r>
            <a:r>
              <a:rPr lang="en-US" dirty="0" smtClean="0"/>
              <a:t>	: flush </a:t>
            </a:r>
            <a:r>
              <a:rPr lang="en-US" dirty="0" err="1" smtClean="0"/>
              <a:t>denormals</a:t>
            </a:r>
            <a:r>
              <a:rPr lang="en-US" dirty="0" smtClean="0"/>
              <a:t> to 0</a:t>
            </a:r>
          </a:p>
          <a:p>
            <a:pPr lvl="1">
              <a:tabLst>
                <a:tab pos="2687638" algn="l"/>
              </a:tabLst>
            </a:pPr>
            <a:r>
              <a:rPr lang="en-US" dirty="0" smtClean="0">
                <a:solidFill>
                  <a:srgbClr val="D9470D"/>
                </a:solidFill>
              </a:rPr>
              <a:t>-</a:t>
            </a:r>
            <a:r>
              <a:rPr lang="en-US" dirty="0" err="1" smtClean="0">
                <a:solidFill>
                  <a:srgbClr val="D9470D"/>
                </a:solidFill>
                <a:latin typeface="Calibri" pitchFamily="34" charset="0"/>
              </a:rPr>
              <a:t>prec</a:t>
            </a:r>
            <a:r>
              <a:rPr lang="en-US" dirty="0" smtClean="0">
                <a:solidFill>
                  <a:srgbClr val="D9470D"/>
                </a:solidFill>
                <a:latin typeface="Calibri" pitchFamily="34" charset="0"/>
              </a:rPr>
              <a:t>-div=false</a:t>
            </a:r>
            <a:r>
              <a:rPr lang="en-US" dirty="0" smtClean="0"/>
              <a:t>	: faster </a:t>
            </a:r>
            <a:r>
              <a:rPr lang="en-US" dirty="0" err="1" smtClean="0"/>
              <a:t>fp</a:t>
            </a:r>
            <a:r>
              <a:rPr lang="en-US" dirty="0" smtClean="0"/>
              <a:t> division instruction sequence (some precision loss) </a:t>
            </a:r>
          </a:p>
          <a:p>
            <a:pPr lvl="1">
              <a:tabLst>
                <a:tab pos="2687638" algn="l"/>
              </a:tabLst>
            </a:pPr>
            <a:r>
              <a:rPr lang="en-US" dirty="0" smtClean="0">
                <a:solidFill>
                  <a:srgbClr val="D9470D"/>
                </a:solidFill>
              </a:rPr>
              <a:t>-</a:t>
            </a:r>
            <a:r>
              <a:rPr lang="en-US" dirty="0" err="1" smtClean="0">
                <a:solidFill>
                  <a:srgbClr val="D9470D"/>
                </a:solidFill>
                <a:latin typeface="Calibri" pitchFamily="34" charset="0"/>
              </a:rPr>
              <a:t>prec-sqrt</a:t>
            </a:r>
            <a:r>
              <a:rPr lang="en-US" dirty="0" smtClean="0">
                <a:solidFill>
                  <a:srgbClr val="D9470D"/>
                </a:solidFill>
                <a:latin typeface="Calibri" pitchFamily="34" charset="0"/>
              </a:rPr>
              <a:t>=false</a:t>
            </a:r>
            <a:r>
              <a:rPr lang="en-US" dirty="0" smtClean="0"/>
              <a:t>	: faster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 err="1" smtClean="0"/>
              <a:t>sqrt</a:t>
            </a:r>
            <a:r>
              <a:rPr lang="en-US" dirty="0" smtClean="0"/>
              <a:t> instruction sequence (some precision loss)</a:t>
            </a:r>
          </a:p>
          <a:p>
            <a:r>
              <a:rPr lang="en-US" b="1" dirty="0" smtClean="0">
                <a:solidFill>
                  <a:srgbClr val="004831"/>
                </a:solidFill>
              </a:rPr>
              <a:t>Make sure you do fp64 arithmetic only where you mean it:</a:t>
            </a:r>
          </a:p>
          <a:p>
            <a:pPr lvl="1"/>
            <a:r>
              <a:rPr lang="en-US" dirty="0" smtClean="0"/>
              <a:t>fp64 throughput is lower than fp32</a:t>
            </a:r>
          </a:p>
          <a:p>
            <a:pPr lvl="1"/>
            <a:r>
              <a:rPr lang="en-US" dirty="0" err="1" smtClean="0"/>
              <a:t>fp</a:t>
            </a:r>
            <a:r>
              <a:rPr lang="en-US" dirty="0" smtClean="0"/>
              <a:t> literals without an “f” suffix ( 34.7 ) are interpreted as fp64 per C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Throughput: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j-lt"/>
              </a:rPr>
              <a:t>Analyze:</a:t>
            </a:r>
          </a:p>
          <a:p>
            <a:pPr lvl="1"/>
            <a:r>
              <a:rPr lang="en-US" dirty="0" smtClean="0"/>
              <a:t>Check achieved instruction throughput</a:t>
            </a:r>
          </a:p>
          <a:p>
            <a:pPr lvl="1"/>
            <a:r>
              <a:rPr lang="en-US" dirty="0" smtClean="0"/>
              <a:t>Compare to HW peak (but keep instruction mix in mind)</a:t>
            </a:r>
          </a:p>
          <a:p>
            <a:pPr lvl="1"/>
            <a:r>
              <a:rPr lang="en-US" dirty="0" smtClean="0"/>
              <a:t>Check percentage of instructions due to serialization</a:t>
            </a:r>
          </a:p>
          <a:p>
            <a:pPr lvl="1">
              <a:buNone/>
            </a:pPr>
            <a:endParaRPr lang="en-US" sz="1200" dirty="0" smtClean="0"/>
          </a:p>
          <a:p>
            <a:r>
              <a:rPr lang="en-US" b="1" dirty="0" smtClean="0">
                <a:latin typeface="+mj-lt"/>
              </a:rPr>
              <a:t>Optimizations:</a:t>
            </a:r>
          </a:p>
          <a:p>
            <a:pPr lvl="1"/>
            <a:r>
              <a:rPr lang="en-US" dirty="0" err="1" smtClean="0"/>
              <a:t>Intrinsics</a:t>
            </a:r>
            <a:r>
              <a:rPr lang="en-US" dirty="0" smtClean="0"/>
              <a:t>, compiler options for expensive operations</a:t>
            </a:r>
          </a:p>
          <a:p>
            <a:pPr lvl="1"/>
            <a:r>
              <a:rPr lang="en-US" dirty="0" smtClean="0"/>
              <a:t>Group threads that are likely to follow same execution path (minimize warp divergence)</a:t>
            </a:r>
          </a:p>
          <a:p>
            <a:pPr lvl="1"/>
            <a:r>
              <a:rPr lang="en-US" dirty="0" smtClean="0"/>
              <a:t>Minimize memory access replays (SMEM and GMEM)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63BB383-05D9-4091-B353-EFC154791EB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programming and optimizing think about:</a:t>
            </a:r>
          </a:p>
          <a:p>
            <a:pPr lvl="1"/>
            <a:r>
              <a:rPr lang="en-US" dirty="0" smtClean="0"/>
              <a:t>Exposing sufficient parallelism</a:t>
            </a:r>
          </a:p>
          <a:p>
            <a:pPr lvl="1"/>
            <a:r>
              <a:rPr lang="en-US" dirty="0" smtClean="0"/>
              <a:t>Coalescing memory accesses</a:t>
            </a:r>
          </a:p>
          <a:p>
            <a:pPr lvl="1"/>
            <a:r>
              <a:rPr lang="en-US" dirty="0" smtClean="0"/>
              <a:t>Having coherent control flow within warps</a:t>
            </a:r>
          </a:p>
          <a:p>
            <a:r>
              <a:rPr lang="en-US" dirty="0" smtClean="0"/>
              <a:t>Use profiling tools when analyzing performance</a:t>
            </a:r>
          </a:p>
          <a:p>
            <a:pPr lvl="1"/>
            <a:r>
              <a:rPr lang="en-US" dirty="0" smtClean="0"/>
              <a:t>Determine performance limiters first</a:t>
            </a:r>
          </a:p>
          <a:p>
            <a:pPr lvl="1"/>
            <a:r>
              <a:rPr lang="en-US" dirty="0" smtClean="0"/>
              <a:t>Diagnose memory access patterns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76300"/>
            <a:ext cx="9204960" cy="51435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Extended version of the optimization talk:</a:t>
            </a:r>
          </a:p>
          <a:p>
            <a:pPr lvl="1"/>
            <a:r>
              <a:rPr lang="en-US" dirty="0" smtClean="0"/>
              <a:t>GTC12 Session S0514: GPU Performance Analysis and Optimization</a:t>
            </a:r>
          </a:p>
          <a:p>
            <a:r>
              <a:rPr lang="en-US" dirty="0" err="1" smtClean="0"/>
              <a:t>Kepler</a:t>
            </a:r>
            <a:r>
              <a:rPr lang="en-US" dirty="0" smtClean="0"/>
              <a:t> architecture:</a:t>
            </a:r>
          </a:p>
          <a:p>
            <a:pPr lvl="1"/>
            <a:r>
              <a:rPr lang="en-US" dirty="0" smtClean="0"/>
              <a:t>GTC12 Session S0642: Inside </a:t>
            </a:r>
            <a:r>
              <a:rPr lang="en-US" dirty="0" err="1" smtClean="0"/>
              <a:t>Kepler</a:t>
            </a:r>
            <a:endParaRPr lang="en-US" dirty="0" smtClean="0"/>
          </a:p>
          <a:p>
            <a:pPr lvl="1"/>
            <a:r>
              <a:rPr lang="en-US" dirty="0" err="1" smtClean="0"/>
              <a:t>Kepler</a:t>
            </a:r>
            <a:r>
              <a:rPr lang="en-US" dirty="0" smtClean="0"/>
              <a:t> whitepapers (</a:t>
            </a:r>
            <a:r>
              <a:rPr lang="en-US" u="sng" dirty="0" smtClean="0">
                <a:hlinkClick r:id="rId2"/>
              </a:rPr>
              <a:t>http://www.nvidia.com/object/nvidia-kepler.html</a:t>
            </a:r>
            <a:r>
              <a:rPr lang="en-US" u="sng" dirty="0" smtClean="0"/>
              <a:t>)</a:t>
            </a:r>
            <a:endParaRPr lang="en-US" dirty="0" smtClean="0"/>
          </a:p>
          <a:p>
            <a:r>
              <a:rPr lang="en-US" dirty="0" smtClean="0"/>
              <a:t>Assessing performance limiters:</a:t>
            </a:r>
          </a:p>
          <a:p>
            <a:pPr lvl="1"/>
            <a:r>
              <a:rPr lang="en-US" dirty="0" smtClean="0"/>
              <a:t>GTC10 Session 2012: Analysis-driven Optimization (slides 5-19):</a:t>
            </a:r>
          </a:p>
          <a:p>
            <a:pPr lvl="2"/>
            <a:r>
              <a:rPr lang="en-US" dirty="0" smtClean="0">
                <a:hlinkClick r:id="rId3"/>
              </a:rPr>
              <a:t>http://www.nvidia.com/content/GTC-2010/pdfs/2012_GTC2010v2.pdf</a:t>
            </a:r>
            <a:endParaRPr lang="en-US" dirty="0" smtClean="0"/>
          </a:p>
          <a:p>
            <a:r>
              <a:rPr lang="en-US" dirty="0" smtClean="0"/>
              <a:t>Profiling tools:</a:t>
            </a:r>
          </a:p>
          <a:p>
            <a:pPr lvl="1"/>
            <a:r>
              <a:rPr lang="en-US" dirty="0" smtClean="0"/>
              <a:t>GTC12 sessions:</a:t>
            </a:r>
          </a:p>
          <a:p>
            <a:pPr lvl="2"/>
            <a:r>
              <a:rPr lang="en-US" dirty="0" smtClean="0"/>
              <a:t>S0419: Optimizing Application Performance with CUDA Performance Tools</a:t>
            </a:r>
          </a:p>
          <a:p>
            <a:pPr lvl="2"/>
            <a:r>
              <a:rPr lang="en-US" dirty="0" smtClean="0"/>
              <a:t>S0420: </a:t>
            </a:r>
            <a:r>
              <a:rPr lang="en-US" dirty="0" err="1" smtClean="0"/>
              <a:t>Nsight</a:t>
            </a:r>
            <a:r>
              <a:rPr lang="en-US" dirty="0" smtClean="0"/>
              <a:t> IDE for Linux and Mac</a:t>
            </a:r>
          </a:p>
          <a:p>
            <a:pPr lvl="2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CUPTI documentation (describes all the profiler counters)</a:t>
            </a:r>
          </a:p>
          <a:p>
            <a:pPr lvl="2"/>
            <a:r>
              <a:rPr lang="en-US" dirty="0" smtClean="0"/>
              <a:t>Included in every CUDA toolkit (/</a:t>
            </a:r>
            <a:r>
              <a:rPr lang="en-US" dirty="0" err="1" smtClean="0"/>
              <a:t>cuda</a:t>
            </a:r>
            <a:r>
              <a:rPr lang="en-US" dirty="0" smtClean="0"/>
              <a:t>/extras/</a:t>
            </a:r>
            <a:r>
              <a:rPr lang="en-US" dirty="0" err="1" smtClean="0"/>
              <a:t>cupti</a:t>
            </a:r>
            <a:r>
              <a:rPr lang="en-US" dirty="0" smtClean="0"/>
              <a:t>/doc/Cupti_Users_Guide.pdf</a:t>
            </a:r>
          </a:p>
          <a:p>
            <a:r>
              <a:rPr lang="en-US" dirty="0" smtClean="0"/>
              <a:t>Register spilling:</a:t>
            </a:r>
          </a:p>
          <a:p>
            <a:pPr lvl="1"/>
            <a:r>
              <a:rPr lang="en-US" dirty="0" smtClean="0"/>
              <a:t>Webinar:</a:t>
            </a:r>
          </a:p>
          <a:p>
            <a:pPr lvl="2"/>
            <a:r>
              <a:rPr lang="en-US" dirty="0" smtClean="0"/>
              <a:t>Slides: </a:t>
            </a:r>
            <a:r>
              <a:rPr lang="en-US" dirty="0" smtClean="0">
                <a:hlinkClick r:id="rId4"/>
              </a:rPr>
              <a:t>http://developer.download.nvidia.com/CUDA/training/register_spilling.pdf</a:t>
            </a:r>
            <a:endParaRPr lang="en-US" dirty="0" smtClean="0"/>
          </a:p>
          <a:p>
            <a:pPr lvl="2"/>
            <a:r>
              <a:rPr lang="en-US" dirty="0" smtClean="0"/>
              <a:t>Video: </a:t>
            </a:r>
            <a:r>
              <a:rPr lang="en-US" dirty="0" smtClean="0">
                <a:hlinkClick r:id="rId5"/>
              </a:rPr>
              <a:t>http://developer.download.nvidia.com/CUDA/training/CUDA_LocalMemoryOptimization.mp4</a:t>
            </a:r>
            <a:endParaRPr lang="en-US" dirty="0" smtClean="0"/>
          </a:p>
          <a:p>
            <a:r>
              <a:rPr lang="en-US" dirty="0" smtClean="0"/>
              <a:t>GPU computing webinars in general:</a:t>
            </a:r>
          </a:p>
          <a:p>
            <a:pPr lvl="1"/>
            <a:r>
              <a:rPr lang="en-US" dirty="0" smtClean="0">
                <a:hlinkClick r:id="rId6"/>
              </a:rPr>
              <a:t>http://developer.nvidia.com/gpu-computing-webinars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33501"/>
            <a:ext cx="91440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Achieved </a:t>
            </a:r>
            <a:r>
              <a:rPr lang="en-US" dirty="0" err="1" smtClean="0"/>
              <a:t>Kepler</a:t>
            </a:r>
            <a:r>
              <a:rPr lang="en-US" dirty="0" smtClean="0"/>
              <a:t> memory </a:t>
            </a:r>
            <a:r>
              <a:rPr lang="en-US" dirty="0" err="1" smtClean="0"/>
              <a:t>thoughput</a:t>
            </a:r>
            <a:endParaRPr lang="en-US" dirty="0" smtClean="0"/>
          </a:p>
          <a:p>
            <a:pPr lvl="1"/>
            <a:r>
              <a:rPr lang="en-US" dirty="0" smtClean="0"/>
              <a:t>As a function of the number of independent requests per SM</a:t>
            </a:r>
          </a:p>
          <a:p>
            <a:pPr lvl="1"/>
            <a:r>
              <a:rPr lang="en-US" dirty="0" smtClean="0"/>
              <a:t>Request: </a:t>
            </a:r>
            <a:r>
              <a:rPr lang="en-US" dirty="0" smtClean="0">
                <a:solidFill>
                  <a:srgbClr val="0070C0"/>
                </a:solidFill>
              </a:rPr>
              <a:t>128-byte 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00300"/>
            <a:ext cx="6172200" cy="355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81100"/>
            <a:ext cx="9204960" cy="39319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Occupancy: number of concurrent threads per SM</a:t>
            </a:r>
          </a:p>
          <a:p>
            <a:pPr lvl="1"/>
            <a:r>
              <a:rPr lang="en-US" dirty="0" smtClean="0"/>
              <a:t>Expressed as either:</a:t>
            </a:r>
          </a:p>
          <a:p>
            <a:pPr lvl="2"/>
            <a:r>
              <a:rPr lang="en-US" dirty="0" smtClean="0"/>
              <a:t>the number of threads (or warps), </a:t>
            </a:r>
          </a:p>
          <a:p>
            <a:pPr lvl="2"/>
            <a:r>
              <a:rPr lang="en-US" dirty="0" smtClean="0"/>
              <a:t>percentage of maximum threads</a:t>
            </a:r>
          </a:p>
          <a:p>
            <a:r>
              <a:rPr lang="en-US" dirty="0" smtClean="0"/>
              <a:t>Determined by several factors </a:t>
            </a:r>
          </a:p>
          <a:p>
            <a:pPr lvl="1"/>
            <a:r>
              <a:rPr lang="en-US" dirty="0" smtClean="0"/>
              <a:t>(refer to Occupancy Calculator, CUDA Programming Guide for full details)</a:t>
            </a:r>
          </a:p>
          <a:p>
            <a:pPr lvl="1"/>
            <a:r>
              <a:rPr lang="en-US" dirty="0" smtClean="0"/>
              <a:t>Registers per thread</a:t>
            </a:r>
          </a:p>
          <a:p>
            <a:pPr lvl="2"/>
            <a:r>
              <a:rPr lang="en-US" dirty="0" smtClean="0"/>
              <a:t>SM registers are partitioned among the threads</a:t>
            </a:r>
          </a:p>
          <a:p>
            <a:pPr lvl="1"/>
            <a:r>
              <a:rPr lang="en-US" dirty="0" smtClean="0"/>
              <a:t>Shared memory per </a:t>
            </a:r>
            <a:r>
              <a:rPr lang="en-US" dirty="0" err="1" smtClean="0"/>
              <a:t>threadblock</a:t>
            </a:r>
            <a:endParaRPr lang="en-US" dirty="0" smtClean="0"/>
          </a:p>
          <a:p>
            <a:pPr lvl="2"/>
            <a:r>
              <a:rPr lang="en-US" dirty="0" smtClean="0"/>
              <a:t>SM shared memory is partitioned among the blocks</a:t>
            </a:r>
          </a:p>
          <a:p>
            <a:pPr lvl="1"/>
            <a:r>
              <a:rPr lang="en-US" dirty="0" smtClean="0"/>
              <a:t>Threads per </a:t>
            </a:r>
            <a:r>
              <a:rPr lang="en-US" dirty="0" err="1" smtClean="0"/>
              <a:t>threadblock</a:t>
            </a:r>
            <a:endParaRPr lang="en-US" dirty="0" smtClean="0"/>
          </a:p>
          <a:p>
            <a:pPr lvl="2"/>
            <a:r>
              <a:rPr lang="en-US" dirty="0" smtClean="0"/>
              <a:t>Threads are allocated at </a:t>
            </a:r>
            <a:r>
              <a:rPr lang="en-US" dirty="0" err="1" smtClean="0"/>
              <a:t>threadblock</a:t>
            </a:r>
            <a:r>
              <a:rPr lang="en-US" dirty="0" smtClean="0"/>
              <a:t> granularity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1400" y="4533900"/>
            <a:ext cx="32004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27000" dist="152400" dir="8100000" algn="tr" rotWithShape="0">
              <a:prstClr val="black">
                <a:alpha val="51000"/>
              </a:prstClr>
            </a:outerShdw>
          </a:effectLst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Kepler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 resources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64K 32-bit registers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to 48 KB of shared memory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to 2048 concurrent threads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to 16 concurrent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threadblocks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 that 100% occupancy isn’t needed to reach maximum performance</a:t>
            </a:r>
          </a:p>
          <a:p>
            <a:pPr lvl="1"/>
            <a:r>
              <a:rPr lang="en-US" dirty="0" smtClean="0"/>
              <a:t>Once the “needed” occupancy is reached, further increases won’t improve performance</a:t>
            </a:r>
          </a:p>
          <a:p>
            <a:r>
              <a:rPr lang="en-US" dirty="0" smtClean="0"/>
              <a:t>Needed occupancy depends on the code</a:t>
            </a:r>
          </a:p>
          <a:p>
            <a:pPr lvl="1"/>
            <a:r>
              <a:rPr lang="en-US" dirty="0" smtClean="0"/>
              <a:t>More independent work per thread -&gt; less occupancy is needed</a:t>
            </a:r>
          </a:p>
          <a:p>
            <a:pPr lvl="1"/>
            <a:r>
              <a:rPr lang="en-US" dirty="0" smtClean="0"/>
              <a:t>Memory-bound codes tend to need more occupancy</a:t>
            </a:r>
          </a:p>
          <a:p>
            <a:pPr lvl="2"/>
            <a:r>
              <a:rPr lang="en-US" dirty="0" smtClean="0"/>
              <a:t>Higher latency than for arithmetic, need more work to hide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NVIDIA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BBBC-D904-4B6D-AA3F-A20A396108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3929</Words>
  <Application>Microsoft Office PowerPoint</Application>
  <PresentationFormat>사용자 지정</PresentationFormat>
  <Paragraphs>924</Paragraphs>
  <Slides>64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Theme</vt:lpstr>
      <vt:lpstr>GPU Performance Analysis and Optimization</vt:lpstr>
      <vt:lpstr>Main Requirements for GPU Performance</vt:lpstr>
      <vt:lpstr>Exposing sufficient parallelism</vt:lpstr>
      <vt:lpstr>Parallelism Needed</vt:lpstr>
      <vt:lpstr>Exposing Sufficient Parallelism</vt:lpstr>
      <vt:lpstr>Kepler: Level of Parallelism Needed</vt:lpstr>
      <vt:lpstr>Memory Parallelism</vt:lpstr>
      <vt:lpstr>Occupancy</vt:lpstr>
      <vt:lpstr>Occupancy and Performance</vt:lpstr>
      <vt:lpstr>Threadblock Size and Occupancy</vt:lpstr>
      <vt:lpstr>Threadblock Sizing</vt:lpstr>
      <vt:lpstr>General Guidelines</vt:lpstr>
      <vt:lpstr>General Guidelines</vt:lpstr>
      <vt:lpstr>Global memory access</vt:lpstr>
      <vt:lpstr>Kepler Memory Hierarchy</vt:lpstr>
      <vt:lpstr>Memory Hierarchy Review</vt:lpstr>
      <vt:lpstr>Blocking for L1, Read-only, L2 Caches</vt:lpstr>
      <vt:lpstr>Memory Throughput Analysis</vt:lpstr>
      <vt:lpstr>Global Memory Operation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Structure of Non-Native Size</vt:lpstr>
      <vt:lpstr>Structure of Non-Native Size</vt:lpstr>
      <vt:lpstr>First Load Instruction</vt:lpstr>
      <vt:lpstr>Second Load Instruction</vt:lpstr>
      <vt:lpstr>Third Load Instruction</vt:lpstr>
      <vt:lpstr>Performance and Solutions</vt:lpstr>
      <vt:lpstr>Read-only Loads</vt:lpstr>
      <vt:lpstr>Read-only Loads</vt:lpstr>
      <vt:lpstr>Read-only Loads</vt:lpstr>
      <vt:lpstr>Having Sufficient Concurrent Accesses</vt:lpstr>
      <vt:lpstr>Elements per Thread and Performance</vt:lpstr>
      <vt:lpstr>Optimizing Access Concurrency</vt:lpstr>
      <vt:lpstr>Optimizations When Addresses Are Coalesced</vt:lpstr>
      <vt:lpstr>L1 Sizing</vt:lpstr>
      <vt:lpstr>Summary: GMEM Optimization</vt:lpstr>
      <vt:lpstr>Shared memory</vt:lpstr>
      <vt:lpstr>Shared Memory</vt:lpstr>
      <vt:lpstr>Kepler Shared Memory Banking</vt:lpstr>
      <vt:lpstr>Kepler 8-byte Bank Mode</vt:lpstr>
      <vt:lpstr>Kepler 8-byte Bank Mode</vt:lpstr>
      <vt:lpstr>Shared Memory Bank Conflicts</vt:lpstr>
      <vt:lpstr>SMEM Access Examples</vt:lpstr>
      <vt:lpstr>SMEM Access Examples</vt:lpstr>
      <vt:lpstr>SMEM Access Examples</vt:lpstr>
      <vt:lpstr>SMEM Access Examples</vt:lpstr>
      <vt:lpstr>SMEM Access Examples</vt:lpstr>
      <vt:lpstr>Diagnosing Bank Conflicts</vt:lpstr>
      <vt:lpstr>Summary: Shared Memory</vt:lpstr>
      <vt:lpstr>Arithmetic optimizations</vt:lpstr>
      <vt:lpstr>Execution</vt:lpstr>
      <vt:lpstr>Conditional Control Flow</vt:lpstr>
      <vt:lpstr>Control Flow</vt:lpstr>
      <vt:lpstr>Execution within warps is coherent</vt:lpstr>
      <vt:lpstr>Execution diverges within a warp</vt:lpstr>
      <vt:lpstr>Possible Performance Limiting Factors</vt:lpstr>
      <vt:lpstr>Instruction Throughput: Analysis</vt:lpstr>
      <vt:lpstr>Instruction Throughput: Optimization</vt:lpstr>
      <vt:lpstr>Instruction Throughput: Summary</vt:lpstr>
      <vt:lpstr>In Conclusion</vt:lpstr>
      <vt:lpstr>Additional Resources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pauliusm</dc:creator>
  <cp:lastModifiedBy>PKH</cp:lastModifiedBy>
  <cp:revision>820</cp:revision>
  <dcterms:created xsi:type="dcterms:W3CDTF">2012-05-03T00:05:10Z</dcterms:created>
  <dcterms:modified xsi:type="dcterms:W3CDTF">2017-03-30T00:26:12Z</dcterms:modified>
</cp:coreProperties>
</file>