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2" r:id="rId2"/>
    <p:sldId id="287" r:id="rId3"/>
    <p:sldId id="288" r:id="rId4"/>
    <p:sldId id="290" r:id="rId5"/>
    <p:sldId id="292" r:id="rId6"/>
    <p:sldId id="293" r:id="rId7"/>
    <p:sldId id="295" r:id="rId8"/>
    <p:sldId id="294" r:id="rId9"/>
    <p:sldId id="291" r:id="rId10"/>
    <p:sldId id="296" r:id="rId11"/>
    <p:sldId id="297" r:id="rId12"/>
    <p:sldId id="308" r:id="rId13"/>
    <p:sldId id="298" r:id="rId14"/>
    <p:sldId id="305" r:id="rId15"/>
    <p:sldId id="306" r:id="rId16"/>
    <p:sldId id="307" r:id="rId17"/>
    <p:sldId id="299" r:id="rId18"/>
    <p:sldId id="300" r:id="rId19"/>
    <p:sldId id="301" r:id="rId20"/>
    <p:sldId id="302" r:id="rId21"/>
    <p:sldId id="303" r:id="rId22"/>
    <p:sldId id="304" r:id="rId23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5/2/2017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10 </a:t>
            </a:r>
            <a:r>
              <a:rPr lang="en-US" altLang="ko-KR"/>
              <a:t>CUDA Instructions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/>
              <a:t>May 2,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602128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Ref:[PCCP]Professional CUDA C Programming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 architecture compatible with the IEEE754, the output is </a:t>
            </a:r>
          </a:p>
          <a:p>
            <a:pPr marL="457200" lvl="1" indent="0">
              <a:buNone/>
            </a:pPr>
            <a:r>
              <a:rPr lang="en-US" altLang="ko-KR" dirty="0"/>
              <a:t> “ a is equal to b”.</a:t>
            </a:r>
          </a:p>
          <a:p>
            <a:pPr marL="514350" indent="-457200"/>
            <a:r>
              <a:rPr lang="en-US" altLang="ko-KR" dirty="0"/>
              <a:t>Floating point values are rounded to representable value.</a:t>
            </a:r>
          </a:p>
        </p:txBody>
      </p:sp>
    </p:spTree>
    <p:extLst>
      <p:ext uri="{BB962C8B-B14F-4D97-AF65-F5344CB8AC3E}">
        <p14:creationId xmlns:p14="http://schemas.microsoft.com/office/powerpoint/2010/main" val="107233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double a=3.1415927;</a:t>
            </a:r>
          </a:p>
          <a:p>
            <a:pPr marL="0" indent="0">
              <a:buNone/>
            </a:pPr>
            <a:r>
              <a:rPr lang="en-US" altLang="ko-KR" dirty="0"/>
              <a:t>	double b=3.1415928;</a:t>
            </a:r>
          </a:p>
          <a:p>
            <a:pPr marL="0" indent="0">
              <a:buNone/>
            </a:pPr>
            <a:r>
              <a:rPr lang="en-US" altLang="ko-KR" dirty="0"/>
              <a:t>	if(a==b)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(“a is equal to b\n”);</a:t>
            </a:r>
          </a:p>
          <a:p>
            <a:pPr marL="0" indent="0">
              <a:buNone/>
            </a:pPr>
            <a:r>
              <a:rPr lang="en-US" altLang="ko-KR" dirty="0"/>
              <a:t>	} else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(“a is not equal to b\n”);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00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and Double Precision</a:t>
            </a:r>
            <a:endParaRPr lang="ko-KR" altLang="en-US" dirty="0"/>
          </a:p>
        </p:txBody>
      </p:sp>
      <p:pic>
        <p:nvPicPr>
          <p:cNvPr id="2050" name="Picture 2" descr="F:\floating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8" y="2060848"/>
            <a:ext cx="832014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and Double Precision</a:t>
            </a:r>
            <a:endParaRPr lang="ko-KR" altLang="en-US" dirty="0"/>
          </a:p>
        </p:txBody>
      </p:sp>
      <p:pic>
        <p:nvPicPr>
          <p:cNvPr id="1026" name="Picture 2" descr="F:\floatingpointper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87336"/>
            <a:ext cx="8058129" cy="44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2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Algorithmic 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Consider 1 bit S, 2 bits M, 2 bits 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=?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(((1.00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)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 </a:t>
            </a:r>
            <a:r>
              <a:rPr lang="en-US" altLang="ko-KR" dirty="0"/>
              <a:t> ) </a:t>
            </a:r>
          </a:p>
          <a:p>
            <a:pPr marL="0" indent="0">
              <a:buNone/>
            </a:pPr>
            <a:r>
              <a:rPr lang="en-US" altLang="ko-KR" dirty="0"/>
              <a:t>     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)= (1.00</a:t>
            </a:r>
            <a:r>
              <a:rPr lang="en-US" altLang="ko-KR" baseline="-25000" dirty="0"/>
              <a:t>B  </a:t>
            </a:r>
            <a:r>
              <a:rPr lang="en-US" altLang="ko-KR" dirty="0"/>
              <a:t> x2</a:t>
            </a:r>
            <a:r>
              <a:rPr lang="en-US" altLang="ko-KR" baseline="30000" dirty="0"/>
              <a:t>1</a:t>
            </a:r>
            <a:r>
              <a:rPr lang="en-US" altLang="ko-KR" dirty="0"/>
              <a:t>+ 1.00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	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= 1.00</a:t>
            </a:r>
            <a:r>
              <a:rPr lang="en-US" altLang="ko-KR" baseline="-25000" dirty="0"/>
              <a:t>B  </a:t>
            </a:r>
            <a:r>
              <a:rPr lang="en-US" altLang="ko-KR" dirty="0"/>
              <a:t> x2</a:t>
            </a:r>
            <a:r>
              <a:rPr lang="en-US" altLang="ko-KR" baseline="30000" dirty="0"/>
              <a:t>1 </a:t>
            </a:r>
            <a:r>
              <a:rPr lang="en-US" altLang="ko-KR" dirty="0"/>
              <a:t> + 1.00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= 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1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50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Algorithmic 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=(1.00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0</a:t>
            </a:r>
            <a:r>
              <a:rPr lang="en-US" altLang="ko-KR" dirty="0"/>
              <a:t>  )+(1.00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+1.00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-2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=1.00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1</a:t>
            </a:r>
            <a:r>
              <a:rPr lang="en-US" altLang="ko-KR" dirty="0"/>
              <a:t> + 1.00</a:t>
            </a:r>
            <a:r>
              <a:rPr lang="en-US" altLang="ko-KR" baseline="-25000" dirty="0"/>
              <a:t>B</a:t>
            </a:r>
            <a:r>
              <a:rPr lang="en-US" altLang="ko-KR" dirty="0"/>
              <a:t> x2</a:t>
            </a:r>
            <a:r>
              <a:rPr lang="en-US" altLang="ko-KR" baseline="30000" dirty="0"/>
              <a:t>-1</a:t>
            </a:r>
            <a:r>
              <a:rPr lang="en-US" altLang="ko-KR" dirty="0"/>
              <a:t>  = 1.01</a:t>
            </a:r>
            <a:r>
              <a:rPr lang="en-US" altLang="ko-KR" baseline="-25000" dirty="0"/>
              <a:t>B</a:t>
            </a:r>
            <a:r>
              <a:rPr lang="en-US" altLang="ko-KR" dirty="0"/>
              <a:t> x 2</a:t>
            </a:r>
            <a:r>
              <a:rPr lang="en-US" altLang="ko-KR" baseline="30000" dirty="0"/>
              <a:t>1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3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Algorithmic 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 technique to maximize floating point arithmetic accuracy is to sort data before a reduction computation.</a:t>
            </a:r>
          </a:p>
          <a:p>
            <a:r>
              <a:rPr lang="en-US" altLang="ko-KR" sz="2800" dirty="0"/>
              <a:t>Divide the numbers into groups in a parallel algorithm. And use each thread to sequentially reduce values within each group,</a:t>
            </a:r>
          </a:p>
          <a:p>
            <a:r>
              <a:rPr lang="en-US" altLang="ko-KR" sz="2800" dirty="0"/>
              <a:t>Having the numbers sorted in ascending order allows a sequential addition to get higher accuracy.</a:t>
            </a:r>
          </a:p>
          <a:p>
            <a:pPr marL="0" indent="0">
              <a:buNone/>
            </a:pPr>
            <a:r>
              <a:rPr lang="en-US" altLang="ko-KR" sz="2800" dirty="0"/>
              <a:t>[</a:t>
            </a:r>
            <a:r>
              <a:rPr lang="en-US" altLang="ko-KR" sz="2800" dirty="0" err="1"/>
              <a:t>Kahan</a:t>
            </a:r>
            <a:r>
              <a:rPr lang="en-US" altLang="ko-KR" sz="2800" dirty="0"/>
              <a:t>, Further remarks on reducing truncation </a:t>
            </a:r>
            <a:r>
              <a:rPr lang="en-US" altLang="ko-KR" sz="2800" dirty="0" err="1"/>
              <a:t>errors,Communications</a:t>
            </a:r>
            <a:r>
              <a:rPr lang="en-US" altLang="ko-KR" sz="2800" dirty="0"/>
              <a:t> of ACM,8(1)40.]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256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Intrinsic and Standard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CUDA arithmetic functions:</a:t>
            </a:r>
          </a:p>
          <a:p>
            <a:pPr lvl="1"/>
            <a:r>
              <a:rPr lang="en-US" altLang="ko-KR" dirty="0"/>
              <a:t>Intrinsic functions:</a:t>
            </a:r>
          </a:p>
          <a:p>
            <a:pPr marL="457200" lvl="1" indent="0">
              <a:buNone/>
            </a:pPr>
            <a:r>
              <a:rPr lang="en-US" altLang="ko-KR" dirty="0"/>
              <a:t>	They can be accessed only from device code.</a:t>
            </a:r>
          </a:p>
          <a:p>
            <a:pPr marL="457200" lvl="1" indent="0">
              <a:buNone/>
            </a:pPr>
            <a:r>
              <a:rPr lang="en-US" altLang="ko-KR" dirty="0"/>
              <a:t>	Many trigonometric functions which are directly 	implemented in hardware on GPUs.</a:t>
            </a:r>
          </a:p>
          <a:p>
            <a:pPr lvl="1"/>
            <a:r>
              <a:rPr lang="en-US" altLang="ko-KR" dirty="0"/>
              <a:t>Standard functions:</a:t>
            </a:r>
          </a:p>
          <a:p>
            <a:pPr marL="457200" lvl="1" indent="0">
              <a:buNone/>
            </a:pPr>
            <a:r>
              <a:rPr lang="en-US" altLang="ko-KR" dirty="0"/>
              <a:t>   	It includes C standard math library, single- 	instruction operations like multiplication and 	addition.</a:t>
            </a:r>
          </a:p>
        </p:txBody>
      </p:sp>
    </p:spTree>
    <p:extLst>
      <p:ext uri="{BB962C8B-B14F-4D97-AF65-F5344CB8AC3E}">
        <p14:creationId xmlns:p14="http://schemas.microsoft.com/office/powerpoint/2010/main" val="148521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atomic instructions performs a mathematical operation in a single uninterruptable operation with no interference from other threads.</a:t>
            </a:r>
          </a:p>
          <a:p>
            <a:r>
              <a:rPr lang="en-US" altLang="ko-KR" dirty="0"/>
              <a:t>CUDA provides atomic functions that perform read-modify-write atomic operations on 32-bits or 64-bits of global memory and shared memory.</a:t>
            </a:r>
          </a:p>
        </p:txBody>
      </p:sp>
    </p:spTree>
    <p:extLst>
      <p:ext uri="{BB962C8B-B14F-4D97-AF65-F5344CB8AC3E}">
        <p14:creationId xmlns:p14="http://schemas.microsoft.com/office/powerpoint/2010/main" val="346086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ko-KR" sz="2800" dirty="0"/>
              <a:t>Each atomic function implements a basic mathematical operation such as addition, multiplication, or subtraction.</a:t>
            </a:r>
          </a:p>
          <a:p>
            <a:r>
              <a:rPr lang="en-US" altLang="ko-KR" sz="2800" dirty="0"/>
              <a:t>Atomic instructions have a defined behavior when operating on a memory location shared by two competing threads.</a:t>
            </a:r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233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 dirty="0"/>
              <a:t>Applications:</a:t>
            </a:r>
          </a:p>
          <a:p>
            <a:pPr marL="400050" lvl="1" indent="0">
              <a:buNone/>
            </a:pPr>
            <a:r>
              <a:rPr lang="en-US" altLang="ko-KR" dirty="0"/>
              <a:t>I/O-bound applications</a:t>
            </a:r>
          </a:p>
          <a:p>
            <a:pPr marL="400050" lvl="1" indent="0">
              <a:buNone/>
            </a:pPr>
            <a:r>
              <a:rPr lang="en-US" altLang="ko-KR" dirty="0"/>
              <a:t>Compute-bound applications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Low-level instruction tuning </a:t>
            </a:r>
          </a:p>
          <a:p>
            <a:pPr lvl="1"/>
            <a:r>
              <a:rPr lang="en-US" altLang="ko-KR" dirty="0"/>
              <a:t>double value= a*b + c;//MAD(multiply-add)</a:t>
            </a:r>
          </a:p>
          <a:p>
            <a:pPr marL="457200" lvl="1" indent="0">
              <a:buNone/>
            </a:pPr>
            <a:r>
              <a:rPr lang="en-US" altLang="ko-KR" dirty="0"/>
              <a:t>This pattern is so common, modern architectures support a MAD instruction that fuses a multiply and an add operation.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01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 kernel:</a:t>
            </a:r>
          </a:p>
          <a:p>
            <a:pPr marL="0" indent="0">
              <a:buNone/>
            </a:pPr>
            <a:r>
              <a:rPr lang="en-US" altLang="ko-KR" sz="2800" b="1" dirty="0"/>
              <a:t>   __global__ void </a:t>
            </a:r>
            <a:r>
              <a:rPr lang="en-US" altLang="ko-KR" sz="2800" b="1" dirty="0" err="1"/>
              <a:t>incr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*</a:t>
            </a:r>
            <a:r>
              <a:rPr lang="en-US" altLang="ko-KR" sz="2800" b="1" dirty="0" err="1"/>
              <a:t>ptr</a:t>
            </a:r>
            <a:r>
              <a:rPr lang="en-US" altLang="ko-KR" sz="2800" b="1" dirty="0"/>
              <a:t>){</a:t>
            </a:r>
          </a:p>
          <a:p>
            <a:pPr marL="0" indent="0">
              <a:buNone/>
            </a:pPr>
            <a:r>
              <a:rPr lang="en-US" altLang="ko-KR" sz="2800" b="1" dirty="0"/>
              <a:t>	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temp=*</a:t>
            </a:r>
            <a:r>
              <a:rPr lang="en-US" altLang="ko-KR" sz="2800" b="1" dirty="0" err="1"/>
              <a:t>ptr</a:t>
            </a:r>
            <a:r>
              <a:rPr lang="en-US" altLang="ko-KR" sz="2800" b="1" dirty="0"/>
              <a:t>;</a:t>
            </a:r>
          </a:p>
          <a:p>
            <a:pPr marL="0" indent="0">
              <a:buNone/>
            </a:pPr>
            <a:r>
              <a:rPr lang="en-US" altLang="ko-KR" sz="2800" b="1" dirty="0"/>
              <a:t>	temp=temp+1;</a:t>
            </a:r>
          </a:p>
          <a:p>
            <a:pPr marL="0" indent="0">
              <a:buNone/>
            </a:pPr>
            <a:r>
              <a:rPr lang="en-US" altLang="ko-KR" sz="2800" b="1" dirty="0"/>
              <a:t>	*</a:t>
            </a:r>
            <a:r>
              <a:rPr lang="en-US" altLang="ko-KR" sz="2800" b="1" dirty="0" err="1"/>
              <a:t>ptr</a:t>
            </a:r>
            <a:r>
              <a:rPr lang="en-US" altLang="ko-KR" sz="2800" b="1" dirty="0"/>
              <a:t>=temp;</a:t>
            </a:r>
          </a:p>
          <a:p>
            <a:pPr marL="0" indent="0">
              <a:buNone/>
            </a:pPr>
            <a:r>
              <a:rPr lang="en-US" altLang="ko-KR" sz="2800" b="1" dirty="0"/>
              <a:t>}</a:t>
            </a:r>
          </a:p>
          <a:p>
            <a:r>
              <a:rPr lang="en-US" altLang="ko-KR" sz="2800" dirty="0"/>
              <a:t>If a single block of 32 threads were launched running this kernel, what output will it be?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833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Instruction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atomicAdd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*M, </a:t>
            </a:r>
            <a:r>
              <a:rPr lang="en-US" altLang="ko-KR" dirty="0" err="1"/>
              <a:t>int</a:t>
            </a:r>
            <a:r>
              <a:rPr lang="en-US" altLang="ko-KR" dirty="0"/>
              <a:t> V);</a:t>
            </a:r>
          </a:p>
          <a:p>
            <a:pPr marL="0" indent="0">
              <a:buNone/>
            </a:pPr>
            <a:r>
              <a:rPr lang="en-US" altLang="ko-KR" sz="2800" dirty="0"/>
              <a:t>//the atomic function is executed on V and the value already stored at location, *M and the result is saved to the same memory location.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incr</a:t>
            </a:r>
            <a:r>
              <a:rPr lang="en-US" altLang="ko-KR" dirty="0"/>
              <a:t>(__global__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ptr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temp=</a:t>
            </a:r>
            <a:r>
              <a:rPr lang="en-US" altLang="ko-KR" dirty="0" err="1"/>
              <a:t>atomicAdd</a:t>
            </a:r>
            <a:r>
              <a:rPr lang="en-US" altLang="ko-KR" dirty="0"/>
              <a:t>(ptr,1);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 Operations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273300"/>
            <a:ext cx="767715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17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MAD instruction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number of cycles to execute the MAD operation is halved.</a:t>
            </a:r>
          </a:p>
          <a:p>
            <a:r>
              <a:rPr lang="en-US" altLang="ko-KR" dirty="0"/>
              <a:t>The results of a single MAD instruction are often less numerically accurate that with separate multiply and add instructions.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10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960438"/>
          </a:xfrm>
        </p:spPr>
        <p:txBody>
          <a:bodyPr/>
          <a:lstStyle/>
          <a:p>
            <a:r>
              <a:rPr lang="en-US" altLang="ko-KR" dirty="0"/>
              <a:t>CUDA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196752"/>
            <a:ext cx="9433048" cy="4525963"/>
          </a:xfrm>
        </p:spPr>
        <p:txBody>
          <a:bodyPr/>
          <a:lstStyle/>
          <a:p>
            <a:r>
              <a:rPr lang="en-US" altLang="ko-KR" sz="2800" dirty="0"/>
              <a:t>Three topics that significantly affect the instructions generated for a CUDA kernel:</a:t>
            </a:r>
          </a:p>
          <a:p>
            <a:pPr lvl="1"/>
            <a:r>
              <a:rPr lang="en-US" altLang="ko-KR" dirty="0"/>
              <a:t>floating point operation</a:t>
            </a:r>
          </a:p>
          <a:p>
            <a:pPr marL="457200" lvl="1" indent="0">
              <a:buNone/>
            </a:pPr>
            <a:r>
              <a:rPr lang="en-US" altLang="ko-KR" dirty="0"/>
              <a:t>   : Affect both accuracy and performance of CUDA 	programs</a:t>
            </a:r>
          </a:p>
          <a:p>
            <a:pPr lvl="1"/>
            <a:r>
              <a:rPr lang="en-US" altLang="ko-KR" dirty="0"/>
              <a:t>intrinsic and standard functions,</a:t>
            </a:r>
          </a:p>
          <a:p>
            <a:pPr marL="457200" lvl="1" indent="0">
              <a:buNone/>
            </a:pPr>
            <a:r>
              <a:rPr lang="en-US" altLang="ko-KR" dirty="0"/>
              <a:t>   : they implement overlapping sets of mathematical   	operations but offer different accuracy and performance.</a:t>
            </a:r>
          </a:p>
          <a:p>
            <a:pPr lvl="1"/>
            <a:r>
              <a:rPr lang="en-US" altLang="ko-KR" dirty="0"/>
              <a:t>atomic instructions</a:t>
            </a:r>
          </a:p>
          <a:p>
            <a:pPr marL="457200" lvl="1" indent="0">
              <a:buNone/>
            </a:pPr>
            <a:r>
              <a:rPr lang="en-US" altLang="ko-KR" dirty="0"/>
              <a:t>   :they guarantee correctness of concurrent operations on</a:t>
            </a:r>
          </a:p>
          <a:p>
            <a:pPr marL="457200" lvl="1" indent="0">
              <a:buNone/>
            </a:pPr>
            <a:r>
              <a:rPr lang="en-US" altLang="ko-KR" dirty="0"/>
              <a:t>   a variable from multiple threads.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6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60438"/>
          </a:xfrm>
        </p:spPr>
        <p:txBody>
          <a:bodyPr/>
          <a:lstStyle/>
          <a:p>
            <a:r>
              <a:rPr lang="en-US" altLang="ko-KR" dirty="0"/>
              <a:t>Floating-Point Instructions</a:t>
            </a:r>
            <a:br>
              <a:rPr lang="en-US" altLang="ko-KR" dirty="0"/>
            </a:br>
            <a:r>
              <a:rPr lang="en-US" altLang="ko-KR" dirty="0"/>
              <a:t>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Accuracy of floating-point arithmetic</a:t>
            </a:r>
          </a:p>
          <a:p>
            <a:r>
              <a:rPr lang="en-US" altLang="ko-KR" dirty="0"/>
              <a:t>Precision of floating-point number representation</a:t>
            </a:r>
          </a:p>
          <a:p>
            <a:r>
              <a:rPr lang="en-US" altLang="ko-KR" dirty="0"/>
              <a:t>Consideration in parallel computation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15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Floating-Point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IEEE floating-point standard:</a:t>
            </a:r>
          </a:p>
          <a:p>
            <a:pPr marL="0" indent="0">
              <a:buNone/>
            </a:pPr>
            <a:r>
              <a:rPr lang="en-US" altLang="ko-KR" sz="2400" dirty="0"/>
              <a:t>	A numerical value is represented in three groups of bits,</a:t>
            </a:r>
          </a:p>
          <a:p>
            <a:pPr marL="0" indent="0">
              <a:buNone/>
            </a:pPr>
            <a:r>
              <a:rPr lang="en-US" altLang="ko-KR" sz="2400" dirty="0"/>
              <a:t>	S(sign),E(Exponent) and M(Mantissa).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value=(-1)</a:t>
            </a:r>
            <a:r>
              <a:rPr lang="en-US" altLang="ko-KR" sz="2400" baseline="30000" dirty="0"/>
              <a:t>S</a:t>
            </a:r>
            <a:r>
              <a:rPr lang="en-US" altLang="ko-KR" sz="2400" dirty="0"/>
              <a:t> x 1.M x {2</a:t>
            </a:r>
            <a:r>
              <a:rPr lang="en-US" altLang="ko-KR" sz="2400" baseline="30000" dirty="0"/>
              <a:t>E-bias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        ,where S=0 means a positive number and </a:t>
            </a:r>
          </a:p>
          <a:p>
            <a:pPr marL="0" indent="0">
              <a:buNone/>
            </a:pPr>
            <a:r>
              <a:rPr lang="en-US" altLang="ko-KR" sz="2400" dirty="0"/>
              <a:t>	S=1 a negative number.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29375"/>
              </p:ext>
            </p:extLst>
          </p:nvPr>
        </p:nvGraphicFramePr>
        <p:xfrm>
          <a:off x="1259632" y="5517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sign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4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32-bit and 64-bit format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470879"/>
              </p:ext>
            </p:extLst>
          </p:nvPr>
        </p:nvGraphicFramePr>
        <p:xfrm>
          <a:off x="1763688" y="2852936"/>
          <a:ext cx="4104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29449"/>
              </p:ext>
            </p:extLst>
          </p:nvPr>
        </p:nvGraphicFramePr>
        <p:xfrm>
          <a:off x="1763688" y="3861048"/>
          <a:ext cx="6552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285293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float</a:t>
            </a:r>
            <a:endParaRPr lang="ko-KR" alt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99" y="390050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double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07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of 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		</a:t>
            </a:r>
          </a:p>
          <a:p>
            <a:pPr marL="0" indent="0">
              <a:buNone/>
            </a:pPr>
            <a:r>
              <a:rPr lang="en-US" altLang="ko-KR" sz="2400" dirty="0"/>
              <a:t>		value=(-1)</a:t>
            </a:r>
            <a:r>
              <a:rPr lang="en-US" altLang="ko-KR" sz="2400" baseline="30000" dirty="0"/>
              <a:t>S</a:t>
            </a:r>
            <a:r>
              <a:rPr lang="en-US" altLang="ko-KR" sz="2400" dirty="0"/>
              <a:t> x 1.M x {2</a:t>
            </a:r>
            <a:r>
              <a:rPr lang="en-US" altLang="ko-KR" sz="2400" baseline="30000" dirty="0"/>
              <a:t>E-bias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Example: a decimal number 0.5, represented by 0.5</a:t>
            </a:r>
            <a:r>
              <a:rPr lang="en-US" altLang="ko-KR" sz="2400" baseline="-25000" dirty="0"/>
              <a:t>D.</a:t>
            </a:r>
          </a:p>
          <a:p>
            <a:pPr marL="0" indent="0">
              <a:buNone/>
            </a:pPr>
            <a:r>
              <a:rPr lang="en-US" altLang="ko-KR" sz="2400" baseline="-25000" dirty="0"/>
              <a:t>		</a:t>
            </a:r>
          </a:p>
          <a:p>
            <a:pPr marL="0" indent="0">
              <a:buNone/>
            </a:pPr>
            <a:r>
              <a:rPr lang="en-US" altLang="ko-KR" sz="2400" i="1" baseline="-25000" dirty="0"/>
              <a:t>		</a:t>
            </a:r>
            <a:r>
              <a:rPr lang="en-US" altLang="ko-KR" sz="2400" dirty="0"/>
              <a:t> 0.5</a:t>
            </a:r>
            <a:r>
              <a:rPr lang="en-US" altLang="ko-KR" sz="2400" baseline="-25000" dirty="0"/>
              <a:t>D</a:t>
            </a:r>
            <a:r>
              <a:rPr lang="en-US" altLang="ko-KR" sz="2400" dirty="0"/>
              <a:t>=1.0</a:t>
            </a:r>
            <a:r>
              <a:rPr lang="en-US" altLang="ko-KR" sz="2400" baseline="-25000" dirty="0"/>
              <a:t>B</a:t>
            </a:r>
            <a:r>
              <a:rPr lang="en-US" altLang="ko-KR" sz="2400" dirty="0"/>
              <a:t> x 2</a:t>
            </a:r>
            <a:r>
              <a:rPr lang="en-US" altLang="ko-KR" sz="2400" baseline="30000" dirty="0"/>
              <a:t>-1</a:t>
            </a:r>
            <a:r>
              <a:rPr lang="en-US" altLang="ko-KR" sz="2400" dirty="0"/>
              <a:t> , therefore M=0.</a:t>
            </a:r>
          </a:p>
          <a:p>
            <a:pPr marL="0" indent="0">
              <a:buNone/>
            </a:pPr>
            <a:r>
              <a:rPr lang="en-US" altLang="ko-KR" sz="2400" i="1" baseline="-25000" dirty="0"/>
              <a:t>	</a:t>
            </a:r>
            <a:r>
              <a:rPr lang="en-US" altLang="ko-KR" sz="2400" dirty="0"/>
              <a:t>The numbers that satisfy this restriction is referred to as </a:t>
            </a:r>
          </a:p>
          <a:p>
            <a:pPr marL="0" indent="0">
              <a:buNone/>
            </a:pPr>
            <a:r>
              <a:rPr lang="en-US" altLang="ko-KR" sz="2400" i="1" baseline="-25000" dirty="0"/>
              <a:t>	</a:t>
            </a:r>
            <a:r>
              <a:rPr lang="en-US" altLang="ko-KR" sz="2400" dirty="0">
                <a:solidFill>
                  <a:srgbClr val="FF0000"/>
                </a:solidFill>
              </a:rPr>
              <a:t>normalized numbers</a:t>
            </a:r>
            <a:r>
              <a:rPr lang="en-US" altLang="ko-KR" sz="2400" dirty="0"/>
              <a:t>. The mantissa of 0.5</a:t>
            </a:r>
            <a:r>
              <a:rPr lang="en-US" altLang="ko-KR" sz="2400" baseline="-25000" dirty="0"/>
              <a:t>D</a:t>
            </a:r>
            <a:r>
              <a:rPr lang="en-US" altLang="ko-KR" sz="2400" dirty="0"/>
              <a:t> in a 2-bit 	mantissa representation  is 00. by omitting 1. from 1.00.</a:t>
            </a:r>
          </a:p>
          <a:p>
            <a:pPr marL="0" indent="0">
              <a:buNone/>
            </a:pPr>
            <a:r>
              <a:rPr lang="en-US" altLang="ko-KR" sz="2400" i="1" baseline="-25000" dirty="0"/>
              <a:t>	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894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Floating-Point </a:t>
            </a:r>
            <a:r>
              <a:rPr lang="en-US" altLang="ko-KR" dirty="0" err="1"/>
              <a:t>Intructions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float a=3.1415927;</a:t>
            </a:r>
          </a:p>
          <a:p>
            <a:pPr marL="0" indent="0">
              <a:buNone/>
            </a:pPr>
            <a:r>
              <a:rPr lang="en-US" altLang="ko-KR" dirty="0"/>
              <a:t>	float b=3.1415928;</a:t>
            </a:r>
          </a:p>
          <a:p>
            <a:pPr marL="0" indent="0">
              <a:buNone/>
            </a:pPr>
            <a:r>
              <a:rPr lang="en-US" altLang="ko-KR" dirty="0"/>
              <a:t>	if(a==b)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(“a is equal to b\n”);</a:t>
            </a:r>
          </a:p>
          <a:p>
            <a:pPr marL="0" indent="0">
              <a:buNone/>
            </a:pPr>
            <a:r>
              <a:rPr lang="en-US" altLang="ko-KR" dirty="0"/>
              <a:t>	} else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(“a is not equal to b\n”);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854492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11695</TotalTime>
  <Words>522</Words>
  <Application>Microsoft Office PowerPoint</Application>
  <PresentationFormat>화면 슬라이드 쇼(4:3)</PresentationFormat>
  <Paragraphs>126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맑은 고딕</vt:lpstr>
      <vt:lpstr>Arial</vt:lpstr>
      <vt:lpstr>Tw Cen MT</vt:lpstr>
      <vt:lpstr>Wingdings 3</vt:lpstr>
      <vt:lpstr>심플 테마</vt:lpstr>
      <vt:lpstr>Lecture 10 CUDA Instructions</vt:lpstr>
      <vt:lpstr>Issues</vt:lpstr>
      <vt:lpstr>MAD instruction</vt:lpstr>
      <vt:lpstr>CUDA Instructions</vt:lpstr>
      <vt:lpstr>Floating-Point Instructions Issues</vt:lpstr>
      <vt:lpstr>Floating-Point Format</vt:lpstr>
      <vt:lpstr>32-bit and 64-bit format</vt:lpstr>
      <vt:lpstr>Representation of M</vt:lpstr>
      <vt:lpstr>Floating-Point Intructions</vt:lpstr>
      <vt:lpstr>PowerPoint 프레젠테이션</vt:lpstr>
      <vt:lpstr>PowerPoint 프레젠테이션</vt:lpstr>
      <vt:lpstr>Single and Double Precision</vt:lpstr>
      <vt:lpstr>Single and Double Precision</vt:lpstr>
      <vt:lpstr>Algorithmic Considerations</vt:lpstr>
      <vt:lpstr>Algorithmic Considerations</vt:lpstr>
      <vt:lpstr>Algorithmic Considerations</vt:lpstr>
      <vt:lpstr>Intrinsic and Standard Functions</vt:lpstr>
      <vt:lpstr>Atomic Instructions</vt:lpstr>
      <vt:lpstr>Atomic Instructions</vt:lpstr>
      <vt:lpstr>Atomic Instructions</vt:lpstr>
      <vt:lpstr>Atomic Instruction</vt:lpstr>
      <vt:lpstr>Atomic Operations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912</cp:revision>
  <cp:lastPrinted>2015-09-14T04:58:00Z</cp:lastPrinted>
  <dcterms:created xsi:type="dcterms:W3CDTF">2009-02-06T01:28:03Z</dcterms:created>
  <dcterms:modified xsi:type="dcterms:W3CDTF">2017-05-02T02:06:27Z</dcterms:modified>
</cp:coreProperties>
</file>