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82" r:id="rId2"/>
    <p:sldId id="294" r:id="rId3"/>
    <p:sldId id="365" r:id="rId4"/>
    <p:sldId id="284" r:id="rId5"/>
    <p:sldId id="307" r:id="rId6"/>
    <p:sldId id="305" r:id="rId7"/>
    <p:sldId id="306" r:id="rId8"/>
    <p:sldId id="304" r:id="rId9"/>
    <p:sldId id="285" r:id="rId10"/>
    <p:sldId id="286" r:id="rId11"/>
    <p:sldId id="295" r:id="rId12"/>
    <p:sldId id="359" r:id="rId13"/>
    <p:sldId id="360" r:id="rId14"/>
    <p:sldId id="361" r:id="rId15"/>
    <p:sldId id="297" r:id="rId16"/>
    <p:sldId id="298" r:id="rId17"/>
    <p:sldId id="299" r:id="rId18"/>
    <p:sldId id="362" r:id="rId19"/>
    <p:sldId id="308" r:id="rId20"/>
    <p:sldId id="330" r:id="rId21"/>
    <p:sldId id="310" r:id="rId22"/>
    <p:sldId id="312" r:id="rId23"/>
    <p:sldId id="311" r:id="rId24"/>
    <p:sldId id="358" r:id="rId25"/>
    <p:sldId id="313" r:id="rId26"/>
    <p:sldId id="363" r:id="rId27"/>
    <p:sldId id="329" r:id="rId28"/>
    <p:sldId id="314" r:id="rId29"/>
    <p:sldId id="315" r:id="rId30"/>
    <p:sldId id="316" r:id="rId31"/>
    <p:sldId id="333" r:id="rId32"/>
    <p:sldId id="332" r:id="rId33"/>
    <p:sldId id="334" r:id="rId34"/>
    <p:sldId id="317" r:id="rId35"/>
    <p:sldId id="318" r:id="rId36"/>
    <p:sldId id="319" r:id="rId37"/>
    <p:sldId id="323" r:id="rId38"/>
    <p:sldId id="325" r:id="rId39"/>
    <p:sldId id="324" r:id="rId40"/>
    <p:sldId id="326" r:id="rId41"/>
    <p:sldId id="327" r:id="rId42"/>
    <p:sldId id="341" r:id="rId43"/>
    <p:sldId id="335" r:id="rId44"/>
    <p:sldId id="337" r:id="rId45"/>
    <p:sldId id="338" r:id="rId46"/>
    <p:sldId id="339" r:id="rId47"/>
    <p:sldId id="340" r:id="rId48"/>
    <p:sldId id="336" r:id="rId49"/>
    <p:sldId id="342" r:id="rId50"/>
    <p:sldId id="343" r:id="rId51"/>
    <p:sldId id="344" r:id="rId52"/>
    <p:sldId id="345" r:id="rId53"/>
    <p:sldId id="351" r:id="rId54"/>
    <p:sldId id="346" r:id="rId55"/>
    <p:sldId id="348" r:id="rId56"/>
    <p:sldId id="352" r:id="rId57"/>
    <p:sldId id="349" r:id="rId58"/>
    <p:sldId id="350" r:id="rId59"/>
    <p:sldId id="353" r:id="rId60"/>
    <p:sldId id="354" r:id="rId61"/>
    <p:sldId id="355" r:id="rId62"/>
    <p:sldId id="364" r:id="rId63"/>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48" autoAdjust="0"/>
    <p:restoredTop sz="97176" autoAdjust="0"/>
  </p:normalViewPr>
  <p:slideViewPr>
    <p:cSldViewPr>
      <p:cViewPr varScale="1">
        <p:scale>
          <a:sx n="110" d="100"/>
          <a:sy n="110" d="100"/>
        </p:scale>
        <p:origin x="1596"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1"/>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2017-04-11</a:t>
            </a:fld>
            <a:endParaRPr lang="ko-KR" altLang="en-US" dirty="0"/>
          </a:p>
        </p:txBody>
      </p:sp>
      <p:sp>
        <p:nvSpPr>
          <p:cNvPr id="4" name="바닥글 개체 틀 3"/>
          <p:cNvSpPr>
            <a:spLocks noGrp="1"/>
          </p:cNvSpPr>
          <p:nvPr>
            <p:ph type="ftr" sz="quarter" idx="2"/>
          </p:nvPr>
        </p:nvSpPr>
        <p:spPr>
          <a:xfrm>
            <a:off x="0" y="6456700"/>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0"/>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1"/>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2017-04-10</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4"/>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0"/>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0"/>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4/10/2017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4/10/2017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4/10/2017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4/10/2017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4/10/2017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4/10/2017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4/10/2017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4/10/2017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4/10/2017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mailto:w.j.kim@kaist.ac.k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5 CUDA Memory Architecture</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14,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r>
              <a:rPr lang="en-US" altLang="ko-KR" dirty="0" err="1"/>
              <a:t>SMem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sz="2800" dirty="0"/>
              <a:t>On Chip memory,</a:t>
            </a:r>
          </a:p>
          <a:p>
            <a:r>
              <a:rPr lang="en-US" altLang="ko-KR" sz="2800" dirty="0"/>
              <a:t>Partitioned among thread blocks resident on the SM</a:t>
            </a:r>
          </a:p>
          <a:p>
            <a:r>
              <a:rPr lang="en-US" altLang="ko-KR" sz="2800" dirty="0"/>
              <a:t>access speed is the same as the L1 cache,</a:t>
            </a:r>
          </a:p>
          <a:p>
            <a:r>
              <a:rPr lang="en-US" altLang="ko-KR" sz="2800" dirty="0"/>
              <a:t>the size is 16KiB per SM, and easily used by CUDA.</a:t>
            </a:r>
          </a:p>
          <a:p>
            <a:r>
              <a:rPr lang="en-US" altLang="ko-KR" sz="2800" dirty="0"/>
              <a:t>static allocation</a:t>
            </a:r>
          </a:p>
          <a:p>
            <a:pPr marL="0" indent="0">
              <a:buNone/>
            </a:pPr>
            <a:r>
              <a:rPr lang="en-US" altLang="ko-KR" sz="2800" dirty="0"/>
              <a:t>	__shared__ </a:t>
            </a:r>
            <a:r>
              <a:rPr lang="en-US" altLang="ko-KR" sz="2800" dirty="0" err="1"/>
              <a:t>int</a:t>
            </a:r>
            <a:r>
              <a:rPr lang="en-US" altLang="ko-KR" sz="2800" dirty="0"/>
              <a:t> a[1024];</a:t>
            </a:r>
          </a:p>
          <a:p>
            <a:r>
              <a:rPr lang="en-US" altLang="ko-KR" sz="2800" dirty="0"/>
              <a:t>dynamic allocation</a:t>
            </a:r>
          </a:p>
          <a:p>
            <a:pPr marL="0" indent="0">
              <a:buNone/>
            </a:pPr>
            <a:r>
              <a:rPr lang="en-US" altLang="ko-KR" sz="2800" dirty="0"/>
              <a:t>	extern __shared__ </a:t>
            </a:r>
            <a:r>
              <a:rPr lang="en-US" altLang="ko-KR" sz="2800" dirty="0" err="1"/>
              <a:t>int</a:t>
            </a:r>
            <a:r>
              <a:rPr lang="en-US" altLang="ko-KR" sz="2800" dirty="0"/>
              <a:t> b[ ];</a:t>
            </a:r>
          </a:p>
          <a:p>
            <a:endParaRPr lang="ko-KR" altLang="en-US" dirty="0"/>
          </a:p>
        </p:txBody>
      </p:sp>
    </p:spTree>
    <p:extLst>
      <p:ext uri="{BB962C8B-B14F-4D97-AF65-F5344CB8AC3E}">
        <p14:creationId xmlns:p14="http://schemas.microsoft.com/office/powerpoint/2010/main" val="31135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err="1"/>
              <a:t>SMem</a:t>
            </a:r>
            <a:r>
              <a:rPr lang="en-US" altLang="ko-KR" dirty="0"/>
              <a:t> Read/Write</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228600" indent="-228600">
              <a:buFont typeface="+mj-lt"/>
              <a:buAutoNum type="arabicPeriod"/>
            </a:pPr>
            <a:r>
              <a:rPr lang="en-US" altLang="ko-KR" sz="1600" dirty="0"/>
              <a:t>__global__ void </a:t>
            </a:r>
            <a:r>
              <a:rPr lang="en-US" altLang="ko-KR" sz="1600" dirty="0" err="1"/>
              <a:t>LoadStoreSharedMemory</a:t>
            </a:r>
            <a:r>
              <a:rPr lang="en-US" altLang="ko-KR" sz="1600" dirty="0"/>
              <a:t>(</a:t>
            </a:r>
            <a:r>
              <a:rPr lang="en-US" altLang="ko-KR" sz="1600" dirty="0" err="1"/>
              <a:t>int</a:t>
            </a:r>
            <a:r>
              <a:rPr lang="en-US" altLang="ko-KR" sz="1600" dirty="0"/>
              <a:t> *In, </a:t>
            </a:r>
            <a:r>
              <a:rPr lang="en-US" altLang="ko-KR" sz="1600" dirty="0" err="1"/>
              <a:t>int</a:t>
            </a:r>
            <a:r>
              <a:rPr lang="en-US" altLang="ko-KR" sz="1600" dirty="0"/>
              <a:t> *Out)</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__shared__ </a:t>
            </a:r>
            <a:r>
              <a:rPr lang="en-US" altLang="ko-KR" sz="1600" dirty="0" err="1"/>
              <a:t>int</a:t>
            </a:r>
            <a:r>
              <a:rPr lang="en-US" altLang="ko-KR" sz="1600" dirty="0"/>
              <a:t> </a:t>
            </a:r>
            <a:r>
              <a:rPr lang="en-US" altLang="ko-KR" sz="1600" dirty="0" err="1"/>
              <a:t>SharedMemory</a:t>
            </a:r>
            <a:r>
              <a:rPr lang="en-US" altLang="ko-KR" sz="1600" dirty="0"/>
              <a:t>[512];</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SharedMemory</a:t>
            </a:r>
            <a:r>
              <a:rPr lang="en-US" altLang="ko-KR" sz="1600" dirty="0"/>
              <a:t>[</a:t>
            </a:r>
            <a:r>
              <a:rPr lang="en-US" altLang="ko-KR" sz="1600" dirty="0" err="1"/>
              <a:t>threadIdx.x</a:t>
            </a:r>
            <a:r>
              <a:rPr lang="en-US" altLang="ko-KR" sz="1600" dirty="0"/>
              <a:t>]=In[</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 );</a:t>
            </a:r>
          </a:p>
          <a:p>
            <a:pPr marL="228600" indent="-228600">
              <a:buFont typeface="+mj-lt"/>
              <a:buAutoNum type="arabicPeriod"/>
            </a:pPr>
            <a:endParaRPr lang="en-US" altLang="ko-KR" sz="1600" dirty="0"/>
          </a:p>
          <a:p>
            <a:pPr marL="228600" indent="-228600">
              <a:buFont typeface="+mj-lt"/>
              <a:buAutoNum type="arabicPeriod"/>
            </a:pPr>
            <a:r>
              <a:rPr lang="en-US" altLang="ko-KR" sz="1600" dirty="0"/>
              <a:t>Out[</a:t>
            </a:r>
            <a:r>
              <a:rPr lang="en-US" altLang="ko-KR" sz="1600" dirty="0" err="1"/>
              <a:t>threadIdx.x</a:t>
            </a:r>
            <a:r>
              <a:rPr lang="en-US" altLang="ko-KR" sz="1600" dirty="0"/>
              <a:t>]=</a:t>
            </a:r>
            <a:r>
              <a:rPr lang="en-US" altLang="ko-KR" sz="1600" dirty="0" err="1"/>
              <a:t>SharedMemory</a:t>
            </a:r>
            <a:r>
              <a:rPr lang="en-US" altLang="ko-KR" sz="1600" dirty="0"/>
              <a:t>[</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int</a:t>
            </a:r>
            <a:r>
              <a:rPr lang="en-US" altLang="ko-KR" sz="1600" dirty="0"/>
              <a:t> main()</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r>
              <a:rPr lang="en-US" altLang="ko-KR" sz="1600" dirty="0" err="1"/>
              <a:t>LoadStoreSharedMemory</a:t>
            </a:r>
            <a:r>
              <a:rPr lang="en-US" altLang="ko-KR" sz="1600" dirty="0"/>
              <a:t>&lt;&lt;&lt;1,512&gt;&gt;&gt;(</a:t>
            </a:r>
            <a:r>
              <a:rPr lang="en-US" altLang="ko-KR" sz="1600" dirty="0" err="1"/>
              <a:t>dev_In,dev_Out</a:t>
            </a: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a:t>….</a:t>
            </a:r>
          </a:p>
          <a:p>
            <a:pPr marL="228600" indent="-228600">
              <a:buFont typeface="+mj-lt"/>
              <a:buAutoNum type="arabicPeriod"/>
            </a:pPr>
            <a:r>
              <a:rPr lang="en-US" altLang="ko-KR" sz="1600" dirty="0"/>
              <a:t>return 0;</a:t>
            </a:r>
          </a:p>
          <a:p>
            <a:pPr marL="228600" indent="-228600">
              <a:buFont typeface="+mj-lt"/>
              <a:buAutoNum type="arabicPeriod"/>
            </a:pPr>
            <a:r>
              <a:rPr lang="en-US" altLang="ko-KR" sz="1600" dirty="0"/>
              <a:t>}</a:t>
            </a:r>
          </a:p>
        </p:txBody>
      </p:sp>
    </p:spTree>
    <p:extLst>
      <p:ext uri="{BB962C8B-B14F-4D97-AF65-F5344CB8AC3E}">
        <p14:creationId xmlns:p14="http://schemas.microsoft.com/office/powerpoint/2010/main" val="108555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Synchronization</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1" dirty="0"/>
              <a:t>synchronization barrier</a:t>
            </a:r>
            <a:r>
              <a:rPr lang="en-US" altLang="ko-KR" dirty="0"/>
              <a:t> enables multiple threads to wait until all threads have all reached a particular point of execution before any thread continues.</a:t>
            </a:r>
          </a:p>
          <a:p>
            <a:r>
              <a:rPr lang="en-US" altLang="ko-KR" dirty="0"/>
              <a:t>CUDA allows threads in the same block to coordinate their activities using a barrier synchronization function, </a:t>
            </a:r>
          </a:p>
          <a:p>
            <a:pPr marL="0" indent="0">
              <a:buNone/>
            </a:pPr>
            <a:r>
              <a:rPr lang="en-US" altLang="ko-KR" dirty="0"/>
              <a:t>	</a:t>
            </a:r>
            <a:r>
              <a:rPr lang="en-US" altLang="ko-KR" b="1" dirty="0">
                <a:solidFill>
                  <a:srgbClr val="FF0000"/>
                </a:solidFill>
              </a:rPr>
              <a:t>__</a:t>
            </a:r>
            <a:r>
              <a:rPr lang="en-US" altLang="ko-KR" b="1" dirty="0" err="1">
                <a:solidFill>
                  <a:srgbClr val="FF0000"/>
                </a:solidFill>
              </a:rPr>
              <a:t>syncthreads</a:t>
            </a:r>
            <a:r>
              <a:rPr lang="en-US" altLang="ko-KR" b="1" dirty="0">
                <a:solidFill>
                  <a:srgbClr val="FF0000"/>
                </a:solidFill>
              </a:rPr>
              <a:t>()      .</a:t>
            </a:r>
            <a:endParaRPr lang="ko-KR" altLang="en-US" b="1" dirty="0">
              <a:solidFill>
                <a:srgbClr val="FF0000"/>
              </a:solidFill>
            </a:endParaRPr>
          </a:p>
        </p:txBody>
      </p:sp>
    </p:spTree>
    <p:extLst>
      <p:ext uri="{BB962C8B-B14F-4D97-AF65-F5344CB8AC3E}">
        <p14:creationId xmlns:p14="http://schemas.microsoft.com/office/powerpoint/2010/main" val="354664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a:xfrm>
            <a:off x="467544" y="1340768"/>
            <a:ext cx="8229600" cy="4525963"/>
          </a:xfrm>
        </p:spPr>
        <p:txBody>
          <a:bodyPr/>
          <a:lstStyle/>
          <a:p>
            <a:r>
              <a:rPr lang="en-US" altLang="ko-KR" dirty="0"/>
              <a:t> A __</a:t>
            </a:r>
            <a:r>
              <a:rPr lang="en-US" altLang="ko-KR" dirty="0" err="1"/>
              <a:t>syncthread</a:t>
            </a:r>
            <a:r>
              <a:rPr lang="en-US" altLang="ko-KR" dirty="0"/>
              <a:t>() must be executed by all threads in a block. (they should __</a:t>
            </a:r>
            <a:r>
              <a:rPr lang="en-US" altLang="ko-KR" dirty="0" err="1"/>
              <a:t>syncthread</a:t>
            </a:r>
            <a:r>
              <a:rPr lang="en-US" altLang="ko-KR" dirty="0"/>
              <a:t>() at the same instruction address)</a:t>
            </a:r>
          </a:p>
          <a:p>
            <a:r>
              <a:rPr lang="en-US" altLang="ko-KR" dirty="0"/>
              <a:t>What will happen? ! not correct the</a:t>
            </a:r>
            <a:r>
              <a:rPr lang="ko-KR" altLang="en-US" dirty="0"/>
              <a:t> </a:t>
            </a:r>
            <a:r>
              <a:rPr lang="en-US" altLang="ko-KR" dirty="0"/>
              <a:t>instruction</a:t>
            </a:r>
            <a:r>
              <a:rPr lang="ko-KR" altLang="en-US" dirty="0"/>
              <a:t> </a:t>
            </a:r>
            <a:r>
              <a:rPr lang="en-US" altLang="ko-KR" dirty="0" err="1"/>
              <a:t>addres</a:t>
            </a:r>
            <a:r>
              <a:rPr lang="ko-KR" altLang="en-US" dirty="0"/>
              <a:t> </a:t>
            </a:r>
            <a:r>
              <a:rPr lang="en-US" altLang="ko-KR" dirty="0"/>
              <a:t>different!!!!!!</a:t>
            </a:r>
          </a:p>
          <a:p>
            <a:pPr marL="0" indent="0">
              <a:buNone/>
            </a:pPr>
            <a:r>
              <a:rPr lang="en-US" altLang="ko-KR" dirty="0"/>
              <a:t>	if(   ) 	then{ A;</a:t>
            </a:r>
          </a:p>
          <a:p>
            <a:pPr marL="0" indent="0">
              <a:buNone/>
            </a:pPr>
            <a:r>
              <a:rPr lang="en-US" altLang="ko-KR" dirty="0"/>
              <a:t>		__</a:t>
            </a:r>
            <a:r>
              <a:rPr lang="en-US" altLang="ko-KR" dirty="0" err="1"/>
              <a:t>syncthread</a:t>
            </a:r>
            <a:r>
              <a:rPr lang="en-US" altLang="ko-KR" dirty="0"/>
              <a:t>();}</a:t>
            </a:r>
          </a:p>
          <a:p>
            <a:pPr marL="0" indent="0">
              <a:buNone/>
            </a:pPr>
            <a:r>
              <a:rPr lang="en-US" altLang="ko-KR" dirty="0"/>
              <a:t>		else {B;</a:t>
            </a:r>
          </a:p>
          <a:p>
            <a:pPr marL="0" indent="0">
              <a:buNone/>
            </a:pPr>
            <a:r>
              <a:rPr lang="en-US" altLang="ko-KR" dirty="0"/>
              <a:t>		__</a:t>
            </a:r>
            <a:r>
              <a:rPr lang="en-US" altLang="ko-KR" dirty="0" err="1"/>
              <a:t>syncthread</a:t>
            </a:r>
            <a:r>
              <a:rPr lang="en-US" altLang="ko-KR"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9888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The CUDA can execute blocks in any order relative each other because none of them must wait for each other.</a:t>
            </a:r>
            <a:endParaRPr lang="ko-KR" altLang="en-US" dirty="0"/>
          </a:p>
        </p:txBody>
      </p:sp>
    </p:spTree>
    <p:extLst>
      <p:ext uri="{BB962C8B-B14F-4D97-AF65-F5344CB8AC3E}">
        <p14:creationId xmlns:p14="http://schemas.microsoft.com/office/powerpoint/2010/main" val="58156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a:t>
            </a:r>
            <a:r>
              <a:rPr lang="en-US" altLang="ko-KR" dirty="0" err="1"/>
              <a:t>GMem</a:t>
            </a:r>
            <a:r>
              <a:rPr lang="en-US" altLang="ko-KR" dirty="0"/>
              <a:t>)</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dirty="0" err="1"/>
              <a:t>GMem</a:t>
            </a:r>
            <a:r>
              <a:rPr lang="en-US" altLang="ko-KR" dirty="0"/>
              <a:t>:  DRAM at a Graphic Card.</a:t>
            </a:r>
          </a:p>
          <a:p>
            <a:r>
              <a:rPr lang="en-US" altLang="ko-KR" dirty="0" err="1"/>
              <a:t>GMem</a:t>
            </a:r>
            <a:r>
              <a:rPr lang="en-US" altLang="ko-KR" dirty="0"/>
              <a:t> bandwidth: GPU uses 32Bytes,64Bytes or 128Bytes memory I/O.</a:t>
            </a:r>
          </a:p>
          <a:p>
            <a:r>
              <a:rPr lang="en-US" altLang="ko-KR" dirty="0" err="1"/>
              <a:t>GMem</a:t>
            </a:r>
            <a:r>
              <a:rPr lang="en-US" altLang="ko-KR" dirty="0"/>
              <a:t> allocation and deallocation:</a:t>
            </a:r>
          </a:p>
          <a:p>
            <a:pPr marL="457200" lvl="1" indent="0">
              <a:buNone/>
            </a:pPr>
            <a:r>
              <a:rPr lang="en-US" altLang="ko-KR" dirty="0" err="1"/>
              <a:t>cudaError_t</a:t>
            </a:r>
            <a:r>
              <a:rPr lang="en-US" altLang="ko-KR" dirty="0"/>
              <a:t> </a:t>
            </a:r>
            <a:r>
              <a:rPr lang="en-US" altLang="ko-KR" dirty="0" err="1"/>
              <a:t>cudaMalloc</a:t>
            </a:r>
            <a:r>
              <a:rPr lang="en-US" altLang="ko-KR" dirty="0"/>
              <a:t>(void ** </a:t>
            </a:r>
            <a:r>
              <a:rPr lang="en-US" altLang="ko-KR" dirty="0" err="1"/>
              <a:t>devPtr</a:t>
            </a:r>
            <a:r>
              <a:rPr lang="en-US" altLang="ko-KR" dirty="0"/>
              <a:t>, </a:t>
            </a:r>
            <a:r>
              <a:rPr lang="en-US" altLang="ko-KR" dirty="0" err="1"/>
              <a:t>size_t</a:t>
            </a:r>
            <a:r>
              <a:rPr lang="en-US" altLang="ko-KR" dirty="0"/>
              <a:t> count);</a:t>
            </a:r>
          </a:p>
          <a:p>
            <a:pPr marL="457200" lvl="1" indent="0">
              <a:buNone/>
            </a:pPr>
            <a:r>
              <a:rPr lang="en-US" altLang="ko-KR" dirty="0" err="1"/>
              <a:t>cudaErroe_t</a:t>
            </a:r>
            <a:r>
              <a:rPr lang="en-US" altLang="ko-KR" dirty="0"/>
              <a:t> </a:t>
            </a:r>
            <a:r>
              <a:rPr lang="en-US" altLang="ko-KR" dirty="0" err="1"/>
              <a:t>cudaFree</a:t>
            </a:r>
            <a:r>
              <a:rPr lang="en-US" altLang="ko-KR" dirty="0"/>
              <a:t>(void* </a:t>
            </a:r>
            <a:r>
              <a:rPr lang="en-US" altLang="ko-KR" dirty="0" err="1"/>
              <a:t>devPtr</a:t>
            </a:r>
            <a:r>
              <a:rPr lang="en-US" altLang="ko-KR" dirty="0"/>
              <a:t>);</a:t>
            </a:r>
          </a:p>
          <a:p>
            <a:pPr marL="514350" indent="-457200"/>
            <a:r>
              <a:rPr lang="en-US" altLang="ko-KR" dirty="0"/>
              <a:t>Memory copy</a:t>
            </a:r>
          </a:p>
          <a:p>
            <a:pPr marL="57150" indent="0">
              <a:buNone/>
            </a:pPr>
            <a:r>
              <a:rPr lang="en-US" altLang="ko-KR" dirty="0"/>
              <a:t>    </a:t>
            </a:r>
            <a:r>
              <a:rPr lang="en-US" altLang="ko-KR" sz="2800" dirty="0" err="1"/>
              <a:t>cudaError_t</a:t>
            </a:r>
            <a:r>
              <a:rPr lang="en-US" altLang="ko-KR" sz="2800" dirty="0"/>
              <a:t> </a:t>
            </a:r>
            <a:r>
              <a:rPr lang="en-US" altLang="ko-KR" sz="2800" dirty="0" err="1"/>
              <a:t>cudaMemcpy</a:t>
            </a:r>
            <a:r>
              <a:rPr lang="en-US" altLang="ko-KR" sz="2800" dirty="0"/>
              <a:t>(void* </a:t>
            </a:r>
            <a:r>
              <a:rPr lang="en-US" altLang="ko-KR" sz="2800" dirty="0" err="1"/>
              <a:t>dst</a:t>
            </a:r>
            <a:r>
              <a:rPr lang="en-US" altLang="ko-KR" sz="2800" dirty="0"/>
              <a:t>, </a:t>
            </a:r>
            <a:r>
              <a:rPr lang="en-US" altLang="ko-KR" sz="2800" dirty="0" err="1"/>
              <a:t>const</a:t>
            </a:r>
            <a:r>
              <a:rPr lang="en-US" altLang="ko-KR" sz="2800" dirty="0"/>
              <a:t> 	void*</a:t>
            </a:r>
            <a:r>
              <a:rPr lang="en-US" altLang="ko-KR" sz="2800" dirty="0" err="1"/>
              <a:t>src</a:t>
            </a:r>
            <a:r>
              <a:rPr lang="en-US" altLang="ko-KR" sz="2800" dirty="0"/>
              <a:t>, </a:t>
            </a:r>
            <a:r>
              <a:rPr lang="en-US" altLang="ko-KR" sz="2800" dirty="0" err="1"/>
              <a:t>size_t</a:t>
            </a:r>
            <a:r>
              <a:rPr lang="en-US" altLang="ko-KR" sz="2800" dirty="0"/>
              <a:t> count, </a:t>
            </a:r>
            <a:r>
              <a:rPr lang="en-US" altLang="ko-KR" sz="2800" dirty="0" err="1"/>
              <a:t>cudaMemcpyKind</a:t>
            </a:r>
            <a:r>
              <a:rPr lang="en-US" altLang="ko-KR" sz="2800" dirty="0"/>
              <a:t> kind);</a:t>
            </a:r>
          </a:p>
          <a:p>
            <a:pPr marL="57150" indent="0">
              <a:buNone/>
            </a:pPr>
            <a:r>
              <a:rPr lang="en-US" altLang="ko-KR" dirty="0"/>
              <a:t>    </a:t>
            </a:r>
          </a:p>
        </p:txBody>
      </p:sp>
    </p:spTree>
    <p:extLst>
      <p:ext uri="{BB962C8B-B14F-4D97-AF65-F5344CB8AC3E}">
        <p14:creationId xmlns:p14="http://schemas.microsoft.com/office/powerpoint/2010/main" val="40416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600200"/>
            <a:ext cx="8579296" cy="4525963"/>
          </a:xfrm>
        </p:spPr>
        <p:txBody>
          <a:bodyPr/>
          <a:lstStyle/>
          <a:p>
            <a:r>
              <a:rPr lang="en-US" altLang="ko-KR" dirty="0" err="1"/>
              <a:t>CMem</a:t>
            </a:r>
            <a:r>
              <a:rPr lang="en-US" altLang="ko-KR" dirty="0"/>
              <a:t>: </a:t>
            </a:r>
          </a:p>
          <a:p>
            <a:pPr marL="400050" lvl="1" indent="0">
              <a:buNone/>
            </a:pPr>
            <a:r>
              <a:rPr lang="en-US" altLang="ko-KR" sz="2000" dirty="0"/>
              <a:t>    some part of DRAM is used for </a:t>
            </a:r>
            <a:r>
              <a:rPr lang="en-US" altLang="ko-KR" sz="2000" dirty="0" err="1"/>
              <a:t>CMem</a:t>
            </a:r>
            <a:r>
              <a:rPr lang="en-US" altLang="ko-KR" sz="2000" dirty="0"/>
              <a:t> ,and it is read only and  Cache is supported.</a:t>
            </a:r>
          </a:p>
          <a:p>
            <a:pPr marL="0" indent="0">
              <a:buNone/>
            </a:pPr>
            <a:r>
              <a:rPr lang="en-US" altLang="ko-KR" sz="2400" dirty="0"/>
              <a:t>     </a:t>
            </a:r>
            <a:r>
              <a:rPr lang="en-US" altLang="ko-KR" sz="2000" dirty="0"/>
              <a:t>The max size is 64kB.</a:t>
            </a:r>
          </a:p>
          <a:p>
            <a:pPr marL="0" indent="0">
              <a:buNone/>
            </a:pPr>
            <a:r>
              <a:rPr lang="en-US" altLang="ko-KR" sz="2000" dirty="0"/>
              <a:t>      The host can write </a:t>
            </a:r>
            <a:r>
              <a:rPr lang="en-US" altLang="ko-KR" sz="2000" dirty="0" err="1"/>
              <a:t>Cmem</a:t>
            </a:r>
            <a:r>
              <a:rPr lang="en-US" altLang="ko-KR" sz="2000" dirty="0"/>
              <a:t> and the device 	can read it only.</a:t>
            </a:r>
          </a:p>
          <a:p>
            <a:pPr marL="0" indent="0">
              <a:buNone/>
            </a:pPr>
            <a:r>
              <a:rPr lang="en-US" altLang="ko-KR" sz="2000" dirty="0"/>
              <a:t>       All threads can share it like the global memory.</a:t>
            </a:r>
          </a:p>
          <a:p>
            <a:pPr marL="0" indent="0">
              <a:buNone/>
            </a:pPr>
            <a:endParaRPr lang="en-US" altLang="ko-KR" sz="2000" dirty="0"/>
          </a:p>
          <a:p>
            <a:pPr marL="0" indent="0">
              <a:buNone/>
            </a:pPr>
            <a:r>
              <a:rPr lang="en-US" altLang="ko-KR" sz="2800" b="1" dirty="0"/>
              <a:t>__constant__ </a:t>
            </a:r>
            <a:r>
              <a:rPr lang="en-US" altLang="ko-KR" sz="2800" b="1" dirty="0" err="1"/>
              <a:t>int</a:t>
            </a:r>
            <a:r>
              <a:rPr lang="en-US" altLang="ko-KR" sz="2800" b="1" dirty="0"/>
              <a:t> </a:t>
            </a:r>
            <a:r>
              <a:rPr lang="en-US" altLang="ko-KR" sz="2800" b="1" dirty="0" err="1"/>
              <a:t>cData</a:t>
            </a:r>
            <a:r>
              <a:rPr lang="en-US" altLang="ko-KR" sz="2800" b="1" dirty="0"/>
              <a:t>[6];</a:t>
            </a:r>
          </a:p>
          <a:p>
            <a:pPr marL="0" indent="0">
              <a:buNone/>
            </a:pPr>
            <a:r>
              <a:rPr lang="en-US" altLang="ko-KR" sz="2800" b="1" dirty="0" err="1"/>
              <a:t>int</a:t>
            </a:r>
            <a:r>
              <a:rPr lang="en-US" altLang="ko-KR" sz="2800" b="1" dirty="0"/>
              <a:t> </a:t>
            </a:r>
            <a:r>
              <a:rPr lang="en-US" altLang="ko-KR" sz="2800" b="1" dirty="0" err="1"/>
              <a:t>hData</a:t>
            </a:r>
            <a:r>
              <a:rPr lang="en-US" altLang="ko-KR" sz="2800" b="1" dirty="0"/>
              <a:t>[6] = {1,2,3,4,5,6};</a:t>
            </a:r>
          </a:p>
          <a:p>
            <a:pPr marL="0" indent="0">
              <a:buNone/>
            </a:pPr>
            <a:r>
              <a:rPr lang="en-US" altLang="ko-KR" sz="2800" b="1" dirty="0" err="1"/>
              <a:t>cudaMemcpyToSymbol</a:t>
            </a:r>
            <a:r>
              <a:rPr lang="en-US" altLang="ko-KR" sz="2800" b="1" dirty="0"/>
              <a:t>(“</a:t>
            </a:r>
            <a:r>
              <a:rPr lang="en-US" altLang="ko-KR" sz="2800" b="1" dirty="0" err="1"/>
              <a:t>cData</a:t>
            </a:r>
            <a:r>
              <a:rPr lang="en-US" altLang="ko-KR" sz="2800" b="1" dirty="0"/>
              <a:t>”,&amp;</a:t>
            </a:r>
            <a:r>
              <a:rPr lang="en-US" altLang="ko-KR" sz="2800" b="1" dirty="0" err="1"/>
              <a:t>hData,sizeof</a:t>
            </a:r>
            <a:r>
              <a:rPr lang="en-US" altLang="ko-KR" sz="2800" b="1" dirty="0"/>
              <a:t>(</a:t>
            </a:r>
            <a:r>
              <a:rPr lang="en-US" altLang="ko-KR" sz="2800" b="1" dirty="0" err="1"/>
              <a:t>hData</a:t>
            </a:r>
            <a:r>
              <a:rPr lang="en-US" altLang="ko-KR" sz="2800" b="1"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286225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Texture Memory</a:t>
            </a:r>
            <a:endParaRPr lang="ko-KR" altLang="en-US" dirty="0"/>
          </a:p>
        </p:txBody>
      </p:sp>
      <p:sp>
        <p:nvSpPr>
          <p:cNvPr id="3" name="내용 개체 틀 2"/>
          <p:cNvSpPr>
            <a:spLocks noGrp="1"/>
          </p:cNvSpPr>
          <p:nvPr>
            <p:ph idx="1"/>
          </p:nvPr>
        </p:nvSpPr>
        <p:spPr/>
        <p:txBody>
          <a:bodyPr/>
          <a:lstStyle/>
          <a:p>
            <a:r>
              <a:rPr lang="en-US" altLang="ko-KR" sz="2000" dirty="0"/>
              <a:t>It is in device memory and is cached in a per-SM, read-only cache.</a:t>
            </a:r>
          </a:p>
          <a:p>
            <a:r>
              <a:rPr lang="en-US" altLang="ko-KR" sz="2000" dirty="0"/>
              <a:t>Texture memory is a type of global memory that is accessed through a dedicated read-only cache.</a:t>
            </a:r>
          </a:p>
          <a:p>
            <a:r>
              <a:rPr lang="en-US" altLang="ko-KR" sz="2000" dirty="0"/>
              <a:t>It is optimized for 2D spatial locality.</a:t>
            </a:r>
          </a:p>
          <a:p>
            <a:r>
              <a:rPr lang="en-US" altLang="ko-KR" sz="2000" dirty="0"/>
              <a:t>texture memory is another variety of read-only memory that can improve performance and reduce memory traffic when reads have certain access patterns</a:t>
            </a:r>
          </a:p>
          <a:p>
            <a:r>
              <a:rPr lang="en-US" altLang="ko-KR" b="1" dirty="0"/>
              <a:t>texture memory is cached on chip</a:t>
            </a:r>
          </a:p>
          <a:p>
            <a:r>
              <a:rPr lang="en-US" altLang="ko-KR" dirty="0"/>
              <a:t>so in some situations it will provide higher effective bandwidth by reducing memory requests to off-chip DRAM</a:t>
            </a:r>
          </a:p>
          <a:p>
            <a:r>
              <a:rPr lang="en-US" altLang="ko-KR" dirty="0"/>
              <a:t>texture caches are designed for graphics applications where memory access patterns exhibit a great deal of </a:t>
            </a:r>
            <a:r>
              <a:rPr lang="en-US" altLang="ko-KR" b="1" i="1" dirty="0"/>
              <a:t>spatial locality</a:t>
            </a:r>
            <a:br>
              <a:rPr lang="en-US" altLang="ko-KR" dirty="0"/>
            </a:br>
            <a:endParaRPr lang="en-US" altLang="ko-KR"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191992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799" y="214312"/>
            <a:ext cx="8229600" cy="960438"/>
          </a:xfrm>
        </p:spPr>
        <p:txBody>
          <a:bodyPr/>
          <a:lstStyle/>
          <a:p>
            <a:r>
              <a:rPr lang="en-US" altLang="ko-KR" dirty="0"/>
              <a:t>Texture</a:t>
            </a:r>
            <a:endParaRPr lang="ko-KR" altLang="en-US" dirty="0"/>
          </a:p>
        </p:txBody>
      </p:sp>
      <p:sp>
        <p:nvSpPr>
          <p:cNvPr id="3" name="내용 개체 틀 2"/>
          <p:cNvSpPr>
            <a:spLocks noGrp="1"/>
          </p:cNvSpPr>
          <p:nvPr>
            <p:ph idx="1"/>
          </p:nvPr>
        </p:nvSpPr>
        <p:spPr/>
        <p:txBody>
          <a:bodyPr/>
          <a:lstStyle/>
          <a:p>
            <a:r>
              <a:rPr lang="en-US" altLang="ko-KR" dirty="0"/>
              <a:t>XX</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4" y="1201383"/>
            <a:ext cx="7854950" cy="56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8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GPU Caches</a:t>
            </a:r>
            <a:endParaRPr lang="ko-KR" altLang="en-US" dirty="0"/>
          </a:p>
        </p:txBody>
      </p:sp>
      <p:sp>
        <p:nvSpPr>
          <p:cNvPr id="3" name="내용 개체 틀 2"/>
          <p:cNvSpPr>
            <a:spLocks noGrp="1"/>
          </p:cNvSpPr>
          <p:nvPr>
            <p:ph idx="1"/>
          </p:nvPr>
        </p:nvSpPr>
        <p:spPr/>
        <p:txBody>
          <a:bodyPr/>
          <a:lstStyle/>
          <a:p>
            <a:r>
              <a:rPr lang="en-US" altLang="ko-KR" dirty="0"/>
              <a:t>L1</a:t>
            </a:r>
          </a:p>
          <a:p>
            <a:r>
              <a:rPr lang="en-US" altLang="ko-KR" dirty="0"/>
              <a:t>L2</a:t>
            </a:r>
          </a:p>
          <a:p>
            <a:r>
              <a:rPr lang="en-US" altLang="ko-KR" dirty="0"/>
              <a:t>Read-only constant</a:t>
            </a:r>
          </a:p>
          <a:p>
            <a:r>
              <a:rPr lang="en-US" altLang="ko-KR" dirty="0"/>
              <a:t>Read-only texture</a:t>
            </a:r>
            <a:endParaRPr lang="ko-KR" altLang="en-US" dirty="0"/>
          </a:p>
        </p:txBody>
      </p:sp>
    </p:spTree>
    <p:extLst>
      <p:ext uri="{BB962C8B-B14F-4D97-AF65-F5344CB8AC3E}">
        <p14:creationId xmlns:p14="http://schemas.microsoft.com/office/powerpoint/2010/main" val="261819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071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Variable</a:t>
            </a:r>
            <a:endParaRPr lang="ko-KR" altLang="en-US" dirty="0"/>
          </a:p>
        </p:txBody>
      </p:sp>
      <p:sp>
        <p:nvSpPr>
          <p:cNvPr id="3" name="내용 개체 틀 2"/>
          <p:cNvSpPr>
            <a:spLocks noGrp="1"/>
          </p:cNvSpPr>
          <p:nvPr>
            <p:ph idx="1"/>
          </p:nvPr>
        </p:nvSpPr>
        <p:spPr>
          <a:xfrm>
            <a:off x="457200" y="1600200"/>
            <a:ext cx="8651304" cy="4637112"/>
          </a:xfrm>
        </p:spPr>
        <p:txBody>
          <a:bodyPr/>
          <a:lstStyle/>
          <a:p>
            <a:r>
              <a:rPr lang="en-US" altLang="ko-KR" sz="2400" dirty="0" err="1"/>
              <a:t>cudaMemcpyToSymbol</a:t>
            </a:r>
            <a:r>
              <a:rPr lang="en-US" altLang="ko-KR" sz="2400" dirty="0"/>
              <a:t>(</a:t>
            </a:r>
            <a:r>
              <a:rPr lang="en-US" altLang="ko-KR" sz="2400" dirty="0" err="1"/>
              <a:t>devData</a:t>
            </a:r>
            <a:r>
              <a:rPr lang="en-US" altLang="ko-KR" sz="2400" dirty="0"/>
              <a:t>, &amp;value, </a:t>
            </a:r>
            <a:r>
              <a:rPr lang="en-US" altLang="ko-KR" sz="2400" dirty="0" err="1"/>
              <a:t>sizeof</a:t>
            </a:r>
            <a:r>
              <a:rPr lang="en-US" altLang="ko-KR" sz="2400" dirty="0"/>
              <a:t>(float));</a:t>
            </a:r>
          </a:p>
          <a:p>
            <a:r>
              <a:rPr lang="en-US" altLang="ko-KR" sz="2400" dirty="0" err="1"/>
              <a:t>cudaMemcpyFromSymbol</a:t>
            </a:r>
            <a:r>
              <a:rPr lang="en-US" altLang="ko-KR" sz="2400" dirty="0"/>
              <a:t>(&amp;value, </a:t>
            </a:r>
            <a:r>
              <a:rPr lang="en-US" altLang="ko-KR" sz="2400" dirty="0" err="1"/>
              <a:t>devData</a:t>
            </a:r>
            <a:r>
              <a:rPr lang="en-US" altLang="ko-KR" sz="2400" dirty="0"/>
              <a:t>, </a:t>
            </a:r>
            <a:r>
              <a:rPr lang="en-US" altLang="ko-KR" sz="2400" dirty="0" err="1"/>
              <a:t>sizeof</a:t>
            </a:r>
            <a:r>
              <a:rPr lang="en-US" altLang="ko-KR" sz="2400" dirty="0"/>
              <a:t>(float));</a:t>
            </a:r>
          </a:p>
          <a:p>
            <a:pPr marL="0" indent="0">
              <a:buNone/>
            </a:pPr>
            <a:r>
              <a:rPr lang="en-US" altLang="ko-KR" sz="2400" dirty="0"/>
              <a:t>	-These are CUDA runtime API,</a:t>
            </a:r>
          </a:p>
          <a:p>
            <a:pPr marL="0" indent="0">
              <a:buNone/>
            </a:pPr>
            <a:r>
              <a:rPr lang="en-US" altLang="ko-KR" sz="2400" dirty="0"/>
              <a:t>	-</a:t>
            </a:r>
            <a:r>
              <a:rPr lang="en-US" altLang="ko-KR" sz="2400" dirty="0" err="1"/>
              <a:t>devData</a:t>
            </a:r>
            <a:r>
              <a:rPr lang="en-US" altLang="ko-KR" sz="2400" dirty="0"/>
              <a:t> is passed as a symbol,</a:t>
            </a:r>
          </a:p>
          <a:p>
            <a:pPr marL="0" indent="0">
              <a:buNone/>
            </a:pPr>
            <a:r>
              <a:rPr lang="en-US" altLang="ko-KR" sz="2400" dirty="0"/>
              <a:t>	-In the kernel, </a:t>
            </a:r>
            <a:r>
              <a:rPr lang="en-US" altLang="ko-KR" sz="2400" dirty="0" err="1"/>
              <a:t>devData</a:t>
            </a:r>
            <a:r>
              <a:rPr lang="en-US" altLang="ko-KR" sz="2400" dirty="0"/>
              <a:t> is used as variable in global 	 		memory.</a:t>
            </a:r>
          </a:p>
          <a:p>
            <a:r>
              <a:rPr lang="en-US" altLang="ko-KR" sz="2400" dirty="0"/>
              <a:t>The address of a global variable can be acquired by the CUDA API following;</a:t>
            </a:r>
          </a:p>
          <a:p>
            <a:pPr marL="0" indent="0">
              <a:buNone/>
            </a:pPr>
            <a:r>
              <a:rPr lang="en-US" altLang="ko-KR" sz="2400" dirty="0">
                <a:solidFill>
                  <a:srgbClr val="00B0F0"/>
                </a:solidFill>
              </a:rPr>
              <a:t>   float *</a:t>
            </a:r>
            <a:r>
              <a:rPr lang="en-US" altLang="ko-KR" sz="2400" dirty="0" err="1">
                <a:solidFill>
                  <a:srgbClr val="00B0F0"/>
                </a:solidFill>
              </a:rPr>
              <a:t>dptr</a:t>
            </a:r>
            <a:r>
              <a:rPr lang="en-US" altLang="ko-KR" sz="2400" dirty="0">
                <a:solidFill>
                  <a:srgbClr val="00B0F0"/>
                </a:solidFill>
              </a:rPr>
              <a:t>=NULL;</a:t>
            </a:r>
          </a:p>
          <a:p>
            <a:pPr marL="0" indent="0">
              <a:buNone/>
            </a:pPr>
            <a:r>
              <a:rPr lang="en-US" altLang="ko-KR" sz="2400" dirty="0">
                <a:solidFill>
                  <a:srgbClr val="00B0F0"/>
                </a:solidFill>
              </a:rPr>
              <a:t>   </a:t>
            </a:r>
            <a:r>
              <a:rPr lang="en-US" altLang="ko-KR" sz="2400" dirty="0" err="1">
                <a:solidFill>
                  <a:srgbClr val="00B0F0"/>
                </a:solidFill>
              </a:rPr>
              <a:t>cudaGetSymbolAddress</a:t>
            </a:r>
            <a:r>
              <a:rPr lang="en-US" altLang="ko-KR" sz="2400" dirty="0">
                <a:solidFill>
                  <a:srgbClr val="00B0F0"/>
                </a:solidFill>
              </a:rPr>
              <a:t>((void**)&amp;</a:t>
            </a:r>
            <a:r>
              <a:rPr lang="en-US" altLang="ko-KR" sz="2400" dirty="0" err="1">
                <a:solidFill>
                  <a:srgbClr val="00B0F0"/>
                </a:solidFill>
              </a:rPr>
              <a:t>dptr,devData</a:t>
            </a:r>
            <a:r>
              <a:rPr lang="en-US" altLang="ko-KR" sz="2400" dirty="0">
                <a:solidFill>
                  <a:srgbClr val="00B0F0"/>
                </a:solidFill>
              </a:rPr>
              <a:t>);</a:t>
            </a:r>
          </a:p>
          <a:p>
            <a:pPr marL="0" indent="0">
              <a:buNone/>
            </a:pPr>
            <a:r>
              <a:rPr lang="en-US" altLang="ko-KR" sz="2400" dirty="0">
                <a:solidFill>
                  <a:srgbClr val="00B0F0"/>
                </a:solidFill>
              </a:rPr>
              <a:t>   </a:t>
            </a:r>
            <a:r>
              <a:rPr lang="en-US" altLang="ko-KR" sz="2400" dirty="0" err="1">
                <a:solidFill>
                  <a:srgbClr val="00B0F0"/>
                </a:solidFill>
              </a:rPr>
              <a:t>cudaMemcpy</a:t>
            </a:r>
            <a:r>
              <a:rPr lang="en-US" altLang="ko-KR" sz="2400" dirty="0">
                <a:solidFill>
                  <a:srgbClr val="00B0F0"/>
                </a:solidFill>
              </a:rPr>
              <a:t>(</a:t>
            </a:r>
            <a:r>
              <a:rPr lang="en-US" altLang="ko-KR" sz="2400" dirty="0" err="1">
                <a:solidFill>
                  <a:srgbClr val="00B0F0"/>
                </a:solidFill>
              </a:rPr>
              <a:t>dptr</a:t>
            </a:r>
            <a:r>
              <a:rPr lang="en-US" altLang="ko-KR" sz="2400" dirty="0">
                <a:solidFill>
                  <a:srgbClr val="00B0F0"/>
                </a:solidFill>
              </a:rPr>
              <a:t>, &amp;value, </a:t>
            </a:r>
            <a:r>
              <a:rPr lang="en-US" altLang="ko-KR" sz="2400" dirty="0" err="1">
                <a:solidFill>
                  <a:srgbClr val="00B0F0"/>
                </a:solidFill>
              </a:rPr>
              <a:t>sizeof</a:t>
            </a:r>
            <a:r>
              <a:rPr lang="en-US" altLang="ko-KR" sz="2400" dirty="0">
                <a:solidFill>
                  <a:srgbClr val="00B0F0"/>
                </a:solidFill>
              </a:rPr>
              <a:t>(float),</a:t>
            </a:r>
            <a:r>
              <a:rPr lang="en-US" altLang="ko-KR" sz="2400" dirty="0" err="1">
                <a:solidFill>
                  <a:srgbClr val="00B0F0"/>
                </a:solidFill>
              </a:rPr>
              <a:t>cudaMemcpyHostToDevice</a:t>
            </a:r>
            <a:r>
              <a:rPr lang="en-US" altLang="ko-KR" sz="2400" dirty="0">
                <a:solidFill>
                  <a:srgbClr val="00B0F0"/>
                </a:solidFill>
              </a:rPr>
              <a:t>);</a:t>
            </a:r>
          </a:p>
          <a:p>
            <a:pPr marL="0" indent="0">
              <a:buNone/>
            </a:pPr>
            <a:endParaRPr lang="ko-KR" altLang="en-US" sz="2400" dirty="0">
              <a:solidFill>
                <a:srgbClr val="00B0F0"/>
              </a:solidFill>
            </a:endParaRPr>
          </a:p>
        </p:txBody>
      </p:sp>
    </p:spTree>
    <p:extLst>
      <p:ext uri="{BB962C8B-B14F-4D97-AF65-F5344CB8AC3E}">
        <p14:creationId xmlns:p14="http://schemas.microsoft.com/office/powerpoint/2010/main" val="32765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Global Memory Allocation, Deallocation, Transfer</a:t>
            </a:r>
            <a:endParaRPr lang="ko-KR" altLang="en-US" sz="3600" dirty="0"/>
          </a:p>
        </p:txBody>
      </p:sp>
      <p:sp>
        <p:nvSpPr>
          <p:cNvPr id="3" name="내용 개체 틀 2"/>
          <p:cNvSpPr>
            <a:spLocks noGrp="1"/>
          </p:cNvSpPr>
          <p:nvPr>
            <p:ph idx="1"/>
          </p:nvPr>
        </p:nvSpPr>
        <p:spPr/>
        <p:txBody>
          <a:bodyPr/>
          <a:lstStyle/>
          <a:p>
            <a:r>
              <a:rPr lang="en-US" altLang="ko-KR" sz="2800" dirty="0" err="1"/>
              <a:t>cudaError_t</a:t>
            </a:r>
            <a:r>
              <a:rPr lang="en-US" altLang="ko-KR" sz="2800" dirty="0"/>
              <a:t> </a:t>
            </a:r>
            <a:r>
              <a:rPr lang="en-US" altLang="ko-KR" sz="2800" dirty="0" err="1"/>
              <a:t>cudaMalloc</a:t>
            </a:r>
            <a:r>
              <a:rPr lang="en-US" altLang="ko-KR" sz="2800" dirty="0"/>
              <a:t>(void **</a:t>
            </a:r>
            <a:r>
              <a:rPr lang="en-US" altLang="ko-KR" sz="2800" dirty="0" err="1"/>
              <a:t>devPtr</a:t>
            </a:r>
            <a:r>
              <a:rPr lang="en-US" altLang="ko-KR" sz="2800" dirty="0"/>
              <a:t>,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cudaMemset</a:t>
            </a:r>
            <a:r>
              <a:rPr lang="en-US" altLang="ko-KR" sz="2800" dirty="0"/>
              <a:t>(void *</a:t>
            </a:r>
            <a:r>
              <a:rPr lang="en-US" altLang="ko-KR" sz="2800" dirty="0" err="1"/>
              <a:t>devPtr</a:t>
            </a:r>
            <a:r>
              <a:rPr lang="en-US" altLang="ko-KR" sz="2800" dirty="0"/>
              <a:t>, </a:t>
            </a:r>
            <a:r>
              <a:rPr lang="en-US" altLang="ko-KR" sz="2800" dirty="0" err="1"/>
              <a:t>int</a:t>
            </a:r>
            <a:r>
              <a:rPr lang="en-US" altLang="ko-KR" sz="2800" dirty="0"/>
              <a:t> value,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cudaFree</a:t>
            </a:r>
            <a:r>
              <a:rPr lang="en-US" altLang="ko-KR" sz="2800" dirty="0"/>
              <a:t>(void *</a:t>
            </a:r>
            <a:r>
              <a:rPr lang="en-US" altLang="ko-KR" sz="2800" dirty="0" err="1"/>
              <a:t>devPtr</a:t>
            </a:r>
            <a:r>
              <a:rPr lang="en-US" altLang="ko-KR" sz="2800" dirty="0"/>
              <a:t>);</a:t>
            </a:r>
          </a:p>
          <a:p>
            <a:r>
              <a:rPr lang="en-US" altLang="ko-KR" sz="2800" dirty="0" err="1"/>
              <a:t>cudaError_t</a:t>
            </a:r>
            <a:r>
              <a:rPr lang="en-US" altLang="ko-KR" sz="2800" dirty="0"/>
              <a:t> </a:t>
            </a:r>
            <a:r>
              <a:rPr lang="en-US" altLang="ko-KR" sz="2800" dirty="0" err="1"/>
              <a:t>cudaMemcpy</a:t>
            </a:r>
            <a:r>
              <a:rPr lang="en-US" altLang="ko-KR" sz="2800" dirty="0"/>
              <a:t>(void *</a:t>
            </a:r>
            <a:r>
              <a:rPr lang="en-US" altLang="ko-KR" sz="2800" dirty="0" err="1"/>
              <a:t>dst</a:t>
            </a:r>
            <a:r>
              <a:rPr lang="en-US" altLang="ko-KR" sz="2800" dirty="0"/>
              <a:t>, </a:t>
            </a:r>
            <a:r>
              <a:rPr lang="en-US" altLang="ko-KR" sz="2800" dirty="0" err="1"/>
              <a:t>const</a:t>
            </a:r>
            <a:r>
              <a:rPr lang="en-US" altLang="ko-KR" sz="2800" dirty="0"/>
              <a:t> void *</a:t>
            </a:r>
            <a:r>
              <a:rPr lang="en-US" altLang="ko-KR" sz="2800" dirty="0" err="1"/>
              <a:t>src</a:t>
            </a:r>
            <a:r>
              <a:rPr lang="en-US" altLang="ko-KR" sz="2800" dirty="0"/>
              <a:t>, </a:t>
            </a:r>
            <a:r>
              <a:rPr lang="en-US" altLang="ko-KR" sz="2800" dirty="0" err="1"/>
              <a:t>size_t</a:t>
            </a:r>
            <a:r>
              <a:rPr lang="en-US" altLang="ko-KR" sz="2800" dirty="0"/>
              <a:t> count, </a:t>
            </a:r>
            <a:r>
              <a:rPr lang="en-US" altLang="ko-KR" sz="2800" dirty="0" err="1"/>
              <a:t>enum</a:t>
            </a:r>
            <a:r>
              <a:rPr lang="en-US" altLang="ko-KR" sz="2800" dirty="0"/>
              <a:t> </a:t>
            </a:r>
            <a:r>
              <a:rPr lang="en-US" altLang="ko-KR" sz="2800" dirty="0" err="1"/>
              <a:t>cudaMemcpyKind</a:t>
            </a:r>
            <a:r>
              <a:rPr lang="en-US" altLang="ko-KR" sz="2800" dirty="0"/>
              <a:t> kind);</a:t>
            </a:r>
            <a:endParaRPr lang="ko-KR" altLang="en-US" sz="2800" dirty="0"/>
          </a:p>
        </p:txBody>
      </p:sp>
    </p:spTree>
    <p:extLst>
      <p:ext uri="{BB962C8B-B14F-4D97-AF65-F5344CB8AC3E}">
        <p14:creationId xmlns:p14="http://schemas.microsoft.com/office/powerpoint/2010/main" val="328086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and GPU Memory</a:t>
            </a:r>
            <a:endParaRPr lang="ko-KR" altLang="en-US" dirty="0"/>
          </a:p>
        </p:txBody>
      </p:sp>
      <p:sp>
        <p:nvSpPr>
          <p:cNvPr id="4" name="직사각형 3"/>
          <p:cNvSpPr/>
          <p:nvPr/>
        </p:nvSpPr>
        <p:spPr>
          <a:xfrm>
            <a:off x="1475656" y="2132856"/>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4600501" y="4149080"/>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 Memory</a:t>
            </a:r>
            <a:endParaRPr lang="ko-KR" altLang="en-US" dirty="0"/>
          </a:p>
        </p:txBody>
      </p:sp>
      <p:sp>
        <p:nvSpPr>
          <p:cNvPr id="6" name="직사각형 5"/>
          <p:cNvSpPr/>
          <p:nvPr/>
        </p:nvSpPr>
        <p:spPr>
          <a:xfrm>
            <a:off x="4572000" y="2060848"/>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 Memory</a:t>
            </a:r>
            <a:endParaRPr lang="ko-KR" altLang="en-US" dirty="0"/>
          </a:p>
        </p:txBody>
      </p:sp>
      <p:sp>
        <p:nvSpPr>
          <p:cNvPr id="7" name="직사각형 6"/>
          <p:cNvSpPr/>
          <p:nvPr/>
        </p:nvSpPr>
        <p:spPr>
          <a:xfrm>
            <a:off x="1475656" y="414908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a:t>
            </a:r>
            <a:endParaRPr lang="ko-KR" altLang="en-US" dirty="0"/>
          </a:p>
        </p:txBody>
      </p:sp>
      <p:cxnSp>
        <p:nvCxnSpPr>
          <p:cNvPr id="9" name="직선 화살표 연결선 8"/>
          <p:cNvCxnSpPr/>
          <p:nvPr/>
        </p:nvCxnSpPr>
        <p:spPr>
          <a:xfrm>
            <a:off x="3059832" y="2672916"/>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0"/>
            <a:endCxn id="4" idx="2"/>
          </p:cNvCxnSpPr>
          <p:nvPr/>
        </p:nvCxnSpPr>
        <p:spPr>
          <a:xfrm flipV="1">
            <a:off x="2267744" y="3212976"/>
            <a:ext cx="0" cy="93610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3059832" y="4689140"/>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3496362"/>
            <a:ext cx="1296144" cy="369332"/>
          </a:xfrm>
          <a:prstGeom prst="rect">
            <a:avLst/>
          </a:prstGeom>
          <a:noFill/>
        </p:spPr>
        <p:txBody>
          <a:bodyPr wrap="square" rtlCol="0">
            <a:spAutoFit/>
          </a:bodyPr>
          <a:lstStyle/>
          <a:p>
            <a:r>
              <a:rPr lang="en-US" altLang="ko-KR" dirty="0">
                <a:latin typeface="+mn-lt"/>
              </a:rPr>
              <a:t>8GB/sec</a:t>
            </a:r>
            <a:endParaRPr lang="ko-KR" altLang="en-US" dirty="0">
              <a:latin typeface="+mn-lt"/>
            </a:endParaRPr>
          </a:p>
        </p:txBody>
      </p:sp>
      <p:sp>
        <p:nvSpPr>
          <p:cNvPr id="18" name="TextBox 17"/>
          <p:cNvSpPr txBox="1"/>
          <p:nvPr/>
        </p:nvSpPr>
        <p:spPr>
          <a:xfrm>
            <a:off x="3203848" y="4293096"/>
            <a:ext cx="1296144" cy="369332"/>
          </a:xfrm>
          <a:prstGeom prst="rect">
            <a:avLst/>
          </a:prstGeom>
          <a:noFill/>
        </p:spPr>
        <p:txBody>
          <a:bodyPr wrap="square" rtlCol="0">
            <a:spAutoFit/>
          </a:bodyPr>
          <a:lstStyle/>
          <a:p>
            <a:r>
              <a:rPr lang="en-US" altLang="ko-KR" dirty="0">
                <a:latin typeface="+mn-lt"/>
              </a:rPr>
              <a:t>144GB/sec</a:t>
            </a:r>
            <a:endParaRPr lang="ko-KR" altLang="en-US" dirty="0">
              <a:latin typeface="+mn-lt"/>
            </a:endParaRPr>
          </a:p>
        </p:txBody>
      </p:sp>
      <p:sp>
        <p:nvSpPr>
          <p:cNvPr id="3" name="TextBox 2"/>
          <p:cNvSpPr txBox="1"/>
          <p:nvPr/>
        </p:nvSpPr>
        <p:spPr>
          <a:xfrm>
            <a:off x="3347864" y="2204864"/>
            <a:ext cx="1224136" cy="369332"/>
          </a:xfrm>
          <a:prstGeom prst="rect">
            <a:avLst/>
          </a:prstGeom>
          <a:noFill/>
        </p:spPr>
        <p:txBody>
          <a:bodyPr wrap="square" rtlCol="0">
            <a:spAutoFit/>
          </a:bodyPr>
          <a:lstStyle/>
          <a:p>
            <a:r>
              <a:rPr lang="en-US" altLang="ko-KR" dirty="0">
                <a:latin typeface="+mn-lt"/>
              </a:rPr>
              <a:t>25GB/sec</a:t>
            </a:r>
            <a:endParaRPr lang="ko-KR" altLang="en-US" dirty="0">
              <a:latin typeface="+mn-lt"/>
            </a:endParaRPr>
          </a:p>
        </p:txBody>
      </p:sp>
      <p:sp>
        <p:nvSpPr>
          <p:cNvPr id="8" name="TextBox 7"/>
          <p:cNvSpPr txBox="1"/>
          <p:nvPr/>
        </p:nvSpPr>
        <p:spPr>
          <a:xfrm>
            <a:off x="2339752" y="3501008"/>
            <a:ext cx="643125" cy="369332"/>
          </a:xfrm>
          <a:prstGeom prst="rect">
            <a:avLst/>
          </a:prstGeom>
          <a:noFill/>
        </p:spPr>
        <p:txBody>
          <a:bodyPr wrap="none" rtlCol="0">
            <a:spAutoFit/>
          </a:bodyPr>
          <a:lstStyle/>
          <a:p>
            <a:r>
              <a:rPr lang="en-US" altLang="ko-KR" dirty="0" err="1"/>
              <a:t>pcie</a:t>
            </a:r>
            <a:endParaRPr lang="ko-KR" altLang="en-US" dirty="0"/>
          </a:p>
        </p:txBody>
      </p:sp>
    </p:spTree>
    <p:extLst>
      <p:ext uri="{BB962C8B-B14F-4D97-AF65-F5344CB8AC3E}">
        <p14:creationId xmlns:p14="http://schemas.microsoft.com/office/powerpoint/2010/main" val="295734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sp>
        <p:nvSpPr>
          <p:cNvPr id="5" name="내용 개체 틀 4"/>
          <p:cNvSpPr>
            <a:spLocks noGrp="1"/>
          </p:cNvSpPr>
          <p:nvPr>
            <p:ph idx="1"/>
          </p:nvPr>
        </p:nvSpPr>
        <p:spPr/>
        <p:txBody>
          <a:bodyPr/>
          <a:lstStyle/>
          <a:p>
            <a:r>
              <a:rPr lang="en-US" altLang="ko-KR" sz="2400" dirty="0"/>
              <a:t>All host memory is </a:t>
            </a:r>
            <a:r>
              <a:rPr lang="en-US" altLang="ko-KR" sz="2400" dirty="0" err="1"/>
              <a:t>pageable</a:t>
            </a:r>
            <a:r>
              <a:rPr lang="en-US" altLang="ko-KR" sz="2400" dirty="0"/>
              <a:t> by default, since the host memory is managed by virtual memory system of OS.</a:t>
            </a:r>
          </a:p>
          <a:p>
            <a:r>
              <a:rPr lang="en-US" altLang="ko-KR" sz="2400" dirty="0"/>
              <a:t>The GPU cannot safely access data in </a:t>
            </a:r>
            <a:r>
              <a:rPr lang="en-US" altLang="ko-KR" sz="2400" dirty="0" err="1"/>
              <a:t>pageable</a:t>
            </a:r>
            <a:r>
              <a:rPr lang="en-US" altLang="ko-KR" sz="2400" dirty="0"/>
              <a:t> host memory because it has no control over when the host OS may choose to move that data.</a:t>
            </a:r>
          </a:p>
          <a:p>
            <a:r>
              <a:rPr lang="en-US" altLang="ko-KR" sz="2400" dirty="0"/>
              <a:t>To transfer data from </a:t>
            </a:r>
            <a:r>
              <a:rPr lang="en-US" altLang="ko-KR" sz="2400" dirty="0" err="1"/>
              <a:t>pageable</a:t>
            </a:r>
            <a:r>
              <a:rPr lang="en-US" altLang="ko-KR" sz="2400" dirty="0"/>
              <a:t>  host memory to device memory, CUDA first allocates temporary </a:t>
            </a:r>
            <a:r>
              <a:rPr lang="en-US" altLang="ko-KR" sz="2400" dirty="0">
                <a:solidFill>
                  <a:srgbClr val="FF0000"/>
                </a:solidFill>
              </a:rPr>
              <a:t>page-locked (pinned)</a:t>
            </a:r>
            <a:r>
              <a:rPr lang="en-US" altLang="ko-KR" sz="2400" dirty="0"/>
              <a:t> memory , copies the source host data to pinned memory and then transfers the data from pinned memory to device memory.</a:t>
            </a:r>
          </a:p>
          <a:p>
            <a:endParaRPr lang="en-US" altLang="ko-KR" sz="2400" dirty="0"/>
          </a:p>
          <a:p>
            <a:pPr marL="0" indent="0">
              <a:buNone/>
            </a:pPr>
            <a:br>
              <a:rPr lang="en-US" altLang="ko-KR" dirty="0"/>
            </a:br>
            <a:endParaRPr lang="ko-KR" altLang="en-US" dirty="0"/>
          </a:p>
        </p:txBody>
      </p:sp>
    </p:spTree>
    <p:extLst>
      <p:ext uri="{BB962C8B-B14F-4D97-AF65-F5344CB8AC3E}">
        <p14:creationId xmlns:p14="http://schemas.microsoft.com/office/powerpoint/2010/main" val="81129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bwMode="auto">
          <a:xfrm>
            <a:off x="8316913" y="6529388"/>
            <a:ext cx="5715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endParaRPr lang="ko-KR" altLang="en-US" sz="1200">
              <a:solidFill>
                <a:srgbClr val="898989"/>
              </a:solidFill>
              <a:ea typeface="굴림" pitchFamily="50" charset="-127"/>
            </a:endParaRPr>
          </a:p>
        </p:txBody>
      </p:sp>
      <p:sp>
        <p:nvSpPr>
          <p:cNvPr id="23555" name="Rectangle 1026"/>
          <p:cNvSpPr>
            <a:spLocks noGrp="1" noChangeArrowheads="1"/>
          </p:cNvSpPr>
          <p:nvPr>
            <p:ph type="title"/>
          </p:nvPr>
        </p:nvSpPr>
        <p:spPr>
          <a:xfrm>
            <a:off x="984250" y="206375"/>
            <a:ext cx="7548563" cy="563563"/>
          </a:xfrm>
        </p:spPr>
        <p:txBody>
          <a:bodyPr/>
          <a:lstStyle/>
          <a:p>
            <a:r>
              <a:rPr altLang="ko-KR" sz="2800" b="1" dirty="0">
                <a:ea typeface="굴림" pitchFamily="50" charset="-127"/>
              </a:rPr>
              <a:t>Paging Model of Logical and Physical Memory</a:t>
            </a:r>
            <a:endParaRPr altLang="ko-KR" sz="2000" b="1" dirty="0">
              <a:ea typeface="굴림" pitchFamily="50" charset="-127"/>
            </a:endParaRPr>
          </a:p>
        </p:txBody>
      </p:sp>
      <p:graphicFrame>
        <p:nvGraphicFramePr>
          <p:cNvPr id="5" name="표 4"/>
          <p:cNvGraphicFramePr>
            <a:graphicFrameLocks noGrp="1"/>
          </p:cNvGraphicFramePr>
          <p:nvPr/>
        </p:nvGraphicFramePr>
        <p:xfrm>
          <a:off x="2565400" y="2074863"/>
          <a:ext cx="741363" cy="1352550"/>
        </p:xfrm>
        <a:graphic>
          <a:graphicData uri="http://schemas.openxmlformats.org/drawingml/2006/table">
            <a:tbl>
              <a:tblPr firstRow="1" bandRow="1">
                <a:noFill/>
              </a:tblPr>
              <a:tblGrid>
                <a:gridCol w="741363">
                  <a:extLst>
                    <a:ext uri="{9D8B030D-6E8A-4147-A177-3AD203B41FA5}">
                      <a16:colId xmlns:a16="http://schemas.microsoft.com/office/drawing/2014/main" val="20000"/>
                    </a:ext>
                  </a:extLst>
                </a:gridCol>
              </a:tblGrid>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lnB>
                    <a:noFill/>
                  </a:tcPr>
                </a:tc>
                <a:extLst>
                  <a:ext uri="{0D108BD9-81ED-4DB2-BD59-A6C34878D82A}">
                    <a16:rowId xmlns:a16="http://schemas.microsoft.com/office/drawing/2014/main" val="10001"/>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1159">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74" name="TextBox 5"/>
          <p:cNvSpPr txBox="1">
            <a:spLocks noChangeArrowheads="1"/>
          </p:cNvSpPr>
          <p:nvPr/>
        </p:nvSpPr>
        <p:spPr bwMode="auto">
          <a:xfrm>
            <a:off x="5364163" y="17510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frame</a:t>
            </a:r>
          </a:p>
          <a:p>
            <a:pPr eaLnBrk="1" hangingPunct="1">
              <a:spcBef>
                <a:spcPct val="0"/>
              </a:spcBef>
              <a:buClrTx/>
              <a:buSzTx/>
              <a:buFontTx/>
              <a:buNone/>
            </a:pPr>
            <a:r>
              <a:rPr lang="en-US" altLang="ko-KR" sz="1000">
                <a:latin typeface="Times New Roman" pitchFamily="18" charset="0"/>
                <a:cs typeface="Times New Roman" pitchFamily="18" charset="0"/>
              </a:rPr>
              <a:t>number</a:t>
            </a:r>
          </a:p>
        </p:txBody>
      </p:sp>
      <p:sp>
        <p:nvSpPr>
          <p:cNvPr id="23575" name="TextBox 6"/>
          <p:cNvSpPr txBox="1">
            <a:spLocks noChangeArrowheads="1"/>
          </p:cNvSpPr>
          <p:nvPr/>
        </p:nvSpPr>
        <p:spPr bwMode="auto">
          <a:xfrm>
            <a:off x="2540000" y="34274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logical</a:t>
            </a:r>
          </a:p>
          <a:p>
            <a:pPr algn="ctr" eaLnBrk="1" hangingPunct="1">
              <a:spcBef>
                <a:spcPct val="0"/>
              </a:spcBef>
              <a:buClrTx/>
              <a:buSzTx/>
              <a:buFontTx/>
              <a:buNone/>
            </a:pPr>
            <a:r>
              <a:rPr lang="en-US" altLang="ko-KR" sz="1000">
                <a:latin typeface="Times New Roman" pitchFamily="18" charset="0"/>
                <a:cs typeface="Times New Roman" pitchFamily="18" charset="0"/>
              </a:rPr>
              <a:t>memory </a:t>
            </a:r>
          </a:p>
        </p:txBody>
      </p:sp>
      <p:graphicFrame>
        <p:nvGraphicFramePr>
          <p:cNvPr id="8" name="표 7"/>
          <p:cNvGraphicFramePr>
            <a:graphicFrameLocks noGrp="1"/>
          </p:cNvGraphicFramePr>
          <p:nvPr/>
        </p:nvGraphicFramePr>
        <p:xfrm>
          <a:off x="4165600" y="2222500"/>
          <a:ext cx="571500" cy="976312"/>
        </p:xfrm>
        <a:graphic>
          <a:graphicData uri="http://schemas.openxmlformats.org/drawingml/2006/table">
            <a:tbl>
              <a:tblPr firstRow="1" bandRow="1">
                <a:noFill/>
              </a:tblPr>
              <a:tblGrid>
                <a:gridCol w="279637">
                  <a:extLst>
                    <a:ext uri="{9D8B030D-6E8A-4147-A177-3AD203B41FA5}">
                      <a16:colId xmlns:a16="http://schemas.microsoft.com/office/drawing/2014/main" val="20000"/>
                    </a:ext>
                  </a:extLst>
                </a:gridCol>
                <a:gridCol w="291863">
                  <a:extLst>
                    <a:ext uri="{9D8B030D-6E8A-4147-A177-3AD203B41FA5}">
                      <a16:colId xmlns:a16="http://schemas.microsoft.com/office/drawing/2014/main" val="20001"/>
                    </a:ext>
                  </a:extLst>
                </a:gridCol>
              </a:tblGrid>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92" name="TextBox 8"/>
          <p:cNvSpPr txBox="1">
            <a:spLocks noChangeArrowheads="1"/>
          </p:cNvSpPr>
          <p:nvPr/>
        </p:nvSpPr>
        <p:spPr bwMode="auto">
          <a:xfrm>
            <a:off x="4079875" y="3214688"/>
            <a:ext cx="1036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page table</a:t>
            </a:r>
          </a:p>
        </p:txBody>
      </p:sp>
      <p:graphicFrame>
        <p:nvGraphicFramePr>
          <p:cNvPr id="10" name="표 9"/>
          <p:cNvGraphicFramePr>
            <a:graphicFrameLocks noGrp="1"/>
          </p:cNvGraphicFramePr>
          <p:nvPr/>
        </p:nvGraphicFramePr>
        <p:xfrm>
          <a:off x="5562600" y="2074863"/>
          <a:ext cx="995363" cy="2463800"/>
        </p:xfrm>
        <a:graphic>
          <a:graphicData uri="http://schemas.openxmlformats.org/drawingml/2006/table">
            <a:tbl>
              <a:tblPr firstRow="1" bandRow="1">
                <a:noFill/>
              </a:tblPr>
              <a:tblGrid>
                <a:gridCol w="305828">
                  <a:extLst>
                    <a:ext uri="{9D8B030D-6E8A-4147-A177-3AD203B41FA5}">
                      <a16:colId xmlns:a16="http://schemas.microsoft.com/office/drawing/2014/main" val="20000"/>
                    </a:ext>
                  </a:extLst>
                </a:gridCol>
                <a:gridCol w="689535">
                  <a:extLst>
                    <a:ext uri="{9D8B030D-6E8A-4147-A177-3AD203B41FA5}">
                      <a16:colId xmlns:a16="http://schemas.microsoft.com/office/drawing/2014/main" val="20001"/>
                    </a:ext>
                  </a:extLst>
                </a:gridCol>
              </a:tblGrid>
              <a:tr h="329773">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5</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6</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3621" name="TextBox 10"/>
          <p:cNvSpPr txBox="1">
            <a:spLocks noChangeArrowheads="1"/>
          </p:cNvSpPr>
          <p:nvPr/>
        </p:nvSpPr>
        <p:spPr bwMode="auto">
          <a:xfrm>
            <a:off x="5884863" y="4575175"/>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physical</a:t>
            </a:r>
          </a:p>
          <a:p>
            <a:pPr eaLnBrk="1" hangingPunct="1">
              <a:spcBef>
                <a:spcPct val="0"/>
              </a:spcBef>
              <a:buClrTx/>
              <a:buSzTx/>
              <a:buFontTx/>
              <a:buNone/>
            </a:pPr>
            <a:r>
              <a:rPr lang="en-US" altLang="ko-KR" sz="1000">
                <a:latin typeface="Times New Roman" pitchFamily="18" charset="0"/>
                <a:cs typeface="Times New Roman" pitchFamily="18" charset="0"/>
              </a:rPr>
              <a:t>address</a:t>
            </a:r>
          </a:p>
        </p:txBody>
      </p:sp>
    </p:spTree>
    <p:extLst>
      <p:ext uri="{BB962C8B-B14F-4D97-AF65-F5344CB8AC3E}">
        <p14:creationId xmlns:p14="http://schemas.microsoft.com/office/powerpoint/2010/main" val="3789698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560" y="1805781"/>
            <a:ext cx="780288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29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Allocation of pinned host memory</a:t>
            </a:r>
            <a:endParaRPr lang="ko-KR" altLang="en-US" dirty="0"/>
          </a:p>
        </p:txBody>
      </p:sp>
      <p:sp>
        <p:nvSpPr>
          <p:cNvPr id="3" name="내용 개체 틀 2"/>
          <p:cNvSpPr>
            <a:spLocks noGrp="1"/>
          </p:cNvSpPr>
          <p:nvPr>
            <p:ph idx="1"/>
          </p:nvPr>
        </p:nvSpPr>
        <p:spPr/>
        <p:txBody>
          <a:bodyPr/>
          <a:lstStyle/>
          <a:p>
            <a:r>
              <a:rPr lang="en-US" altLang="ko-KR" dirty="0" err="1"/>
              <a:t>cudaError_t</a:t>
            </a:r>
            <a:r>
              <a:rPr lang="en-US" altLang="ko-KR" dirty="0"/>
              <a:t> </a:t>
            </a:r>
            <a:r>
              <a:rPr lang="en-US" altLang="ko-KR" dirty="0" err="1"/>
              <a:t>cudaMallocHost</a:t>
            </a:r>
            <a:r>
              <a:rPr lang="en-US" altLang="ko-KR" dirty="0"/>
              <a:t>(void **</a:t>
            </a:r>
            <a:r>
              <a:rPr lang="en-US" altLang="ko-KR" dirty="0" err="1"/>
              <a:t>devPtr,size_t</a:t>
            </a:r>
            <a:r>
              <a:rPr lang="en-US" altLang="ko-KR" dirty="0"/>
              <a:t> count);</a:t>
            </a:r>
          </a:p>
          <a:p>
            <a:r>
              <a:rPr lang="en-US" altLang="ko-KR" dirty="0"/>
              <a:t>Example:</a:t>
            </a:r>
          </a:p>
          <a:p>
            <a:pPr marL="0" indent="0">
              <a:buNone/>
            </a:pPr>
            <a:r>
              <a:rPr lang="en-US" altLang="ko-KR" dirty="0"/>
              <a:t>	</a:t>
            </a:r>
            <a:r>
              <a:rPr lang="en-US" altLang="ko-KR" sz="2000" dirty="0" err="1"/>
              <a:t>cudaError_t</a:t>
            </a:r>
            <a:r>
              <a:rPr lang="en-US" altLang="ko-KR" sz="2000" dirty="0"/>
              <a:t> status=</a:t>
            </a:r>
            <a:r>
              <a:rPr lang="en-US" altLang="ko-KR" sz="2000" dirty="0" err="1"/>
              <a:t>cudaMallocHost</a:t>
            </a:r>
            <a:r>
              <a:rPr lang="en-US" altLang="ko-KR" sz="2000" dirty="0"/>
              <a:t>((void**))&amp;</a:t>
            </a:r>
            <a:r>
              <a:rPr lang="en-US" altLang="ko-KR" sz="2000" dirty="0" err="1"/>
              <a:t>h_aPinned,bytes</a:t>
            </a:r>
            <a:r>
              <a:rPr lang="en-US" altLang="ko-KR" sz="2000" dirty="0"/>
              <a:t>);</a:t>
            </a:r>
          </a:p>
          <a:p>
            <a:pPr marL="0" indent="0">
              <a:buNone/>
            </a:pPr>
            <a:r>
              <a:rPr lang="en-US" altLang="ko-KR" sz="2000" dirty="0"/>
              <a:t>	if(status !=</a:t>
            </a:r>
            <a:r>
              <a:rPr lang="en-US" altLang="ko-KR" sz="2000" dirty="0" err="1"/>
              <a:t>cudaSuccess</a:t>
            </a:r>
            <a:r>
              <a:rPr lang="en-US" altLang="ko-KR" sz="2000" dirty="0"/>
              <a:t>){</a:t>
            </a:r>
          </a:p>
          <a:p>
            <a:pPr marL="0" indent="0">
              <a:buNone/>
            </a:pPr>
            <a:r>
              <a:rPr lang="en-US" altLang="ko-KR" sz="2000" dirty="0"/>
              <a:t>		</a:t>
            </a:r>
            <a:r>
              <a:rPr lang="en-US" altLang="ko-KR" sz="2000" dirty="0" err="1"/>
              <a:t>fprint</a:t>
            </a:r>
            <a:r>
              <a:rPr lang="en-US" altLang="ko-KR" sz="2000" dirty="0"/>
              <a:t>(</a:t>
            </a:r>
            <a:r>
              <a:rPr lang="en-US" altLang="ko-KR" sz="2000" dirty="0" err="1"/>
              <a:t>stderr</a:t>
            </a:r>
            <a:r>
              <a:rPr lang="en-US" altLang="ko-KR" sz="2000" dirty="0"/>
              <a:t>,”Error returned from pinned host memory 			allocation\n”);</a:t>
            </a:r>
          </a:p>
          <a:p>
            <a:pPr marL="0" indent="0">
              <a:buNone/>
            </a:pPr>
            <a:r>
              <a:rPr lang="en-US" altLang="ko-KR" sz="2000" dirty="0"/>
              <a:t>		exit(1);}</a:t>
            </a:r>
          </a:p>
          <a:p>
            <a:pPr marL="0" indent="0">
              <a:buNone/>
            </a:pPr>
            <a:endParaRPr lang="en-US" altLang="ko-KR" sz="2000" dirty="0"/>
          </a:p>
          <a:p>
            <a:pPr marL="0" indent="0">
              <a:buNone/>
            </a:pPr>
            <a:r>
              <a:rPr lang="en-US" altLang="ko-KR" sz="2000" dirty="0"/>
              <a:t>	//pinned memory release</a:t>
            </a:r>
          </a:p>
          <a:p>
            <a:pPr marL="0" indent="0">
              <a:buNone/>
            </a:pPr>
            <a:r>
              <a:rPr lang="en-US" altLang="ko-KR" sz="2000" dirty="0"/>
              <a:t>	</a:t>
            </a:r>
            <a:r>
              <a:rPr lang="en-US" altLang="ko-KR" sz="2000" dirty="0" err="1"/>
              <a:t>cudaError_t</a:t>
            </a:r>
            <a:r>
              <a:rPr lang="en-US" altLang="ko-KR" sz="2000" dirty="0"/>
              <a:t> </a:t>
            </a:r>
            <a:r>
              <a:rPr lang="en-US" altLang="ko-KR" sz="2000" dirty="0" err="1"/>
              <a:t>cudaFreeHost</a:t>
            </a:r>
            <a:r>
              <a:rPr lang="en-US" altLang="ko-KR" sz="2000" dirty="0"/>
              <a:t>(void *</a:t>
            </a:r>
            <a:r>
              <a:rPr lang="en-US" altLang="ko-KR" sz="2000" dirty="0" err="1"/>
              <a:t>ptr</a:t>
            </a:r>
            <a:r>
              <a:rPr lang="en-US" altLang="ko-KR" sz="2000" dirty="0"/>
              <a:t>);</a:t>
            </a:r>
          </a:p>
          <a:p>
            <a:pPr marL="0" indent="0">
              <a:buNone/>
            </a:pPr>
            <a:endParaRPr lang="ko-KR" altLang="en-US" dirty="0"/>
          </a:p>
        </p:txBody>
      </p:sp>
    </p:spTree>
    <p:extLst>
      <p:ext uri="{BB962C8B-B14F-4D97-AF65-F5344CB8AC3E}">
        <p14:creationId xmlns:p14="http://schemas.microsoft.com/office/powerpoint/2010/main" val="282962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descr="F:\memTransf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279070"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pinMem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725840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71600" y="1556792"/>
            <a:ext cx="2664296" cy="369332"/>
          </a:xfrm>
          <a:prstGeom prst="rect">
            <a:avLst/>
          </a:prstGeom>
          <a:noFill/>
        </p:spPr>
        <p:txBody>
          <a:bodyPr wrap="square" rtlCol="0">
            <a:spAutoFit/>
          </a:bodyPr>
          <a:lstStyle/>
          <a:p>
            <a:r>
              <a:rPr lang="en-US" altLang="ko-KR" dirty="0" err="1">
                <a:latin typeface="+mn-lt"/>
              </a:rPr>
              <a:t>memTransfe</a:t>
            </a:r>
            <a:r>
              <a:rPr lang="en-US" altLang="ko-KR" dirty="0" err="1"/>
              <a:t>r</a:t>
            </a:r>
            <a:endParaRPr lang="ko-KR" altLang="en-US" dirty="0"/>
          </a:p>
        </p:txBody>
      </p:sp>
      <p:sp>
        <p:nvSpPr>
          <p:cNvPr id="7" name="TextBox 6"/>
          <p:cNvSpPr txBox="1"/>
          <p:nvPr/>
        </p:nvSpPr>
        <p:spPr>
          <a:xfrm>
            <a:off x="1043608" y="3789040"/>
            <a:ext cx="2520280" cy="369332"/>
          </a:xfrm>
          <a:prstGeom prst="rect">
            <a:avLst/>
          </a:prstGeom>
          <a:noFill/>
        </p:spPr>
        <p:txBody>
          <a:bodyPr wrap="square" rtlCol="0">
            <a:spAutoFit/>
          </a:bodyPr>
          <a:lstStyle/>
          <a:p>
            <a:r>
              <a:rPr lang="en-US" altLang="ko-KR" dirty="0" err="1">
                <a:latin typeface="+mn-lt"/>
              </a:rPr>
              <a:t>pinMemTransfer</a:t>
            </a:r>
            <a:endParaRPr lang="ko-KR" altLang="en-US" dirty="0">
              <a:latin typeface="+mn-lt"/>
            </a:endParaRPr>
          </a:p>
        </p:txBody>
      </p:sp>
    </p:spTree>
    <p:extLst>
      <p:ext uri="{BB962C8B-B14F-4D97-AF65-F5344CB8AC3E}">
        <p14:creationId xmlns:p14="http://schemas.microsoft.com/office/powerpoint/2010/main" val="9187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Zero-Copy Memory</a:t>
            </a:r>
            <a:endParaRPr lang="ko-KR" altLang="en-US" sz="3600" dirty="0"/>
          </a:p>
        </p:txBody>
      </p:sp>
      <p:sp>
        <p:nvSpPr>
          <p:cNvPr id="3" name="내용 개체 틀 2"/>
          <p:cNvSpPr>
            <a:spLocks noGrp="1"/>
          </p:cNvSpPr>
          <p:nvPr>
            <p:ph idx="1"/>
          </p:nvPr>
        </p:nvSpPr>
        <p:spPr>
          <a:xfrm>
            <a:off x="467544" y="1844824"/>
            <a:ext cx="8229600" cy="4525963"/>
          </a:xfrm>
        </p:spPr>
        <p:txBody>
          <a:bodyPr/>
          <a:lstStyle/>
          <a:p>
            <a:pPr marL="0" indent="0">
              <a:buNone/>
            </a:pPr>
            <a:r>
              <a:rPr lang="en-US" altLang="ko-KR" dirty="0"/>
              <a:t>Between a host and the device,</a:t>
            </a:r>
          </a:p>
          <a:p>
            <a:r>
              <a:rPr lang="en-US" altLang="ko-KR" dirty="0"/>
              <a:t>Host cannot directly access device variables,</a:t>
            </a:r>
          </a:p>
          <a:p>
            <a:r>
              <a:rPr lang="en-US" altLang="ko-KR" dirty="0"/>
              <a:t>The device cannot directly access host variables.</a:t>
            </a:r>
          </a:p>
          <a:p>
            <a:pPr marL="0" indent="0">
              <a:buNone/>
            </a:pPr>
            <a:r>
              <a:rPr lang="en-US" altLang="ko-KR" dirty="0"/>
              <a:t>In Zero-Copy Memory,</a:t>
            </a:r>
          </a:p>
          <a:p>
            <a:r>
              <a:rPr lang="en-US" altLang="ko-KR" dirty="0"/>
              <a:t>They provide ‘zero-copy memory’, and both the host and device can access it.</a:t>
            </a:r>
            <a:endParaRPr lang="ko-KR" altLang="en-US" dirty="0"/>
          </a:p>
        </p:txBody>
      </p:sp>
    </p:spTree>
    <p:extLst>
      <p:ext uri="{BB962C8B-B14F-4D97-AF65-F5344CB8AC3E}">
        <p14:creationId xmlns:p14="http://schemas.microsoft.com/office/powerpoint/2010/main" val="192805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r>
              <a:rPr lang="en-US" altLang="ko-KR" dirty="0"/>
              <a:t>The  host memory can be used  when there is insufficient device memory,</a:t>
            </a:r>
          </a:p>
          <a:p>
            <a:r>
              <a:rPr lang="en-US" altLang="ko-KR" dirty="0"/>
              <a:t>Explicit data transfer is not necessary  between the host and device,</a:t>
            </a:r>
          </a:p>
          <a:p>
            <a:r>
              <a:rPr lang="en-US" altLang="ko-KR" dirty="0"/>
              <a:t>Zero-copy memory is pinned(non-</a:t>
            </a:r>
            <a:r>
              <a:rPr lang="en-US" altLang="ko-KR" dirty="0" err="1"/>
              <a:t>pageable</a:t>
            </a:r>
            <a:r>
              <a:rPr lang="en-US" altLang="ko-KR" dirty="0"/>
              <a:t>)memory that is mapped into device address space.</a:t>
            </a:r>
          </a:p>
          <a:p>
            <a:endParaRPr lang="ko-KR" altLang="en-US" sz="2800" dirty="0"/>
          </a:p>
        </p:txBody>
      </p:sp>
    </p:spTree>
    <p:extLst>
      <p:ext uri="{BB962C8B-B14F-4D97-AF65-F5344CB8AC3E}">
        <p14:creationId xmlns:p14="http://schemas.microsoft.com/office/powerpoint/2010/main" val="393156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64000" t="7918" r="19376" b="10883"/>
          <a:stretch/>
        </p:blipFill>
        <p:spPr>
          <a:xfrm>
            <a:off x="2195736" y="692696"/>
            <a:ext cx="3888432" cy="5934975"/>
          </a:xfrm>
          <a:prstGeom prst="rect">
            <a:avLst/>
          </a:prstGeom>
        </p:spPr>
      </p:pic>
    </p:spTree>
    <p:extLst>
      <p:ext uri="{BB962C8B-B14F-4D97-AF65-F5344CB8AC3E}">
        <p14:creationId xmlns:p14="http://schemas.microsoft.com/office/powerpoint/2010/main" val="280698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800" b="1" dirty="0" err="1"/>
              <a:t>cudaError_t</a:t>
            </a:r>
            <a:r>
              <a:rPr lang="en-US" altLang="ko-KR" sz="2800" b="1" dirty="0"/>
              <a:t> </a:t>
            </a:r>
            <a:r>
              <a:rPr lang="en-US" altLang="ko-KR" sz="2800" b="1" dirty="0" err="1"/>
              <a:t>cudaHostAlloc</a:t>
            </a:r>
            <a:r>
              <a:rPr lang="en-US" altLang="ko-KR" sz="2800" b="1" dirty="0"/>
              <a:t>(void **</a:t>
            </a:r>
            <a:r>
              <a:rPr lang="en-US" altLang="ko-KR" sz="2800" b="1" dirty="0" err="1"/>
              <a:t>pHost</a:t>
            </a:r>
            <a:r>
              <a:rPr lang="en-US" altLang="ko-KR" sz="2800" b="1" dirty="0"/>
              <a:t>, </a:t>
            </a:r>
            <a:r>
              <a:rPr lang="en-US" altLang="ko-KR" sz="2800" b="1" dirty="0" err="1"/>
              <a:t>size_t</a:t>
            </a:r>
            <a:r>
              <a:rPr lang="en-US" altLang="ko-KR" sz="2800" b="1" dirty="0"/>
              <a:t> count, unsigned  </a:t>
            </a:r>
            <a:r>
              <a:rPr lang="en-US" altLang="ko-KR" sz="2800" b="1" dirty="0" err="1">
                <a:solidFill>
                  <a:srgbClr val="FF0000"/>
                </a:solidFill>
              </a:rPr>
              <a:t>int</a:t>
            </a:r>
            <a:r>
              <a:rPr lang="en-US" altLang="ko-KR" sz="2800" b="1" dirty="0">
                <a:solidFill>
                  <a:srgbClr val="FF0000"/>
                </a:solidFill>
              </a:rPr>
              <a:t> flags</a:t>
            </a:r>
            <a:r>
              <a:rPr lang="en-US" altLang="ko-KR" sz="2800" b="1" dirty="0"/>
              <a:t>); </a:t>
            </a:r>
            <a:r>
              <a:rPr lang="en-US" altLang="ko-KR" sz="2800" dirty="0"/>
              <a:t>//</a:t>
            </a:r>
            <a:r>
              <a:rPr lang="en-US" altLang="ko-KR" sz="2800" dirty="0" err="1"/>
              <a:t>Alocates</a:t>
            </a:r>
            <a:r>
              <a:rPr lang="en-US" altLang="ko-KR" sz="2800" dirty="0"/>
              <a:t> ‘</a:t>
            </a:r>
            <a:r>
              <a:rPr lang="en-US" altLang="ko-KR" sz="2800" dirty="0" err="1"/>
              <a:t>count’bytes</a:t>
            </a:r>
            <a:r>
              <a:rPr lang="en-US" altLang="ko-KR" sz="2800" dirty="0"/>
              <a:t> of host memory that is page-locked and accessible to the device. the access speed is very slow because it use the </a:t>
            </a:r>
            <a:r>
              <a:rPr lang="en-US" altLang="ko-KR" sz="2800" dirty="0" err="1"/>
              <a:t>pcie</a:t>
            </a:r>
            <a:r>
              <a:rPr lang="en-US" altLang="ko-KR" sz="2800" dirty="0"/>
              <a:t> (the bandwidth of </a:t>
            </a:r>
            <a:r>
              <a:rPr lang="en-US" altLang="ko-KR" sz="2800" dirty="0" err="1"/>
              <a:t>pcie</a:t>
            </a:r>
            <a:r>
              <a:rPr lang="en-US" altLang="ko-KR" sz="2800" dirty="0"/>
              <a:t> is very slow than any device memory)</a:t>
            </a:r>
          </a:p>
          <a:p>
            <a:pPr marL="0" indent="0">
              <a:buNone/>
            </a:pPr>
            <a:r>
              <a:rPr lang="en-US" altLang="ko-KR" sz="2800" dirty="0"/>
              <a:t>   </a:t>
            </a:r>
            <a:r>
              <a:rPr lang="en-US" altLang="ko-KR" sz="2800" dirty="0">
                <a:solidFill>
                  <a:srgbClr val="FF0000"/>
                </a:solidFill>
              </a:rPr>
              <a:t>flags : </a:t>
            </a:r>
          </a:p>
          <a:p>
            <a:pPr marL="514350" indent="-514350">
              <a:buFont typeface="+mj-lt"/>
              <a:buAutoNum type="arabicPeriod"/>
            </a:pPr>
            <a:r>
              <a:rPr lang="en-US" altLang="ko-KR" sz="2000" dirty="0" err="1">
                <a:solidFill>
                  <a:srgbClr val="FF0000"/>
                </a:solidFill>
              </a:rPr>
              <a:t>cudaHostAllocDefault</a:t>
            </a:r>
            <a:r>
              <a:rPr lang="en-US" altLang="ko-KR" sz="2000" dirty="0">
                <a:solidFill>
                  <a:srgbClr val="FF0000"/>
                </a:solidFill>
              </a:rPr>
              <a:t> </a:t>
            </a:r>
          </a:p>
          <a:p>
            <a:pPr marL="514350" indent="-514350">
              <a:buFont typeface="+mj-lt"/>
              <a:buAutoNum type="arabicPeriod"/>
            </a:pPr>
            <a:r>
              <a:rPr lang="en-US" altLang="ko-KR" sz="2000" dirty="0" err="1">
                <a:solidFill>
                  <a:srgbClr val="FF0000"/>
                </a:solidFill>
              </a:rPr>
              <a:t>cudaHostAllocPortable</a:t>
            </a:r>
            <a:r>
              <a:rPr lang="en-US" altLang="ko-KR" sz="2000" dirty="0">
                <a:solidFill>
                  <a:srgbClr val="FF0000"/>
                </a:solidFill>
              </a:rPr>
              <a:t> : </a:t>
            </a:r>
          </a:p>
          <a:p>
            <a:pPr marL="514350" indent="-514350">
              <a:buFont typeface="+mj-lt"/>
              <a:buAutoNum type="arabicPeriod"/>
            </a:pPr>
            <a:r>
              <a:rPr lang="en-US" altLang="ko-KR" sz="2000" dirty="0" err="1">
                <a:solidFill>
                  <a:srgbClr val="FF0000"/>
                </a:solidFill>
              </a:rPr>
              <a:t>cudaHostAllocWriteCombined</a:t>
            </a:r>
            <a:endParaRPr lang="en-US" altLang="ko-KR" sz="2000" dirty="0">
              <a:solidFill>
                <a:srgbClr val="FF0000"/>
              </a:solidFill>
            </a:endParaRPr>
          </a:p>
          <a:p>
            <a:pPr marL="514350" indent="-514350">
              <a:buFont typeface="+mj-lt"/>
              <a:buAutoNum type="arabicPeriod"/>
            </a:pPr>
            <a:r>
              <a:rPr lang="en-US" altLang="ko-KR" sz="2000" dirty="0" err="1">
                <a:solidFill>
                  <a:srgbClr val="FF0000"/>
                </a:solidFill>
              </a:rPr>
              <a:t>cudaHostAllocMapped</a:t>
            </a:r>
            <a:r>
              <a:rPr lang="en-US" altLang="ko-KR" sz="2000" dirty="0">
                <a:solidFill>
                  <a:srgbClr val="FF0000"/>
                </a:solidFill>
              </a:rPr>
              <a:t> : returns host memory that is mapped into device address space.</a:t>
            </a:r>
          </a:p>
          <a:p>
            <a:pPr marL="514350" indent="-514350">
              <a:buFont typeface="+mj-lt"/>
              <a:buAutoNum type="arabicPeriod"/>
            </a:pPr>
            <a:endParaRPr lang="en-US" altLang="ko-KR" sz="2000" dirty="0">
              <a:solidFill>
                <a:srgbClr val="FF0000"/>
              </a:solidFill>
            </a:endParaRPr>
          </a:p>
          <a:p>
            <a:pPr marL="0" indent="0">
              <a:buNone/>
            </a:pPr>
            <a:endParaRPr lang="en-US" altLang="ko-KR" sz="2800" dirty="0">
              <a:solidFill>
                <a:srgbClr val="FF0000"/>
              </a:solidFill>
            </a:endParaRPr>
          </a:p>
          <a:p>
            <a:endParaRPr lang="ko-KR" altLang="en-US" sz="2400" dirty="0"/>
          </a:p>
        </p:txBody>
      </p:sp>
    </p:spTree>
    <p:extLst>
      <p:ext uri="{BB962C8B-B14F-4D97-AF65-F5344CB8AC3E}">
        <p14:creationId xmlns:p14="http://schemas.microsoft.com/office/powerpoint/2010/main" val="130356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sumArraysZeroCopy</a:t>
            </a:r>
            <a:r>
              <a:rPr lang="en-US" altLang="ko-KR" sz="2400" dirty="0"/>
              <a:t>(float *A, float *B, float *C, </a:t>
            </a:r>
            <a:r>
              <a:rPr lang="en-US" altLang="ko-KR" sz="2400" dirty="0" err="1"/>
              <a:t>const</a:t>
            </a:r>
            <a:r>
              <a:rPr lang="en-US" altLang="ko-KR" sz="2400" dirty="0"/>
              <a:t> </a:t>
            </a:r>
            <a:r>
              <a:rPr lang="en-US" altLang="ko-KR" sz="2400" dirty="0" err="1"/>
              <a:t>int</a:t>
            </a:r>
            <a:r>
              <a:rPr lang="en-US" altLang="ko-KR" sz="2400" dirty="0"/>
              <a:t> N){</a:t>
            </a:r>
          </a:p>
          <a:p>
            <a:pPr marL="0" indent="0">
              <a:buNone/>
            </a:pPr>
            <a:r>
              <a:rPr lang="en-US" altLang="ko-KR" sz="2400" dirty="0"/>
              <a:t>	</a:t>
            </a:r>
            <a:r>
              <a:rPr lang="en-US" altLang="ko-KR" sz="2400" dirty="0" err="1"/>
              <a:t>int</a:t>
            </a:r>
            <a:r>
              <a:rPr lang="en-US" altLang="ko-KR" sz="2400" dirty="0"/>
              <a:t> </a:t>
            </a:r>
            <a:r>
              <a:rPr lang="en-US" altLang="ko-KR" sz="2400" dirty="0" err="1"/>
              <a:t>i</a:t>
            </a:r>
            <a:r>
              <a:rPr lang="en-US" altLang="ko-KR" sz="2400" dirty="0"/>
              <a:t>=</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if( </a:t>
            </a:r>
            <a:r>
              <a:rPr lang="en-US" altLang="ko-KR" sz="2400" dirty="0" err="1"/>
              <a:t>i</a:t>
            </a:r>
            <a:r>
              <a:rPr lang="en-US" altLang="ko-KR" sz="2400" dirty="0"/>
              <a:t>&lt;N) C[</a:t>
            </a:r>
            <a:r>
              <a:rPr lang="en-US" altLang="ko-KR" sz="2400" dirty="0" err="1"/>
              <a:t>i</a:t>
            </a:r>
            <a:r>
              <a:rPr lang="en-US" altLang="ko-KR" sz="2400" dirty="0"/>
              <a:t>] = A[</a:t>
            </a:r>
            <a:r>
              <a:rPr lang="en-US" altLang="ko-KR" sz="2400" dirty="0" err="1"/>
              <a:t>i</a:t>
            </a:r>
            <a:r>
              <a:rPr lang="en-US" altLang="ko-KR" sz="2400" dirty="0"/>
              <a:t>] + B[</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//Allocate A,B as zero-copy memory and C in device memory.</a:t>
            </a:r>
            <a:endParaRPr lang="ko-KR" altLang="en-US" sz="2400" dirty="0"/>
          </a:p>
        </p:txBody>
      </p:sp>
    </p:spTree>
    <p:extLst>
      <p:ext uri="{BB962C8B-B14F-4D97-AF65-F5344CB8AC3E}">
        <p14:creationId xmlns:p14="http://schemas.microsoft.com/office/powerpoint/2010/main" val="780126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pic>
        <p:nvPicPr>
          <p:cNvPr id="3075" name="Picture 3" descr="F:\sumZeroc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620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sumZerocpy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97152"/>
            <a:ext cx="6184900" cy="1098550"/>
          </a:xfrm>
          <a:prstGeom prst="rect">
            <a:avLst/>
          </a:prstGeom>
          <a:noFill/>
          <a:extLst>
            <a:ext uri="{909E8E84-426E-40DD-AFC4-6F175D3DCCD1}">
              <a14:hiddenFill xmlns:a14="http://schemas.microsoft.com/office/drawing/2010/main">
                <a:solidFill>
                  <a:srgbClr val="FFFFFF"/>
                </a:solidFill>
              </a14:hiddenFill>
            </a:ext>
          </a:extLst>
        </p:spPr>
      </p:pic>
      <p:sp>
        <p:nvSpPr>
          <p:cNvPr id="3" name="타원 2"/>
          <p:cNvSpPr/>
          <p:nvPr/>
        </p:nvSpPr>
        <p:spPr>
          <a:xfrm>
            <a:off x="4067944" y="263691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4283968" y="479715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3089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Issues of Zero-Copy Memory</a:t>
            </a:r>
            <a:endParaRPr lang="ko-KR" altLang="en-US" dirty="0"/>
          </a:p>
        </p:txBody>
      </p:sp>
      <p:sp>
        <p:nvSpPr>
          <p:cNvPr id="3" name="내용 개체 틀 2"/>
          <p:cNvSpPr>
            <a:spLocks noGrp="1"/>
          </p:cNvSpPr>
          <p:nvPr>
            <p:ph idx="1"/>
          </p:nvPr>
        </p:nvSpPr>
        <p:spPr/>
        <p:txBody>
          <a:bodyPr/>
          <a:lstStyle/>
          <a:p>
            <a:r>
              <a:rPr lang="en-US" altLang="ko-KR" dirty="0"/>
              <a:t>It</a:t>
            </a:r>
            <a:r>
              <a:rPr lang="ko-KR" altLang="en-US" dirty="0"/>
              <a:t> </a:t>
            </a:r>
            <a:r>
              <a:rPr lang="en-US" altLang="ko-KR" dirty="0"/>
              <a:t>simplifies programming.</a:t>
            </a:r>
          </a:p>
          <a:p>
            <a:r>
              <a:rPr lang="en-US" altLang="ko-KR" dirty="0"/>
              <a:t>For large data set shared by CPU and GPU that are connected by </a:t>
            </a:r>
            <a:r>
              <a:rPr lang="en-US" altLang="ko-KR" dirty="0" err="1"/>
              <a:t>PCIe</a:t>
            </a:r>
            <a:r>
              <a:rPr lang="en-US" altLang="ko-KR" dirty="0"/>
              <a:t> bus, it would be a poor choice.</a:t>
            </a:r>
          </a:p>
          <a:p>
            <a:r>
              <a:rPr lang="en-US" altLang="ko-KR" dirty="0"/>
              <a:t>There could be </a:t>
            </a:r>
            <a:r>
              <a:rPr lang="en-US" altLang="ko-KR" dirty="0">
                <a:solidFill>
                  <a:srgbClr val="FF0000"/>
                </a:solidFill>
              </a:rPr>
              <a:t>racing problem</a:t>
            </a:r>
            <a:r>
              <a:rPr lang="en-US" altLang="ko-KR" dirty="0"/>
              <a:t>.</a:t>
            </a:r>
          </a:p>
          <a:p>
            <a:endParaRPr lang="ko-KR" altLang="en-US" dirty="0"/>
          </a:p>
        </p:txBody>
      </p:sp>
    </p:spTree>
    <p:extLst>
      <p:ext uri="{BB962C8B-B14F-4D97-AF65-F5344CB8AC3E}">
        <p14:creationId xmlns:p14="http://schemas.microsoft.com/office/powerpoint/2010/main" val="2237529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Unified Virtual Addressing</a:t>
            </a:r>
            <a:endParaRPr lang="ko-KR" altLang="en-US" dirty="0"/>
          </a:p>
        </p:txBody>
      </p:sp>
      <p:grpSp>
        <p:nvGrpSpPr>
          <p:cNvPr id="13" name="그룹 12"/>
          <p:cNvGrpSpPr/>
          <p:nvPr/>
        </p:nvGrpSpPr>
        <p:grpSpPr>
          <a:xfrm>
            <a:off x="1259632" y="1412776"/>
            <a:ext cx="5472608" cy="2610074"/>
            <a:chOff x="1187624" y="1844824"/>
            <a:chExt cx="5472608" cy="2610074"/>
          </a:xfrm>
        </p:grpSpPr>
        <p:sp>
          <p:nvSpPr>
            <p:cNvPr id="4" name="직사각형 3"/>
            <p:cNvSpPr/>
            <p:nvPr/>
          </p:nvSpPr>
          <p:spPr>
            <a:xfrm>
              <a:off x="1763688"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33478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GPU0</a:t>
              </a:r>
              <a:endParaRPr lang="ko-KR" altLang="en-US" dirty="0"/>
            </a:p>
          </p:txBody>
        </p:sp>
        <p:sp>
          <p:nvSpPr>
            <p:cNvPr id="6" name="직사각형 5"/>
            <p:cNvSpPr/>
            <p:nvPr/>
          </p:nvSpPr>
          <p:spPr>
            <a:xfrm>
              <a:off x="51480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7" name="직사각형 6"/>
            <p:cNvSpPr/>
            <p:nvPr/>
          </p:nvSpPr>
          <p:spPr>
            <a:xfrm>
              <a:off x="1691680" y="2996952"/>
              <a:ext cx="4536504"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연결선 8"/>
            <p:cNvCxnSpPr/>
            <p:nvPr/>
          </p:nvCxnSpPr>
          <p:spPr>
            <a:xfrm>
              <a:off x="3059832"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716016"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3140968"/>
              <a:ext cx="720080" cy="461665"/>
            </a:xfrm>
            <a:prstGeom prst="rect">
              <a:avLst/>
            </a:prstGeom>
            <a:noFill/>
          </p:spPr>
          <p:txBody>
            <a:bodyPr wrap="square" rtlCol="0">
              <a:spAutoFit/>
            </a:bodyPr>
            <a:lstStyle/>
            <a:p>
              <a:r>
                <a:rPr lang="en-US" altLang="ko-KR" sz="1200" dirty="0">
                  <a:solidFill>
                    <a:srgbClr val="FF0000"/>
                  </a:solidFill>
                  <a:latin typeface="+mn-lt"/>
                </a:rPr>
                <a:t>CPU Memory</a:t>
              </a:r>
              <a:endParaRPr lang="ko-KR" altLang="en-US" sz="1200" dirty="0">
                <a:solidFill>
                  <a:srgbClr val="FF0000"/>
                </a:solidFill>
                <a:latin typeface="+mn-lt"/>
              </a:endParaRPr>
            </a:p>
          </p:txBody>
        </p:sp>
        <p:sp>
          <p:nvSpPr>
            <p:cNvPr id="17" name="TextBox 16"/>
            <p:cNvSpPr txBox="1"/>
            <p:nvPr/>
          </p:nvSpPr>
          <p:spPr>
            <a:xfrm>
              <a:off x="3347864" y="3140968"/>
              <a:ext cx="936104" cy="461665"/>
            </a:xfrm>
            <a:prstGeom prst="rect">
              <a:avLst/>
            </a:prstGeom>
            <a:noFill/>
          </p:spPr>
          <p:txBody>
            <a:bodyPr wrap="square" rtlCol="0">
              <a:spAutoFit/>
            </a:bodyPr>
            <a:lstStyle/>
            <a:p>
              <a:r>
                <a:rPr lang="en-US" altLang="ko-KR" sz="1200" dirty="0">
                  <a:solidFill>
                    <a:srgbClr val="FF0000"/>
                  </a:solidFill>
                  <a:latin typeface="+mn-lt"/>
                </a:rPr>
                <a:t>GPU0</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8" name="TextBox 17"/>
            <p:cNvSpPr txBox="1"/>
            <p:nvPr/>
          </p:nvSpPr>
          <p:spPr>
            <a:xfrm>
              <a:off x="4932040" y="3140968"/>
              <a:ext cx="864096" cy="461665"/>
            </a:xfrm>
            <a:prstGeom prst="rect">
              <a:avLst/>
            </a:prstGeom>
            <a:noFill/>
          </p:spPr>
          <p:txBody>
            <a:bodyPr wrap="square" rtlCol="0">
              <a:spAutoFit/>
            </a:bodyPr>
            <a:lstStyle/>
            <a:p>
              <a:r>
                <a:rPr lang="en-US" altLang="ko-KR" sz="1200" dirty="0">
                  <a:solidFill>
                    <a:srgbClr val="FF0000"/>
                  </a:solidFill>
                  <a:latin typeface="+mn-lt"/>
                </a:rPr>
                <a:t>GPU1</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9" name="TextBox 18"/>
            <p:cNvSpPr txBox="1"/>
            <p:nvPr/>
          </p:nvSpPr>
          <p:spPr>
            <a:xfrm>
              <a:off x="1187624" y="1844824"/>
              <a:ext cx="3168352" cy="369332"/>
            </a:xfrm>
            <a:prstGeom prst="rect">
              <a:avLst/>
            </a:prstGeom>
            <a:noFill/>
          </p:spPr>
          <p:txBody>
            <a:bodyPr wrap="square" rtlCol="0">
              <a:spAutoFit/>
            </a:bodyPr>
            <a:lstStyle/>
            <a:p>
              <a:r>
                <a:rPr lang="en-US" altLang="ko-KR" dirty="0">
                  <a:latin typeface="+mn-lt"/>
                </a:rPr>
                <a:t>Introduced in CUDA 4.0</a:t>
              </a:r>
              <a:endParaRPr lang="ko-KR" altLang="en-US" dirty="0">
                <a:latin typeface="+mn-lt"/>
              </a:endParaRPr>
            </a:p>
          </p:txBody>
        </p:sp>
        <p:sp>
          <p:nvSpPr>
            <p:cNvPr id="3" name="TextBox 2"/>
            <p:cNvSpPr txBox="1"/>
            <p:nvPr/>
          </p:nvSpPr>
          <p:spPr>
            <a:xfrm>
              <a:off x="1691680" y="2996952"/>
              <a:ext cx="432048" cy="369332"/>
            </a:xfrm>
            <a:prstGeom prst="rect">
              <a:avLst/>
            </a:prstGeom>
            <a:noFill/>
          </p:spPr>
          <p:txBody>
            <a:bodyPr wrap="square" rtlCol="0">
              <a:spAutoFit/>
            </a:bodyPr>
            <a:lstStyle/>
            <a:p>
              <a:r>
                <a:rPr lang="en-US" altLang="ko-KR" dirty="0"/>
                <a:t>0</a:t>
              </a:r>
              <a:endParaRPr lang="ko-KR" altLang="en-US" dirty="0"/>
            </a:p>
          </p:txBody>
        </p:sp>
        <p:sp>
          <p:nvSpPr>
            <p:cNvPr id="8" name="TextBox 7"/>
            <p:cNvSpPr txBox="1"/>
            <p:nvPr/>
          </p:nvSpPr>
          <p:spPr>
            <a:xfrm>
              <a:off x="1691680" y="2708920"/>
              <a:ext cx="1152128" cy="369332"/>
            </a:xfrm>
            <a:prstGeom prst="rect">
              <a:avLst/>
            </a:prstGeom>
            <a:noFill/>
          </p:spPr>
          <p:txBody>
            <a:bodyPr wrap="square" rtlCol="0">
              <a:spAutoFit/>
            </a:bodyPr>
            <a:lstStyle/>
            <a:p>
              <a:r>
                <a:rPr lang="en-US" altLang="ko-KR" dirty="0">
                  <a:latin typeface="+mn-lt"/>
                </a:rPr>
                <a:t>0x0000</a:t>
              </a:r>
              <a:endParaRPr lang="ko-KR" altLang="en-US" dirty="0">
                <a:latin typeface="+mn-lt"/>
              </a:endParaRPr>
            </a:p>
          </p:txBody>
        </p:sp>
        <p:sp>
          <p:nvSpPr>
            <p:cNvPr id="10" name="TextBox 9"/>
            <p:cNvSpPr txBox="1"/>
            <p:nvPr/>
          </p:nvSpPr>
          <p:spPr>
            <a:xfrm>
              <a:off x="5580112" y="2708920"/>
              <a:ext cx="1080120" cy="369332"/>
            </a:xfrm>
            <a:prstGeom prst="rect">
              <a:avLst/>
            </a:prstGeom>
            <a:noFill/>
          </p:spPr>
          <p:txBody>
            <a:bodyPr wrap="square" rtlCol="0">
              <a:spAutoFit/>
            </a:bodyPr>
            <a:lstStyle/>
            <a:p>
              <a:r>
                <a:rPr lang="en-US" altLang="ko-KR" dirty="0">
                  <a:latin typeface="+mn-lt"/>
                </a:rPr>
                <a:t>0xFFFF</a:t>
              </a:r>
              <a:endParaRPr lang="ko-KR" altLang="en-US" dirty="0">
                <a:latin typeface="+mn-lt"/>
              </a:endParaRPr>
            </a:p>
          </p:txBody>
        </p:sp>
        <p:cxnSp>
          <p:nvCxnSpPr>
            <p:cNvPr id="12" name="직선 연결선 11"/>
            <p:cNvCxnSpPr>
              <a:stCxn id="15" idx="2"/>
              <a:endCxn id="4" idx="0"/>
            </p:cNvCxnSpPr>
            <p:nvPr/>
          </p:nvCxnSpPr>
          <p:spPr>
            <a:xfrm>
              <a:off x="2339752" y="3602633"/>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884636" y="3608916"/>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711962" y="3591269"/>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2303161"/>
              <a:ext cx="45719" cy="369332"/>
            </a:xfrm>
            <a:prstGeom prst="rect">
              <a:avLst/>
            </a:prstGeom>
            <a:noFill/>
          </p:spPr>
          <p:txBody>
            <a:bodyPr wrap="square" rtlCol="0">
              <a:spAutoFit/>
            </a:bodyPr>
            <a:lstStyle/>
            <a:p>
              <a:endParaRPr lang="ko-KR" altLang="en-US" dirty="0"/>
            </a:p>
          </p:txBody>
        </p:sp>
      </p:grpSp>
    </p:spTree>
    <p:extLst>
      <p:ext uri="{BB962C8B-B14F-4D97-AF65-F5344CB8AC3E}">
        <p14:creationId xmlns:p14="http://schemas.microsoft.com/office/powerpoint/2010/main" val="185571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9487"/>
            <a:ext cx="8229600" cy="960438"/>
          </a:xfrm>
        </p:spPr>
        <p:txBody>
          <a:bodyPr/>
          <a:lstStyle/>
          <a:p>
            <a:r>
              <a:rPr lang="en-US" altLang="ko-KR" dirty="0"/>
              <a:t>Unified Memory</a:t>
            </a:r>
            <a:br>
              <a:rPr lang="en-US" altLang="ko-KR" dirty="0"/>
            </a:br>
            <a:r>
              <a:rPr lang="en-US" altLang="ko-KR" sz="2800" b="1" dirty="0">
                <a:solidFill>
                  <a:schemeClr val="tx1"/>
                </a:solidFill>
              </a:rPr>
              <a:t>(CUDA 6.0)</a:t>
            </a:r>
            <a:endParaRPr lang="ko-KR" altLang="en-US" sz="2800" b="1" dirty="0">
              <a:solidFill>
                <a:schemeClr val="tx1"/>
              </a:solidFill>
            </a:endParaRPr>
          </a:p>
        </p:txBody>
      </p:sp>
      <p:sp>
        <p:nvSpPr>
          <p:cNvPr id="3" name="내용 개체 틀 2"/>
          <p:cNvSpPr>
            <a:spLocks noGrp="1"/>
          </p:cNvSpPr>
          <p:nvPr>
            <p:ph idx="1"/>
          </p:nvPr>
        </p:nvSpPr>
        <p:spPr>
          <a:xfrm>
            <a:off x="467544" y="980728"/>
            <a:ext cx="8229600" cy="5760640"/>
          </a:xfrm>
        </p:spPr>
        <p:txBody>
          <a:bodyPr/>
          <a:lstStyle/>
          <a:p>
            <a:r>
              <a:rPr lang="en-US" altLang="ko-KR" sz="1800" dirty="0" err="1"/>
              <a:t>Unifed</a:t>
            </a:r>
            <a:r>
              <a:rPr lang="en-US" altLang="ko-KR" sz="1800" dirty="0"/>
              <a:t> Memory creates a pool of managed memory, where each allocation from this memory pool is accessible on both the CPU and GPU with the same memory address (that is, pointer). The underlying system automatically migrates data in the unified memory space between the host and device</a:t>
            </a:r>
            <a:r>
              <a:rPr lang="en-US" altLang="ko-KR" sz="1600" dirty="0"/>
              <a:t>.</a:t>
            </a:r>
            <a:br>
              <a:rPr lang="en-US" altLang="ko-KR" sz="1600" dirty="0"/>
            </a:br>
            <a:endParaRPr lang="en-US" altLang="ko-KR" sz="1600" b="1" dirty="0"/>
          </a:p>
          <a:p>
            <a:r>
              <a:rPr lang="en-US" altLang="ko-KR" sz="1600" b="1" dirty="0"/>
              <a:t>Managed memory refers to Unified Memory allocation that are automatically managed by the underlying system.</a:t>
            </a:r>
          </a:p>
          <a:p>
            <a:r>
              <a:rPr lang="en-US" altLang="ko-KR" sz="1600" b="1" dirty="0">
                <a:solidFill>
                  <a:srgbClr val="FF0000"/>
                </a:solidFill>
              </a:rPr>
              <a:t>__device__ __managed__ </a:t>
            </a:r>
            <a:r>
              <a:rPr lang="en-US" altLang="ko-KR" sz="1600" b="1" dirty="0" err="1">
                <a:solidFill>
                  <a:srgbClr val="FF0000"/>
                </a:solidFill>
              </a:rPr>
              <a:t>int</a:t>
            </a:r>
            <a:r>
              <a:rPr lang="en-US" altLang="ko-KR" sz="1600" b="1" dirty="0">
                <a:solidFill>
                  <a:srgbClr val="FF0000"/>
                </a:solidFill>
              </a:rPr>
              <a:t> y</a:t>
            </a:r>
            <a:r>
              <a:rPr lang="en-US" altLang="ko-KR" sz="1600" b="1" dirty="0"/>
              <a:t>;//This variable can be referenced directly from either host or device code.</a:t>
            </a:r>
          </a:p>
          <a:p>
            <a:r>
              <a:rPr lang="en-US" altLang="ko-KR" sz="1600" b="1" dirty="0" err="1">
                <a:solidFill>
                  <a:srgbClr val="FF0000"/>
                </a:solidFill>
              </a:rPr>
              <a:t>cudaError_t</a:t>
            </a:r>
            <a:r>
              <a:rPr lang="en-US" altLang="ko-KR" sz="1600" b="1" dirty="0">
                <a:solidFill>
                  <a:srgbClr val="FF0000"/>
                </a:solidFill>
              </a:rPr>
              <a:t> </a:t>
            </a:r>
            <a:r>
              <a:rPr lang="en-US" altLang="ko-KR" sz="1600" b="1" dirty="0" err="1">
                <a:solidFill>
                  <a:srgbClr val="FF0000"/>
                </a:solidFill>
              </a:rPr>
              <a:t>cudaMallocManaged</a:t>
            </a:r>
            <a:r>
              <a:rPr lang="en-US" altLang="ko-KR" sz="1600" b="1" dirty="0"/>
              <a:t>(void **</a:t>
            </a:r>
            <a:r>
              <a:rPr lang="en-US" altLang="ko-KR" sz="1600" b="1" dirty="0" err="1"/>
              <a:t>devPtr</a:t>
            </a:r>
            <a:r>
              <a:rPr lang="en-US" altLang="ko-KR" sz="1600" b="1" dirty="0"/>
              <a:t>, </a:t>
            </a:r>
            <a:r>
              <a:rPr lang="en-US" altLang="ko-KR" sz="1600" b="1" dirty="0" err="1"/>
              <a:t>size_t</a:t>
            </a:r>
            <a:r>
              <a:rPr lang="en-US" altLang="ko-KR" sz="1600" b="1" dirty="0"/>
              <a:t> </a:t>
            </a:r>
            <a:r>
              <a:rPr lang="en-US" altLang="ko-KR" sz="1600" b="1" dirty="0">
                <a:solidFill>
                  <a:srgbClr val="FF0000"/>
                </a:solidFill>
              </a:rPr>
              <a:t>size</a:t>
            </a:r>
            <a:r>
              <a:rPr lang="en-US" altLang="ko-KR" sz="1600" b="1" dirty="0"/>
              <a:t>, unsigned </a:t>
            </a:r>
            <a:r>
              <a:rPr lang="en-US" altLang="ko-KR" sz="1600" b="1" dirty="0" err="1"/>
              <a:t>int</a:t>
            </a:r>
            <a:r>
              <a:rPr lang="en-US" altLang="ko-KR" sz="1600" b="1" dirty="0"/>
              <a:t> flags=0);//the host can use this.</a:t>
            </a:r>
          </a:p>
          <a:p>
            <a:pPr marL="0" indent="0">
              <a:buNone/>
            </a:pPr>
            <a:r>
              <a:rPr lang="en-US" altLang="ko-KR" sz="1600" b="1" dirty="0"/>
              <a:t>   This function allocates </a:t>
            </a:r>
            <a:r>
              <a:rPr lang="en-US" altLang="ko-KR" sz="1600" b="1" dirty="0">
                <a:solidFill>
                  <a:srgbClr val="FF0000"/>
                </a:solidFill>
              </a:rPr>
              <a:t>size bytes of managed memory and returns a pointer </a:t>
            </a:r>
            <a:r>
              <a:rPr lang="en-US" altLang="ko-KR" sz="1600" b="1" dirty="0" err="1">
                <a:solidFill>
                  <a:srgbClr val="FF0000"/>
                </a:solidFill>
              </a:rPr>
              <a:t>devPtr</a:t>
            </a:r>
            <a:r>
              <a:rPr lang="en-US" altLang="ko-KR" sz="1600" b="1" dirty="0">
                <a:solidFill>
                  <a:srgbClr val="FF0000"/>
                </a:solidFill>
              </a:rPr>
              <a:t>. The pointer is valid on all devices and the host.</a:t>
            </a:r>
            <a:endParaRPr lang="ko-KR" altLang="en-US" sz="2800" b="1" dirty="0">
              <a:solidFill>
                <a:srgbClr val="FF0000"/>
              </a:solidFill>
            </a:endParaRPr>
          </a:p>
        </p:txBody>
      </p:sp>
    </p:spTree>
    <p:extLst>
      <p:ext uri="{BB962C8B-B14F-4D97-AF65-F5344CB8AC3E}">
        <p14:creationId xmlns:p14="http://schemas.microsoft.com/office/powerpoint/2010/main" val="197640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 Patterns</a:t>
            </a:r>
            <a:endParaRPr lang="ko-KR" altLang="en-US" dirty="0"/>
          </a:p>
        </p:txBody>
      </p:sp>
      <p:sp>
        <p:nvSpPr>
          <p:cNvPr id="3" name="내용 개체 틀 2"/>
          <p:cNvSpPr>
            <a:spLocks noGrp="1"/>
          </p:cNvSpPr>
          <p:nvPr>
            <p:ph idx="1"/>
          </p:nvPr>
        </p:nvSpPr>
        <p:spPr/>
        <p:txBody>
          <a:bodyPr/>
          <a:lstStyle/>
          <a:p>
            <a:r>
              <a:rPr lang="en-US" altLang="ko-KR" dirty="0"/>
              <a:t>Most device data access begins in global memory, therefore the performance of GPU might be limited by the memory bandwidth.</a:t>
            </a:r>
          </a:p>
          <a:p>
            <a:r>
              <a:rPr lang="en-US" altLang="ko-KR" dirty="0"/>
              <a:t>Maximizing the use of global memory bandwidth is the fundamental step. </a:t>
            </a:r>
            <a:endParaRPr lang="ko-KR" altLang="en-US" dirty="0"/>
          </a:p>
        </p:txBody>
      </p:sp>
    </p:spTree>
    <p:extLst>
      <p:ext uri="{BB962C8B-B14F-4D97-AF65-F5344CB8AC3E}">
        <p14:creationId xmlns:p14="http://schemas.microsoft.com/office/powerpoint/2010/main" val="236657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
          <a:stretch/>
        </p:blipFill>
        <p:spPr bwMode="auto">
          <a:xfrm>
            <a:off x="831153" y="1600200"/>
            <a:ext cx="74852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7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a:t>
            </a:r>
            <a:endParaRPr lang="ko-KR" altLang="en-US" dirty="0"/>
          </a:p>
        </p:txBody>
      </p:sp>
      <p:sp>
        <p:nvSpPr>
          <p:cNvPr id="3" name="내용 개체 틀 2"/>
          <p:cNvSpPr>
            <a:spLocks noGrp="1"/>
          </p:cNvSpPr>
          <p:nvPr>
            <p:ph idx="1"/>
          </p:nvPr>
        </p:nvSpPr>
        <p:spPr/>
        <p:txBody>
          <a:bodyPr/>
          <a:lstStyle/>
          <a:p>
            <a:r>
              <a:rPr lang="en-US" altLang="ko-KR" sz="2400" dirty="0"/>
              <a:t>All accesses to global memory are through the L2 cache.</a:t>
            </a:r>
          </a:p>
          <a:p>
            <a:r>
              <a:rPr lang="en-US" altLang="ko-KR" sz="2400" dirty="0"/>
              <a:t>If L1 and L2 caches are used , a memory access is served by a 128-byte memory transaction.</a:t>
            </a:r>
          </a:p>
          <a:p>
            <a:r>
              <a:rPr lang="en-US" altLang="ko-KR" sz="2400" dirty="0"/>
              <a:t>If only L2 cache is used, a memory access is serviced by a 32-byte memory transaction. (disable L1 cache)</a:t>
            </a:r>
          </a:p>
          <a:p>
            <a:r>
              <a:rPr lang="en-US" altLang="ko-KR" sz="2400" dirty="0"/>
              <a:t>A L1 cache line is 128 bytes and it maps to a 128-byte aligned segment in device memory.</a:t>
            </a:r>
          </a:p>
          <a:p>
            <a:r>
              <a:rPr lang="en-US" altLang="ko-KR" sz="2400" dirty="0"/>
              <a:t>If each thread in a warp requests  4-byte value, that results in 128 bytes per request. It maps perfectly to the cache line  size and device memory segment size.</a:t>
            </a:r>
            <a:endParaRPr lang="ko-KR" altLang="en-US" sz="2400" dirty="0"/>
          </a:p>
        </p:txBody>
      </p:sp>
    </p:spTree>
    <p:extLst>
      <p:ext uri="{BB962C8B-B14F-4D97-AF65-F5344CB8AC3E}">
        <p14:creationId xmlns:p14="http://schemas.microsoft.com/office/powerpoint/2010/main" val="76552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Two Characteristics of Memory Access</a:t>
            </a:r>
            <a:endParaRPr lang="ko-KR" altLang="en-US" sz="3600" dirty="0"/>
          </a:p>
        </p:txBody>
      </p:sp>
      <p:sp>
        <p:nvSpPr>
          <p:cNvPr id="3" name="내용 개체 틀 2"/>
          <p:cNvSpPr>
            <a:spLocks noGrp="1"/>
          </p:cNvSpPr>
          <p:nvPr>
            <p:ph idx="1"/>
          </p:nvPr>
        </p:nvSpPr>
        <p:spPr>
          <a:xfrm>
            <a:off x="539552" y="1628800"/>
            <a:ext cx="8229600" cy="4525963"/>
          </a:xfrm>
        </p:spPr>
        <p:txBody>
          <a:bodyPr/>
          <a:lstStyle/>
          <a:p>
            <a:r>
              <a:rPr lang="en-US" altLang="ko-KR" dirty="0"/>
              <a:t>Aligned memory access:</a:t>
            </a:r>
            <a:endParaRPr lang="en-US" altLang="ko-KR" sz="2400" dirty="0"/>
          </a:p>
          <a:p>
            <a:pPr marL="0" indent="0">
              <a:buNone/>
            </a:pPr>
            <a:r>
              <a:rPr lang="en-US" altLang="ko-KR" sz="2400" dirty="0"/>
              <a:t>	The first address of a device memory transaction is an 	even multiple of the cache granularity, that is, 32-byte for</a:t>
            </a:r>
          </a:p>
          <a:p>
            <a:pPr marL="0" indent="0">
              <a:buNone/>
            </a:pPr>
            <a:r>
              <a:rPr lang="en-US" altLang="ko-KR" sz="2400" dirty="0"/>
              <a:t>           L2 cache or 128 bytes for L1 cache.</a:t>
            </a:r>
            <a:endParaRPr lang="en-US" altLang="ko-KR" dirty="0"/>
          </a:p>
          <a:p>
            <a:pPr marL="0" indent="0">
              <a:buNone/>
            </a:pPr>
            <a:r>
              <a:rPr lang="en-US" altLang="ko-KR" dirty="0"/>
              <a:t>	</a:t>
            </a:r>
          </a:p>
          <a:p>
            <a:r>
              <a:rPr lang="en-US" altLang="ko-KR" dirty="0"/>
              <a:t>Coalesced memory access:</a:t>
            </a:r>
          </a:p>
          <a:p>
            <a:pPr marL="0" indent="0">
              <a:buNone/>
            </a:pPr>
            <a:r>
              <a:rPr lang="en-US" altLang="ko-KR" dirty="0"/>
              <a:t>	</a:t>
            </a:r>
            <a:r>
              <a:rPr lang="en-US" altLang="ko-KR" sz="2400" dirty="0"/>
              <a:t>All 32 threads in a warp access a contiguous chunk of</a:t>
            </a:r>
          </a:p>
          <a:p>
            <a:pPr marL="0" indent="0">
              <a:buNone/>
            </a:pPr>
            <a:r>
              <a:rPr lang="en-US" altLang="ko-KR" sz="2400" dirty="0"/>
              <a:t>          memory.</a:t>
            </a:r>
            <a:endParaRPr lang="ko-KR" altLang="en-US" dirty="0"/>
          </a:p>
        </p:txBody>
      </p:sp>
    </p:spTree>
    <p:extLst>
      <p:ext uri="{BB962C8B-B14F-4D97-AF65-F5344CB8AC3E}">
        <p14:creationId xmlns:p14="http://schemas.microsoft.com/office/powerpoint/2010/main" val="26023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Memory Characteristics</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sz="2400" dirty="0"/>
              <a:t>Registers		: RW	a thread</a:t>
            </a:r>
          </a:p>
          <a:p>
            <a:pPr marL="514350" indent="-514350">
              <a:buFont typeface="+mj-lt"/>
              <a:buAutoNum type="arabicPeriod"/>
            </a:pPr>
            <a:r>
              <a:rPr lang="en-US" altLang="ko-KR" sz="2400" dirty="0"/>
              <a:t>Local Memory	: RW	a thread</a:t>
            </a:r>
          </a:p>
          <a:p>
            <a:pPr marL="514350" indent="-514350">
              <a:buFont typeface="+mj-lt"/>
              <a:buAutoNum type="arabicPeriod"/>
            </a:pPr>
            <a:r>
              <a:rPr lang="en-US" altLang="ko-KR" sz="2400" dirty="0"/>
              <a:t>Shared Memory	: RW	all threads in a block</a:t>
            </a:r>
          </a:p>
          <a:p>
            <a:pPr marL="514350" indent="-514350">
              <a:buFont typeface="+mj-lt"/>
              <a:buAutoNum type="arabicPeriod"/>
            </a:pPr>
            <a:r>
              <a:rPr lang="en-US" altLang="ko-KR" sz="2400" dirty="0"/>
              <a:t>Global Memory	: RW	all threads in a device(grid) and the 				host</a:t>
            </a:r>
          </a:p>
          <a:p>
            <a:pPr marL="514350" indent="-514350">
              <a:buFont typeface="+mj-lt"/>
              <a:buAutoNum type="arabicPeriod"/>
            </a:pPr>
            <a:r>
              <a:rPr lang="en-US" altLang="ko-KR" sz="2400" dirty="0"/>
              <a:t>Constant Memory	: R	all threads in a device and the host</a:t>
            </a:r>
          </a:p>
          <a:p>
            <a:pPr marL="514350" indent="-514350">
              <a:buFont typeface="+mj-lt"/>
              <a:buAutoNum type="arabicPeriod"/>
            </a:pPr>
            <a:r>
              <a:rPr lang="en-US" altLang="ko-KR" sz="2400" dirty="0"/>
              <a:t>Texture Memory	: R	all threads in a device and the host</a:t>
            </a:r>
            <a:endParaRPr lang="ko-KR" altLang="en-US" sz="2400" dirty="0"/>
          </a:p>
        </p:txBody>
      </p:sp>
    </p:spTree>
    <p:extLst>
      <p:ext uri="{BB962C8B-B14F-4D97-AF65-F5344CB8AC3E}">
        <p14:creationId xmlns:p14="http://schemas.microsoft.com/office/powerpoint/2010/main" val="211966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Aligned  and Coalesced memory Access</a:t>
            </a:r>
            <a:endParaRPr lang="ko-KR" altLang="en-US" sz="3600" dirty="0"/>
          </a:p>
        </p:txBody>
      </p:sp>
      <p:graphicFrame>
        <p:nvGraphicFramePr>
          <p:cNvPr id="9" name="표 8"/>
          <p:cNvGraphicFramePr>
            <a:graphicFrameLocks noGrp="1"/>
          </p:cNvGraphicFramePr>
          <p:nvPr>
            <p:extLst>
              <p:ext uri="{D42A27DB-BD31-4B8C-83A1-F6EECF244321}">
                <p14:modId xmlns:p14="http://schemas.microsoft.com/office/powerpoint/2010/main" val="1688874413"/>
              </p:ext>
            </p:extLst>
          </p:nvPr>
        </p:nvGraphicFramePr>
        <p:xfrm>
          <a:off x="395536" y="2132856"/>
          <a:ext cx="8331200" cy="86409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864096">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1115616" y="1812118"/>
            <a:ext cx="489772" cy="276999"/>
          </a:xfrm>
          <a:prstGeom prst="rect">
            <a:avLst/>
          </a:prstGeom>
          <a:noFill/>
        </p:spPr>
        <p:txBody>
          <a:bodyPr wrap="square" rtlCol="0">
            <a:spAutoFit/>
          </a:bodyPr>
          <a:lstStyle/>
          <a:p>
            <a:r>
              <a:rPr lang="en-US" altLang="ko-KR" sz="1200" dirty="0">
                <a:latin typeface="+mn-ea"/>
                <a:ea typeface="+mn-ea"/>
              </a:rPr>
              <a:t>128</a:t>
            </a:r>
            <a:endParaRPr lang="ko-KR" altLang="en-US" sz="1200" dirty="0">
              <a:latin typeface="+mn-ea"/>
              <a:ea typeface="+mn-ea"/>
            </a:endParaRPr>
          </a:p>
        </p:txBody>
      </p:sp>
      <p:sp>
        <p:nvSpPr>
          <p:cNvPr id="11" name="TextBox 10"/>
          <p:cNvSpPr txBox="1"/>
          <p:nvPr/>
        </p:nvSpPr>
        <p:spPr>
          <a:xfrm>
            <a:off x="7812360" y="1812118"/>
            <a:ext cx="576064" cy="276999"/>
          </a:xfrm>
          <a:prstGeom prst="rect">
            <a:avLst/>
          </a:prstGeom>
          <a:noFill/>
        </p:spPr>
        <p:txBody>
          <a:bodyPr wrap="square" rtlCol="0">
            <a:spAutoFit/>
          </a:bodyPr>
          <a:lstStyle/>
          <a:p>
            <a:r>
              <a:rPr lang="en-US" altLang="ko-KR" sz="1200" dirty="0">
                <a:latin typeface="+mn-lt"/>
              </a:rPr>
              <a:t>256</a:t>
            </a:r>
            <a:endParaRPr lang="ko-KR" altLang="en-US" sz="1200" dirty="0">
              <a:latin typeface="+mn-lt"/>
            </a:endParaRPr>
          </a:p>
        </p:txBody>
      </p:sp>
      <p:sp>
        <p:nvSpPr>
          <p:cNvPr id="12" name="TextBox 11"/>
          <p:cNvSpPr txBox="1"/>
          <p:nvPr/>
        </p:nvSpPr>
        <p:spPr>
          <a:xfrm>
            <a:off x="2555776" y="2420888"/>
            <a:ext cx="3096344" cy="369332"/>
          </a:xfrm>
          <a:prstGeom prst="rect">
            <a:avLst/>
          </a:prstGeom>
          <a:noFill/>
        </p:spPr>
        <p:txBody>
          <a:bodyPr wrap="square" rtlCol="0">
            <a:spAutoFit/>
          </a:bodyPr>
          <a:lstStyle/>
          <a:p>
            <a:r>
              <a:rPr lang="en-US" altLang="ko-KR" dirty="0">
                <a:solidFill>
                  <a:srgbClr val="FF0000"/>
                </a:solidFill>
              </a:rPr>
              <a:t>Memory</a:t>
            </a:r>
            <a:endParaRPr lang="ko-KR" altLang="en-US" dirty="0">
              <a:solidFill>
                <a:srgbClr val="FF0000"/>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4283983239"/>
              </p:ext>
            </p:extLst>
          </p:nvPr>
        </p:nvGraphicFramePr>
        <p:xfrm>
          <a:off x="1259632" y="328498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dirty="0"/>
                    </a:p>
                  </a:txBody>
                  <a:tcPr>
                    <a:solidFill>
                      <a:srgbClr val="0070C0"/>
                    </a:solid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251520" y="3789040"/>
            <a:ext cx="1008112" cy="338554"/>
          </a:xfrm>
          <a:prstGeom prst="rect">
            <a:avLst/>
          </a:prstGeom>
          <a:noFill/>
        </p:spPr>
        <p:txBody>
          <a:bodyPr wrap="square" rtlCol="0">
            <a:spAutoFit/>
          </a:bodyPr>
          <a:lstStyle/>
          <a:p>
            <a:r>
              <a:rPr lang="en-US" altLang="ko-KR" sz="1600" dirty="0" err="1">
                <a:latin typeface="+mn-lt"/>
              </a:rPr>
              <a:t>threadId</a:t>
            </a:r>
            <a:endParaRPr lang="ko-KR" altLang="en-US" sz="1600" dirty="0">
              <a:latin typeface="+mn-lt"/>
            </a:endParaRPr>
          </a:p>
        </p:txBody>
      </p:sp>
      <p:sp>
        <p:nvSpPr>
          <p:cNvPr id="15" name="TextBox 14"/>
          <p:cNvSpPr txBox="1"/>
          <p:nvPr/>
        </p:nvSpPr>
        <p:spPr>
          <a:xfrm>
            <a:off x="1259632" y="3789040"/>
            <a:ext cx="216024" cy="307777"/>
          </a:xfrm>
          <a:prstGeom prst="rect">
            <a:avLst/>
          </a:prstGeom>
          <a:noFill/>
        </p:spPr>
        <p:txBody>
          <a:bodyPr wrap="square" rtlCol="0">
            <a:spAutoFit/>
          </a:bodyPr>
          <a:lstStyle/>
          <a:p>
            <a:r>
              <a:rPr lang="en-US" altLang="ko-KR" sz="1400" dirty="0">
                <a:solidFill>
                  <a:srgbClr val="FF0000"/>
                </a:solidFill>
                <a:latin typeface="+mn-lt"/>
              </a:rPr>
              <a:t>0</a:t>
            </a:r>
            <a:endParaRPr lang="ko-KR" altLang="en-US" sz="1400" dirty="0">
              <a:solidFill>
                <a:srgbClr val="FF0000"/>
              </a:solidFill>
              <a:latin typeface="+mn-lt"/>
            </a:endParaRPr>
          </a:p>
        </p:txBody>
      </p:sp>
      <p:sp>
        <p:nvSpPr>
          <p:cNvPr id="16" name="TextBox 15"/>
          <p:cNvSpPr txBox="1"/>
          <p:nvPr/>
        </p:nvSpPr>
        <p:spPr>
          <a:xfrm>
            <a:off x="7710570" y="3789040"/>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graphicFrame>
        <p:nvGraphicFramePr>
          <p:cNvPr id="22" name="표 21"/>
          <p:cNvGraphicFramePr>
            <a:graphicFrameLocks noGrp="1"/>
          </p:cNvGraphicFramePr>
          <p:nvPr>
            <p:extLst>
              <p:ext uri="{D42A27DB-BD31-4B8C-83A1-F6EECF244321}">
                <p14:modId xmlns:p14="http://schemas.microsoft.com/office/powerpoint/2010/main" val="2200335338"/>
              </p:ext>
            </p:extLst>
          </p:nvPr>
        </p:nvGraphicFramePr>
        <p:xfrm>
          <a:off x="1259632" y="472514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dirty="0"/>
                    </a:p>
                  </a:txBody>
                  <a:tcPr>
                    <a:solidFill>
                      <a:srgbClr val="00B050"/>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251520" y="5085184"/>
            <a:ext cx="1008112" cy="369332"/>
          </a:xfrm>
          <a:prstGeom prst="rect">
            <a:avLst/>
          </a:prstGeom>
          <a:noFill/>
        </p:spPr>
        <p:txBody>
          <a:bodyPr wrap="square" rtlCol="0">
            <a:spAutoFit/>
          </a:bodyPr>
          <a:lstStyle/>
          <a:p>
            <a:r>
              <a:rPr lang="ko-KR" altLang="en-US" dirty="0"/>
              <a:t> </a:t>
            </a:r>
            <a:r>
              <a:rPr lang="en-US" altLang="ko-KR" sz="1400" dirty="0" err="1">
                <a:latin typeface="+mn-lt"/>
              </a:rPr>
              <a:t>threadId</a:t>
            </a:r>
            <a:endParaRPr lang="ko-KR" altLang="en-US" dirty="0"/>
          </a:p>
        </p:txBody>
      </p:sp>
      <p:sp>
        <p:nvSpPr>
          <p:cNvPr id="24" name="TextBox 23"/>
          <p:cNvSpPr txBox="1"/>
          <p:nvPr/>
        </p:nvSpPr>
        <p:spPr>
          <a:xfrm>
            <a:off x="1259632" y="5157192"/>
            <a:ext cx="216024" cy="276999"/>
          </a:xfrm>
          <a:prstGeom prst="rect">
            <a:avLst/>
          </a:prstGeom>
          <a:noFill/>
        </p:spPr>
        <p:txBody>
          <a:bodyPr wrap="square" rtlCol="0">
            <a:spAutoFit/>
          </a:bodyPr>
          <a:lstStyle/>
          <a:p>
            <a:r>
              <a:rPr lang="en-US" altLang="ko-KR" sz="1200" dirty="0">
                <a:solidFill>
                  <a:srgbClr val="FF0000"/>
                </a:solidFill>
                <a:latin typeface="+mn-lt"/>
              </a:rPr>
              <a:t>0</a:t>
            </a:r>
            <a:endParaRPr lang="ko-KR" altLang="en-US" sz="1200" dirty="0">
              <a:solidFill>
                <a:srgbClr val="FF0000"/>
              </a:solidFill>
              <a:latin typeface="+mn-lt"/>
            </a:endParaRPr>
          </a:p>
        </p:txBody>
      </p:sp>
      <p:sp>
        <p:nvSpPr>
          <p:cNvPr id="25" name="TextBox 24"/>
          <p:cNvSpPr txBox="1"/>
          <p:nvPr/>
        </p:nvSpPr>
        <p:spPr>
          <a:xfrm>
            <a:off x="7710570" y="5157192"/>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sp>
        <p:nvSpPr>
          <p:cNvPr id="35" name="TextBox 34"/>
          <p:cNvSpPr txBox="1"/>
          <p:nvPr/>
        </p:nvSpPr>
        <p:spPr>
          <a:xfrm>
            <a:off x="1907704" y="4365104"/>
            <a:ext cx="5184576" cy="369332"/>
          </a:xfrm>
          <a:prstGeom prst="rect">
            <a:avLst/>
          </a:prstGeom>
          <a:noFill/>
        </p:spPr>
        <p:txBody>
          <a:bodyPr wrap="square" rtlCol="0">
            <a:spAutoFit/>
          </a:bodyPr>
          <a:lstStyle/>
          <a:p>
            <a:r>
              <a:rPr lang="en-US" altLang="ko-KR" b="1" dirty="0">
                <a:latin typeface="+mn-lt"/>
              </a:rPr>
              <a:t>misaligned and </a:t>
            </a:r>
            <a:r>
              <a:rPr lang="en-US" altLang="ko-KR" b="1" dirty="0" err="1">
                <a:latin typeface="+mn-lt"/>
              </a:rPr>
              <a:t>uncoalesced</a:t>
            </a:r>
            <a:r>
              <a:rPr lang="en-US" altLang="ko-KR" b="1" dirty="0">
                <a:latin typeface="+mn-lt"/>
              </a:rPr>
              <a:t> access</a:t>
            </a:r>
            <a:endParaRPr lang="ko-KR" altLang="en-US" b="1" dirty="0">
              <a:latin typeface="+mn-lt"/>
            </a:endParaRPr>
          </a:p>
        </p:txBody>
      </p:sp>
      <p:cxnSp>
        <p:nvCxnSpPr>
          <p:cNvPr id="37" name="직선 화살표 연결선 36"/>
          <p:cNvCxnSpPr/>
          <p:nvPr/>
        </p:nvCxnSpPr>
        <p:spPr>
          <a:xfrm>
            <a:off x="1360502"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a:off x="1599456"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1763688"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a:off x="1769731" y="4463555"/>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a:off x="1979712" y="444640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a:off x="747061" y="3005336"/>
            <a:ext cx="620583" cy="172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a:off x="1580609" y="3158119"/>
            <a:ext cx="18847" cy="1593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7806428" y="3005336"/>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flipH="1">
            <a:off x="7812360" y="2938603"/>
            <a:ext cx="576064" cy="17958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1550507"/>
            <a:ext cx="1691680" cy="338554"/>
          </a:xfrm>
          <a:prstGeom prst="rect">
            <a:avLst/>
          </a:prstGeom>
          <a:noFill/>
        </p:spPr>
        <p:txBody>
          <a:bodyPr wrap="square" rtlCol="0">
            <a:spAutoFit/>
          </a:bodyPr>
          <a:lstStyle/>
          <a:p>
            <a:r>
              <a:rPr lang="en-US" altLang="ko-KR" sz="1600" dirty="0">
                <a:latin typeface="+mn-lt"/>
              </a:rPr>
              <a:t>Memory Address</a:t>
            </a:r>
            <a:endParaRPr lang="ko-KR" altLang="en-US" sz="1600" dirty="0">
              <a:latin typeface="+mn-lt"/>
            </a:endParaRPr>
          </a:p>
        </p:txBody>
      </p:sp>
    </p:spTree>
    <p:extLst>
      <p:ext uri="{BB962C8B-B14F-4D97-AF65-F5344CB8AC3E}">
        <p14:creationId xmlns:p14="http://schemas.microsoft.com/office/powerpoint/2010/main" val="321881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Reads</a:t>
            </a:r>
            <a:endParaRPr lang="ko-KR" altLang="en-US" dirty="0"/>
          </a:p>
        </p:txBody>
      </p:sp>
      <p:sp>
        <p:nvSpPr>
          <p:cNvPr id="3" name="내용 개체 틀 2"/>
          <p:cNvSpPr>
            <a:spLocks noGrp="1"/>
          </p:cNvSpPr>
          <p:nvPr>
            <p:ph idx="1"/>
          </p:nvPr>
        </p:nvSpPr>
        <p:spPr/>
        <p:txBody>
          <a:bodyPr/>
          <a:lstStyle/>
          <a:p>
            <a:r>
              <a:rPr lang="en-US" altLang="ko-KR" dirty="0"/>
              <a:t>In an SM, 3 data paths:</a:t>
            </a:r>
          </a:p>
          <a:p>
            <a:pPr marL="0" indent="0">
              <a:buNone/>
            </a:pPr>
            <a:r>
              <a:rPr lang="en-US" altLang="ko-KR" dirty="0"/>
              <a:t>	1.L1/L2 cache</a:t>
            </a:r>
          </a:p>
          <a:p>
            <a:pPr marL="0" indent="0">
              <a:buNone/>
            </a:pPr>
            <a:r>
              <a:rPr lang="en-US" altLang="ko-KR" dirty="0"/>
              <a:t>	2.Constant cache</a:t>
            </a:r>
          </a:p>
          <a:p>
            <a:pPr marL="0" indent="0">
              <a:buNone/>
            </a:pPr>
            <a:r>
              <a:rPr lang="en-US" altLang="ko-KR" dirty="0"/>
              <a:t>	3.Read-only cache</a:t>
            </a:r>
          </a:p>
          <a:p>
            <a:r>
              <a:rPr lang="en-US" altLang="ko-KR" sz="2400" dirty="0"/>
              <a:t>L1 cache is enabled for global memory loads on Fermi devices and disabled on K40 and later GPUs.</a:t>
            </a:r>
          </a:p>
          <a:p>
            <a:pPr marL="0" indent="0">
              <a:buNone/>
            </a:pPr>
            <a:r>
              <a:rPr lang="en-US" altLang="ko-KR" sz="2400" dirty="0"/>
              <a:t>   Compiling with -</a:t>
            </a:r>
            <a:r>
              <a:rPr lang="en-US" altLang="ko-KR" sz="2400" dirty="0" err="1"/>
              <a:t>Xptxas</a:t>
            </a:r>
            <a:r>
              <a:rPr lang="en-US" altLang="ko-KR" sz="2400" dirty="0"/>
              <a:t> –</a:t>
            </a:r>
            <a:r>
              <a:rPr lang="en-US" altLang="ko-KR" sz="2400" dirty="0" err="1"/>
              <a:t>dlcm</a:t>
            </a:r>
            <a:r>
              <a:rPr lang="en-US" altLang="ko-KR" sz="2400" dirty="0"/>
              <a:t>=cg</a:t>
            </a:r>
            <a:r>
              <a:rPr lang="ko-KR" altLang="en-US" sz="2400" dirty="0"/>
              <a:t> </a:t>
            </a:r>
            <a:r>
              <a:rPr lang="en-US" altLang="ko-KR" sz="2400" dirty="0"/>
              <a:t>to disable L1.</a:t>
            </a:r>
          </a:p>
          <a:p>
            <a:pPr marL="0" indent="0">
              <a:buNone/>
            </a:pPr>
            <a:r>
              <a:rPr lang="en-US" altLang="ko-KR" sz="2400" dirty="0"/>
              <a:t>   Enabling L1: -</a:t>
            </a:r>
            <a:r>
              <a:rPr lang="en-US" altLang="ko-KR" sz="2400" dirty="0" err="1"/>
              <a:t>Xptxas</a:t>
            </a:r>
            <a:r>
              <a:rPr lang="en-US" altLang="ko-KR" sz="2400" dirty="0"/>
              <a:t>  </a:t>
            </a:r>
            <a:r>
              <a:rPr lang="en-US" altLang="ko-KR" sz="2400" dirty="0" err="1"/>
              <a:t>dlcm</a:t>
            </a:r>
            <a:r>
              <a:rPr lang="en-US" altLang="ko-KR" sz="2400" dirty="0"/>
              <a:t>=ca  </a:t>
            </a:r>
          </a:p>
          <a:p>
            <a:pPr marL="0" indent="0">
              <a:buNone/>
            </a:pPr>
            <a:r>
              <a:rPr lang="en-US" altLang="ko-KR" dirty="0"/>
              <a:t>    </a:t>
            </a:r>
            <a:endParaRPr lang="ko-KR" altLang="en-US" dirty="0"/>
          </a:p>
        </p:txBody>
      </p:sp>
      <p:sp>
        <p:nvSpPr>
          <p:cNvPr id="4" name="왼쪽 중괄호 3"/>
          <p:cNvSpPr/>
          <p:nvPr/>
        </p:nvSpPr>
        <p:spPr>
          <a:xfrm rot="10800000">
            <a:off x="4499992" y="2924944"/>
            <a:ext cx="288032" cy="864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6" name="꺾인 연결선 5"/>
          <p:cNvCxnSpPr/>
          <p:nvPr/>
        </p:nvCxnSpPr>
        <p:spPr>
          <a:xfrm>
            <a:off x="1979712" y="2636912"/>
            <a:ext cx="2664296" cy="288032"/>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1763688" y="2204864"/>
            <a:ext cx="36004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770982" y="2925240"/>
            <a:ext cx="1728192" cy="923330"/>
          </a:xfrm>
          <a:prstGeom prst="rect">
            <a:avLst/>
          </a:prstGeom>
          <a:noFill/>
        </p:spPr>
        <p:txBody>
          <a:bodyPr wrap="square" rtlCol="0">
            <a:spAutoFit/>
          </a:bodyPr>
          <a:lstStyle/>
          <a:p>
            <a:r>
              <a:rPr lang="en-US" altLang="ko-KR" dirty="0">
                <a:solidFill>
                  <a:srgbClr val="FF0000"/>
                </a:solidFill>
                <a:latin typeface="+mn-lt"/>
              </a:rPr>
              <a:t>Explicit management needed</a:t>
            </a:r>
            <a:endParaRPr lang="ko-KR" altLang="en-US" dirty="0">
              <a:solidFill>
                <a:srgbClr val="FF0000"/>
              </a:solidFill>
              <a:latin typeface="+mn-lt"/>
            </a:endParaRPr>
          </a:p>
        </p:txBody>
      </p:sp>
    </p:spTree>
    <p:extLst>
      <p:ext uri="{BB962C8B-B14F-4D97-AF65-F5344CB8AC3E}">
        <p14:creationId xmlns:p14="http://schemas.microsoft.com/office/powerpoint/2010/main" val="2472323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Cached(L1)  Load</a:t>
            </a:r>
            <a:endParaRPr lang="ko-KR" altLang="en-US" dirty="0"/>
          </a:p>
        </p:txBody>
      </p:sp>
      <p:sp>
        <p:nvSpPr>
          <p:cNvPr id="3" name="내용 개체 틀 2"/>
          <p:cNvSpPr>
            <a:spLocks noGrp="1"/>
          </p:cNvSpPr>
          <p:nvPr>
            <p:ph idx="1"/>
          </p:nvPr>
        </p:nvSpPr>
        <p:spPr/>
        <p:txBody>
          <a:bodyPr/>
          <a:lstStyle/>
          <a:p>
            <a:r>
              <a:rPr lang="en-US" altLang="ko-KR" dirty="0"/>
              <a:t>L1-cached load operations are serviced at the granularity of an L1 cache line, 128-bytes.</a:t>
            </a:r>
          </a:p>
          <a:p>
            <a:r>
              <a:rPr lang="en-US" altLang="ko-KR" dirty="0"/>
              <a:t>Each thread requests a 4-byte at a time.</a:t>
            </a:r>
            <a:endParaRPr lang="ko-KR" altLang="en-US" dirty="0"/>
          </a:p>
        </p:txBody>
      </p:sp>
    </p:spTree>
    <p:extLst>
      <p:ext uri="{BB962C8B-B14F-4D97-AF65-F5344CB8AC3E}">
        <p14:creationId xmlns:p14="http://schemas.microsoft.com/office/powerpoint/2010/main" val="172345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08189682"/>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3"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87624" y="4869160"/>
            <a:ext cx="7416824" cy="646331"/>
          </a:xfrm>
          <a:prstGeom prst="rect">
            <a:avLst/>
          </a:prstGeom>
          <a:noFill/>
        </p:spPr>
        <p:txBody>
          <a:bodyPr wrap="square" rtlCol="0">
            <a:spAutoFit/>
          </a:bodyPr>
          <a:lstStyle/>
          <a:p>
            <a:r>
              <a:rPr lang="en-US" altLang="ko-KR" dirty="0">
                <a:latin typeface="+mn-lt"/>
              </a:rPr>
              <a:t>Aligned?   o    Coalesced? o  How many memory transaction? 1</a:t>
            </a:r>
          </a:p>
          <a:p>
            <a:r>
              <a:rPr lang="en-US" altLang="ko-KR" dirty="0">
                <a:latin typeface="+mn-lt"/>
              </a:rPr>
              <a:t>bus utilization 100%</a:t>
            </a:r>
            <a:endParaRPr lang="ko-KR" altLang="en-US" dirty="0">
              <a:latin typeface="+mn-lt"/>
            </a:endParaRPr>
          </a:p>
        </p:txBody>
      </p:sp>
    </p:spTree>
    <p:extLst>
      <p:ext uri="{BB962C8B-B14F-4D97-AF65-F5344CB8AC3E}">
        <p14:creationId xmlns:p14="http://schemas.microsoft.com/office/powerpoint/2010/main" val="3635892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90385999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331640" y="2430437"/>
            <a:ext cx="208183"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160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948264" y="2430437"/>
            <a:ext cx="86409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3047" y="4941168"/>
            <a:ext cx="6249313" cy="1200329"/>
          </a:xfrm>
          <a:prstGeom prst="rect">
            <a:avLst/>
          </a:prstGeom>
          <a:noFill/>
        </p:spPr>
        <p:txBody>
          <a:bodyPr wrap="square" rtlCol="0">
            <a:spAutoFit/>
          </a:bodyPr>
          <a:lstStyle/>
          <a:p>
            <a:r>
              <a:rPr lang="en-US" altLang="ko-KR" dirty="0">
                <a:latin typeface="+mn-lt"/>
              </a:rPr>
              <a:t>Access is aligned and  randomized within 128 bytes range . (not coalesced)</a:t>
            </a:r>
          </a:p>
          <a:p>
            <a:r>
              <a:rPr lang="en-US" altLang="ko-KR" dirty="0">
                <a:latin typeface="+mn-lt"/>
              </a:rPr>
              <a:t>How many 128-byte transaction is needed? 1</a:t>
            </a:r>
          </a:p>
          <a:p>
            <a:r>
              <a:rPr lang="en-US" altLang="ko-KR" dirty="0"/>
              <a:t>buss utilization 100%</a:t>
            </a:r>
            <a:endParaRPr lang="en-US" altLang="ko-KR" dirty="0">
              <a:latin typeface="+mn-lt"/>
            </a:endParaRPr>
          </a:p>
        </p:txBody>
      </p:sp>
    </p:spTree>
    <p:extLst>
      <p:ext uri="{BB962C8B-B14F-4D97-AF65-F5344CB8AC3E}">
        <p14:creationId xmlns:p14="http://schemas.microsoft.com/office/powerpoint/2010/main" val="3895619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210675"/>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542103897"/>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827584" y="2430437"/>
            <a:ext cx="712239"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043608" y="2430437"/>
            <a:ext cx="72008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7164288" y="2430437"/>
            <a:ext cx="43204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7380312" y="2430437"/>
            <a:ext cx="4204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539552" y="2430437"/>
            <a:ext cx="79208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5085184"/>
            <a:ext cx="6912768" cy="923330"/>
          </a:xfrm>
          <a:prstGeom prst="rect">
            <a:avLst/>
          </a:prstGeom>
          <a:noFill/>
        </p:spPr>
        <p:txBody>
          <a:bodyPr wrap="square" rtlCol="0">
            <a:spAutoFit/>
          </a:bodyPr>
          <a:lstStyle/>
          <a:p>
            <a:r>
              <a:rPr lang="en-US" altLang="ko-KR" dirty="0">
                <a:latin typeface="+mn-lt"/>
              </a:rPr>
              <a:t>How many 128-bytes transactions are required? 2</a:t>
            </a:r>
          </a:p>
          <a:p>
            <a:r>
              <a:rPr lang="en-US" altLang="ko-KR" dirty="0"/>
              <a:t>Aligned?   X    Coalesced? O</a:t>
            </a:r>
          </a:p>
          <a:p>
            <a:r>
              <a:rPr lang="en-US" altLang="ko-KR" dirty="0">
                <a:latin typeface="+mn-lt"/>
              </a:rPr>
              <a:t>bus utilization 50%</a:t>
            </a:r>
            <a:endParaRPr lang="ko-KR" altLang="en-US" dirty="0">
              <a:latin typeface="+mn-lt"/>
            </a:endParaRPr>
          </a:p>
        </p:txBody>
      </p:sp>
    </p:spTree>
    <p:extLst>
      <p:ext uri="{BB962C8B-B14F-4D97-AF65-F5344CB8AC3E}">
        <p14:creationId xmlns:p14="http://schemas.microsoft.com/office/powerpoint/2010/main" val="2222986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68864028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382426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60040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364088" y="2430437"/>
            <a:ext cx="22322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364088" y="2441122"/>
            <a:ext cx="2436660" cy="698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5085184"/>
            <a:ext cx="6912768" cy="646331"/>
          </a:xfrm>
          <a:prstGeom prst="rect">
            <a:avLst/>
          </a:prstGeom>
          <a:noFill/>
        </p:spPr>
        <p:txBody>
          <a:bodyPr wrap="square" rtlCol="0">
            <a:spAutoFit/>
          </a:bodyPr>
          <a:lstStyle/>
          <a:p>
            <a:r>
              <a:rPr lang="en-US" altLang="ko-KR" dirty="0">
                <a:latin typeface="+mn-lt"/>
              </a:rPr>
              <a:t>All threads in the request the same address.</a:t>
            </a:r>
          </a:p>
          <a:p>
            <a:r>
              <a:rPr lang="en-US" altLang="ko-KR" dirty="0">
                <a:latin typeface="+mn-lt"/>
              </a:rPr>
              <a:t>Bus utilization? 4/128 %</a:t>
            </a:r>
            <a:endParaRPr lang="ko-KR" altLang="en-US" dirty="0">
              <a:latin typeface="+mn-lt"/>
            </a:endParaRPr>
          </a:p>
        </p:txBody>
      </p:sp>
    </p:spTree>
    <p:extLst>
      <p:ext uri="{BB962C8B-B14F-4D97-AF65-F5344CB8AC3E}">
        <p14:creationId xmlns:p14="http://schemas.microsoft.com/office/powerpoint/2010/main" val="3480609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12669351"/>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395536" y="2430437"/>
            <a:ext cx="1144287"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1296144" cy="5758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432048" cy="720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Threads in a warp request 32 four bytes addresses scattered all over the global memory.</a:t>
            </a:r>
            <a:endParaRPr lang="ko-KR" altLang="en-US" dirty="0">
              <a:latin typeface="+mn-lt"/>
            </a:endParaRPr>
          </a:p>
        </p:txBody>
      </p:sp>
    </p:spTree>
    <p:extLst>
      <p:ext uri="{BB962C8B-B14F-4D97-AF65-F5344CB8AC3E}">
        <p14:creationId xmlns:p14="http://schemas.microsoft.com/office/powerpoint/2010/main" val="1052992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3" name="내용 개체 틀 2"/>
          <p:cNvSpPr>
            <a:spLocks noGrp="1"/>
          </p:cNvSpPr>
          <p:nvPr>
            <p:ph idx="1"/>
          </p:nvPr>
        </p:nvSpPr>
        <p:spPr/>
        <p:txBody>
          <a:bodyPr/>
          <a:lstStyle/>
          <a:p>
            <a:r>
              <a:rPr lang="en-US" altLang="ko-KR" dirty="0" err="1"/>
              <a:t>Uncached</a:t>
            </a:r>
            <a:r>
              <a:rPr lang="en-US" altLang="ko-KR" dirty="0"/>
              <a:t> loads are performed at the granularity of 32-byte memory segments.</a:t>
            </a:r>
          </a:p>
          <a:p>
            <a:endParaRPr lang="en-US" altLang="ko-KR" dirty="0"/>
          </a:p>
          <a:p>
            <a:r>
              <a:rPr lang="en-US" altLang="ko-KR" dirty="0"/>
              <a:t>At compile time, use </a:t>
            </a:r>
          </a:p>
          <a:p>
            <a:pPr marL="0" indent="0">
              <a:buNone/>
            </a:pPr>
            <a:r>
              <a:rPr lang="en-US" altLang="ko-KR" dirty="0"/>
              <a:t>	-</a:t>
            </a:r>
            <a:r>
              <a:rPr lang="en-US" altLang="ko-KR" dirty="0" err="1"/>
              <a:t>Xptas</a:t>
            </a:r>
            <a:r>
              <a:rPr lang="en-US" altLang="ko-KR" dirty="0"/>
              <a:t> –</a:t>
            </a:r>
            <a:r>
              <a:rPr lang="en-US" altLang="ko-KR" dirty="0" err="1"/>
              <a:t>dlcm</a:t>
            </a:r>
            <a:r>
              <a:rPr lang="en-US" altLang="ko-KR" dirty="0"/>
              <a:t>=cg   for L1 cache </a:t>
            </a:r>
            <a:r>
              <a:rPr lang="en-US" altLang="ko-KR" dirty="0" err="1"/>
              <a:t>diabled</a:t>
            </a:r>
            <a:r>
              <a:rPr lang="en-US" altLang="ko-KR" dirty="0"/>
              <a:t>.</a:t>
            </a:r>
            <a:endParaRPr lang="ko-KR" altLang="en-US" dirty="0"/>
          </a:p>
        </p:txBody>
      </p:sp>
    </p:spTree>
    <p:extLst>
      <p:ext uri="{BB962C8B-B14F-4D97-AF65-F5344CB8AC3E}">
        <p14:creationId xmlns:p14="http://schemas.microsoft.com/office/powerpoint/2010/main" val="1856983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85010593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369332"/>
          </a:xfrm>
          <a:prstGeom prst="rect">
            <a:avLst/>
          </a:prstGeom>
          <a:noFill/>
        </p:spPr>
        <p:txBody>
          <a:bodyPr wrap="square" rtlCol="0">
            <a:spAutoFit/>
          </a:bodyPr>
          <a:lstStyle/>
          <a:p>
            <a:r>
              <a:rPr lang="en-US" altLang="ko-KR" dirty="0">
                <a:latin typeface="+mn-lt"/>
              </a:rPr>
              <a:t>Aligned and coalesced memory access</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175221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Registers</a:t>
            </a:r>
            <a:endParaRPr lang="ko-KR" altLang="en-US" dirty="0"/>
          </a:p>
        </p:txBody>
      </p:sp>
      <p:sp>
        <p:nvSpPr>
          <p:cNvPr id="3" name="내용 개체 틀 2"/>
          <p:cNvSpPr>
            <a:spLocks noGrp="1"/>
          </p:cNvSpPr>
          <p:nvPr>
            <p:ph idx="1"/>
          </p:nvPr>
        </p:nvSpPr>
        <p:spPr/>
        <p:txBody>
          <a:bodyPr/>
          <a:lstStyle/>
          <a:p>
            <a:pPr marL="514350" indent="-514350">
              <a:buAutoNum type="arabicPeriod"/>
            </a:pPr>
            <a:r>
              <a:rPr lang="en-US" altLang="ko-KR" sz="2400" dirty="0"/>
              <a:t>An </a:t>
            </a:r>
            <a:r>
              <a:rPr lang="en-US" altLang="ko-KR" sz="2400" b="1" dirty="0"/>
              <a:t>automatic variable</a:t>
            </a:r>
            <a:r>
              <a:rPr lang="en-US" altLang="ko-KR" sz="2400" dirty="0"/>
              <a:t> is a local </a:t>
            </a:r>
            <a:r>
              <a:rPr lang="en-US" altLang="ko-KR" sz="2400" dirty="0">
                <a:hlinkClick r:id="rId2" tooltip="Variable (programming)"/>
              </a:rPr>
              <a:t>variable</a:t>
            </a:r>
            <a:r>
              <a:rPr lang="en-US" altLang="ko-KR" sz="2400" dirty="0"/>
              <a:t> which is allocated and deallocated automatically when program flow enters and leaves the variable's scope. </a:t>
            </a:r>
          </a:p>
          <a:p>
            <a:pPr marL="514350" indent="-514350">
              <a:buAutoNum type="arabicPeriod"/>
            </a:pPr>
            <a:r>
              <a:rPr lang="en-US" altLang="ko-KR" sz="2400" dirty="0"/>
              <a:t>An automatic variable declared in a kernel without any other   type qualifiers is stored in a register.</a:t>
            </a:r>
          </a:p>
          <a:p>
            <a:pPr marL="514350" indent="-514350">
              <a:buAutoNum type="arabicPeriod"/>
            </a:pPr>
            <a:r>
              <a:rPr lang="en-US" altLang="ko-KR" sz="2400" dirty="0"/>
              <a:t>Arrays declared in a kernel may be stored in registers.</a:t>
            </a:r>
          </a:p>
          <a:p>
            <a:pPr marL="514350" indent="-514350">
              <a:buAutoNum type="arabicPeriod"/>
            </a:pPr>
            <a:r>
              <a:rPr lang="en-US" altLang="ko-KR" sz="2400" dirty="0"/>
              <a:t>A kernel uses registers to hold frequently accessed thread-private variables.</a:t>
            </a:r>
          </a:p>
          <a:p>
            <a:pPr marL="514350" indent="-514350">
              <a:buAutoNum type="arabicPeriod"/>
            </a:pPr>
            <a:r>
              <a:rPr lang="en-US" altLang="ko-KR" sz="2400" dirty="0"/>
              <a:t>Fermi: limit of 63 registers per thread,</a:t>
            </a:r>
          </a:p>
          <a:p>
            <a:pPr marL="514350" indent="-514350">
              <a:buAutoNum type="arabicPeriod"/>
            </a:pPr>
            <a:r>
              <a:rPr lang="en-US" altLang="ko-KR" sz="2400" dirty="0"/>
              <a:t>Kepler: 255 registers per thread.</a:t>
            </a:r>
          </a:p>
          <a:p>
            <a:pPr marL="514350" indent="-514350">
              <a:buAutoNum type="arabicPeriod"/>
            </a:pPr>
            <a:r>
              <a:rPr lang="en-US" altLang="ko-KR" sz="2400" dirty="0"/>
              <a:t>Register are partitioned among threads</a:t>
            </a:r>
          </a:p>
          <a:p>
            <a:pPr marL="0" indent="0">
              <a:buNone/>
            </a:pPr>
            <a:endParaRPr lang="en-US" altLang="ko-KR" sz="2400" dirty="0"/>
          </a:p>
          <a:p>
            <a:pPr marL="457200" indent="-457200">
              <a:buFont typeface="+mj-lt"/>
              <a:buAutoNum type="arabicPeriod"/>
            </a:pPr>
            <a:endParaRPr lang="ko-KR" altLang="en-US" sz="2400" dirty="0"/>
          </a:p>
        </p:txBody>
      </p:sp>
    </p:spTree>
    <p:extLst>
      <p:ext uri="{BB962C8B-B14F-4D97-AF65-F5344CB8AC3E}">
        <p14:creationId xmlns:p14="http://schemas.microsoft.com/office/powerpoint/2010/main" val="459295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26904503"/>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755576" y="2430437"/>
            <a:ext cx="78424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101867" y="2430435"/>
            <a:ext cx="605405"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156176" y="2430436"/>
            <a:ext cx="165618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395536" y="2430436"/>
            <a:ext cx="864096"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53105" y="5013176"/>
            <a:ext cx="6249313" cy="646331"/>
          </a:xfrm>
          <a:prstGeom prst="rect">
            <a:avLst/>
          </a:prstGeom>
          <a:noFill/>
        </p:spPr>
        <p:txBody>
          <a:bodyPr wrap="square" rtlCol="0">
            <a:spAutoFit/>
          </a:bodyPr>
          <a:lstStyle/>
          <a:p>
            <a:r>
              <a:rPr lang="en-US" altLang="ko-KR" dirty="0">
                <a:latin typeface="+mn-lt"/>
              </a:rPr>
              <a:t> All threads in a warp requests 32 consecutive 4-bytes data. All accesses fall within 5 segments.</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
        <p:nvSpPr>
          <p:cNvPr id="3" name="TextBox 2"/>
          <p:cNvSpPr txBox="1"/>
          <p:nvPr/>
        </p:nvSpPr>
        <p:spPr>
          <a:xfrm>
            <a:off x="4860032" y="3284984"/>
            <a:ext cx="1296144" cy="369332"/>
          </a:xfrm>
          <a:prstGeom prst="rect">
            <a:avLst/>
          </a:prstGeom>
          <a:noFill/>
        </p:spPr>
        <p:txBody>
          <a:bodyPr wrap="square" rtlCol="0">
            <a:spAutoFit/>
          </a:bodyPr>
          <a:lstStyle/>
          <a:p>
            <a:r>
              <a:rPr lang="en-US" altLang="ko-KR" dirty="0">
                <a:latin typeface="+mn-lt"/>
              </a:rPr>
              <a:t>segment</a:t>
            </a:r>
            <a:endParaRPr lang="ko-KR" altLang="en-US" dirty="0">
              <a:latin typeface="+mn-lt"/>
            </a:endParaRPr>
          </a:p>
        </p:txBody>
      </p:sp>
      <p:sp>
        <p:nvSpPr>
          <p:cNvPr id="12" name="TextBox 11"/>
          <p:cNvSpPr txBox="1"/>
          <p:nvPr/>
        </p:nvSpPr>
        <p:spPr>
          <a:xfrm>
            <a:off x="107504" y="4005064"/>
            <a:ext cx="576064" cy="369332"/>
          </a:xfrm>
          <a:prstGeom prst="rect">
            <a:avLst/>
          </a:prstGeom>
          <a:noFill/>
        </p:spPr>
        <p:txBody>
          <a:bodyPr wrap="square" rtlCol="0">
            <a:spAutoFit/>
          </a:bodyPr>
          <a:lstStyle/>
          <a:p>
            <a:r>
              <a:rPr lang="en-US" altLang="ko-KR" dirty="0">
                <a:latin typeface="+mn-lt"/>
              </a:rPr>
              <a:t>64</a:t>
            </a:r>
            <a:endParaRPr lang="ko-KR" altLang="en-US" dirty="0">
              <a:latin typeface="+mn-lt"/>
            </a:endParaRPr>
          </a:p>
        </p:txBody>
      </p:sp>
      <p:cxnSp>
        <p:nvCxnSpPr>
          <p:cNvPr id="36" name="직선 연결선 35"/>
          <p:cNvCxnSpPr/>
          <p:nvPr/>
        </p:nvCxnSpPr>
        <p:spPr>
          <a:xfrm>
            <a:off x="752694" y="3139830"/>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576" y="4005064"/>
            <a:ext cx="504056" cy="369332"/>
          </a:xfrm>
          <a:prstGeom prst="rect">
            <a:avLst/>
          </a:prstGeom>
          <a:noFill/>
        </p:spPr>
        <p:txBody>
          <a:bodyPr wrap="square" rtlCol="0">
            <a:spAutoFit/>
          </a:bodyPr>
          <a:lstStyle/>
          <a:p>
            <a:r>
              <a:rPr lang="en-US" altLang="ko-KR" dirty="0">
                <a:latin typeface="+mn-lt"/>
              </a:rPr>
              <a:t>96</a:t>
            </a:r>
            <a:endParaRPr lang="ko-KR" altLang="en-US" dirty="0">
              <a:latin typeface="+mn-lt"/>
            </a:endParaRPr>
          </a:p>
        </p:txBody>
      </p:sp>
    </p:spTree>
    <p:extLst>
      <p:ext uri="{BB962C8B-B14F-4D97-AF65-F5344CB8AC3E}">
        <p14:creationId xmlns:p14="http://schemas.microsoft.com/office/powerpoint/2010/main" val="2197249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431857268"/>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418430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4043031"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796136" y="2430436"/>
            <a:ext cx="20162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345638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369332"/>
          </a:xfrm>
          <a:prstGeom prst="rect">
            <a:avLst/>
          </a:prstGeom>
          <a:noFill/>
        </p:spPr>
        <p:txBody>
          <a:bodyPr wrap="square" rtlCol="0">
            <a:spAutoFit/>
          </a:bodyPr>
          <a:lstStyle/>
          <a:p>
            <a:r>
              <a:rPr lang="en-US" altLang="ko-KR" dirty="0">
                <a:latin typeface="+mn-lt"/>
              </a:rPr>
              <a:t>All </a:t>
            </a:r>
            <a:r>
              <a:rPr lang="en-US" altLang="ko-KR" dirty="0" err="1">
                <a:latin typeface="+mn-lt"/>
              </a:rPr>
              <a:t>accsses</a:t>
            </a:r>
            <a:r>
              <a:rPr lang="en-US" altLang="ko-KR" dirty="0">
                <a:latin typeface="+mn-lt"/>
              </a:rPr>
              <a:t> request the same data.</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3546752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Misaligned Read</a:t>
            </a:r>
            <a:endParaRPr lang="ko-KR" altLang="en-US" dirty="0"/>
          </a:p>
        </p:txBody>
      </p:sp>
      <p:sp>
        <p:nvSpPr>
          <p:cNvPr id="3" name="내용 개체 틀 2"/>
          <p:cNvSpPr>
            <a:spLocks noGrp="1"/>
          </p:cNvSpPr>
          <p:nvPr>
            <p:ph idx="1"/>
          </p:nvPr>
        </p:nvSpPr>
        <p:spPr/>
        <p:txBody>
          <a:bodyPr/>
          <a:lstStyle/>
          <a:p>
            <a:r>
              <a:rPr lang="en-US" altLang="ko-KR" sz="2400" dirty="0"/>
              <a:t>__global__ void </a:t>
            </a:r>
            <a:r>
              <a:rPr lang="en-US" altLang="ko-KR" sz="2400" dirty="0" err="1"/>
              <a:t>readOffset</a:t>
            </a:r>
            <a:r>
              <a:rPr lang="en-US" altLang="ko-KR" sz="2400" dirty="0"/>
              <a:t> (float *A, float *B, float *C, </a:t>
            </a:r>
            <a:r>
              <a:rPr lang="en-US" altLang="ko-KR" sz="2400" dirty="0" err="1"/>
              <a:t>const</a:t>
            </a:r>
            <a:r>
              <a:rPr lang="en-US" altLang="ko-KR" sz="2400" dirty="0"/>
              <a:t> </a:t>
            </a:r>
            <a:r>
              <a:rPr lang="en-US" altLang="ko-KR" sz="2400" dirty="0" err="1"/>
              <a:t>int</a:t>
            </a:r>
            <a:r>
              <a:rPr lang="en-US" altLang="ko-KR" sz="2400" dirty="0"/>
              <a:t> n, </a:t>
            </a:r>
            <a:r>
              <a:rPr lang="en-US" altLang="ko-KR" sz="2400" dirty="0" err="1"/>
              <a:t>int</a:t>
            </a:r>
            <a:r>
              <a:rPr lang="en-US" altLang="ko-KR" sz="2400" dirty="0"/>
              <a:t> offset) {</a:t>
            </a:r>
          </a:p>
          <a:p>
            <a:pPr marL="0" indent="0">
              <a:buNone/>
            </a:pPr>
            <a:r>
              <a:rPr lang="en-US" altLang="ko-KR" sz="2400" dirty="0"/>
              <a:t>	unsigned </a:t>
            </a:r>
            <a:r>
              <a:rPr lang="en-US" altLang="ko-KR" sz="2400" dirty="0" err="1"/>
              <a:t>int</a:t>
            </a:r>
            <a:r>
              <a:rPr lang="en-US" altLang="ko-KR" sz="2400" dirty="0"/>
              <a:t> i=</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k= i + offset;</a:t>
            </a:r>
          </a:p>
          <a:p>
            <a:pPr marL="0" indent="0">
              <a:buNone/>
            </a:pPr>
            <a:r>
              <a:rPr lang="en-US" altLang="ko-KR" sz="2400" dirty="0"/>
              <a:t>	if( k&lt;n) C[i] =A[k] + B[k];</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187510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Global Load Efficiency</a:t>
            </a:r>
            <a:br>
              <a:rPr lang="en-US" altLang="ko-KR" dirty="0"/>
            </a:br>
            <a:r>
              <a:rPr lang="en-US" altLang="ko-KR" dirty="0" err="1"/>
              <a:t>gld_efficiency</a:t>
            </a:r>
            <a:endParaRPr lang="ko-KR" altLang="en-US" dirty="0"/>
          </a:p>
        </p:txBody>
      </p:sp>
      <p:sp>
        <p:nvSpPr>
          <p:cNvPr id="3" name="내용 개체 틀 2"/>
          <p:cNvSpPr>
            <a:spLocks noGrp="1"/>
          </p:cNvSpPr>
          <p:nvPr>
            <p:ph idx="1"/>
          </p:nvPr>
        </p:nvSpPr>
        <p:spPr/>
        <p:txBody>
          <a:bodyPr/>
          <a:lstStyle/>
          <a:p>
            <a:pPr marL="0" indent="0">
              <a:buNone/>
            </a:pPr>
            <a:r>
              <a:rPr lang="en-US" altLang="ko-KR" b="1" dirty="0" err="1"/>
              <a:t>gld_efficiency</a:t>
            </a:r>
            <a:r>
              <a:rPr lang="en-US" altLang="ko-KR" b="1" dirty="0"/>
              <a:t> =		</a:t>
            </a:r>
          </a:p>
          <a:p>
            <a:pPr marL="0" indent="0">
              <a:buNone/>
            </a:pPr>
            <a:r>
              <a:rPr lang="en-US" altLang="ko-KR" b="1" dirty="0"/>
              <a:t>(Requested Global Memory Load Throughput)/</a:t>
            </a:r>
          </a:p>
          <a:p>
            <a:pPr marL="0" indent="0">
              <a:buNone/>
            </a:pPr>
            <a:r>
              <a:rPr lang="en-US" altLang="ko-KR" b="1" dirty="0"/>
              <a:t>(Required Global Memory Load Throughput)</a:t>
            </a:r>
          </a:p>
          <a:p>
            <a:pPr marL="0" indent="0">
              <a:buNone/>
            </a:pPr>
            <a:endParaRPr lang="en-US" altLang="ko-KR" b="1" dirty="0"/>
          </a:p>
        </p:txBody>
      </p:sp>
    </p:spTree>
    <p:extLst>
      <p:ext uri="{BB962C8B-B14F-4D97-AF65-F5344CB8AC3E}">
        <p14:creationId xmlns:p14="http://schemas.microsoft.com/office/powerpoint/2010/main" val="2807751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a:t>
            </a:r>
            <a:r>
              <a:rPr lang="en-US" altLang="ko-KR" sz="2800" dirty="0" err="1"/>
              <a:t>nvprof</a:t>
            </a:r>
            <a:r>
              <a:rPr lang="en-US" altLang="ko-KR" sz="2800" dirty="0"/>
              <a:t> –metrics </a:t>
            </a:r>
            <a:r>
              <a:rPr lang="en-US" altLang="ko-KR" sz="2800" dirty="0" err="1"/>
              <a:t>gld_transactions</a:t>
            </a:r>
            <a:r>
              <a:rPr lang="en-US" altLang="ko-KR" sz="2800" dirty="0"/>
              <a:t> ./</a:t>
            </a:r>
            <a:r>
              <a:rPr lang="en-US" altLang="ko-KR" sz="2800" dirty="0" err="1"/>
              <a:t>readSegment</a:t>
            </a:r>
            <a:r>
              <a:rPr lang="en-US" altLang="ko-KR" sz="2800" dirty="0"/>
              <a:t> 0</a:t>
            </a:r>
            <a:endParaRPr lang="ko-KR" altLang="en-US" sz="2800" dirty="0"/>
          </a:p>
        </p:txBody>
      </p:sp>
      <p:pic>
        <p:nvPicPr>
          <p:cNvPr id="1027" name="Picture 3" descr="F:\readEfficiency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835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adEfficiency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0" y="3284984"/>
            <a:ext cx="771525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readEfficiency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245" y="5085184"/>
            <a:ext cx="7702551" cy="7874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177281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2708176" y="30329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815105" y="48331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7668344" y="2429272"/>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668344" y="3789040"/>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7668344" y="5478884"/>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3906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3" name="내용 개체 틀 2"/>
          <p:cNvSpPr>
            <a:spLocks noGrp="1"/>
          </p:cNvSpPr>
          <p:nvPr>
            <p:ph idx="1"/>
          </p:nvPr>
        </p:nvSpPr>
        <p:spPr/>
        <p:txBody>
          <a:bodyPr/>
          <a:lstStyle/>
          <a:p>
            <a:r>
              <a:rPr lang="en-US" altLang="ko-KR" dirty="0"/>
              <a:t>L1 cache is not used for store operations.</a:t>
            </a:r>
          </a:p>
          <a:p>
            <a:r>
              <a:rPr lang="en-US" altLang="ko-KR" dirty="0"/>
              <a:t>L2 cache is used before being sent to device memory. (global memory)</a:t>
            </a:r>
          </a:p>
          <a:p>
            <a:r>
              <a:rPr lang="en-US" altLang="ko-KR" dirty="0"/>
              <a:t>Store operation is performed at a 32-byte segment granularity.</a:t>
            </a:r>
          </a:p>
          <a:p>
            <a:endParaRPr lang="ko-KR" altLang="en-US" dirty="0"/>
          </a:p>
        </p:txBody>
      </p:sp>
    </p:spTree>
    <p:extLst>
      <p:ext uri="{BB962C8B-B14F-4D97-AF65-F5344CB8AC3E}">
        <p14:creationId xmlns:p14="http://schemas.microsoft.com/office/powerpoint/2010/main" val="20895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gst_efficiency</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err="1"/>
              <a:t>gst_efficiency</a:t>
            </a:r>
            <a:r>
              <a:rPr lang="en-US" altLang="ko-KR" sz="2800" dirty="0"/>
              <a:t>: global store </a:t>
            </a:r>
            <a:r>
              <a:rPr lang="en-US" altLang="ko-KR" sz="2800" dirty="0" err="1"/>
              <a:t>effriciency</a:t>
            </a:r>
            <a:r>
              <a:rPr lang="en-US" altLang="ko-KR" sz="2800" dirty="0"/>
              <a:t>.</a:t>
            </a:r>
          </a:p>
          <a:p>
            <a:pPr marL="0" indent="0">
              <a:buNone/>
            </a:pPr>
            <a:r>
              <a:rPr lang="en-US" altLang="ko-KR" sz="1800" dirty="0"/>
              <a:t>--global__ void </a:t>
            </a:r>
            <a:r>
              <a:rPr lang="en-US" altLang="ko-KR" sz="1800" dirty="0" err="1"/>
              <a:t>writeOffset</a:t>
            </a:r>
            <a:r>
              <a:rPr lang="en-US" altLang="ko-KR" sz="1800" dirty="0"/>
              <a:t>(float *A, float *B, float *C, </a:t>
            </a:r>
            <a:r>
              <a:rPr lang="en-US" altLang="ko-KR" sz="1800" dirty="0" err="1"/>
              <a:t>const</a:t>
            </a:r>
            <a:r>
              <a:rPr lang="en-US" altLang="ko-KR" sz="1800" dirty="0"/>
              <a:t> </a:t>
            </a:r>
            <a:r>
              <a:rPr lang="en-US" altLang="ko-KR" sz="1800" dirty="0" err="1"/>
              <a:t>int</a:t>
            </a:r>
            <a:r>
              <a:rPr lang="en-US" altLang="ko-KR" sz="1800" dirty="0"/>
              <a:t> n, </a:t>
            </a:r>
            <a:r>
              <a:rPr lang="en-US" altLang="ko-KR" sz="1800" dirty="0" err="1"/>
              <a:t>int</a:t>
            </a:r>
            <a:r>
              <a:rPr lang="en-US" altLang="ko-KR" sz="1800" dirty="0"/>
              <a:t> offset){</a:t>
            </a:r>
          </a:p>
          <a:p>
            <a:pPr marL="0" indent="0">
              <a:buNone/>
            </a:pPr>
            <a:r>
              <a:rPr lang="en-US" altLang="ko-KR" sz="1800" dirty="0"/>
              <a:t>	unsigned </a:t>
            </a:r>
            <a:r>
              <a:rPr lang="en-US" altLang="ko-KR" sz="1800" dirty="0" err="1"/>
              <a:t>int</a:t>
            </a:r>
            <a:r>
              <a:rPr lang="en-US" altLang="ko-KR" sz="1800" dirty="0"/>
              <a:t> </a:t>
            </a:r>
            <a:r>
              <a:rPr lang="en-US" altLang="ko-KR" sz="1800" dirty="0" err="1"/>
              <a:t>i</a:t>
            </a:r>
            <a:r>
              <a:rPr lang="en-US" altLang="ko-KR" sz="1800" dirty="0"/>
              <a:t>=</a:t>
            </a:r>
            <a:r>
              <a:rPr lang="en-US" altLang="ko-KR" sz="1800" dirty="0" err="1"/>
              <a:t>blockIdx.x</a:t>
            </a:r>
            <a:r>
              <a:rPr lang="en-US" altLang="ko-KR" sz="1800" dirty="0"/>
              <a:t> * </a:t>
            </a:r>
            <a:r>
              <a:rPr lang="en-US" altLang="ko-KR" sz="1800" dirty="0" err="1"/>
              <a:t>blockDim.x</a:t>
            </a:r>
            <a:r>
              <a:rPr lang="en-US" altLang="ko-KR" sz="1800" dirty="0"/>
              <a:t> + </a:t>
            </a:r>
            <a:r>
              <a:rPr lang="en-US" altLang="ko-KR" sz="1800" dirty="0" err="1"/>
              <a:t>threadIdx.x</a:t>
            </a:r>
            <a:r>
              <a:rPr lang="en-US" altLang="ko-KR" sz="1800" dirty="0"/>
              <a:t>;</a:t>
            </a:r>
          </a:p>
          <a:p>
            <a:pPr marL="0" indent="0">
              <a:buNone/>
            </a:pPr>
            <a:r>
              <a:rPr lang="en-US" altLang="ko-KR" sz="1800" dirty="0"/>
              <a:t>	unsigned </a:t>
            </a:r>
            <a:r>
              <a:rPr lang="en-US" altLang="ko-KR" sz="1800" dirty="0" err="1"/>
              <a:t>int</a:t>
            </a:r>
            <a:r>
              <a:rPr lang="en-US" altLang="ko-KR" sz="1800" dirty="0"/>
              <a:t> k=</a:t>
            </a:r>
            <a:r>
              <a:rPr lang="en-US" altLang="ko-KR" sz="1800" dirty="0" err="1"/>
              <a:t>i+</a:t>
            </a:r>
            <a:r>
              <a:rPr lang="en-US" altLang="ko-KR" sz="1800" dirty="0" err="1">
                <a:solidFill>
                  <a:srgbClr val="FF0000"/>
                </a:solidFill>
              </a:rPr>
              <a:t>offset</a:t>
            </a:r>
            <a:r>
              <a:rPr lang="en-US" altLang="ko-KR" sz="1800" dirty="0">
                <a:solidFill>
                  <a:srgbClr val="FF0000"/>
                </a:solidFill>
              </a:rPr>
              <a:t>;</a:t>
            </a:r>
          </a:p>
          <a:p>
            <a:pPr marL="0" indent="0">
              <a:buNone/>
            </a:pPr>
            <a:r>
              <a:rPr lang="en-US" altLang="ko-KR" sz="1800" dirty="0">
                <a:solidFill>
                  <a:srgbClr val="FF0000"/>
                </a:solidFill>
              </a:rPr>
              <a:t>	if(k&lt;n) C[k]=A[</a:t>
            </a:r>
            <a:r>
              <a:rPr lang="en-US" altLang="ko-KR" sz="1800" dirty="0" err="1">
                <a:solidFill>
                  <a:srgbClr val="FF0000"/>
                </a:solidFill>
              </a:rPr>
              <a:t>i</a:t>
            </a:r>
            <a:r>
              <a:rPr lang="en-US" altLang="ko-KR" sz="1800" dirty="0">
                <a:solidFill>
                  <a:srgbClr val="FF0000"/>
                </a:solidFill>
              </a:rPr>
              <a:t>] + B[</a:t>
            </a:r>
            <a:r>
              <a:rPr lang="en-US" altLang="ko-KR" sz="1800" dirty="0" err="1">
                <a:solidFill>
                  <a:srgbClr val="FF0000"/>
                </a:solidFill>
              </a:rPr>
              <a:t>i</a:t>
            </a:r>
            <a:r>
              <a:rPr lang="en-US" altLang="ko-KR" sz="1800" dirty="0">
                <a:solidFill>
                  <a:srgbClr val="FF0000"/>
                </a:solidFill>
              </a:rPr>
              <a:t>];</a:t>
            </a:r>
          </a:p>
          <a:p>
            <a:pPr marL="0" indent="0">
              <a:buNone/>
            </a:pPr>
            <a:r>
              <a:rPr lang="en-US" altLang="ko-KR" sz="1800" dirty="0"/>
              <a:t>}</a:t>
            </a:r>
          </a:p>
          <a:p>
            <a:pPr marL="0" indent="0">
              <a:buNone/>
            </a:pPr>
            <a:endParaRPr lang="en-US" altLang="ko-KR" sz="2800" dirty="0"/>
          </a:p>
          <a:p>
            <a:pPr marL="0" indent="0">
              <a:buNone/>
            </a:pPr>
            <a:r>
              <a:rPr lang="en-US" altLang="ko-KR" sz="2800" dirty="0"/>
              <a:t>$</a:t>
            </a:r>
            <a:r>
              <a:rPr lang="en-US" altLang="ko-KR" sz="2800" dirty="0" err="1"/>
              <a:t>nvprof</a:t>
            </a:r>
            <a:r>
              <a:rPr lang="en-US" altLang="ko-KR" sz="2800" dirty="0"/>
              <a:t> --metrics </a:t>
            </a:r>
            <a:r>
              <a:rPr lang="en-US" altLang="ko-KR" sz="2800" dirty="0" err="1"/>
              <a:t>gst_efficiency</a:t>
            </a:r>
            <a:r>
              <a:rPr lang="en-US" altLang="ko-KR" sz="2800" dirty="0"/>
              <a:t>  --metrics </a:t>
            </a:r>
            <a:r>
              <a:rPr lang="en-US" altLang="ko-KR" sz="2800" dirty="0" err="1"/>
              <a:t>gld_efficiency</a:t>
            </a:r>
            <a:r>
              <a:rPr lang="ko-KR" altLang="en-US" sz="2800" dirty="0"/>
              <a:t> </a:t>
            </a:r>
            <a:r>
              <a:rPr lang="en-US" altLang="ko-KR" sz="2800" dirty="0"/>
              <a:t>./</a:t>
            </a:r>
            <a:r>
              <a:rPr lang="en-US" altLang="ko-KR" sz="2800" dirty="0" err="1"/>
              <a:t>writeSegment</a:t>
            </a:r>
            <a:r>
              <a:rPr lang="en-US" altLang="ko-KR" sz="2800" dirty="0"/>
              <a:t> 11</a:t>
            </a:r>
            <a:endParaRPr lang="ko-KR" altLang="en-US" sz="2800" dirty="0"/>
          </a:p>
        </p:txBody>
      </p:sp>
      <p:sp>
        <p:nvSpPr>
          <p:cNvPr id="4" name="타원 3"/>
          <p:cNvSpPr/>
          <p:nvPr/>
        </p:nvSpPr>
        <p:spPr>
          <a:xfrm>
            <a:off x="2699792" y="4797152"/>
            <a:ext cx="792088" cy="10081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flipV="1">
            <a:off x="3491880" y="5475187"/>
            <a:ext cx="792088" cy="875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11960" y="5334307"/>
            <a:ext cx="2448272" cy="369332"/>
          </a:xfrm>
          <a:prstGeom prst="rect">
            <a:avLst/>
          </a:prstGeom>
          <a:noFill/>
        </p:spPr>
        <p:txBody>
          <a:bodyPr wrap="square" rtlCol="0">
            <a:spAutoFit/>
          </a:bodyPr>
          <a:lstStyle/>
          <a:p>
            <a:r>
              <a:rPr lang="en-US" altLang="ko-KR" dirty="0">
                <a:latin typeface="+mn-lt"/>
              </a:rPr>
              <a:t>offset value</a:t>
            </a:r>
            <a:endParaRPr lang="ko-KR" altLang="en-US" dirty="0">
              <a:latin typeface="+mn-lt"/>
            </a:endParaRPr>
          </a:p>
        </p:txBody>
      </p:sp>
    </p:spTree>
    <p:extLst>
      <p:ext uri="{BB962C8B-B14F-4D97-AF65-F5344CB8AC3E}">
        <p14:creationId xmlns:p14="http://schemas.microsoft.com/office/powerpoint/2010/main" val="3887619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82862075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539824" y="2430437"/>
            <a:ext cx="1"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8397" y="2430435"/>
            <a:ext cx="0" cy="7200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3419872" y="2430437"/>
            <a:ext cx="417646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3779912" y="2430436"/>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1882196"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Accesses are aligned and the addresses accessed are in a consecutive 64-byte(2 segments) range.</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cxnSp>
        <p:nvCxnSpPr>
          <p:cNvPr id="25" name="직선 화살표 연결선 24"/>
          <p:cNvCxnSpPr/>
          <p:nvPr/>
        </p:nvCxnSpPr>
        <p:spPr>
          <a:xfrm flipH="1">
            <a:off x="1357889" y="2441123"/>
            <a:ext cx="1"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1259632" y="3139831"/>
            <a:ext cx="3345455"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9383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of Structure ,</a:t>
            </a:r>
            <a:br>
              <a:rPr lang="en-US" altLang="ko-KR" dirty="0"/>
            </a:br>
            <a:r>
              <a:rPr lang="en-US" altLang="ko-KR" dirty="0"/>
              <a:t> Structure of Array</a:t>
            </a:r>
            <a:endParaRPr lang="ko-KR" altLang="en-US" dirty="0"/>
          </a:p>
        </p:txBody>
      </p:sp>
      <p:sp>
        <p:nvSpPr>
          <p:cNvPr id="3" name="내용 개체 틀 2"/>
          <p:cNvSpPr>
            <a:spLocks noGrp="1"/>
          </p:cNvSpPr>
          <p:nvPr>
            <p:ph idx="1"/>
          </p:nvPr>
        </p:nvSpPr>
        <p:spPr>
          <a:xfrm>
            <a:off x="395536" y="1484784"/>
            <a:ext cx="8229600" cy="4525963"/>
          </a:xfrm>
        </p:spPr>
        <p:txBody>
          <a:bodyPr/>
          <a:lstStyle/>
          <a:p>
            <a:r>
              <a:rPr lang="en-US" altLang="ko-KR" sz="2400" dirty="0"/>
              <a:t>Array of Structure(AOS)</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p>
          <a:p>
            <a:pPr marL="0" indent="0">
              <a:buNone/>
            </a:pPr>
            <a:r>
              <a:rPr lang="en-US" altLang="ko-KR" sz="2400" dirty="0"/>
              <a:t>		float x;</a:t>
            </a:r>
          </a:p>
          <a:p>
            <a:pPr marL="0" indent="0">
              <a:buNone/>
            </a:pPr>
            <a:r>
              <a:rPr lang="en-US" altLang="ko-KR" sz="2400" dirty="0"/>
              <a:t>		float y;</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r>
              <a:rPr lang="en-US" altLang="ko-KR" sz="2400" dirty="0" err="1"/>
              <a:t>myAoS</a:t>
            </a:r>
            <a:r>
              <a:rPr lang="en-US" altLang="ko-KR" sz="2400" dirty="0"/>
              <a:t>[N];</a:t>
            </a:r>
          </a:p>
          <a:p>
            <a:r>
              <a:rPr lang="en-US" altLang="ko-KR" sz="2400" dirty="0"/>
              <a:t>Structure of Array(SOA)</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a:t>
            </a:r>
          </a:p>
          <a:p>
            <a:pPr marL="0" indent="0">
              <a:buNone/>
            </a:pPr>
            <a:r>
              <a:rPr lang="en-US" altLang="ko-KR" sz="2400" dirty="0"/>
              <a:t>		float x[N];</a:t>
            </a:r>
          </a:p>
          <a:p>
            <a:pPr marL="0" indent="0">
              <a:buNone/>
            </a:pPr>
            <a:r>
              <a:rPr lang="en-US" altLang="ko-KR" sz="2400" dirty="0"/>
              <a:t>		float y[N];</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 </a:t>
            </a:r>
            <a:r>
              <a:rPr lang="en-US" altLang="ko-KR" sz="2400" dirty="0" err="1"/>
              <a:t>mySOA</a:t>
            </a:r>
            <a:r>
              <a:rPr lang="en-US" altLang="ko-KR" sz="2400" dirty="0"/>
              <a:t>;</a:t>
            </a:r>
            <a:endParaRPr lang="ko-KR" altLang="en-US" sz="2400" dirty="0"/>
          </a:p>
        </p:txBody>
      </p:sp>
    </p:spTree>
    <p:extLst>
      <p:ext uri="{BB962C8B-B14F-4D97-AF65-F5344CB8AC3E}">
        <p14:creationId xmlns:p14="http://schemas.microsoft.com/office/powerpoint/2010/main" val="567347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AOS and SOA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949141966"/>
              </p:ext>
            </p:extLst>
          </p:nvPr>
        </p:nvGraphicFramePr>
        <p:xfrm>
          <a:off x="1259632" y="1988840"/>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624473173"/>
              </p:ext>
            </p:extLst>
          </p:nvPr>
        </p:nvGraphicFramePr>
        <p:xfrm>
          <a:off x="1457400" y="3798332"/>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259632" y="1628800"/>
            <a:ext cx="2232248" cy="369332"/>
          </a:xfrm>
          <a:prstGeom prst="rect">
            <a:avLst/>
          </a:prstGeom>
          <a:noFill/>
        </p:spPr>
        <p:txBody>
          <a:bodyPr wrap="square" rtlCol="0">
            <a:spAutoFit/>
          </a:bodyPr>
          <a:lstStyle/>
          <a:p>
            <a:r>
              <a:rPr lang="en-US" altLang="ko-KR" dirty="0">
                <a:latin typeface="+mn-lt"/>
              </a:rPr>
              <a:t>AOS Memory Layout</a:t>
            </a:r>
            <a:endParaRPr lang="ko-KR" altLang="en-US" dirty="0">
              <a:latin typeface="+mn-lt"/>
            </a:endParaRPr>
          </a:p>
        </p:txBody>
      </p:sp>
      <p:sp>
        <p:nvSpPr>
          <p:cNvPr id="8" name="TextBox 7"/>
          <p:cNvSpPr txBox="1"/>
          <p:nvPr/>
        </p:nvSpPr>
        <p:spPr>
          <a:xfrm>
            <a:off x="1403648" y="3429000"/>
            <a:ext cx="2376264" cy="369332"/>
          </a:xfrm>
          <a:prstGeom prst="rect">
            <a:avLst/>
          </a:prstGeom>
          <a:noFill/>
        </p:spPr>
        <p:txBody>
          <a:bodyPr wrap="square" rtlCol="0">
            <a:spAutoFit/>
          </a:bodyPr>
          <a:lstStyle/>
          <a:p>
            <a:r>
              <a:rPr lang="en-US" altLang="ko-KR" dirty="0">
                <a:latin typeface="+mn-lt"/>
              </a:rPr>
              <a:t>SOA Memory Layout</a:t>
            </a:r>
            <a:endParaRPr lang="ko-KR" altLang="en-US" dirty="0">
              <a:latin typeface="+mn-lt"/>
            </a:endParaRPr>
          </a:p>
        </p:txBody>
      </p:sp>
      <p:cxnSp>
        <p:nvCxnSpPr>
          <p:cNvPr id="10" name="직선 화살표 연결선 9"/>
          <p:cNvCxnSpPr/>
          <p:nvPr/>
        </p:nvCxnSpPr>
        <p:spPr>
          <a:xfrm flipV="1">
            <a:off x="147565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1691680"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2699792" y="2343331"/>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3851920"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V="1">
            <a:off x="5004048"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615617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V="1">
            <a:off x="237299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V="1">
            <a:off x="288276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V="1">
            <a:off x="3419872" y="410070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flipV="1">
            <a:off x="3995936"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2919395"/>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
        <p:nvSpPr>
          <p:cNvPr id="21" name="TextBox 20"/>
          <p:cNvSpPr txBox="1"/>
          <p:nvPr/>
        </p:nvSpPr>
        <p:spPr>
          <a:xfrm>
            <a:off x="2415914" y="2924944"/>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2" name="TextBox 21"/>
          <p:cNvSpPr txBox="1"/>
          <p:nvPr/>
        </p:nvSpPr>
        <p:spPr>
          <a:xfrm>
            <a:off x="3635896" y="2924944"/>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3" name="TextBox 22"/>
          <p:cNvSpPr txBox="1"/>
          <p:nvPr/>
        </p:nvSpPr>
        <p:spPr>
          <a:xfrm>
            <a:off x="4860032" y="2924944"/>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4" name="TextBox 23"/>
          <p:cNvSpPr txBox="1"/>
          <p:nvPr/>
        </p:nvSpPr>
        <p:spPr>
          <a:xfrm>
            <a:off x="6012160" y="2924944"/>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5" name="TextBox 24"/>
          <p:cNvSpPr txBox="1"/>
          <p:nvPr/>
        </p:nvSpPr>
        <p:spPr>
          <a:xfrm>
            <a:off x="3862526" y="4690229"/>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6" name="TextBox 25"/>
          <p:cNvSpPr txBox="1"/>
          <p:nvPr/>
        </p:nvSpPr>
        <p:spPr>
          <a:xfrm>
            <a:off x="2723500" y="4704611"/>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7" name="TextBox 26"/>
          <p:cNvSpPr txBox="1"/>
          <p:nvPr/>
        </p:nvSpPr>
        <p:spPr>
          <a:xfrm>
            <a:off x="3275856" y="4706450"/>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8" name="TextBox 27"/>
          <p:cNvSpPr txBox="1"/>
          <p:nvPr/>
        </p:nvSpPr>
        <p:spPr>
          <a:xfrm>
            <a:off x="2147436" y="4706450"/>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9" name="TextBox 28"/>
          <p:cNvSpPr txBox="1"/>
          <p:nvPr/>
        </p:nvSpPr>
        <p:spPr>
          <a:xfrm>
            <a:off x="1528194" y="4690229"/>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Tree>
    <p:extLst>
      <p:ext uri="{BB962C8B-B14F-4D97-AF65-F5344CB8AC3E}">
        <p14:creationId xmlns:p14="http://schemas.microsoft.com/office/powerpoint/2010/main" val="423785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070363087"/>
              </p:ext>
            </p:extLst>
          </p:nvPr>
        </p:nvGraphicFramePr>
        <p:xfrm>
          <a:off x="2771800" y="2276872"/>
          <a:ext cx="3322712" cy="3078342"/>
        </p:xfrm>
        <a:graphic>
          <a:graphicData uri="http://schemas.openxmlformats.org/drawingml/2006/table">
            <a:tbl>
              <a:tblPr firstRow="1" bandRow="1">
                <a:tableStyleId>{5C22544A-7EE6-4342-B048-85BDC9FD1C3A}</a:tableStyleId>
              </a:tblPr>
              <a:tblGrid>
                <a:gridCol w="3322712">
                  <a:extLst>
                    <a:ext uri="{9D8B030D-6E8A-4147-A177-3AD203B41FA5}">
                      <a16:colId xmlns:a16="http://schemas.microsoft.com/office/drawing/2014/main" val="20000"/>
                    </a:ext>
                  </a:extLst>
                </a:gridCol>
              </a:tblGrid>
              <a:tr h="432048">
                <a:tc>
                  <a:txBody>
                    <a:bodyPr/>
                    <a:lstStyle/>
                    <a:p>
                      <a:pPr latinLnBrk="1"/>
                      <a:r>
                        <a:rPr lang="en-US" altLang="ko-KR" dirty="0"/>
                        <a:t>    Registers</a:t>
                      </a:r>
                      <a:endParaRPr lang="ko-KR" altLang="en-US" dirty="0"/>
                    </a:p>
                  </a:txBody>
                  <a:tcPr/>
                </a:tc>
                <a:extLst>
                  <a:ext uri="{0D108BD9-81ED-4DB2-BD59-A6C34878D82A}">
                    <a16:rowId xmlns:a16="http://schemas.microsoft.com/office/drawing/2014/main" val="10000"/>
                  </a:ext>
                </a:extLst>
              </a:tr>
              <a:tr h="486054">
                <a:tc>
                  <a:txBody>
                    <a:bodyPr/>
                    <a:lstStyle/>
                    <a:p>
                      <a:pPr latinLnBrk="1"/>
                      <a:r>
                        <a:rPr lang="en-US" altLang="ko-KR" dirty="0"/>
                        <a:t>  Caches(</a:t>
                      </a:r>
                      <a:r>
                        <a:rPr lang="en-US" altLang="ko-KR" dirty="0" err="1"/>
                        <a:t>Primary,Secondary</a:t>
                      </a:r>
                      <a:r>
                        <a:rPr lang="en-US" altLang="ko-KR" dirty="0"/>
                        <a:t>)</a:t>
                      </a:r>
                      <a:endParaRPr lang="ko-KR" altLang="en-US" dirty="0"/>
                    </a:p>
                  </a:txBody>
                  <a:tcPr/>
                </a:tc>
                <a:extLst>
                  <a:ext uri="{0D108BD9-81ED-4DB2-BD59-A6C34878D82A}">
                    <a16:rowId xmlns:a16="http://schemas.microsoft.com/office/drawing/2014/main" val="10001"/>
                  </a:ext>
                </a:extLst>
              </a:tr>
              <a:tr h="810090">
                <a:tc>
                  <a:txBody>
                    <a:bodyPr/>
                    <a:lstStyle/>
                    <a:p>
                      <a:pPr latinLnBrk="1"/>
                      <a:r>
                        <a:rPr lang="en-US" altLang="ko-KR" dirty="0"/>
                        <a:t>  Main Memory</a:t>
                      </a:r>
                      <a:endParaRPr lang="ko-KR" altLang="en-US" dirty="0"/>
                    </a:p>
                  </a:txBody>
                  <a:tcPr/>
                </a:tc>
                <a:extLst>
                  <a:ext uri="{0D108BD9-81ED-4DB2-BD59-A6C34878D82A}">
                    <a16:rowId xmlns:a16="http://schemas.microsoft.com/office/drawing/2014/main" val="10002"/>
                  </a:ext>
                </a:extLst>
              </a:tr>
              <a:tr h="1350150">
                <a:tc>
                  <a:txBody>
                    <a:bodyPr/>
                    <a:lstStyle/>
                    <a:p>
                      <a:pPr latinLnBrk="1"/>
                      <a:r>
                        <a:rPr lang="en-US" altLang="ko-KR" dirty="0"/>
                        <a:t>  Disk Memory</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43608" y="2276872"/>
            <a:ext cx="1512168" cy="369332"/>
          </a:xfrm>
          <a:prstGeom prst="rect">
            <a:avLst/>
          </a:prstGeom>
          <a:noFill/>
        </p:spPr>
        <p:txBody>
          <a:bodyPr wrap="square" rtlCol="0">
            <a:spAutoFit/>
          </a:bodyPr>
          <a:lstStyle/>
          <a:p>
            <a:r>
              <a:rPr lang="en-US" altLang="ko-KR" dirty="0">
                <a:latin typeface="+mn-lt"/>
              </a:rPr>
              <a:t>Fastest(~2ns)</a:t>
            </a:r>
            <a:endParaRPr lang="ko-KR" altLang="en-US" dirty="0">
              <a:latin typeface="+mn-lt"/>
            </a:endParaRPr>
          </a:p>
        </p:txBody>
      </p:sp>
      <p:sp>
        <p:nvSpPr>
          <p:cNvPr id="6" name="TextBox 5"/>
          <p:cNvSpPr txBox="1"/>
          <p:nvPr/>
        </p:nvSpPr>
        <p:spPr>
          <a:xfrm>
            <a:off x="1259632" y="4509120"/>
            <a:ext cx="1368152" cy="646331"/>
          </a:xfrm>
          <a:prstGeom prst="rect">
            <a:avLst/>
          </a:prstGeom>
          <a:noFill/>
        </p:spPr>
        <p:txBody>
          <a:bodyPr wrap="square" rtlCol="0">
            <a:spAutoFit/>
          </a:bodyPr>
          <a:lstStyle/>
          <a:p>
            <a:r>
              <a:rPr lang="en-US" altLang="ko-KR" dirty="0">
                <a:latin typeface="+mn-lt"/>
              </a:rPr>
              <a:t>Slowest( 1~6ms)</a:t>
            </a:r>
            <a:endParaRPr lang="ko-KR" altLang="en-US" dirty="0">
              <a:latin typeface="+mn-lt"/>
            </a:endParaRPr>
          </a:p>
        </p:txBody>
      </p:sp>
      <p:sp>
        <p:nvSpPr>
          <p:cNvPr id="7" name="TextBox 6"/>
          <p:cNvSpPr txBox="1"/>
          <p:nvPr/>
        </p:nvSpPr>
        <p:spPr>
          <a:xfrm>
            <a:off x="6444208" y="2276872"/>
            <a:ext cx="1368152" cy="369332"/>
          </a:xfrm>
          <a:prstGeom prst="rect">
            <a:avLst/>
          </a:prstGeom>
          <a:noFill/>
        </p:spPr>
        <p:txBody>
          <a:bodyPr wrap="square" rtlCol="0">
            <a:spAutoFit/>
          </a:bodyPr>
          <a:lstStyle/>
          <a:p>
            <a:r>
              <a:rPr lang="en-US" altLang="ko-KR" dirty="0">
                <a:latin typeface="+mn-lt"/>
              </a:rPr>
              <a:t>smallest</a:t>
            </a:r>
            <a:endParaRPr lang="ko-KR" altLang="en-US" dirty="0">
              <a:latin typeface="+mn-lt"/>
            </a:endParaRPr>
          </a:p>
        </p:txBody>
      </p:sp>
      <p:sp>
        <p:nvSpPr>
          <p:cNvPr id="8" name="TextBox 7"/>
          <p:cNvSpPr txBox="1"/>
          <p:nvPr/>
        </p:nvSpPr>
        <p:spPr>
          <a:xfrm>
            <a:off x="6444208" y="4437112"/>
            <a:ext cx="1584176" cy="369332"/>
          </a:xfrm>
          <a:prstGeom prst="rect">
            <a:avLst/>
          </a:prstGeom>
          <a:noFill/>
        </p:spPr>
        <p:txBody>
          <a:bodyPr wrap="square" rtlCol="0">
            <a:spAutoFit/>
          </a:bodyPr>
          <a:lstStyle/>
          <a:p>
            <a:r>
              <a:rPr lang="en-US" altLang="ko-KR" dirty="0">
                <a:latin typeface="+mn-lt"/>
              </a:rPr>
              <a:t>biggest</a:t>
            </a:r>
            <a:endParaRPr lang="ko-KR" altLang="en-US" dirty="0">
              <a:latin typeface="+mn-lt"/>
            </a:endParaRPr>
          </a:p>
        </p:txBody>
      </p:sp>
      <p:sp>
        <p:nvSpPr>
          <p:cNvPr id="9" name="TextBox 8"/>
          <p:cNvSpPr txBox="1"/>
          <p:nvPr/>
        </p:nvSpPr>
        <p:spPr>
          <a:xfrm>
            <a:off x="1331640" y="1916832"/>
            <a:ext cx="1152128" cy="400110"/>
          </a:xfrm>
          <a:prstGeom prst="rect">
            <a:avLst/>
          </a:prstGeom>
          <a:noFill/>
        </p:spPr>
        <p:txBody>
          <a:bodyPr wrap="square" rtlCol="0">
            <a:spAutoFit/>
          </a:bodyPr>
          <a:lstStyle/>
          <a:p>
            <a:r>
              <a:rPr lang="en-US" altLang="ko-KR" sz="2000" dirty="0">
                <a:latin typeface="+mn-lt"/>
              </a:rPr>
              <a:t>Speed</a:t>
            </a:r>
            <a:endParaRPr lang="ko-KR" altLang="en-US" sz="2000" dirty="0">
              <a:latin typeface="+mn-lt"/>
            </a:endParaRPr>
          </a:p>
        </p:txBody>
      </p:sp>
      <p:sp>
        <p:nvSpPr>
          <p:cNvPr id="10" name="TextBox 9"/>
          <p:cNvSpPr txBox="1"/>
          <p:nvPr/>
        </p:nvSpPr>
        <p:spPr>
          <a:xfrm>
            <a:off x="6300192" y="1916832"/>
            <a:ext cx="1224136" cy="400110"/>
          </a:xfrm>
          <a:prstGeom prst="rect">
            <a:avLst/>
          </a:prstGeom>
          <a:noFill/>
        </p:spPr>
        <p:txBody>
          <a:bodyPr wrap="square" rtlCol="0">
            <a:spAutoFit/>
          </a:bodyPr>
          <a:lstStyle/>
          <a:p>
            <a:r>
              <a:rPr lang="en-US" altLang="ko-KR" sz="2000" dirty="0">
                <a:latin typeface="+mn-lt"/>
              </a:rPr>
              <a:t>Size</a:t>
            </a:r>
            <a:endParaRPr lang="ko-KR" altLang="en-US" sz="2000" dirty="0">
              <a:latin typeface="+mn-lt"/>
            </a:endParaRPr>
          </a:p>
        </p:txBody>
      </p:sp>
      <p:sp>
        <p:nvSpPr>
          <p:cNvPr id="11" name="TextBox 10"/>
          <p:cNvSpPr txBox="1"/>
          <p:nvPr/>
        </p:nvSpPr>
        <p:spPr>
          <a:xfrm>
            <a:off x="1043608" y="2780928"/>
            <a:ext cx="1584176" cy="369332"/>
          </a:xfrm>
          <a:prstGeom prst="rect">
            <a:avLst/>
          </a:prstGeom>
          <a:noFill/>
        </p:spPr>
        <p:txBody>
          <a:bodyPr wrap="square" rtlCol="0">
            <a:spAutoFit/>
          </a:bodyPr>
          <a:lstStyle/>
          <a:p>
            <a:r>
              <a:rPr lang="en-US" altLang="ko-KR" dirty="0">
                <a:latin typeface="+mn-lt"/>
              </a:rPr>
              <a:t>(~4ns, ~30ns)</a:t>
            </a:r>
            <a:endParaRPr lang="ko-KR" altLang="en-US" dirty="0">
              <a:latin typeface="+mn-lt"/>
            </a:endParaRPr>
          </a:p>
        </p:txBody>
      </p:sp>
      <p:sp>
        <p:nvSpPr>
          <p:cNvPr id="12" name="TextBox 11"/>
          <p:cNvSpPr txBox="1"/>
          <p:nvPr/>
        </p:nvSpPr>
        <p:spPr>
          <a:xfrm>
            <a:off x="1115616" y="3501008"/>
            <a:ext cx="1440160" cy="369332"/>
          </a:xfrm>
          <a:prstGeom prst="rect">
            <a:avLst/>
          </a:prstGeom>
          <a:noFill/>
        </p:spPr>
        <p:txBody>
          <a:bodyPr wrap="square" rtlCol="0">
            <a:spAutoFit/>
          </a:bodyPr>
          <a:lstStyle/>
          <a:p>
            <a:r>
              <a:rPr lang="en-US" altLang="ko-KR" dirty="0">
                <a:latin typeface="+mn-lt"/>
              </a:rPr>
              <a:t>~220ns</a:t>
            </a:r>
            <a:endParaRPr lang="ko-KR" altLang="en-US" dirty="0">
              <a:latin typeface="+mn-lt"/>
            </a:endParaRPr>
          </a:p>
        </p:txBody>
      </p:sp>
    </p:spTree>
    <p:extLst>
      <p:ext uri="{BB962C8B-B14F-4D97-AF65-F5344CB8AC3E}">
        <p14:creationId xmlns:p14="http://schemas.microsoft.com/office/powerpoint/2010/main" val="508760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Unrolling loops</a:t>
            </a:r>
            <a:endParaRPr lang="ko-KR" altLang="en-US" dirty="0"/>
          </a:p>
        </p:txBody>
      </p:sp>
      <p:sp>
        <p:nvSpPr>
          <p:cNvPr id="3" name="내용 개체 틀 2"/>
          <p:cNvSpPr>
            <a:spLocks noGrp="1"/>
          </p:cNvSpPr>
          <p:nvPr>
            <p:ph idx="1"/>
          </p:nvPr>
        </p:nvSpPr>
        <p:spPr>
          <a:xfrm>
            <a:off x="323528" y="1196752"/>
            <a:ext cx="8686800" cy="6048672"/>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40290577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Tree>
    <p:extLst>
      <p:ext uri="{BB962C8B-B14F-4D97-AF65-F5344CB8AC3E}">
        <p14:creationId xmlns:p14="http://schemas.microsoft.com/office/powerpoint/2010/main" val="2832590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960438"/>
          </a:xfrm>
        </p:spPr>
        <p:txBody>
          <a:bodyPr/>
          <a:lstStyle/>
          <a:p>
            <a:r>
              <a:rPr lang="en-US" altLang="ko-KR" dirty="0"/>
              <a:t>Presentation Schedule 2</a:t>
            </a:r>
            <a:br>
              <a:rPr lang="en-US" altLang="ko-KR" dirty="0"/>
            </a:br>
            <a:r>
              <a:rPr lang="en-US" altLang="ko-KR" dirty="0"/>
              <a:t>on </a:t>
            </a:r>
            <a:r>
              <a:rPr lang="en-US" altLang="ko-KR" dirty="0">
                <a:solidFill>
                  <a:srgbClr val="FF0000"/>
                </a:solidFill>
              </a:rPr>
              <a:t>23 Mar., 2017</a:t>
            </a:r>
            <a:endParaRPr lang="ko-KR" altLang="en-US" dirty="0">
              <a:solidFill>
                <a:srgbClr val="FF0000"/>
              </a:solidFill>
            </a:endParaRPr>
          </a:p>
        </p:txBody>
      </p:sp>
      <p:sp>
        <p:nvSpPr>
          <p:cNvPr id="3" name="내용 개체 틀 2"/>
          <p:cNvSpPr>
            <a:spLocks noGrp="1"/>
          </p:cNvSpPr>
          <p:nvPr>
            <p:ph idx="1"/>
          </p:nvPr>
        </p:nvSpPr>
        <p:spPr>
          <a:xfrm>
            <a:off x="539552" y="1556792"/>
            <a:ext cx="8229600" cy="4525963"/>
          </a:xfrm>
        </p:spPr>
        <p:txBody>
          <a:bodyPr/>
          <a:lstStyle/>
          <a:p>
            <a:r>
              <a:rPr lang="en-US" altLang="ko-KR" dirty="0"/>
              <a:t>Mr. </a:t>
            </a:r>
            <a:r>
              <a:rPr lang="ko-KR" altLang="en-US" dirty="0"/>
              <a:t>기세환</a:t>
            </a:r>
            <a:endParaRPr lang="en-US" altLang="ko-KR" dirty="0"/>
          </a:p>
          <a:p>
            <a:pPr marL="0" indent="0">
              <a:buNone/>
            </a:pPr>
            <a:r>
              <a:rPr lang="en-US" altLang="ko-KR" dirty="0"/>
              <a:t> </a:t>
            </a:r>
            <a:r>
              <a:rPr lang="ko-KR" altLang="en-US" dirty="0"/>
              <a:t> </a:t>
            </a:r>
            <a:r>
              <a:rPr lang="en-US" altLang="ko-KR" dirty="0"/>
              <a:t>Image Processing with CUDA, </a:t>
            </a:r>
            <a:r>
              <a:rPr lang="en-US" altLang="ko-KR" dirty="0" err="1"/>
              <a:t>Jia</a:t>
            </a:r>
            <a:r>
              <a:rPr lang="en-US" altLang="ko-KR" dirty="0"/>
              <a:t> Tse,2006.</a:t>
            </a:r>
          </a:p>
          <a:p>
            <a:pPr marL="0" indent="0">
              <a:buNone/>
            </a:pPr>
            <a:endParaRPr lang="en-US" altLang="ko-KR" dirty="0"/>
          </a:p>
          <a:p>
            <a:r>
              <a:rPr lang="en-US" altLang="ko-KR" dirty="0"/>
              <a:t>Mr. </a:t>
            </a:r>
            <a:r>
              <a:rPr lang="ko-KR" altLang="en-US" dirty="0"/>
              <a:t>정휘영</a:t>
            </a:r>
            <a:endParaRPr lang="en-US" altLang="ko-KR" dirty="0"/>
          </a:p>
          <a:p>
            <a:pPr marL="0" indent="0">
              <a:buNone/>
            </a:pPr>
            <a:r>
              <a:rPr lang="en-US" altLang="ko-KR" dirty="0"/>
              <a:t>  Image Convolution with CUDA, Victor 			</a:t>
            </a:r>
            <a:r>
              <a:rPr lang="en-US" altLang="ko-KR" dirty="0" err="1"/>
              <a:t>Podlozhnyuk</a:t>
            </a:r>
            <a:r>
              <a:rPr lang="en-US" altLang="ko-KR" dirty="0"/>
              <a:t>, 2007.</a:t>
            </a:r>
          </a:p>
          <a:p>
            <a:pPr marL="0" lvl="1" indent="0">
              <a:buClr>
                <a:schemeClr val="accent1"/>
              </a:buClr>
              <a:buNone/>
            </a:pPr>
            <a:r>
              <a:rPr lang="en-US" altLang="ko-KR" sz="2000" dirty="0">
                <a:solidFill>
                  <a:srgbClr val="FF0000"/>
                </a:solidFill>
              </a:rPr>
              <a:t>*Send your presentation file to </a:t>
            </a:r>
          </a:p>
          <a:p>
            <a:pPr marL="0" lvl="1" indent="0">
              <a:buClr>
                <a:schemeClr val="accent1"/>
              </a:buClr>
              <a:buNone/>
            </a:pPr>
            <a:r>
              <a:rPr lang="en-US" altLang="ko-KR" sz="2000" dirty="0"/>
              <a:t>TA  </a:t>
            </a:r>
            <a:r>
              <a:rPr lang="en-US" altLang="ko-KR" sz="2000" dirty="0" err="1"/>
              <a:t>Mr.Kim</a:t>
            </a:r>
            <a:r>
              <a:rPr lang="en-US" altLang="ko-KR" sz="2000" dirty="0"/>
              <a:t> Woo Joong, PhD Student(</a:t>
            </a:r>
            <a:r>
              <a:rPr lang="en-US" altLang="ko-KR" sz="2000" dirty="0">
                <a:hlinkClick r:id="rId2"/>
              </a:rPr>
              <a:t>w.j.kim@kaist.ac.kr</a:t>
            </a:r>
            <a:r>
              <a:rPr lang="en-US" altLang="ko-KR" sz="2000" dirty="0"/>
              <a:t>) before your presentation to upload it to the Web.</a:t>
            </a:r>
          </a:p>
          <a:p>
            <a:pPr marL="0" indent="0">
              <a:buNone/>
            </a:pPr>
            <a:endParaRPr lang="ko-KR" altLang="en-US" dirty="0">
              <a:solidFill>
                <a:srgbClr val="FF0000"/>
              </a:solidFill>
            </a:endParaRPr>
          </a:p>
        </p:txBody>
      </p:sp>
      <p:sp>
        <p:nvSpPr>
          <p:cNvPr id="4" name="TextBox 3"/>
          <p:cNvSpPr txBox="1"/>
          <p:nvPr/>
        </p:nvSpPr>
        <p:spPr>
          <a:xfrm>
            <a:off x="510332" y="6362392"/>
            <a:ext cx="8064896" cy="369332"/>
          </a:xfrm>
          <a:prstGeom prst="rect">
            <a:avLst/>
          </a:prstGeom>
          <a:noFill/>
        </p:spPr>
        <p:txBody>
          <a:bodyPr wrap="square" rtlCol="0">
            <a:spAutoFit/>
          </a:bodyPr>
          <a:lstStyle/>
          <a:p>
            <a:r>
              <a:rPr lang="en-US" altLang="ko-KR" b="1" dirty="0">
                <a:solidFill>
                  <a:srgbClr val="FF0000"/>
                </a:solidFill>
                <a:latin typeface="+mn-lt"/>
              </a:rPr>
              <a:t>*Homework#2 will be issued on 16 Mar. 2017</a:t>
            </a:r>
            <a:endParaRPr lang="ko-KR" altLang="en-US" b="1" dirty="0">
              <a:solidFill>
                <a:srgbClr val="FF0000"/>
              </a:solidFill>
              <a:latin typeface="+mn-lt"/>
            </a:endParaRPr>
          </a:p>
        </p:txBody>
      </p:sp>
    </p:spTree>
    <p:extLst>
      <p:ext uri="{BB962C8B-B14F-4D97-AF65-F5344CB8AC3E}">
        <p14:creationId xmlns:p14="http://schemas.microsoft.com/office/powerpoint/2010/main" val="1026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Locality of Memory Access</a:t>
            </a:r>
            <a:endParaRPr lang="ko-KR" altLang="en-US" dirty="0"/>
          </a:p>
        </p:txBody>
      </p:sp>
      <p:sp>
        <p:nvSpPr>
          <p:cNvPr id="3" name="내용 개체 틀 2"/>
          <p:cNvSpPr>
            <a:spLocks noGrp="1"/>
          </p:cNvSpPr>
          <p:nvPr>
            <p:ph idx="1"/>
          </p:nvPr>
        </p:nvSpPr>
        <p:spPr/>
        <p:txBody>
          <a:bodyPr/>
          <a:lstStyle/>
          <a:p>
            <a:r>
              <a:rPr lang="en-US" altLang="ko-KR" u="sng" dirty="0">
                <a:hlinkClick r:id="rId2" tooltip="Time"/>
              </a:rPr>
              <a:t>Tempora</a:t>
            </a:r>
            <a:r>
              <a:rPr lang="en-US" altLang="ko-KR" dirty="0">
                <a:solidFill>
                  <a:srgbClr val="FF0000"/>
                </a:solidFill>
                <a:hlinkClick r:id="rId2" tooltip="Time"/>
              </a:rPr>
              <a:t>l</a:t>
            </a:r>
            <a:r>
              <a:rPr lang="en-US" altLang="ko-KR" u="sng" dirty="0">
                <a:solidFill>
                  <a:srgbClr val="FF0000"/>
                </a:solidFill>
              </a:rPr>
              <a:t> locality</a:t>
            </a:r>
            <a:r>
              <a:rPr lang="en-US" altLang="ko-KR" dirty="0">
                <a:solidFill>
                  <a:srgbClr val="FF0000"/>
                </a:solidFill>
              </a:rPr>
              <a:t>: </a:t>
            </a:r>
            <a:r>
              <a:rPr lang="en-US" altLang="ko-KR" dirty="0"/>
              <a:t>If at one point a particular memory location is referenced, then it is likely that the same location will be referenced again in the near future</a:t>
            </a:r>
          </a:p>
          <a:p>
            <a:r>
              <a:rPr lang="en-US" altLang="ko-KR" u="sng" dirty="0">
                <a:solidFill>
                  <a:srgbClr val="FF0000"/>
                </a:solidFill>
              </a:rPr>
              <a:t>Spatial locality: </a:t>
            </a:r>
            <a:r>
              <a:rPr lang="en-US" altLang="ko-KR" dirty="0"/>
              <a:t>If a particular memory location is referenced at a particular time, then it is likely that nearby memory locations will be referenced in the near future</a:t>
            </a:r>
            <a:endParaRPr lang="ko-KR" altLang="en-US" dirty="0"/>
          </a:p>
        </p:txBody>
      </p:sp>
    </p:spTree>
    <p:extLst>
      <p:ext uri="{BB962C8B-B14F-4D97-AF65-F5344CB8AC3E}">
        <p14:creationId xmlns:p14="http://schemas.microsoft.com/office/powerpoint/2010/main" val="285544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endParaRPr lang="ko-KR" altLang="en-US" dirty="0"/>
          </a:p>
        </p:txBody>
      </p:sp>
      <p:sp>
        <p:nvSpPr>
          <p:cNvPr id="3" name="내용 개체 틀 2"/>
          <p:cNvSpPr>
            <a:spLocks noGrp="1"/>
          </p:cNvSpPr>
          <p:nvPr>
            <p:ph idx="1"/>
          </p:nvPr>
        </p:nvSpPr>
        <p:spPr/>
        <p:txBody>
          <a:bodyPr/>
          <a:lstStyle/>
          <a:p>
            <a:r>
              <a:rPr lang="en-US" altLang="ko-KR" dirty="0"/>
              <a:t>Local arrays referenced with indices whose values cannot be determined at compile time.</a:t>
            </a:r>
          </a:p>
          <a:p>
            <a:r>
              <a:rPr lang="en-US" altLang="ko-KR" dirty="0"/>
              <a:t>Large local structures or array that would consume too much register space.</a:t>
            </a:r>
          </a:p>
          <a:p>
            <a:r>
              <a:rPr lang="en-US" altLang="ko-KR" dirty="0"/>
              <a:t>Any variable that does not fit within the kernel register limit.</a:t>
            </a:r>
          </a:p>
          <a:p>
            <a:r>
              <a:rPr lang="en-US" altLang="ko-KR" dirty="0"/>
              <a:t>Local memory is actually a part of Global memory that has high latency and low bandwidth.</a:t>
            </a:r>
            <a:endParaRPr lang="ko-KR" altLang="en-US" dirty="0"/>
          </a:p>
        </p:txBody>
      </p:sp>
    </p:spTree>
    <p:extLst>
      <p:ext uri="{BB962C8B-B14F-4D97-AF65-F5344CB8AC3E}">
        <p14:creationId xmlns:p14="http://schemas.microsoft.com/office/powerpoint/2010/main" val="5100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r>
              <a:rPr lang="en-US" altLang="ko-KR" dirty="0" err="1"/>
              <a:t>LMem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When too many registers are used,</a:t>
            </a:r>
          </a:p>
          <a:p>
            <a:pPr marL="0" indent="0">
              <a:buNone/>
            </a:pPr>
            <a:r>
              <a:rPr lang="en-US" altLang="ko-KR" dirty="0"/>
              <a:t>too many local variables are </a:t>
            </a:r>
            <a:r>
              <a:rPr lang="en-US" altLang="ko-KR" dirty="0" err="1"/>
              <a:t>used,or</a:t>
            </a:r>
            <a:r>
              <a:rPr lang="en-US" altLang="ko-KR" dirty="0"/>
              <a:t> local variables are arrays, local memory is allocated.</a:t>
            </a:r>
          </a:p>
          <a:p>
            <a:r>
              <a:rPr lang="en-US" altLang="ko-KR" dirty="0" err="1"/>
              <a:t>LMem</a:t>
            </a:r>
            <a:r>
              <a:rPr lang="en-US" altLang="ko-KR" dirty="0"/>
              <a:t> is actually a part of Global Memory(</a:t>
            </a:r>
            <a:r>
              <a:rPr lang="en-US" altLang="ko-KR" dirty="0" err="1"/>
              <a:t>GMem</a:t>
            </a:r>
            <a:r>
              <a:rPr lang="en-US" altLang="ko-KR" dirty="0"/>
              <a:t>).</a:t>
            </a:r>
          </a:p>
          <a:p>
            <a:r>
              <a:rPr lang="en-US" altLang="ko-KR" dirty="0"/>
              <a:t>compiler option: -</a:t>
            </a:r>
            <a:r>
              <a:rPr lang="en-US" altLang="ko-KR" dirty="0" err="1"/>
              <a:t>maxrregcount</a:t>
            </a:r>
            <a:r>
              <a:rPr lang="en-US" altLang="ko-KR" dirty="0"/>
              <a:t>=32  </a:t>
            </a:r>
          </a:p>
          <a:p>
            <a:pPr marL="0" indent="0">
              <a:buNone/>
            </a:pPr>
            <a:r>
              <a:rPr lang="en-US" altLang="ko-KR" dirty="0"/>
              <a:t>	</a:t>
            </a:r>
            <a:r>
              <a:rPr lang="en-US" altLang="ko-KR" sz="2800" b="1" dirty="0"/>
              <a:t>//it limits the number of registers 32 per thread.</a:t>
            </a:r>
          </a:p>
          <a:p>
            <a:endParaRPr lang="en-US" altLang="ko-KR" dirty="0"/>
          </a:p>
          <a:p>
            <a:endParaRPr lang="en-US" altLang="ko-KR" dirty="0"/>
          </a:p>
        </p:txBody>
      </p:sp>
    </p:spTree>
    <p:extLst>
      <p:ext uri="{BB962C8B-B14F-4D97-AF65-F5344CB8AC3E}">
        <p14:creationId xmlns:p14="http://schemas.microsoft.com/office/powerpoint/2010/main" val="274024223"/>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16036</TotalTime>
  <Words>1950</Words>
  <Application>Microsoft Office PowerPoint</Application>
  <PresentationFormat>화면 슬라이드 쇼(4:3)</PresentationFormat>
  <Paragraphs>568</Paragraphs>
  <Slides>62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62</vt:i4>
      </vt:variant>
    </vt:vector>
  </HeadingPairs>
  <TitlesOfParts>
    <vt:vector size="69" baseType="lpstr">
      <vt:lpstr>굴림</vt:lpstr>
      <vt:lpstr>맑은 고딕</vt:lpstr>
      <vt:lpstr>Arial</vt:lpstr>
      <vt:lpstr>Times New Roman</vt:lpstr>
      <vt:lpstr>Tw Cen MT</vt:lpstr>
      <vt:lpstr>Wingdings 3</vt:lpstr>
      <vt:lpstr>심플 테마</vt:lpstr>
      <vt:lpstr>Lecture 5 CUDA Memory Architecture </vt:lpstr>
      <vt:lpstr>PowerPoint 프레젠테이션</vt:lpstr>
      <vt:lpstr>PowerPoint 프레젠테이션</vt:lpstr>
      <vt:lpstr>CUDA Memory Characteristics</vt:lpstr>
      <vt:lpstr>Registers</vt:lpstr>
      <vt:lpstr>Memory Hierarchy</vt:lpstr>
      <vt:lpstr>Locality of Memory Access</vt:lpstr>
      <vt:lpstr>Local Memory</vt:lpstr>
      <vt:lpstr>Local Memory(LMem)</vt:lpstr>
      <vt:lpstr>Shared Memory(SMem)</vt:lpstr>
      <vt:lpstr>SMem Read/Write</vt:lpstr>
      <vt:lpstr>Synchronization</vt:lpstr>
      <vt:lpstr>__syncthread()</vt:lpstr>
      <vt:lpstr>__syncthread()</vt:lpstr>
      <vt:lpstr>Global Memory(GMem)</vt:lpstr>
      <vt:lpstr>Constant Memory(CMem)</vt:lpstr>
      <vt:lpstr>Texture Memory</vt:lpstr>
      <vt:lpstr>Texture</vt:lpstr>
      <vt:lpstr>GPU Caches</vt:lpstr>
      <vt:lpstr>Global Variable</vt:lpstr>
      <vt:lpstr>Global Memory Allocation, Deallocation, Transfer</vt:lpstr>
      <vt:lpstr>CPU and GPU Memory</vt:lpstr>
      <vt:lpstr>Pinned Memory</vt:lpstr>
      <vt:lpstr>Paging Model of Logical and Physical Memory</vt:lpstr>
      <vt:lpstr>Pinned Memory</vt:lpstr>
      <vt:lpstr>Allocation of pinned host memory</vt:lpstr>
      <vt:lpstr>performance</vt:lpstr>
      <vt:lpstr>Zero-Copy Memory</vt:lpstr>
      <vt:lpstr>Zero-Copy Memory</vt:lpstr>
      <vt:lpstr>Zero-Copy Memory</vt:lpstr>
      <vt:lpstr>Zero-Copy Memory</vt:lpstr>
      <vt:lpstr>Zero-Copy Memory</vt:lpstr>
      <vt:lpstr>Issues of Zero-Copy Memory</vt:lpstr>
      <vt:lpstr>Unified Virtual Addressing</vt:lpstr>
      <vt:lpstr>Unified Memory (CUDA 6.0)</vt:lpstr>
      <vt:lpstr>Memory Access Patterns</vt:lpstr>
      <vt:lpstr>Memory Hierarchy</vt:lpstr>
      <vt:lpstr>Memory Access</vt:lpstr>
      <vt:lpstr>Two Characteristics of Memory Access</vt:lpstr>
      <vt:lpstr>Aligned  and Coalesced memory Access</vt:lpstr>
      <vt:lpstr>Global Memory Reads</vt:lpstr>
      <vt:lpstr>Cached(L1)  Load</vt:lpstr>
      <vt:lpstr>Cached Loads</vt:lpstr>
      <vt:lpstr>Cached Loads</vt:lpstr>
      <vt:lpstr>Cached Loads</vt:lpstr>
      <vt:lpstr>Cached Loads</vt:lpstr>
      <vt:lpstr>Cached Loads</vt:lpstr>
      <vt:lpstr>Uncached Loads</vt:lpstr>
      <vt:lpstr>Uncached Loads</vt:lpstr>
      <vt:lpstr>Uncached Loads</vt:lpstr>
      <vt:lpstr>Uncached Loads</vt:lpstr>
      <vt:lpstr>Misaligned Read</vt:lpstr>
      <vt:lpstr>Global Load Efficiency gld_efficiency</vt:lpstr>
      <vt:lpstr>$nvprof –metrics gld_transactions ./readSegment 0</vt:lpstr>
      <vt:lpstr>Global Memory Writes</vt:lpstr>
      <vt:lpstr>gst_efficiency</vt:lpstr>
      <vt:lpstr>Global Memory Writes</vt:lpstr>
      <vt:lpstr>Array of Structure ,  Structure of Array</vt:lpstr>
      <vt:lpstr>AOS and SOA </vt:lpstr>
      <vt:lpstr>Unrolling loops</vt:lpstr>
      <vt:lpstr>Matrix Transpose</vt:lpstr>
      <vt:lpstr>Presentation Schedule 2 on 23 Mar., 2017</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992</cp:revision>
  <cp:lastPrinted>2016-03-21T05:16:53Z</cp:lastPrinted>
  <dcterms:created xsi:type="dcterms:W3CDTF">2009-02-06T01:28:03Z</dcterms:created>
  <dcterms:modified xsi:type="dcterms:W3CDTF">2017-04-11T10:07:26Z</dcterms:modified>
</cp:coreProperties>
</file>