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82" r:id="rId2"/>
    <p:sldId id="333" r:id="rId3"/>
    <p:sldId id="283" r:id="rId4"/>
    <p:sldId id="285" r:id="rId5"/>
    <p:sldId id="314" r:id="rId6"/>
    <p:sldId id="286" r:id="rId7"/>
    <p:sldId id="287" r:id="rId8"/>
    <p:sldId id="288" r:id="rId9"/>
    <p:sldId id="289" r:id="rId10"/>
    <p:sldId id="290" r:id="rId11"/>
    <p:sldId id="291" r:id="rId12"/>
    <p:sldId id="292" r:id="rId13"/>
    <p:sldId id="294" r:id="rId14"/>
    <p:sldId id="293" r:id="rId15"/>
    <p:sldId id="295" r:id="rId16"/>
    <p:sldId id="296" r:id="rId17"/>
    <p:sldId id="297"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5" r:id="rId33"/>
    <p:sldId id="317" r:id="rId34"/>
    <p:sldId id="318" r:id="rId35"/>
    <p:sldId id="320" r:id="rId36"/>
    <p:sldId id="319" r:id="rId37"/>
    <p:sldId id="321" r:id="rId38"/>
    <p:sldId id="322" r:id="rId39"/>
    <p:sldId id="323" r:id="rId40"/>
    <p:sldId id="324" r:id="rId41"/>
    <p:sldId id="325" r:id="rId42"/>
    <p:sldId id="326" r:id="rId43"/>
    <p:sldId id="327" r:id="rId44"/>
    <p:sldId id="330" r:id="rId45"/>
    <p:sldId id="331" r:id="rId46"/>
    <p:sldId id="332" r:id="rId47"/>
    <p:sldId id="334" r:id="rId48"/>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122" d="100"/>
          <a:sy n="122" d="100"/>
        </p:scale>
        <p:origin x="129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3"/>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2017-04-10</a:t>
            </a:fld>
            <a:endParaRPr lang="ko-KR" altLang="en-US" dirty="0"/>
          </a:p>
        </p:txBody>
      </p:sp>
      <p:sp>
        <p:nvSpPr>
          <p:cNvPr id="4" name="바닥글 개체 틀 3"/>
          <p:cNvSpPr>
            <a:spLocks noGrp="1"/>
          </p:cNvSpPr>
          <p:nvPr>
            <p:ph type="ftr" sz="quarter" idx="2"/>
          </p:nvPr>
        </p:nvSpPr>
        <p:spPr>
          <a:xfrm>
            <a:off x="0" y="6456702"/>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2"/>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3"/>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2017-04-10</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8"/>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2"/>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2"/>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1</a:t>
            </a:fld>
            <a:endParaRPr lang="ko-KR" altLang="en-US" dirty="0"/>
          </a:p>
        </p:txBody>
      </p:sp>
    </p:spTree>
    <p:extLst>
      <p:ext uri="{BB962C8B-B14F-4D97-AF65-F5344CB8AC3E}">
        <p14:creationId xmlns:p14="http://schemas.microsoft.com/office/powerpoint/2010/main" val="131075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4/10/2017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4/10/2017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4/10/2017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4/10/2017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4/10/2017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4/10/2017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4/10/2017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4/10/2017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4/10/2017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4/10/2017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4/10/2017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4/10/2017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7 CUDA Shared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a:t>
            </a:r>
            <a:r>
              <a:rPr lang="en-US" altLang="ko-KR"/>
              <a:t>28, 2017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Patters of Shared Memory</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772816"/>
            <a:ext cx="4757494"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73016"/>
            <a:ext cx="4824536" cy="2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48264" y="6093296"/>
            <a:ext cx="1512168" cy="307777"/>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p:txBody>
      </p:sp>
    </p:spTree>
    <p:extLst>
      <p:ext uri="{BB962C8B-B14F-4D97-AF65-F5344CB8AC3E}">
        <p14:creationId xmlns:p14="http://schemas.microsoft.com/office/powerpoint/2010/main" val="207168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a:t>
            </a:r>
            <a:endParaRPr lang="ko-KR" altLang="en-US" dirty="0"/>
          </a:p>
        </p:txBody>
      </p:sp>
      <p:sp>
        <p:nvSpPr>
          <p:cNvPr id="3" name="내용 개체 틀 2"/>
          <p:cNvSpPr>
            <a:spLocks noGrp="1"/>
          </p:cNvSpPr>
          <p:nvPr>
            <p:ph idx="1"/>
          </p:nvPr>
        </p:nvSpPr>
        <p:spPr/>
        <p:txBody>
          <a:bodyPr/>
          <a:lstStyle/>
          <a:p>
            <a:r>
              <a:rPr lang="en-US" altLang="ko-KR" sz="2400" dirty="0"/>
              <a:t>Bank width:</a:t>
            </a:r>
          </a:p>
          <a:p>
            <a:pPr marL="0" indent="0">
              <a:buNone/>
            </a:pPr>
            <a:r>
              <a:rPr lang="en-US" altLang="ko-KR" sz="2400" dirty="0"/>
              <a:t>	-4 bytes for devices of compute capability 2.x,</a:t>
            </a:r>
          </a:p>
          <a:p>
            <a:pPr marL="0" indent="0">
              <a:buNone/>
            </a:pPr>
            <a:r>
              <a:rPr lang="en-US" altLang="ko-KR" sz="2400" dirty="0"/>
              <a:t>	-8 bytes for devices of compute capability 3.x.</a:t>
            </a:r>
          </a:p>
          <a:p>
            <a:pPr marL="0" indent="0">
              <a:buNone/>
            </a:pPr>
            <a:endParaRPr lang="en-US" altLang="ko-KR" sz="2400" dirty="0"/>
          </a:p>
          <a:p>
            <a:r>
              <a:rPr lang="en-US" altLang="ko-KR" sz="2400" dirty="0"/>
              <a:t>Bank index:</a:t>
            </a:r>
          </a:p>
          <a:p>
            <a:pPr marL="0" indent="0">
              <a:buNone/>
            </a:pPr>
            <a:r>
              <a:rPr lang="en-US" altLang="ko-KR" sz="2400" dirty="0"/>
              <a:t>	</a:t>
            </a:r>
          </a:p>
          <a:p>
            <a:pPr marL="0" indent="0">
              <a:buNone/>
            </a:pPr>
            <a:r>
              <a:rPr lang="en-US" altLang="ko-KR" sz="2400" dirty="0"/>
              <a:t>	bank index=(byte address/(4bytes  or 8 bytes))%32</a:t>
            </a:r>
            <a:endParaRPr lang="ko-KR" altLang="en-US" sz="2400" dirty="0"/>
          </a:p>
        </p:txBody>
      </p:sp>
    </p:spTree>
    <p:extLst>
      <p:ext uri="{BB962C8B-B14F-4D97-AF65-F5344CB8AC3E}">
        <p14:creationId xmlns:p14="http://schemas.microsoft.com/office/powerpoint/2010/main" val="149817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Word index and Bank Index</a:t>
            </a:r>
            <a:br>
              <a:rPr lang="en-US" altLang="ko-KR" dirty="0"/>
            </a:br>
            <a:r>
              <a:rPr lang="en-US" altLang="ko-KR" dirty="0"/>
              <a:t>Fermi</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637121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76256" y="5733256"/>
            <a:ext cx="2016224" cy="584775"/>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dirty="0"/>
          </a:p>
        </p:txBody>
      </p:sp>
    </p:spTree>
    <p:extLst>
      <p:ext uri="{BB962C8B-B14F-4D97-AF65-F5344CB8AC3E}">
        <p14:creationId xmlns:p14="http://schemas.microsoft.com/office/powerpoint/2010/main" val="384238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index for 32-bit mode of Kepler</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420888"/>
            <a:ext cx="641706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99592" y="1628800"/>
            <a:ext cx="6336704" cy="646331"/>
          </a:xfrm>
          <a:prstGeom prst="rect">
            <a:avLst/>
          </a:prstGeom>
          <a:noFill/>
        </p:spPr>
        <p:txBody>
          <a:bodyPr wrap="square" rtlCol="0">
            <a:spAutoFit/>
          </a:bodyPr>
          <a:lstStyle/>
          <a:p>
            <a:r>
              <a:rPr lang="en-US" altLang="ko-KR" dirty="0"/>
              <a:t>In Kepler device, shared memory has 32 banks with the two address mode: 32-bit mode and 64-bit mode.</a:t>
            </a:r>
            <a:endParaRPr lang="ko-KR" altLang="en-US" dirty="0"/>
          </a:p>
        </p:txBody>
      </p:sp>
      <p:sp>
        <p:nvSpPr>
          <p:cNvPr id="3" name="TextBox 2"/>
          <p:cNvSpPr txBox="1"/>
          <p:nvPr/>
        </p:nvSpPr>
        <p:spPr>
          <a:xfrm>
            <a:off x="6156176" y="5589240"/>
            <a:ext cx="2160240"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a typeface="+mj-ea"/>
            </a:endParaRPr>
          </a:p>
        </p:txBody>
      </p:sp>
    </p:spTree>
    <p:extLst>
      <p:ext uri="{BB962C8B-B14F-4D97-AF65-F5344CB8AC3E}">
        <p14:creationId xmlns:p14="http://schemas.microsoft.com/office/powerpoint/2010/main" val="13281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Conflict Free Case</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4808073" cy="4189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84168" y="5877272"/>
            <a:ext cx="194421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9378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 Conflict Cases</a:t>
            </a:r>
            <a:endParaRPr lang="ko-KR"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772816"/>
            <a:ext cx="4681784" cy="416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15816" y="3356992"/>
            <a:ext cx="2016224" cy="369332"/>
          </a:xfrm>
          <a:prstGeom prst="rect">
            <a:avLst/>
          </a:prstGeom>
          <a:noFill/>
        </p:spPr>
        <p:txBody>
          <a:bodyPr wrap="square" rtlCol="0">
            <a:spAutoFit/>
          </a:bodyPr>
          <a:lstStyle/>
          <a:p>
            <a:r>
              <a:rPr lang="en-US" altLang="ko-KR" dirty="0"/>
              <a:t>2 way conflict</a:t>
            </a:r>
            <a:endParaRPr lang="ko-KR" altLang="en-US" dirty="0"/>
          </a:p>
        </p:txBody>
      </p:sp>
      <p:sp>
        <p:nvSpPr>
          <p:cNvPr id="5" name="TextBox 4"/>
          <p:cNvSpPr txBox="1"/>
          <p:nvPr/>
        </p:nvSpPr>
        <p:spPr>
          <a:xfrm>
            <a:off x="3068216" y="5517232"/>
            <a:ext cx="2016224" cy="369332"/>
          </a:xfrm>
          <a:prstGeom prst="rect">
            <a:avLst/>
          </a:prstGeom>
          <a:noFill/>
        </p:spPr>
        <p:txBody>
          <a:bodyPr wrap="square" rtlCol="0">
            <a:spAutoFit/>
          </a:bodyPr>
          <a:lstStyle/>
          <a:p>
            <a:r>
              <a:rPr lang="en-US" altLang="ko-KR" dirty="0"/>
              <a:t>3 way conflict</a:t>
            </a:r>
            <a:endParaRPr lang="ko-KR" altLang="en-US" dirty="0"/>
          </a:p>
        </p:txBody>
      </p:sp>
      <p:sp>
        <p:nvSpPr>
          <p:cNvPr id="4" name="TextBox 3"/>
          <p:cNvSpPr txBox="1"/>
          <p:nvPr/>
        </p:nvSpPr>
        <p:spPr>
          <a:xfrm>
            <a:off x="4572000" y="3384975"/>
            <a:ext cx="3528392" cy="369332"/>
          </a:xfrm>
          <a:prstGeom prst="rect">
            <a:avLst/>
          </a:prstGeom>
          <a:noFill/>
        </p:spPr>
        <p:txBody>
          <a:bodyPr wrap="square" rtlCol="0">
            <a:spAutoFit/>
          </a:bodyPr>
          <a:lstStyle/>
          <a:p>
            <a:r>
              <a:rPr lang="en-US" altLang="ko-KR" dirty="0"/>
              <a:t>bank conflict</a:t>
            </a:r>
            <a:r>
              <a:rPr lang="ko-KR" altLang="en-US" dirty="0"/>
              <a:t>가 아니다</a:t>
            </a:r>
            <a:r>
              <a:rPr lang="en-US" altLang="ko-KR" dirty="0"/>
              <a:t>??</a:t>
            </a:r>
            <a:endParaRPr lang="ko-KR" altLang="en-US" dirty="0"/>
          </a:p>
        </p:txBody>
      </p:sp>
    </p:spTree>
    <p:extLst>
      <p:ext uri="{BB962C8B-B14F-4D97-AF65-F5344CB8AC3E}">
        <p14:creationId xmlns:p14="http://schemas.microsoft.com/office/powerpoint/2010/main" val="122639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Padding</a:t>
            </a:r>
            <a:endParaRPr lang="ko-KR"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492896"/>
            <a:ext cx="5415070"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12160" y="5373216"/>
            <a:ext cx="1584176"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latin typeface="+mn-lt"/>
            </a:endParaRPr>
          </a:p>
        </p:txBody>
      </p:sp>
      <p:sp>
        <p:nvSpPr>
          <p:cNvPr id="4" name="TextBox 3"/>
          <p:cNvSpPr txBox="1"/>
          <p:nvPr/>
        </p:nvSpPr>
        <p:spPr>
          <a:xfrm>
            <a:off x="2582065" y="1772816"/>
            <a:ext cx="5230295" cy="646331"/>
          </a:xfrm>
          <a:prstGeom prst="rect">
            <a:avLst/>
          </a:prstGeom>
          <a:noFill/>
        </p:spPr>
        <p:txBody>
          <a:bodyPr wrap="square" rtlCol="0">
            <a:spAutoFit/>
          </a:bodyPr>
          <a:lstStyle/>
          <a:p>
            <a:r>
              <a:rPr lang="en-US" altLang="ko-KR" dirty="0"/>
              <a:t>memory padding</a:t>
            </a:r>
            <a:r>
              <a:rPr lang="ko-KR" altLang="en-US" dirty="0"/>
              <a:t>을</a:t>
            </a:r>
            <a:r>
              <a:rPr lang="en-US" altLang="ko-KR" dirty="0"/>
              <a:t> </a:t>
            </a:r>
            <a:r>
              <a:rPr lang="ko-KR" altLang="en-US" dirty="0"/>
              <a:t>추가해서 </a:t>
            </a:r>
            <a:r>
              <a:rPr lang="en-US" altLang="ko-KR" dirty="0"/>
              <a:t>bank conflict</a:t>
            </a:r>
            <a:r>
              <a:rPr lang="ko-KR" altLang="en-US" dirty="0"/>
              <a:t>가 발생하지 않게 한다</a:t>
            </a:r>
            <a:r>
              <a:rPr lang="en-US" altLang="ko-KR" dirty="0"/>
              <a:t>.</a:t>
            </a:r>
            <a:endParaRPr lang="ko-KR" altLang="en-US" dirty="0"/>
          </a:p>
        </p:txBody>
      </p:sp>
      <p:sp>
        <p:nvSpPr>
          <p:cNvPr id="5" name="TextBox 4"/>
          <p:cNvSpPr txBox="1"/>
          <p:nvPr/>
        </p:nvSpPr>
        <p:spPr>
          <a:xfrm>
            <a:off x="827584" y="4552382"/>
            <a:ext cx="3888432" cy="523220"/>
          </a:xfrm>
          <a:prstGeom prst="rect">
            <a:avLst/>
          </a:prstGeom>
          <a:noFill/>
        </p:spPr>
        <p:txBody>
          <a:bodyPr wrap="square" rtlCol="0">
            <a:spAutoFit/>
          </a:bodyPr>
          <a:lstStyle/>
          <a:p>
            <a:r>
              <a:rPr lang="en-US" altLang="ko-KR" sz="1400" dirty="0"/>
              <a:t>0</a:t>
            </a:r>
            <a:r>
              <a:rPr lang="ko-KR" altLang="en-US" sz="1400" dirty="0"/>
              <a:t>으로 </a:t>
            </a:r>
            <a:r>
              <a:rPr lang="ko-KR" altLang="en-US" sz="1400"/>
              <a:t>표시된 </a:t>
            </a:r>
            <a:r>
              <a:rPr lang="en-US" altLang="ko-KR" sz="1400" dirty="0"/>
              <a:t>address</a:t>
            </a:r>
            <a:r>
              <a:rPr lang="ko-KR" altLang="en-US" sz="1400"/>
              <a:t>을 </a:t>
            </a:r>
            <a:r>
              <a:rPr lang="en-US" altLang="ko-KR" sz="1400" dirty="0"/>
              <a:t>access</a:t>
            </a:r>
            <a:r>
              <a:rPr lang="ko-KR" altLang="en-US" sz="1400" dirty="0"/>
              <a:t>을 </a:t>
            </a:r>
            <a:r>
              <a:rPr lang="ko-KR" altLang="en-US" sz="1400"/>
              <a:t>동시에 </a:t>
            </a:r>
            <a:r>
              <a:rPr lang="en-US" altLang="ko-KR" sz="1400" dirty="0"/>
              <a:t>access</a:t>
            </a:r>
            <a:r>
              <a:rPr lang="ko-KR" altLang="en-US" sz="1400" err="1"/>
              <a:t>할려면</a:t>
            </a:r>
            <a:r>
              <a:rPr lang="ko-KR" altLang="en-US" sz="1400"/>
              <a:t> </a:t>
            </a:r>
            <a:r>
              <a:rPr lang="en-US" altLang="ko-KR" sz="1400" dirty="0"/>
              <a:t>bank conflict</a:t>
            </a:r>
            <a:r>
              <a:rPr lang="ko-KR" altLang="en-US" sz="1400"/>
              <a:t>가 발생한다</a:t>
            </a:r>
            <a:r>
              <a:rPr lang="en-US" altLang="ko-KR" sz="1400" dirty="0"/>
              <a:t>.</a:t>
            </a:r>
            <a:endParaRPr lang="ko-KR" altLang="en-US" sz="1400" dirty="0"/>
          </a:p>
        </p:txBody>
      </p:sp>
    </p:spTree>
    <p:extLst>
      <p:ext uri="{BB962C8B-B14F-4D97-AF65-F5344CB8AC3E}">
        <p14:creationId xmlns:p14="http://schemas.microsoft.com/office/powerpoint/2010/main" val="211542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 Mode Configuration</a:t>
            </a:r>
            <a:endParaRPr lang="ko-KR" altLang="en-US" dirty="0"/>
          </a:p>
        </p:txBody>
      </p:sp>
      <p:sp>
        <p:nvSpPr>
          <p:cNvPr id="4" name="내용 개체 틀 3"/>
          <p:cNvSpPr>
            <a:spLocks noGrp="1"/>
          </p:cNvSpPr>
          <p:nvPr>
            <p:ph idx="1"/>
          </p:nvPr>
        </p:nvSpPr>
        <p:spPr/>
        <p:txBody>
          <a:bodyPr/>
          <a:lstStyle/>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cudaDeviceGetSharedMemConfig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pConfig</a:t>
            </a:r>
            <a:r>
              <a:rPr lang="en-US" altLang="ko-KR" sz="2000" dirty="0">
                <a:solidFill>
                  <a:srgbClr val="0070C0"/>
                </a:solidFill>
              </a:rPr>
              <a:t>);</a:t>
            </a:r>
          </a:p>
          <a:p>
            <a:pPr marL="0" indent="0">
              <a:buNone/>
            </a:pPr>
            <a:r>
              <a:rPr lang="en-US" altLang="ko-KR" sz="2000" dirty="0"/>
              <a:t>/* The result is returned in </a:t>
            </a:r>
            <a:r>
              <a:rPr lang="en-US" altLang="ko-KR" sz="2000" dirty="0" err="1"/>
              <a:t>pConfig</a:t>
            </a:r>
            <a:r>
              <a:rPr lang="en-US" altLang="ko-KR" sz="2000" dirty="0"/>
              <a:t>.</a:t>
            </a:r>
          </a:p>
          <a:p>
            <a:pPr marL="0" indent="0">
              <a:buNone/>
            </a:pPr>
            <a:r>
              <a:rPr lang="en-US" altLang="ko-KR" sz="2000" dirty="0"/>
              <a:t>    The bank configuration is one of the following</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p>
          <a:p>
            <a:pPr marL="0" indent="0">
              <a:buNone/>
            </a:pPr>
            <a:endParaRPr lang="en-US" altLang="ko-KR" sz="2000" dirty="0"/>
          </a:p>
          <a:p>
            <a:pPr marL="0" indent="0">
              <a:buNone/>
            </a:pPr>
            <a:r>
              <a:rPr lang="en-US" altLang="ko-KR" sz="2000" dirty="0"/>
              <a:t>To set a new bank size:</a:t>
            </a:r>
          </a:p>
          <a:p>
            <a:pPr marL="0" indent="0">
              <a:buNone/>
            </a:pPr>
            <a:r>
              <a:rPr lang="en-US" altLang="ko-KR" sz="2000" dirty="0" err="1">
                <a:solidFill>
                  <a:srgbClr val="0070C0"/>
                </a:solidFill>
              </a:rPr>
              <a:t>cudaError_t</a:t>
            </a:r>
            <a:r>
              <a:rPr lang="en-US" altLang="ko-KR" sz="2000" dirty="0">
                <a:solidFill>
                  <a:srgbClr val="0070C0"/>
                </a:solidFill>
              </a:rPr>
              <a:t> </a:t>
            </a:r>
            <a:r>
              <a:rPr lang="en-US" altLang="ko-KR" sz="2000" dirty="0" err="1">
                <a:solidFill>
                  <a:srgbClr val="0070C0"/>
                </a:solidFill>
              </a:rPr>
              <a:t>cudaDeviceSetSharedMemConfig</a:t>
            </a:r>
            <a:r>
              <a:rPr lang="en-US" altLang="ko-KR" sz="2000" dirty="0">
                <a:solidFill>
                  <a:srgbClr val="0070C0"/>
                </a:solidFill>
              </a:rPr>
              <a:t>(</a:t>
            </a:r>
            <a:r>
              <a:rPr lang="en-US" altLang="ko-KR" sz="2000" dirty="0" err="1">
                <a:solidFill>
                  <a:srgbClr val="0070C0"/>
                </a:solidFill>
              </a:rPr>
              <a:t>cudaSharedMemConfig</a:t>
            </a:r>
            <a:r>
              <a:rPr lang="en-US" altLang="ko-KR" sz="2000" dirty="0">
                <a:solidFill>
                  <a:srgbClr val="0070C0"/>
                </a:solidFill>
              </a:rPr>
              <a:t> </a:t>
            </a:r>
            <a:r>
              <a:rPr lang="en-US" altLang="ko-KR" sz="2000" dirty="0" err="1">
                <a:solidFill>
                  <a:srgbClr val="0070C0"/>
                </a:solidFill>
              </a:rPr>
              <a:t>config</a:t>
            </a:r>
            <a:r>
              <a:rPr lang="en-US" altLang="ko-KR" sz="2000" dirty="0">
                <a:solidFill>
                  <a:srgbClr val="0070C0"/>
                </a:solidFill>
              </a:rPr>
              <a:t>);</a:t>
            </a:r>
          </a:p>
          <a:p>
            <a:pPr marL="0" indent="0">
              <a:buNone/>
            </a:pPr>
            <a:r>
              <a:rPr lang="en-US" altLang="ko-KR" sz="2000" dirty="0"/>
              <a:t>/* The supported bank configurations:</a:t>
            </a:r>
          </a:p>
          <a:p>
            <a:pPr marL="0" indent="0">
              <a:buNone/>
            </a:pPr>
            <a:r>
              <a:rPr lang="en-US" altLang="ko-KR" sz="2000" dirty="0"/>
              <a:t>    </a:t>
            </a:r>
            <a:r>
              <a:rPr lang="en-US" altLang="ko-KR" sz="2000" dirty="0" err="1"/>
              <a:t>cudaSharedMemBankSizeDefault</a:t>
            </a:r>
            <a:r>
              <a:rPr lang="en-US" altLang="ko-KR" sz="2000" dirty="0"/>
              <a:t>,</a:t>
            </a:r>
          </a:p>
          <a:p>
            <a:pPr marL="0" indent="0">
              <a:buNone/>
            </a:pPr>
            <a:r>
              <a:rPr lang="en-US" altLang="ko-KR" sz="2000" dirty="0"/>
              <a:t>    </a:t>
            </a:r>
            <a:r>
              <a:rPr lang="en-US" altLang="ko-KR" sz="2000" dirty="0" err="1"/>
              <a:t>cudaSharedMemBankSizeFourByte</a:t>
            </a:r>
            <a:r>
              <a:rPr lang="en-US" altLang="ko-KR" sz="2000" dirty="0"/>
              <a:t>,</a:t>
            </a:r>
          </a:p>
          <a:p>
            <a:pPr marL="0" indent="0">
              <a:buNone/>
            </a:pPr>
            <a:r>
              <a:rPr lang="en-US" altLang="ko-KR" sz="2000" dirty="0"/>
              <a:t>    </a:t>
            </a:r>
            <a:r>
              <a:rPr lang="en-US" altLang="ko-KR" sz="2000" dirty="0" err="1"/>
              <a:t>cudaSharedMemBankSizeEightByte</a:t>
            </a:r>
            <a:r>
              <a:rPr lang="en-US" altLang="ko-KR" sz="2000" dirty="0"/>
              <a:t>  */</a:t>
            </a:r>
            <a:endParaRPr lang="ko-KR" altLang="en-US" sz="2000" dirty="0"/>
          </a:p>
        </p:txBody>
      </p:sp>
    </p:spTree>
    <p:extLst>
      <p:ext uri="{BB962C8B-B14F-4D97-AF65-F5344CB8AC3E}">
        <p14:creationId xmlns:p14="http://schemas.microsoft.com/office/powerpoint/2010/main" val="2106761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Configuring the Amount of Shared Memory</a:t>
            </a:r>
            <a:endParaRPr lang="ko-KR" altLang="en-US" sz="3600" dirty="0"/>
          </a:p>
        </p:txBody>
      </p:sp>
      <p:sp>
        <p:nvSpPr>
          <p:cNvPr id="3" name="내용 개체 틀 2"/>
          <p:cNvSpPr>
            <a:spLocks noGrp="1"/>
          </p:cNvSpPr>
          <p:nvPr>
            <p:ph idx="1"/>
          </p:nvPr>
        </p:nvSpPr>
        <p:spPr/>
        <p:txBody>
          <a:bodyPr/>
          <a:lstStyle/>
          <a:p>
            <a:r>
              <a:rPr lang="en-US" altLang="ko-KR" sz="2800" dirty="0"/>
              <a:t>Each SM has 64KBytes of on-chip memory which are shared by the Shared memory and L1 cache.</a:t>
            </a:r>
          </a:p>
          <a:p>
            <a:r>
              <a:rPr lang="en-US" altLang="ko-KR" sz="2800" dirty="0"/>
              <a:t>Per-device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cudaDeviceSetCacheConfig</a:t>
            </a:r>
            <a:r>
              <a:rPr lang="en-US" altLang="ko-KR" sz="2800" dirty="0"/>
              <a:t>(</a:t>
            </a:r>
            <a:r>
              <a:rPr lang="en-US" altLang="ko-KR" sz="2800" dirty="0" err="1"/>
              <a:t>cudaFuncCache</a:t>
            </a:r>
            <a:r>
              <a:rPr lang="en-US" altLang="ko-KR" sz="2800" dirty="0"/>
              <a:t> </a:t>
            </a:r>
            <a:r>
              <a:rPr lang="en-US" altLang="ko-KR" sz="2800" dirty="0" err="1"/>
              <a:t>cacheConfig</a:t>
            </a:r>
            <a:r>
              <a:rPr lang="en-US" altLang="ko-KR" sz="2800" dirty="0"/>
              <a:t>);</a:t>
            </a:r>
          </a:p>
          <a:p>
            <a:r>
              <a:rPr lang="en-US" altLang="ko-KR" sz="2800" dirty="0"/>
              <a:t>Per-kernel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cudaFuncSetCacheConfig</a:t>
            </a:r>
            <a:r>
              <a:rPr lang="en-US" altLang="ko-KR" sz="2800" dirty="0"/>
              <a:t>(</a:t>
            </a:r>
            <a:r>
              <a:rPr lang="en-US" altLang="ko-KR" sz="2800" dirty="0" err="1"/>
              <a:t>const</a:t>
            </a:r>
            <a:r>
              <a:rPr lang="en-US" altLang="ko-KR" sz="2800" dirty="0"/>
              <a:t> void* </a:t>
            </a:r>
            <a:r>
              <a:rPr lang="en-US" altLang="ko-KR" sz="2800" dirty="0" err="1"/>
              <a:t>func</a:t>
            </a:r>
            <a:r>
              <a:rPr lang="en-US" altLang="ko-KR" sz="2800" dirty="0"/>
              <a:t>, </a:t>
            </a:r>
            <a:r>
              <a:rPr lang="en-US" altLang="ko-KR" sz="2800" dirty="0" err="1"/>
              <a:t>enum</a:t>
            </a:r>
            <a:r>
              <a:rPr lang="en-US" altLang="ko-KR" sz="2800" dirty="0"/>
              <a:t> </a:t>
            </a:r>
            <a:r>
              <a:rPr lang="en-US" altLang="ko-KR" sz="2800" dirty="0" err="1"/>
              <a:t>cudaFuncCacheca</a:t>
            </a:r>
            <a:r>
              <a:rPr lang="en-US" altLang="ko-KR" sz="2800" dirty="0"/>
              <a:t> </a:t>
            </a:r>
            <a:r>
              <a:rPr lang="en-US" altLang="ko-KR" sz="2800" dirty="0" err="1"/>
              <a:t>cheConfig</a:t>
            </a:r>
            <a:r>
              <a:rPr lang="en-US" altLang="ko-KR" sz="2800" dirty="0"/>
              <a:t>);</a:t>
            </a:r>
            <a:endParaRPr lang="ko-KR" altLang="en-US" sz="2800" dirty="0"/>
          </a:p>
        </p:txBody>
      </p:sp>
    </p:spTree>
    <p:extLst>
      <p:ext uri="{BB962C8B-B14F-4D97-AF65-F5344CB8AC3E}">
        <p14:creationId xmlns:p14="http://schemas.microsoft.com/office/powerpoint/2010/main" val="212272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Synchronization</a:t>
            </a:r>
            <a:endParaRPr lang="ko-KR" altLang="en-US" dirty="0"/>
          </a:p>
        </p:txBody>
      </p:sp>
      <p:sp>
        <p:nvSpPr>
          <p:cNvPr id="3" name="내용 개체 틀 2"/>
          <p:cNvSpPr>
            <a:spLocks noGrp="1"/>
          </p:cNvSpPr>
          <p:nvPr>
            <p:ph idx="1"/>
          </p:nvPr>
        </p:nvSpPr>
        <p:spPr/>
        <p:txBody>
          <a:bodyPr/>
          <a:lstStyle/>
          <a:p>
            <a:r>
              <a:rPr lang="en-US" altLang="ko-KR" dirty="0"/>
              <a:t>Barrier: All calling threads wait for all other calling threads to reach the barrier points.</a:t>
            </a:r>
          </a:p>
          <a:p>
            <a:r>
              <a:rPr lang="en-US" altLang="ko-KR" dirty="0"/>
              <a:t>Memory fence: All calling threads stall until all modifications to memory are visible to all other calling threads.</a:t>
            </a:r>
            <a:endParaRPr lang="ko-KR" altLang="en-US" dirty="0"/>
          </a:p>
        </p:txBody>
      </p:sp>
    </p:spTree>
    <p:extLst>
      <p:ext uri="{BB962C8B-B14F-4D97-AF65-F5344CB8AC3E}">
        <p14:creationId xmlns:p14="http://schemas.microsoft.com/office/powerpoint/2010/main" val="254212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191695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Weakly-Ordered Memory Model</a:t>
            </a:r>
            <a:endParaRPr lang="ko-KR" altLang="en-US" dirty="0"/>
          </a:p>
        </p:txBody>
      </p:sp>
      <p:sp>
        <p:nvSpPr>
          <p:cNvPr id="3" name="내용 개체 틀 2"/>
          <p:cNvSpPr>
            <a:spLocks noGrp="1"/>
          </p:cNvSpPr>
          <p:nvPr>
            <p:ph idx="1"/>
          </p:nvPr>
        </p:nvSpPr>
        <p:spPr/>
        <p:txBody>
          <a:bodyPr/>
          <a:lstStyle/>
          <a:p>
            <a:r>
              <a:rPr lang="en-US" altLang="ko-KR" sz="2800" dirty="0"/>
              <a:t>The order of writing data to memory is not necessarily the same order of those accesses in the source codes.</a:t>
            </a:r>
          </a:p>
          <a:p>
            <a:r>
              <a:rPr lang="en-US" altLang="ko-KR" sz="2800" dirty="0"/>
              <a:t>The order of reading data from different memories is not necessarily the order of each read instruction in the program if instructions are independent each other.</a:t>
            </a:r>
            <a:endParaRPr lang="ko-KR" altLang="en-US" sz="2800" dirty="0"/>
          </a:p>
        </p:txBody>
      </p:sp>
    </p:spTree>
    <p:extLst>
      <p:ext uri="{BB962C8B-B14F-4D97-AF65-F5344CB8AC3E}">
        <p14:creationId xmlns:p14="http://schemas.microsoft.com/office/powerpoint/2010/main" val="41199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Barrier</a:t>
            </a:r>
            <a:endParaRPr lang="ko-KR" altLang="en-US" dirty="0"/>
          </a:p>
        </p:txBody>
      </p:sp>
      <p:sp>
        <p:nvSpPr>
          <p:cNvPr id="3" name="내용 개체 틀 2"/>
          <p:cNvSpPr>
            <a:spLocks noGrp="1"/>
          </p:cNvSpPr>
          <p:nvPr>
            <p:ph idx="1"/>
          </p:nvPr>
        </p:nvSpPr>
        <p:spPr/>
        <p:txBody>
          <a:bodyPr/>
          <a:lstStyle/>
          <a:p>
            <a:r>
              <a:rPr lang="en-US" altLang="ko-KR" dirty="0"/>
              <a:t>It is possible to perform a barrier among threads in the same thread block.</a:t>
            </a:r>
          </a:p>
          <a:p>
            <a:pPr marL="0" indent="0">
              <a:buNone/>
            </a:pPr>
            <a:r>
              <a:rPr lang="en-US" altLang="ko-KR" dirty="0"/>
              <a:t>   void __</a:t>
            </a:r>
            <a:r>
              <a:rPr lang="en-US" altLang="ko-KR" dirty="0" err="1"/>
              <a:t>syncthreads</a:t>
            </a:r>
            <a:r>
              <a:rPr lang="en-US" altLang="ko-KR" dirty="0"/>
              <a:t>( );</a:t>
            </a:r>
          </a:p>
          <a:p>
            <a:pPr marL="0" indent="0">
              <a:buNone/>
            </a:pPr>
            <a:r>
              <a:rPr lang="en-US" altLang="ko-KR" dirty="0"/>
              <a:t>   /* it acts as a barrier point at which threads in a block must wait until all threads have reached that point.</a:t>
            </a:r>
          </a:p>
          <a:p>
            <a:pPr marL="0" indent="0">
              <a:buNone/>
            </a:pPr>
            <a:endParaRPr lang="ko-KR" altLang="en-US" dirty="0"/>
          </a:p>
        </p:txBody>
      </p:sp>
    </p:spTree>
    <p:extLst>
      <p:ext uri="{BB962C8B-B14F-4D97-AF65-F5344CB8AC3E}">
        <p14:creationId xmlns:p14="http://schemas.microsoft.com/office/powerpoint/2010/main" val="254627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Fence</a:t>
            </a:r>
            <a:endParaRPr lang="ko-KR" altLang="en-US" dirty="0"/>
          </a:p>
        </p:txBody>
      </p:sp>
      <p:sp>
        <p:nvSpPr>
          <p:cNvPr id="3" name="내용 개체 틀 2"/>
          <p:cNvSpPr>
            <a:spLocks noGrp="1"/>
          </p:cNvSpPr>
          <p:nvPr>
            <p:ph idx="1"/>
          </p:nvPr>
        </p:nvSpPr>
        <p:spPr/>
        <p:txBody>
          <a:bodyPr/>
          <a:lstStyle/>
          <a:p>
            <a:r>
              <a:rPr lang="en-US" altLang="ko-KR" sz="2400" dirty="0"/>
              <a:t>It ensures that any memory write before the fence is visible to other threads after the fence.</a:t>
            </a:r>
          </a:p>
          <a:p>
            <a:pPr marL="0" indent="0">
              <a:buNone/>
            </a:pPr>
            <a:r>
              <a:rPr lang="en-US" altLang="ko-KR" sz="2400" dirty="0"/>
              <a:t>   There are three memory fences depending on </a:t>
            </a:r>
          </a:p>
          <a:p>
            <a:pPr marL="0" indent="0">
              <a:buNone/>
            </a:pPr>
            <a:r>
              <a:rPr lang="en-US" altLang="ko-KR" sz="2400" dirty="0"/>
              <a:t>    the scope: </a:t>
            </a:r>
          </a:p>
          <a:p>
            <a:pPr marL="0" indent="0">
              <a:buNone/>
            </a:pPr>
            <a:r>
              <a:rPr lang="en-US" altLang="ko-KR" sz="2400" dirty="0"/>
              <a:t> 	</a:t>
            </a:r>
            <a:r>
              <a:rPr lang="en-US" altLang="ko-KR" sz="2400" dirty="0">
                <a:solidFill>
                  <a:srgbClr val="0070C0"/>
                </a:solidFill>
              </a:rPr>
              <a:t>-block: void __</a:t>
            </a:r>
            <a:r>
              <a:rPr lang="en-US" altLang="ko-KR" sz="2400" dirty="0" err="1">
                <a:solidFill>
                  <a:srgbClr val="0070C0"/>
                </a:solidFill>
              </a:rPr>
              <a:t>threadfence_block</a:t>
            </a:r>
            <a:r>
              <a:rPr lang="en-US" altLang="ko-KR" sz="2400" dirty="0">
                <a:solidFill>
                  <a:srgbClr val="0070C0"/>
                </a:solidFill>
              </a:rPr>
              <a:t>();	</a:t>
            </a:r>
          </a:p>
          <a:p>
            <a:pPr marL="0" indent="0">
              <a:buNone/>
            </a:pPr>
            <a:r>
              <a:rPr lang="en-US" altLang="ko-KR" sz="2400" dirty="0">
                <a:solidFill>
                  <a:srgbClr val="0070C0"/>
                </a:solidFill>
              </a:rPr>
              <a:t>	-grid  :  void __</a:t>
            </a:r>
            <a:r>
              <a:rPr lang="en-US" altLang="ko-KR" sz="2400" dirty="0" err="1">
                <a:solidFill>
                  <a:srgbClr val="0070C0"/>
                </a:solidFill>
              </a:rPr>
              <a:t>threadfence</a:t>
            </a:r>
            <a:r>
              <a:rPr lang="en-US" altLang="ko-KR" sz="2400" dirty="0">
                <a:solidFill>
                  <a:srgbClr val="0070C0"/>
                </a:solidFill>
              </a:rPr>
              <a:t>( );</a:t>
            </a:r>
          </a:p>
          <a:p>
            <a:pPr marL="0" indent="0">
              <a:buNone/>
            </a:pPr>
            <a:r>
              <a:rPr lang="en-US" altLang="ko-KR" sz="2400" dirty="0">
                <a:solidFill>
                  <a:srgbClr val="0070C0"/>
                </a:solidFill>
              </a:rPr>
              <a:t>	-system( host and device): </a:t>
            </a:r>
          </a:p>
          <a:p>
            <a:pPr marL="0" indent="0">
              <a:buNone/>
            </a:pPr>
            <a:r>
              <a:rPr lang="en-US" altLang="ko-KR" sz="2400" dirty="0">
                <a:solidFill>
                  <a:srgbClr val="0070C0"/>
                </a:solidFill>
              </a:rPr>
              <a:t>              void __</a:t>
            </a:r>
            <a:r>
              <a:rPr lang="en-US" altLang="ko-KR" sz="2400" dirty="0" err="1">
                <a:solidFill>
                  <a:srgbClr val="0070C0"/>
                </a:solidFill>
              </a:rPr>
              <a:t>threadfence_system</a:t>
            </a:r>
            <a:r>
              <a:rPr lang="en-US" altLang="ko-KR" sz="2400" dirty="0">
                <a:solidFill>
                  <a:srgbClr val="0070C0"/>
                </a:solidFill>
              </a:rPr>
              <a:t>( );//this one stalls the calling thread to ensure all its writes to global memory, page-locked host memory, and the memory of other devices are visible to all threads in all devices and host threads.</a:t>
            </a:r>
          </a:p>
          <a:p>
            <a:pPr marL="0" indent="0">
              <a:buNone/>
            </a:pPr>
            <a:r>
              <a:rPr lang="en-US" altLang="ko-KR" dirty="0">
                <a:solidFill>
                  <a:srgbClr val="0070C0"/>
                </a:solidFill>
              </a:rPr>
              <a:t>       </a:t>
            </a:r>
          </a:p>
          <a:p>
            <a:pPr marL="0" indent="0">
              <a:buNone/>
            </a:pPr>
            <a:r>
              <a:rPr lang="en-US" altLang="ko-KR" dirty="0"/>
              <a:t>           </a:t>
            </a:r>
            <a:endParaRPr lang="ko-KR" altLang="en-US" dirty="0"/>
          </a:p>
        </p:txBody>
      </p:sp>
    </p:spTree>
    <p:extLst>
      <p:ext uri="{BB962C8B-B14F-4D97-AF65-F5344CB8AC3E}">
        <p14:creationId xmlns:p14="http://schemas.microsoft.com/office/powerpoint/2010/main" val="41073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Data Layout of Shared Memory</a:t>
            </a:r>
            <a:br>
              <a:rPr lang="en-US" altLang="ko-KR" dirty="0"/>
            </a:br>
            <a:r>
              <a:rPr lang="en-US" altLang="ko-KR" dirty="0"/>
              <a:t>Square Shared Memory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844824"/>
            <a:ext cx="69818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512" y="1844824"/>
            <a:ext cx="1152128" cy="646331"/>
          </a:xfrm>
          <a:prstGeom prst="rect">
            <a:avLst/>
          </a:prstGeom>
          <a:noFill/>
        </p:spPr>
        <p:txBody>
          <a:bodyPr wrap="square" rtlCol="0">
            <a:spAutoFit/>
          </a:bodyPr>
          <a:lstStyle/>
          <a:p>
            <a:r>
              <a:rPr lang="en-US" altLang="ko-KR" dirty="0">
                <a:latin typeface="+mn-lt"/>
              </a:rPr>
              <a:t>1D data layout</a:t>
            </a:r>
            <a:endParaRPr lang="ko-KR" altLang="en-US" dirty="0">
              <a:latin typeface="+mn-lt"/>
            </a:endParaRPr>
          </a:p>
        </p:txBody>
      </p:sp>
      <p:sp>
        <p:nvSpPr>
          <p:cNvPr id="6" name="TextBox 5"/>
          <p:cNvSpPr txBox="1"/>
          <p:nvPr/>
        </p:nvSpPr>
        <p:spPr>
          <a:xfrm>
            <a:off x="179512" y="2852936"/>
            <a:ext cx="1512168" cy="923330"/>
          </a:xfrm>
          <a:prstGeom prst="rect">
            <a:avLst/>
          </a:prstGeom>
          <a:noFill/>
        </p:spPr>
        <p:txBody>
          <a:bodyPr wrap="square" rtlCol="0">
            <a:spAutoFit/>
          </a:bodyPr>
          <a:lstStyle/>
          <a:p>
            <a:r>
              <a:rPr lang="en-US" altLang="ko-KR" dirty="0">
                <a:latin typeface="+mn-lt"/>
              </a:rPr>
              <a:t>32x32 2D shared </a:t>
            </a:r>
            <a:r>
              <a:rPr lang="en-US" altLang="ko-KR" dirty="0" err="1">
                <a:latin typeface="+mn-lt"/>
              </a:rPr>
              <a:t>memoy</a:t>
            </a:r>
            <a:r>
              <a:rPr lang="en-US" altLang="ko-KR" dirty="0">
                <a:latin typeface="+mn-lt"/>
              </a:rPr>
              <a:t> layout(logical)</a:t>
            </a:r>
            <a:endParaRPr lang="ko-KR" altLang="en-US" dirty="0">
              <a:latin typeface="+mn-lt"/>
            </a:endParaRPr>
          </a:p>
        </p:txBody>
      </p:sp>
      <p:sp>
        <p:nvSpPr>
          <p:cNvPr id="3" name="TextBox 2"/>
          <p:cNvSpPr txBox="1"/>
          <p:nvPr/>
        </p:nvSpPr>
        <p:spPr>
          <a:xfrm>
            <a:off x="6012160" y="5733256"/>
            <a:ext cx="1872208" cy="523220"/>
          </a:xfrm>
          <a:prstGeom prst="rect">
            <a:avLst/>
          </a:prstGeom>
          <a:noFill/>
        </p:spPr>
        <p:txBody>
          <a:bodyPr wrap="square" rtlCol="0">
            <a:spAutoFit/>
          </a:bodyPr>
          <a:lstStyle/>
          <a:p>
            <a:r>
              <a:rPr lang="en-US" altLang="ko-KR" sz="1400" dirty="0">
                <a:latin typeface="+mn-lt"/>
              </a:rPr>
              <a:t>from [PCCP]</a:t>
            </a:r>
            <a:endParaRPr lang="ko-KR" altLang="en-US" sz="1400" dirty="0">
              <a:latin typeface="+mn-lt"/>
            </a:endParaRPr>
          </a:p>
          <a:p>
            <a:endParaRPr lang="ko-KR" altLang="en-US" sz="1400" dirty="0"/>
          </a:p>
        </p:txBody>
      </p:sp>
    </p:spTree>
    <p:extLst>
      <p:ext uri="{BB962C8B-B14F-4D97-AF65-F5344CB8AC3E}">
        <p14:creationId xmlns:p14="http://schemas.microsoft.com/office/powerpoint/2010/main" val="32303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Square shared memory</a:t>
            </a:r>
            <a:endParaRPr lang="ko-KR" altLang="en-US" dirty="0"/>
          </a:p>
        </p:txBody>
      </p:sp>
      <p:sp>
        <p:nvSpPr>
          <p:cNvPr id="3" name="내용 개체 틀 2"/>
          <p:cNvSpPr>
            <a:spLocks noGrp="1"/>
          </p:cNvSpPr>
          <p:nvPr>
            <p:ph idx="1"/>
          </p:nvPr>
        </p:nvSpPr>
        <p:spPr/>
        <p:txBody>
          <a:bodyPr/>
          <a:lstStyle/>
          <a:p>
            <a:r>
              <a:rPr lang="en-US" altLang="ko-KR" dirty="0"/>
              <a:t>2D shared memory variable is declared statically as follows:</a:t>
            </a:r>
          </a:p>
          <a:p>
            <a:pPr marL="457200" lvl="1" indent="0">
              <a:buNone/>
            </a:pPr>
            <a:r>
              <a:rPr lang="en-US" altLang="ko-KR" dirty="0"/>
              <a:t>__shared__ </a:t>
            </a:r>
            <a:r>
              <a:rPr lang="en-US" altLang="ko-KR" dirty="0" err="1"/>
              <a:t>int</a:t>
            </a:r>
            <a:r>
              <a:rPr lang="en-US" altLang="ko-KR" dirty="0"/>
              <a:t> tile[N][N];</a:t>
            </a:r>
          </a:p>
          <a:p>
            <a:pPr marL="514350" indent="-457200"/>
            <a:r>
              <a:rPr lang="en-US" altLang="ko-KR" dirty="0"/>
              <a:t>Two ways to access the tile:</a:t>
            </a:r>
          </a:p>
          <a:p>
            <a:pPr marL="914400" lvl="1" indent="-457200"/>
            <a:r>
              <a:rPr lang="en-US" altLang="ko-KR" dirty="0"/>
              <a:t>tile[</a:t>
            </a:r>
            <a:r>
              <a:rPr lang="en-US" altLang="ko-KR" dirty="0" err="1"/>
              <a:t>threadIdx.x</a:t>
            </a:r>
            <a:r>
              <a:rPr lang="en-US" altLang="ko-KR" dirty="0"/>
              <a:t>][</a:t>
            </a:r>
            <a:r>
              <a:rPr lang="en-US" altLang="ko-KR" dirty="0" err="1"/>
              <a:t>threadIdx.y</a:t>
            </a:r>
            <a:r>
              <a:rPr lang="en-US" altLang="ko-KR" dirty="0"/>
              <a:t>]</a:t>
            </a:r>
          </a:p>
          <a:p>
            <a:pPr marL="914400" lvl="1" indent="-457200"/>
            <a:r>
              <a:rPr lang="en-US" altLang="ko-KR" dirty="0"/>
              <a:t>tile[</a:t>
            </a:r>
            <a:r>
              <a:rPr lang="en-US" altLang="ko-KR" dirty="0" err="1"/>
              <a:t>threadIdx.y</a:t>
            </a:r>
            <a:r>
              <a:rPr lang="en-US" altLang="ko-KR" dirty="0"/>
              <a:t>][</a:t>
            </a:r>
            <a:r>
              <a:rPr lang="en-US" altLang="ko-KR" dirty="0" err="1"/>
              <a:t>threadIdx.x</a:t>
            </a:r>
            <a:r>
              <a:rPr lang="en-US" altLang="ko-KR" dirty="0"/>
              <a:t>]</a:t>
            </a:r>
          </a:p>
          <a:p>
            <a:pPr marL="457200" lvl="1" indent="0">
              <a:buNone/>
            </a:pPr>
            <a:r>
              <a:rPr lang="en-US" altLang="ko-KR" dirty="0"/>
              <a:t>Which is better?</a:t>
            </a:r>
          </a:p>
        </p:txBody>
      </p:sp>
    </p:spTree>
    <p:extLst>
      <p:ext uri="{BB962C8B-B14F-4D97-AF65-F5344CB8AC3E}">
        <p14:creationId xmlns:p14="http://schemas.microsoft.com/office/powerpoint/2010/main" val="345362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a:t>The best case is that threads in the same warp access separate banks.</a:t>
            </a:r>
          </a:p>
          <a:p>
            <a:r>
              <a:rPr lang="en-US" altLang="ko-KR" dirty="0"/>
              <a:t> Threads in the same warp can be identified by consecutive values of </a:t>
            </a:r>
            <a:r>
              <a:rPr lang="en-US" altLang="ko-KR" dirty="0" err="1"/>
              <a:t>threadIdx.x</a:t>
            </a:r>
            <a:r>
              <a:rPr lang="en-US" altLang="ko-KR" dirty="0"/>
              <a:t>.</a:t>
            </a:r>
          </a:p>
          <a:p>
            <a:r>
              <a:rPr lang="en-US" altLang="ko-KR" dirty="0"/>
              <a:t>tile[</a:t>
            </a:r>
            <a:r>
              <a:rPr lang="en-US" altLang="ko-KR" dirty="0" err="1"/>
              <a:t>threadIdx.</a:t>
            </a:r>
            <a:r>
              <a:rPr lang="en-US" altLang="ko-KR" dirty="0" err="1">
                <a:solidFill>
                  <a:srgbClr val="FF0000"/>
                </a:solidFill>
              </a:rPr>
              <a:t>y</a:t>
            </a:r>
            <a:r>
              <a:rPr lang="en-US" altLang="ko-KR" dirty="0"/>
              <a:t>][</a:t>
            </a:r>
            <a:r>
              <a:rPr lang="en-US" altLang="ko-KR" dirty="0" err="1"/>
              <a:t>threadIdx.</a:t>
            </a:r>
            <a:r>
              <a:rPr lang="en-US" altLang="ko-KR" dirty="0" err="1">
                <a:solidFill>
                  <a:srgbClr val="FF0000"/>
                </a:solidFill>
              </a:rPr>
              <a:t>x</a:t>
            </a:r>
            <a:r>
              <a:rPr lang="en-US" altLang="ko-KR" dirty="0"/>
              <a:t>] will show better performance and fewer bank conflicts than tile[</a:t>
            </a:r>
            <a:r>
              <a:rPr lang="en-US" altLang="ko-KR" dirty="0" err="1"/>
              <a:t>threadIdx.</a:t>
            </a:r>
            <a:r>
              <a:rPr lang="en-US" altLang="ko-KR" dirty="0" err="1">
                <a:solidFill>
                  <a:srgbClr val="FF0000"/>
                </a:solidFill>
              </a:rPr>
              <a:t>x</a:t>
            </a:r>
            <a:r>
              <a:rPr lang="en-US" altLang="ko-KR" dirty="0"/>
              <a:t>][</a:t>
            </a:r>
            <a:r>
              <a:rPr lang="en-US" altLang="ko-KR" dirty="0" err="1"/>
              <a:t>threadIdx.</a:t>
            </a:r>
            <a:r>
              <a:rPr lang="en-US" altLang="ko-KR" dirty="0" err="1">
                <a:solidFill>
                  <a:srgbClr val="FF0000"/>
                </a:solidFill>
              </a:rPr>
              <a:t>y</a:t>
            </a:r>
            <a:r>
              <a:rPr lang="en-US" altLang="ko-KR" dirty="0"/>
              <a:t>].</a:t>
            </a:r>
            <a:endParaRPr lang="ko-KR" altLang="en-US" dirty="0"/>
          </a:p>
        </p:txBody>
      </p:sp>
    </p:spTree>
    <p:extLst>
      <p:ext uri="{BB962C8B-B14F-4D97-AF65-F5344CB8AC3E}">
        <p14:creationId xmlns:p14="http://schemas.microsoft.com/office/powerpoint/2010/main" val="128888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539750"/>
            <a:ext cx="8435280" cy="960438"/>
          </a:xfrm>
        </p:spPr>
        <p:txBody>
          <a:bodyPr/>
          <a:lstStyle/>
          <a:p>
            <a:r>
              <a:rPr lang="en-US" altLang="ko-KR" dirty="0"/>
              <a:t>Accessing Row-Major /Column-Major</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4125734655"/>
              </p:ext>
            </p:extLst>
          </p:nvPr>
        </p:nvGraphicFramePr>
        <p:xfrm>
          <a:off x="1907704" y="1628800"/>
          <a:ext cx="3984105" cy="879872"/>
        </p:xfrm>
        <a:graphic>
          <a:graphicData uri="http://schemas.openxmlformats.org/drawingml/2006/table">
            <a:tbl>
              <a:tblPr firstRow="1" bandRow="1">
                <a:tableStyleId>{5C22544A-7EE6-4342-B048-85BDC9FD1C3A}</a:tableStyleId>
              </a:tblPr>
              <a:tblGrid>
                <a:gridCol w="1328035">
                  <a:extLst>
                    <a:ext uri="{9D8B030D-6E8A-4147-A177-3AD203B41FA5}">
                      <a16:colId xmlns:a16="http://schemas.microsoft.com/office/drawing/2014/main" val="20000"/>
                    </a:ext>
                  </a:extLst>
                </a:gridCol>
                <a:gridCol w="1264253">
                  <a:extLst>
                    <a:ext uri="{9D8B030D-6E8A-4147-A177-3AD203B41FA5}">
                      <a16:colId xmlns:a16="http://schemas.microsoft.com/office/drawing/2014/main" val="20001"/>
                    </a:ext>
                  </a:extLst>
                </a:gridCol>
                <a:gridCol w="1391817">
                  <a:extLst>
                    <a:ext uri="{9D8B030D-6E8A-4147-A177-3AD203B41FA5}">
                      <a16:colId xmlns:a16="http://schemas.microsoft.com/office/drawing/2014/main" val="20002"/>
                    </a:ext>
                  </a:extLst>
                </a:gridCol>
              </a:tblGrid>
              <a:tr h="439936">
                <a:tc>
                  <a:txBody>
                    <a:bodyPr/>
                    <a:lstStyle/>
                    <a:p>
                      <a:pPr latinLnBrk="1"/>
                      <a:r>
                        <a:rPr lang="en-US" altLang="ko-KR" dirty="0"/>
                        <a:t>         0 (0,0)  </a:t>
                      </a:r>
                      <a:endParaRPr lang="ko-KR" altLang="en-US" dirty="0"/>
                    </a:p>
                  </a:txBody>
                  <a:tcPr/>
                </a:tc>
                <a:tc>
                  <a:txBody>
                    <a:bodyPr/>
                    <a:lstStyle/>
                    <a:p>
                      <a:pPr latinLnBrk="1"/>
                      <a:r>
                        <a:rPr lang="en-US" altLang="ko-KR" dirty="0"/>
                        <a:t>     1 (1,0)</a:t>
                      </a:r>
                      <a:endParaRPr lang="ko-KR" altLang="en-US" dirty="0"/>
                    </a:p>
                  </a:txBody>
                  <a:tcPr/>
                </a:tc>
                <a:tc>
                  <a:txBody>
                    <a:bodyPr/>
                    <a:lstStyle/>
                    <a:p>
                      <a:pPr latinLnBrk="1"/>
                      <a:r>
                        <a:rPr lang="en-US" altLang="ko-KR" dirty="0"/>
                        <a:t>      2 (2,0)</a:t>
                      </a:r>
                      <a:endParaRPr lang="ko-KR" altLang="en-US" dirty="0"/>
                    </a:p>
                  </a:txBody>
                  <a:tcPr/>
                </a:tc>
                <a:extLst>
                  <a:ext uri="{0D108BD9-81ED-4DB2-BD59-A6C34878D82A}">
                    <a16:rowId xmlns:a16="http://schemas.microsoft.com/office/drawing/2014/main" val="10000"/>
                  </a:ext>
                </a:extLst>
              </a:tr>
              <a:tr h="439936">
                <a:tc>
                  <a:txBody>
                    <a:bodyPr/>
                    <a:lstStyle/>
                    <a:p>
                      <a:pPr latinLnBrk="1"/>
                      <a:r>
                        <a:rPr lang="en-US" altLang="ko-KR" dirty="0"/>
                        <a:t>        3 (0,1)</a:t>
                      </a:r>
                      <a:endParaRPr lang="ko-KR" altLang="en-US" dirty="0"/>
                    </a:p>
                  </a:txBody>
                  <a:tcPr/>
                </a:tc>
                <a:tc>
                  <a:txBody>
                    <a:bodyPr/>
                    <a:lstStyle/>
                    <a:p>
                      <a:pPr latinLnBrk="1"/>
                      <a:r>
                        <a:rPr lang="en-US" altLang="ko-KR" dirty="0"/>
                        <a:t>     4 (1,1)</a:t>
                      </a:r>
                      <a:endParaRPr lang="ko-KR" altLang="en-US" dirty="0"/>
                    </a:p>
                  </a:txBody>
                  <a:tcPr/>
                </a:tc>
                <a:tc>
                  <a:txBody>
                    <a:bodyPr/>
                    <a:lstStyle/>
                    <a:p>
                      <a:pPr latinLnBrk="1"/>
                      <a:r>
                        <a:rPr lang="en-US" altLang="ko-KR" dirty="0"/>
                        <a:t>      5 (2,1)</a:t>
                      </a:r>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1682504030"/>
              </p:ext>
            </p:extLst>
          </p:nvPr>
        </p:nvGraphicFramePr>
        <p:xfrm>
          <a:off x="5004048" y="3501008"/>
          <a:ext cx="2088232" cy="2808309"/>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tblGrid>
              <a:tr h="401187">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401187">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401187">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2"/>
                  </a:ext>
                </a:extLst>
              </a:tr>
              <a:tr h="401187">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3"/>
                  </a:ext>
                </a:extLst>
              </a:tr>
              <a:tr h="401187">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4"/>
                  </a:ext>
                </a:extLst>
              </a:tr>
              <a:tr h="401187">
                <a:tc>
                  <a:txBody>
                    <a:bodyPr/>
                    <a:lstStyle/>
                    <a:p>
                      <a:pPr latinLnBrk="1"/>
                      <a:r>
                        <a:rPr lang="en-US" altLang="ko-KR" dirty="0"/>
                        <a:t>4</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5"/>
                  </a:ext>
                </a:extLst>
              </a:tr>
              <a:tr h="401187">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637919365"/>
              </p:ext>
            </p:extLst>
          </p:nvPr>
        </p:nvGraphicFramePr>
        <p:xfrm>
          <a:off x="1115616" y="3573016"/>
          <a:ext cx="1944216" cy="2736307"/>
        </p:xfrm>
        <a:graphic>
          <a:graphicData uri="http://schemas.openxmlformats.org/drawingml/2006/table">
            <a:tbl>
              <a:tblPr firstRow="1" bandRow="1">
                <a:tableStyleId>{5C22544A-7EE6-4342-B048-85BDC9FD1C3A}</a:tableStyleId>
              </a:tblPr>
              <a:tblGrid>
                <a:gridCol w="97210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390901">
                <a:tc>
                  <a:txBody>
                    <a:bodyPr/>
                    <a:lstStyle/>
                    <a:p>
                      <a:pPr latinLnBrk="1"/>
                      <a:r>
                        <a:rPr lang="en-US" altLang="ko-KR" dirty="0"/>
                        <a:t>address</a:t>
                      </a:r>
                      <a:endParaRPr lang="ko-KR" altLang="en-US" dirty="0"/>
                    </a:p>
                  </a:txBody>
                  <a:tcPr/>
                </a:tc>
                <a:tc>
                  <a:txBody>
                    <a:bodyPr/>
                    <a:lstStyle/>
                    <a:p>
                      <a:pPr latinLnBrk="1"/>
                      <a:r>
                        <a:rPr lang="en-US" altLang="ko-KR" dirty="0"/>
                        <a:t>thread</a:t>
                      </a:r>
                      <a:endParaRPr lang="ko-KR" altLang="en-US" dirty="0"/>
                    </a:p>
                  </a:txBody>
                  <a:tcPr/>
                </a:tc>
                <a:extLst>
                  <a:ext uri="{0D108BD9-81ED-4DB2-BD59-A6C34878D82A}">
                    <a16:rowId xmlns:a16="http://schemas.microsoft.com/office/drawing/2014/main" val="10000"/>
                  </a:ext>
                </a:extLst>
              </a:tr>
              <a:tr h="390901">
                <a:tc>
                  <a:txBody>
                    <a:bodyPr/>
                    <a:lstStyle/>
                    <a:p>
                      <a:pPr latinLnBrk="1"/>
                      <a:r>
                        <a:rPr lang="en-US" altLang="ko-KR" dirty="0"/>
                        <a:t>0</a:t>
                      </a:r>
                      <a:endParaRPr lang="ko-KR" altLang="en-US" dirty="0"/>
                    </a:p>
                  </a:txBody>
                  <a:tcPr/>
                </a:tc>
                <a:tc>
                  <a:txBody>
                    <a:bodyPr/>
                    <a:lstStyle/>
                    <a:p>
                      <a:pPr latinLnBrk="1"/>
                      <a:r>
                        <a:rPr lang="en-US" altLang="ko-KR" dirty="0"/>
                        <a:t>0</a:t>
                      </a:r>
                      <a:endParaRPr lang="ko-KR" altLang="en-US" dirty="0"/>
                    </a:p>
                  </a:txBody>
                  <a:tcPr/>
                </a:tc>
                <a:extLst>
                  <a:ext uri="{0D108BD9-81ED-4DB2-BD59-A6C34878D82A}">
                    <a16:rowId xmlns:a16="http://schemas.microsoft.com/office/drawing/2014/main" val="10001"/>
                  </a:ext>
                </a:extLst>
              </a:tr>
              <a:tr h="390901">
                <a:tc>
                  <a:txBody>
                    <a:bodyPr/>
                    <a:lstStyle/>
                    <a:p>
                      <a:pPr latinLnBrk="1"/>
                      <a:r>
                        <a:rPr lang="en-US" altLang="ko-KR" dirty="0"/>
                        <a:t>1</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10002"/>
                  </a:ext>
                </a:extLst>
              </a:tr>
              <a:tr h="390901">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10003"/>
                  </a:ext>
                </a:extLst>
              </a:tr>
              <a:tr h="390901">
                <a:tc>
                  <a:txBody>
                    <a:bodyPr/>
                    <a:lstStyle/>
                    <a:p>
                      <a:pPr latinLnBrk="1"/>
                      <a:r>
                        <a:rPr lang="en-US" altLang="ko-KR" dirty="0"/>
                        <a:t>3</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4"/>
                  </a:ext>
                </a:extLst>
              </a:tr>
              <a:tr h="390901">
                <a:tc>
                  <a:txBody>
                    <a:bodyPr/>
                    <a:lstStyle/>
                    <a:p>
                      <a:pPr latinLnBrk="1"/>
                      <a:r>
                        <a:rPr lang="en-US" altLang="ko-KR" dirty="0"/>
                        <a:t>4</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0005"/>
                  </a:ext>
                </a:extLst>
              </a:tr>
              <a:tr h="390901">
                <a:tc>
                  <a:txBody>
                    <a:bodyPr/>
                    <a:lstStyle/>
                    <a:p>
                      <a:pPr latinLnBrk="1"/>
                      <a:r>
                        <a:rPr lang="en-US" altLang="ko-KR" dirty="0"/>
                        <a:t>5</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046472" y="3140968"/>
            <a:ext cx="2949463" cy="369332"/>
          </a:xfrm>
          <a:prstGeom prst="rect">
            <a:avLst/>
          </a:prstGeom>
          <a:noFill/>
        </p:spPr>
        <p:txBody>
          <a:bodyPr wrap="square" rtlCol="0">
            <a:spAutoFit/>
          </a:bodyPr>
          <a:lstStyle/>
          <a:p>
            <a:r>
              <a:rPr lang="en-US" altLang="ko-KR" dirty="0">
                <a:latin typeface="+mn-lt"/>
              </a:rPr>
              <a:t>Row-Major no</a:t>
            </a:r>
            <a:r>
              <a:rPr lang="ko-KR" altLang="en-US" dirty="0">
                <a:latin typeface="+mn-lt"/>
              </a:rPr>
              <a:t> </a:t>
            </a:r>
            <a:r>
              <a:rPr lang="en-US" altLang="ko-KR" dirty="0">
                <a:latin typeface="+mn-lt"/>
              </a:rPr>
              <a:t>bank conflict</a:t>
            </a:r>
            <a:endParaRPr lang="ko-KR" altLang="en-US" dirty="0"/>
          </a:p>
        </p:txBody>
      </p:sp>
      <p:sp>
        <p:nvSpPr>
          <p:cNvPr id="7" name="TextBox 6"/>
          <p:cNvSpPr txBox="1"/>
          <p:nvPr/>
        </p:nvSpPr>
        <p:spPr>
          <a:xfrm>
            <a:off x="4932040" y="3068960"/>
            <a:ext cx="2088232" cy="369332"/>
          </a:xfrm>
          <a:prstGeom prst="rect">
            <a:avLst/>
          </a:prstGeom>
          <a:noFill/>
        </p:spPr>
        <p:txBody>
          <a:bodyPr wrap="square" rtlCol="0">
            <a:spAutoFit/>
          </a:bodyPr>
          <a:lstStyle/>
          <a:p>
            <a:r>
              <a:rPr lang="en-US" altLang="ko-KR" dirty="0">
                <a:latin typeface="+mn-lt"/>
              </a:rPr>
              <a:t>Column-Major</a:t>
            </a:r>
            <a:endParaRPr lang="ko-KR" altLang="en-US" dirty="0">
              <a:latin typeface="+mn-lt"/>
            </a:endParaRPr>
          </a:p>
        </p:txBody>
      </p:sp>
      <p:sp>
        <p:nvSpPr>
          <p:cNvPr id="8" name="TextBox 7"/>
          <p:cNvSpPr txBox="1"/>
          <p:nvPr/>
        </p:nvSpPr>
        <p:spPr>
          <a:xfrm>
            <a:off x="179512" y="1700808"/>
            <a:ext cx="1728192" cy="369332"/>
          </a:xfrm>
          <a:prstGeom prst="rect">
            <a:avLst/>
          </a:prstGeom>
          <a:noFill/>
        </p:spPr>
        <p:txBody>
          <a:bodyPr wrap="square" rtlCol="0">
            <a:spAutoFit/>
          </a:bodyPr>
          <a:lstStyle/>
          <a:p>
            <a:r>
              <a:rPr lang="en-US" altLang="ko-KR" dirty="0"/>
              <a:t>block(3,2,1)</a:t>
            </a:r>
            <a:endParaRPr lang="ko-KR" altLang="en-US" dirty="0"/>
          </a:p>
        </p:txBody>
      </p:sp>
    </p:spTree>
    <p:extLst>
      <p:ext uri="{BB962C8B-B14F-4D97-AF65-F5344CB8AC3E}">
        <p14:creationId xmlns:p14="http://schemas.microsoft.com/office/powerpoint/2010/main" val="4036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a:xfrm>
            <a:off x="467544" y="1268760"/>
            <a:ext cx="8229600" cy="4525963"/>
          </a:xfrm>
        </p:spPr>
        <p:txBody>
          <a:bodyPr/>
          <a:lstStyle/>
          <a:p>
            <a:r>
              <a:rPr lang="en-US" altLang="ko-KR" sz="2800" dirty="0"/>
              <a:t>A grid with 2D block 32 x 32:</a:t>
            </a:r>
          </a:p>
          <a:p>
            <a:pPr marL="0" indent="0">
              <a:buNone/>
            </a:pPr>
            <a:r>
              <a:rPr lang="en-US" altLang="ko-KR" sz="2800" dirty="0"/>
              <a:t>	#define BDIMX 32</a:t>
            </a:r>
          </a:p>
          <a:p>
            <a:pPr marL="0" indent="0">
              <a:buNone/>
            </a:pPr>
            <a:r>
              <a:rPr lang="en-US" altLang="ko-KR" sz="2800" dirty="0"/>
              <a:t>	#define BDIMY 32</a:t>
            </a:r>
          </a:p>
          <a:p>
            <a:pPr marL="0" indent="0">
              <a:buNone/>
            </a:pPr>
            <a:r>
              <a:rPr lang="en-US" altLang="ko-KR" sz="2800" dirty="0"/>
              <a:t>	dim3 block( BDIMX, BDIMY);</a:t>
            </a:r>
          </a:p>
          <a:p>
            <a:pPr marL="0" indent="0">
              <a:buNone/>
            </a:pPr>
            <a:r>
              <a:rPr lang="en-US" altLang="ko-KR" sz="2800" dirty="0"/>
              <a:t>	dim3 grid(1,1);</a:t>
            </a:r>
          </a:p>
          <a:p>
            <a:r>
              <a:rPr lang="en-US" altLang="ko-KR" sz="2800" dirty="0"/>
              <a:t>Kernel operations:</a:t>
            </a:r>
          </a:p>
          <a:p>
            <a:pPr lvl="1"/>
            <a:r>
              <a:rPr lang="en-US" altLang="ko-KR" dirty="0"/>
              <a:t>write global thread indices to a 2D shared memory</a:t>
            </a:r>
          </a:p>
          <a:p>
            <a:pPr marL="457200" lvl="1" indent="0">
              <a:buNone/>
            </a:pPr>
            <a:r>
              <a:rPr lang="en-US" altLang="ko-KR" dirty="0"/>
              <a:t>   array in row-major order.</a:t>
            </a:r>
          </a:p>
          <a:p>
            <a:pPr lvl="1"/>
            <a:r>
              <a:rPr lang="en-US" altLang="ko-KR" dirty="0"/>
              <a:t>read those values from shared memory in row-major order and store them to global memory.</a:t>
            </a:r>
          </a:p>
          <a:p>
            <a:pPr lvl="1"/>
            <a:endParaRPr lang="en-US" altLang="ko-KR" dirty="0"/>
          </a:p>
          <a:p>
            <a:pPr marL="0" indent="0">
              <a:buNone/>
            </a:pPr>
            <a:endParaRPr lang="ko-KR" altLang="en-US" dirty="0"/>
          </a:p>
        </p:txBody>
      </p:sp>
    </p:spTree>
    <p:extLst>
      <p:ext uri="{BB962C8B-B14F-4D97-AF65-F5344CB8AC3E}">
        <p14:creationId xmlns:p14="http://schemas.microsoft.com/office/powerpoint/2010/main" val="365376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Row-Major Access</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setRowReadRow</a:t>
            </a:r>
            <a:r>
              <a:rPr lang="en-US" altLang="ko-KR" sz="2800" dirty="0"/>
              <a:t>(</a:t>
            </a:r>
            <a:r>
              <a:rPr lang="en-US" altLang="ko-KR" sz="2800" dirty="0" err="1"/>
              <a:t>int</a:t>
            </a:r>
            <a:r>
              <a:rPr lang="en-US" altLang="ko-KR" sz="2800" dirty="0"/>
              <a:t> *out){</a:t>
            </a:r>
          </a:p>
          <a:p>
            <a:pPr marL="0" indent="0">
              <a:buNone/>
            </a:pPr>
            <a:r>
              <a:rPr lang="en-US" altLang="ko-KR" sz="2800" dirty="0"/>
              <a:t>__shared__ </a:t>
            </a:r>
            <a:r>
              <a:rPr lang="en-US" altLang="ko-KR" sz="2800" dirty="0" err="1"/>
              <a:t>int</a:t>
            </a:r>
            <a:r>
              <a:rPr lang="en-US" altLang="ko-KR" sz="2800" dirty="0"/>
              <a:t> tile[BDIMY][BDIMX];</a:t>
            </a:r>
          </a:p>
          <a:p>
            <a:pPr marL="0" indent="0">
              <a:buNone/>
            </a:pPr>
            <a:r>
              <a:rPr lang="en-US" altLang="ko-KR" sz="2800" dirty="0"/>
              <a:t>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blockDimx.x+threadIdx.x</a:t>
            </a:r>
            <a:r>
              <a:rPr lang="en-US" altLang="ko-KR" sz="2800" dirty="0"/>
              <a:t>;</a:t>
            </a:r>
          </a:p>
          <a:p>
            <a:pPr marL="0" indent="0">
              <a:buNone/>
            </a:pP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__</a:t>
            </a:r>
            <a:r>
              <a:rPr lang="en-US" altLang="ko-KR" sz="2800" dirty="0" err="1"/>
              <a:t>syncthreads</a:t>
            </a:r>
            <a:r>
              <a:rPr lang="en-US" altLang="ko-KR" sz="2800" dirty="0"/>
              <a:t>();</a:t>
            </a:r>
          </a:p>
          <a:p>
            <a:pPr marL="0" indent="0">
              <a:buNone/>
            </a:pPr>
            <a:r>
              <a:rPr lang="en-US" altLang="ko-KR" sz="2800" dirty="0"/>
              <a:t>out[</a:t>
            </a:r>
            <a:r>
              <a:rPr lang="en-US" altLang="ko-KR" sz="2800" dirty="0" err="1"/>
              <a:t>idx</a:t>
            </a:r>
            <a:r>
              <a:rPr lang="en-US" altLang="ko-KR" sz="2800" dirty="0"/>
              <a:t>]=tile[</a:t>
            </a:r>
            <a:r>
              <a:rPr lang="en-US" altLang="ko-KR" sz="2800" dirty="0" err="1"/>
              <a:t>threadIdx.y</a:t>
            </a:r>
            <a:r>
              <a:rPr lang="en-US" altLang="ko-KR" sz="2800" dirty="0"/>
              <a:t>][</a:t>
            </a:r>
            <a:r>
              <a:rPr lang="en-US" altLang="ko-KR" sz="2800" dirty="0" err="1"/>
              <a:t>threadIdx.x</a:t>
            </a:r>
            <a:r>
              <a:rPr lang="en-US" altLang="ko-KR" sz="2800" dirty="0"/>
              <a:t>];</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41705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Column-Major Access</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setColReadCol</a:t>
            </a:r>
            <a:r>
              <a:rPr lang="en-US" altLang="ko-KR" sz="2800" dirty="0"/>
              <a:t>(</a:t>
            </a:r>
            <a:r>
              <a:rPr lang="en-US" altLang="ko-KR" sz="2800" dirty="0" err="1"/>
              <a:t>int</a:t>
            </a:r>
            <a:r>
              <a:rPr lang="en-US" altLang="ko-KR" sz="2800" dirty="0"/>
              <a:t> *out){</a:t>
            </a:r>
          </a:p>
          <a:p>
            <a:pPr marL="0" indent="0">
              <a:buNone/>
            </a:pPr>
            <a:r>
              <a:rPr lang="en-US" altLang="ko-KR" sz="2800" dirty="0"/>
              <a:t>__shared__ </a:t>
            </a:r>
            <a:r>
              <a:rPr lang="en-US" altLang="ko-KR" sz="2800" dirty="0" err="1"/>
              <a:t>int</a:t>
            </a:r>
            <a:r>
              <a:rPr lang="en-US" altLang="ko-KR" sz="2800" dirty="0"/>
              <a:t> tile[BDIMX][BDIMY];</a:t>
            </a:r>
          </a:p>
          <a:p>
            <a:pPr marL="0" indent="0">
              <a:buNone/>
            </a:pPr>
            <a:r>
              <a:rPr lang="en-US" altLang="ko-KR" sz="2800" dirty="0"/>
              <a:t>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a:t>
            </a:r>
            <a:r>
              <a:rPr lang="en-US" altLang="ko-KR" sz="2800" dirty="0"/>
              <a:t> + </a:t>
            </a:r>
            <a:r>
              <a:rPr lang="en-US" altLang="ko-KR" sz="2800" dirty="0" err="1"/>
              <a:t>threadIdx.x</a:t>
            </a:r>
            <a:r>
              <a:rPr lang="en-US" altLang="ko-KR" sz="2800" dirty="0"/>
              <a:t>;</a:t>
            </a:r>
          </a:p>
          <a:p>
            <a:pPr marL="0" indent="0">
              <a:buNone/>
            </a:pP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r>
              <a:rPr lang="en-US" altLang="ko-KR" sz="2800" dirty="0" err="1"/>
              <a:t>idx</a:t>
            </a:r>
            <a:r>
              <a:rPr lang="en-US" altLang="ko-KR" sz="2800" dirty="0"/>
              <a:t>;</a:t>
            </a:r>
          </a:p>
          <a:p>
            <a:pPr marL="0" indent="0">
              <a:buNone/>
            </a:pPr>
            <a:endParaRPr lang="en-US" altLang="ko-KR" sz="2800" dirty="0"/>
          </a:p>
          <a:p>
            <a:pPr marL="0" indent="0">
              <a:buNone/>
            </a:pPr>
            <a:r>
              <a:rPr lang="en-US" altLang="ko-KR" sz="2800" dirty="0"/>
              <a:t>__</a:t>
            </a:r>
            <a:r>
              <a:rPr lang="en-US" altLang="ko-KR" sz="2800" dirty="0" err="1"/>
              <a:t>syncthreads</a:t>
            </a:r>
            <a:r>
              <a:rPr lang="en-US" altLang="ko-KR" sz="2800" dirty="0"/>
              <a:t>( );</a:t>
            </a:r>
          </a:p>
          <a:p>
            <a:pPr marL="0" indent="0">
              <a:buNone/>
            </a:pPr>
            <a:endParaRPr lang="en-US" altLang="ko-KR" sz="2800" dirty="0"/>
          </a:p>
          <a:p>
            <a:pPr marL="0" indent="0">
              <a:buNone/>
            </a:pPr>
            <a:r>
              <a:rPr lang="en-US" altLang="ko-KR" sz="2800" dirty="0"/>
              <a:t>out[</a:t>
            </a:r>
            <a:r>
              <a:rPr lang="en-US" altLang="ko-KR" sz="2800" dirty="0" err="1"/>
              <a:t>idx</a:t>
            </a: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5821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p:txBody>
          <a:bodyPr/>
          <a:lstStyle/>
          <a:p>
            <a:r>
              <a:rPr lang="en-US" altLang="ko-KR" sz="2400" dirty="0"/>
              <a:t>On-board memory: Global Memory</a:t>
            </a:r>
          </a:p>
          <a:p>
            <a:r>
              <a:rPr lang="en-US" altLang="ko-KR" sz="2400" dirty="0"/>
              <a:t>On-chip memory: Shared memory which is smaller, faster than global memory.</a:t>
            </a:r>
          </a:p>
          <a:p>
            <a:endParaRPr lang="en-US" altLang="ko-KR" sz="2400" dirty="0"/>
          </a:p>
          <a:p>
            <a:r>
              <a:rPr lang="en-US" altLang="ko-KR" sz="2400" dirty="0"/>
              <a:t>The bandwidth degradation is caused by misaligned access and </a:t>
            </a:r>
            <a:r>
              <a:rPr lang="en-US" altLang="ko-KR" sz="2400" dirty="0" err="1"/>
              <a:t>noncoalesced</a:t>
            </a:r>
            <a:r>
              <a:rPr lang="en-US" altLang="ko-KR" sz="2400" dirty="0"/>
              <a:t> accesses of global memory.</a:t>
            </a:r>
          </a:p>
          <a:p>
            <a:pPr marL="0" indent="0">
              <a:buNone/>
            </a:pPr>
            <a:r>
              <a:rPr lang="en-US" altLang="ko-KR" sz="2400" dirty="0"/>
              <a:t> 	-misaligned access: could be improved by L1 cache,</a:t>
            </a:r>
          </a:p>
          <a:p>
            <a:pPr marL="0" indent="0">
              <a:buNone/>
            </a:pPr>
            <a:r>
              <a:rPr lang="en-US" altLang="ko-KR" sz="2400" dirty="0"/>
              <a:t>	-</a:t>
            </a:r>
            <a:r>
              <a:rPr lang="en-US" altLang="ko-KR" sz="2400" dirty="0" err="1"/>
              <a:t>noncoalesced</a:t>
            </a:r>
            <a:r>
              <a:rPr lang="en-US" altLang="ko-KR" sz="2400" dirty="0"/>
              <a:t> access: could be improved by </a:t>
            </a:r>
          </a:p>
          <a:p>
            <a:pPr marL="0" indent="0">
              <a:buNone/>
            </a:pPr>
            <a:r>
              <a:rPr lang="en-US" altLang="ko-KR" sz="2400" dirty="0"/>
              <a:t>		shared 	memory.</a:t>
            </a:r>
          </a:p>
          <a:p>
            <a:pPr marL="0" indent="0">
              <a:buNone/>
            </a:pPr>
            <a:r>
              <a:rPr lang="en-US" altLang="ko-KR" sz="2400" dirty="0"/>
              <a:t>	</a:t>
            </a:r>
          </a:p>
          <a:p>
            <a:pPr marL="0" indent="0">
              <a:buNone/>
            </a:pPr>
            <a:endParaRPr lang="en-US" altLang="ko-KR" dirty="0"/>
          </a:p>
          <a:p>
            <a:pPr marL="0" indent="0">
              <a:buNone/>
            </a:pPr>
            <a:endParaRPr lang="ko-KR" altLang="en-US" dirty="0"/>
          </a:p>
        </p:txBody>
      </p:sp>
      <p:sp>
        <p:nvSpPr>
          <p:cNvPr id="4" name="TextBox 3"/>
          <p:cNvSpPr txBox="1"/>
          <p:nvPr/>
        </p:nvSpPr>
        <p:spPr>
          <a:xfrm>
            <a:off x="683568" y="5829660"/>
            <a:ext cx="7920880" cy="923330"/>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rgbClr val="00B050"/>
                </a:solidFill>
                <a:latin typeface="+mn-lt"/>
              </a:rPr>
              <a:t>Each SM has 64KBytes of on-chip memory which are shared by the Shared memory and L1 cache.</a:t>
            </a:r>
          </a:p>
          <a:p>
            <a:endParaRPr lang="ko-KR" altLang="en-US" dirty="0"/>
          </a:p>
        </p:txBody>
      </p:sp>
    </p:spTree>
    <p:extLst>
      <p:ext uri="{BB962C8B-B14F-4D97-AF65-F5344CB8AC3E}">
        <p14:creationId xmlns:p14="http://schemas.microsoft.com/office/powerpoint/2010/main" val="313274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Writing Row-Major and</a:t>
            </a:r>
            <a:br>
              <a:rPr lang="en-US" altLang="ko-KR" dirty="0"/>
            </a:br>
            <a:r>
              <a:rPr lang="en-US" altLang="ko-KR" dirty="0"/>
              <a:t> Reading Column-Major</a:t>
            </a:r>
            <a:endParaRPr lang="ko-KR" altLang="en-US" dirty="0"/>
          </a:p>
        </p:txBody>
      </p:sp>
      <p:sp>
        <p:nvSpPr>
          <p:cNvPr id="3" name="내용 개체 틀 2"/>
          <p:cNvSpPr>
            <a:spLocks noGrp="1"/>
          </p:cNvSpPr>
          <p:nvPr>
            <p:ph idx="1"/>
          </p:nvPr>
        </p:nvSpPr>
        <p:spPr>
          <a:xfrm>
            <a:off x="467544" y="1700808"/>
            <a:ext cx="8229600" cy="4525963"/>
          </a:xfrm>
        </p:spPr>
        <p:txBody>
          <a:bodyPr/>
          <a:lstStyle/>
          <a:p>
            <a:pPr marL="0" indent="0">
              <a:buNone/>
            </a:pPr>
            <a:r>
              <a:rPr lang="en-US" altLang="ko-KR" sz="2800" dirty="0"/>
              <a:t>__global__ void </a:t>
            </a:r>
            <a:r>
              <a:rPr lang="en-US" altLang="ko-KR" sz="2800" dirty="0" err="1"/>
              <a:t>setRowReadCol</a:t>
            </a:r>
            <a:r>
              <a:rPr lang="en-US" altLang="ko-KR" sz="2800" dirty="0"/>
              <a:t>(</a:t>
            </a:r>
            <a:r>
              <a:rPr lang="en-US" altLang="ko-KR" sz="2800" dirty="0" err="1"/>
              <a:t>int</a:t>
            </a:r>
            <a:r>
              <a:rPr lang="en-US" altLang="ko-KR" sz="2800" dirty="0"/>
              <a:t> *out){</a:t>
            </a:r>
          </a:p>
          <a:p>
            <a:pPr marL="0" indent="0">
              <a:buNone/>
            </a:pPr>
            <a:r>
              <a:rPr lang="en-US" altLang="ko-KR" sz="2800" dirty="0"/>
              <a:t>	__shared__ </a:t>
            </a:r>
            <a:r>
              <a:rPr lang="en-US" altLang="ko-KR" sz="2800" dirty="0" err="1"/>
              <a:t>int</a:t>
            </a:r>
            <a:r>
              <a:rPr lang="en-US" altLang="ko-KR" sz="2800" dirty="0"/>
              <a:t> tile[BDIMY][BDIMX];</a:t>
            </a:r>
          </a:p>
          <a:p>
            <a:pPr marL="0" indent="0">
              <a:buNone/>
            </a:pPr>
            <a:r>
              <a:rPr lang="en-US" altLang="ko-KR" sz="2800" dirty="0"/>
              <a:t>	unsigned </a:t>
            </a:r>
            <a:r>
              <a:rPr lang="en-US" altLang="ko-KR" sz="2800" dirty="0" err="1"/>
              <a:t>int</a:t>
            </a:r>
            <a:r>
              <a:rPr lang="en-US" altLang="ko-KR" sz="2800" dirty="0"/>
              <a:t> </a:t>
            </a:r>
            <a:r>
              <a:rPr lang="en-US" altLang="ko-KR" sz="2800" dirty="0" err="1"/>
              <a:t>idx</a:t>
            </a:r>
            <a:r>
              <a:rPr lang="en-US" altLang="ko-KR" sz="2800" dirty="0"/>
              <a:t>=</a:t>
            </a:r>
            <a:r>
              <a:rPr lang="en-US" altLang="ko-KR" sz="2800" dirty="0" err="1"/>
              <a:t>threadIdx.y</a:t>
            </a:r>
            <a:r>
              <a:rPr lang="en-US" altLang="ko-KR" sz="2800" dirty="0"/>
              <a:t>*</a:t>
            </a:r>
            <a:r>
              <a:rPr lang="en-US" altLang="ko-KR" sz="2800" dirty="0" err="1"/>
              <a:t>blockDim.x+threadIdx.x</a:t>
            </a:r>
            <a:r>
              <a:rPr lang="en-US" altLang="ko-KR" sz="2800" dirty="0"/>
              <a:t>;</a:t>
            </a:r>
          </a:p>
          <a:p>
            <a:pPr marL="0" indent="0">
              <a:buNone/>
            </a:pPr>
            <a:r>
              <a:rPr lang="en-US" altLang="ko-KR" sz="2800" dirty="0"/>
              <a:t>	tile[</a:t>
            </a:r>
            <a:r>
              <a:rPr lang="en-US" altLang="ko-KR" sz="2800" dirty="0" err="1"/>
              <a:t>threadIdx.y</a:t>
            </a:r>
            <a:r>
              <a:rPr lang="en-US" altLang="ko-KR" sz="2800" dirty="0"/>
              <a:t>][</a:t>
            </a:r>
            <a:r>
              <a:rPr lang="en-US" altLang="ko-KR" sz="2800" dirty="0" err="1"/>
              <a:t>threadIdx.x</a:t>
            </a:r>
            <a:r>
              <a:rPr lang="en-US" altLang="ko-KR" sz="2800" dirty="0"/>
              <a:t>]=</a:t>
            </a:r>
            <a:r>
              <a:rPr lang="en-US" altLang="ko-KR" sz="2800" dirty="0" err="1"/>
              <a:t>idx</a:t>
            </a:r>
            <a:r>
              <a:rPr lang="en-US" altLang="ko-KR" sz="2800" dirty="0"/>
              <a:t>;</a:t>
            </a:r>
          </a:p>
          <a:p>
            <a:pPr marL="0" indent="0">
              <a:buNone/>
            </a:pPr>
            <a:r>
              <a:rPr lang="en-US" altLang="ko-KR" sz="2800" dirty="0"/>
              <a:t>	__</a:t>
            </a:r>
            <a:r>
              <a:rPr lang="en-US" altLang="ko-KR" sz="2800" dirty="0" err="1"/>
              <a:t>syncthreads</a:t>
            </a:r>
            <a:r>
              <a:rPr lang="en-US" altLang="ko-KR" sz="2800" dirty="0"/>
              <a:t>();</a:t>
            </a:r>
          </a:p>
          <a:p>
            <a:pPr marL="0" indent="0">
              <a:buNone/>
            </a:pPr>
            <a:r>
              <a:rPr lang="en-US" altLang="ko-KR" sz="2800" dirty="0"/>
              <a:t>	out[</a:t>
            </a:r>
            <a:r>
              <a:rPr lang="en-US" altLang="ko-KR" sz="2800" dirty="0" err="1"/>
              <a:t>idx</a:t>
            </a:r>
            <a:r>
              <a:rPr lang="en-US" altLang="ko-KR" sz="2800" dirty="0"/>
              <a:t>]=tile[</a:t>
            </a:r>
            <a:r>
              <a:rPr lang="en-US" altLang="ko-KR" sz="2800" dirty="0" err="1"/>
              <a:t>threadIdx.x</a:t>
            </a:r>
            <a:r>
              <a:rPr lang="en-US" altLang="ko-KR" sz="2800" dirty="0"/>
              <a:t>][</a:t>
            </a:r>
            <a:r>
              <a:rPr lang="en-US" altLang="ko-KR" sz="2800" dirty="0" err="1"/>
              <a:t>threadIdx.y</a:t>
            </a:r>
            <a:r>
              <a:rPr lang="en-US" altLang="ko-KR" sz="2800" dirty="0"/>
              <a:t>;;</a:t>
            </a:r>
          </a:p>
          <a:p>
            <a:pPr marL="0" indent="0">
              <a:buNone/>
            </a:pPr>
            <a:r>
              <a:rPr lang="en-US" altLang="ko-KR" sz="2800" dirty="0"/>
              <a:t>}</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413281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85191" y="188640"/>
            <a:ext cx="8229600" cy="960438"/>
          </a:xfrm>
        </p:spPr>
        <p:txBody>
          <a:bodyPr/>
          <a:lstStyle/>
          <a:p>
            <a:r>
              <a:rPr lang="en-US" altLang="ko-KR" dirty="0"/>
              <a:t>Writing Row-Major, </a:t>
            </a:r>
            <a:br>
              <a:rPr lang="en-US" altLang="ko-KR" dirty="0"/>
            </a:br>
            <a:r>
              <a:rPr lang="en-US" altLang="ko-KR" dirty="0"/>
              <a:t>Reading Column-Major</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773837417"/>
              </p:ext>
            </p:extLst>
          </p:nvPr>
        </p:nvGraphicFramePr>
        <p:xfrm>
          <a:off x="2123728" y="1916832"/>
          <a:ext cx="4752528" cy="4032448"/>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88132">
                  <a:extLst>
                    <a:ext uri="{9D8B030D-6E8A-4147-A177-3AD203B41FA5}">
                      <a16:colId xmlns:a16="http://schemas.microsoft.com/office/drawing/2014/main" val="20002"/>
                    </a:ext>
                  </a:extLst>
                </a:gridCol>
                <a:gridCol w="1188132">
                  <a:extLst>
                    <a:ext uri="{9D8B030D-6E8A-4147-A177-3AD203B41FA5}">
                      <a16:colId xmlns:a16="http://schemas.microsoft.com/office/drawing/2014/main" val="20003"/>
                    </a:ext>
                  </a:extLst>
                </a:gridCol>
              </a:tblGrid>
              <a:tr h="100811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r>
                        <a:rPr lang="en-US" altLang="ko-KR" dirty="0"/>
                        <a:t>(</a:t>
                      </a:r>
                      <a:r>
                        <a:rPr lang="en-US" altLang="ko-KR" dirty="0" err="1"/>
                        <a:t>ix,iy</a:t>
                      </a:r>
                      <a:r>
                        <a:rPr lang="en-US" altLang="ko-KR" dirty="0"/>
                        <a:t>)</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008112">
                <a:tc>
                  <a:txBody>
                    <a:bodyPr/>
                    <a:lstStyle/>
                    <a:p>
                      <a:pPr latinLnBrk="1"/>
                      <a:endParaRPr lang="ko-KR" altLang="en-US" dirty="0"/>
                    </a:p>
                  </a:txBody>
                  <a:tcPr/>
                </a:tc>
                <a:tc>
                  <a:txBody>
                    <a:bodyPr/>
                    <a:lstStyle/>
                    <a:p>
                      <a:pPr latinLnBrk="1"/>
                      <a:r>
                        <a:rPr lang="en-US" altLang="ko-KR" dirty="0"/>
                        <a:t>(</a:t>
                      </a:r>
                      <a:r>
                        <a:rPr lang="en-US" altLang="ko-KR" dirty="0" err="1"/>
                        <a:t>iy,ix</a:t>
                      </a:r>
                      <a:r>
                        <a:rPr lang="en-US" altLang="ko-KR" dirty="0"/>
                        <a:t>)</a:t>
                      </a:r>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1008112">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230694" y="6052646"/>
            <a:ext cx="4645561" cy="646331"/>
          </a:xfrm>
          <a:prstGeom prst="rect">
            <a:avLst/>
          </a:prstGeom>
          <a:noFill/>
        </p:spPr>
        <p:txBody>
          <a:bodyPr wrap="square" rtlCol="0">
            <a:spAutoFit/>
          </a:bodyPr>
          <a:lstStyle/>
          <a:p>
            <a:r>
              <a:rPr lang="en-US" altLang="ko-KR" dirty="0" err="1">
                <a:latin typeface="+mn-lt"/>
              </a:rPr>
              <a:t>blockDim.x</a:t>
            </a:r>
            <a:endParaRPr lang="en-US" altLang="ko-KR" dirty="0">
              <a:latin typeface="+mn-lt"/>
            </a:endParaRPr>
          </a:p>
          <a:p>
            <a:r>
              <a:rPr lang="en-US" altLang="ko-KR" dirty="0">
                <a:latin typeface="+mn-lt"/>
              </a:rPr>
              <a:t>--------------------------------------------------------&gt;</a:t>
            </a:r>
            <a:endParaRPr lang="ko-KR" altLang="en-US" dirty="0">
              <a:latin typeface="+mn-lt"/>
            </a:endParaRPr>
          </a:p>
        </p:txBody>
      </p:sp>
      <p:sp>
        <p:nvSpPr>
          <p:cNvPr id="6" name="TextBox 5"/>
          <p:cNvSpPr txBox="1"/>
          <p:nvPr/>
        </p:nvSpPr>
        <p:spPr>
          <a:xfrm>
            <a:off x="2123728" y="1556792"/>
            <a:ext cx="4752527" cy="369332"/>
          </a:xfrm>
          <a:prstGeom prst="rect">
            <a:avLst/>
          </a:prstGeom>
          <a:noFill/>
        </p:spPr>
        <p:txBody>
          <a:bodyPr wrap="square" rtlCol="0">
            <a:spAutoFit/>
          </a:bodyPr>
          <a:lstStyle/>
          <a:p>
            <a:r>
              <a:rPr lang="en-US" altLang="ko-KR" dirty="0">
                <a:latin typeface="+mn-lt"/>
              </a:rPr>
              <a:t>Bank0         Bank1          Bank2         Bank3</a:t>
            </a:r>
            <a:endParaRPr lang="ko-KR" altLang="en-US" dirty="0">
              <a:latin typeface="+mn-lt"/>
            </a:endParaRPr>
          </a:p>
        </p:txBody>
      </p:sp>
      <p:sp>
        <p:nvSpPr>
          <p:cNvPr id="7" name="TextBox 6"/>
          <p:cNvSpPr txBox="1"/>
          <p:nvPr/>
        </p:nvSpPr>
        <p:spPr>
          <a:xfrm>
            <a:off x="6948264" y="2924944"/>
            <a:ext cx="2088232" cy="369332"/>
          </a:xfrm>
          <a:prstGeom prst="rect">
            <a:avLst/>
          </a:prstGeom>
          <a:noFill/>
        </p:spPr>
        <p:txBody>
          <a:bodyPr wrap="square" rtlCol="0">
            <a:spAutoFit/>
          </a:bodyPr>
          <a:lstStyle/>
          <a:p>
            <a:r>
              <a:rPr lang="en-US" altLang="ko-KR" dirty="0">
                <a:latin typeface="+mn-lt"/>
              </a:rPr>
              <a:t>Read from(</a:t>
            </a:r>
            <a:r>
              <a:rPr lang="en-US" altLang="ko-KR" dirty="0" err="1">
                <a:latin typeface="+mn-lt"/>
              </a:rPr>
              <a:t>ix,iy</a:t>
            </a:r>
            <a:r>
              <a:rPr lang="en-US" altLang="ko-KR" dirty="0">
                <a:latin typeface="+mn-lt"/>
              </a:rPr>
              <a:t>)</a:t>
            </a:r>
            <a:endParaRPr lang="ko-KR" altLang="en-US" dirty="0">
              <a:latin typeface="+mn-lt"/>
            </a:endParaRPr>
          </a:p>
        </p:txBody>
      </p:sp>
      <p:sp>
        <p:nvSpPr>
          <p:cNvPr id="8" name="TextBox 7"/>
          <p:cNvSpPr txBox="1"/>
          <p:nvPr/>
        </p:nvSpPr>
        <p:spPr>
          <a:xfrm>
            <a:off x="251520" y="3933056"/>
            <a:ext cx="1728192" cy="369332"/>
          </a:xfrm>
          <a:prstGeom prst="rect">
            <a:avLst/>
          </a:prstGeom>
          <a:noFill/>
        </p:spPr>
        <p:txBody>
          <a:bodyPr wrap="square" rtlCol="0">
            <a:spAutoFit/>
          </a:bodyPr>
          <a:lstStyle/>
          <a:p>
            <a:r>
              <a:rPr lang="en-US" altLang="ko-KR" dirty="0">
                <a:latin typeface="+mn-lt"/>
              </a:rPr>
              <a:t>Write to (</a:t>
            </a:r>
            <a:r>
              <a:rPr lang="en-US" altLang="ko-KR" dirty="0" err="1">
                <a:latin typeface="+mn-lt"/>
              </a:rPr>
              <a:t>iy,ix</a:t>
            </a:r>
            <a:r>
              <a:rPr lang="en-US" altLang="ko-KR" dirty="0">
                <a:latin typeface="+mn-lt"/>
              </a:rPr>
              <a:t>)</a:t>
            </a:r>
            <a:endParaRPr lang="ko-KR" altLang="en-US" dirty="0">
              <a:latin typeface="+mn-lt"/>
            </a:endParaRPr>
          </a:p>
        </p:txBody>
      </p:sp>
      <p:cxnSp>
        <p:nvCxnSpPr>
          <p:cNvPr id="10" name="직선 화살표 연결선 9"/>
          <p:cNvCxnSpPr/>
          <p:nvPr/>
        </p:nvCxnSpPr>
        <p:spPr>
          <a:xfrm>
            <a:off x="5076056" y="1926124"/>
            <a:ext cx="0" cy="38791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189835" y="4221088"/>
            <a:ext cx="468642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3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395536" y="1484784"/>
            <a:ext cx="8229600" cy="4525963"/>
          </a:xfrm>
        </p:spPr>
        <p:txBody>
          <a:bodyPr/>
          <a:lstStyle/>
          <a:p>
            <a:endParaRPr lang="ko-KR" altLang="en-US" dirty="0"/>
          </a:p>
        </p:txBody>
      </p:sp>
      <p:pic>
        <p:nvPicPr>
          <p:cNvPr id="1026" name="Picture 2" descr="F:\smemSqu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12330"/>
            <a:ext cx="89820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2706720" y="3480665"/>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2728194" y="4293096"/>
            <a:ext cx="4464496" cy="161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3652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Dynamic Shared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setRowReadColDyn</a:t>
            </a:r>
            <a:r>
              <a:rPr lang="en-US" altLang="ko-KR" sz="2400" dirty="0"/>
              <a:t>(</a:t>
            </a:r>
            <a:r>
              <a:rPr lang="en-US" altLang="ko-KR" sz="2400" dirty="0" err="1"/>
              <a:t>int</a:t>
            </a:r>
            <a:r>
              <a:rPr lang="en-US" altLang="ko-KR" sz="2400" dirty="0"/>
              <a:t> *out){</a:t>
            </a:r>
          </a:p>
          <a:p>
            <a:pPr marL="0" indent="0">
              <a:buNone/>
            </a:pPr>
            <a:r>
              <a:rPr lang="en-US" altLang="ko-KR" sz="2400" dirty="0"/>
              <a:t>   extern __shared__ </a:t>
            </a:r>
            <a:r>
              <a:rPr lang="en-US" altLang="ko-KR" sz="2400" dirty="0" err="1"/>
              <a:t>int</a:t>
            </a:r>
            <a:r>
              <a:rPr lang="en-US" altLang="ko-KR" sz="2400" dirty="0"/>
              <a:t> tile[];</a:t>
            </a:r>
          </a:p>
          <a:p>
            <a:pPr marL="0" indent="0">
              <a:buNone/>
            </a:pPr>
            <a:r>
              <a:rPr lang="en-US" altLang="ko-KR" sz="2400" dirty="0"/>
              <a:t> //mapping from thread index to global memory index</a:t>
            </a:r>
          </a:p>
          <a:p>
            <a:pPr marL="0" indent="0">
              <a:buNone/>
            </a:pPr>
            <a:r>
              <a:rPr lang="en-US" altLang="ko-KR" sz="2400" dirty="0"/>
              <a:t>   unsigned </a:t>
            </a:r>
            <a:r>
              <a:rPr lang="en-US" altLang="ko-KR" sz="2400" dirty="0" err="1"/>
              <a:t>int</a:t>
            </a:r>
            <a:r>
              <a:rPr lang="en-US" altLang="ko-KR" sz="2400" dirty="0"/>
              <a:t> </a:t>
            </a:r>
            <a:r>
              <a:rPr lang="en-US" altLang="ko-KR" sz="2400" dirty="0" err="1"/>
              <a:t>row_idx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a:t>
            </a:r>
            <a:r>
              <a:rPr lang="en-US" altLang="ko-KR" sz="2400" dirty="0" err="1"/>
              <a:t>col_idx</a:t>
            </a:r>
            <a:r>
              <a:rPr lang="en-US" altLang="ko-KR" sz="2400" dirty="0"/>
              <a:t>=</a:t>
            </a:r>
            <a:r>
              <a:rPr lang="en-US" altLang="ko-KR" sz="2400" dirty="0" err="1"/>
              <a:t>threadIdx.x</a:t>
            </a:r>
            <a:r>
              <a:rPr lang="en-US" altLang="ko-KR" sz="2400" dirty="0"/>
              <a:t>*</a:t>
            </a:r>
            <a:r>
              <a:rPr lang="en-US" altLang="ko-KR" sz="2400" dirty="0" err="1"/>
              <a:t>blockDim.y</a:t>
            </a:r>
            <a:r>
              <a:rPr lang="en-US" altLang="ko-KR" sz="2400" dirty="0"/>
              <a:t> + </a:t>
            </a:r>
            <a:r>
              <a:rPr lang="en-US" altLang="ko-KR" sz="2400" dirty="0" err="1"/>
              <a:t>threadIdx.y</a:t>
            </a:r>
            <a:r>
              <a:rPr lang="en-US" altLang="ko-KR" sz="2400" dirty="0"/>
              <a:t>;</a:t>
            </a:r>
          </a:p>
          <a:p>
            <a:pPr marL="0" indent="0">
              <a:buNone/>
            </a:pPr>
            <a:r>
              <a:rPr lang="en-US" altLang="ko-KR" sz="2400" dirty="0"/>
              <a:t> //shared memory store operation</a:t>
            </a:r>
          </a:p>
          <a:p>
            <a:pPr marL="0" indent="0">
              <a:buNone/>
            </a:pPr>
            <a:r>
              <a:rPr lang="en-US" altLang="ko-KR" sz="2400" dirty="0"/>
              <a:t>   tile[</a:t>
            </a:r>
            <a:r>
              <a:rPr lang="en-US" altLang="ko-KR" sz="2400" dirty="0" err="1"/>
              <a:t>row_idx</a:t>
            </a:r>
            <a:r>
              <a:rPr lang="en-US" altLang="ko-KR" sz="2400" dirty="0"/>
              <a:t>]=</a:t>
            </a:r>
            <a:r>
              <a:rPr lang="en-US" altLang="ko-KR" sz="2400" dirty="0" err="1"/>
              <a:t>row_idx</a:t>
            </a:r>
            <a:r>
              <a:rPr lang="en-US" altLang="ko-KR" sz="2400" dirty="0"/>
              <a:t>;</a:t>
            </a:r>
          </a:p>
          <a:p>
            <a:pPr marL="0" indent="0">
              <a:buNone/>
            </a:pPr>
            <a:r>
              <a:rPr lang="en-US" altLang="ko-KR" sz="2400" dirty="0"/>
              <a:t>   __</a:t>
            </a:r>
            <a:r>
              <a:rPr lang="en-US" altLang="ko-KR" sz="2400" dirty="0" err="1"/>
              <a:t>syncthreads</a:t>
            </a:r>
            <a:r>
              <a:rPr lang="en-US" altLang="ko-KR" sz="2400" dirty="0"/>
              <a:t>();</a:t>
            </a:r>
          </a:p>
          <a:p>
            <a:pPr marL="0" indent="0">
              <a:buNone/>
            </a:pPr>
            <a:r>
              <a:rPr lang="en-US" altLang="ko-KR" sz="2400" dirty="0"/>
              <a:t> //shared memory load operation</a:t>
            </a:r>
          </a:p>
          <a:p>
            <a:pPr marL="0" indent="0">
              <a:buNone/>
            </a:pPr>
            <a:r>
              <a:rPr lang="en-US" altLang="ko-KR" sz="2400" dirty="0"/>
              <a:t>   out[</a:t>
            </a:r>
            <a:r>
              <a:rPr lang="en-US" altLang="ko-KR" sz="2400" dirty="0" err="1"/>
              <a:t>row_idx</a:t>
            </a:r>
            <a:r>
              <a:rPr lang="en-US" altLang="ko-KR" sz="2400" dirty="0"/>
              <a:t>]=tile[</a:t>
            </a:r>
            <a:r>
              <a:rPr lang="en-US" altLang="ko-KR" sz="2400" dirty="0" err="1"/>
              <a:t>col_idx</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2593090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Padding Statically Declared Shared Memory</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setRowReadColPad</a:t>
            </a:r>
            <a:r>
              <a:rPr lang="en-US" altLang="ko-KR" sz="2400" dirty="0"/>
              <a:t>(</a:t>
            </a:r>
            <a:r>
              <a:rPr lang="en-US" altLang="ko-KR" sz="2400" dirty="0" err="1"/>
              <a:t>int</a:t>
            </a:r>
            <a:r>
              <a:rPr lang="en-US" altLang="ko-KR" sz="2400" dirty="0"/>
              <a:t> *out) {</a:t>
            </a:r>
          </a:p>
          <a:p>
            <a:pPr marL="0" indent="0">
              <a:buNone/>
            </a:pPr>
            <a:r>
              <a:rPr lang="en-US" altLang="ko-KR" sz="2400" dirty="0"/>
              <a:t>   __shared__ </a:t>
            </a:r>
            <a:r>
              <a:rPr lang="en-US" altLang="ko-KR" sz="2400" dirty="0" err="1"/>
              <a:t>int</a:t>
            </a:r>
            <a:r>
              <a:rPr lang="en-US" altLang="ko-KR" sz="2400" dirty="0"/>
              <a:t> tile[BDIMY][BDIMX+IPAD];</a:t>
            </a:r>
          </a:p>
          <a:p>
            <a:pPr marL="0" indent="0">
              <a:buNone/>
            </a:pPr>
            <a:r>
              <a:rPr lang="en-US" altLang="ko-KR" sz="2400" dirty="0"/>
              <a:t>//mapping from thread index to global memory offset</a:t>
            </a:r>
          </a:p>
          <a:p>
            <a:pPr marL="0" indent="0">
              <a:buNone/>
            </a:pPr>
            <a:r>
              <a:rPr lang="en-US" altLang="ko-KR" sz="2400" dirty="0"/>
              <a:t>   unsigned </a:t>
            </a:r>
            <a:r>
              <a:rPr lang="en-US" altLang="ko-KR" sz="2400" dirty="0" err="1"/>
              <a:t>int</a:t>
            </a:r>
            <a:r>
              <a:rPr lang="en-US" altLang="ko-KR" sz="2400" dirty="0"/>
              <a:t> </a:t>
            </a:r>
            <a:r>
              <a:rPr lang="en-US" altLang="ko-KR" sz="2400" dirty="0" err="1"/>
              <a:t>idx</a:t>
            </a:r>
            <a:r>
              <a:rPr lang="en-US" altLang="ko-KR" sz="2400" dirty="0"/>
              <a:t>=</a:t>
            </a:r>
            <a:r>
              <a:rPr lang="en-US" altLang="ko-KR" sz="2400" dirty="0" err="1"/>
              <a:t>threadIdx.y</a:t>
            </a:r>
            <a:r>
              <a:rPr lang="en-US" altLang="ko-KR" sz="2400" dirty="0"/>
              <a:t>*</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//shared memory store operation</a:t>
            </a:r>
          </a:p>
          <a:p>
            <a:pPr marL="0" indent="0">
              <a:buNone/>
            </a:pPr>
            <a:r>
              <a:rPr lang="en-US" altLang="ko-KR" sz="2400" dirty="0"/>
              <a:t>   tile[</a:t>
            </a:r>
            <a:r>
              <a:rPr lang="en-US" altLang="ko-KR" sz="2400" dirty="0" err="1"/>
              <a:t>threadIdx.y</a:t>
            </a:r>
            <a:r>
              <a:rPr lang="en-US" altLang="ko-KR" sz="2400" dirty="0"/>
              <a:t>][</a:t>
            </a:r>
            <a:r>
              <a:rPr lang="en-US" altLang="ko-KR" sz="2400" dirty="0" err="1"/>
              <a:t>threadIdx.x</a:t>
            </a:r>
            <a:r>
              <a:rPr lang="en-US" altLang="ko-KR" sz="2400" dirty="0"/>
              <a:t>]=</a:t>
            </a:r>
            <a:r>
              <a:rPr lang="en-US" altLang="ko-KR" sz="2400" dirty="0" err="1"/>
              <a:t>idx</a:t>
            </a:r>
            <a:r>
              <a:rPr lang="en-US" altLang="ko-KR" sz="2400" dirty="0"/>
              <a:t>;</a:t>
            </a:r>
          </a:p>
          <a:p>
            <a:pPr marL="0" indent="0">
              <a:buNone/>
            </a:pPr>
            <a:r>
              <a:rPr lang="en-US" altLang="ko-KR" sz="2400" dirty="0"/>
              <a:t>   </a:t>
            </a:r>
            <a:r>
              <a:rPr lang="en-US" altLang="ko-KR" sz="2400" dirty="0" err="1"/>
              <a:t>syncthreads</a:t>
            </a:r>
            <a:r>
              <a:rPr lang="en-US" altLang="ko-KR" sz="2400" dirty="0"/>
              <a:t>();</a:t>
            </a:r>
          </a:p>
          <a:p>
            <a:pPr marL="0" indent="0">
              <a:buNone/>
            </a:pPr>
            <a:endParaRPr lang="en-US" altLang="ko-KR" sz="2400" dirty="0"/>
          </a:p>
          <a:p>
            <a:pPr marL="0" indent="0">
              <a:buNone/>
            </a:pPr>
            <a:r>
              <a:rPr lang="en-US" altLang="ko-KR" sz="2400" dirty="0"/>
              <a:t>   out[</a:t>
            </a:r>
            <a:r>
              <a:rPr lang="en-US" altLang="ko-KR" sz="2400" dirty="0" err="1"/>
              <a:t>idx</a:t>
            </a:r>
            <a:r>
              <a:rPr lang="en-US" altLang="ko-KR" sz="2400" dirty="0"/>
              <a:t>]=tile[</a:t>
            </a:r>
            <a:r>
              <a:rPr lang="en-US" altLang="ko-KR" sz="2400" dirty="0" err="1"/>
              <a:t>threadIdx.x</a:t>
            </a:r>
            <a:r>
              <a:rPr lang="en-US" altLang="ko-KR" sz="2400" dirty="0"/>
              <a:t>]</a:t>
            </a:r>
            <a:r>
              <a:rPr lang="en-US" altLang="ko-KR" sz="2400" dirty="0" err="1"/>
              <a:t>threadIdx.y</a:t>
            </a:r>
            <a:r>
              <a:rPr lang="en-US" altLang="ko-KR" sz="2400" dirty="0"/>
              <a:t>];</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659570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37992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endParaRPr lang="ko-KR" altLang="en-US" dirty="0"/>
          </a:p>
        </p:txBody>
      </p:sp>
      <p:sp>
        <p:nvSpPr>
          <p:cNvPr id="3" name="내용 개체 틀 2"/>
          <p:cNvSpPr>
            <a:spLocks noGrp="1"/>
          </p:cNvSpPr>
          <p:nvPr>
            <p:ph idx="1"/>
          </p:nvPr>
        </p:nvSpPr>
        <p:spPr/>
        <p:txBody>
          <a:bodyPr/>
          <a:lstStyle/>
          <a:p>
            <a:r>
              <a:rPr lang="en-US" altLang="ko-KR" sz="2400" dirty="0"/>
              <a:t>Constant Memory:  A read-only special purpose memory accessible  uniformly by threads in a warp.</a:t>
            </a:r>
          </a:p>
          <a:p>
            <a:r>
              <a:rPr lang="en-US" altLang="ko-KR" sz="2400" dirty="0"/>
              <a:t>It is read-only for kernels, the host can read and write it.</a:t>
            </a:r>
          </a:p>
          <a:p>
            <a:r>
              <a:rPr lang="en-US" altLang="ko-KR" sz="2400" dirty="0"/>
              <a:t>It is in device DRAM and has a dedicated on-chip cache whose size is 64KB per SM.</a:t>
            </a:r>
          </a:p>
          <a:p>
            <a:r>
              <a:rPr lang="en-US" altLang="ko-KR" sz="2400" dirty="0"/>
              <a:t>It is best if all threads in a warp access the same location in constant memory. Accesses to different addresses by threads within a warp are serialized.</a:t>
            </a:r>
          </a:p>
          <a:p>
            <a:r>
              <a:rPr lang="en-US" altLang="ko-KR" sz="2400" dirty="0">
                <a:solidFill>
                  <a:srgbClr val="0070C0"/>
                </a:solidFill>
              </a:rPr>
              <a:t>Constant memory variable qualifier: It must be declared in global scope. It can be accessible from all threads within a grid and from the host through runtime functions.</a:t>
            </a:r>
          </a:p>
          <a:p>
            <a:pPr marL="0" indent="0">
              <a:buNone/>
            </a:pPr>
            <a:r>
              <a:rPr lang="en-US" altLang="ko-KR" sz="2400" dirty="0">
                <a:solidFill>
                  <a:srgbClr val="0070C0"/>
                </a:solidFill>
              </a:rPr>
              <a:t>   __constant__</a:t>
            </a:r>
          </a:p>
          <a:p>
            <a:pPr marL="0" indent="0">
              <a:buNone/>
            </a:pPr>
            <a:r>
              <a:rPr lang="en-US" altLang="ko-KR" sz="2400" dirty="0">
                <a:solidFill>
                  <a:srgbClr val="0070C0"/>
                </a:solidFill>
              </a:rPr>
              <a:t>  </a:t>
            </a:r>
            <a:endParaRPr lang="ko-KR" altLang="en-US" sz="2400" dirty="0">
              <a:solidFill>
                <a:srgbClr val="0070C0"/>
              </a:solidFill>
            </a:endParaRPr>
          </a:p>
        </p:txBody>
      </p:sp>
    </p:spTree>
    <p:extLst>
      <p:ext uri="{BB962C8B-B14F-4D97-AF65-F5344CB8AC3E}">
        <p14:creationId xmlns:p14="http://schemas.microsoft.com/office/powerpoint/2010/main" val="2754147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constant memory variable initialization</a:t>
            </a:r>
            <a:endParaRPr lang="ko-KR" altLang="en-US" sz="3600" dirty="0"/>
          </a:p>
        </p:txBody>
      </p:sp>
      <p:sp>
        <p:nvSpPr>
          <p:cNvPr id="3" name="내용 개체 틀 2"/>
          <p:cNvSpPr>
            <a:spLocks noGrp="1"/>
          </p:cNvSpPr>
          <p:nvPr>
            <p:ph idx="1"/>
          </p:nvPr>
        </p:nvSpPr>
        <p:spPr/>
        <p:txBody>
          <a:bodyPr/>
          <a:lstStyle/>
          <a:p>
            <a:pPr marL="0" indent="0">
              <a:buNone/>
            </a:pPr>
            <a:r>
              <a:rPr lang="ko-KR" altLang="en-US" dirty="0"/>
              <a:t> </a:t>
            </a:r>
            <a:r>
              <a:rPr lang="en-US" altLang="ko-KR" dirty="0" err="1"/>
              <a:t>cudaError_t</a:t>
            </a:r>
            <a:r>
              <a:rPr lang="en-US" altLang="ko-KR" dirty="0"/>
              <a:t> </a:t>
            </a:r>
            <a:r>
              <a:rPr lang="en-US" altLang="ko-KR" dirty="0" err="1"/>
              <a:t>cudaMemcpyToSymbol</a:t>
            </a:r>
            <a:r>
              <a:rPr lang="en-US" altLang="ko-KR" dirty="0"/>
              <a:t>(</a:t>
            </a:r>
            <a:r>
              <a:rPr lang="en-US" altLang="ko-KR" dirty="0" err="1"/>
              <a:t>const</a:t>
            </a:r>
            <a:r>
              <a:rPr lang="en-US" altLang="ko-KR" dirty="0"/>
              <a:t> void *symbol, </a:t>
            </a:r>
            <a:r>
              <a:rPr lang="en-US" altLang="ko-KR" dirty="0" err="1"/>
              <a:t>const</a:t>
            </a:r>
            <a:r>
              <a:rPr lang="en-US" altLang="ko-KR" dirty="0"/>
              <a:t> void *</a:t>
            </a:r>
            <a:r>
              <a:rPr lang="en-US" altLang="ko-KR" dirty="0" err="1"/>
              <a:t>src</a:t>
            </a:r>
            <a:r>
              <a:rPr lang="en-US" altLang="ko-KR" dirty="0"/>
              <a:t>, </a:t>
            </a:r>
            <a:r>
              <a:rPr lang="en-US" altLang="ko-KR" dirty="0" err="1"/>
              <a:t>size_t</a:t>
            </a:r>
            <a:r>
              <a:rPr lang="en-US" altLang="ko-KR" dirty="0"/>
              <a:t> count, </a:t>
            </a:r>
            <a:r>
              <a:rPr lang="en-US" altLang="ko-KR" dirty="0" err="1"/>
              <a:t>size_t</a:t>
            </a:r>
            <a:r>
              <a:rPr lang="en-US" altLang="ko-KR" dirty="0"/>
              <a:t> offset, </a:t>
            </a:r>
            <a:r>
              <a:rPr lang="en-US" altLang="ko-KR" dirty="0" err="1"/>
              <a:t>cudaMemcpyKind</a:t>
            </a:r>
            <a:r>
              <a:rPr lang="en-US" altLang="ko-KR" dirty="0"/>
              <a:t> kind)</a:t>
            </a:r>
          </a:p>
          <a:p>
            <a:pPr marL="0" indent="0">
              <a:buNone/>
            </a:pPr>
            <a:r>
              <a:rPr lang="en-US" altLang="ko-KR" dirty="0"/>
              <a:t>//copy the data pointed to by </a:t>
            </a:r>
            <a:r>
              <a:rPr lang="en-US" altLang="ko-KR" dirty="0" err="1"/>
              <a:t>src</a:t>
            </a:r>
            <a:r>
              <a:rPr lang="en-US" altLang="ko-KR" dirty="0"/>
              <a:t> to the constant memory location specified </a:t>
            </a:r>
            <a:r>
              <a:rPr lang="en-US" altLang="ko-KR" dirty="0" err="1"/>
              <a:t>bt</a:t>
            </a:r>
            <a:r>
              <a:rPr lang="en-US" altLang="ko-KR" dirty="0"/>
              <a:t> symbol on the device.</a:t>
            </a:r>
            <a:endParaRPr lang="ko-KR" altLang="en-US" dirty="0"/>
          </a:p>
        </p:txBody>
      </p:sp>
    </p:spTree>
    <p:extLst>
      <p:ext uri="{BB962C8B-B14F-4D97-AF65-F5344CB8AC3E}">
        <p14:creationId xmlns:p14="http://schemas.microsoft.com/office/powerpoint/2010/main" val="72692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 example</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	P(x)=a</a:t>
            </a:r>
            <a:r>
              <a:rPr lang="en-US" altLang="ko-KR" sz="2400" baseline="-25000" dirty="0"/>
              <a:t>0</a:t>
            </a:r>
            <a:r>
              <a:rPr lang="en-US" altLang="ko-KR" sz="2400" dirty="0"/>
              <a:t>+a</a:t>
            </a:r>
            <a:r>
              <a:rPr lang="en-US" altLang="ko-KR" sz="2400" baseline="-25000" dirty="0"/>
              <a:t>1</a:t>
            </a:r>
            <a:r>
              <a:rPr lang="en-US" altLang="ko-KR" sz="2400" dirty="0"/>
              <a:t>x+a</a:t>
            </a:r>
            <a:r>
              <a:rPr lang="en-US" altLang="ko-KR" sz="2400" baseline="-25000" dirty="0"/>
              <a:t>2</a:t>
            </a:r>
            <a:r>
              <a:rPr lang="en-US" altLang="ko-KR" sz="2400" dirty="0"/>
              <a:t>x</a:t>
            </a:r>
            <a:r>
              <a:rPr lang="en-US" altLang="ko-KR" sz="2400" baseline="30000" dirty="0"/>
              <a:t>2</a:t>
            </a:r>
            <a:r>
              <a:rPr lang="en-US" altLang="ko-KR" sz="2400" dirty="0"/>
              <a:t>+a</a:t>
            </a:r>
            <a:r>
              <a:rPr lang="en-US" altLang="ko-KR" sz="2400" baseline="-25000" dirty="0"/>
              <a:t>3</a:t>
            </a:r>
            <a:r>
              <a:rPr lang="en-US" altLang="ko-KR" sz="2400" dirty="0"/>
              <a:t>x</a:t>
            </a:r>
            <a:r>
              <a:rPr lang="en-US" altLang="ko-KR" sz="2400" baseline="30000" dirty="0"/>
              <a:t>3</a:t>
            </a:r>
            <a:r>
              <a:rPr lang="en-US" altLang="ko-KR" sz="2400" dirty="0"/>
              <a:t>+a</a:t>
            </a:r>
            <a:r>
              <a:rPr lang="en-US" altLang="ko-KR" sz="2400" baseline="-25000" dirty="0"/>
              <a:t>4</a:t>
            </a:r>
            <a:r>
              <a:rPr lang="en-US" altLang="ko-KR" sz="2400" dirty="0"/>
              <a:t>x</a:t>
            </a:r>
            <a:r>
              <a:rPr lang="en-US" altLang="ko-KR" sz="2400" baseline="30000" dirty="0"/>
              <a:t>4</a:t>
            </a:r>
          </a:p>
          <a:p>
            <a:pPr marL="0" indent="0">
              <a:buNone/>
            </a:pPr>
            <a:r>
              <a:rPr lang="en-US" altLang="ko-KR" sz="2400" dirty="0"/>
              <a:t>The coefficient a</a:t>
            </a:r>
            <a:r>
              <a:rPr lang="en-US" altLang="ko-KR" sz="2400" baseline="-25000" dirty="0"/>
              <a:t>0</a:t>
            </a:r>
            <a:r>
              <a:rPr lang="en-US" altLang="ko-KR" sz="2400" dirty="0"/>
              <a:t>~a</a:t>
            </a:r>
            <a:r>
              <a:rPr lang="en-US" altLang="ko-KR" sz="2400" baseline="-25000" dirty="0"/>
              <a:t>4</a:t>
            </a:r>
            <a:r>
              <a:rPr lang="en-US" altLang="ko-KR" sz="2400" dirty="0"/>
              <a:t> are the same for all threads and never modified. These coefficients are excellent candidates for constant memory.</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975258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a:t>
            </a:r>
            <a:endParaRPr lang="ko-KR" altLang="en-US" dirty="0"/>
          </a:p>
        </p:txBody>
      </p:sp>
      <p:sp>
        <p:nvSpPr>
          <p:cNvPr id="3" name="내용 개체 틀 2"/>
          <p:cNvSpPr>
            <a:spLocks noGrp="1"/>
          </p:cNvSpPr>
          <p:nvPr>
            <p:ph idx="1"/>
          </p:nvPr>
        </p:nvSpPr>
        <p:spPr/>
        <p:txBody>
          <a:bodyPr/>
          <a:lstStyle/>
          <a:p>
            <a:r>
              <a:rPr lang="en-US" altLang="ko-KR" sz="2800" dirty="0"/>
              <a:t>The shuffle instruction was introduced for the architecture whose computer capability is 3.0 or higher such as Kepler, Maxwell families to allow threads to directly read another thread’s register as long as both threads are in the same warp.</a:t>
            </a:r>
          </a:p>
          <a:p>
            <a:r>
              <a:rPr lang="en-US" altLang="ko-KR" sz="2800" dirty="0"/>
              <a:t>The shuffle instruction therefore offers a way to interchange data among threads in a warp.</a:t>
            </a:r>
            <a:endParaRPr lang="ko-KR" altLang="en-US" sz="2800" dirty="0"/>
          </a:p>
        </p:txBody>
      </p:sp>
    </p:spTree>
    <p:extLst>
      <p:ext uri="{BB962C8B-B14F-4D97-AF65-F5344CB8AC3E}">
        <p14:creationId xmlns:p14="http://schemas.microsoft.com/office/powerpoint/2010/main" val="347768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endParaRPr lang="ko-KR" altLang="en-US" dirty="0"/>
          </a:p>
        </p:txBody>
      </p:sp>
      <p:sp>
        <p:nvSpPr>
          <p:cNvPr id="3" name="내용 개체 틀 2"/>
          <p:cNvSpPr>
            <a:spLocks noGrp="1"/>
          </p:cNvSpPr>
          <p:nvPr>
            <p:ph idx="1"/>
          </p:nvPr>
        </p:nvSpPr>
        <p:spPr>
          <a:xfrm>
            <a:off x="467544" y="1351309"/>
            <a:ext cx="8229600" cy="4525963"/>
          </a:xfrm>
        </p:spPr>
        <p:txBody>
          <a:bodyPr/>
          <a:lstStyle/>
          <a:p>
            <a:r>
              <a:rPr lang="en-US" altLang="ko-KR" sz="2400" dirty="0"/>
              <a:t>Shared memory: </a:t>
            </a:r>
          </a:p>
          <a:p>
            <a:pPr lvl="1"/>
            <a:r>
              <a:rPr lang="en-US" altLang="ko-KR" sz="2400" dirty="0"/>
              <a:t>An intra-block(block </a:t>
            </a:r>
            <a:r>
              <a:rPr lang="ko-KR" altLang="en-US" sz="2400" dirty="0"/>
              <a:t>내의</a:t>
            </a:r>
            <a:r>
              <a:rPr lang="en-US" altLang="ko-KR" sz="2400" dirty="0"/>
              <a:t>) thread communication channel</a:t>
            </a:r>
          </a:p>
          <a:p>
            <a:pPr lvl="1"/>
            <a:r>
              <a:rPr lang="en-US" altLang="ko-KR" sz="2400" dirty="0"/>
              <a:t>A program-managed cache for global memory data (can</a:t>
            </a:r>
            <a:r>
              <a:rPr lang="ko-KR" altLang="en-US" sz="2400" dirty="0"/>
              <a:t> </a:t>
            </a:r>
            <a:r>
              <a:rPr lang="en-US" altLang="ko-KR" sz="2400" dirty="0"/>
              <a:t>be</a:t>
            </a:r>
            <a:r>
              <a:rPr lang="ko-KR" altLang="en-US" sz="2400" dirty="0"/>
              <a:t> </a:t>
            </a:r>
            <a:r>
              <a:rPr lang="en-US" altLang="ko-KR" sz="2400" dirty="0"/>
              <a:t>configured</a:t>
            </a:r>
            <a:r>
              <a:rPr lang="ko-KR" altLang="en-US" sz="2400" dirty="0"/>
              <a:t> </a:t>
            </a:r>
            <a:r>
              <a:rPr lang="en-US" altLang="ko-KR" sz="2400" dirty="0"/>
              <a:t>by</a:t>
            </a:r>
            <a:r>
              <a:rPr lang="ko-KR" altLang="en-US" sz="2400" dirty="0"/>
              <a:t> </a:t>
            </a:r>
            <a:r>
              <a:rPr lang="en-US" altLang="ko-KR" sz="2400" dirty="0"/>
              <a:t>program)</a:t>
            </a:r>
          </a:p>
          <a:p>
            <a:pPr lvl="1"/>
            <a:r>
              <a:rPr lang="en-US" altLang="ko-KR" sz="2400" dirty="0"/>
              <a:t>Scratch pad(small) memory for transforming data to improve global memory access patterns.</a:t>
            </a:r>
          </a:p>
          <a:p>
            <a:pPr lvl="1"/>
            <a:r>
              <a:rPr lang="en-US" altLang="ko-KR" sz="2400" dirty="0"/>
              <a:t>Each SM has a shared memory</a:t>
            </a:r>
            <a:r>
              <a:rPr lang="ko-KR" altLang="en-US" sz="2400" dirty="0"/>
              <a:t> </a:t>
            </a:r>
            <a:r>
              <a:rPr lang="en-US" altLang="ko-KR" sz="2400" dirty="0"/>
              <a:t>which is 20~30 times faster than Global Memory.</a:t>
            </a:r>
          </a:p>
          <a:p>
            <a:pPr lvl="1"/>
            <a:r>
              <a:rPr lang="en-US" altLang="ko-KR" sz="2400" dirty="0"/>
              <a:t>The shared memory address space is shared by all threads in a thread block.</a:t>
            </a:r>
          </a:p>
          <a:p>
            <a:pPr lvl="1"/>
            <a:r>
              <a:rPr lang="en-US" altLang="ko-KR" sz="2400" dirty="0"/>
              <a:t>Shared memory accesses are issued per warp.</a:t>
            </a:r>
          </a:p>
          <a:p>
            <a:pPr lvl="1"/>
            <a:r>
              <a:rPr lang="en-US" altLang="ko-KR" sz="2400" dirty="0"/>
              <a:t>Each request to access shared by a warp is serviced in one transaction. (individual)</a:t>
            </a:r>
          </a:p>
        </p:txBody>
      </p:sp>
    </p:spTree>
    <p:extLst>
      <p:ext uri="{BB962C8B-B14F-4D97-AF65-F5344CB8AC3E}">
        <p14:creationId xmlns:p14="http://schemas.microsoft.com/office/powerpoint/2010/main" val="3819390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lane in a warp</a:t>
            </a:r>
            <a:endParaRPr lang="ko-KR" altLang="en-US" dirty="0"/>
          </a:p>
        </p:txBody>
      </p:sp>
      <p:sp>
        <p:nvSpPr>
          <p:cNvPr id="3" name="내용 개체 틀 2"/>
          <p:cNvSpPr>
            <a:spLocks noGrp="1"/>
          </p:cNvSpPr>
          <p:nvPr>
            <p:ph idx="1"/>
          </p:nvPr>
        </p:nvSpPr>
        <p:spPr/>
        <p:txBody>
          <a:bodyPr/>
          <a:lstStyle/>
          <a:p>
            <a:r>
              <a:rPr lang="en-US" altLang="ko-KR" sz="2800" dirty="0"/>
              <a:t>A lane : it simply refers to a single thread within a warp. A lane in a warp is identified by a lane index in the range [0,31].</a:t>
            </a:r>
          </a:p>
          <a:p>
            <a:r>
              <a:rPr lang="en-US" altLang="ko-KR" sz="2800" dirty="0"/>
              <a:t>In a 1D thread block, the </a:t>
            </a:r>
            <a:r>
              <a:rPr lang="en-US" altLang="ko-KR" sz="2800" dirty="0" err="1"/>
              <a:t>laneID</a:t>
            </a:r>
            <a:r>
              <a:rPr lang="en-US" altLang="ko-KR" sz="2800" dirty="0"/>
              <a:t> and </a:t>
            </a:r>
            <a:r>
              <a:rPr lang="en-US" altLang="ko-KR" sz="2800" dirty="0" err="1"/>
              <a:t>warpID</a:t>
            </a:r>
            <a:r>
              <a:rPr lang="en-US" altLang="ko-KR" sz="2800" dirty="0"/>
              <a:t> are obtained by the following </a:t>
            </a:r>
            <a:r>
              <a:rPr lang="en-US" altLang="ko-KR" sz="2800" dirty="0" err="1"/>
              <a:t>realtions</a:t>
            </a:r>
            <a:r>
              <a:rPr lang="en-US" altLang="ko-KR" sz="2800" dirty="0"/>
              <a:t>:</a:t>
            </a:r>
          </a:p>
          <a:p>
            <a:pPr marL="0" indent="0">
              <a:buNone/>
            </a:pPr>
            <a:r>
              <a:rPr lang="en-US" altLang="ko-KR" sz="2800" dirty="0"/>
              <a:t>	</a:t>
            </a:r>
            <a:r>
              <a:rPr lang="en-US" altLang="ko-KR" sz="2800" dirty="0" err="1"/>
              <a:t>laneID</a:t>
            </a:r>
            <a:r>
              <a:rPr lang="en-US" altLang="ko-KR" sz="2800" dirty="0"/>
              <a:t>=threadIdx.x%32,</a:t>
            </a:r>
          </a:p>
          <a:p>
            <a:pPr marL="0" indent="0">
              <a:buNone/>
            </a:pPr>
            <a:r>
              <a:rPr lang="en-US" altLang="ko-KR" sz="2800" dirty="0"/>
              <a:t>	</a:t>
            </a:r>
            <a:r>
              <a:rPr lang="en-US" altLang="ko-KR" sz="2800" dirty="0" err="1"/>
              <a:t>warpID</a:t>
            </a:r>
            <a:r>
              <a:rPr lang="en-US" altLang="ko-KR" sz="2800" dirty="0"/>
              <a:t>=</a:t>
            </a:r>
            <a:r>
              <a:rPr lang="en-US" altLang="ko-KR" sz="2800" dirty="0" err="1"/>
              <a:t>threadIdx.x</a:t>
            </a:r>
            <a:r>
              <a:rPr lang="en-US" altLang="ko-KR" sz="2800" dirty="0"/>
              <a:t>/32</a:t>
            </a:r>
            <a:endParaRPr lang="ko-KR" altLang="en-US" sz="2800" dirty="0"/>
          </a:p>
        </p:txBody>
      </p:sp>
    </p:spTree>
    <p:extLst>
      <p:ext uri="{BB962C8B-B14F-4D97-AF65-F5344CB8AC3E}">
        <p14:creationId xmlns:p14="http://schemas.microsoft.com/office/powerpoint/2010/main" val="1525822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Shuffle Instructions</a:t>
            </a:r>
            <a:endParaRPr lang="ko-KR" altLang="en-US" dirty="0"/>
          </a:p>
        </p:txBody>
      </p:sp>
      <p:sp>
        <p:nvSpPr>
          <p:cNvPr id="3" name="내용 개체 틀 2"/>
          <p:cNvSpPr>
            <a:spLocks noGrp="1"/>
          </p:cNvSpPr>
          <p:nvPr>
            <p:ph idx="1"/>
          </p:nvPr>
        </p:nvSpPr>
        <p:spPr/>
        <p:txBody>
          <a:bodyPr/>
          <a:lstStyle/>
          <a:p>
            <a:r>
              <a:rPr lang="en-US" altLang="ko-KR" sz="2800" dirty="0"/>
              <a:t>Two sets of shuffle instructions:  one for integer variables and one for float variables.</a:t>
            </a:r>
          </a:p>
          <a:p>
            <a:pPr marL="0" indent="0">
              <a:buNone/>
            </a:pPr>
            <a:r>
              <a:rPr lang="ko-KR" altLang="en-US" sz="2800" dirty="0"/>
              <a:t>   </a:t>
            </a:r>
            <a:r>
              <a:rPr lang="en-US" altLang="ko-KR" sz="2800" dirty="0" err="1"/>
              <a:t>int</a:t>
            </a:r>
            <a:r>
              <a:rPr lang="en-US" altLang="ko-KR" sz="2800" dirty="0"/>
              <a:t> __</a:t>
            </a:r>
            <a:r>
              <a:rPr lang="en-US" altLang="ko-KR" sz="2800" dirty="0" err="1"/>
              <a:t>shfl</a:t>
            </a:r>
            <a:r>
              <a:rPr lang="en-US" altLang="ko-KR" sz="2800" dirty="0"/>
              <a:t>(</a:t>
            </a:r>
            <a:r>
              <a:rPr lang="en-US" altLang="ko-KR" sz="2800" dirty="0" err="1"/>
              <a:t>int</a:t>
            </a:r>
            <a:r>
              <a:rPr lang="ko-KR" altLang="en-US" sz="2800" dirty="0"/>
              <a:t> </a:t>
            </a:r>
            <a:r>
              <a:rPr lang="en-US" altLang="ko-KR" sz="2800" dirty="0" err="1"/>
              <a:t>var</a:t>
            </a:r>
            <a:r>
              <a:rPr lang="en-US" altLang="ko-KR" sz="2800" dirty="0"/>
              <a:t>, </a:t>
            </a:r>
            <a:r>
              <a:rPr lang="en-US" altLang="ko-KR" sz="2800" dirty="0" err="1"/>
              <a:t>int</a:t>
            </a:r>
            <a:r>
              <a:rPr lang="en-US" altLang="ko-KR" sz="2800" dirty="0"/>
              <a:t> </a:t>
            </a:r>
            <a:r>
              <a:rPr lang="en-US" altLang="ko-KR" sz="2800" dirty="0" err="1"/>
              <a:t>scrLane</a:t>
            </a:r>
            <a:r>
              <a:rPr lang="en-US" altLang="ko-KR" sz="2800" dirty="0"/>
              <a:t>, </a:t>
            </a:r>
            <a:r>
              <a:rPr lang="en-US" altLang="ko-KR" sz="2800" dirty="0" err="1"/>
              <a:t>int</a:t>
            </a:r>
            <a:r>
              <a:rPr lang="ko-KR" altLang="en-US" sz="2800" dirty="0"/>
              <a:t> </a:t>
            </a:r>
            <a:r>
              <a:rPr lang="en-US" altLang="ko-KR" sz="2800" dirty="0"/>
              <a:t>width=</a:t>
            </a:r>
            <a:r>
              <a:rPr lang="en-US" altLang="ko-KR" sz="2800" dirty="0" err="1"/>
              <a:t>warpSize</a:t>
            </a:r>
            <a:r>
              <a:rPr lang="en-US" altLang="ko-KR" sz="2800" dirty="0"/>
              <a:t>);</a:t>
            </a:r>
          </a:p>
          <a:p>
            <a:pPr marL="0" indent="0">
              <a:buNone/>
            </a:pPr>
            <a:endParaRPr lang="en-US" altLang="ko-KR" sz="2800" dirty="0"/>
          </a:p>
          <a:p>
            <a:r>
              <a:rPr lang="en-US" altLang="ko-KR" sz="2800"/>
              <a:t> If </a:t>
            </a:r>
            <a:r>
              <a:rPr lang="en-US" altLang="ko-KR" sz="2800" dirty="0"/>
              <a:t>every thread in a warp execute the </a:t>
            </a:r>
            <a:r>
              <a:rPr lang="en-US" altLang="ko-KR" sz="2800"/>
              <a:t>following 	instruction:</a:t>
            </a:r>
            <a:endParaRPr lang="en-US" altLang="ko-KR" sz="2800" dirty="0"/>
          </a:p>
          <a:p>
            <a:pPr marL="0" indent="0">
              <a:buNone/>
            </a:pPr>
            <a:r>
              <a:rPr lang="en-US" altLang="ko-KR" sz="2800" dirty="0"/>
              <a:t>   </a:t>
            </a:r>
            <a:r>
              <a:rPr lang="en-US" altLang="ko-KR" sz="2800" dirty="0" err="1"/>
              <a:t>int</a:t>
            </a:r>
            <a:r>
              <a:rPr lang="en-US" altLang="ko-KR" sz="2800" dirty="0"/>
              <a:t> y = __</a:t>
            </a:r>
            <a:r>
              <a:rPr lang="en-US" altLang="ko-KR" sz="2800" dirty="0" err="1"/>
              <a:t>shfl</a:t>
            </a:r>
            <a:r>
              <a:rPr lang="en-US" altLang="ko-KR" sz="2800" dirty="0"/>
              <a:t>(x,5,16);</a:t>
            </a:r>
          </a:p>
          <a:p>
            <a:pPr marL="0" indent="0">
              <a:buNone/>
            </a:pPr>
            <a:r>
              <a:rPr lang="en-US" altLang="ko-KR" sz="2800" dirty="0"/>
              <a:t>  //thread0~thread15 get the value x from  the thread 	5 and thread16~thread31 get the value from the</a:t>
            </a:r>
          </a:p>
          <a:p>
            <a:pPr marL="0" indent="0">
              <a:buNone/>
            </a:pPr>
            <a:r>
              <a:rPr lang="en-US" altLang="ko-KR" sz="2800" dirty="0"/>
              <a:t>          thread21.</a:t>
            </a:r>
          </a:p>
        </p:txBody>
      </p:sp>
    </p:spTree>
    <p:extLst>
      <p:ext uri="{BB962C8B-B14F-4D97-AF65-F5344CB8AC3E}">
        <p14:creationId xmlns:p14="http://schemas.microsoft.com/office/powerpoint/2010/main" val="2624092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err="1"/>
              <a:t>int</a:t>
            </a:r>
            <a:r>
              <a:rPr lang="en-US" altLang="ko-KR" sz="3200" dirty="0"/>
              <a:t> __</a:t>
            </a:r>
            <a:r>
              <a:rPr lang="en-US" altLang="ko-KR" sz="3200" dirty="0" err="1"/>
              <a:t>shfl_up</a:t>
            </a:r>
            <a:r>
              <a:rPr lang="en-US" altLang="ko-KR" sz="3200" dirty="0"/>
              <a:t>(), __</a:t>
            </a:r>
            <a:r>
              <a:rPr lang="en-US" altLang="ko-KR" sz="3200" dirty="0" err="1"/>
              <a:t>shfl_down</a:t>
            </a:r>
            <a:r>
              <a:rPr lang="en-US" altLang="ko-KR" sz="3200" dirty="0"/>
              <a:t>(), __</a:t>
            </a:r>
            <a:r>
              <a:rPr lang="en-US" altLang="ko-KR" sz="3200" dirty="0" err="1"/>
              <a:t>shfl_xor</a:t>
            </a:r>
            <a:endParaRPr lang="ko-KR" altLang="en-US" sz="3200" dirty="0"/>
          </a:p>
        </p:txBody>
      </p:sp>
      <p:sp>
        <p:nvSpPr>
          <p:cNvPr id="3" name="내용 개체 틀 2"/>
          <p:cNvSpPr>
            <a:spLocks noGrp="1"/>
          </p:cNvSpPr>
          <p:nvPr>
            <p:ph idx="1"/>
          </p:nvPr>
        </p:nvSpPr>
        <p:spPr/>
        <p:txBody>
          <a:bodyPr/>
          <a:lstStyle/>
          <a:p>
            <a:pPr marL="0" indent="0">
              <a:buNone/>
            </a:pPr>
            <a:r>
              <a:rPr lang="en-US" altLang="ko-KR" sz="2400" dirty="0" err="1">
                <a:solidFill>
                  <a:srgbClr val="00B050"/>
                </a:solidFill>
              </a:rPr>
              <a:t>int</a:t>
            </a:r>
            <a:r>
              <a:rPr lang="en-US" altLang="ko-KR" sz="2400" dirty="0">
                <a:solidFill>
                  <a:srgbClr val="00B050"/>
                </a:solidFill>
              </a:rPr>
              <a:t> __</a:t>
            </a:r>
            <a:r>
              <a:rPr lang="en-US" altLang="ko-KR" sz="2400" dirty="0" err="1">
                <a:solidFill>
                  <a:srgbClr val="00B050"/>
                </a:solidFill>
              </a:rPr>
              <a:t>shfl_up</a:t>
            </a:r>
            <a:r>
              <a:rPr lang="en-US" altLang="ko-KR" sz="2400" dirty="0">
                <a:solidFill>
                  <a:srgbClr val="00B050"/>
                </a:solidFill>
              </a:rPr>
              <a:t>(</a:t>
            </a:r>
            <a:r>
              <a:rPr lang="en-US" altLang="ko-KR" sz="2400" dirty="0" err="1">
                <a:solidFill>
                  <a:srgbClr val="00B050"/>
                </a:solidFill>
              </a:rPr>
              <a:t>int</a:t>
            </a:r>
            <a:r>
              <a:rPr lang="en-US" altLang="ko-KR" sz="2400" dirty="0">
                <a:solidFill>
                  <a:srgbClr val="00B050"/>
                </a:solidFill>
              </a:rPr>
              <a:t> </a:t>
            </a:r>
            <a:r>
              <a:rPr lang="en-US" altLang="ko-KR" sz="2400" dirty="0" err="1">
                <a:solidFill>
                  <a:srgbClr val="00B050"/>
                </a:solidFill>
              </a:rPr>
              <a:t>var</a:t>
            </a:r>
            <a:r>
              <a:rPr lang="en-US" altLang="ko-KR" sz="2400" dirty="0">
                <a:solidFill>
                  <a:srgbClr val="00B050"/>
                </a:solidFill>
              </a:rPr>
              <a:t>, unsigned </a:t>
            </a:r>
            <a:r>
              <a:rPr lang="en-US" altLang="ko-KR" sz="2400" dirty="0" err="1">
                <a:solidFill>
                  <a:srgbClr val="00B050"/>
                </a:solidFill>
              </a:rPr>
              <a:t>int</a:t>
            </a:r>
            <a:r>
              <a:rPr lang="en-US" altLang="ko-KR" sz="2400" dirty="0">
                <a:solidFill>
                  <a:srgbClr val="00B050"/>
                </a:solidFill>
              </a:rPr>
              <a:t> delta, </a:t>
            </a:r>
            <a:r>
              <a:rPr lang="en-US" altLang="ko-KR" sz="2400" dirty="0" err="1">
                <a:solidFill>
                  <a:srgbClr val="00B050"/>
                </a:solidFill>
              </a:rPr>
              <a:t>int</a:t>
            </a:r>
            <a:r>
              <a:rPr lang="en-US" altLang="ko-KR" sz="2400" dirty="0">
                <a:solidFill>
                  <a:srgbClr val="00B050"/>
                </a:solidFill>
              </a:rPr>
              <a:t> width=</a:t>
            </a:r>
            <a:r>
              <a:rPr lang="en-US" altLang="ko-KR" sz="2400" dirty="0" err="1">
                <a:solidFill>
                  <a:srgbClr val="00B050"/>
                </a:solidFill>
              </a:rPr>
              <a:t>warpSize</a:t>
            </a:r>
            <a:r>
              <a:rPr lang="en-US" altLang="ko-KR" sz="2400" dirty="0">
                <a:solidFill>
                  <a:srgbClr val="00B050"/>
                </a:solidFill>
              </a:rPr>
              <a:t>);</a:t>
            </a:r>
          </a:p>
          <a:p>
            <a:pPr marL="0" indent="0">
              <a:buNone/>
            </a:pPr>
            <a:r>
              <a:rPr lang="en-US" altLang="ko-KR" sz="2400" dirty="0"/>
              <a:t> __</a:t>
            </a:r>
            <a:r>
              <a:rPr lang="en-US" altLang="ko-KR" sz="2400" dirty="0" err="1"/>
              <a:t>shfl_up</a:t>
            </a:r>
            <a:r>
              <a:rPr lang="en-US" altLang="ko-KR" sz="2400" dirty="0"/>
              <a:t>(val,2); //shift the value to the right two lane</a:t>
            </a:r>
          </a:p>
          <a:p>
            <a:pPr marL="0" indent="0">
              <a:buNone/>
            </a:pPr>
            <a:endParaRPr lang="en-US" altLang="ko-KR" sz="2400" dirty="0"/>
          </a:p>
          <a:p>
            <a:pPr marL="0" indent="0">
              <a:buNone/>
            </a:pPr>
            <a:r>
              <a:rPr lang="en-US" altLang="ko-KR" sz="2400" dirty="0" err="1"/>
              <a:t>int</a:t>
            </a:r>
            <a:r>
              <a:rPr lang="en-US" altLang="ko-KR" sz="2400" dirty="0"/>
              <a:t> __</a:t>
            </a:r>
            <a:r>
              <a:rPr lang="en-US" altLang="ko-KR" sz="2400" dirty="0" err="1"/>
              <a:t>shfl_xor</a:t>
            </a:r>
            <a:r>
              <a:rPr lang="en-US" altLang="ko-KR" sz="2400" dirty="0"/>
              <a:t>(</a:t>
            </a:r>
            <a:r>
              <a:rPr lang="en-US" altLang="ko-KR" sz="2400" dirty="0" err="1"/>
              <a:t>int</a:t>
            </a:r>
            <a:r>
              <a:rPr lang="en-US" altLang="ko-KR" sz="2400" dirty="0"/>
              <a:t> </a:t>
            </a:r>
            <a:r>
              <a:rPr lang="en-US" altLang="ko-KR" sz="2400" dirty="0" err="1"/>
              <a:t>var</a:t>
            </a:r>
            <a:r>
              <a:rPr lang="en-US" altLang="ko-KR" sz="2400" dirty="0"/>
              <a:t>, </a:t>
            </a:r>
            <a:r>
              <a:rPr lang="en-US" altLang="ko-KR" sz="2400" dirty="0" err="1"/>
              <a:t>int</a:t>
            </a:r>
            <a:r>
              <a:rPr lang="en-US" altLang="ko-KR" sz="2400" dirty="0"/>
              <a:t> </a:t>
            </a:r>
            <a:r>
              <a:rPr lang="en-US" altLang="ko-KR" sz="2400" dirty="0" err="1"/>
              <a:t>laneMask</a:t>
            </a:r>
            <a:r>
              <a:rPr lang="en-US" altLang="ko-KR" sz="2400" dirty="0"/>
              <a:t>, </a:t>
            </a:r>
            <a:r>
              <a:rPr lang="en-US" altLang="ko-KR" sz="2400" dirty="0" err="1"/>
              <a:t>int</a:t>
            </a:r>
            <a:r>
              <a:rPr lang="en-US" altLang="ko-KR" sz="2400" dirty="0"/>
              <a:t> width=</a:t>
            </a:r>
            <a:r>
              <a:rPr lang="en-US" altLang="ko-KR" sz="2400" dirty="0" err="1"/>
              <a:t>warpSize</a:t>
            </a:r>
            <a:r>
              <a:rPr lang="en-US" altLang="ko-KR" sz="2400" dirty="0"/>
              <a:t>);</a:t>
            </a:r>
          </a:p>
          <a:p>
            <a:pPr marL="0" indent="0">
              <a:buNone/>
            </a:pPr>
            <a:r>
              <a:rPr lang="en-US" altLang="ko-KR" sz="2400" dirty="0"/>
              <a:t>/*It calculates a source lane index by performing a bitwise XOR of the caller’s lane index with lane mask.</a:t>
            </a:r>
          </a:p>
          <a:p>
            <a:pPr marL="0" indent="0">
              <a:buNone/>
            </a:pPr>
            <a:r>
              <a:rPr lang="en-US" altLang="ko-KR" sz="2400" dirty="0"/>
              <a:t> __</a:t>
            </a:r>
            <a:r>
              <a:rPr lang="en-US" altLang="ko-KR" sz="2400" dirty="0" err="1"/>
              <a:t>shfl_xor</a:t>
            </a:r>
            <a:r>
              <a:rPr lang="en-US" altLang="ko-KR" sz="2400" dirty="0"/>
              <a:t>(val,1); this instruction results in a butterfly exchange.</a:t>
            </a:r>
          </a:p>
          <a:p>
            <a:pPr marL="0" indent="0">
              <a:buNone/>
            </a:pPr>
            <a:endParaRPr lang="en-US" altLang="ko-KR" sz="2400" dirty="0"/>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3864893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examples of using the warp shuffling</a:t>
            </a:r>
            <a:endParaRPr lang="ko-KR" altLang="en-US" sz="3600" dirty="0"/>
          </a:p>
        </p:txBody>
      </p:sp>
      <p:sp>
        <p:nvSpPr>
          <p:cNvPr id="3" name="내용 개체 틀 2"/>
          <p:cNvSpPr>
            <a:spLocks noGrp="1"/>
          </p:cNvSpPr>
          <p:nvPr>
            <p:ph idx="1"/>
          </p:nvPr>
        </p:nvSpPr>
        <p:spPr/>
        <p:txBody>
          <a:bodyPr/>
          <a:lstStyle/>
          <a:p>
            <a:r>
              <a:rPr lang="en-US" altLang="ko-KR" sz="2800" dirty="0"/>
              <a:t>Shuffle instruction can be applied to the three integer variable types:</a:t>
            </a:r>
          </a:p>
          <a:p>
            <a:pPr marL="0" indent="0">
              <a:buNone/>
            </a:pPr>
            <a:r>
              <a:rPr lang="en-US" altLang="ko-KR" sz="2800" dirty="0"/>
              <a:t>	Scalar variable,</a:t>
            </a:r>
          </a:p>
          <a:p>
            <a:pPr marL="0" indent="0">
              <a:buNone/>
            </a:pPr>
            <a:r>
              <a:rPr lang="en-US" altLang="ko-KR" sz="2800" dirty="0"/>
              <a:t>	Array,</a:t>
            </a:r>
          </a:p>
          <a:p>
            <a:pPr marL="0" indent="0">
              <a:buNone/>
            </a:pPr>
            <a:r>
              <a:rPr lang="en-US" altLang="ko-KR" sz="2800" dirty="0"/>
              <a:t>	Vector-typed variable.</a:t>
            </a:r>
          </a:p>
          <a:p>
            <a:pPr marL="0" indent="0">
              <a:buNone/>
            </a:pPr>
            <a:endParaRPr lang="ko-KR" altLang="en-US" sz="2800" dirty="0"/>
          </a:p>
        </p:txBody>
      </p:sp>
    </p:spTree>
    <p:extLst>
      <p:ext uri="{BB962C8B-B14F-4D97-AF65-F5344CB8AC3E}">
        <p14:creationId xmlns:p14="http://schemas.microsoft.com/office/powerpoint/2010/main" val="2602869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0"/>
            <a:ext cx="8229600" cy="960438"/>
          </a:xfrm>
        </p:spPr>
        <p:txBody>
          <a:bodyPr/>
          <a:lstStyle/>
          <a:p>
            <a:r>
              <a:rPr lang="en-US" altLang="ko-KR" dirty="0"/>
              <a:t>Homework#3( </a:t>
            </a:r>
            <a:r>
              <a:rPr lang="en-US" altLang="ko-KR" dirty="0">
                <a:solidFill>
                  <a:srgbClr val="FF0000"/>
                </a:solidFill>
              </a:rPr>
              <a:t>Due: April 13 </a:t>
            </a:r>
            <a:r>
              <a:rPr lang="en-US" altLang="ko-KR" dirty="0"/>
              <a:t>)</a:t>
            </a:r>
            <a:endParaRPr lang="ko-KR" altLang="en-US" dirty="0"/>
          </a:p>
        </p:txBody>
      </p:sp>
      <p:sp>
        <p:nvSpPr>
          <p:cNvPr id="3" name="내용 개체 틀 2"/>
          <p:cNvSpPr>
            <a:spLocks noGrp="1"/>
          </p:cNvSpPr>
          <p:nvPr>
            <p:ph idx="1"/>
          </p:nvPr>
        </p:nvSpPr>
        <p:spPr>
          <a:xfrm>
            <a:off x="179512" y="737320"/>
            <a:ext cx="9433048" cy="6120680"/>
          </a:xfrm>
        </p:spPr>
        <p:txBody>
          <a:bodyPr/>
          <a:lstStyle/>
          <a:p>
            <a:pPr marL="0" indent="0">
              <a:buNone/>
            </a:pPr>
            <a:r>
              <a:rPr lang="en-US" altLang="ko-KR" sz="2000" b="1" dirty="0"/>
              <a:t>The square matrices A,B and C have following relation:</a:t>
            </a:r>
          </a:p>
          <a:p>
            <a:pPr marL="0" indent="0">
              <a:buNone/>
            </a:pPr>
            <a:r>
              <a:rPr lang="en-US" altLang="ko-KR" sz="2000" b="1" dirty="0"/>
              <a:t> C=A x B, where the column size is NY and row size is NX( in his case NX=NY).</a:t>
            </a:r>
          </a:p>
          <a:p>
            <a:pPr marL="0" indent="0">
              <a:buNone/>
            </a:pPr>
            <a:r>
              <a:rPr lang="en-US" altLang="ko-KR" sz="2000" b="1" dirty="0"/>
              <a:t>The matrix multiplication in C is given below:</a:t>
            </a:r>
          </a:p>
          <a:p>
            <a:pPr marL="0" indent="0">
              <a:buNone/>
            </a:pPr>
            <a:endParaRPr lang="en-US" altLang="ko-KR" sz="2000" b="1" dirty="0"/>
          </a:p>
          <a:p>
            <a:pPr marL="0" indent="0">
              <a:buNone/>
            </a:pPr>
            <a:r>
              <a:rPr lang="en-US" altLang="ko-KR" sz="2000" b="1" dirty="0"/>
              <a:t> void </a:t>
            </a:r>
            <a:r>
              <a:rPr lang="en-US" altLang="ko-KR" sz="2000" b="1" dirty="0" err="1"/>
              <a:t>matricMul</a:t>
            </a:r>
            <a:r>
              <a:rPr lang="en-US" altLang="ko-KR" sz="2000" b="1" dirty="0"/>
              <a:t>( </a:t>
            </a:r>
            <a:r>
              <a:rPr lang="en-US" altLang="ko-KR" sz="2000" b="1" dirty="0" err="1"/>
              <a:t>int</a:t>
            </a:r>
            <a:r>
              <a:rPr lang="en-US" altLang="ko-KR" sz="2000" b="1" dirty="0"/>
              <a:t> *A, </a:t>
            </a:r>
            <a:r>
              <a:rPr lang="en-US" altLang="ko-KR" sz="2000" b="1" dirty="0" err="1"/>
              <a:t>int</a:t>
            </a:r>
            <a:r>
              <a:rPr lang="en-US" altLang="ko-KR" sz="2000" b="1" dirty="0"/>
              <a:t> *B, </a:t>
            </a:r>
            <a:r>
              <a:rPr lang="en-US" altLang="ko-KR" sz="2000" b="1" dirty="0" err="1"/>
              <a:t>int</a:t>
            </a:r>
            <a:r>
              <a:rPr lang="en-US" altLang="ko-KR" sz="2000" b="1" dirty="0"/>
              <a:t> *C, </a:t>
            </a:r>
            <a:r>
              <a:rPr lang="en-US" altLang="ko-KR" sz="2000" b="1" dirty="0" err="1"/>
              <a:t>int</a:t>
            </a:r>
            <a:r>
              <a:rPr lang="en-US" altLang="ko-KR" sz="2000" b="1" dirty="0"/>
              <a:t> size){</a:t>
            </a:r>
          </a:p>
          <a:p>
            <a:pPr marL="0" indent="0">
              <a:buNone/>
            </a:pPr>
            <a:r>
              <a:rPr lang="en-US" altLang="ko-KR" sz="2000" b="1" dirty="0"/>
              <a:t>	for(</a:t>
            </a:r>
            <a:r>
              <a:rPr lang="en-US" altLang="ko-KR" sz="2000" b="1" dirty="0" err="1"/>
              <a:t>int</a:t>
            </a:r>
            <a:r>
              <a:rPr lang="en-US" altLang="ko-KR" sz="2000" b="1" dirty="0"/>
              <a:t> col=0; col &lt;size; col++){</a:t>
            </a:r>
          </a:p>
          <a:p>
            <a:pPr marL="0" indent="0">
              <a:buNone/>
            </a:pPr>
            <a:r>
              <a:rPr lang="en-US" altLang="ko-KR" sz="2000" b="1" dirty="0"/>
              <a:t>		for(</a:t>
            </a:r>
            <a:r>
              <a:rPr lang="en-US" altLang="ko-KR" sz="2000" b="1" dirty="0" err="1"/>
              <a:t>int</a:t>
            </a:r>
            <a:r>
              <a:rPr lang="en-US" altLang="ko-KR" sz="2000" b="1" dirty="0"/>
              <a:t> row=0; row &lt;size; row++){</a:t>
            </a:r>
          </a:p>
          <a:p>
            <a:pPr marL="0" indent="0">
              <a:buNone/>
            </a:pPr>
            <a:r>
              <a:rPr lang="en-US" altLang="ko-KR" sz="2000" b="1" dirty="0"/>
              <a:t>			</a:t>
            </a:r>
            <a:r>
              <a:rPr lang="en-US" altLang="ko-KR" sz="2000" b="1" dirty="0" err="1"/>
              <a:t>int</a:t>
            </a:r>
            <a:r>
              <a:rPr lang="en-US" altLang="ko-KR" sz="2000" b="1" dirty="0"/>
              <a:t> </a:t>
            </a:r>
            <a:r>
              <a:rPr lang="en-US" altLang="ko-KR" sz="2000" b="1" dirty="0" err="1"/>
              <a:t>outidx</a:t>
            </a:r>
            <a:r>
              <a:rPr lang="en-US" altLang="ko-KR" sz="2000" b="1" dirty="0"/>
              <a:t>=col*size +row;</a:t>
            </a:r>
          </a:p>
          <a:p>
            <a:pPr marL="0" indent="0">
              <a:buNone/>
            </a:pPr>
            <a:r>
              <a:rPr lang="en-US" altLang="ko-KR" sz="2000" b="1" dirty="0"/>
              <a:t>			for( </a:t>
            </a:r>
            <a:r>
              <a:rPr lang="en-US" altLang="ko-KR" sz="2000" b="1" dirty="0" err="1"/>
              <a:t>int</a:t>
            </a:r>
            <a:r>
              <a:rPr lang="en-US" altLang="ko-KR" sz="2000" b="1" dirty="0"/>
              <a:t> </a:t>
            </a:r>
            <a:r>
              <a:rPr lang="en-US" altLang="ko-KR" sz="2000" b="1" dirty="0" err="1"/>
              <a:t>idx</a:t>
            </a:r>
            <a:r>
              <a:rPr lang="en-US" altLang="ko-KR" sz="2000" b="1" dirty="0"/>
              <a:t>=0; </a:t>
            </a:r>
            <a:r>
              <a:rPr lang="en-US" altLang="ko-KR" sz="2000" b="1" dirty="0" err="1"/>
              <a:t>idx</a:t>
            </a:r>
            <a:r>
              <a:rPr lang="en-US" altLang="ko-KR" sz="2000" b="1" dirty="0"/>
              <a:t> &lt; size; </a:t>
            </a:r>
            <a:r>
              <a:rPr lang="en-US" altLang="ko-KR" sz="2000" b="1" dirty="0" err="1"/>
              <a:t>idx</a:t>
            </a:r>
            <a:r>
              <a:rPr lang="en-US" altLang="ko-KR" sz="2000" b="1" dirty="0"/>
              <a:t>++){</a:t>
            </a:r>
          </a:p>
          <a:p>
            <a:pPr marL="0" indent="0">
              <a:buNone/>
            </a:pPr>
            <a:r>
              <a:rPr lang="en-US" altLang="ko-KR" sz="2000" b="1" dirty="0"/>
              <a:t>				C[</a:t>
            </a:r>
            <a:r>
              <a:rPr lang="en-US" altLang="ko-KR" sz="2000" b="1" dirty="0" err="1"/>
              <a:t>outidx</a:t>
            </a:r>
            <a:r>
              <a:rPr lang="en-US" altLang="ko-KR" sz="2000" b="1" dirty="0"/>
              <a:t>] +=A[col*</a:t>
            </a:r>
            <a:r>
              <a:rPr lang="en-US" altLang="ko-KR" sz="2000" b="1" dirty="0" err="1"/>
              <a:t>size+idx</a:t>
            </a:r>
            <a:r>
              <a:rPr lang="en-US" altLang="ko-KR" sz="2000" b="1" dirty="0"/>
              <a:t>]*B[</a:t>
            </a:r>
            <a:r>
              <a:rPr lang="en-US" altLang="ko-KR" sz="2000" b="1" dirty="0" err="1"/>
              <a:t>idx</a:t>
            </a:r>
            <a:r>
              <a:rPr lang="en-US" altLang="ko-KR" sz="2000" b="1" dirty="0"/>
              <a:t>*</a:t>
            </a:r>
            <a:r>
              <a:rPr lang="en-US" altLang="ko-KR" sz="2000" b="1" dirty="0" err="1"/>
              <a:t>size+row</a:t>
            </a:r>
            <a:r>
              <a:rPr lang="en-US" altLang="ko-KR" sz="2000" b="1" dirty="0"/>
              <a:t>];}</a:t>
            </a:r>
          </a:p>
          <a:p>
            <a:pPr marL="0" indent="0">
              <a:buNone/>
            </a:pPr>
            <a:r>
              <a:rPr lang="en-US" altLang="ko-KR" sz="2000" b="1" dirty="0"/>
              <a:t>		}</a:t>
            </a:r>
          </a:p>
          <a:p>
            <a:pPr marL="0" indent="0">
              <a:buNone/>
            </a:pPr>
            <a:r>
              <a:rPr lang="en-US" altLang="ko-KR" sz="2000" b="1" dirty="0"/>
              <a:t>	}		</a:t>
            </a:r>
          </a:p>
          <a:p>
            <a:pPr marL="0" indent="0">
              <a:buNone/>
            </a:pPr>
            <a:r>
              <a:rPr lang="en-US" altLang="ko-KR" sz="1800" b="1" dirty="0"/>
              <a:t> }</a:t>
            </a:r>
          </a:p>
          <a:p>
            <a:pPr marL="0" indent="0">
              <a:buNone/>
            </a:pPr>
            <a:r>
              <a:rPr lang="en-US" altLang="ko-KR" sz="1800" b="1" dirty="0"/>
              <a:t> </a:t>
            </a:r>
          </a:p>
          <a:p>
            <a:pPr marL="0" indent="0">
              <a:buNone/>
            </a:pPr>
            <a:r>
              <a:rPr lang="en-US" altLang="ko-KR" sz="1800" b="1" dirty="0"/>
              <a:t>Remark: A,B,C are square matrices represented in 1D row-major linear address memory.</a:t>
            </a:r>
          </a:p>
          <a:p>
            <a:pPr marL="0" indent="0">
              <a:buNone/>
            </a:pPr>
            <a:endParaRPr lang="en-US" altLang="ko-KR" b="1" dirty="0"/>
          </a:p>
        </p:txBody>
      </p:sp>
    </p:spTree>
    <p:extLst>
      <p:ext uri="{BB962C8B-B14F-4D97-AF65-F5344CB8AC3E}">
        <p14:creationId xmlns:p14="http://schemas.microsoft.com/office/powerpoint/2010/main" val="3788678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243408"/>
            <a:ext cx="8229600" cy="960438"/>
          </a:xfrm>
        </p:spPr>
        <p:txBody>
          <a:bodyPr/>
          <a:lstStyle/>
          <a:p>
            <a:r>
              <a:rPr lang="en-US" altLang="ko-KR" dirty="0"/>
              <a:t>Matrix </a:t>
            </a:r>
            <a:r>
              <a:rPr lang="en-US" altLang="ko-KR" dirty="0" err="1"/>
              <a:t>Multilication</a:t>
            </a:r>
            <a:endParaRPr lang="ko-KR" altLang="en-US" dirty="0"/>
          </a:p>
        </p:txBody>
      </p:sp>
      <p:sp>
        <p:nvSpPr>
          <p:cNvPr id="3" name="내용 개체 틀 2"/>
          <p:cNvSpPr>
            <a:spLocks noGrp="1"/>
          </p:cNvSpPr>
          <p:nvPr>
            <p:ph idx="1"/>
          </p:nvPr>
        </p:nvSpPr>
        <p:spPr>
          <a:xfrm>
            <a:off x="467544" y="548680"/>
            <a:ext cx="8229600" cy="6048672"/>
          </a:xfrm>
        </p:spPr>
        <p:txBody>
          <a:bodyPr/>
          <a:lstStyle/>
          <a:p>
            <a:pPr marL="0" indent="0">
              <a:buNone/>
            </a:pPr>
            <a:r>
              <a:rPr lang="en-US" altLang="ko-KR" sz="2000" b="1" dirty="0"/>
              <a:t>Problem 1:</a:t>
            </a:r>
          </a:p>
          <a:p>
            <a:pPr marL="0" indent="0">
              <a:buNone/>
            </a:pPr>
            <a:r>
              <a:rPr lang="en-US" altLang="ko-KR" sz="2000" b="1" dirty="0"/>
              <a:t>Make your CUDA  program that uses only global memory on 2D grid and 2D blocks where:</a:t>
            </a:r>
          </a:p>
          <a:p>
            <a:pPr marL="0" indent="0">
              <a:buNone/>
            </a:pPr>
            <a:r>
              <a:rPr lang="en-US" altLang="ko-KR" sz="2000" b="1" dirty="0"/>
              <a:t>	</a:t>
            </a:r>
            <a:r>
              <a:rPr lang="en-US" altLang="ko-KR" sz="2000" b="1" dirty="0" err="1"/>
              <a:t>int</a:t>
            </a:r>
            <a:r>
              <a:rPr lang="en-US" altLang="ko-KR" sz="2000" b="1" dirty="0"/>
              <a:t> </a:t>
            </a:r>
            <a:r>
              <a:rPr lang="en-US" altLang="ko-KR" sz="2000" b="1" dirty="0" err="1"/>
              <a:t>nx</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ny</a:t>
            </a:r>
            <a:r>
              <a:rPr lang="en-US" altLang="ko-KR" sz="2000" b="1" dirty="0"/>
              <a:t>=15000;</a:t>
            </a:r>
          </a:p>
          <a:p>
            <a:pPr marL="0" indent="0">
              <a:buNone/>
            </a:pPr>
            <a:r>
              <a:rPr lang="en-US" altLang="ko-KR" sz="2000" b="1" dirty="0"/>
              <a:t>	</a:t>
            </a:r>
            <a:r>
              <a:rPr lang="en-US" altLang="ko-KR" sz="2000" b="1" dirty="0" err="1"/>
              <a:t>int</a:t>
            </a:r>
            <a:r>
              <a:rPr lang="en-US" altLang="ko-KR" sz="2000" b="1" dirty="0"/>
              <a:t> </a:t>
            </a:r>
            <a:r>
              <a:rPr lang="en-US" altLang="ko-KR" sz="2000" b="1" dirty="0" err="1"/>
              <a:t>dimx</a:t>
            </a:r>
            <a:r>
              <a:rPr lang="en-US" altLang="ko-KR" sz="2000" b="1" dirty="0"/>
              <a:t>=32;</a:t>
            </a:r>
          </a:p>
          <a:p>
            <a:pPr marL="0" indent="0">
              <a:buNone/>
            </a:pPr>
            <a:r>
              <a:rPr lang="en-US" altLang="ko-KR" sz="2000" b="1" dirty="0"/>
              <a:t>	</a:t>
            </a:r>
            <a:r>
              <a:rPr lang="en-US" altLang="ko-KR" sz="2000" b="1" dirty="0" err="1"/>
              <a:t>int</a:t>
            </a:r>
            <a:r>
              <a:rPr lang="en-US" altLang="ko-KR" sz="2000" b="1" dirty="0"/>
              <a:t> </a:t>
            </a:r>
            <a:r>
              <a:rPr lang="en-US" altLang="ko-KR" sz="2000" b="1" dirty="0" err="1"/>
              <a:t>dimy</a:t>
            </a:r>
            <a:r>
              <a:rPr lang="en-US" altLang="ko-KR" sz="2000" b="1" dirty="0"/>
              <a:t>=32;</a:t>
            </a:r>
          </a:p>
          <a:p>
            <a:pPr marL="0" indent="0">
              <a:buNone/>
            </a:pPr>
            <a:r>
              <a:rPr lang="en-US" altLang="ko-KR" sz="2000" b="1" dirty="0"/>
              <a:t>	 dim3 block(</a:t>
            </a:r>
            <a:r>
              <a:rPr lang="en-US" altLang="ko-KR" sz="2000" b="1" dirty="0" err="1"/>
              <a:t>dimx,dimy</a:t>
            </a:r>
            <a:r>
              <a:rPr lang="en-US" altLang="ko-KR" sz="2000" b="1" dirty="0"/>
              <a:t>); //block dimension (32,32)</a:t>
            </a:r>
          </a:p>
          <a:p>
            <a:pPr marL="0" indent="0">
              <a:buNone/>
            </a:pPr>
            <a:r>
              <a:rPr lang="en-US" altLang="ko-KR" sz="2000" b="1" dirty="0"/>
              <a:t>	dim3 grid((</a:t>
            </a:r>
            <a:r>
              <a:rPr lang="en-US" altLang="ko-KR" sz="2000" b="1" dirty="0" err="1"/>
              <a:t>nx</a:t>
            </a:r>
            <a:r>
              <a:rPr lang="en-US" altLang="ko-KR" sz="2000" b="1" dirty="0"/>
              <a:t> + block.x-1)/</a:t>
            </a:r>
            <a:r>
              <a:rPr lang="en-US" altLang="ko-KR" sz="2000" b="1" dirty="0" err="1"/>
              <a:t>block.x</a:t>
            </a:r>
            <a:r>
              <a:rPr lang="en-US" altLang="ko-KR" sz="2000" b="1" dirty="0"/>
              <a:t>, (ny+block.y-1)/</a:t>
            </a:r>
            <a:r>
              <a:rPr lang="en-US" altLang="ko-KR" sz="2000" b="1" dirty="0" err="1"/>
              <a:t>block.y</a:t>
            </a:r>
            <a:r>
              <a:rPr lang="en-US" altLang="ko-KR" sz="2000" b="1" dirty="0"/>
              <a:t>);</a:t>
            </a:r>
          </a:p>
          <a:p>
            <a:pPr marL="0" indent="0">
              <a:buNone/>
            </a:pPr>
            <a:r>
              <a:rPr lang="en-US" altLang="ko-KR" sz="2000" b="1" dirty="0"/>
              <a:t>	Generate the matrix A and B treating them as </a:t>
            </a:r>
            <a:r>
              <a:rPr lang="en-US" altLang="ko-KR" sz="2000" b="1" dirty="0" err="1"/>
              <a:t>linerar</a:t>
            </a:r>
            <a:r>
              <a:rPr lang="en-US" altLang="ko-KR" sz="2000" b="1" dirty="0"/>
              <a:t> array:</a:t>
            </a:r>
          </a:p>
          <a:p>
            <a:pPr marL="0" indent="0">
              <a:buNone/>
            </a:pPr>
            <a:r>
              <a:rPr lang="en-US" altLang="ko-KR" sz="2000" b="1" dirty="0"/>
              <a:t>//Data input</a:t>
            </a:r>
            <a:endParaRPr lang="ko-KR" altLang="en-US" sz="2000" b="1" dirty="0"/>
          </a:p>
          <a:p>
            <a:pPr marL="0" indent="0">
              <a:buNone/>
            </a:pPr>
            <a:r>
              <a:rPr lang="nn-NO" altLang="ko-KR" sz="2000" b="1" dirty="0"/>
              <a:t>for( int i = 0; i &lt; size; i++)</a:t>
            </a:r>
            <a:r>
              <a:rPr lang="en-US" altLang="ko-KR" sz="2000" b="1" dirty="0"/>
              <a:t>{</a:t>
            </a:r>
          </a:p>
          <a:p>
            <a:pPr marL="0" indent="0">
              <a:buNone/>
            </a:pPr>
            <a:r>
              <a:rPr lang="en-US" altLang="ko-KR" sz="2000" b="1" dirty="0"/>
              <a:t>	A[i] = i %1000; //input</a:t>
            </a:r>
          </a:p>
          <a:p>
            <a:pPr marL="0" indent="0">
              <a:buNone/>
            </a:pPr>
            <a:r>
              <a:rPr lang="en-US" altLang="ko-KR" sz="2000" b="1" dirty="0"/>
              <a:t>	B[i] =  i %1000; // input</a:t>
            </a:r>
          </a:p>
          <a:p>
            <a:pPr marL="0" indent="0">
              <a:buNone/>
            </a:pPr>
            <a:r>
              <a:rPr lang="en-US" altLang="ko-KR" sz="2000" b="1" dirty="0"/>
              <a:t>	C[i] = 0;//output   }</a:t>
            </a:r>
          </a:p>
          <a:p>
            <a:pPr marL="0" indent="0">
              <a:buNone/>
            </a:pPr>
            <a:endParaRPr lang="ko-KR" altLang="en-US" sz="2000" dirty="0"/>
          </a:p>
        </p:txBody>
      </p:sp>
    </p:spTree>
    <p:extLst>
      <p:ext uri="{BB962C8B-B14F-4D97-AF65-F5344CB8AC3E}">
        <p14:creationId xmlns:p14="http://schemas.microsoft.com/office/powerpoint/2010/main" val="3550947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Multiplication</a:t>
            </a:r>
            <a:endParaRPr lang="ko-KR" altLang="en-US" dirty="0"/>
          </a:p>
        </p:txBody>
      </p:sp>
      <p:sp>
        <p:nvSpPr>
          <p:cNvPr id="3" name="내용 개체 틀 2"/>
          <p:cNvSpPr>
            <a:spLocks noGrp="1"/>
          </p:cNvSpPr>
          <p:nvPr>
            <p:ph idx="1"/>
          </p:nvPr>
        </p:nvSpPr>
        <p:spPr>
          <a:xfrm>
            <a:off x="467544" y="1268760"/>
            <a:ext cx="8229600" cy="5688632"/>
          </a:xfrm>
        </p:spPr>
        <p:txBody>
          <a:bodyPr/>
          <a:lstStyle/>
          <a:p>
            <a:pPr marL="0" indent="0">
              <a:buNone/>
            </a:pPr>
            <a:r>
              <a:rPr lang="en-US" altLang="ko-KR" sz="2000" b="1" dirty="0"/>
              <a:t>Problem 2: Find out optimal block and grid size. Explain the reason.</a:t>
            </a:r>
          </a:p>
          <a:p>
            <a:pPr marL="0" indent="0">
              <a:buNone/>
            </a:pPr>
            <a:endParaRPr lang="en-US" altLang="ko-KR" sz="2000" b="1" dirty="0"/>
          </a:p>
          <a:p>
            <a:pPr marL="0" indent="0">
              <a:buNone/>
            </a:pPr>
            <a:r>
              <a:rPr lang="en-US" altLang="ko-KR" sz="2000" b="1" dirty="0"/>
              <a:t>Problem 3:  Make your CUDA program with global and shared memory.</a:t>
            </a:r>
          </a:p>
          <a:p>
            <a:pPr marL="0" indent="0">
              <a:buNone/>
            </a:pPr>
            <a:r>
              <a:rPr lang="en-US" altLang="ko-KR" sz="2000" b="1" dirty="0"/>
              <a:t>Compare and analyze your result with Problem 2. </a:t>
            </a:r>
          </a:p>
          <a:p>
            <a:pPr marL="0" indent="0">
              <a:buNone/>
            </a:pPr>
            <a:endParaRPr lang="en-US" altLang="ko-KR" sz="2000" b="1" dirty="0"/>
          </a:p>
          <a:p>
            <a:pPr marL="0" indent="0">
              <a:buNone/>
            </a:pPr>
            <a:r>
              <a:rPr lang="en-US" altLang="ko-KR" sz="2000" b="1" dirty="0"/>
              <a:t>Problem 4: Make your program of the Problem 3 removing all explicit memory copies between the host and the device and use the unified memory. Refer to the source code ‘sumMatrixGPUMaanaged.cu’ at Chap.4.</a:t>
            </a:r>
          </a:p>
          <a:p>
            <a:pPr marL="0" indent="0">
              <a:buNone/>
            </a:pPr>
            <a:r>
              <a:rPr lang="en-US" altLang="ko-KR" sz="2000" b="1" dirty="0"/>
              <a:t>Explain the advantages and disadvantages of the usage of the unified memory</a:t>
            </a:r>
          </a:p>
          <a:p>
            <a:pPr marL="0" indent="0">
              <a:buNone/>
            </a:pPr>
            <a:endParaRPr lang="en-US" altLang="ko-KR" sz="2000" b="1" dirty="0"/>
          </a:p>
          <a:p>
            <a:pPr marL="0" indent="0">
              <a:buNone/>
            </a:pPr>
            <a:r>
              <a:rPr lang="en-US" altLang="ko-KR" sz="2000" b="1" dirty="0"/>
              <a:t> *At the host program, you have to implement the matrix multiplication code in C and compare the result from the device. If the result is same, your CUDA program is correct. You have to show the captured screen at your report.</a:t>
            </a:r>
          </a:p>
          <a:p>
            <a:pPr marL="0" indent="0">
              <a:buNone/>
            </a:pPr>
            <a:r>
              <a:rPr lang="en-US" altLang="ko-KR" sz="2000" b="1" dirty="0"/>
              <a:t>* Use visual profiler as much as possible to show your result.</a:t>
            </a:r>
            <a:endParaRPr lang="ko-KR" altLang="en-US" sz="2000" b="1" dirty="0"/>
          </a:p>
        </p:txBody>
      </p:sp>
    </p:spTree>
    <p:extLst>
      <p:ext uri="{BB962C8B-B14F-4D97-AF65-F5344CB8AC3E}">
        <p14:creationId xmlns:p14="http://schemas.microsoft.com/office/powerpoint/2010/main" val="2571174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13</a:t>
            </a:r>
            <a:endParaRPr lang="ko-KR" altLang="en-US" dirty="0"/>
          </a:p>
        </p:txBody>
      </p:sp>
      <p:sp>
        <p:nvSpPr>
          <p:cNvPr id="3" name="내용 개체 틀 2"/>
          <p:cNvSpPr>
            <a:spLocks noGrp="1"/>
          </p:cNvSpPr>
          <p:nvPr>
            <p:ph idx="1"/>
          </p:nvPr>
        </p:nvSpPr>
        <p:spPr/>
        <p:txBody>
          <a:bodyPr/>
          <a:lstStyle/>
          <a:p>
            <a:r>
              <a:rPr lang="en-US" altLang="ko-KR" dirty="0"/>
              <a:t>Mr. </a:t>
            </a:r>
            <a:r>
              <a:rPr lang="ko-KR" altLang="en-US" dirty="0"/>
              <a:t>한승열</a:t>
            </a:r>
            <a:endParaRPr lang="en-US" altLang="ko-KR" dirty="0"/>
          </a:p>
          <a:p>
            <a:endParaRPr lang="en-US" altLang="ko-KR" dirty="0"/>
          </a:p>
          <a:p>
            <a:pPr marL="0" indent="0">
              <a:buNone/>
            </a:pPr>
            <a:endParaRPr lang="en-US" altLang="ko-KR" dirty="0"/>
          </a:p>
          <a:p>
            <a:endParaRPr lang="en-US" altLang="ko-KR" dirty="0"/>
          </a:p>
          <a:p>
            <a:r>
              <a:rPr lang="en-US" altLang="ko-KR" dirty="0"/>
              <a:t>Mr. </a:t>
            </a:r>
            <a:r>
              <a:rPr lang="ko-KR" altLang="en-US" dirty="0"/>
              <a:t>김영석</a:t>
            </a:r>
            <a:endParaRPr lang="en-US" altLang="ko-KR" dirty="0"/>
          </a:p>
          <a:p>
            <a:pPr marL="0" indent="0">
              <a:buNone/>
            </a:pPr>
            <a:r>
              <a:rPr lang="en-US" altLang="ko-KR" sz="2400" dirty="0"/>
              <a:t>“CUDA-Accelerated Monte-Carlo for HPC </a:t>
            </a:r>
          </a:p>
          <a:p>
            <a:pPr marL="0" indent="0">
              <a:buNone/>
            </a:pPr>
            <a:r>
              <a:rPr lang="en-US" altLang="ko-KR" sz="2400" dirty="0"/>
              <a:t>,Andrew Sheppard “</a:t>
            </a:r>
          </a:p>
          <a:p>
            <a:pPr marL="0" indent="0">
              <a:buNone/>
            </a:pPr>
            <a:r>
              <a:rPr lang="en-US" altLang="ko-KR" sz="2400" dirty="0"/>
              <a:t>SC11, Seattle, WA 12-18 November 2011 .</a:t>
            </a:r>
          </a:p>
          <a:p>
            <a:pPr marL="0" indent="0">
              <a:buNone/>
            </a:pP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72816"/>
            <a:ext cx="37052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6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476672"/>
            <a:ext cx="8229600" cy="960438"/>
          </a:xfrm>
        </p:spPr>
        <p:txBody>
          <a:bodyPr/>
          <a:lstStyle/>
          <a:p>
            <a:r>
              <a:rPr lang="en-US" altLang="ko-KR" dirty="0"/>
              <a:t>Transaction</a:t>
            </a:r>
            <a:endParaRPr lang="ko-KR" altLang="en-US" dirty="0"/>
          </a:p>
        </p:txBody>
      </p:sp>
      <p:sp>
        <p:nvSpPr>
          <p:cNvPr id="3" name="내용 개체 틀 2"/>
          <p:cNvSpPr>
            <a:spLocks noGrp="1"/>
          </p:cNvSpPr>
          <p:nvPr>
            <p:ph idx="1"/>
          </p:nvPr>
        </p:nvSpPr>
        <p:spPr>
          <a:xfrm>
            <a:off x="457200" y="1600201"/>
            <a:ext cx="8219256" cy="4493096"/>
          </a:xfrm>
        </p:spPr>
        <p:txBody>
          <a:bodyPr/>
          <a:lstStyle/>
          <a:p>
            <a:r>
              <a:rPr lang="en-US" altLang="ko-KR" sz="2400" dirty="0"/>
              <a:t>Transaction processing: a processing that is divided into individual,  indivisible operations.</a:t>
            </a:r>
          </a:p>
          <a:p>
            <a:r>
              <a:rPr lang="en-US" altLang="ko-KR" sz="2400" dirty="0"/>
              <a:t>Transaction processing:</a:t>
            </a:r>
          </a:p>
          <a:p>
            <a:pPr lvl="1"/>
            <a:r>
              <a:rPr lang="en-US" altLang="ko-KR" sz="2000" dirty="0"/>
              <a:t>BEGIN_TRANACTION</a:t>
            </a:r>
          </a:p>
          <a:p>
            <a:pPr marL="457200" lvl="1" indent="0">
              <a:buNone/>
            </a:pPr>
            <a:r>
              <a:rPr lang="en-US" altLang="ko-KR" sz="2000" dirty="0"/>
              <a:t>    	reserve Seoul-Tokyo;</a:t>
            </a:r>
          </a:p>
          <a:p>
            <a:pPr marL="457200" lvl="1" indent="0">
              <a:buNone/>
            </a:pPr>
            <a:r>
              <a:rPr lang="en-US" altLang="ko-KR" sz="2000" dirty="0"/>
              <a:t>	reserve Tokyo-Rio;</a:t>
            </a:r>
          </a:p>
          <a:p>
            <a:pPr marL="457200" lvl="1" indent="0">
              <a:buNone/>
            </a:pPr>
            <a:r>
              <a:rPr lang="en-US" altLang="ko-KR" sz="2000" dirty="0"/>
              <a:t> 	reserve Rio-</a:t>
            </a:r>
            <a:r>
              <a:rPr lang="en-US" altLang="ko-KR" sz="2000" dirty="0" err="1"/>
              <a:t>Bouenos</a:t>
            </a:r>
            <a:r>
              <a:rPr lang="en-US" altLang="ko-KR" sz="2000" dirty="0"/>
              <a:t>;</a:t>
            </a:r>
          </a:p>
          <a:p>
            <a:pPr marL="457200" lvl="1" indent="0">
              <a:buNone/>
            </a:pPr>
            <a:r>
              <a:rPr lang="en-US" altLang="ko-KR" sz="2000" dirty="0"/>
              <a:t>   END_TRANSACTION</a:t>
            </a:r>
            <a:endParaRPr lang="ko-KR" altLang="en-US" sz="2000" dirty="0"/>
          </a:p>
        </p:txBody>
      </p:sp>
      <p:sp>
        <p:nvSpPr>
          <p:cNvPr id="5" name="TextBox 4"/>
          <p:cNvSpPr txBox="1"/>
          <p:nvPr/>
        </p:nvSpPr>
        <p:spPr>
          <a:xfrm>
            <a:off x="3635896" y="2951705"/>
            <a:ext cx="5616624" cy="1631216"/>
          </a:xfrm>
          <a:prstGeom prst="rect">
            <a:avLst/>
          </a:prstGeom>
          <a:noFill/>
        </p:spPr>
        <p:txBody>
          <a:bodyPr wrap="square" rtlCol="0">
            <a:spAutoFit/>
          </a:bodyPr>
          <a:lstStyle/>
          <a:p>
            <a:pPr lvl="1"/>
            <a:r>
              <a:rPr lang="en-US" altLang="ko-KR" sz="2000" dirty="0"/>
              <a:t>BEGIN_TRANACTION</a:t>
            </a:r>
          </a:p>
          <a:p>
            <a:pPr lvl="1"/>
            <a:r>
              <a:rPr lang="en-US" altLang="ko-KR" sz="2000" dirty="0"/>
              <a:t>    	reserve Seoul-Tokyo;</a:t>
            </a:r>
          </a:p>
          <a:p>
            <a:pPr lvl="1"/>
            <a:r>
              <a:rPr lang="en-US" altLang="ko-KR" sz="2000" dirty="0"/>
              <a:t>	reserve Tokyo-Rio;</a:t>
            </a:r>
          </a:p>
          <a:p>
            <a:pPr lvl="1"/>
            <a:r>
              <a:rPr lang="en-US" altLang="ko-KR" sz="2000" dirty="0"/>
              <a:t> 	reserve Rio-</a:t>
            </a:r>
            <a:r>
              <a:rPr lang="en-US" altLang="ko-KR" sz="2000" dirty="0" err="1"/>
              <a:t>Bouenos</a:t>
            </a:r>
            <a:r>
              <a:rPr lang="en-US" altLang="ko-KR" sz="2000" dirty="0"/>
              <a:t>: </a:t>
            </a:r>
            <a:r>
              <a:rPr lang="en-US" altLang="ko-KR" sz="2000" dirty="0" err="1">
                <a:solidFill>
                  <a:srgbClr val="FF0000"/>
                </a:solidFill>
              </a:rPr>
              <a:t>NotAvailable</a:t>
            </a:r>
            <a:r>
              <a:rPr lang="en-US" altLang="ko-KR" sz="2000" dirty="0"/>
              <a:t>;</a:t>
            </a:r>
          </a:p>
          <a:p>
            <a:pPr lvl="1"/>
            <a:r>
              <a:rPr lang="en-US" altLang="ko-KR" sz="2000" dirty="0"/>
              <a:t>      =&gt; </a:t>
            </a:r>
            <a:r>
              <a:rPr lang="en-US" altLang="ko-KR" sz="2000" dirty="0">
                <a:solidFill>
                  <a:srgbClr val="FF0000"/>
                </a:solidFill>
              </a:rPr>
              <a:t>ABORT_TRANSACTION;</a:t>
            </a:r>
            <a:endParaRPr lang="ko-KR" altLang="en-US" sz="2000" dirty="0">
              <a:solidFill>
                <a:srgbClr val="FF0000"/>
              </a:solidFill>
            </a:endParaRPr>
          </a:p>
        </p:txBody>
      </p:sp>
    </p:spTree>
    <p:extLst>
      <p:ext uri="{BB962C8B-B14F-4D97-AF65-F5344CB8AC3E}">
        <p14:creationId xmlns:p14="http://schemas.microsoft.com/office/powerpoint/2010/main" val="374958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 Allocation</a:t>
            </a:r>
            <a:endParaRPr lang="ko-KR" altLang="en-US" dirty="0"/>
          </a:p>
        </p:txBody>
      </p:sp>
      <p:sp>
        <p:nvSpPr>
          <p:cNvPr id="3" name="내용 개체 틀 2"/>
          <p:cNvSpPr>
            <a:spLocks noGrp="1"/>
          </p:cNvSpPr>
          <p:nvPr>
            <p:ph idx="1"/>
          </p:nvPr>
        </p:nvSpPr>
        <p:spPr/>
        <p:txBody>
          <a:bodyPr/>
          <a:lstStyle/>
          <a:p>
            <a:r>
              <a:rPr lang="en-US" altLang="ko-KR" dirty="0"/>
              <a:t>If declared inside a kernel,</a:t>
            </a:r>
          </a:p>
          <a:p>
            <a:pPr marL="0" indent="0">
              <a:buNone/>
            </a:pPr>
            <a:r>
              <a:rPr lang="en-US" altLang="ko-KR" dirty="0"/>
              <a:t>	__shared__ float A[</a:t>
            </a:r>
            <a:r>
              <a:rPr lang="en-US" altLang="ko-KR" dirty="0" err="1"/>
              <a:t>i</a:t>
            </a:r>
            <a:r>
              <a:rPr lang="en-US" altLang="ko-KR" dirty="0"/>
              <a:t>][j];</a:t>
            </a:r>
          </a:p>
          <a:p>
            <a:pPr marL="0" indent="0">
              <a:buNone/>
            </a:pPr>
            <a:r>
              <a:rPr lang="en-US" altLang="ko-KR" dirty="0"/>
              <a:t>   the scope of A is local to the kernel.</a:t>
            </a:r>
          </a:p>
          <a:p>
            <a:r>
              <a:rPr lang="en-US" altLang="ko-KR" dirty="0"/>
              <a:t>If declared outside of any kernel, the scope of the variable is global to all kernels, or </a:t>
            </a:r>
          </a:p>
          <a:p>
            <a:pPr marL="0" indent="0">
              <a:buNone/>
            </a:pPr>
            <a:r>
              <a:rPr lang="en-US" altLang="ko-KR" dirty="0"/>
              <a:t>    	extern __shared__ float B[</a:t>
            </a:r>
            <a:r>
              <a:rPr lang="en-US" altLang="ko-KR" dirty="0" err="1"/>
              <a:t>i</a:t>
            </a:r>
            <a:r>
              <a:rPr lang="en-US" altLang="ko-KR" dirty="0"/>
              <a:t>];</a:t>
            </a:r>
          </a:p>
          <a:p>
            <a:endParaRPr lang="ko-KR" altLang="en-US" dirty="0"/>
          </a:p>
        </p:txBody>
      </p:sp>
    </p:spTree>
    <p:extLst>
      <p:ext uri="{BB962C8B-B14F-4D97-AF65-F5344CB8AC3E}">
        <p14:creationId xmlns:p14="http://schemas.microsoft.com/office/powerpoint/2010/main" val="17150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Thread-block-grid</a:t>
            </a:r>
            <a:endParaRPr lang="ko-KR" altLang="en-US" dirty="0"/>
          </a:p>
        </p:txBody>
      </p:sp>
      <p:sp>
        <p:nvSpPr>
          <p:cNvPr id="3" name="내용 개체 틀 2"/>
          <p:cNvSpPr>
            <a:spLocks noGrp="1"/>
          </p:cNvSpPr>
          <p:nvPr>
            <p:ph idx="1"/>
          </p:nvPr>
        </p:nvSpPr>
        <p:spPr/>
        <p:txBody>
          <a:bodyPr/>
          <a:lstStyle/>
          <a:p>
            <a:r>
              <a:rPr lang="ko-KR" altLang="en-US" sz="2800" dirty="0"/>
              <a:t> </a:t>
            </a:r>
            <a:r>
              <a:rPr lang="en-US" altLang="ko-KR" sz="2800" dirty="0"/>
              <a:t>1 block can have max. 1024 threads.</a:t>
            </a:r>
          </a:p>
          <a:p>
            <a:r>
              <a:rPr lang="en-US" altLang="ko-KR" sz="2800" dirty="0"/>
              <a:t> SM  executes threads in  a multiple of 32 threads.</a:t>
            </a:r>
          </a:p>
          <a:p>
            <a:pPr marL="0" indent="0">
              <a:buNone/>
            </a:pPr>
            <a:r>
              <a:rPr lang="en-US" altLang="ko-KR" sz="2800" dirty="0"/>
              <a:t>__global__ void kernel&lt;&lt;&lt;</a:t>
            </a:r>
            <a:r>
              <a:rPr lang="en-US" altLang="ko-KR" sz="2800" dirty="0" err="1"/>
              <a:t>Dg,Db,</a:t>
            </a:r>
            <a:r>
              <a:rPr lang="en-US" altLang="ko-KR" sz="2800" dirty="0" err="1">
                <a:solidFill>
                  <a:srgbClr val="FF0000"/>
                </a:solidFill>
              </a:rPr>
              <a:t>Ns</a:t>
            </a:r>
            <a:r>
              <a:rPr lang="en-US" altLang="ko-KR" sz="2800" dirty="0" err="1"/>
              <a:t>,S</a:t>
            </a:r>
            <a:r>
              <a:rPr lang="en-US" altLang="ko-KR" sz="2800" dirty="0"/>
              <a:t>&gt;&gt;&gt;();</a:t>
            </a:r>
          </a:p>
          <a:p>
            <a:pPr marL="0" indent="0">
              <a:buNone/>
            </a:pPr>
            <a:r>
              <a:rPr lang="en-US" altLang="ko-KR" sz="2800" dirty="0"/>
              <a:t>Dg : dimension of the grid , type dim3.</a:t>
            </a:r>
          </a:p>
          <a:p>
            <a:pPr marL="0" indent="0">
              <a:buNone/>
            </a:pPr>
            <a:r>
              <a:rPr lang="en-US" altLang="ko-KR" sz="2800" dirty="0"/>
              <a:t>Db : dimension of the block, type dim3.</a:t>
            </a:r>
          </a:p>
          <a:p>
            <a:pPr marL="0" indent="0">
              <a:buNone/>
            </a:pPr>
            <a:r>
              <a:rPr lang="en-US" altLang="ko-KR" sz="2800" dirty="0">
                <a:solidFill>
                  <a:srgbClr val="FF0000"/>
                </a:solidFill>
              </a:rPr>
              <a:t>Ns</a:t>
            </a:r>
            <a:r>
              <a:rPr lang="en-US" altLang="ko-KR" sz="2800" dirty="0"/>
              <a:t>  : </a:t>
            </a:r>
            <a:r>
              <a:rPr lang="en-US" altLang="ko-KR" sz="2800" dirty="0">
                <a:solidFill>
                  <a:srgbClr val="FF0000"/>
                </a:solidFill>
              </a:rPr>
              <a:t>number of bytes of shared memory </a:t>
            </a:r>
            <a:r>
              <a:rPr lang="en-US" altLang="ko-KR" sz="2800" dirty="0"/>
              <a:t>which are dynamically allocated/block, type </a:t>
            </a:r>
            <a:r>
              <a:rPr lang="en-US" altLang="ko-KR" sz="2800" dirty="0" err="1"/>
              <a:t>size_t</a:t>
            </a:r>
            <a:r>
              <a:rPr lang="en-US" altLang="ko-KR" sz="2800" dirty="0"/>
              <a:t>.</a:t>
            </a:r>
          </a:p>
          <a:p>
            <a:pPr marL="0" indent="0">
              <a:buNone/>
            </a:pPr>
            <a:r>
              <a:rPr lang="en-US" altLang="ko-KR" sz="2800" dirty="0"/>
              <a:t>S: Associated </a:t>
            </a:r>
            <a:r>
              <a:rPr lang="en-US" altLang="ko-KR" sz="2800" dirty="0" err="1"/>
              <a:t>cudaStream_t</a:t>
            </a:r>
            <a:r>
              <a:rPr lang="en-US" altLang="ko-KR" sz="2800" dirty="0"/>
              <a:t>. ‘S=0 ‘ means synchronous</a:t>
            </a:r>
            <a:r>
              <a:rPr lang="en-US" altLang="ko-KR" dirty="0"/>
              <a:t>.</a:t>
            </a:r>
            <a:endParaRPr lang="ko-KR" altLang="en-US" dirty="0"/>
          </a:p>
        </p:txBody>
      </p:sp>
    </p:spTree>
    <p:extLst>
      <p:ext uri="{BB962C8B-B14F-4D97-AF65-F5344CB8AC3E}">
        <p14:creationId xmlns:p14="http://schemas.microsoft.com/office/powerpoint/2010/main" val="11647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thread-block dimensions</a:t>
            </a:r>
            <a:endParaRPr lang="ko-KR" altLang="en-US" dirty="0"/>
          </a:p>
        </p:txBody>
      </p:sp>
      <p:sp>
        <p:nvSpPr>
          <p:cNvPr id="3" name="내용 개체 틀 2"/>
          <p:cNvSpPr>
            <a:spLocks noGrp="1"/>
          </p:cNvSpPr>
          <p:nvPr>
            <p:ph idx="1"/>
          </p:nvPr>
        </p:nvSpPr>
        <p:spPr/>
        <p:txBody>
          <a:bodyPr/>
          <a:lstStyle/>
          <a:p>
            <a:r>
              <a:rPr lang="en-US" altLang="ko-KR" dirty="0"/>
              <a:t>dim3 Dg(3,2,1);//(</a:t>
            </a:r>
            <a:r>
              <a:rPr lang="en-US" altLang="ko-KR" dirty="0" err="1"/>
              <a:t>x,y,z</a:t>
            </a:r>
            <a:r>
              <a:rPr lang="en-US" altLang="ko-KR" dirty="0"/>
              <a:t>)</a:t>
            </a:r>
          </a:p>
          <a:p>
            <a:r>
              <a:rPr lang="en-US" altLang="ko-KR" dirty="0"/>
              <a:t>dim3 Db(4,2,1);//(</a:t>
            </a:r>
            <a:r>
              <a:rPr lang="en-US" altLang="ko-KR" dirty="0" err="1"/>
              <a:t>x,y,z</a:t>
            </a:r>
            <a:r>
              <a:rPr lang="en-US" altLang="ko-KR" dirty="0"/>
              <a:t>)</a:t>
            </a:r>
          </a:p>
          <a:p>
            <a:r>
              <a:rPr lang="en-US" altLang="ko-KR" dirty="0" err="1"/>
              <a:t>kernelFunction</a:t>
            </a:r>
            <a:r>
              <a:rPr lang="en-US" altLang="ko-KR" dirty="0"/>
              <a:t> &lt;&lt;&lt;Dg, Db&gt;&gt;&gt; (</a:t>
            </a:r>
            <a:r>
              <a:rPr lang="en-US" altLang="ko-KR" dirty="0" err="1"/>
              <a:t>a,b,c</a:t>
            </a:r>
            <a:r>
              <a:rPr lang="en-US" altLang="ko-KR" dirty="0"/>
              <a:t>);</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6390111"/>
              </p:ext>
            </p:extLst>
          </p:nvPr>
        </p:nvGraphicFramePr>
        <p:xfrm>
          <a:off x="5220072" y="4509120"/>
          <a:ext cx="2399928" cy="735856"/>
        </p:xfrm>
        <a:graphic>
          <a:graphicData uri="http://schemas.openxmlformats.org/drawingml/2006/table">
            <a:tbl>
              <a:tblPr firstRow="1" bandRow="1">
                <a:tableStyleId>{5C22544A-7EE6-4342-B048-85BDC9FD1C3A}</a:tableStyleId>
              </a:tblPr>
              <a:tblGrid>
                <a:gridCol w="599982">
                  <a:extLst>
                    <a:ext uri="{9D8B030D-6E8A-4147-A177-3AD203B41FA5}">
                      <a16:colId xmlns:a16="http://schemas.microsoft.com/office/drawing/2014/main" val="20000"/>
                    </a:ext>
                  </a:extLst>
                </a:gridCol>
                <a:gridCol w="599982">
                  <a:extLst>
                    <a:ext uri="{9D8B030D-6E8A-4147-A177-3AD203B41FA5}">
                      <a16:colId xmlns:a16="http://schemas.microsoft.com/office/drawing/2014/main" val="20001"/>
                    </a:ext>
                  </a:extLst>
                </a:gridCol>
                <a:gridCol w="599982">
                  <a:extLst>
                    <a:ext uri="{9D8B030D-6E8A-4147-A177-3AD203B41FA5}">
                      <a16:colId xmlns:a16="http://schemas.microsoft.com/office/drawing/2014/main" val="20002"/>
                    </a:ext>
                  </a:extLst>
                </a:gridCol>
                <a:gridCol w="599982">
                  <a:extLst>
                    <a:ext uri="{9D8B030D-6E8A-4147-A177-3AD203B41FA5}">
                      <a16:colId xmlns:a16="http://schemas.microsoft.com/office/drawing/2014/main" val="20003"/>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875524677"/>
              </p:ext>
            </p:extLst>
          </p:nvPr>
        </p:nvGraphicFramePr>
        <p:xfrm>
          <a:off x="1115616" y="4509120"/>
          <a:ext cx="2327919" cy="735856"/>
        </p:xfrm>
        <a:graphic>
          <a:graphicData uri="http://schemas.openxmlformats.org/drawingml/2006/table">
            <a:tbl>
              <a:tblPr firstRow="1" bandRow="1">
                <a:tableStyleId>{5C22544A-7EE6-4342-B048-85BDC9FD1C3A}</a:tableStyleId>
              </a:tblPr>
              <a:tblGrid>
                <a:gridCol w="775973">
                  <a:extLst>
                    <a:ext uri="{9D8B030D-6E8A-4147-A177-3AD203B41FA5}">
                      <a16:colId xmlns:a16="http://schemas.microsoft.com/office/drawing/2014/main" val="20000"/>
                    </a:ext>
                  </a:extLst>
                </a:gridCol>
                <a:gridCol w="775973">
                  <a:extLst>
                    <a:ext uri="{9D8B030D-6E8A-4147-A177-3AD203B41FA5}">
                      <a16:colId xmlns:a16="http://schemas.microsoft.com/office/drawing/2014/main" val="20001"/>
                    </a:ext>
                  </a:extLst>
                </a:gridCol>
                <a:gridCol w="775973">
                  <a:extLst>
                    <a:ext uri="{9D8B030D-6E8A-4147-A177-3AD203B41FA5}">
                      <a16:colId xmlns:a16="http://schemas.microsoft.com/office/drawing/2014/main" val="20002"/>
                    </a:ext>
                  </a:extLst>
                </a:gridCol>
              </a:tblGrid>
              <a:tr h="367928">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6792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547664" y="3933056"/>
            <a:ext cx="1368152" cy="369332"/>
          </a:xfrm>
          <a:prstGeom prst="rect">
            <a:avLst/>
          </a:prstGeom>
          <a:noFill/>
        </p:spPr>
        <p:txBody>
          <a:bodyPr wrap="square" rtlCol="0">
            <a:spAutoFit/>
          </a:bodyPr>
          <a:lstStyle/>
          <a:p>
            <a:r>
              <a:rPr lang="en-US" altLang="ko-KR" dirty="0">
                <a:latin typeface="+mn-lt"/>
              </a:rPr>
              <a:t>Grid</a:t>
            </a:r>
            <a:endParaRPr lang="ko-KR" altLang="en-US" dirty="0">
              <a:latin typeface="+mn-lt"/>
            </a:endParaRPr>
          </a:p>
        </p:txBody>
      </p:sp>
      <p:sp>
        <p:nvSpPr>
          <p:cNvPr id="7" name="TextBox 6"/>
          <p:cNvSpPr txBox="1"/>
          <p:nvPr/>
        </p:nvSpPr>
        <p:spPr>
          <a:xfrm>
            <a:off x="5508104" y="3933056"/>
            <a:ext cx="1368152" cy="369332"/>
          </a:xfrm>
          <a:prstGeom prst="rect">
            <a:avLst/>
          </a:prstGeom>
          <a:noFill/>
        </p:spPr>
        <p:txBody>
          <a:bodyPr wrap="square" rtlCol="0">
            <a:spAutoFit/>
          </a:bodyPr>
          <a:lstStyle/>
          <a:p>
            <a:r>
              <a:rPr lang="en-US" altLang="ko-KR" dirty="0">
                <a:latin typeface="+mn-lt"/>
              </a:rPr>
              <a:t>Block</a:t>
            </a:r>
            <a:endParaRPr lang="ko-KR" altLang="en-US" dirty="0">
              <a:latin typeface="+mn-lt"/>
            </a:endParaRPr>
          </a:p>
        </p:txBody>
      </p:sp>
      <p:cxnSp>
        <p:nvCxnSpPr>
          <p:cNvPr id="9" name="직선 화살표 연결선 8"/>
          <p:cNvCxnSpPr/>
          <p:nvPr/>
        </p:nvCxnSpPr>
        <p:spPr>
          <a:xfrm flipV="1">
            <a:off x="3059832" y="4221088"/>
            <a:ext cx="2520280" cy="864096"/>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6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Banks of Shared Memory</a:t>
            </a:r>
            <a:endParaRPr lang="ko-KR" altLang="en-US" dirty="0"/>
          </a:p>
        </p:txBody>
      </p:sp>
      <p:sp>
        <p:nvSpPr>
          <p:cNvPr id="3" name="내용 개체 틀 2"/>
          <p:cNvSpPr>
            <a:spLocks noGrp="1"/>
          </p:cNvSpPr>
          <p:nvPr>
            <p:ph idx="1"/>
          </p:nvPr>
        </p:nvSpPr>
        <p:spPr>
          <a:xfrm>
            <a:off x="457200" y="1628800"/>
            <a:ext cx="8229600" cy="4896544"/>
          </a:xfrm>
        </p:spPr>
        <p:txBody>
          <a:bodyPr/>
          <a:lstStyle/>
          <a:p>
            <a:r>
              <a:rPr lang="en-US" altLang="ko-KR" sz="2400" dirty="0"/>
              <a:t>Bank: the shared memory is divided into 32(=warp size) equal sized memory and they are called banks.</a:t>
            </a:r>
          </a:p>
          <a:p>
            <a:r>
              <a:rPr lang="en-US" altLang="ko-KR" sz="2400" dirty="0"/>
              <a:t>Bank Conflict: When  multiple threads in a warp request the same bank in a shared memory.  (serial access)</a:t>
            </a:r>
          </a:p>
          <a:p>
            <a:r>
              <a:rPr lang="en-US" altLang="ko-KR" sz="2400" dirty="0"/>
              <a:t>Memory Access Mode:</a:t>
            </a:r>
          </a:p>
          <a:p>
            <a:pPr marL="0" indent="0">
              <a:buNone/>
            </a:pPr>
            <a:r>
              <a:rPr lang="en-US" altLang="ko-KR" sz="2400" dirty="0"/>
              <a:t>	-</a:t>
            </a:r>
            <a:r>
              <a:rPr lang="en-US" altLang="ko-KR" sz="2400" dirty="0">
                <a:solidFill>
                  <a:srgbClr val="00B050"/>
                </a:solidFill>
              </a:rPr>
              <a:t>Parallel access</a:t>
            </a:r>
            <a:r>
              <a:rPr lang="en-US" altLang="ko-KR" sz="2400" dirty="0"/>
              <a:t>:</a:t>
            </a:r>
          </a:p>
          <a:p>
            <a:pPr marL="0" indent="0">
              <a:buNone/>
            </a:pPr>
            <a:r>
              <a:rPr lang="en-US" altLang="ko-KR" sz="2400" dirty="0"/>
              <a:t>	-</a:t>
            </a:r>
            <a:r>
              <a:rPr lang="en-US" altLang="ko-KR" sz="2400" dirty="0">
                <a:solidFill>
                  <a:srgbClr val="00B050"/>
                </a:solidFill>
              </a:rPr>
              <a:t>Serial access</a:t>
            </a:r>
            <a:r>
              <a:rPr lang="en-US" altLang="ko-KR" sz="2400" dirty="0"/>
              <a:t>: When multiple addresses accessed within 	the same bank, the request must be serialized.</a:t>
            </a:r>
          </a:p>
          <a:p>
            <a:pPr marL="0" indent="0">
              <a:buNone/>
            </a:pPr>
            <a:r>
              <a:rPr lang="en-US" altLang="ko-KR" sz="2400" dirty="0"/>
              <a:t>	-</a:t>
            </a:r>
            <a:r>
              <a:rPr lang="en-US" altLang="ko-KR" sz="2400" dirty="0">
                <a:solidFill>
                  <a:srgbClr val="00B050"/>
                </a:solidFill>
              </a:rPr>
              <a:t>Broadcast access</a:t>
            </a:r>
            <a:r>
              <a:rPr lang="en-US" altLang="ko-KR" sz="2400" dirty="0"/>
              <a:t>: All threads in a warp read the same 	address within a single bank. One memory access 	transaction is executed and the accessed word is 	broadcast to all requesting threads.</a:t>
            </a:r>
            <a:endParaRPr lang="ko-KR" altLang="en-US" sz="2400" dirty="0"/>
          </a:p>
        </p:txBody>
      </p:sp>
    </p:spTree>
    <p:extLst>
      <p:ext uri="{BB962C8B-B14F-4D97-AF65-F5344CB8AC3E}">
        <p14:creationId xmlns:p14="http://schemas.microsoft.com/office/powerpoint/2010/main" val="364692708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19877</TotalTime>
  <Words>2160</Words>
  <Application>Microsoft Office PowerPoint</Application>
  <PresentationFormat>화면 슬라이드 쇼(4:3)</PresentationFormat>
  <Paragraphs>489</Paragraphs>
  <Slides>47</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47</vt:i4>
      </vt:variant>
    </vt:vector>
  </HeadingPairs>
  <TitlesOfParts>
    <vt:vector size="54" baseType="lpstr">
      <vt:lpstr>굴림</vt:lpstr>
      <vt:lpstr>맑은 고딕</vt:lpstr>
      <vt:lpstr>Arial</vt:lpstr>
      <vt:lpstr>Times New Roman</vt:lpstr>
      <vt:lpstr>Tw Cen MT</vt:lpstr>
      <vt:lpstr>Wingdings 3</vt:lpstr>
      <vt:lpstr>심플 테마</vt:lpstr>
      <vt:lpstr>Lecture 7 CUDA Shared Memory </vt:lpstr>
      <vt:lpstr>PowerPoint 프레젠테이션</vt:lpstr>
      <vt:lpstr>Shared Memory</vt:lpstr>
      <vt:lpstr>Shared memory</vt:lpstr>
      <vt:lpstr>Transaction</vt:lpstr>
      <vt:lpstr>Shared Memory Allocation</vt:lpstr>
      <vt:lpstr>CUDA Thread-block-grid</vt:lpstr>
      <vt:lpstr>thread-block dimensions</vt:lpstr>
      <vt:lpstr>Banks of Shared Memory</vt:lpstr>
      <vt:lpstr>Access Patters of Shared Memory</vt:lpstr>
      <vt:lpstr>Access Mode</vt:lpstr>
      <vt:lpstr>Word index and Bank Index Fermi</vt:lpstr>
      <vt:lpstr>Bank index for 32-bit mode of Kepler</vt:lpstr>
      <vt:lpstr>Bank Conflict Free Case</vt:lpstr>
      <vt:lpstr>Bank Conflict Cases</vt:lpstr>
      <vt:lpstr>Memory Padding</vt:lpstr>
      <vt:lpstr>Access Mode Configuration</vt:lpstr>
      <vt:lpstr>Configuring the Amount of Shared Memory</vt:lpstr>
      <vt:lpstr>Synchronization</vt:lpstr>
      <vt:lpstr>Weakly-Ordered Memory Model</vt:lpstr>
      <vt:lpstr>Explicit Barrier</vt:lpstr>
      <vt:lpstr>Memory Fence</vt:lpstr>
      <vt:lpstr>Data Layout of Shared Memory Square Shared Memory</vt:lpstr>
      <vt:lpstr>Square shared memory</vt:lpstr>
      <vt:lpstr>PowerPoint 프레젠테이션</vt:lpstr>
      <vt:lpstr>Accessing Row-Major /Column-Major</vt:lpstr>
      <vt:lpstr>PowerPoint 프레젠테이션</vt:lpstr>
      <vt:lpstr>Row-Major Access</vt:lpstr>
      <vt:lpstr>Column-Major Access</vt:lpstr>
      <vt:lpstr>Writing Row-Major and  Reading Column-Major</vt:lpstr>
      <vt:lpstr>Writing Row-Major,  Reading Column-Major</vt:lpstr>
      <vt:lpstr>PowerPoint 프레젠테이션</vt:lpstr>
      <vt:lpstr>Dynamic Shared Memory</vt:lpstr>
      <vt:lpstr>Padding Statically Declared Shared Memory</vt:lpstr>
      <vt:lpstr>PowerPoint 프레젠테이션</vt:lpstr>
      <vt:lpstr>Constant Memory</vt:lpstr>
      <vt:lpstr>constant memory variable initialization</vt:lpstr>
      <vt:lpstr>constant memory example</vt:lpstr>
      <vt:lpstr>Warp shuffle Instruction</vt:lpstr>
      <vt:lpstr>lane in a warp</vt:lpstr>
      <vt:lpstr>Warp Shuffle Instructions</vt:lpstr>
      <vt:lpstr>int __shfl_up(), __shfl_down(), __shfl_xor</vt:lpstr>
      <vt:lpstr>examples of using the warp shuffling</vt:lpstr>
      <vt:lpstr>Homework#3( Due: April 13 )</vt:lpstr>
      <vt:lpstr>Matrix Multilication</vt:lpstr>
      <vt:lpstr>Matrix Multiplication</vt:lpstr>
      <vt:lpstr>Presentation Schedule on April 13</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1092</cp:revision>
  <cp:lastPrinted>2017-04-03T01:52:20Z</cp:lastPrinted>
  <dcterms:created xsi:type="dcterms:W3CDTF">2009-02-06T01:28:03Z</dcterms:created>
  <dcterms:modified xsi:type="dcterms:W3CDTF">2017-04-11T10:19:08Z</dcterms:modified>
</cp:coreProperties>
</file>