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70" r:id="rId5"/>
    <p:sldId id="258" r:id="rId6"/>
    <p:sldId id="260" r:id="rId7"/>
    <p:sldId id="271" r:id="rId8"/>
    <p:sldId id="261" r:id="rId9"/>
    <p:sldId id="263" r:id="rId10"/>
    <p:sldId id="264" r:id="rId11"/>
    <p:sldId id="265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2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9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4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1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395288" y="1844675"/>
            <a:ext cx="8353425" cy="7016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ko-KR" altLang="ko-KR" sz="4000" smtClean="0">
              <a:latin typeface="Arial" pitchFamily="34" charset="0"/>
            </a:endParaRPr>
          </a:p>
        </p:txBody>
      </p:sp>
      <p:sp>
        <p:nvSpPr>
          <p:cNvPr id="5188" name="Rectangle 68"/>
          <p:cNvSpPr>
            <a:spLocks noGrp="1" noChangeArrowheads="1"/>
          </p:cNvSpPr>
          <p:nvPr>
            <p:ph type="ctrTitle" sz="quarter"/>
          </p:nvPr>
        </p:nvSpPr>
        <p:spPr>
          <a:xfrm>
            <a:off x="500034" y="1340768"/>
            <a:ext cx="8143932" cy="1800200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3929066"/>
            <a:ext cx="6400800" cy="571504"/>
          </a:xfrm>
        </p:spPr>
        <p:txBody>
          <a:bodyPr/>
          <a:lstStyle>
            <a:lvl1pPr marL="0" indent="0" algn="ctr">
              <a:buFontTx/>
              <a:buNone/>
              <a:defRPr sz="2800" b="1" i="0"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41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3" y="260648"/>
            <a:ext cx="8715436" cy="571504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 sz="2800" b="1">
                <a:latin typeface="+mn-lt"/>
              </a:defRPr>
            </a:lvl1pPr>
            <a:lvl2pPr>
              <a:defRPr sz="2400"/>
            </a:lvl2pPr>
            <a:lvl3pPr>
              <a:defRPr sz="2000" b="1"/>
            </a:lvl3pPr>
            <a:lvl4pPr>
              <a:defRPr sz="1800"/>
            </a:lvl4pPr>
            <a:lvl5pPr>
              <a:defRPr sz="18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ubTitle" sz="quarter" idx="11"/>
          </p:nvPr>
        </p:nvSpPr>
        <p:spPr>
          <a:xfrm>
            <a:off x="0" y="0"/>
            <a:ext cx="4857752" cy="285728"/>
          </a:xfrm>
        </p:spPr>
        <p:txBody>
          <a:bodyPr/>
          <a:lstStyle>
            <a:lvl1pPr marL="342900" indent="-342900" algn="l">
              <a:buFont typeface="+mj-lt"/>
              <a:buNone/>
              <a:defRPr sz="1800" b="1" i="0"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6" name="Rectangle 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72400" y="6381750"/>
            <a:ext cx="792213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62BCA-BA8E-4674-B8B4-FB33F4EEB21E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smtClean="0"/>
              <a:t>/33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06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73305-F451-4E43-AE48-10EC7859B9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844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8488" y="981075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981075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43287-019F-4353-AE90-3609670135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946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06F6D-AC6C-4285-966C-5218C8AC168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76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B1CC9-A1B7-4977-A44C-50BD8279DFD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7060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CC82-DE53-46B8-990B-59491A1F07F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78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EC092-71EA-43F7-B0AB-E8BFF3BA3DD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89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62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E08FA-59D6-494F-AFD4-ECD5D3133EE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89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113" y="44450"/>
            <a:ext cx="8229600" cy="7207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57DF1-DDD4-48C5-A9AA-85BA2F587C0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065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1313" y="44450"/>
            <a:ext cx="2057400" cy="61944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9113" y="44450"/>
            <a:ext cx="6019800" cy="61944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A0017-A93C-432B-BF1B-2A3B86BE1D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99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5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2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9107-AF9E-4C4E-9625-0761C9A4E546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5F22-4F33-4D5D-BC68-4491B7C4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7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52513"/>
            <a:ext cx="8135938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55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500" y="6438900"/>
            <a:ext cx="7540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 i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05E32AAB-86FA-4B30-B3AB-A1F6162A190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250825" y="908050"/>
            <a:ext cx="8642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2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Arial" charset="0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13" y="1512916"/>
            <a:ext cx="6052787" cy="52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4220" y="440719"/>
            <a:ext cx="7618615" cy="1288328"/>
          </a:xfrm>
        </p:spPr>
        <p:txBody>
          <a:bodyPr>
            <a:no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NVIDIA Profiler’s Guide</a:t>
            </a:r>
            <a:endParaRPr lang="ko-KR" altLang="en-US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1304" y="5164831"/>
            <a:ext cx="3006172" cy="131078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20163007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</a:rPr>
              <a:t>Sanghoon Kang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nvprof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CPU / GPU Trace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Enables API functions to be printed out</a:t>
            </a:r>
          </a:p>
          <a:p>
            <a:pPr lvl="2"/>
            <a:r>
              <a:rPr lang="en-US" altLang="ko-KR" b="0" dirty="0" smtClean="0"/>
              <a:t>Show internal kernel functions</a:t>
            </a:r>
          </a:p>
          <a:p>
            <a:pPr lvl="2"/>
            <a:r>
              <a:rPr lang="en-US" altLang="ko-KR" b="0" dirty="0" smtClean="0"/>
              <a:t>Synchronization between </a:t>
            </a:r>
            <a:r>
              <a:rPr lang="en-US" altLang="ko-KR" dirty="0" smtClean="0">
                <a:solidFill>
                  <a:srgbClr val="FF0000"/>
                </a:solidFill>
              </a:rPr>
              <a:t>CPU &amp; GPU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7" y="1626315"/>
            <a:ext cx="8279986" cy="28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nvprof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Profile Data Import / Export</a:t>
            </a:r>
          </a:p>
          <a:p>
            <a:pPr lvl="1"/>
            <a:r>
              <a:rPr lang="en-US" altLang="ko-KR" dirty="0" smtClean="0"/>
              <a:t>Produce profile data into a file</a:t>
            </a:r>
          </a:p>
          <a:p>
            <a:pPr lvl="2"/>
            <a:r>
              <a:rPr lang="en-US" altLang="ko-KR" b="0" i="1" dirty="0" smtClean="0"/>
              <a:t>$ </a:t>
            </a:r>
            <a:r>
              <a:rPr lang="en-US" altLang="ko-KR" b="0" i="1" dirty="0" err="1" smtClean="0"/>
              <a:t>nvprof</a:t>
            </a:r>
            <a:r>
              <a:rPr lang="en-US" altLang="ko-KR" b="0" i="1" dirty="0" smtClean="0"/>
              <a:t>  -o  </a:t>
            </a:r>
            <a:r>
              <a:rPr lang="en-US" altLang="ko-KR" b="0" i="1" dirty="0" err="1" smtClean="0"/>
              <a:t>profile.out</a:t>
            </a:r>
            <a:r>
              <a:rPr lang="en-US" altLang="ko-KR" b="0" i="1" dirty="0" smtClean="0"/>
              <a:t>  &lt;app&gt;  &lt;app </a:t>
            </a:r>
            <a:r>
              <a:rPr lang="en-US" altLang="ko-KR" b="0" i="1" dirty="0" err="1" smtClean="0"/>
              <a:t>args</a:t>
            </a:r>
            <a:r>
              <a:rPr lang="en-US" altLang="ko-KR" b="0" i="1" dirty="0" smtClean="0"/>
              <a:t>&gt;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Import into </a:t>
            </a:r>
            <a:r>
              <a:rPr lang="en-US" altLang="ko-KR" dirty="0" err="1" smtClean="0"/>
              <a:t>nvprof</a:t>
            </a:r>
            <a:r>
              <a:rPr lang="en-US" altLang="ko-KR" dirty="0" smtClean="0"/>
              <a:t> to generate textual outputs</a:t>
            </a:r>
          </a:p>
          <a:p>
            <a:pPr lvl="2"/>
            <a:r>
              <a:rPr lang="en-US" altLang="ko-KR" b="0" i="1" dirty="0" smtClean="0"/>
              <a:t>$ </a:t>
            </a:r>
            <a:r>
              <a:rPr lang="en-US" altLang="ko-KR" b="0" i="1" dirty="0" err="1" smtClean="0"/>
              <a:t>nvprof</a:t>
            </a:r>
            <a:r>
              <a:rPr lang="en-US" altLang="ko-KR" b="0" i="1" dirty="0"/>
              <a:t> </a:t>
            </a:r>
            <a:r>
              <a:rPr lang="en-US" altLang="ko-KR" b="0" i="1" dirty="0" smtClean="0"/>
              <a:t> -</a:t>
            </a:r>
            <a:r>
              <a:rPr lang="en-US" altLang="ko-KR" b="0" i="1" dirty="0" err="1" smtClean="0"/>
              <a:t>i</a:t>
            </a:r>
            <a:r>
              <a:rPr lang="en-US" altLang="ko-KR" b="0" i="1" dirty="0" smtClean="0"/>
              <a:t>  </a:t>
            </a:r>
            <a:r>
              <a:rPr lang="en-US" altLang="ko-KR" b="0" i="1" dirty="0" err="1" smtClean="0"/>
              <a:t>profile.out</a:t>
            </a:r>
            <a:endParaRPr lang="en-US" altLang="ko-KR" b="0" i="1" dirty="0" smtClean="0"/>
          </a:p>
          <a:p>
            <a:pPr lvl="2"/>
            <a:r>
              <a:rPr lang="en-US" altLang="ko-KR" b="0" i="1" dirty="0" smtClean="0"/>
              <a:t>$ </a:t>
            </a:r>
            <a:r>
              <a:rPr lang="en-US" altLang="ko-KR" b="0" i="1" dirty="0" err="1" smtClean="0"/>
              <a:t>nvprof</a:t>
            </a:r>
            <a:r>
              <a:rPr lang="en-US" altLang="ko-KR" b="0" i="1" dirty="0" smtClean="0"/>
              <a:t>  -I  </a:t>
            </a:r>
            <a:r>
              <a:rPr lang="en-US" altLang="ko-KR" b="0" i="1" dirty="0" err="1" smtClean="0"/>
              <a:t>profile.out</a:t>
            </a:r>
            <a:r>
              <a:rPr lang="en-US" altLang="ko-KR" b="0" i="1" dirty="0" smtClean="0"/>
              <a:t>  --print-</a:t>
            </a:r>
            <a:r>
              <a:rPr lang="en-US" altLang="ko-KR" b="0" i="1" dirty="0" err="1" smtClean="0"/>
              <a:t>gpu</a:t>
            </a:r>
            <a:r>
              <a:rPr lang="en-US" altLang="ko-KR" b="0" i="1" dirty="0" smtClean="0"/>
              <a:t>-trace</a:t>
            </a:r>
          </a:p>
          <a:p>
            <a:pPr lvl="2"/>
            <a:r>
              <a:rPr lang="en-US" altLang="ko-KR" b="0" i="1" dirty="0" smtClean="0"/>
              <a:t>$ </a:t>
            </a:r>
            <a:r>
              <a:rPr lang="en-US" altLang="ko-KR" b="0" i="1" dirty="0" err="1" smtClean="0"/>
              <a:t>nvprof</a:t>
            </a:r>
            <a:r>
              <a:rPr lang="en-US" altLang="ko-KR" b="0" i="1" dirty="0" smtClean="0"/>
              <a:t>  -I  </a:t>
            </a:r>
            <a:r>
              <a:rPr lang="en-US" altLang="ko-KR" b="0" i="1" dirty="0" err="1" smtClean="0"/>
              <a:t>profile.out</a:t>
            </a:r>
            <a:r>
              <a:rPr lang="en-US" altLang="ko-KR" b="0" i="1" dirty="0"/>
              <a:t> </a:t>
            </a:r>
            <a:r>
              <a:rPr lang="en-US" altLang="ko-KR" b="0" i="1" dirty="0" smtClean="0"/>
              <a:t> --print-</a:t>
            </a:r>
            <a:r>
              <a:rPr lang="en-US" altLang="ko-KR" b="0" i="1" dirty="0" err="1" smtClean="0"/>
              <a:t>api</a:t>
            </a:r>
            <a:r>
              <a:rPr lang="en-US" altLang="ko-KR" b="0" i="1" dirty="0" smtClean="0"/>
              <a:t>-trace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Import into Visual Profiler</a:t>
            </a:r>
          </a:p>
          <a:p>
            <a:pPr lvl="2"/>
            <a:r>
              <a:rPr lang="en-US" altLang="ko-KR" b="0" dirty="0" smtClean="0"/>
              <a:t>Enables graphic user interface</a:t>
            </a:r>
          </a:p>
          <a:p>
            <a:pPr lvl="2"/>
            <a:r>
              <a:rPr lang="en-US" altLang="ko-KR" b="0" dirty="0" smtClean="0"/>
              <a:t>File menu </a:t>
            </a:r>
            <a:r>
              <a:rPr lang="en-US" altLang="ko-KR" b="0" dirty="0" smtClean="0">
                <a:sym typeface="Wingdings" panose="05000000000000000000" pitchFamily="2" charset="2"/>
              </a:rPr>
              <a:t> Import </a:t>
            </a:r>
            <a:r>
              <a:rPr lang="en-US" altLang="ko-KR" b="0" dirty="0" err="1" smtClean="0">
                <a:sym typeface="Wingdings" panose="05000000000000000000" pitchFamily="2" charset="2"/>
              </a:rPr>
              <a:t>nvprof</a:t>
            </a:r>
            <a:r>
              <a:rPr lang="en-US" altLang="ko-KR" b="0" dirty="0" smtClean="0">
                <a:sym typeface="Wingdings" panose="05000000000000000000" pitchFamily="2" charset="2"/>
              </a:rPr>
              <a:t> profile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Graphic User Interface (GUI) based profiler</a:t>
            </a:r>
          </a:p>
          <a:p>
            <a:pPr lvl="1"/>
            <a:r>
              <a:rPr lang="en-US" altLang="ko-KR" dirty="0" smtClean="0"/>
              <a:t>Standalone (</a:t>
            </a:r>
            <a:r>
              <a:rPr lang="en-US" altLang="ko-KR" dirty="0" err="1" smtClean="0"/>
              <a:t>nvvp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0" dirty="0" smtClean="0">
                <a:sym typeface="Wingdings" panose="05000000000000000000" pitchFamily="2" charset="2"/>
              </a:rPr>
              <a:t>Integrated into NVIDIA </a:t>
            </a:r>
            <a:r>
              <a:rPr lang="en-US" altLang="ko-KR" b="0" dirty="0" err="1" smtClean="0">
                <a:sym typeface="Wingdings" panose="05000000000000000000" pitchFamily="2" charset="2"/>
              </a:rPr>
              <a:t>Nsight</a:t>
            </a:r>
            <a:r>
              <a:rPr lang="en-US" altLang="ko-KR" b="0" dirty="0" smtClean="0">
                <a:sym typeface="Wingdings" panose="05000000000000000000" pitchFamily="2" charset="2"/>
              </a:rPr>
              <a:t> Eclipse Edition (</a:t>
            </a:r>
            <a:r>
              <a:rPr lang="en-US" altLang="ko-KR" b="0" dirty="0" err="1" smtClean="0">
                <a:sym typeface="Wingdings" panose="05000000000000000000" pitchFamily="2" charset="2"/>
              </a:rPr>
              <a:t>nsight</a:t>
            </a:r>
            <a:r>
              <a:rPr lang="en-US" altLang="ko-KR" b="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Nvidia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Nsight</a:t>
            </a:r>
            <a:r>
              <a:rPr lang="en-US" altLang="ko-KR" dirty="0" smtClean="0">
                <a:sym typeface="Wingdings" panose="05000000000000000000" pitchFamily="2" charset="2"/>
              </a:rPr>
              <a:t> Visual Studio Edition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Usage of </a:t>
            </a:r>
            <a:r>
              <a:rPr lang="en-US" altLang="ko-KR" dirty="0" err="1" smtClean="0">
                <a:sym typeface="Wingdings" panose="05000000000000000000" pitchFamily="2" charset="2"/>
              </a:rPr>
              <a:t>nvvp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i="1" dirty="0" smtClean="0">
                <a:sym typeface="Wingdings" panose="05000000000000000000" pitchFamily="2" charset="2"/>
              </a:rPr>
              <a:t>$ </a:t>
            </a:r>
            <a:r>
              <a:rPr lang="en-US" altLang="ko-KR" i="1" dirty="0" err="1" smtClean="0">
                <a:sym typeface="Wingdings" panose="05000000000000000000" pitchFamily="2" charset="2"/>
              </a:rPr>
              <a:t>nvvp</a:t>
            </a:r>
            <a:endParaRPr lang="en-US" altLang="ko-KR" b="0" i="1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3803" t="29072" r="34694" b="33415"/>
          <a:stretch/>
        </p:blipFill>
        <p:spPr>
          <a:xfrm>
            <a:off x="4048125" y="3429000"/>
            <a:ext cx="4694238" cy="31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 New Session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24012"/>
            <a:ext cx="5495925" cy="36099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750" y="2133600"/>
            <a:ext cx="2346325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61" y="2005012"/>
            <a:ext cx="5329277" cy="438464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56761" y="3295650"/>
            <a:ext cx="5304652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 New Session </a:t>
            </a:r>
            <a:r>
              <a:rPr lang="en-US" altLang="ko-KR" dirty="0" smtClean="0">
                <a:solidFill>
                  <a:srgbClr val="FF0000"/>
                </a:solidFill>
              </a:rPr>
              <a:t>– Selecting Options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56" y="1706707"/>
            <a:ext cx="5844887" cy="479713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24025" y="2876550"/>
            <a:ext cx="171450" cy="235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Timeline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6" y="1600350"/>
            <a:ext cx="6739908" cy="48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Timeline - CPU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6" y="1600350"/>
            <a:ext cx="6739908" cy="48077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1570" y="2505075"/>
            <a:ext cx="6730383" cy="733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Timeline - GPU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6" y="1600350"/>
            <a:ext cx="6739908" cy="48077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1570" y="3242207"/>
            <a:ext cx="6730383" cy="1310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Timeline - GPU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46" y="1600350"/>
            <a:ext cx="6739908" cy="48077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1570" y="3242207"/>
            <a:ext cx="6730383" cy="1310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Kernel Function Properties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217" t="11499" r="20490" b="20040"/>
          <a:stretch/>
        </p:blipFill>
        <p:spPr>
          <a:xfrm>
            <a:off x="1181100" y="1609725"/>
            <a:ext cx="6781800" cy="48101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40623" y="4896648"/>
            <a:ext cx="2922278" cy="1523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Outline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NVIDIA Profiler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Necessity of the Profiler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User Guide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err="1" smtClean="0"/>
              <a:t>nvprof</a:t>
            </a:r>
            <a:endParaRPr lang="en-US" altLang="ko-KR" dirty="0" smtClean="0"/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Visual Profiler (</a:t>
            </a:r>
            <a:r>
              <a:rPr lang="en-US" altLang="ko-KR" dirty="0" err="1" smtClean="0"/>
              <a:t>nvvp</a:t>
            </a:r>
            <a:r>
              <a:rPr lang="en-US" altLang="ko-KR" dirty="0" smtClean="0"/>
              <a:t>)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/>
              <a:t>Analysis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Visual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Device Properties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088" t="11228" r="20558" b="19729"/>
          <a:stretch/>
        </p:blipFill>
        <p:spPr>
          <a:xfrm>
            <a:off x="1177290" y="1612405"/>
            <a:ext cx="6789420" cy="48510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40623" y="4896648"/>
            <a:ext cx="2922278" cy="1523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Analysis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Inspection of Timeline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Understand CPU / GPU interactions</a:t>
            </a: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Is the application taking advantage of both CPU &amp; GPU?</a:t>
            </a: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Is CPU waiting on GPU? Is GPU waiting on CPU?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lvl="2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Look for potential concurrency opportunities</a:t>
            </a: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Overlap </a:t>
            </a:r>
            <a:r>
              <a:rPr lang="en-US" altLang="ko-KR" b="0" dirty="0" err="1" smtClean="0">
                <a:sym typeface="Wingdings" panose="05000000000000000000" pitchFamily="2" charset="2"/>
              </a:rPr>
              <a:t>memcpy</a:t>
            </a:r>
            <a:r>
              <a:rPr lang="en-US" altLang="ko-KR" b="0" dirty="0" smtClean="0">
                <a:sym typeface="Wingdings" panose="05000000000000000000" pitchFamily="2" charset="2"/>
              </a:rPr>
              <a:t> and kernel</a:t>
            </a: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Concurrent Kernels</a:t>
            </a:r>
          </a:p>
          <a:p>
            <a:pPr lvl="2"/>
            <a:endParaRPr lang="en-US" altLang="ko-KR" b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Analysis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Automated Analysis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lvl="2"/>
            <a:endParaRPr lang="en-US" altLang="ko-KR" b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4" y="1628003"/>
            <a:ext cx="6765932" cy="48402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89033" y="4896648"/>
            <a:ext cx="5449891" cy="1523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Analysis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Focused Profiling</a:t>
            </a:r>
          </a:p>
          <a:p>
            <a:pPr lvl="1"/>
            <a:r>
              <a:rPr lang="en-US" altLang="ko-KR" b="0" dirty="0" smtClean="0">
                <a:sym typeface="Wingdings" panose="05000000000000000000" pitchFamily="2" charset="2"/>
              </a:rPr>
              <a:t>Setting region of interest (ROI)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Specify representative subset of app. Execution</a:t>
            </a:r>
          </a:p>
          <a:p>
            <a:pPr lvl="2"/>
            <a:r>
              <a:rPr lang="en-US" altLang="ko-KR" b="0" dirty="0">
                <a:sym typeface="Wingdings" panose="05000000000000000000" pitchFamily="2" charset="2"/>
              </a:rPr>
              <a:t>Manual exploration and analysis simplified</a:t>
            </a:r>
          </a:p>
          <a:p>
            <a:pPr lvl="2"/>
            <a:r>
              <a:rPr lang="en-US" altLang="ko-KR" b="0" dirty="0">
                <a:sym typeface="Wingdings" panose="05000000000000000000" pitchFamily="2" charset="2"/>
              </a:rPr>
              <a:t>Automated analysis focused on performance of ROI</a:t>
            </a: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How to?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cudaProfilerStart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/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cudaProfilerStop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() </a:t>
            </a:r>
            <a:r>
              <a:rPr lang="en-US" altLang="ko-KR" b="0" dirty="0" smtClean="0">
                <a:sym typeface="Wingdings" panose="05000000000000000000" pitchFamily="2" charset="2"/>
              </a:rPr>
              <a:t>in the code</a:t>
            </a: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Include </a:t>
            </a:r>
            <a:r>
              <a:rPr lang="en-US" altLang="ko-KR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cuda_profiler_api.h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b="0" dirty="0" smtClean="0">
              <a:sym typeface="Wingdings" panose="05000000000000000000" pitchFamily="2" charset="2"/>
            </a:endParaRPr>
          </a:p>
          <a:p>
            <a:pPr lvl="2"/>
            <a:endParaRPr lang="en-US" altLang="ko-KR" b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5033962"/>
            <a:ext cx="3857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Outline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NVIDIA Profiler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Necessity of the Profiler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User Guide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nvprof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Visual Profiler (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nvvp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Conclusion</a:t>
            </a:r>
            <a:endParaRPr lang="en-US" altLang="ko-KR" dirty="0"/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Conclusion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 of Using Profilers</a:t>
            </a:r>
          </a:p>
          <a:p>
            <a:pPr lvl="1"/>
            <a:r>
              <a:rPr lang="en-US" altLang="ko-KR" b="0" dirty="0" smtClean="0">
                <a:sym typeface="Wingdings" panose="05000000000000000000" pitchFamily="2" charset="2"/>
              </a:rPr>
              <a:t>Find out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performance limiters </a:t>
            </a:r>
            <a:r>
              <a:rPr lang="en-US" altLang="ko-KR" b="0" dirty="0" smtClean="0">
                <a:sym typeface="Wingdings" panose="05000000000000000000" pitchFamily="2" charset="2"/>
              </a:rPr>
              <a:t>of </a:t>
            </a:r>
            <a:br>
              <a:rPr lang="en-US" altLang="ko-KR" b="0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data &amp; computation intensive applications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Optimal resource distribution </a:t>
            </a:r>
            <a:r>
              <a:rPr lang="en-US" altLang="ko-KR" dirty="0" smtClean="0">
                <a:sym typeface="Wingdings" panose="05000000000000000000" pitchFamily="2" charset="2"/>
              </a:rPr>
              <a:t>across application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Overlapping procedures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Latency hiding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Tools for Profiling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Nvprof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Terminal based texture profiling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Visual Profiler</a:t>
            </a:r>
          </a:p>
          <a:p>
            <a:pPr lvl="2"/>
            <a:r>
              <a:rPr lang="en-US" altLang="ko-KR" b="0" dirty="0" smtClean="0">
                <a:sym typeface="Wingdings" panose="05000000000000000000" pitchFamily="2" charset="2"/>
              </a:rPr>
              <a:t>GUI based profiling with timeline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3.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Outline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NVIDIA Profiler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Necessity of the Profiler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User Guide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nvprof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Visual Profiler (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nvvp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Analysis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NVIDIA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a Profiler?</a:t>
            </a:r>
          </a:p>
          <a:p>
            <a:pPr lvl="1"/>
            <a:r>
              <a:rPr lang="en-US" altLang="ko-KR" dirty="0" smtClean="0"/>
              <a:t>Tool that enables you to </a:t>
            </a:r>
            <a:r>
              <a:rPr lang="en-US" altLang="ko-KR" b="1" dirty="0" smtClean="0">
                <a:solidFill>
                  <a:srgbClr val="FF0000"/>
                </a:solidFill>
              </a:rPr>
              <a:t>understand and optimize </a:t>
            </a:r>
            <a:r>
              <a:rPr lang="en-US" altLang="ko-KR" dirty="0" smtClean="0"/>
              <a:t>the performance of your CUDA applications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Types of NVIDIA Profilers</a:t>
            </a:r>
          </a:p>
          <a:p>
            <a:pPr lvl="1"/>
            <a:endParaRPr lang="en-US" altLang="ko-KR" dirty="0"/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20" y="3439659"/>
            <a:ext cx="4332879" cy="2309637"/>
          </a:xfrm>
          <a:prstGeom prst="rect">
            <a:avLst/>
          </a:prstGeom>
        </p:spPr>
      </p:pic>
      <p:pic>
        <p:nvPicPr>
          <p:cNvPr id="9" name="Picture 2" descr="F:\EE817\스크린샷, 2017-03-08 10-41-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4"/>
          <a:stretch/>
        </p:blipFill>
        <p:spPr bwMode="auto">
          <a:xfrm>
            <a:off x="1030766" y="3429000"/>
            <a:ext cx="2603539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4072" y="5850493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err="1" smtClean="0"/>
              <a:t>nvprof</a:t>
            </a:r>
            <a:endParaRPr lang="ko-KR" altLang="en-US" sz="24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64134" y="5850493"/>
            <a:ext cx="325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dirty="0" smtClean="0"/>
              <a:t>Visual Profiler (</a:t>
            </a:r>
            <a:r>
              <a:rPr lang="en-US" altLang="ko-KR" sz="2400" b="1" i="1" dirty="0" err="1" smtClean="0"/>
              <a:t>nvvp</a:t>
            </a:r>
            <a:r>
              <a:rPr lang="en-US" altLang="ko-KR" sz="2400" b="1" i="1" dirty="0" smtClean="0"/>
              <a:t>)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20174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Necessity of a Profiler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using both CPU &amp; GPU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Performance Limiters</a:t>
            </a:r>
          </a:p>
          <a:p>
            <a:pPr lvl="1"/>
            <a:r>
              <a:rPr lang="en-US" altLang="ko-KR" dirty="0" smtClean="0"/>
              <a:t>Memory / Instruction bandwidth</a:t>
            </a:r>
          </a:p>
          <a:p>
            <a:pPr lvl="1"/>
            <a:r>
              <a:rPr lang="en-US" altLang="ko-KR" dirty="0" smtClean="0"/>
              <a:t>Latency of execution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Need profiler to find out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what limits the</a:t>
            </a:r>
            <a:b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application’s performance (speed)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1. Introduction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13" y="1587235"/>
            <a:ext cx="6276373" cy="25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Outline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NVIDIA Profiler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Necessity of the Profiler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User Guide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err="1" smtClean="0"/>
              <a:t>nvprof</a:t>
            </a:r>
            <a:endParaRPr lang="en-US" altLang="ko-KR" dirty="0" smtClean="0"/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Visual Profiler (</a:t>
            </a:r>
            <a:r>
              <a:rPr lang="en-US" altLang="ko-KR" dirty="0" err="1" smtClean="0"/>
              <a:t>nvvp</a:t>
            </a:r>
            <a:r>
              <a:rPr lang="en-US" altLang="ko-KR" dirty="0" smtClean="0"/>
              <a:t>)</a:t>
            </a:r>
          </a:p>
          <a:p>
            <a:pPr marL="914400" lvl="1" indent="-514350">
              <a:buFont typeface="Arial" panose="020B0604020202020204" pitchFamily="34" charset="0"/>
              <a:buChar char="‒"/>
            </a:pPr>
            <a:r>
              <a:rPr lang="en-US" altLang="ko-KR" dirty="0" smtClean="0"/>
              <a:t>Analysis</a:t>
            </a:r>
            <a:endParaRPr lang="en-US" altLang="ko-KR" dirty="0" smtClean="0"/>
          </a:p>
          <a:p>
            <a:pPr marL="914400" lvl="1" indent="-514350">
              <a:buFont typeface="Arial" panose="020B0604020202020204" pitchFamily="34" charset="0"/>
              <a:buChar char="‒"/>
            </a:pP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nvprof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Terminal based profiler with textual reports</a:t>
            </a:r>
          </a:p>
          <a:p>
            <a:pPr lvl="1"/>
            <a:r>
              <a:rPr lang="en-US" altLang="ko-KR" b="0" dirty="0" smtClean="0"/>
              <a:t>Summary of GPU &amp; CPU activity</a:t>
            </a:r>
          </a:p>
          <a:p>
            <a:pPr lvl="1"/>
            <a:r>
              <a:rPr lang="en-US" altLang="ko-KR" b="0" dirty="0" smtClean="0"/>
              <a:t>Trace of GPU &amp; CPU activity</a:t>
            </a:r>
          </a:p>
          <a:p>
            <a:pPr lvl="1"/>
            <a:r>
              <a:rPr lang="en-US" altLang="ko-KR" b="0" dirty="0" smtClean="0"/>
              <a:t>Event collection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Usage of </a:t>
            </a:r>
            <a:r>
              <a:rPr lang="en-US" altLang="ko-KR" dirty="0" err="1" smtClean="0"/>
              <a:t>nvprof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Terminal command</a:t>
            </a:r>
          </a:p>
          <a:p>
            <a:pPr lvl="2"/>
            <a:r>
              <a:rPr lang="en-US" altLang="ko-KR" b="0" i="1" dirty="0" smtClean="0"/>
              <a:t>$ </a:t>
            </a:r>
            <a:r>
              <a:rPr lang="en-US" altLang="ko-KR" b="0" i="1" dirty="0" err="1" smtClean="0"/>
              <a:t>nvprof</a:t>
            </a:r>
            <a:r>
              <a:rPr lang="en-US" altLang="ko-KR" b="0" i="1" dirty="0" smtClean="0"/>
              <a:t>   [ </a:t>
            </a:r>
            <a:r>
              <a:rPr lang="en-US" altLang="ko-KR" b="0" i="1" dirty="0" err="1" smtClean="0"/>
              <a:t>nvprof_args</a:t>
            </a:r>
            <a:r>
              <a:rPr lang="en-US" altLang="ko-KR" b="0" i="1" dirty="0"/>
              <a:t> </a:t>
            </a:r>
            <a:r>
              <a:rPr lang="en-US" altLang="ko-KR" b="0" i="1" dirty="0" smtClean="0"/>
              <a:t>]  &lt;app&gt;  [</a:t>
            </a:r>
            <a:r>
              <a:rPr lang="en-US" altLang="ko-KR" b="0" i="1" dirty="0" err="1" smtClean="0"/>
              <a:t>apps_args</a:t>
            </a:r>
            <a:r>
              <a:rPr lang="en-US" altLang="ko-KR" b="0" i="1" dirty="0" smtClean="0"/>
              <a:t>]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Argument help</a:t>
            </a:r>
          </a:p>
          <a:p>
            <a:pPr lvl="2"/>
            <a:r>
              <a:rPr lang="en-US" altLang="ko-KR" b="0" i="1" dirty="0" smtClean="0"/>
              <a:t>$ </a:t>
            </a:r>
            <a:r>
              <a:rPr lang="en-US" altLang="ko-KR" b="0" i="1" dirty="0" err="1" smtClean="0"/>
              <a:t>nvprof</a:t>
            </a:r>
            <a:r>
              <a:rPr lang="en-US" altLang="ko-KR" b="0" i="1" dirty="0" smtClean="0"/>
              <a:t>  --help</a:t>
            </a:r>
          </a:p>
          <a:p>
            <a:pPr lvl="1"/>
            <a:endParaRPr lang="en-US" altLang="ko-KR" dirty="0"/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2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nvprof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 Summary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Summary of each kernel functions</a:t>
            </a:r>
          </a:p>
          <a:p>
            <a:pPr lvl="2"/>
            <a:r>
              <a:rPr lang="en-US" altLang="ko-KR" b="0" dirty="0" smtClean="0"/>
              <a:t>Number of calls</a:t>
            </a:r>
          </a:p>
          <a:p>
            <a:pPr lvl="2"/>
            <a:r>
              <a:rPr lang="en-US" altLang="ko-KR" b="0" dirty="0" smtClean="0"/>
              <a:t>Execution time (</a:t>
            </a:r>
            <a:r>
              <a:rPr lang="en-US" altLang="ko-KR" b="0" dirty="0" err="1" smtClean="0"/>
              <a:t>Avg</a:t>
            </a:r>
            <a:r>
              <a:rPr lang="en-US" altLang="ko-KR" b="0" dirty="0" smtClean="0"/>
              <a:t>, min, max)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Time portion</a:t>
            </a:r>
            <a:r>
              <a:rPr lang="en-US" altLang="ko-KR" b="0" dirty="0" smtClean="0"/>
              <a:t> to the total application running time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1" y="1619594"/>
            <a:ext cx="7688558" cy="28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err="1" smtClean="0"/>
              <a:t>nvprof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 Trace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More detailed analysis</a:t>
            </a:r>
          </a:p>
          <a:p>
            <a:pPr lvl="2"/>
            <a:r>
              <a:rPr lang="en-US" altLang="ko-KR" b="0" dirty="0" smtClean="0"/>
              <a:t>Starting point, duration</a:t>
            </a:r>
          </a:p>
          <a:p>
            <a:pPr lvl="2"/>
            <a:r>
              <a:rPr lang="en-US" altLang="ko-KR" b="0" dirty="0" smtClean="0"/>
              <a:t>Grid &amp; block allocations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Size &amp; Throughput of </a:t>
            </a:r>
            <a:r>
              <a:rPr lang="en-US" altLang="ko-KR" dirty="0" err="1" smtClean="0">
                <a:solidFill>
                  <a:srgbClr val="FF0000"/>
                </a:solidFill>
              </a:rPr>
              <a:t>mempcy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altLang="ko-KR" dirty="0" smtClean="0"/>
              <a:t>2. User Guide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1620401"/>
            <a:ext cx="8321386" cy="28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nal_version">
  <a:themeElements>
    <a:clrScheme name="PPT_template_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2006">
      <a:majorFont>
        <a:latin typeface="Arial"/>
        <a:ea typeface="HY견고딕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563</Words>
  <Application>Microsoft Office PowerPoint</Application>
  <PresentationFormat>화면 슬라이드 쇼(4:3)</PresentationFormat>
  <Paragraphs>205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HY견고딕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Final_version</vt:lpstr>
      <vt:lpstr>NVIDIA Profiler’s Guide</vt:lpstr>
      <vt:lpstr>Outline</vt:lpstr>
      <vt:lpstr>Outline</vt:lpstr>
      <vt:lpstr>NVIDIA Profiler</vt:lpstr>
      <vt:lpstr>Necessity of a Profiler</vt:lpstr>
      <vt:lpstr>Outline</vt:lpstr>
      <vt:lpstr>nvprof</vt:lpstr>
      <vt:lpstr>nvprof</vt:lpstr>
      <vt:lpstr>nvprof</vt:lpstr>
      <vt:lpstr>nvprof</vt:lpstr>
      <vt:lpstr>nvprof</vt:lpstr>
      <vt:lpstr>Visual Profiler</vt:lpstr>
      <vt:lpstr>Visual Profiler</vt:lpstr>
      <vt:lpstr>Visual Profiler</vt:lpstr>
      <vt:lpstr>Visual Profiler</vt:lpstr>
      <vt:lpstr>Visual Profiler</vt:lpstr>
      <vt:lpstr>Visual Profiler</vt:lpstr>
      <vt:lpstr>Visual Profiler</vt:lpstr>
      <vt:lpstr>Visual Profiler</vt:lpstr>
      <vt:lpstr>Visual Profiler</vt:lpstr>
      <vt:lpstr>Analysis</vt:lpstr>
      <vt:lpstr>Analysis</vt:lpstr>
      <vt:lpstr>Analysis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Visual Profiler</dc:title>
  <dc:creator>Sanghoon Kang</dc:creator>
  <cp:lastModifiedBy>Sanghoon Kang</cp:lastModifiedBy>
  <cp:revision>39</cp:revision>
  <dcterms:created xsi:type="dcterms:W3CDTF">2017-03-29T15:45:25Z</dcterms:created>
  <dcterms:modified xsi:type="dcterms:W3CDTF">2017-03-29T17:47:30Z</dcterms:modified>
</cp:coreProperties>
</file>