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82" r:id="rId2"/>
    <p:sldId id="364" r:id="rId3"/>
    <p:sldId id="388" r:id="rId4"/>
    <p:sldId id="389" r:id="rId5"/>
    <p:sldId id="390" r:id="rId6"/>
    <p:sldId id="391" r:id="rId7"/>
    <p:sldId id="392" r:id="rId8"/>
    <p:sldId id="386" r:id="rId9"/>
    <p:sldId id="387" r:id="rId10"/>
    <p:sldId id="362" r:id="rId11"/>
    <p:sldId id="396" r:id="rId12"/>
    <p:sldId id="380" r:id="rId13"/>
    <p:sldId id="355" r:id="rId14"/>
    <p:sldId id="356" r:id="rId15"/>
    <p:sldId id="365" r:id="rId16"/>
    <p:sldId id="366" r:id="rId17"/>
    <p:sldId id="372" r:id="rId18"/>
    <p:sldId id="368" r:id="rId19"/>
    <p:sldId id="367" r:id="rId20"/>
    <p:sldId id="373" r:id="rId21"/>
    <p:sldId id="369" r:id="rId22"/>
    <p:sldId id="371" r:id="rId23"/>
    <p:sldId id="381" r:id="rId24"/>
    <p:sldId id="382" r:id="rId25"/>
    <p:sldId id="375" r:id="rId26"/>
    <p:sldId id="377" r:id="rId27"/>
    <p:sldId id="378" r:id="rId28"/>
    <p:sldId id="397" r:id="rId29"/>
    <p:sldId id="398" r:id="rId30"/>
    <p:sldId id="399" r:id="rId31"/>
    <p:sldId id="403" r:id="rId32"/>
    <p:sldId id="400" r:id="rId33"/>
    <p:sldId id="404" r:id="rId34"/>
    <p:sldId id="393" r:id="rId35"/>
    <p:sldId id="379" r:id="rId36"/>
    <p:sldId id="395" r:id="rId37"/>
    <p:sldId id="401" r:id="rId38"/>
    <p:sldId id="402" r:id="rId3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82" d="100"/>
          <a:sy n="82" d="100"/>
        </p:scale>
        <p:origin x="147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2017-03-23</a:t>
            </a:fld>
            <a:endParaRPr lang="ko-KR" altLang="en-US" dirty="0"/>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2017-03-23</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5"/>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3/23/2017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3/23/2017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3/23/2017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3/23/2017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3/23/2017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3/23/2017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3/23/2017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3/23/2017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3/23/2017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3/23/2017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6 CUDA Global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21,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err="1"/>
              <a:t>Perforemance</a:t>
            </a:r>
            <a:r>
              <a:rPr lang="en-US" altLang="ko-KR" dirty="0"/>
              <a:t> </a:t>
            </a:r>
            <a:r>
              <a:rPr lang="en-US" altLang="ko-KR" dirty="0" err="1"/>
              <a:t>Tuning:Unrolling</a:t>
            </a:r>
            <a:r>
              <a:rPr lang="en-US" altLang="ko-KR" dirty="0"/>
              <a:t> loops</a:t>
            </a:r>
            <a:endParaRPr lang="ko-KR" altLang="en-US" dirty="0"/>
          </a:p>
        </p:txBody>
      </p:sp>
      <p:sp>
        <p:nvSpPr>
          <p:cNvPr id="3" name="내용 개체 틀 2"/>
          <p:cNvSpPr>
            <a:spLocks noGrp="1"/>
          </p:cNvSpPr>
          <p:nvPr>
            <p:ph idx="1"/>
          </p:nvPr>
        </p:nvSpPr>
        <p:spPr>
          <a:xfrm>
            <a:off x="323528" y="1196752"/>
            <a:ext cx="8686800" cy="4525963"/>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 +B[k];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72725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50180" cy="360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9144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L1 cache enabled  Performance</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83" y="2636912"/>
            <a:ext cx="828140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80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오른쪽 화살표 2"/>
          <p:cNvSpPr/>
          <p:nvPr/>
        </p:nvSpPr>
        <p:spPr>
          <a:xfrm>
            <a:off x="3635896" y="357301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3259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Layout of Matrices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9241080"/>
              </p:ext>
            </p:extLst>
          </p:nvPr>
        </p:nvGraphicFramePr>
        <p:xfrm>
          <a:off x="467544" y="2348880"/>
          <a:ext cx="8229600" cy="370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545318285"/>
              </p:ext>
            </p:extLst>
          </p:nvPr>
        </p:nvGraphicFramePr>
        <p:xfrm>
          <a:off x="467544" y="3717032"/>
          <a:ext cx="8208912" cy="36576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gridCol w="684076">
                  <a:extLst>
                    <a:ext uri="{9D8B030D-6E8A-4147-A177-3AD203B41FA5}">
                      <a16:colId xmlns:a16="http://schemas.microsoft.com/office/drawing/2014/main" val="20010"/>
                    </a:ext>
                  </a:extLst>
                </a:gridCol>
                <a:gridCol w="684076">
                  <a:extLst>
                    <a:ext uri="{9D8B030D-6E8A-4147-A177-3AD203B41FA5}">
                      <a16:colId xmlns:a16="http://schemas.microsoft.com/office/drawing/2014/main" val="20011"/>
                    </a:ext>
                  </a:extLst>
                </a:gridCol>
              </a:tblGrid>
              <a:tr h="36004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467544" y="2060848"/>
            <a:ext cx="7560840" cy="369332"/>
          </a:xfrm>
          <a:prstGeom prst="rect">
            <a:avLst/>
          </a:prstGeom>
          <a:noFill/>
        </p:spPr>
        <p:txBody>
          <a:bodyPr wrap="square" rtlCol="0">
            <a:spAutoFit/>
          </a:bodyPr>
          <a:lstStyle/>
          <a:p>
            <a:r>
              <a:rPr lang="en-US" altLang="ko-KR" dirty="0">
                <a:latin typeface="+mn-lt"/>
              </a:rPr>
              <a:t>original matrix ( can be aligned, coalesced O) </a:t>
            </a:r>
            <a:endParaRPr lang="ko-KR" altLang="en-US" dirty="0">
              <a:latin typeface="+mn-lt"/>
            </a:endParaRPr>
          </a:p>
        </p:txBody>
      </p:sp>
      <p:sp>
        <p:nvSpPr>
          <p:cNvPr id="7" name="TextBox 6"/>
          <p:cNvSpPr txBox="1"/>
          <p:nvPr/>
        </p:nvSpPr>
        <p:spPr>
          <a:xfrm>
            <a:off x="467544" y="3429000"/>
            <a:ext cx="5616624" cy="369332"/>
          </a:xfrm>
          <a:prstGeom prst="rect">
            <a:avLst/>
          </a:prstGeom>
          <a:noFill/>
        </p:spPr>
        <p:txBody>
          <a:bodyPr wrap="square" rtlCol="0">
            <a:spAutoFit/>
          </a:bodyPr>
          <a:lstStyle/>
          <a:p>
            <a:r>
              <a:rPr lang="en-US" altLang="ko-KR" dirty="0">
                <a:latin typeface="+mn-lt"/>
              </a:rPr>
              <a:t>transposed matrix </a:t>
            </a:r>
            <a:r>
              <a:rPr lang="en-US" altLang="ko-KR" dirty="0"/>
              <a:t>( can be aligned, Coalesced X) </a:t>
            </a:r>
            <a:endParaRPr lang="ko-KR" altLang="en-US" dirty="0">
              <a:latin typeface="+mn-lt"/>
            </a:endParaRPr>
          </a:p>
        </p:txBody>
      </p:sp>
      <p:sp>
        <p:nvSpPr>
          <p:cNvPr id="8" name="TextBox 7"/>
          <p:cNvSpPr txBox="1"/>
          <p:nvPr/>
        </p:nvSpPr>
        <p:spPr>
          <a:xfrm>
            <a:off x="467544" y="4221088"/>
            <a:ext cx="8208912" cy="2031325"/>
          </a:xfrm>
          <a:prstGeom prst="rect">
            <a:avLst/>
          </a:prstGeom>
          <a:noFill/>
        </p:spPr>
        <p:txBody>
          <a:bodyPr wrap="square" rtlCol="0">
            <a:spAutoFit/>
          </a:bodyPr>
          <a:lstStyle/>
          <a:p>
            <a:r>
              <a:rPr lang="en-US" altLang="ko-KR" dirty="0">
                <a:latin typeface="+mn-lt"/>
              </a:rPr>
              <a:t>void </a:t>
            </a:r>
            <a:r>
              <a:rPr lang="en-US" altLang="ko-KR" dirty="0" err="1">
                <a:latin typeface="+mn-lt"/>
              </a:rPr>
              <a:t>transposeHost</a:t>
            </a:r>
            <a:r>
              <a:rPr lang="en-US" altLang="ko-KR" dirty="0">
                <a:latin typeface="+mn-lt"/>
              </a:rPr>
              <a:t>(float *out, float *</a:t>
            </a:r>
            <a:r>
              <a:rPr lang="en-US" altLang="ko-KR" dirty="0" err="1">
                <a:latin typeface="+mn-lt"/>
              </a:rPr>
              <a:t>in,const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nx</a:t>
            </a:r>
            <a:r>
              <a:rPr lang="en-US" altLang="ko-KR" dirty="0">
                <a:latin typeface="+mn-lt"/>
              </a:rPr>
              <a:t>, </a:t>
            </a:r>
            <a:r>
              <a:rPr lang="en-US" altLang="ko-KR" dirty="0" err="1">
                <a:latin typeface="+mn-lt"/>
              </a:rPr>
              <a:t>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a:t>
            </a:r>
            <a:r>
              <a:rPr lang="en-US" altLang="ko-KR" dirty="0" err="1">
                <a:latin typeface="+mn-lt"/>
              </a:rPr>
              <a:t>iy</a:t>
            </a:r>
            <a:r>
              <a:rPr lang="en-US" altLang="ko-KR" dirty="0">
                <a:latin typeface="+mn-lt"/>
              </a:rPr>
              <a:t>=0; </a:t>
            </a:r>
            <a:r>
              <a:rPr lang="en-US" altLang="ko-KR" dirty="0" err="1">
                <a:latin typeface="+mn-lt"/>
              </a:rPr>
              <a:t>iy</a:t>
            </a:r>
            <a:r>
              <a:rPr lang="en-US" altLang="ko-KR" dirty="0">
                <a:latin typeface="+mn-lt"/>
              </a:rPr>
              <a:t>&lt;</a:t>
            </a:r>
            <a:r>
              <a:rPr lang="en-US" altLang="ko-KR" dirty="0" err="1">
                <a:latin typeface="+mn-lt"/>
              </a:rPr>
              <a:t>ny</a:t>
            </a:r>
            <a:r>
              <a:rPr lang="en-US" altLang="ko-KR" dirty="0">
                <a:latin typeface="+mn-lt"/>
              </a:rPr>
              <a:t>; ++</a:t>
            </a:r>
            <a:r>
              <a:rPr lang="en-US" altLang="ko-KR" dirty="0" err="1">
                <a:latin typeface="+mn-lt"/>
              </a:rPr>
              <a:t>iy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ix=0; ix&lt;</a:t>
            </a:r>
            <a:r>
              <a:rPr lang="en-US" altLang="ko-KR" dirty="0" err="1">
                <a:latin typeface="+mn-lt"/>
              </a:rPr>
              <a:t>nx</a:t>
            </a:r>
            <a:r>
              <a:rPr lang="en-US" altLang="ko-KR" dirty="0">
                <a:latin typeface="+mn-lt"/>
              </a:rPr>
              <a:t>;++ix){</a:t>
            </a:r>
          </a:p>
          <a:p>
            <a:r>
              <a:rPr lang="en-US" altLang="ko-KR" dirty="0">
                <a:latin typeface="+mn-lt"/>
              </a:rPr>
              <a:t>			out[ix*</a:t>
            </a:r>
            <a:r>
              <a:rPr lang="en-US" altLang="ko-KR" dirty="0" err="1">
                <a:latin typeface="+mn-lt"/>
              </a:rPr>
              <a:t>ny</a:t>
            </a:r>
            <a:r>
              <a:rPr lang="en-US" altLang="ko-KR" dirty="0">
                <a:latin typeface="+mn-lt"/>
              </a:rPr>
              <a:t> + </a:t>
            </a:r>
            <a:r>
              <a:rPr lang="en-US" altLang="ko-KR" dirty="0" err="1">
                <a:latin typeface="+mn-lt"/>
              </a:rPr>
              <a:t>iy</a:t>
            </a:r>
            <a:r>
              <a:rPr lang="en-US" altLang="ko-KR" dirty="0">
                <a:latin typeface="+mn-lt"/>
              </a:rPr>
              <a:t>]=in[</a:t>
            </a:r>
            <a:r>
              <a:rPr lang="en-US" altLang="ko-KR" dirty="0" err="1">
                <a:latin typeface="+mn-lt"/>
              </a:rPr>
              <a:t>iy</a:t>
            </a:r>
            <a:r>
              <a:rPr lang="en-US" altLang="ko-KR" dirty="0">
                <a:latin typeface="+mn-lt"/>
              </a:rPr>
              <a:t>*</a:t>
            </a:r>
            <a:r>
              <a:rPr lang="en-US" altLang="ko-KR" dirty="0" err="1">
                <a:latin typeface="+mn-lt"/>
              </a:rPr>
              <a:t>nx+ix</a:t>
            </a:r>
            <a:r>
              <a:rPr lang="en-US" altLang="ko-KR" dirty="0">
                <a:latin typeface="+mn-lt"/>
              </a:rPr>
              <a:t>];</a:t>
            </a:r>
          </a:p>
          <a:p>
            <a:r>
              <a:rPr lang="en-US" altLang="ko-KR" dirty="0">
                <a:latin typeface="+mn-lt"/>
              </a:rPr>
              <a:t>		}</a:t>
            </a:r>
          </a:p>
          <a:p>
            <a:r>
              <a:rPr lang="en-US" altLang="ko-KR" dirty="0">
                <a:latin typeface="+mn-lt"/>
              </a:rPr>
              <a:t>	}</a:t>
            </a:r>
          </a:p>
          <a:p>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295639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en-US" altLang="ko-KR" dirty="0"/>
              <a:t>Read: by rows in the matrix, coalesced access.</a:t>
            </a:r>
          </a:p>
          <a:p>
            <a:r>
              <a:rPr lang="en-US" altLang="ko-KR" dirty="0"/>
              <a:t>Write: by columns in the transposed matrix, stride access which is the worst memory access pattern.</a:t>
            </a:r>
          </a:p>
          <a:p>
            <a:r>
              <a:rPr lang="en-US" altLang="ko-KR" dirty="0"/>
              <a:t>How to improve the bandwidth utilization:</a:t>
            </a:r>
          </a:p>
          <a:p>
            <a:pPr marL="0" indent="0">
              <a:buNone/>
            </a:pPr>
            <a:r>
              <a:rPr lang="en-US" altLang="ko-KR" dirty="0"/>
              <a:t>	Two approaches:</a:t>
            </a:r>
          </a:p>
          <a:p>
            <a:pPr marL="0" indent="0">
              <a:buNone/>
            </a:pPr>
            <a:r>
              <a:rPr lang="en-US" altLang="ko-KR" dirty="0"/>
              <a:t>		1.Read by rows and write by columns,</a:t>
            </a:r>
          </a:p>
          <a:p>
            <a:pPr marL="0" indent="0">
              <a:buNone/>
            </a:pPr>
            <a:r>
              <a:rPr lang="en-US" altLang="ko-KR" dirty="0"/>
              <a:t>		2.Read by columns and write by rows.</a:t>
            </a:r>
            <a:endParaRPr lang="ko-KR" altLang="en-US" dirty="0"/>
          </a:p>
        </p:txBody>
      </p:sp>
    </p:spTree>
    <p:extLst>
      <p:ext uri="{BB962C8B-B14F-4D97-AF65-F5344CB8AC3E}">
        <p14:creationId xmlns:p14="http://schemas.microsoft.com/office/powerpoint/2010/main" val="22261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row, write by column</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0656106"/>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11775570"/>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200329"/>
          </a:xfrm>
          <a:prstGeom prst="rect">
            <a:avLst/>
          </a:prstGeom>
          <a:noFill/>
        </p:spPr>
        <p:txBody>
          <a:bodyPr wrap="square" rtlCol="0">
            <a:spAutoFit/>
          </a:bodyPr>
          <a:lstStyle/>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r>
              <a:rPr lang="en-US" altLang="ko-KR" b="1" dirty="0">
                <a:latin typeface="+mn-lt"/>
              </a:rPr>
              <a:t>,</a:t>
            </a:r>
          </a:p>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threadIdx.y</a:t>
            </a:r>
            <a:endParaRPr lang="ko-KR" altLang="en-US" b="1" dirty="0">
              <a:latin typeface="+mn-lt"/>
            </a:endParaRPr>
          </a:p>
        </p:txBody>
      </p:sp>
    </p:spTree>
    <p:extLst>
      <p:ext uri="{BB962C8B-B14F-4D97-AF65-F5344CB8AC3E}">
        <p14:creationId xmlns:p14="http://schemas.microsoft.com/office/powerpoint/2010/main" val="317711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2895204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3</a:t>
                      </a:r>
                    </a:p>
                    <a:p>
                      <a:pPr latinLnBrk="1"/>
                      <a:r>
                        <a:rPr lang="en-US" altLang="ko-KR" dirty="0"/>
                        <a:t>(3,0)</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(0,2)</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031379190"/>
              </p:ext>
            </p:extLst>
          </p:nvPr>
        </p:nvGraphicFramePr>
        <p:xfrm>
          <a:off x="5220072" y="2204864"/>
          <a:ext cx="1823865" cy="2771858"/>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653792">
                <a:tc>
                  <a:txBody>
                    <a:bodyPr/>
                    <a:lstStyle/>
                    <a:p>
                      <a:pPr latinLnBrk="1"/>
                      <a:r>
                        <a:rPr lang="en-US" altLang="ko-KR" dirty="0"/>
                        <a:t>0</a:t>
                      </a:r>
                    </a:p>
                    <a:p>
                      <a:pPr latinLnBrk="1"/>
                      <a:r>
                        <a:rPr lang="en-US" altLang="ko-KR" dirty="0">
                          <a:solidFill>
                            <a:schemeClr val="bg1"/>
                          </a:solidFill>
                        </a:rPr>
                        <a:t>(0,0)</a:t>
                      </a:r>
                      <a:endParaRPr lang="ko-KR" altLang="en-US" dirty="0">
                        <a:solidFill>
                          <a:srgbClr val="FF0000"/>
                        </a:solidFill>
                      </a:endParaRPr>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79809" y="5044370"/>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297333" y="5517232"/>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627881" y="4612486"/>
            <a:ext cx="1440160"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
        <p:nvSpPr>
          <p:cNvPr id="9" name="TextBox 8"/>
          <p:cNvSpPr txBox="1"/>
          <p:nvPr/>
        </p:nvSpPr>
        <p:spPr>
          <a:xfrm>
            <a:off x="5716510" y="4981818"/>
            <a:ext cx="1013365"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112993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2800" dirty="0"/>
              <a:t>Transpose:</a:t>
            </a:r>
            <a:br>
              <a:rPr lang="en-US" altLang="ko-KR" sz="2800" dirty="0"/>
            </a:br>
            <a:r>
              <a:rPr lang="en-US" altLang="ko-KR" sz="2800" dirty="0"/>
              <a:t>Read in Row and Write in Column</a:t>
            </a:r>
            <a:endParaRPr lang="ko-KR" altLang="en-US" sz="2800"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sz="2800" dirty="0"/>
              <a:t>__global__ void </a:t>
            </a:r>
            <a:r>
              <a:rPr lang="en-US" altLang="ko-KR" sz="2800" dirty="0" err="1"/>
              <a:t>transposeRow</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out[ix*</a:t>
            </a:r>
            <a:r>
              <a:rPr lang="en-US" altLang="ko-KR" sz="2800" dirty="0" err="1"/>
              <a:t>ny</a:t>
            </a:r>
            <a:r>
              <a:rPr lang="en-US" altLang="ko-KR" sz="2800" dirty="0"/>
              <a:t> + </a:t>
            </a:r>
            <a:r>
              <a:rPr lang="en-US" altLang="ko-KR" sz="2800" dirty="0" err="1"/>
              <a:t>iy</a:t>
            </a:r>
            <a:r>
              <a:rPr lang="en-US" altLang="ko-KR" sz="2800" dirty="0"/>
              <a:t>]= in[</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1623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column, write by row</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79533751"/>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462337687"/>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477328"/>
          </a:xfrm>
          <a:prstGeom prst="rect">
            <a:avLst/>
          </a:prstGeom>
          <a:noFill/>
        </p:spPr>
        <p:txBody>
          <a:bodyPr wrap="square" rtlCol="0">
            <a:spAutoFit/>
          </a:bodyPr>
          <a:lstStyle/>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threadIx.y</a:t>
            </a:r>
            <a:r>
              <a:rPr lang="en-US" altLang="ko-KR" b="1" dirty="0">
                <a:latin typeface="+mn-lt"/>
              </a:rPr>
              <a:t>,</a:t>
            </a:r>
          </a:p>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endParaRPr lang="en-US" altLang="ko-KR" b="1" dirty="0">
              <a:latin typeface="+mn-lt"/>
            </a:endParaRPr>
          </a:p>
          <a:p>
            <a:endParaRPr lang="ko-KR" altLang="en-US" b="1" dirty="0">
              <a:latin typeface="+mn-lt"/>
            </a:endParaRPr>
          </a:p>
        </p:txBody>
      </p:sp>
    </p:spTree>
    <p:extLst>
      <p:ext uri="{BB962C8B-B14F-4D97-AF65-F5344CB8AC3E}">
        <p14:creationId xmlns:p14="http://schemas.microsoft.com/office/powerpoint/2010/main" val="220723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r>
              <a:rPr lang="en-US" altLang="ko-KR" sz="2400" dirty="0"/>
              <a:t>To optimize the bandwidth utilization of a device,</a:t>
            </a:r>
          </a:p>
          <a:p>
            <a:pPr marL="0" indent="0">
              <a:buNone/>
            </a:pPr>
            <a:r>
              <a:rPr lang="en-US" altLang="ko-KR" sz="2400" dirty="0"/>
              <a:t>	-Aligned and coalesced memory access,</a:t>
            </a:r>
          </a:p>
          <a:p>
            <a:pPr marL="0" indent="0">
              <a:buNone/>
            </a:pPr>
            <a:r>
              <a:rPr lang="en-US" altLang="ko-KR" sz="2400" dirty="0"/>
              <a:t>	-Sufficient concurrent memory operations are required.</a:t>
            </a:r>
          </a:p>
          <a:p>
            <a:pPr marL="0" indent="0">
              <a:buNone/>
            </a:pPr>
            <a:endParaRPr lang="en-US" altLang="ko-KR" sz="2400" dirty="0"/>
          </a:p>
          <a:p>
            <a:r>
              <a:rPr lang="en-US" altLang="ko-KR" sz="2400" dirty="0"/>
              <a:t>To increase the concurrent memory access,</a:t>
            </a:r>
          </a:p>
          <a:p>
            <a:pPr marL="0" indent="0">
              <a:buNone/>
            </a:pPr>
            <a:r>
              <a:rPr lang="en-US" altLang="ko-KR" sz="2400" dirty="0"/>
              <a:t>	-Increasing the number of independent memory operations 	performed in each thread,</a:t>
            </a:r>
          </a:p>
          <a:p>
            <a:pPr marL="0" indent="0">
              <a:buNone/>
            </a:pPr>
            <a:r>
              <a:rPr lang="en-US" altLang="ko-KR" sz="2400" dirty="0"/>
              <a:t>	-kernel launch should be configured to get efficient 	 	parallelism.</a:t>
            </a:r>
            <a:endParaRPr lang="ko-KR" altLang="en-US" sz="2400" dirty="0"/>
          </a:p>
        </p:txBody>
      </p:sp>
    </p:spTree>
    <p:extLst>
      <p:ext uri="{BB962C8B-B14F-4D97-AF65-F5344CB8AC3E}">
        <p14:creationId xmlns:p14="http://schemas.microsoft.com/office/powerpoint/2010/main" val="372499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2739637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(0,1)</a:t>
                      </a:r>
                      <a:endParaRPr lang="ko-KR" altLang="en-US" dirty="0"/>
                    </a:p>
                  </a:txBody>
                  <a:tcPr/>
                </a:tc>
                <a:tc>
                  <a:txBody>
                    <a:bodyPr/>
                    <a:lstStyle/>
                    <a:p>
                      <a:pPr latinLnBrk="1"/>
                      <a:r>
                        <a:rPr lang="en-US" altLang="ko-KR" dirty="0"/>
                        <a:t>2</a:t>
                      </a:r>
                    </a:p>
                    <a:p>
                      <a:pPr latinLnBrk="1"/>
                      <a:r>
                        <a:rPr lang="en-US" altLang="ko-KR" dirty="0"/>
                        <a:t>(0,2)</a:t>
                      </a:r>
                      <a:endParaRPr lang="ko-KR" altLang="en-US" dirty="0"/>
                    </a:p>
                  </a:txBody>
                  <a:tcPr/>
                </a:tc>
                <a:tc>
                  <a:txBody>
                    <a:bodyPr/>
                    <a:lstStyle/>
                    <a:p>
                      <a:pPr latinLnBrk="1"/>
                      <a:r>
                        <a:rPr lang="en-US" altLang="ko-KR" dirty="0"/>
                        <a:t>3</a:t>
                      </a:r>
                    </a:p>
                    <a:p>
                      <a:pPr latinLnBrk="1"/>
                      <a:r>
                        <a:rPr lang="en-US" altLang="ko-KR" dirty="0"/>
                        <a:t>(0,3)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(1,2)</a:t>
                      </a:r>
                      <a:endParaRPr lang="ko-KR" altLang="en-US" dirty="0"/>
                    </a:p>
                  </a:txBody>
                  <a:tcPr/>
                </a:tc>
                <a:tc>
                  <a:txBody>
                    <a:bodyPr/>
                    <a:lstStyle/>
                    <a:p>
                      <a:pPr latinLnBrk="1"/>
                      <a:r>
                        <a:rPr lang="en-US" altLang="ko-KR" dirty="0"/>
                        <a:t>7</a:t>
                      </a:r>
                    </a:p>
                    <a:p>
                      <a:pPr latinLnBrk="1"/>
                      <a:r>
                        <a:rPr lang="en-US" altLang="ko-KR" dirty="0"/>
                        <a:t>(1,3)</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(2,0)</a:t>
                      </a:r>
                      <a:endParaRPr lang="ko-KR" altLang="en-US" dirty="0"/>
                    </a:p>
                  </a:txBody>
                  <a:tcPr/>
                </a:tc>
                <a:tc>
                  <a:txBody>
                    <a:bodyPr/>
                    <a:lstStyle/>
                    <a:p>
                      <a:pPr latinLnBrk="1"/>
                      <a:r>
                        <a:rPr lang="en-US" altLang="ko-KR" dirty="0"/>
                        <a:t>9</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(2,3)</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411502565"/>
              </p:ext>
            </p:extLst>
          </p:nvPr>
        </p:nvGraphicFramePr>
        <p:xfrm>
          <a:off x="5004048" y="2204864"/>
          <a:ext cx="2039889" cy="2776954"/>
        </p:xfrm>
        <a:graphic>
          <a:graphicData uri="http://schemas.openxmlformats.org/drawingml/2006/table">
            <a:tbl>
              <a:tblPr firstRow="1" bandRow="1">
                <a:tableStyleId>{5C22544A-7EE6-4342-B048-85BDC9FD1C3A}</a:tableStyleId>
              </a:tblPr>
              <a:tblGrid>
                <a:gridCol w="679963">
                  <a:extLst>
                    <a:ext uri="{9D8B030D-6E8A-4147-A177-3AD203B41FA5}">
                      <a16:colId xmlns:a16="http://schemas.microsoft.com/office/drawing/2014/main" val="20000"/>
                    </a:ext>
                  </a:extLst>
                </a:gridCol>
                <a:gridCol w="679963">
                  <a:extLst>
                    <a:ext uri="{9D8B030D-6E8A-4147-A177-3AD203B41FA5}">
                      <a16:colId xmlns:a16="http://schemas.microsoft.com/office/drawing/2014/main" val="20001"/>
                    </a:ext>
                  </a:extLst>
                </a:gridCol>
                <a:gridCol w="679963">
                  <a:extLst>
                    <a:ext uri="{9D8B030D-6E8A-4147-A177-3AD203B41FA5}">
                      <a16:colId xmlns:a16="http://schemas.microsoft.com/office/drawing/2014/main" val="20002"/>
                    </a:ext>
                  </a:extLst>
                </a:gridCol>
              </a:tblGrid>
              <a:tr h="654994">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7320">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7320">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7320">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90728" y="5166484"/>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290728" y="4581128"/>
            <a:ext cx="977016"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
        <p:nvSpPr>
          <p:cNvPr id="8" name="TextBox 7"/>
          <p:cNvSpPr txBox="1"/>
          <p:nvPr/>
        </p:nvSpPr>
        <p:spPr>
          <a:xfrm>
            <a:off x="5508104" y="5013176"/>
            <a:ext cx="1152128"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313695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Transpose</a:t>
            </a:r>
            <a:br>
              <a:rPr lang="en-US" altLang="ko-KR" sz="3200" dirty="0"/>
            </a:br>
            <a:r>
              <a:rPr lang="en-US" altLang="ko-KR" sz="3200" dirty="0"/>
              <a:t>Read by Column and Write by Row</a:t>
            </a:r>
            <a:endParaRPr lang="ko-KR" altLang="en-US" sz="3200"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transposeCol</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iy</a:t>
            </a:r>
            <a:r>
              <a:rPr lang="en-US" altLang="ko-KR" sz="2800" dirty="0"/>
              <a:t>*</a:t>
            </a:r>
            <a:r>
              <a:rPr lang="en-US" altLang="ko-KR" sz="2800" dirty="0" err="1"/>
              <a:t>nx</a:t>
            </a:r>
            <a:r>
              <a:rPr lang="en-US" altLang="ko-KR" sz="2800" dirty="0"/>
              <a:t> + ix]= in[ix*</a:t>
            </a:r>
            <a:r>
              <a:rPr lang="en-US" altLang="ko-KR" sz="2800" dirty="0" err="1"/>
              <a:t>ny</a:t>
            </a:r>
            <a:r>
              <a:rPr lang="en-US" altLang="ko-KR" sz="2800" dirty="0"/>
              <a:t> + </a:t>
            </a:r>
            <a:r>
              <a:rPr lang="en-US" altLang="ko-KR" sz="2800" dirty="0" err="1"/>
              <a:t>iy</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77654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539750"/>
            <a:ext cx="8856984" cy="960438"/>
          </a:xfrm>
        </p:spPr>
        <p:txBody>
          <a:bodyPr/>
          <a:lstStyle/>
          <a:p>
            <a:r>
              <a:rPr lang="en-US" altLang="ko-KR" dirty="0"/>
              <a:t>Upper and Lower Performance Bound</a:t>
            </a:r>
            <a:endParaRPr lang="ko-KR" altLang="en-US" dirty="0"/>
          </a:p>
        </p:txBody>
      </p:sp>
      <p:sp>
        <p:nvSpPr>
          <p:cNvPr id="3" name="내용 개체 틀 2"/>
          <p:cNvSpPr>
            <a:spLocks noGrp="1"/>
          </p:cNvSpPr>
          <p:nvPr>
            <p:ph idx="1"/>
          </p:nvPr>
        </p:nvSpPr>
        <p:spPr/>
        <p:txBody>
          <a:bodyPr/>
          <a:lstStyle/>
          <a:p>
            <a:r>
              <a:rPr lang="en-US" altLang="ko-KR" dirty="0"/>
              <a:t>Upper Bound (best, may be memory bandwidth):  Copy the matrix by loading and storing rows, which are all coalesced accesses.</a:t>
            </a:r>
          </a:p>
          <a:p>
            <a:pPr marL="0" indent="0">
              <a:buNone/>
            </a:pPr>
            <a:r>
              <a:rPr lang="en-US" altLang="ko-KR" dirty="0"/>
              <a:t>   The number of memory operations is the same </a:t>
            </a:r>
          </a:p>
          <a:p>
            <a:pPr marL="0" indent="0">
              <a:buNone/>
            </a:pPr>
            <a:r>
              <a:rPr lang="en-US" altLang="ko-KR" dirty="0"/>
              <a:t>   as that of the matrix transpose.</a:t>
            </a:r>
          </a:p>
          <a:p>
            <a:r>
              <a:rPr lang="en-US" altLang="ko-KR" dirty="0"/>
              <a:t>Lower Bound (worst, may be memory bandwidth):   Copy the matrix by loading and storing columns, which are all stride accesses. </a:t>
            </a:r>
          </a:p>
          <a:p>
            <a:pPr marL="0" indent="0">
              <a:buNone/>
            </a:pPr>
            <a:r>
              <a:rPr lang="en-US" altLang="ko-KR" dirty="0"/>
              <a:t>    The number of memory operations is the same </a:t>
            </a:r>
          </a:p>
          <a:p>
            <a:pPr marL="0" indent="0">
              <a:buNone/>
            </a:pPr>
            <a:r>
              <a:rPr lang="en-US" altLang="ko-KR" dirty="0"/>
              <a:t>   as that of the matrix transpose.</a:t>
            </a:r>
            <a:endParaRPr lang="ko-KR" altLang="en-US" dirty="0"/>
          </a:p>
        </p:txBody>
      </p:sp>
    </p:spTree>
    <p:extLst>
      <p:ext uri="{BB962C8B-B14F-4D97-AF65-F5344CB8AC3E}">
        <p14:creationId xmlns:p14="http://schemas.microsoft.com/office/powerpoint/2010/main" val="139839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 y="2564904"/>
            <a:ext cx="899199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3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982" y="2132856"/>
            <a:ext cx="635110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0341"/>
            <a:ext cx="62769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타원 2"/>
          <p:cNvSpPr/>
          <p:nvPr/>
        </p:nvSpPr>
        <p:spPr>
          <a:xfrm>
            <a:off x="3923928" y="2132856"/>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3995936" y="2924944"/>
            <a:ext cx="144016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995936" y="5445224"/>
            <a:ext cx="129614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5916" y="4070341"/>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076057" y="1518849"/>
            <a:ext cx="4067944" cy="646331"/>
          </a:xfrm>
          <a:prstGeom prst="rect">
            <a:avLst/>
          </a:prstGeom>
          <a:noFill/>
        </p:spPr>
        <p:txBody>
          <a:bodyPr wrap="square" rtlCol="0">
            <a:spAutoFit/>
          </a:bodyPr>
          <a:lstStyle/>
          <a:p>
            <a:r>
              <a:rPr lang="en-US" altLang="ko-KR" dirty="0" err="1"/>
              <a:t>cpu</a:t>
            </a:r>
            <a:r>
              <a:rPr lang="en-US" altLang="ko-KR" dirty="0"/>
              <a:t> L1 : temporal &amp; spatial locality </a:t>
            </a:r>
          </a:p>
          <a:p>
            <a:r>
              <a:rPr lang="en-US" altLang="ko-KR" dirty="0" err="1"/>
              <a:t>gpu</a:t>
            </a:r>
            <a:r>
              <a:rPr lang="en-US" altLang="ko-KR" dirty="0"/>
              <a:t> L1 : spatial locality</a:t>
            </a:r>
            <a:endParaRPr lang="ko-KR" altLang="en-US" dirty="0"/>
          </a:p>
        </p:txBody>
      </p:sp>
    </p:spTree>
    <p:extLst>
      <p:ext uri="{BB962C8B-B14F-4D97-AF65-F5344CB8AC3E}">
        <p14:creationId xmlns:p14="http://schemas.microsoft.com/office/powerpoint/2010/main" val="1545309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Transpose</a:t>
            </a:r>
            <a:endParaRPr lang="ko-KR" altLang="en-US" dirty="0"/>
          </a:p>
        </p:txBody>
      </p:sp>
      <p:sp>
        <p:nvSpPr>
          <p:cNvPr id="3" name="내용 개체 틀 2"/>
          <p:cNvSpPr>
            <a:spLocks noGrp="1"/>
          </p:cNvSpPr>
          <p:nvPr>
            <p:ph idx="1"/>
          </p:nvPr>
        </p:nvSpPr>
        <p:spPr/>
        <p:txBody>
          <a:bodyPr/>
          <a:lstStyle/>
          <a:p>
            <a:r>
              <a:rPr lang="en-US" altLang="ko-KR" sz="2400" dirty="0"/>
              <a:t>To improve the memory bandwidth of transpose, the unrolling transpose is to assign more independent work to each thread in order to maximize in-flight memory requests.</a:t>
            </a:r>
          </a:p>
          <a:p>
            <a:endParaRPr lang="ko-KR" altLang="en-US" sz="2400" dirty="0"/>
          </a:p>
        </p:txBody>
      </p:sp>
    </p:spTree>
    <p:extLst>
      <p:ext uri="{BB962C8B-B14F-4D97-AF65-F5344CB8AC3E}">
        <p14:creationId xmlns:p14="http://schemas.microsoft.com/office/powerpoint/2010/main" val="2587845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8229600" cy="960438"/>
          </a:xfrm>
        </p:spPr>
        <p:txBody>
          <a:bodyPr/>
          <a:lstStyle/>
          <a:p>
            <a:r>
              <a:rPr lang="en-US" altLang="ko-KR" dirty="0"/>
              <a:t>Row-based unrolling</a:t>
            </a:r>
            <a:endParaRPr lang="ko-KR" altLang="en-US" dirty="0"/>
          </a:p>
        </p:txBody>
      </p:sp>
      <p:sp>
        <p:nvSpPr>
          <p:cNvPr id="4" name="내용 개체 틀 2"/>
          <p:cNvSpPr>
            <a:spLocks noGrp="1"/>
          </p:cNvSpPr>
          <p:nvPr>
            <p:ph idx="1"/>
          </p:nvPr>
        </p:nvSpPr>
        <p:spPr>
          <a:xfrm>
            <a:off x="395536" y="260648"/>
            <a:ext cx="8229600" cy="4525963"/>
          </a:xfrm>
        </p:spPr>
        <p:txBody>
          <a:bodyPr/>
          <a:lstStyle/>
          <a:p>
            <a:pPr marL="0" indent="0">
              <a:buNone/>
            </a:pPr>
            <a:r>
              <a:rPr lang="en-US" altLang="ko-KR" sz="2800" dirty="0"/>
              <a:t>__global__ void transposeNaive4Row(float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out[to]= in[</a:t>
            </a:r>
            <a:r>
              <a:rPr lang="en-US" altLang="ko-KR" sz="2800" dirty="0" err="1"/>
              <a:t>ti</a:t>
            </a:r>
            <a:r>
              <a:rPr lang="en-US" altLang="ko-KR" sz="2800" dirty="0"/>
              <a:t>];</a:t>
            </a:r>
          </a:p>
          <a:p>
            <a:pPr marL="0" indent="0">
              <a:buNone/>
            </a:pPr>
            <a:r>
              <a:rPr lang="en-US" altLang="ko-KR" sz="2800" dirty="0"/>
              <a:t>	out[</a:t>
            </a:r>
            <a:r>
              <a:rPr lang="en-US" altLang="ko-KR" sz="2800" dirty="0" err="1"/>
              <a:t>to+ny</a:t>
            </a:r>
            <a:r>
              <a:rPr lang="en-US" altLang="ko-KR" sz="2800" dirty="0"/>
              <a:t>*</a:t>
            </a:r>
            <a:r>
              <a:rPr lang="en-US" altLang="ko-KR" sz="2800" dirty="0" err="1"/>
              <a:t>blockDim.x</a:t>
            </a:r>
            <a:r>
              <a:rPr lang="en-US" altLang="ko-KR" sz="2800" dirty="0"/>
              <a:t>]=in[</a:t>
            </a:r>
            <a:r>
              <a:rPr lang="en-US" altLang="ko-KR" sz="2800" dirty="0" err="1"/>
              <a:t>ti+blockDim.x</a:t>
            </a:r>
            <a:r>
              <a:rPr lang="en-US" altLang="ko-KR" sz="2800" dirty="0"/>
              <a:t>];</a:t>
            </a:r>
          </a:p>
          <a:p>
            <a:pPr marL="0" indent="0">
              <a:buNone/>
            </a:pPr>
            <a:r>
              <a:rPr lang="en-US" altLang="ko-KR" sz="2800" dirty="0"/>
              <a:t>	out[</a:t>
            </a:r>
            <a:r>
              <a:rPr lang="en-US" altLang="ko-KR" sz="2800" dirty="0" err="1"/>
              <a:t>to+ny</a:t>
            </a:r>
            <a:r>
              <a:rPr lang="en-US" altLang="ko-KR" sz="2800" dirty="0"/>
              <a:t>*2*</a:t>
            </a:r>
            <a:r>
              <a:rPr lang="en-US" altLang="ko-KR" sz="2800" dirty="0" err="1"/>
              <a:t>blockDim.x</a:t>
            </a:r>
            <a:r>
              <a:rPr lang="en-US" altLang="ko-KR" sz="2800" dirty="0"/>
              <a:t>]=in[ti+2*</a:t>
            </a:r>
            <a:r>
              <a:rPr lang="en-US" altLang="ko-KR" sz="2800" dirty="0" err="1"/>
              <a:t>blockDim.x</a:t>
            </a:r>
            <a:r>
              <a:rPr lang="en-US" altLang="ko-KR" sz="2800" dirty="0"/>
              <a:t>];</a:t>
            </a:r>
          </a:p>
          <a:p>
            <a:pPr marL="0" indent="0">
              <a:buNone/>
            </a:pPr>
            <a:r>
              <a:rPr lang="en-US" altLang="ko-KR" sz="2800" dirty="0"/>
              <a:t>	out[</a:t>
            </a:r>
            <a:r>
              <a:rPr lang="en-US" altLang="ko-KR" sz="2800" dirty="0" err="1"/>
              <a:t>to+ny</a:t>
            </a:r>
            <a:r>
              <a:rPr lang="en-US" altLang="ko-KR" sz="2800" dirty="0"/>
              <a:t>*3*</a:t>
            </a:r>
            <a:r>
              <a:rPr lang="en-US" altLang="ko-KR" sz="2800" dirty="0" err="1"/>
              <a:t>blockDim.x</a:t>
            </a:r>
            <a:r>
              <a:rPr lang="en-US" altLang="ko-KR" sz="2800" dirty="0"/>
              <a:t>]=in[ti+3*</a:t>
            </a:r>
            <a:r>
              <a:rPr lang="en-US" altLang="ko-KR" sz="2800" dirty="0" err="1"/>
              <a:t>blockDim.x</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93324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4772"/>
            <a:ext cx="8229600" cy="960438"/>
          </a:xfrm>
        </p:spPr>
        <p:txBody>
          <a:bodyPr/>
          <a:lstStyle/>
          <a:p>
            <a:r>
              <a:rPr lang="en-US" altLang="ko-KR" dirty="0"/>
              <a:t>Column-based Unrolling</a:t>
            </a:r>
            <a:endParaRPr lang="ko-KR" altLang="en-US" dirty="0"/>
          </a:p>
        </p:txBody>
      </p:sp>
      <p:sp>
        <p:nvSpPr>
          <p:cNvPr id="6" name="내용 개체 틀 2"/>
          <p:cNvSpPr>
            <a:spLocks noGrp="1"/>
          </p:cNvSpPr>
          <p:nvPr>
            <p:ph idx="1"/>
          </p:nvPr>
        </p:nvSpPr>
        <p:spPr>
          <a:xfrm>
            <a:off x="395536" y="692696"/>
            <a:ext cx="8229600" cy="4525963"/>
          </a:xfrm>
        </p:spPr>
        <p:txBody>
          <a:bodyPr/>
          <a:lstStyle/>
          <a:p>
            <a:pPr marL="0" indent="0">
              <a:buNone/>
            </a:pPr>
            <a:r>
              <a:rPr lang="en-US" altLang="ko-KR" sz="2800" dirty="0"/>
              <a:t>__global__ void transposeNaive4Col(float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a:t>
            </a:r>
            <a:r>
              <a:rPr lang="en-US" altLang="ko-KR" sz="2800" dirty="0" err="1"/>
              <a:t>ti</a:t>
            </a:r>
            <a:r>
              <a:rPr lang="en-US" altLang="ko-KR" sz="2800" dirty="0"/>
              <a:t>]= in[to];</a:t>
            </a:r>
          </a:p>
          <a:p>
            <a:pPr marL="0" indent="0">
              <a:buNone/>
            </a:pPr>
            <a:r>
              <a:rPr lang="en-US" altLang="ko-KR" sz="2800" dirty="0"/>
              <a:t>	out[</a:t>
            </a:r>
            <a:r>
              <a:rPr lang="en-US" altLang="ko-KR" sz="2800" dirty="0" err="1"/>
              <a:t>ti+ny</a:t>
            </a:r>
            <a:r>
              <a:rPr lang="en-US" altLang="ko-KR" sz="2800" dirty="0"/>
              <a:t>*</a:t>
            </a:r>
            <a:r>
              <a:rPr lang="en-US" altLang="ko-KR" sz="2800" dirty="0" err="1"/>
              <a:t>blockDim.x</a:t>
            </a:r>
            <a:r>
              <a:rPr lang="en-US" altLang="ko-KR" sz="2800" dirty="0"/>
              <a:t>]=in[</a:t>
            </a:r>
            <a:r>
              <a:rPr lang="en-US" altLang="ko-KR" sz="2800" dirty="0" err="1"/>
              <a:t>to+blockDim.x</a:t>
            </a:r>
            <a:r>
              <a:rPr lang="en-US" altLang="ko-KR" sz="2800" dirty="0"/>
              <a:t>];</a:t>
            </a:r>
          </a:p>
          <a:p>
            <a:pPr marL="0" indent="0">
              <a:buNone/>
            </a:pPr>
            <a:r>
              <a:rPr lang="en-US" altLang="ko-KR" sz="2800" dirty="0"/>
              <a:t>	out[</a:t>
            </a:r>
            <a:r>
              <a:rPr lang="en-US" altLang="ko-KR" sz="2800" dirty="0" err="1"/>
              <a:t>ti+ny</a:t>
            </a:r>
            <a:r>
              <a:rPr lang="en-US" altLang="ko-KR" sz="2800" dirty="0"/>
              <a:t>*2*</a:t>
            </a:r>
            <a:r>
              <a:rPr lang="en-US" altLang="ko-KR" sz="2800" dirty="0" err="1"/>
              <a:t>blockDim.x</a:t>
            </a:r>
            <a:r>
              <a:rPr lang="en-US" altLang="ko-KR" sz="2800" dirty="0"/>
              <a:t>]=in[to+2*</a:t>
            </a:r>
            <a:r>
              <a:rPr lang="en-US" altLang="ko-KR" sz="2800" dirty="0" err="1"/>
              <a:t>blockDim.x</a:t>
            </a:r>
            <a:r>
              <a:rPr lang="en-US" altLang="ko-KR" sz="2800" dirty="0"/>
              <a:t>];</a:t>
            </a:r>
          </a:p>
          <a:p>
            <a:pPr marL="0" indent="0">
              <a:buNone/>
            </a:pPr>
            <a:r>
              <a:rPr lang="en-US" altLang="ko-KR" sz="2800" dirty="0"/>
              <a:t>	out[</a:t>
            </a:r>
            <a:r>
              <a:rPr lang="en-US" altLang="ko-KR" sz="2800" dirty="0" err="1"/>
              <a:t>ti+ny</a:t>
            </a:r>
            <a:r>
              <a:rPr lang="en-US" altLang="ko-KR" sz="2800" dirty="0"/>
              <a:t>*3*</a:t>
            </a:r>
            <a:r>
              <a:rPr lang="en-US" altLang="ko-KR" sz="2800" dirty="0" err="1"/>
              <a:t>blockDim.x</a:t>
            </a:r>
            <a:r>
              <a:rPr lang="en-US" altLang="ko-KR" sz="2800" dirty="0"/>
              <a:t>]=in[to+3*</a:t>
            </a:r>
            <a:r>
              <a:rPr lang="en-US" altLang="ko-KR" sz="2800" dirty="0" err="1"/>
              <a:t>blockDim.x</a:t>
            </a:r>
            <a:r>
              <a:rPr lang="en-US" altLang="ko-KR" sz="2800" dirty="0"/>
              <a:t>];</a:t>
            </a:r>
          </a:p>
          <a:p>
            <a:pPr marL="0" indent="0">
              <a:buNone/>
            </a:pPr>
            <a:r>
              <a:rPr lang="en-US" altLang="ko-KR" sz="2800" dirty="0"/>
              <a:t>  } }</a:t>
            </a:r>
          </a:p>
        </p:txBody>
      </p:sp>
    </p:spTree>
    <p:extLst>
      <p:ext uri="{BB962C8B-B14F-4D97-AF65-F5344CB8AC3E}">
        <p14:creationId xmlns:p14="http://schemas.microsoft.com/office/powerpoint/2010/main" val="2963636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3362053"/>
              </p:ext>
            </p:extLst>
          </p:nvPr>
        </p:nvGraphicFramePr>
        <p:xfrm>
          <a:off x="2699792" y="1988840"/>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835696" y="5805264"/>
            <a:ext cx="5328592" cy="369332"/>
          </a:xfrm>
          <a:prstGeom prst="rect">
            <a:avLst/>
          </a:prstGeom>
          <a:noFill/>
        </p:spPr>
        <p:txBody>
          <a:bodyPr wrap="square" rtlCol="0">
            <a:spAutoFit/>
          </a:bodyPr>
          <a:lstStyle/>
          <a:p>
            <a:r>
              <a:rPr lang="en-US" altLang="ko-KR" dirty="0" err="1">
                <a:solidFill>
                  <a:srgbClr val="FF0000"/>
                </a:solidFill>
                <a:latin typeface="+mn-lt"/>
              </a:rPr>
              <a:t>int</a:t>
            </a:r>
            <a:r>
              <a:rPr lang="en-US" altLang="ko-KR" dirty="0">
                <a:solidFill>
                  <a:srgbClr val="FF0000"/>
                </a:solidFill>
                <a:latin typeface="+mn-lt"/>
              </a:rPr>
              <a:t> bid=</a:t>
            </a:r>
            <a:r>
              <a:rPr lang="en-US" altLang="ko-KR" dirty="0" err="1">
                <a:solidFill>
                  <a:srgbClr val="FF0000"/>
                </a:solidFill>
                <a:latin typeface="+mn-lt"/>
              </a:rPr>
              <a:t>blockIdx.y</a:t>
            </a:r>
            <a:r>
              <a:rPr lang="en-US" altLang="ko-KR" dirty="0">
                <a:solidFill>
                  <a:srgbClr val="FF0000"/>
                </a:solidFill>
                <a:latin typeface="+mn-lt"/>
              </a:rPr>
              <a:t>*</a:t>
            </a:r>
            <a:r>
              <a:rPr lang="en-US" altLang="ko-KR" dirty="0" err="1">
                <a:solidFill>
                  <a:srgbClr val="FF0000"/>
                </a:solidFill>
                <a:latin typeface="+mn-lt"/>
              </a:rPr>
              <a:t>gridDim.x</a:t>
            </a:r>
            <a:r>
              <a:rPr lang="en-US" altLang="ko-KR" dirty="0">
                <a:solidFill>
                  <a:srgbClr val="FF0000"/>
                </a:solidFill>
                <a:latin typeface="+mn-lt"/>
              </a:rPr>
              <a:t> + </a:t>
            </a:r>
            <a:r>
              <a:rPr lang="en-US" altLang="ko-KR" dirty="0" err="1">
                <a:solidFill>
                  <a:srgbClr val="FF0000"/>
                </a:solidFill>
                <a:latin typeface="+mn-lt"/>
              </a:rPr>
              <a:t>blockIdx.x</a:t>
            </a:r>
            <a:r>
              <a:rPr lang="en-US" altLang="ko-KR" dirty="0">
                <a:solidFill>
                  <a:srgbClr val="FF0000"/>
                </a:solidFill>
                <a:latin typeface="+mn-lt"/>
              </a:rPr>
              <a:t>;</a:t>
            </a:r>
            <a:endParaRPr lang="ko-KR" altLang="en-US" dirty="0">
              <a:solidFill>
                <a:srgbClr val="FF0000"/>
              </a:solidFill>
              <a:latin typeface="+mn-lt"/>
            </a:endParaRPr>
          </a:p>
        </p:txBody>
      </p:sp>
      <p:cxnSp>
        <p:nvCxnSpPr>
          <p:cNvPr id="7" name="직선 화살표 연결선 6"/>
          <p:cNvCxnSpPr/>
          <p:nvPr/>
        </p:nvCxnSpPr>
        <p:spPr>
          <a:xfrm flipV="1">
            <a:off x="2051720" y="5085184"/>
            <a:ext cx="1008112"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43808" y="1628800"/>
            <a:ext cx="3096344" cy="369332"/>
          </a:xfrm>
          <a:prstGeom prst="rect">
            <a:avLst/>
          </a:prstGeom>
          <a:noFill/>
        </p:spPr>
        <p:txBody>
          <a:bodyPr wrap="square" rtlCol="0">
            <a:spAutoFit/>
          </a:bodyPr>
          <a:lstStyle/>
          <a:p>
            <a:r>
              <a:rPr lang="en-US" altLang="ko-KR" b="1" dirty="0">
                <a:latin typeface="+mn-lt"/>
              </a:rPr>
              <a:t>Cartesian Coordinate</a:t>
            </a:r>
            <a:endParaRPr lang="ko-KR" altLang="en-US" b="1" dirty="0">
              <a:latin typeface="+mn-lt"/>
            </a:endParaRPr>
          </a:p>
        </p:txBody>
      </p:sp>
      <p:sp>
        <p:nvSpPr>
          <p:cNvPr id="9" name="TextBox 8"/>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Tree>
    <p:extLst>
      <p:ext uri="{BB962C8B-B14F-4D97-AF65-F5344CB8AC3E}">
        <p14:creationId xmlns:p14="http://schemas.microsoft.com/office/powerpoint/2010/main" val="218792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409292803"/>
              </p:ext>
            </p:extLst>
          </p:nvPr>
        </p:nvGraphicFramePr>
        <p:xfrm>
          <a:off x="2882999" y="2021771"/>
          <a:ext cx="3250704" cy="3052936"/>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20000"/>
                    </a:ext>
                  </a:extLst>
                </a:gridCol>
                <a:gridCol w="812676">
                  <a:extLst>
                    <a:ext uri="{9D8B030D-6E8A-4147-A177-3AD203B41FA5}">
                      <a16:colId xmlns:a16="http://schemas.microsoft.com/office/drawing/2014/main" val="20001"/>
                    </a:ext>
                  </a:extLst>
                </a:gridCol>
                <a:gridCol w="812676">
                  <a:extLst>
                    <a:ext uri="{9D8B030D-6E8A-4147-A177-3AD203B41FA5}">
                      <a16:colId xmlns:a16="http://schemas.microsoft.com/office/drawing/2014/main" val="20002"/>
                    </a:ext>
                  </a:extLst>
                </a:gridCol>
                <a:gridCol w="812676">
                  <a:extLst>
                    <a:ext uri="{9D8B030D-6E8A-4147-A177-3AD203B41FA5}">
                      <a16:colId xmlns:a16="http://schemas.microsoft.com/office/drawing/2014/main" val="20003"/>
                    </a:ext>
                  </a:extLst>
                </a:gridCol>
              </a:tblGrid>
              <a:tr h="763234">
                <a:tc>
                  <a:txBody>
                    <a:bodyPr/>
                    <a:lstStyle/>
                    <a:p>
                      <a:pPr latinLnBrk="1"/>
                      <a:r>
                        <a:rPr lang="en-US" altLang="ko-KR" dirty="0"/>
                        <a:t>(0,0)</a:t>
                      </a:r>
                    </a:p>
                    <a:p>
                      <a:pPr latinLnBrk="1"/>
                      <a:r>
                        <a:rPr lang="en-US" altLang="ko-KR" dirty="0"/>
                        <a:t> </a:t>
                      </a:r>
                      <a:r>
                        <a:rPr lang="en-US" altLang="ko-KR" dirty="0">
                          <a:solidFill>
                            <a:schemeClr val="tx1"/>
                          </a:solidFill>
                        </a:rPr>
                        <a:t> 0</a:t>
                      </a:r>
                      <a:endParaRPr lang="ko-KR" altLang="en-US" dirty="0">
                        <a:solidFill>
                          <a:schemeClr val="tx1"/>
                        </a:solidFill>
                      </a:endParaRPr>
                    </a:p>
                  </a:txBody>
                  <a:tcPr/>
                </a:tc>
                <a:tc>
                  <a:txBody>
                    <a:bodyPr/>
                    <a:lstStyle/>
                    <a:p>
                      <a:pPr latinLnBrk="1"/>
                      <a:r>
                        <a:rPr lang="en-US" altLang="ko-KR" dirty="0"/>
                        <a:t>(0,1)</a:t>
                      </a:r>
                    </a:p>
                    <a:p>
                      <a:pPr latinLnBrk="1"/>
                      <a:r>
                        <a:rPr lang="en-US" altLang="ko-KR" dirty="0">
                          <a:solidFill>
                            <a:schemeClr val="tx1"/>
                          </a:solidFill>
                        </a:rPr>
                        <a:t>  4</a:t>
                      </a:r>
                      <a:endParaRPr lang="ko-KR" altLang="en-US" dirty="0">
                        <a:solidFill>
                          <a:schemeClr val="tx1"/>
                        </a:solidFill>
                      </a:endParaRPr>
                    </a:p>
                  </a:txBody>
                  <a:tcPr/>
                </a:tc>
                <a:tc>
                  <a:txBody>
                    <a:bodyPr/>
                    <a:lstStyle/>
                    <a:p>
                      <a:pPr latinLnBrk="1"/>
                      <a:r>
                        <a:rPr lang="en-US" altLang="ko-KR" dirty="0"/>
                        <a:t>(0,2)</a:t>
                      </a:r>
                    </a:p>
                    <a:p>
                      <a:pPr latinLnBrk="1"/>
                      <a:r>
                        <a:rPr lang="en-US" altLang="ko-KR" dirty="0"/>
                        <a:t>  </a:t>
                      </a:r>
                      <a:r>
                        <a:rPr lang="en-US" altLang="ko-KR" dirty="0">
                          <a:solidFill>
                            <a:schemeClr val="tx1"/>
                          </a:solidFill>
                        </a:rPr>
                        <a:t>8</a:t>
                      </a:r>
                      <a:endParaRPr lang="ko-KR" altLang="en-US" dirty="0">
                        <a:solidFill>
                          <a:schemeClr val="tx1"/>
                        </a:solidFill>
                      </a:endParaRPr>
                    </a:p>
                  </a:txBody>
                  <a:tcPr/>
                </a:tc>
                <a:tc>
                  <a:txBody>
                    <a:bodyPr/>
                    <a:lstStyle/>
                    <a:p>
                      <a:pPr latinLnBrk="1"/>
                      <a:r>
                        <a:rPr lang="en-US" altLang="ko-KR" dirty="0"/>
                        <a:t>(0,3)</a:t>
                      </a:r>
                    </a:p>
                    <a:p>
                      <a:pPr latinLnBrk="1"/>
                      <a:r>
                        <a:rPr lang="en-US" altLang="ko-KR" dirty="0">
                          <a:solidFill>
                            <a:schemeClr val="tx1"/>
                          </a:solidFill>
                        </a:rPr>
                        <a:t>  12</a:t>
                      </a:r>
                      <a:endParaRPr lang="ko-KR" altLang="en-US" dirty="0">
                        <a:solidFill>
                          <a:schemeClr val="tx1"/>
                        </a:solidFill>
                      </a:endParaRPr>
                    </a:p>
                  </a:txBody>
                  <a:tcPr/>
                </a:tc>
                <a:extLst>
                  <a:ext uri="{0D108BD9-81ED-4DB2-BD59-A6C34878D82A}">
                    <a16:rowId xmlns:a16="http://schemas.microsoft.com/office/drawing/2014/main" val="10000"/>
                  </a:ext>
                </a:extLst>
              </a:tr>
              <a:tr h="763234">
                <a:tc>
                  <a:txBody>
                    <a:bodyPr/>
                    <a:lstStyle/>
                    <a:p>
                      <a:pPr latinLnBrk="1"/>
                      <a:r>
                        <a:rPr lang="en-US" altLang="ko-KR" dirty="0"/>
                        <a:t>(1,3)</a:t>
                      </a:r>
                    </a:p>
                    <a:p>
                      <a:pPr latinLnBrk="1"/>
                      <a:r>
                        <a:rPr lang="en-US" altLang="ko-KR" dirty="0"/>
                        <a:t>  </a:t>
                      </a:r>
                      <a:r>
                        <a:rPr lang="en-US" altLang="ko-KR" dirty="0">
                          <a:solidFill>
                            <a:schemeClr val="tx1"/>
                          </a:solidFill>
                        </a:rPr>
                        <a:t>13</a:t>
                      </a:r>
                      <a:endParaRPr lang="ko-KR" altLang="en-US" dirty="0">
                        <a:solidFill>
                          <a:schemeClr val="tx1"/>
                        </a:solidFill>
                      </a:endParaRPr>
                    </a:p>
                  </a:txBody>
                  <a:tcPr/>
                </a:tc>
                <a:tc>
                  <a:txBody>
                    <a:bodyPr/>
                    <a:lstStyle/>
                    <a:p>
                      <a:pPr latinLnBrk="1"/>
                      <a:r>
                        <a:rPr lang="en-US" altLang="ko-KR" dirty="0"/>
                        <a:t>(1,0)</a:t>
                      </a:r>
                    </a:p>
                    <a:p>
                      <a:pPr latinLnBrk="1"/>
                      <a:r>
                        <a:rPr lang="en-US" altLang="ko-KR" dirty="0">
                          <a:solidFill>
                            <a:schemeClr val="tx1"/>
                          </a:solidFill>
                        </a:rPr>
                        <a:t>  1</a:t>
                      </a:r>
                      <a:endParaRPr lang="ko-KR" altLang="en-US" dirty="0">
                        <a:solidFill>
                          <a:schemeClr val="tx1"/>
                        </a:solidFill>
                      </a:endParaRPr>
                    </a:p>
                  </a:txBody>
                  <a:tcPr/>
                </a:tc>
                <a:tc>
                  <a:txBody>
                    <a:bodyPr/>
                    <a:lstStyle/>
                    <a:p>
                      <a:pPr latinLnBrk="1"/>
                      <a:r>
                        <a:rPr lang="en-US" altLang="ko-KR" dirty="0"/>
                        <a:t>(1,1)</a:t>
                      </a:r>
                    </a:p>
                    <a:p>
                      <a:pPr latinLnBrk="1"/>
                      <a:r>
                        <a:rPr lang="en-US" altLang="ko-KR" dirty="0"/>
                        <a:t>  </a:t>
                      </a:r>
                      <a:r>
                        <a:rPr lang="en-US" altLang="ko-KR" dirty="0">
                          <a:solidFill>
                            <a:schemeClr val="tx1"/>
                          </a:solidFill>
                        </a:rPr>
                        <a:t>5</a:t>
                      </a:r>
                      <a:endParaRPr lang="ko-KR" altLang="en-US" dirty="0">
                        <a:solidFill>
                          <a:schemeClr val="tx1"/>
                        </a:solidFill>
                      </a:endParaRPr>
                    </a:p>
                  </a:txBody>
                  <a:tcPr/>
                </a:tc>
                <a:tc>
                  <a:txBody>
                    <a:bodyPr/>
                    <a:lstStyle/>
                    <a:p>
                      <a:pPr latinLnBrk="1"/>
                      <a:r>
                        <a:rPr lang="en-US" altLang="ko-KR" dirty="0"/>
                        <a:t>(1,2)</a:t>
                      </a:r>
                    </a:p>
                    <a:p>
                      <a:pPr latinLnBrk="1"/>
                      <a:r>
                        <a:rPr lang="en-US" altLang="ko-KR" dirty="0">
                          <a:solidFill>
                            <a:schemeClr val="tx1"/>
                          </a:solidFill>
                        </a:rPr>
                        <a:t>  9</a:t>
                      </a:r>
                      <a:endParaRPr lang="ko-KR" altLang="en-US" dirty="0">
                        <a:solidFill>
                          <a:schemeClr val="tx1"/>
                        </a:solidFill>
                      </a:endParaRPr>
                    </a:p>
                  </a:txBody>
                  <a:tcPr/>
                </a:tc>
                <a:extLst>
                  <a:ext uri="{0D108BD9-81ED-4DB2-BD59-A6C34878D82A}">
                    <a16:rowId xmlns:a16="http://schemas.microsoft.com/office/drawing/2014/main" val="10001"/>
                  </a:ext>
                </a:extLst>
              </a:tr>
              <a:tr h="763234">
                <a:tc>
                  <a:txBody>
                    <a:bodyPr/>
                    <a:lstStyle/>
                    <a:p>
                      <a:pPr latinLnBrk="1"/>
                      <a:r>
                        <a:rPr lang="en-US" altLang="ko-KR" dirty="0"/>
                        <a:t>(2,2)</a:t>
                      </a:r>
                    </a:p>
                    <a:p>
                      <a:pPr latinLnBrk="1"/>
                      <a:r>
                        <a:rPr lang="en-US" altLang="ko-KR" dirty="0"/>
                        <a:t>  </a:t>
                      </a:r>
                      <a:r>
                        <a:rPr lang="en-US" altLang="ko-KR" dirty="0">
                          <a:solidFill>
                            <a:schemeClr val="tx1"/>
                          </a:solidFill>
                        </a:rPr>
                        <a:t>10</a:t>
                      </a:r>
                      <a:endParaRPr lang="ko-KR" altLang="en-US" dirty="0">
                        <a:solidFill>
                          <a:schemeClr val="tx1"/>
                        </a:solidFill>
                      </a:endParaRPr>
                    </a:p>
                  </a:txBody>
                  <a:tcPr/>
                </a:tc>
                <a:tc>
                  <a:txBody>
                    <a:bodyPr/>
                    <a:lstStyle/>
                    <a:p>
                      <a:pPr latinLnBrk="1"/>
                      <a:r>
                        <a:rPr lang="en-US" altLang="ko-KR" dirty="0"/>
                        <a:t>(2,3)</a:t>
                      </a:r>
                    </a:p>
                    <a:p>
                      <a:pPr latinLnBrk="1"/>
                      <a:r>
                        <a:rPr lang="en-US" altLang="ko-KR" dirty="0">
                          <a:solidFill>
                            <a:schemeClr val="tx1"/>
                          </a:solidFill>
                        </a:rPr>
                        <a:t>  14</a:t>
                      </a:r>
                      <a:endParaRPr lang="ko-KR" altLang="en-US" dirty="0">
                        <a:solidFill>
                          <a:schemeClr val="tx1"/>
                        </a:solidFill>
                      </a:endParaRPr>
                    </a:p>
                  </a:txBody>
                  <a:tcPr/>
                </a:tc>
                <a:tc>
                  <a:txBody>
                    <a:bodyPr/>
                    <a:lstStyle/>
                    <a:p>
                      <a:pPr latinLnBrk="1"/>
                      <a:r>
                        <a:rPr lang="en-US" altLang="ko-KR" dirty="0"/>
                        <a:t>(2,0)</a:t>
                      </a:r>
                    </a:p>
                    <a:p>
                      <a:pPr latinLnBrk="1"/>
                      <a:r>
                        <a:rPr lang="en-US" altLang="ko-KR" dirty="0">
                          <a:solidFill>
                            <a:schemeClr val="tx1"/>
                          </a:solidFill>
                        </a:rPr>
                        <a:t>  2</a:t>
                      </a:r>
                      <a:endParaRPr lang="ko-KR" altLang="en-US" dirty="0">
                        <a:solidFill>
                          <a:schemeClr val="tx1"/>
                        </a:solidFill>
                      </a:endParaRPr>
                    </a:p>
                  </a:txBody>
                  <a:tcPr/>
                </a:tc>
                <a:tc>
                  <a:txBody>
                    <a:bodyPr/>
                    <a:lstStyle/>
                    <a:p>
                      <a:pPr latinLnBrk="1"/>
                      <a:r>
                        <a:rPr lang="en-US" altLang="ko-KR" dirty="0"/>
                        <a:t>(2,1)</a:t>
                      </a:r>
                    </a:p>
                    <a:p>
                      <a:pPr latinLnBrk="1"/>
                      <a:r>
                        <a:rPr lang="en-US" altLang="ko-KR" dirty="0"/>
                        <a:t>  </a:t>
                      </a:r>
                      <a:r>
                        <a:rPr lang="en-US" altLang="ko-KR" dirty="0">
                          <a:solidFill>
                            <a:schemeClr val="tx1"/>
                          </a:solidFill>
                        </a:rPr>
                        <a:t>6</a:t>
                      </a:r>
                      <a:endParaRPr lang="ko-KR" altLang="en-US" dirty="0">
                        <a:solidFill>
                          <a:schemeClr val="tx1"/>
                        </a:solidFill>
                      </a:endParaRPr>
                    </a:p>
                  </a:txBody>
                  <a:tcPr/>
                </a:tc>
                <a:extLst>
                  <a:ext uri="{0D108BD9-81ED-4DB2-BD59-A6C34878D82A}">
                    <a16:rowId xmlns:a16="http://schemas.microsoft.com/office/drawing/2014/main" val="10002"/>
                  </a:ext>
                </a:extLst>
              </a:tr>
              <a:tr h="763234">
                <a:tc>
                  <a:txBody>
                    <a:bodyPr/>
                    <a:lstStyle/>
                    <a:p>
                      <a:pPr latinLnBrk="1"/>
                      <a:r>
                        <a:rPr lang="en-US" altLang="ko-KR" dirty="0"/>
                        <a:t>(3,1)</a:t>
                      </a:r>
                    </a:p>
                    <a:p>
                      <a:pPr latinLnBrk="1"/>
                      <a:r>
                        <a:rPr lang="en-US" altLang="ko-KR" dirty="0">
                          <a:solidFill>
                            <a:schemeClr val="tx1"/>
                          </a:solidFill>
                        </a:rPr>
                        <a:t>  7</a:t>
                      </a:r>
                      <a:endParaRPr lang="ko-KR" altLang="en-US" dirty="0">
                        <a:solidFill>
                          <a:schemeClr val="tx1"/>
                        </a:solidFill>
                      </a:endParaRPr>
                    </a:p>
                  </a:txBody>
                  <a:tcPr/>
                </a:tc>
                <a:tc>
                  <a:txBody>
                    <a:bodyPr/>
                    <a:lstStyle/>
                    <a:p>
                      <a:pPr latinLnBrk="1"/>
                      <a:r>
                        <a:rPr lang="en-US" altLang="ko-KR" dirty="0"/>
                        <a:t>(3,2)</a:t>
                      </a:r>
                    </a:p>
                    <a:p>
                      <a:pPr latinLnBrk="1"/>
                      <a:r>
                        <a:rPr lang="en-US" altLang="ko-KR" dirty="0">
                          <a:solidFill>
                            <a:schemeClr val="tx1"/>
                          </a:solidFill>
                        </a:rPr>
                        <a:t>  11</a:t>
                      </a:r>
                      <a:endParaRPr lang="ko-KR" altLang="en-US" dirty="0">
                        <a:solidFill>
                          <a:schemeClr val="tx1"/>
                        </a:solidFill>
                      </a:endParaRPr>
                    </a:p>
                  </a:txBody>
                  <a:tcPr/>
                </a:tc>
                <a:tc>
                  <a:txBody>
                    <a:bodyPr/>
                    <a:lstStyle/>
                    <a:p>
                      <a:pPr latinLnBrk="1"/>
                      <a:r>
                        <a:rPr lang="en-US" altLang="ko-KR" dirty="0"/>
                        <a:t>(3,3)</a:t>
                      </a:r>
                    </a:p>
                    <a:p>
                      <a:pPr latinLnBrk="1"/>
                      <a:r>
                        <a:rPr lang="en-US" altLang="ko-KR" dirty="0"/>
                        <a:t>  </a:t>
                      </a:r>
                      <a:r>
                        <a:rPr lang="en-US" altLang="ko-KR" dirty="0">
                          <a:solidFill>
                            <a:schemeClr val="tx1"/>
                          </a:solidFill>
                        </a:rPr>
                        <a:t>15</a:t>
                      </a:r>
                      <a:endParaRPr lang="ko-KR" altLang="en-US" dirty="0">
                        <a:solidFill>
                          <a:schemeClr val="tx1"/>
                        </a:solidFill>
                      </a:endParaRPr>
                    </a:p>
                  </a:txBody>
                  <a:tcPr/>
                </a:tc>
                <a:tc>
                  <a:txBody>
                    <a:bodyPr/>
                    <a:lstStyle/>
                    <a:p>
                      <a:pPr latinLnBrk="1"/>
                      <a:r>
                        <a:rPr lang="en-US" altLang="ko-KR" dirty="0"/>
                        <a:t>(3,0)</a:t>
                      </a:r>
                    </a:p>
                    <a:p>
                      <a:pPr latinLnBrk="1"/>
                      <a:r>
                        <a:rPr lang="en-US" altLang="ko-KR" dirty="0">
                          <a:solidFill>
                            <a:schemeClr val="tx1"/>
                          </a:solidFill>
                        </a:rPr>
                        <a:t>  3</a:t>
                      </a:r>
                      <a:endParaRPr lang="ko-KR" alt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771800" y="1628800"/>
            <a:ext cx="3168352" cy="369332"/>
          </a:xfrm>
          <a:prstGeom prst="rect">
            <a:avLst/>
          </a:prstGeom>
          <a:noFill/>
        </p:spPr>
        <p:txBody>
          <a:bodyPr wrap="square" rtlCol="0">
            <a:spAutoFit/>
          </a:bodyPr>
          <a:lstStyle/>
          <a:p>
            <a:r>
              <a:rPr lang="en-US" altLang="ko-KR" b="1" dirty="0">
                <a:latin typeface="+mn-lt"/>
              </a:rPr>
              <a:t>Diagonal Coordinate</a:t>
            </a:r>
            <a:endParaRPr lang="ko-KR" altLang="en-US" b="1" dirty="0">
              <a:latin typeface="+mn-lt"/>
            </a:endParaRPr>
          </a:p>
        </p:txBody>
      </p:sp>
      <p:sp>
        <p:nvSpPr>
          <p:cNvPr id="6" name="TextBox 5"/>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
        <p:nvSpPr>
          <p:cNvPr id="7" name="TextBox 6"/>
          <p:cNvSpPr txBox="1"/>
          <p:nvPr/>
        </p:nvSpPr>
        <p:spPr>
          <a:xfrm>
            <a:off x="1547664" y="5013176"/>
            <a:ext cx="7344816" cy="2585323"/>
          </a:xfrm>
          <a:prstGeom prst="rect">
            <a:avLst/>
          </a:prstGeom>
          <a:noFill/>
        </p:spPr>
        <p:txBody>
          <a:bodyPr wrap="square" rtlCol="0">
            <a:spAutoFit/>
          </a:bodyPr>
          <a:lstStyle/>
          <a:p>
            <a:r>
              <a:rPr lang="en-US" altLang="ko-KR" b="1" dirty="0" err="1">
                <a:latin typeface="+mn-lt"/>
              </a:rPr>
              <a:t>int</a:t>
            </a:r>
            <a:r>
              <a:rPr lang="en-US" altLang="ko-KR" b="1" dirty="0">
                <a:latin typeface="+mn-lt"/>
              </a:rPr>
              <a:t> bid=</a:t>
            </a:r>
            <a:r>
              <a:rPr lang="en-US" altLang="ko-KR" b="1" dirty="0" err="1">
                <a:latin typeface="+mn-lt"/>
              </a:rPr>
              <a:t>blockIdx.y</a:t>
            </a:r>
            <a:r>
              <a:rPr lang="en-US" altLang="ko-KR" b="1" dirty="0">
                <a:latin typeface="+mn-lt"/>
              </a:rPr>
              <a:t>*</a:t>
            </a:r>
            <a:r>
              <a:rPr lang="en-US" altLang="ko-KR" b="1" dirty="0" err="1">
                <a:latin typeface="+mn-lt"/>
              </a:rPr>
              <a:t>gridDim.x</a:t>
            </a:r>
            <a:r>
              <a:rPr lang="en-US" altLang="ko-KR" b="1" dirty="0">
                <a:latin typeface="+mn-lt"/>
              </a:rPr>
              <a:t> + </a:t>
            </a:r>
            <a:r>
              <a:rPr lang="en-US" altLang="ko-KR" b="1" dirty="0" err="1">
                <a:latin typeface="+mn-lt"/>
              </a:rPr>
              <a:t>blockIdx.x</a:t>
            </a:r>
            <a:r>
              <a:rPr lang="en-US" altLang="ko-KR" b="1" dirty="0">
                <a:latin typeface="+mn-lt"/>
              </a:rPr>
              <a:t>;</a:t>
            </a:r>
          </a:p>
          <a:p>
            <a:endParaRPr lang="en-US" altLang="ko-KR" b="1" dirty="0">
              <a:latin typeface="+mn-lt"/>
            </a:endParaRPr>
          </a:p>
          <a:p>
            <a:r>
              <a:rPr lang="en-US" altLang="ko-KR" b="1" dirty="0">
                <a:solidFill>
                  <a:srgbClr val="FF0000"/>
                </a:solidFill>
                <a:latin typeface="+mn-lt"/>
              </a:rPr>
              <a:t>Transformation from the Diagonal Coordinate( </a:t>
            </a:r>
            <a:r>
              <a:rPr lang="en-US" altLang="ko-KR" b="1" dirty="0" err="1">
                <a:solidFill>
                  <a:srgbClr val="FF0000"/>
                </a:solidFill>
                <a:latin typeface="+mn-lt"/>
              </a:rPr>
              <a:t>blockIdx.x</a:t>
            </a:r>
            <a:r>
              <a:rPr lang="en-US" altLang="ko-KR" b="1" dirty="0">
                <a:solidFill>
                  <a:srgbClr val="FF0000"/>
                </a:solidFill>
                <a:latin typeface="+mn-lt"/>
              </a:rPr>
              <a:t>, </a:t>
            </a:r>
            <a:r>
              <a:rPr lang="en-US" altLang="ko-KR" b="1" dirty="0" err="1">
                <a:solidFill>
                  <a:srgbClr val="FF0000"/>
                </a:solidFill>
                <a:latin typeface="+mn-lt"/>
              </a:rPr>
              <a:t>blockIdx.y</a:t>
            </a:r>
            <a:r>
              <a:rPr lang="en-US" altLang="ko-KR" b="1" dirty="0">
                <a:solidFill>
                  <a:srgbClr val="FF0000"/>
                </a:solidFill>
                <a:latin typeface="+mn-lt"/>
              </a:rPr>
              <a:t>)</a:t>
            </a:r>
          </a:p>
          <a:p>
            <a:r>
              <a:rPr lang="en-US" altLang="ko-KR" b="1" dirty="0">
                <a:solidFill>
                  <a:srgbClr val="FF0000"/>
                </a:solidFill>
                <a:latin typeface="+mn-lt"/>
              </a:rPr>
              <a:t>	to the </a:t>
            </a:r>
            <a:r>
              <a:rPr lang="en-US" altLang="ko-KR" b="1" dirty="0">
                <a:solidFill>
                  <a:srgbClr val="00B050"/>
                </a:solidFill>
                <a:latin typeface="+mn-lt"/>
              </a:rPr>
              <a:t>Cartesian Coordinate ( </a:t>
            </a:r>
            <a:r>
              <a:rPr lang="en-US" altLang="ko-KR" b="1" dirty="0" err="1">
                <a:solidFill>
                  <a:srgbClr val="00B050"/>
                </a:solidFill>
                <a:latin typeface="+mn-lt"/>
              </a:rPr>
              <a:t>block_x</a:t>
            </a:r>
            <a:r>
              <a:rPr lang="en-US" altLang="ko-KR" b="1" dirty="0">
                <a:solidFill>
                  <a:srgbClr val="00B050"/>
                </a:solidFill>
                <a:latin typeface="+mn-lt"/>
              </a:rPr>
              <a:t>, </a:t>
            </a:r>
            <a:r>
              <a:rPr lang="en-US" altLang="ko-KR" b="1" dirty="0" err="1">
                <a:solidFill>
                  <a:srgbClr val="00B050"/>
                </a:solidFill>
                <a:latin typeface="+mn-lt"/>
              </a:rPr>
              <a:t>block_y</a:t>
            </a:r>
            <a:r>
              <a:rPr lang="en-US" altLang="ko-KR" b="1" dirty="0">
                <a:solidFill>
                  <a:srgbClr val="00B050"/>
                </a:solidFill>
                <a:latin typeface="+mn-lt"/>
              </a:rPr>
              <a:t>):</a:t>
            </a:r>
          </a:p>
          <a:p>
            <a:r>
              <a:rPr lang="en-US" altLang="ko-KR" b="1" dirty="0">
                <a:solidFill>
                  <a:srgbClr val="FF0000"/>
                </a:solidFill>
                <a:latin typeface="+mn-lt"/>
              </a:rPr>
              <a:t>	</a:t>
            </a:r>
            <a:r>
              <a:rPr lang="en-US" altLang="ko-KR" b="1" dirty="0" err="1">
                <a:solidFill>
                  <a:srgbClr val="00B050"/>
                </a:solidFill>
                <a:latin typeface="+mn-lt"/>
              </a:rPr>
              <a:t>block.x</a:t>
            </a:r>
            <a:r>
              <a:rPr lang="en-US" altLang="ko-KR" b="1" dirty="0">
                <a:solidFill>
                  <a:srgbClr val="FF0000"/>
                </a:solidFill>
                <a:latin typeface="+mn-lt"/>
              </a:rPr>
              <a:t>=(</a:t>
            </a:r>
            <a:r>
              <a:rPr lang="en-US" altLang="ko-KR" b="1" dirty="0" err="1">
                <a:solidFill>
                  <a:srgbClr val="FF0000"/>
                </a:solidFill>
                <a:latin typeface="+mn-lt"/>
              </a:rPr>
              <a:t>blockIdx.x+blockIdx.y</a:t>
            </a:r>
            <a:r>
              <a:rPr lang="en-US" altLang="ko-KR" b="1" dirty="0">
                <a:solidFill>
                  <a:srgbClr val="FF0000"/>
                </a:solidFill>
                <a:latin typeface="+mn-lt"/>
              </a:rPr>
              <a:t>)%</a:t>
            </a:r>
            <a:r>
              <a:rPr lang="en-US" altLang="ko-KR" b="1" dirty="0" err="1">
                <a:solidFill>
                  <a:srgbClr val="FF0000"/>
                </a:solidFill>
                <a:latin typeface="+mn-lt"/>
              </a:rPr>
              <a:t>gridDim.x</a:t>
            </a:r>
            <a:r>
              <a:rPr lang="en-US" altLang="ko-KR" b="1" dirty="0">
                <a:solidFill>
                  <a:srgbClr val="FF0000"/>
                </a:solidFill>
                <a:latin typeface="+mn-lt"/>
              </a:rPr>
              <a:t>;</a:t>
            </a:r>
          </a:p>
          <a:p>
            <a:r>
              <a:rPr lang="en-US" altLang="ko-KR" b="1" dirty="0">
                <a:solidFill>
                  <a:srgbClr val="00B050"/>
                </a:solidFill>
                <a:latin typeface="+mn-lt"/>
              </a:rPr>
              <a:t>	</a:t>
            </a:r>
            <a:r>
              <a:rPr lang="en-US" altLang="ko-KR" b="1" dirty="0" err="1">
                <a:solidFill>
                  <a:srgbClr val="00B050"/>
                </a:solidFill>
                <a:latin typeface="+mn-lt"/>
              </a:rPr>
              <a:t>block.y</a:t>
            </a:r>
            <a:r>
              <a:rPr lang="en-US" altLang="ko-KR" b="1" dirty="0">
                <a:solidFill>
                  <a:srgbClr val="FF0000"/>
                </a:solidFill>
                <a:latin typeface="+mn-lt"/>
              </a:rPr>
              <a:t>=</a:t>
            </a:r>
            <a:r>
              <a:rPr lang="en-US" altLang="ko-KR" b="1" dirty="0" err="1">
                <a:solidFill>
                  <a:srgbClr val="FF0000"/>
                </a:solidFill>
                <a:latin typeface="+mn-lt"/>
              </a:rPr>
              <a:t>blockIdx.x</a:t>
            </a:r>
            <a:r>
              <a:rPr lang="en-US" altLang="ko-KR" b="1" dirty="0">
                <a:solidFill>
                  <a:srgbClr val="FF0000"/>
                </a:solidFill>
                <a:latin typeface="+mn-lt"/>
              </a:rPr>
              <a:t>;</a:t>
            </a:r>
          </a:p>
          <a:p>
            <a:endParaRPr lang="en-US" altLang="ko-KR" b="1" dirty="0">
              <a:latin typeface="+mn-lt"/>
            </a:endParaRPr>
          </a:p>
          <a:p>
            <a:endParaRPr lang="en-US" altLang="ko-KR" b="1" dirty="0">
              <a:latin typeface="+mn-lt"/>
            </a:endParaRPr>
          </a:p>
          <a:p>
            <a:endParaRPr lang="ko-KR" altLang="en-US" dirty="0">
              <a:latin typeface="+mn-lt"/>
            </a:endParaRPr>
          </a:p>
        </p:txBody>
      </p:sp>
      <p:sp>
        <p:nvSpPr>
          <p:cNvPr id="3" name="TextBox 2"/>
          <p:cNvSpPr txBox="1"/>
          <p:nvPr/>
        </p:nvSpPr>
        <p:spPr>
          <a:xfrm>
            <a:off x="6254473" y="2924944"/>
            <a:ext cx="2889527" cy="646331"/>
          </a:xfrm>
          <a:prstGeom prst="rect">
            <a:avLst/>
          </a:prstGeom>
          <a:noFill/>
        </p:spPr>
        <p:txBody>
          <a:bodyPr wrap="square" rtlCol="0">
            <a:spAutoFit/>
          </a:bodyPr>
          <a:lstStyle/>
          <a:p>
            <a:r>
              <a:rPr lang="en-US" altLang="ko-KR" dirty="0" err="1"/>
              <a:t>blockIdx.y</a:t>
            </a:r>
            <a:r>
              <a:rPr lang="en-US" altLang="ko-KR" dirty="0"/>
              <a:t> shift to right circularly</a:t>
            </a:r>
            <a:endParaRPr lang="ko-KR" altLang="en-US" dirty="0"/>
          </a:p>
        </p:txBody>
      </p:sp>
    </p:spTree>
    <p:extLst>
      <p:ext uri="{BB962C8B-B14F-4D97-AF65-F5344CB8AC3E}">
        <p14:creationId xmlns:p14="http://schemas.microsoft.com/office/powerpoint/2010/main" val="28696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Parallelism</a:t>
            </a:r>
            <a:endParaRPr lang="ko-KR" altLang="en-US" dirty="0"/>
          </a:p>
        </p:txBody>
      </p:sp>
      <p:sp>
        <p:nvSpPr>
          <p:cNvPr id="3" name="내용 개체 틀 2"/>
          <p:cNvSpPr>
            <a:spLocks noGrp="1"/>
          </p:cNvSpPr>
          <p:nvPr>
            <p:ph idx="1"/>
          </p:nvPr>
        </p:nvSpPr>
        <p:spPr/>
        <p:txBody>
          <a:bodyPr/>
          <a:lstStyle/>
          <a:p>
            <a:r>
              <a:rPr lang="en-US" altLang="ko-KR" sz="2400" dirty="0"/>
              <a:t>Task Parallelism:</a:t>
            </a:r>
          </a:p>
          <a:p>
            <a:pPr marL="0" indent="0">
              <a:buNone/>
            </a:pPr>
            <a:r>
              <a:rPr lang="en-US" altLang="ko-KR" sz="2400" dirty="0"/>
              <a:t>	It focuses on distributing functions across multiple cores.</a:t>
            </a:r>
          </a:p>
          <a:p>
            <a:r>
              <a:rPr lang="en-US" altLang="ko-KR" sz="2400" dirty="0"/>
              <a:t>Data Parallelism:</a:t>
            </a:r>
          </a:p>
          <a:p>
            <a:pPr marL="457200" lvl="1" indent="0">
              <a:buNone/>
            </a:pPr>
            <a:r>
              <a:rPr lang="en-US" altLang="ko-KR" sz="2400" dirty="0"/>
              <a:t>	It focuses on distributing the data across multiple cores.</a:t>
            </a:r>
          </a:p>
          <a:p>
            <a:pPr marL="457200" lvl="1" indent="0">
              <a:buNone/>
            </a:pPr>
            <a:r>
              <a:rPr lang="en-US" altLang="ko-KR" sz="2400" dirty="0"/>
              <a:t>	Data Partitions:</a:t>
            </a:r>
          </a:p>
          <a:p>
            <a:pPr marL="457200" lvl="1" indent="0">
              <a:buNone/>
            </a:pPr>
            <a:r>
              <a:rPr lang="en-US" altLang="ko-KR" sz="2400" dirty="0"/>
              <a:t>		1.Block Partition: </a:t>
            </a:r>
          </a:p>
          <a:p>
            <a:pPr marL="457200" lvl="1" indent="0">
              <a:buNone/>
            </a:pPr>
            <a:r>
              <a:rPr lang="en-US" altLang="ko-KR" sz="2400" dirty="0"/>
              <a:t>			Each thread takes one portion of data.</a:t>
            </a:r>
          </a:p>
          <a:p>
            <a:pPr marL="457200" lvl="1" indent="0">
              <a:buNone/>
            </a:pPr>
            <a:r>
              <a:rPr lang="en-US" altLang="ko-KR" sz="2400" dirty="0"/>
              <a:t>		2.Cyclic Partition:</a:t>
            </a:r>
          </a:p>
          <a:p>
            <a:pPr marL="457200" lvl="1" indent="0">
              <a:buNone/>
            </a:pPr>
            <a:r>
              <a:rPr lang="en-US" altLang="ko-KR" sz="2400" dirty="0"/>
              <a:t>			Each thread takes more than one portion </a:t>
            </a:r>
          </a:p>
          <a:p>
            <a:pPr marL="457200" lvl="1" indent="0">
              <a:buNone/>
            </a:pPr>
            <a:r>
              <a:rPr lang="en-US" altLang="ko-KR" sz="2400" dirty="0"/>
              <a:t>				of the data.</a:t>
            </a:r>
          </a:p>
          <a:p>
            <a:pPr marL="457200" lvl="1" indent="0">
              <a:buNone/>
            </a:pPr>
            <a:r>
              <a:rPr lang="en-US" altLang="ko-KR" sz="2400" dirty="0"/>
              <a:t>			</a:t>
            </a:r>
          </a:p>
          <a:p>
            <a:pPr marL="457200" lvl="1" indent="0">
              <a:buNone/>
            </a:pPr>
            <a:r>
              <a:rPr lang="en-US" altLang="ko-KR" sz="2400" dirty="0"/>
              <a:t>	</a:t>
            </a:r>
          </a:p>
        </p:txBody>
      </p:sp>
    </p:spTree>
    <p:extLst>
      <p:ext uri="{BB962C8B-B14F-4D97-AF65-F5344CB8AC3E}">
        <p14:creationId xmlns:p14="http://schemas.microsoft.com/office/powerpoint/2010/main" val="268267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graphicFrame>
        <p:nvGraphicFramePr>
          <p:cNvPr id="4" name="내용 개체 틀 3"/>
          <p:cNvGraphicFramePr>
            <a:graphicFrameLocks/>
          </p:cNvGraphicFramePr>
          <p:nvPr>
            <p:extLst>
              <p:ext uri="{D42A27DB-BD31-4B8C-83A1-F6EECF244321}">
                <p14:modId xmlns:p14="http://schemas.microsoft.com/office/powerpoint/2010/main" val="3452560751"/>
              </p:ext>
            </p:extLst>
          </p:nvPr>
        </p:nvGraphicFramePr>
        <p:xfrm>
          <a:off x="971600"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609278114"/>
              </p:ext>
            </p:extLst>
          </p:nvPr>
        </p:nvGraphicFramePr>
        <p:xfrm>
          <a:off x="4644008"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0</a:t>
                      </a:r>
                      <a:endParaRPr lang="en-US" altLang="ko-KR"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4</a:t>
                      </a:r>
                      <a:endParaRPr lang="ko-KR" altLang="en-US" dirty="0">
                        <a:solidFill>
                          <a:srgbClr val="FF0000"/>
                        </a:solidFill>
                      </a:endParaRPr>
                    </a:p>
                  </a:txBody>
                  <a:tcPr/>
                </a:tc>
                <a:tc>
                  <a:txBody>
                    <a:bodyPr/>
                    <a:lstStyle/>
                    <a:p>
                      <a:pPr latinLnBrk="1"/>
                      <a:r>
                        <a:rPr lang="en-US" altLang="ko-KR" baseline="0" dirty="0">
                          <a:solidFill>
                            <a:srgbClr val="FF0000"/>
                          </a:solidFill>
                        </a:rPr>
                        <a:t>  </a:t>
                      </a:r>
                    </a:p>
                    <a:p>
                      <a:pPr latinLnBrk="1"/>
                      <a:r>
                        <a:rPr lang="en-US" altLang="ko-KR" baseline="0" dirty="0">
                          <a:solidFill>
                            <a:srgbClr val="FF0000"/>
                          </a:solidFill>
                        </a:rPr>
                        <a:t>  </a:t>
                      </a:r>
                      <a:r>
                        <a:rPr lang="en-US" altLang="ko-KR" dirty="0">
                          <a:solidFill>
                            <a:srgbClr val="FF0000"/>
                          </a:solidFill>
                        </a:rPr>
                        <a:t>8</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12</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5</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9</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13</a:t>
                      </a:r>
                      <a:endParaRPr lang="ko-KR" altLang="en-US" dirty="0"/>
                    </a:p>
                  </a:txBody>
                  <a:tcPr/>
                </a:tc>
                <a:extLst>
                  <a:ext uri="{0D108BD9-81ED-4DB2-BD59-A6C34878D82A}">
                    <a16:rowId xmlns:a16="http://schemas.microsoft.com/office/drawing/2014/main" val="10001"/>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2</a:t>
                      </a:r>
                      <a:endParaRPr lang="ko-KR" altLang="en-US" dirty="0"/>
                    </a:p>
                  </a:txBody>
                  <a:tcPr/>
                </a:tc>
                <a:tc>
                  <a:txBody>
                    <a:bodyPr/>
                    <a:lstStyle/>
                    <a:p>
                      <a:r>
                        <a:rPr lang="ko-KR" altLang="en-US" dirty="0"/>
                        <a:t>  </a:t>
                      </a:r>
                      <a:endParaRPr lang="en-US" altLang="ko-KR" dirty="0"/>
                    </a:p>
                    <a:p>
                      <a:r>
                        <a:rPr lang="en-US" altLang="ko-KR" dirty="0"/>
                        <a:t> </a:t>
                      </a:r>
                      <a:r>
                        <a:rPr lang="en-US" altLang="ko-KR" dirty="0">
                          <a:solidFill>
                            <a:srgbClr val="FF0000"/>
                          </a:solidFill>
                        </a:rPr>
                        <a:t>6</a:t>
                      </a:r>
                      <a:endParaRPr lang="ko-KR" altLang="en-US" dirty="0"/>
                    </a:p>
                  </a:txBody>
                  <a:tcPr/>
                </a:tc>
                <a:tc>
                  <a:txBody>
                    <a:bodyPr/>
                    <a:lstStyle/>
                    <a:p>
                      <a:endParaRPr lang="en-US" altLang="ko-KR" dirty="0"/>
                    </a:p>
                    <a:p>
                      <a:r>
                        <a:rPr lang="en-US" altLang="ko-KR" dirty="0"/>
                        <a:t>  </a:t>
                      </a:r>
                      <a:r>
                        <a:rPr lang="en-US" altLang="ko-KR" dirty="0">
                          <a:solidFill>
                            <a:srgbClr val="FF0000"/>
                          </a:solidFill>
                        </a:rPr>
                        <a:t>10</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14</a:t>
                      </a:r>
                      <a:endParaRPr lang="ko-KR" altLang="en-US" dirty="0"/>
                    </a:p>
                  </a:txBody>
                  <a:tcPr/>
                </a:tc>
                <a:extLst>
                  <a:ext uri="{0D108BD9-81ED-4DB2-BD59-A6C34878D82A}">
                    <a16:rowId xmlns:a16="http://schemas.microsoft.com/office/drawing/2014/main" val="10002"/>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3</a:t>
                      </a:r>
                      <a:endParaRPr lang="ko-KR" altLang="en-US" dirty="0"/>
                    </a:p>
                  </a:txBody>
                  <a:tcPr/>
                </a:tc>
                <a:tc>
                  <a:txBody>
                    <a:bodyPr/>
                    <a:lstStyle/>
                    <a:p>
                      <a:endParaRPr lang="en-US" altLang="ko-KR" dirty="0"/>
                    </a:p>
                    <a:p>
                      <a:r>
                        <a:rPr lang="en-US" altLang="ko-KR" dirty="0"/>
                        <a:t> </a:t>
                      </a:r>
                      <a:r>
                        <a:rPr lang="en-US" altLang="ko-KR" dirty="0">
                          <a:solidFill>
                            <a:srgbClr val="FF0000"/>
                          </a:solidFill>
                        </a:rPr>
                        <a:t> 7</a:t>
                      </a:r>
                      <a:endParaRPr lang="ko-KR" altLang="en-US" dirty="0">
                        <a:solidFill>
                          <a:srgbClr val="FF0000"/>
                        </a:solidFill>
                      </a:endParaRPr>
                    </a:p>
                  </a:txBody>
                  <a:tcPr/>
                </a:tc>
                <a:tc>
                  <a:txBody>
                    <a:bodyPr/>
                    <a:lstStyle/>
                    <a:p>
                      <a:endParaRPr lang="en-US" altLang="ko-KR" dirty="0"/>
                    </a:p>
                    <a:p>
                      <a:r>
                        <a:rPr lang="en-US" altLang="ko-KR" baseline="0" dirty="0"/>
                        <a:t>  </a:t>
                      </a:r>
                      <a:r>
                        <a:rPr lang="en-US" altLang="ko-KR" baseline="0" dirty="0">
                          <a:solidFill>
                            <a:srgbClr val="FF0000"/>
                          </a:solidFill>
                        </a:rPr>
                        <a:t>11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7" name="직사각형 6"/>
          <p:cNvSpPr/>
          <p:nvPr/>
        </p:nvSpPr>
        <p:spPr>
          <a:xfrm>
            <a:off x="2699792" y="1772816"/>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372200" y="1795264"/>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763688" y="6093296"/>
            <a:ext cx="2520280"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10" name="TextBox 9"/>
          <p:cNvSpPr txBox="1"/>
          <p:nvPr/>
        </p:nvSpPr>
        <p:spPr>
          <a:xfrm>
            <a:off x="5580112" y="6093296"/>
            <a:ext cx="1584176"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Tree>
    <p:extLst>
      <p:ext uri="{BB962C8B-B14F-4D97-AF65-F5344CB8AC3E}">
        <p14:creationId xmlns:p14="http://schemas.microsoft.com/office/powerpoint/2010/main" val="164602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6" y="2204864"/>
            <a:ext cx="841041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499992" y="5949280"/>
            <a:ext cx="3888432"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r>
              <a:rPr lang="en-US" altLang="ko-KR" sz="1000" dirty="0"/>
              <a:t>.</a:t>
            </a:r>
          </a:p>
          <a:p>
            <a:pPr marL="0" indent="0">
              <a:buNone/>
            </a:pPr>
            <a:r>
              <a:rPr lang="en-US" altLang="ko-KR" sz="1000" dirty="0"/>
              <a:t>	</a:t>
            </a:r>
            <a:endParaRPr lang="ko-KR" altLang="en-US" sz="1000" dirty="0"/>
          </a:p>
          <a:p>
            <a:endParaRPr lang="ko-KR" altLang="en-US" sz="1000" dirty="0">
              <a:latin typeface="+mn-lt"/>
            </a:endParaRPr>
          </a:p>
        </p:txBody>
      </p:sp>
    </p:spTree>
    <p:extLst>
      <p:ext uri="{BB962C8B-B14F-4D97-AF65-F5344CB8AC3E}">
        <p14:creationId xmlns:p14="http://schemas.microsoft.com/office/powerpoint/2010/main" val="183960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Coordinate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3357581"/>
              </p:ext>
            </p:extLst>
          </p:nvPr>
        </p:nvGraphicFramePr>
        <p:xfrm>
          <a:off x="457200" y="16002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13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10</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tc>
                  <a:txBody>
                    <a:bodyPr/>
                    <a:lstStyle/>
                    <a:p>
                      <a:pPr latinLnBrk="1"/>
                      <a:r>
                        <a:rPr lang="en-US" altLang="ko-KR" dirty="0"/>
                        <a:t>15</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4218519170"/>
              </p:ext>
            </p:extLst>
          </p:nvPr>
        </p:nvGraphicFramePr>
        <p:xfrm>
          <a:off x="4932040" y="16288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13</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8</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12</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59632" y="5445224"/>
            <a:ext cx="2448272"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8" name="TextBox 7"/>
          <p:cNvSpPr txBox="1"/>
          <p:nvPr/>
        </p:nvSpPr>
        <p:spPr>
          <a:xfrm>
            <a:off x="5580112" y="5445224"/>
            <a:ext cx="2160240"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
        <p:nvSpPr>
          <p:cNvPr id="9" name="직사각형 8"/>
          <p:cNvSpPr/>
          <p:nvPr/>
        </p:nvSpPr>
        <p:spPr>
          <a:xfrm>
            <a:off x="2195736"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690717"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587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912768" cy="55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5877272"/>
            <a:ext cx="4392488"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p>
          <a:p>
            <a:pPr marL="0" indent="0">
              <a:buNone/>
            </a:pPr>
            <a:r>
              <a:rPr lang="en-US" altLang="ko-KR" sz="1000" b="1" dirty="0">
                <a:latin typeface="+mn-lt"/>
              </a:rPr>
              <a:t>	</a:t>
            </a:r>
            <a:endParaRPr lang="ko-KR" altLang="en-US" sz="1000" b="1" dirty="0">
              <a:latin typeface="+mn-lt"/>
            </a:endParaRPr>
          </a:p>
          <a:p>
            <a:endParaRPr lang="ko-KR" altLang="en-US" sz="1000" dirty="0"/>
          </a:p>
        </p:txBody>
      </p:sp>
    </p:spTree>
    <p:extLst>
      <p:ext uri="{BB962C8B-B14F-4D97-AF65-F5344CB8AC3E}">
        <p14:creationId xmlns:p14="http://schemas.microsoft.com/office/powerpoint/2010/main" val="34652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73290716"/>
              </p:ext>
            </p:extLst>
          </p:nvPr>
        </p:nvGraphicFramePr>
        <p:xfrm>
          <a:off x="611560" y="2132856"/>
          <a:ext cx="2880320" cy="3168351"/>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tblGrid>
              <a:tr h="1056117">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51217800"/>
              </p:ext>
            </p:extLst>
          </p:nvPr>
        </p:nvGraphicFramePr>
        <p:xfrm>
          <a:off x="4499992" y="2276872"/>
          <a:ext cx="3168351" cy="299552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39964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6"/>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059832" y="1772816"/>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8" name="TextBox 7"/>
          <p:cNvSpPr txBox="1"/>
          <p:nvPr/>
        </p:nvSpPr>
        <p:spPr>
          <a:xfrm>
            <a:off x="179512" y="495252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9" name="TextBox 8"/>
          <p:cNvSpPr txBox="1"/>
          <p:nvPr/>
        </p:nvSpPr>
        <p:spPr>
          <a:xfrm>
            <a:off x="7236296" y="194214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10" name="TextBox 9"/>
          <p:cNvSpPr txBox="1"/>
          <p:nvPr/>
        </p:nvSpPr>
        <p:spPr>
          <a:xfrm>
            <a:off x="4067944" y="4952527"/>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11" name="직사각형 10"/>
          <p:cNvSpPr/>
          <p:nvPr/>
        </p:nvSpPr>
        <p:spPr>
          <a:xfrm>
            <a:off x="2021537" y="3177885"/>
            <a:ext cx="360040"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5580112" y="3789039"/>
            <a:ext cx="1008112" cy="3591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370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74653526"/>
              </p:ext>
            </p:extLst>
          </p:nvPr>
        </p:nvGraphicFramePr>
        <p:xfrm>
          <a:off x="2627784" y="1988840"/>
          <a:ext cx="3898776" cy="3744250"/>
        </p:xfrm>
        <a:graphic>
          <a:graphicData uri="http://schemas.openxmlformats.org/drawingml/2006/table">
            <a:tbl>
              <a:tblPr firstRow="1" bandRow="1">
                <a:tableStyleId>{5C22544A-7EE6-4342-B048-85BDC9FD1C3A}</a:tableStyleId>
              </a:tblPr>
              <a:tblGrid>
                <a:gridCol w="1949388">
                  <a:extLst>
                    <a:ext uri="{9D8B030D-6E8A-4147-A177-3AD203B41FA5}">
                      <a16:colId xmlns:a16="http://schemas.microsoft.com/office/drawing/2014/main" val="20000"/>
                    </a:ext>
                  </a:extLst>
                </a:gridCol>
                <a:gridCol w="1949388">
                  <a:extLst>
                    <a:ext uri="{9D8B030D-6E8A-4147-A177-3AD203B41FA5}">
                      <a16:colId xmlns:a16="http://schemas.microsoft.com/office/drawing/2014/main" val="20001"/>
                    </a:ext>
                  </a:extLst>
                </a:gridCol>
              </a:tblGrid>
              <a:tr h="374425">
                <a:tc>
                  <a:txBody>
                    <a:bodyPr/>
                    <a:lstStyle/>
                    <a:p>
                      <a:pPr latinLnBrk="1"/>
                      <a:r>
                        <a:rPr lang="en-US" altLang="ko-KR" dirty="0"/>
                        <a:t>Block Size</a:t>
                      </a:r>
                      <a:endParaRPr lang="ko-KR" altLang="en-US" dirty="0"/>
                    </a:p>
                  </a:txBody>
                  <a:tcPr/>
                </a:tc>
                <a:tc>
                  <a:txBody>
                    <a:bodyPr/>
                    <a:lstStyle/>
                    <a:p>
                      <a:pPr latinLnBrk="1"/>
                      <a:r>
                        <a:rPr lang="en-US" altLang="ko-KR" dirty="0"/>
                        <a:t>Bandwidth(GB/s)</a:t>
                      </a:r>
                      <a:endParaRPr lang="ko-KR" altLang="en-US" dirty="0"/>
                    </a:p>
                  </a:txBody>
                  <a:tcPr/>
                </a:tc>
                <a:extLst>
                  <a:ext uri="{0D108BD9-81ED-4DB2-BD59-A6C34878D82A}">
                    <a16:rowId xmlns:a16="http://schemas.microsoft.com/office/drawing/2014/main" val="10000"/>
                  </a:ext>
                </a:extLst>
              </a:tr>
              <a:tr h="374425">
                <a:tc>
                  <a:txBody>
                    <a:bodyPr/>
                    <a:lstStyle/>
                    <a:p>
                      <a:pPr latinLnBrk="1"/>
                      <a:r>
                        <a:rPr lang="en-US" altLang="ko-KR" dirty="0"/>
                        <a:t>(32,32)</a:t>
                      </a:r>
                      <a:endParaRPr lang="ko-KR" altLang="en-US" dirty="0"/>
                    </a:p>
                  </a:txBody>
                  <a:tcPr/>
                </a:tc>
                <a:tc>
                  <a:txBody>
                    <a:bodyPr/>
                    <a:lstStyle/>
                    <a:p>
                      <a:pPr latinLnBrk="1"/>
                      <a:r>
                        <a:rPr lang="en-US" altLang="ko-KR" dirty="0"/>
                        <a:t> 72.32</a:t>
                      </a:r>
                      <a:endParaRPr lang="ko-KR" altLang="en-US" dirty="0"/>
                    </a:p>
                  </a:txBody>
                  <a:tcPr/>
                </a:tc>
                <a:extLst>
                  <a:ext uri="{0D108BD9-81ED-4DB2-BD59-A6C34878D82A}">
                    <a16:rowId xmlns:a16="http://schemas.microsoft.com/office/drawing/2014/main" val="10001"/>
                  </a:ext>
                </a:extLst>
              </a:tr>
              <a:tr h="374425">
                <a:tc>
                  <a:txBody>
                    <a:bodyPr/>
                    <a:lstStyle/>
                    <a:p>
                      <a:pPr latinLnBrk="1"/>
                      <a:r>
                        <a:rPr lang="en-US" altLang="ko-KR" dirty="0"/>
                        <a:t>(32,16)</a:t>
                      </a:r>
                      <a:endParaRPr lang="ko-KR" altLang="en-US" dirty="0"/>
                    </a:p>
                  </a:txBody>
                  <a:tcPr/>
                </a:tc>
                <a:tc>
                  <a:txBody>
                    <a:bodyPr/>
                    <a:lstStyle/>
                    <a:p>
                      <a:pPr latinLnBrk="1"/>
                      <a:r>
                        <a:rPr lang="en-US" altLang="ko-KR" dirty="0"/>
                        <a:t> 51.46</a:t>
                      </a:r>
                      <a:endParaRPr lang="ko-KR" altLang="en-US" dirty="0"/>
                    </a:p>
                  </a:txBody>
                  <a:tcPr/>
                </a:tc>
                <a:extLst>
                  <a:ext uri="{0D108BD9-81ED-4DB2-BD59-A6C34878D82A}">
                    <a16:rowId xmlns:a16="http://schemas.microsoft.com/office/drawing/2014/main" val="10002"/>
                  </a:ext>
                </a:extLst>
              </a:tr>
              <a:tr h="374425">
                <a:tc>
                  <a:txBody>
                    <a:bodyPr/>
                    <a:lstStyle/>
                    <a:p>
                      <a:pPr latinLnBrk="1"/>
                      <a:r>
                        <a:rPr lang="en-US" altLang="ko-KR" dirty="0"/>
                        <a:t>(32,8)</a:t>
                      </a:r>
                      <a:endParaRPr lang="ko-KR" altLang="en-US" dirty="0"/>
                    </a:p>
                  </a:txBody>
                  <a:tcPr/>
                </a:tc>
                <a:tc>
                  <a:txBody>
                    <a:bodyPr/>
                    <a:lstStyle/>
                    <a:p>
                      <a:pPr latinLnBrk="1"/>
                      <a:r>
                        <a:rPr lang="en-US" altLang="ko-KR" dirty="0"/>
                        <a:t> 77.67</a:t>
                      </a:r>
                      <a:endParaRPr lang="ko-KR" altLang="en-US" dirty="0"/>
                    </a:p>
                  </a:txBody>
                  <a:tcPr/>
                </a:tc>
                <a:extLst>
                  <a:ext uri="{0D108BD9-81ED-4DB2-BD59-A6C34878D82A}">
                    <a16:rowId xmlns:a16="http://schemas.microsoft.com/office/drawing/2014/main" val="10003"/>
                  </a:ext>
                </a:extLst>
              </a:tr>
              <a:tr h="374425">
                <a:tc>
                  <a:txBody>
                    <a:bodyPr/>
                    <a:lstStyle/>
                    <a:p>
                      <a:pPr latinLnBrk="1"/>
                      <a:r>
                        <a:rPr lang="en-US" altLang="ko-KR" dirty="0"/>
                        <a:t>(16,32)</a:t>
                      </a:r>
                      <a:endParaRPr lang="ko-KR" altLang="en-US" dirty="0"/>
                    </a:p>
                  </a:txBody>
                  <a:tcPr/>
                </a:tc>
                <a:tc>
                  <a:txBody>
                    <a:bodyPr/>
                    <a:lstStyle/>
                    <a:p>
                      <a:pPr latinLnBrk="1"/>
                      <a:r>
                        <a:rPr lang="en-US" altLang="ko-KR" dirty="0"/>
                        <a:t>113.04</a:t>
                      </a:r>
                      <a:endParaRPr lang="ko-KR" altLang="en-US" dirty="0"/>
                    </a:p>
                  </a:txBody>
                  <a:tcPr/>
                </a:tc>
                <a:extLst>
                  <a:ext uri="{0D108BD9-81ED-4DB2-BD59-A6C34878D82A}">
                    <a16:rowId xmlns:a16="http://schemas.microsoft.com/office/drawing/2014/main" val="10004"/>
                  </a:ext>
                </a:extLst>
              </a:tr>
              <a:tr h="374425">
                <a:tc>
                  <a:txBody>
                    <a:bodyPr/>
                    <a:lstStyle/>
                    <a:p>
                      <a:pPr latinLnBrk="1"/>
                      <a:r>
                        <a:rPr lang="en-US" altLang="ko-KR" dirty="0"/>
                        <a:t>(16,16)</a:t>
                      </a:r>
                      <a:endParaRPr lang="ko-KR" altLang="en-US" dirty="0"/>
                    </a:p>
                  </a:txBody>
                  <a:tcPr/>
                </a:tc>
                <a:tc>
                  <a:txBody>
                    <a:bodyPr/>
                    <a:lstStyle/>
                    <a:p>
                      <a:pPr latinLnBrk="1"/>
                      <a:r>
                        <a:rPr lang="en-US" altLang="ko-KR" dirty="0"/>
                        <a:t>111.08</a:t>
                      </a:r>
                      <a:endParaRPr lang="ko-KR" altLang="en-US" dirty="0"/>
                    </a:p>
                  </a:txBody>
                  <a:tcPr/>
                </a:tc>
                <a:extLst>
                  <a:ext uri="{0D108BD9-81ED-4DB2-BD59-A6C34878D82A}">
                    <a16:rowId xmlns:a16="http://schemas.microsoft.com/office/drawing/2014/main" val="10005"/>
                  </a:ext>
                </a:extLst>
              </a:tr>
              <a:tr h="374425">
                <a:tc>
                  <a:txBody>
                    <a:bodyPr/>
                    <a:lstStyle/>
                    <a:p>
                      <a:pPr latinLnBrk="1"/>
                      <a:r>
                        <a:rPr lang="en-US" altLang="ko-KR" dirty="0"/>
                        <a:t>(16,8)</a:t>
                      </a:r>
                      <a:endParaRPr lang="ko-KR" altLang="en-US" dirty="0"/>
                    </a:p>
                  </a:txBody>
                  <a:tcPr/>
                </a:tc>
                <a:tc>
                  <a:txBody>
                    <a:bodyPr/>
                    <a:lstStyle/>
                    <a:p>
                      <a:pPr latinLnBrk="1"/>
                      <a:r>
                        <a:rPr lang="en-US" altLang="ko-KR" dirty="0"/>
                        <a:t>  82.01</a:t>
                      </a:r>
                      <a:endParaRPr lang="ko-KR" altLang="en-US" dirty="0"/>
                    </a:p>
                  </a:txBody>
                  <a:tcPr/>
                </a:tc>
                <a:extLst>
                  <a:ext uri="{0D108BD9-81ED-4DB2-BD59-A6C34878D82A}">
                    <a16:rowId xmlns:a16="http://schemas.microsoft.com/office/drawing/2014/main" val="10006"/>
                  </a:ext>
                </a:extLst>
              </a:tr>
              <a:tr h="374425">
                <a:tc>
                  <a:txBody>
                    <a:bodyPr/>
                    <a:lstStyle/>
                    <a:p>
                      <a:pPr latinLnBrk="1"/>
                      <a:r>
                        <a:rPr lang="en-US" altLang="ko-KR" dirty="0"/>
                        <a:t>(8,32)</a:t>
                      </a:r>
                      <a:endParaRPr lang="ko-KR" altLang="en-US" dirty="0"/>
                    </a:p>
                  </a:txBody>
                  <a:tcPr/>
                </a:tc>
                <a:tc>
                  <a:txBody>
                    <a:bodyPr/>
                    <a:lstStyle/>
                    <a:p>
                      <a:pPr latinLnBrk="1"/>
                      <a:r>
                        <a:rPr lang="ko-KR" altLang="en-US" dirty="0"/>
                        <a:t> </a:t>
                      </a:r>
                      <a:r>
                        <a:rPr lang="en-US" altLang="ko-KR" dirty="0"/>
                        <a:t>127.60</a:t>
                      </a:r>
                      <a:endParaRPr lang="ko-KR" altLang="en-US" dirty="0"/>
                    </a:p>
                  </a:txBody>
                  <a:tcPr/>
                </a:tc>
                <a:extLst>
                  <a:ext uri="{0D108BD9-81ED-4DB2-BD59-A6C34878D82A}">
                    <a16:rowId xmlns:a16="http://schemas.microsoft.com/office/drawing/2014/main" val="10007"/>
                  </a:ext>
                </a:extLst>
              </a:tr>
              <a:tr h="374425">
                <a:tc>
                  <a:txBody>
                    <a:bodyPr/>
                    <a:lstStyle/>
                    <a:p>
                      <a:pPr latinLnBrk="1"/>
                      <a:r>
                        <a:rPr lang="en-US" altLang="ko-KR" dirty="0"/>
                        <a:t>(8,16)</a:t>
                      </a:r>
                      <a:endParaRPr lang="ko-KR" altLang="en-US" dirty="0"/>
                    </a:p>
                  </a:txBody>
                  <a:tcPr/>
                </a:tc>
                <a:tc>
                  <a:txBody>
                    <a:bodyPr/>
                    <a:lstStyle/>
                    <a:p>
                      <a:pPr latinLnBrk="1"/>
                      <a:r>
                        <a:rPr lang="ko-KR" altLang="en-US" dirty="0"/>
                        <a:t> </a:t>
                      </a:r>
                      <a:r>
                        <a:rPr lang="en-US" altLang="ko-KR" dirty="0"/>
                        <a:t>112.59</a:t>
                      </a:r>
                      <a:endParaRPr lang="ko-KR" altLang="en-US" dirty="0"/>
                    </a:p>
                  </a:txBody>
                  <a:tcPr/>
                </a:tc>
                <a:extLst>
                  <a:ext uri="{0D108BD9-81ED-4DB2-BD59-A6C34878D82A}">
                    <a16:rowId xmlns:a16="http://schemas.microsoft.com/office/drawing/2014/main" val="10008"/>
                  </a:ext>
                </a:extLst>
              </a:tr>
              <a:tr h="374425">
                <a:tc>
                  <a:txBody>
                    <a:bodyPr/>
                    <a:lstStyle/>
                    <a:p>
                      <a:pPr latinLnBrk="1"/>
                      <a:r>
                        <a:rPr lang="en-US" altLang="ko-KR" dirty="0"/>
                        <a:t>(8,8)</a:t>
                      </a:r>
                      <a:endParaRPr lang="ko-KR" altLang="en-US" dirty="0"/>
                    </a:p>
                  </a:txBody>
                  <a:tcPr/>
                </a:tc>
                <a:tc>
                  <a:txBody>
                    <a:bodyPr/>
                    <a:lstStyle/>
                    <a:p>
                      <a:pPr latinLnBrk="1"/>
                      <a:r>
                        <a:rPr lang="ko-KR" altLang="en-US" dirty="0"/>
                        <a:t>  </a:t>
                      </a:r>
                      <a:r>
                        <a:rPr lang="en-US" altLang="ko-KR" dirty="0"/>
                        <a:t>73.72</a:t>
                      </a:r>
                      <a:endParaRPr lang="ko-KR" altLang="en-US"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683568" y="1268760"/>
            <a:ext cx="3528392" cy="646331"/>
          </a:xfrm>
          <a:prstGeom prst="rect">
            <a:avLst/>
          </a:prstGeom>
          <a:noFill/>
        </p:spPr>
        <p:txBody>
          <a:bodyPr wrap="square" rtlCol="0">
            <a:spAutoFit/>
          </a:bodyPr>
          <a:lstStyle/>
          <a:p>
            <a:r>
              <a:rPr lang="en-US" altLang="ko-KR" dirty="0">
                <a:latin typeface="+mn-lt"/>
              </a:rPr>
              <a:t>For the case ‘</a:t>
            </a:r>
            <a:r>
              <a:rPr lang="en-US" altLang="ko-KR" dirty="0" err="1">
                <a:latin typeface="+mn-lt"/>
              </a:rPr>
              <a:t>transposeNaiveCol</a:t>
            </a:r>
            <a:r>
              <a:rPr lang="en-US" altLang="ko-KR" dirty="0">
                <a:latin typeface="+mn-lt"/>
              </a:rPr>
              <a:t>’ with GTX970</a:t>
            </a:r>
            <a:endParaRPr lang="ko-KR" altLang="en-US" dirty="0">
              <a:latin typeface="+mn-lt"/>
            </a:endParaRPr>
          </a:p>
        </p:txBody>
      </p:sp>
    </p:spTree>
    <p:extLst>
      <p:ext uri="{BB962C8B-B14F-4D97-AF65-F5344CB8AC3E}">
        <p14:creationId xmlns:p14="http://schemas.microsoft.com/office/powerpoint/2010/main" val="103292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025525"/>
            <a:ext cx="91122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42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on Mar. 30, 2017</a:t>
            </a:r>
            <a:endParaRPr lang="ko-KR" altLang="en-US" dirty="0"/>
          </a:p>
        </p:txBody>
      </p:sp>
      <p:sp>
        <p:nvSpPr>
          <p:cNvPr id="3" name="내용 개체 틀 2"/>
          <p:cNvSpPr>
            <a:spLocks noGrp="1"/>
          </p:cNvSpPr>
          <p:nvPr>
            <p:ph idx="1"/>
          </p:nvPr>
        </p:nvSpPr>
        <p:spPr/>
        <p:txBody>
          <a:bodyPr/>
          <a:lstStyle/>
          <a:p>
            <a:r>
              <a:rPr lang="ko-KR" altLang="en-US" dirty="0"/>
              <a:t>강상훈</a:t>
            </a:r>
            <a:endParaRPr lang="en-US" altLang="ko-KR" dirty="0"/>
          </a:p>
          <a:p>
            <a:pPr marL="0" indent="0">
              <a:buNone/>
            </a:pPr>
            <a:r>
              <a:rPr lang="en-US" altLang="ko-KR" dirty="0"/>
              <a:t>	NVIDIA Profiler User’s Guide, NVIDIA</a:t>
            </a:r>
          </a:p>
          <a:p>
            <a:r>
              <a:rPr lang="ko-KR" altLang="en-US" dirty="0"/>
              <a:t>김혜지</a:t>
            </a:r>
            <a:endParaRPr lang="en-US" altLang="ko-KR" dirty="0"/>
          </a:p>
          <a:p>
            <a:pPr marL="0" indent="0">
              <a:buNone/>
            </a:pPr>
            <a:r>
              <a:rPr lang="en-US" altLang="ko-KR" dirty="0"/>
              <a:t>	Greg </a:t>
            </a:r>
            <a:r>
              <a:rPr lang="en-US" altLang="ko-KR" dirty="0" err="1"/>
              <a:t>Ruetsch</a:t>
            </a:r>
            <a:r>
              <a:rPr lang="en-US" altLang="ko-KR" dirty="0"/>
              <a:t> and </a:t>
            </a:r>
            <a:r>
              <a:rPr lang="en-US" altLang="ko-KR" dirty="0" err="1"/>
              <a:t>Paulis</a:t>
            </a:r>
            <a:r>
              <a:rPr lang="en-US" altLang="ko-KR" dirty="0"/>
              <a:t> </a:t>
            </a:r>
            <a:r>
              <a:rPr lang="en-US" altLang="ko-KR" dirty="0" err="1"/>
              <a:t>Micikevicius</a:t>
            </a:r>
            <a:r>
              <a:rPr lang="en-US" altLang="ko-KR" dirty="0"/>
              <a:t>,</a:t>
            </a:r>
            <a:endParaRPr lang="ko-KR" altLang="en-US" dirty="0"/>
          </a:p>
          <a:p>
            <a:pPr marL="0" indent="0">
              <a:buNone/>
            </a:pPr>
            <a:r>
              <a:rPr lang="en-US" altLang="ko-KR" dirty="0"/>
              <a:t>	“Optimizing Matrix Transpose in CUDA,”</a:t>
            </a:r>
          </a:p>
          <a:p>
            <a:pPr marL="0" indent="0">
              <a:buNone/>
            </a:pPr>
            <a:r>
              <a:rPr lang="en-US" altLang="ko-KR" dirty="0"/>
              <a:t>	NVIDIA.</a:t>
            </a:r>
          </a:p>
          <a:p>
            <a:pPr marL="0" indent="0">
              <a:buNone/>
            </a:pPr>
            <a:r>
              <a:rPr lang="en-US" altLang="ko-KR" dirty="0"/>
              <a:t>	</a:t>
            </a:r>
            <a:endParaRPr lang="ko-KR" altLang="en-US" dirty="0"/>
          </a:p>
        </p:txBody>
      </p:sp>
    </p:spTree>
    <p:extLst>
      <p:ext uri="{BB962C8B-B14F-4D97-AF65-F5344CB8AC3E}">
        <p14:creationId xmlns:p14="http://schemas.microsoft.com/office/powerpoint/2010/main" val="2505182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4898249" cy="63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41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Latency Hiding</a:t>
            </a:r>
            <a:endParaRPr lang="ko-KR" altLang="en-US" dirty="0"/>
          </a:p>
        </p:txBody>
      </p:sp>
      <p:sp>
        <p:nvSpPr>
          <p:cNvPr id="3" name="내용 개체 틀 2"/>
          <p:cNvSpPr>
            <a:spLocks noGrp="1"/>
          </p:cNvSpPr>
          <p:nvPr>
            <p:ph idx="1"/>
          </p:nvPr>
        </p:nvSpPr>
        <p:spPr/>
        <p:txBody>
          <a:bodyPr/>
          <a:lstStyle/>
          <a:p>
            <a:r>
              <a:rPr lang="en-US" altLang="ko-KR" dirty="0"/>
              <a:t>Instruction Latency: the number of clock cycles between an instruction being issued and being completed.</a:t>
            </a:r>
          </a:p>
          <a:p>
            <a:r>
              <a:rPr lang="en-US" altLang="ko-KR" dirty="0"/>
              <a:t>Latency:</a:t>
            </a:r>
          </a:p>
          <a:p>
            <a:pPr marL="0" indent="0">
              <a:buNone/>
            </a:pPr>
            <a:r>
              <a:rPr lang="en-US" altLang="ko-KR" dirty="0"/>
              <a:t>	Arithmetic operations: 10~20 cycles</a:t>
            </a:r>
          </a:p>
          <a:p>
            <a:pPr marL="0" indent="0">
              <a:buNone/>
            </a:pPr>
            <a:r>
              <a:rPr lang="en-US" altLang="ko-KR" dirty="0"/>
              <a:t>	Global Memory Access: 400~800 cycles.</a:t>
            </a:r>
          </a:p>
          <a:p>
            <a:pPr marL="0" indent="0">
              <a:buNone/>
            </a:pPr>
            <a:endParaRPr lang="ko-KR" altLang="en-US" dirty="0"/>
          </a:p>
        </p:txBody>
      </p:sp>
    </p:spTree>
    <p:extLst>
      <p:ext uri="{BB962C8B-B14F-4D97-AF65-F5344CB8AC3E}">
        <p14:creationId xmlns:p14="http://schemas.microsoft.com/office/powerpoint/2010/main" val="398062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Little’s Law</a:t>
            </a:r>
            <a:endParaRPr lang="ko-KR" altLang="en-US" dirty="0"/>
          </a:p>
        </p:txBody>
      </p:sp>
      <p:sp>
        <p:nvSpPr>
          <p:cNvPr id="3" name="내용 개체 틀 2"/>
          <p:cNvSpPr>
            <a:spLocks noGrp="1"/>
          </p:cNvSpPr>
          <p:nvPr>
            <p:ph idx="1"/>
          </p:nvPr>
        </p:nvSpPr>
        <p:spPr/>
        <p:txBody>
          <a:bodyPr/>
          <a:lstStyle/>
          <a:p>
            <a:r>
              <a:rPr lang="en-US" altLang="ko-KR" b="1" dirty="0"/>
              <a:t>L</a:t>
            </a:r>
            <a:r>
              <a:rPr lang="en-US" altLang="ko-KR" dirty="0"/>
              <a:t> = </a:t>
            </a:r>
            <a:r>
              <a:rPr lang="el-GR" altLang="ko-KR" b="1" dirty="0"/>
              <a:t>λ</a:t>
            </a:r>
            <a:r>
              <a:rPr lang="en-US" altLang="ko-KR" b="1" dirty="0"/>
              <a:t>W</a:t>
            </a:r>
            <a:r>
              <a:rPr lang="en-US" altLang="ko-KR" dirty="0"/>
              <a:t>, where</a:t>
            </a:r>
          </a:p>
          <a:p>
            <a:pPr marL="0" indent="0">
              <a:buNone/>
            </a:pPr>
            <a:r>
              <a:rPr lang="en-US" altLang="ko-KR" sz="2800" dirty="0"/>
              <a:t>	 </a:t>
            </a:r>
            <a:r>
              <a:rPr lang="el-GR" altLang="ko-KR" sz="2800" b="1" dirty="0"/>
              <a:t>λ</a:t>
            </a:r>
            <a:r>
              <a:rPr lang="en-US" altLang="ko-KR" sz="2800" b="1" dirty="0"/>
              <a:t> </a:t>
            </a:r>
            <a:r>
              <a:rPr lang="en-US" altLang="ko-KR" sz="2800" dirty="0"/>
              <a:t>: </a:t>
            </a:r>
            <a:r>
              <a:rPr lang="en-US" altLang="ko-KR" sz="2800" dirty="0" err="1"/>
              <a:t>longterm</a:t>
            </a:r>
            <a:r>
              <a:rPr lang="en-US" altLang="ko-KR" sz="2800" dirty="0"/>
              <a:t> average effective arrival rate, </a:t>
            </a:r>
          </a:p>
          <a:p>
            <a:pPr marL="0" indent="0">
              <a:buNone/>
            </a:pPr>
            <a:r>
              <a:rPr lang="en-US" altLang="ko-KR" sz="2800" b="1" dirty="0"/>
              <a:t>	W </a:t>
            </a:r>
            <a:r>
              <a:rPr lang="en-US" altLang="ko-KR" sz="2800" dirty="0"/>
              <a:t>: average time a customer spends in the system.</a:t>
            </a:r>
          </a:p>
          <a:p>
            <a:r>
              <a:rPr lang="en-US" altLang="ko-KR" dirty="0"/>
              <a:t>Number of Required Warps</a:t>
            </a:r>
          </a:p>
          <a:p>
            <a:pPr marL="0" indent="0">
              <a:buNone/>
            </a:pPr>
            <a:r>
              <a:rPr lang="en-US" altLang="ko-KR" dirty="0"/>
              <a:t>	=Throughput x Latency.</a:t>
            </a:r>
          </a:p>
          <a:p>
            <a:r>
              <a:rPr lang="en-US" altLang="ko-KR" dirty="0"/>
              <a:t>In pipeline, L (operations) = </a:t>
            </a:r>
            <a:r>
              <a:rPr lang="el-GR" altLang="ko-KR" b="1" dirty="0"/>
              <a:t>λ</a:t>
            </a:r>
            <a:r>
              <a:rPr lang="en-US" altLang="ko-KR" b="1" dirty="0"/>
              <a:t> (IPC) W (instruction latency)</a:t>
            </a:r>
            <a:endParaRPr lang="en-US" altLang="ko-KR" dirty="0"/>
          </a:p>
          <a:p>
            <a:pPr marL="0" indent="0">
              <a:buNone/>
            </a:pPr>
            <a:endParaRPr lang="en-US" altLang="ko-KR" sz="2800" dirty="0"/>
          </a:p>
          <a:p>
            <a:pPr marL="0" indent="0">
              <a:buNone/>
            </a:pPr>
            <a:endParaRPr lang="ko-KR" altLang="en-US" sz="2800" dirty="0"/>
          </a:p>
        </p:txBody>
      </p:sp>
    </p:spTree>
    <p:extLst>
      <p:ext uri="{BB962C8B-B14F-4D97-AF65-F5344CB8AC3E}">
        <p14:creationId xmlns:p14="http://schemas.microsoft.com/office/powerpoint/2010/main" val="40107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SM Parallelism Required to Maintain Full Arithmetic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64052254"/>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Instruction</a:t>
                      </a:r>
                      <a:r>
                        <a:rPr lang="en-US" altLang="ko-KR" baseline="0" dirty="0"/>
                        <a:t> Latency</a:t>
                      </a:r>
                    </a:p>
                    <a:p>
                      <a:pPr latinLnBrk="1"/>
                      <a:r>
                        <a:rPr lang="en-US" altLang="ko-KR" baseline="0" dirty="0"/>
                        <a:t>(Cycles)</a:t>
                      </a:r>
                      <a:endParaRPr lang="ko-KR" altLang="en-US" dirty="0"/>
                    </a:p>
                  </a:txBody>
                  <a:tcPr/>
                </a:tc>
                <a:tc>
                  <a:txBody>
                    <a:bodyPr/>
                    <a:lstStyle/>
                    <a:p>
                      <a:pPr latinLnBrk="1"/>
                      <a:r>
                        <a:rPr lang="en-US" altLang="ko-KR" dirty="0"/>
                        <a:t>Throughput</a:t>
                      </a:r>
                    </a:p>
                    <a:p>
                      <a:pPr latinLnBrk="1"/>
                      <a:r>
                        <a:rPr lang="en-US" altLang="ko-KR" dirty="0"/>
                        <a:t>(Operations/Cycle)</a:t>
                      </a:r>
                      <a:endParaRPr lang="ko-KR" altLang="en-US" dirty="0"/>
                    </a:p>
                  </a:txBody>
                  <a:tcPr/>
                </a:tc>
                <a:tc>
                  <a:txBody>
                    <a:bodyPr/>
                    <a:lstStyle/>
                    <a:p>
                      <a:pPr latinLnBrk="1"/>
                      <a:r>
                        <a:rPr lang="en-US" altLang="ko-KR" dirty="0"/>
                        <a:t>Parallelism</a:t>
                      </a:r>
                    </a:p>
                    <a:p>
                      <a:pPr latinLnBrk="1"/>
                      <a:r>
                        <a:rPr lang="en-US" altLang="ko-KR" dirty="0"/>
                        <a:t>(Operations)</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 32</a:t>
                      </a:r>
                      <a:endParaRPr lang="ko-KR" altLang="en-US" dirty="0"/>
                    </a:p>
                  </a:txBody>
                  <a:tcPr/>
                </a:tc>
                <a:tc>
                  <a:txBody>
                    <a:bodyPr/>
                    <a:lstStyle/>
                    <a:p>
                      <a:pPr latinLnBrk="1"/>
                      <a:r>
                        <a:rPr lang="en-US" altLang="ko-KR" dirty="0"/>
                        <a:t>  640</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192</a:t>
                      </a:r>
                      <a:endParaRPr lang="ko-KR" altLang="en-US" dirty="0"/>
                    </a:p>
                  </a:txBody>
                  <a:tcPr/>
                </a:tc>
                <a:tc>
                  <a:txBody>
                    <a:bodyPr/>
                    <a:lstStyle/>
                    <a:p>
                      <a:pPr latinLnBrk="1"/>
                      <a:r>
                        <a:rPr lang="en-US" altLang="ko-KR" dirty="0"/>
                        <a:t>3,830</a:t>
                      </a:r>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84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Device Parallelism Required to Maintain Full Memory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27168415"/>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40936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Memory Instruction Latency(Cycles)</a:t>
                      </a:r>
                      <a:endParaRPr lang="ko-KR" altLang="en-US" dirty="0"/>
                    </a:p>
                  </a:txBody>
                  <a:tcPr/>
                </a:tc>
                <a:tc>
                  <a:txBody>
                    <a:bodyPr/>
                    <a:lstStyle/>
                    <a:p>
                      <a:pPr latinLnBrk="1"/>
                      <a:r>
                        <a:rPr lang="en-US" altLang="ko-KR" dirty="0"/>
                        <a:t>Bandwidth</a:t>
                      </a:r>
                    </a:p>
                    <a:p>
                      <a:pPr latinLnBrk="1"/>
                      <a:r>
                        <a:rPr lang="en-US" altLang="ko-KR" dirty="0"/>
                        <a:t>(GB/Sec)</a:t>
                      </a:r>
                      <a:endParaRPr lang="ko-KR" altLang="en-US" dirty="0"/>
                    </a:p>
                  </a:txBody>
                  <a:tcPr/>
                </a:tc>
                <a:tc>
                  <a:txBody>
                    <a:bodyPr/>
                    <a:lstStyle/>
                    <a:p>
                      <a:pPr latinLnBrk="1"/>
                      <a:r>
                        <a:rPr lang="en-US" altLang="ko-KR" dirty="0"/>
                        <a:t>Bandwidth</a:t>
                      </a:r>
                    </a:p>
                    <a:p>
                      <a:pPr latinLnBrk="1"/>
                      <a:r>
                        <a:rPr lang="en-US" altLang="ko-KR" dirty="0"/>
                        <a:t>(Bytes/Cycle)</a:t>
                      </a:r>
                      <a:endParaRPr lang="ko-KR" altLang="en-US" dirty="0"/>
                    </a:p>
                  </a:txBody>
                  <a:tcPr/>
                </a:tc>
                <a:tc>
                  <a:txBody>
                    <a:bodyPr/>
                    <a:lstStyle/>
                    <a:p>
                      <a:pPr latinLnBrk="1"/>
                      <a:r>
                        <a:rPr lang="en-US" altLang="ko-KR" dirty="0"/>
                        <a:t>Parallelism</a:t>
                      </a:r>
                    </a:p>
                    <a:p>
                      <a:pPr latinLnBrk="1"/>
                      <a:r>
                        <a:rPr lang="en-US" altLang="ko-KR" dirty="0"/>
                        <a:t>(KB)</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 </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144</a:t>
                      </a:r>
                      <a:endParaRPr lang="ko-KR" altLang="en-US" dirty="0"/>
                    </a:p>
                  </a:txBody>
                  <a:tcPr/>
                </a:tc>
                <a:tc>
                  <a:txBody>
                    <a:bodyPr/>
                    <a:lstStyle/>
                    <a:p>
                      <a:pPr latinLnBrk="1"/>
                      <a:r>
                        <a:rPr lang="en-US" altLang="ko-KR" dirty="0"/>
                        <a:t>92</a:t>
                      </a:r>
                      <a:endParaRPr lang="ko-KR" altLang="en-US" dirty="0"/>
                    </a:p>
                  </a:txBody>
                  <a:tcPr/>
                </a:tc>
                <a:tc>
                  <a:txBody>
                    <a:bodyPr/>
                    <a:lstStyle/>
                    <a:p>
                      <a:pPr latinLnBrk="1"/>
                      <a:r>
                        <a:rPr lang="en-US" altLang="ko-KR" dirty="0"/>
                        <a:t>74</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250</a:t>
                      </a:r>
                      <a:endParaRPr lang="ko-KR" altLang="en-US" dirty="0"/>
                    </a:p>
                  </a:txBody>
                  <a:tcPr/>
                </a:tc>
                <a:tc>
                  <a:txBody>
                    <a:bodyPr/>
                    <a:lstStyle/>
                    <a:p>
                      <a:pPr latinLnBrk="1"/>
                      <a:r>
                        <a:rPr lang="en-US" altLang="ko-KR" dirty="0"/>
                        <a:t>96</a:t>
                      </a:r>
                      <a:endParaRPr lang="ko-KR" altLang="en-US" dirty="0"/>
                    </a:p>
                  </a:txBody>
                  <a:tcPr/>
                </a:tc>
                <a:tc>
                  <a:txBody>
                    <a:bodyPr/>
                    <a:lstStyle/>
                    <a:p>
                      <a:pPr latinLnBrk="1"/>
                      <a:r>
                        <a:rPr lang="en-US" altLang="ko-KR"/>
                        <a:t>77</a:t>
                      </a:r>
                      <a:endParaRPr lang="ko-KR" altLang="en-US"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55776" y="3717032"/>
            <a:ext cx="5832648" cy="369332"/>
          </a:xfrm>
          <a:prstGeom prst="rect">
            <a:avLst/>
          </a:prstGeom>
          <a:noFill/>
        </p:spPr>
        <p:txBody>
          <a:bodyPr wrap="square" rtlCol="0">
            <a:spAutoFit/>
          </a:bodyPr>
          <a:lstStyle/>
          <a:p>
            <a:r>
              <a:rPr lang="en-US" altLang="ko-KR" dirty="0">
                <a:latin typeface="+mn-lt"/>
              </a:rPr>
              <a:t>Fermi TeslaC2070: Memory frequency: 1.566GHz</a:t>
            </a:r>
            <a:endParaRPr lang="ko-KR" altLang="en-US" dirty="0">
              <a:latin typeface="+mn-lt"/>
            </a:endParaRPr>
          </a:p>
        </p:txBody>
      </p:sp>
    </p:spTree>
    <p:extLst>
      <p:ext uri="{BB962C8B-B14F-4D97-AF65-F5344CB8AC3E}">
        <p14:creationId xmlns:p14="http://schemas.microsoft.com/office/powerpoint/2010/main" val="11179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a loop in C</a:t>
            </a:r>
            <a:endParaRPr lang="ko-KR" altLang="en-US" dirty="0"/>
          </a:p>
        </p:txBody>
      </p:sp>
      <p:sp>
        <p:nvSpPr>
          <p:cNvPr id="3" name="내용 개체 틀 2"/>
          <p:cNvSpPr>
            <a:spLocks noGrp="1"/>
          </p:cNvSpPr>
          <p:nvPr>
            <p:ph idx="1"/>
          </p:nvPr>
        </p:nvSpPr>
        <p:spPr>
          <a:xfrm>
            <a:off x="457200" y="1600200"/>
            <a:ext cx="3538736" cy="4525963"/>
          </a:xfrm>
        </p:spPr>
        <p:txBody>
          <a:bodyPr/>
          <a:lstStyle/>
          <a:p>
            <a:pPr marL="0" indent="0">
              <a:buNone/>
            </a:pPr>
            <a:r>
              <a:rPr lang="en-US" altLang="ko-KR" dirty="0">
                <a:solidFill>
                  <a:srgbClr val="0070C0"/>
                </a:solidFill>
              </a:rPr>
              <a:t>//Normal Loop</a:t>
            </a:r>
          </a:p>
          <a:p>
            <a:pPr marL="0" indent="0">
              <a:buNone/>
            </a:pPr>
            <a:r>
              <a:rPr lang="en-US" altLang="ko-KR" dirty="0" err="1"/>
              <a:t>int</a:t>
            </a:r>
            <a:r>
              <a:rPr lang="en-US" altLang="ko-KR" dirty="0"/>
              <a:t> </a:t>
            </a:r>
            <a:r>
              <a:rPr lang="en-US" altLang="ko-KR" dirty="0" err="1"/>
              <a:t>i</a:t>
            </a:r>
            <a:r>
              <a:rPr lang="en-US" altLang="ko-KR" dirty="0"/>
              <a:t>;</a:t>
            </a:r>
          </a:p>
          <a:p>
            <a:pPr marL="0" indent="0">
              <a:buNone/>
            </a:pPr>
            <a:r>
              <a:rPr lang="en-US" altLang="ko-KR" dirty="0"/>
              <a:t>for( </a:t>
            </a:r>
            <a:r>
              <a:rPr lang="en-US" altLang="ko-KR" dirty="0" err="1"/>
              <a:t>i</a:t>
            </a:r>
            <a:r>
              <a:rPr lang="en-US" altLang="ko-KR" dirty="0"/>
              <a:t>=0;i&lt;100;i++)</a:t>
            </a:r>
          </a:p>
          <a:p>
            <a:pPr marL="0" indent="0">
              <a:buNone/>
            </a:pPr>
            <a:r>
              <a:rPr lang="en-US" altLang="ko-KR" dirty="0"/>
              <a:t>{</a:t>
            </a:r>
          </a:p>
          <a:p>
            <a:pPr marL="0" indent="0">
              <a:buNone/>
            </a:pPr>
            <a:r>
              <a:rPr lang="en-US" altLang="ko-KR" dirty="0"/>
              <a:t>	function(</a:t>
            </a:r>
            <a:r>
              <a:rPr lang="en-US" altLang="ko-KR" dirty="0" err="1"/>
              <a:t>i</a:t>
            </a:r>
            <a:r>
              <a:rPr lang="en-US" altLang="ko-KR" dirty="0"/>
              <a:t>);</a:t>
            </a:r>
          </a:p>
          <a:p>
            <a:pPr marL="0" indent="0">
              <a:buNone/>
            </a:pPr>
            <a:r>
              <a:rPr lang="en-US" altLang="ko-KR" dirty="0"/>
              <a:t>}</a:t>
            </a:r>
            <a:endParaRPr lang="ko-KR" altLang="en-US" dirty="0"/>
          </a:p>
        </p:txBody>
      </p:sp>
      <p:sp>
        <p:nvSpPr>
          <p:cNvPr id="4" name="TextBox 3"/>
          <p:cNvSpPr txBox="1"/>
          <p:nvPr/>
        </p:nvSpPr>
        <p:spPr>
          <a:xfrm>
            <a:off x="4139952" y="1628800"/>
            <a:ext cx="4536504" cy="4524315"/>
          </a:xfrm>
          <a:prstGeom prst="rect">
            <a:avLst/>
          </a:prstGeom>
          <a:noFill/>
        </p:spPr>
        <p:txBody>
          <a:bodyPr wrap="square" rtlCol="0">
            <a:spAutoFit/>
          </a:bodyPr>
          <a:lstStyle/>
          <a:p>
            <a:r>
              <a:rPr lang="en-US" altLang="ko-KR" sz="3200" dirty="0">
                <a:solidFill>
                  <a:srgbClr val="FF0000"/>
                </a:solidFill>
                <a:latin typeface="+mn-lt"/>
              </a:rPr>
              <a:t>//Unrolled Loop</a:t>
            </a:r>
          </a:p>
          <a:p>
            <a:r>
              <a:rPr lang="en-US" altLang="ko-KR" sz="3200" dirty="0" err="1">
                <a:solidFill>
                  <a:srgbClr val="FF0000"/>
                </a:solidFill>
                <a:latin typeface="+mn-lt"/>
              </a:rPr>
              <a:t>int</a:t>
            </a:r>
            <a:r>
              <a:rPr lang="en-US" altLang="ko-KR" sz="3200" dirty="0">
                <a:solidFill>
                  <a:srgbClr val="FF0000"/>
                </a:solidFill>
                <a:latin typeface="+mn-lt"/>
              </a:rPr>
              <a:t> </a:t>
            </a:r>
            <a:r>
              <a:rPr lang="en-US" altLang="ko-KR" sz="3200" dirty="0" err="1">
                <a:solidFill>
                  <a:srgbClr val="FF0000"/>
                </a:solidFill>
                <a:latin typeface="+mn-lt"/>
              </a:rPr>
              <a:t>i</a:t>
            </a:r>
            <a:r>
              <a:rPr lang="en-US" altLang="ko-KR" sz="3200" dirty="0">
                <a:solidFill>
                  <a:srgbClr val="FF0000"/>
                </a:solidFill>
                <a:latin typeface="+mn-lt"/>
              </a:rPr>
              <a:t>;</a:t>
            </a:r>
          </a:p>
          <a:p>
            <a:r>
              <a:rPr lang="en-US" altLang="ko-KR" sz="3200" dirty="0">
                <a:solidFill>
                  <a:srgbClr val="FF0000"/>
                </a:solidFill>
                <a:latin typeface="+mn-lt"/>
              </a:rPr>
              <a:t>for( </a:t>
            </a:r>
            <a:r>
              <a:rPr lang="en-US" altLang="ko-KR" sz="3200" dirty="0" err="1">
                <a:solidFill>
                  <a:srgbClr val="FF0000"/>
                </a:solidFill>
                <a:latin typeface="+mn-lt"/>
              </a:rPr>
              <a:t>i</a:t>
            </a:r>
            <a:r>
              <a:rPr lang="en-US" altLang="ko-KR" sz="3200" dirty="0">
                <a:solidFill>
                  <a:srgbClr val="FF0000"/>
                </a:solidFill>
                <a:latin typeface="+mn-lt"/>
              </a:rPr>
              <a:t>=0; </a:t>
            </a:r>
            <a:r>
              <a:rPr lang="en-US" altLang="ko-KR" sz="3200" dirty="0" err="1">
                <a:solidFill>
                  <a:srgbClr val="FF0000"/>
                </a:solidFill>
                <a:latin typeface="+mn-lt"/>
              </a:rPr>
              <a:t>i</a:t>
            </a:r>
            <a:r>
              <a:rPr lang="en-US" altLang="ko-KR" sz="3200" dirty="0">
                <a:solidFill>
                  <a:srgbClr val="FF0000"/>
                </a:solidFill>
                <a:latin typeface="+mn-lt"/>
              </a:rPr>
              <a:t>&lt;100; </a:t>
            </a:r>
            <a:r>
              <a:rPr lang="en-US" altLang="ko-KR" sz="3200" dirty="0" err="1">
                <a:solidFill>
                  <a:srgbClr val="FF0000"/>
                </a:solidFill>
                <a:latin typeface="+mn-lt"/>
              </a:rPr>
              <a:t>i</a:t>
            </a:r>
            <a:r>
              <a:rPr lang="en-US" altLang="ko-KR" sz="3200" dirty="0">
                <a:solidFill>
                  <a:srgbClr val="FF0000"/>
                </a:solidFill>
                <a:latin typeface="+mn-lt"/>
              </a:rPr>
              <a:t>+=4)</a:t>
            </a:r>
          </a:p>
          <a:p>
            <a:r>
              <a:rPr lang="en-US" altLang="ko-KR" sz="3200" dirty="0">
                <a:solidFill>
                  <a:srgbClr val="FF0000"/>
                </a:solidFill>
                <a:latin typeface="+mn-lt"/>
              </a:rPr>
              <a:t>{</a:t>
            </a:r>
          </a:p>
          <a:p>
            <a:r>
              <a:rPr lang="en-US" altLang="ko-KR" sz="3200" dirty="0">
                <a:solidFill>
                  <a:srgbClr val="FF0000"/>
                </a:solidFill>
                <a:latin typeface="+mn-lt"/>
              </a:rPr>
              <a:t>	function( </a:t>
            </a:r>
            <a:r>
              <a:rPr lang="en-US" altLang="ko-KR" sz="3200" dirty="0" err="1">
                <a:solidFill>
                  <a:srgbClr val="FF0000"/>
                </a:solidFill>
                <a:latin typeface="+mn-lt"/>
              </a:rPr>
              <a:t>i</a:t>
            </a:r>
            <a:r>
              <a:rPr lang="en-US" altLang="ko-KR" sz="3200" dirty="0">
                <a:solidFill>
                  <a:srgbClr val="FF0000"/>
                </a:solidFill>
                <a:latin typeface="+mn-lt"/>
              </a:rPr>
              <a:t> );</a:t>
            </a:r>
          </a:p>
          <a:p>
            <a:r>
              <a:rPr lang="en-US" altLang="ko-KR" sz="3200" dirty="0">
                <a:solidFill>
                  <a:srgbClr val="FF0000"/>
                </a:solidFill>
                <a:latin typeface="+mn-lt"/>
              </a:rPr>
              <a:t>	function(i+1);</a:t>
            </a:r>
          </a:p>
          <a:p>
            <a:r>
              <a:rPr lang="en-US" altLang="ko-KR" sz="3200" dirty="0">
                <a:solidFill>
                  <a:srgbClr val="FF0000"/>
                </a:solidFill>
                <a:latin typeface="+mn-lt"/>
              </a:rPr>
              <a:t>	function(i+2);</a:t>
            </a:r>
          </a:p>
          <a:p>
            <a:r>
              <a:rPr lang="en-US" altLang="ko-KR" sz="3200" dirty="0">
                <a:solidFill>
                  <a:srgbClr val="FF0000"/>
                </a:solidFill>
                <a:latin typeface="+mn-lt"/>
              </a:rPr>
              <a:t>	function(i+3);</a:t>
            </a:r>
          </a:p>
          <a:p>
            <a:r>
              <a:rPr lang="en-US" altLang="ko-KR" sz="3200" dirty="0">
                <a:solidFill>
                  <a:srgbClr val="FF0000"/>
                </a:solidFill>
                <a:latin typeface="+mn-lt"/>
              </a:rPr>
              <a:t>}</a:t>
            </a:r>
            <a:endParaRPr lang="ko-KR" altLang="en-US" sz="3200" dirty="0">
              <a:solidFill>
                <a:srgbClr val="FF0000"/>
              </a:solidFill>
              <a:latin typeface="+mn-lt"/>
            </a:endParaRPr>
          </a:p>
        </p:txBody>
      </p:sp>
      <p:sp>
        <p:nvSpPr>
          <p:cNvPr id="5" name="직사각형 4"/>
          <p:cNvSpPr/>
          <p:nvPr/>
        </p:nvSpPr>
        <p:spPr>
          <a:xfrm>
            <a:off x="4139952" y="1556792"/>
            <a:ext cx="453650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p:cNvSpPr/>
          <p:nvPr/>
        </p:nvSpPr>
        <p:spPr>
          <a:xfrm>
            <a:off x="82090" y="1553739"/>
            <a:ext cx="398585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CVCV</a:t>
            </a:r>
            <a:endParaRPr lang="ko-KR" altLang="en-US" dirty="0"/>
          </a:p>
        </p:txBody>
      </p:sp>
      <p:sp>
        <p:nvSpPr>
          <p:cNvPr id="6" name="TextBox 5"/>
          <p:cNvSpPr txBox="1"/>
          <p:nvPr/>
        </p:nvSpPr>
        <p:spPr>
          <a:xfrm>
            <a:off x="4166241" y="6093296"/>
            <a:ext cx="4078167" cy="646331"/>
          </a:xfrm>
          <a:prstGeom prst="rect">
            <a:avLst/>
          </a:prstGeom>
          <a:noFill/>
        </p:spPr>
        <p:txBody>
          <a:bodyPr wrap="square" rtlCol="0">
            <a:spAutoFit/>
          </a:bodyPr>
          <a:lstStyle/>
          <a:p>
            <a:r>
              <a:rPr lang="en-US" altLang="ko-KR" dirty="0"/>
              <a:t>number of compare reduces ¼</a:t>
            </a:r>
          </a:p>
          <a:p>
            <a:r>
              <a:rPr lang="en-US" altLang="ko-KR" dirty="0"/>
              <a:t>give 4 concurrency operation </a:t>
            </a:r>
            <a:endParaRPr lang="ko-KR" altLang="en-US" dirty="0"/>
          </a:p>
        </p:txBody>
      </p:sp>
    </p:spTree>
    <p:extLst>
      <p:ext uri="{BB962C8B-B14F-4D97-AF65-F5344CB8AC3E}">
        <p14:creationId xmlns:p14="http://schemas.microsoft.com/office/powerpoint/2010/main" val="271894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Advantage of the unrolling loop?</a:t>
            </a:r>
            <a:endParaRPr lang="ko-KR" altLang="en-US" sz="3600" dirty="0"/>
          </a:p>
        </p:txBody>
      </p:sp>
      <p:sp>
        <p:nvSpPr>
          <p:cNvPr id="3" name="내용 개체 틀 2"/>
          <p:cNvSpPr>
            <a:spLocks noGrp="1"/>
          </p:cNvSpPr>
          <p:nvPr>
            <p:ph idx="1"/>
          </p:nvPr>
        </p:nvSpPr>
        <p:spPr/>
        <p:txBody>
          <a:bodyPr/>
          <a:lstStyle/>
          <a:p>
            <a:r>
              <a:rPr lang="en-US" altLang="ko-KR" sz="2400" dirty="0"/>
              <a:t>In the unrolled loop, the condition </a:t>
            </a:r>
            <a:r>
              <a:rPr lang="en-US" altLang="ko-KR" sz="2400" dirty="0" err="1"/>
              <a:t>i</a:t>
            </a:r>
            <a:r>
              <a:rPr lang="en-US" altLang="ko-KR" sz="2400" dirty="0"/>
              <a:t>&lt;100 is only checked 25 times instead of 100 times.</a:t>
            </a:r>
          </a:p>
          <a:p>
            <a:r>
              <a:rPr lang="en-US" altLang="ko-KR" sz="2400" dirty="0"/>
              <a:t>The reads and writes performed in each statement of each loop are independent, the memory operations can be issued simultaneously by the CPU.</a:t>
            </a:r>
          </a:p>
          <a:p>
            <a:r>
              <a:rPr lang="en-US" altLang="ko-KR" sz="2400" dirty="0"/>
              <a:t>Unrolling in CUDA, more concurrent operations are added to the pipeline leading to higher saturation of instruction and memory bandwidth. This provides the warp scheduler with more eligible warps that can help hide instruction or memory latency.</a:t>
            </a:r>
            <a:endParaRPr lang="ko-KR" altLang="en-US" sz="2400" dirty="0"/>
          </a:p>
        </p:txBody>
      </p:sp>
    </p:spTree>
    <p:extLst>
      <p:ext uri="{BB962C8B-B14F-4D97-AF65-F5344CB8AC3E}">
        <p14:creationId xmlns:p14="http://schemas.microsoft.com/office/powerpoint/2010/main" val="157239455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15315</TotalTime>
  <Words>1743</Words>
  <Application>Microsoft Office PowerPoint</Application>
  <PresentationFormat>화면 슬라이드 쇼(4:3)</PresentationFormat>
  <Paragraphs>596</Paragraphs>
  <Slides>38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38</vt:i4>
      </vt:variant>
    </vt:vector>
  </HeadingPairs>
  <TitlesOfParts>
    <vt:vector size="45" baseType="lpstr">
      <vt:lpstr>굴림</vt:lpstr>
      <vt:lpstr>맑은 고딕</vt:lpstr>
      <vt:lpstr>Arial</vt:lpstr>
      <vt:lpstr>Calibri</vt:lpstr>
      <vt:lpstr>Tw Cen MT</vt:lpstr>
      <vt:lpstr>Wingdings 3</vt:lpstr>
      <vt:lpstr>심플 테마</vt:lpstr>
      <vt:lpstr>Lecture 6 CUDA Global Memory </vt:lpstr>
      <vt:lpstr>Performance Tuning</vt:lpstr>
      <vt:lpstr>Parallelism</vt:lpstr>
      <vt:lpstr>Latency Hiding</vt:lpstr>
      <vt:lpstr>Little’s Law</vt:lpstr>
      <vt:lpstr>SM Parallelism Required to Maintain Full Arithmetic Utilization</vt:lpstr>
      <vt:lpstr>Device Parallelism Required to Maintain Full Memory Utilization</vt:lpstr>
      <vt:lpstr>Unrolling a loop in C</vt:lpstr>
      <vt:lpstr>Advantage of the unrolling loop?</vt:lpstr>
      <vt:lpstr>Perforemance Tuning:Unrolling loops</vt:lpstr>
      <vt:lpstr>PowerPoint 프레젠테이션</vt:lpstr>
      <vt:lpstr>L1 cache enabled  Performance</vt:lpstr>
      <vt:lpstr>Matrix Transpose</vt:lpstr>
      <vt:lpstr>Data Layout of Matrices</vt:lpstr>
      <vt:lpstr>PowerPoint 프레젠테이션</vt:lpstr>
      <vt:lpstr>read by row, write by column</vt:lpstr>
      <vt:lpstr>Matrix Transpose</vt:lpstr>
      <vt:lpstr>Transpose: Read in Row and Write in Column</vt:lpstr>
      <vt:lpstr>read by column, write by row</vt:lpstr>
      <vt:lpstr>Matrix Transpose</vt:lpstr>
      <vt:lpstr>Transpose Read by Column and Write by Row</vt:lpstr>
      <vt:lpstr>Upper and Lower Performance Bound</vt:lpstr>
      <vt:lpstr>PowerPoint 프레젠테이션</vt:lpstr>
      <vt:lpstr>PowerPoint 프레젠테이션</vt:lpstr>
      <vt:lpstr>Unrolling Transpose</vt:lpstr>
      <vt:lpstr>Row-based unrolling</vt:lpstr>
      <vt:lpstr>Column-based Unrolling</vt:lpstr>
      <vt:lpstr>Diagonal Transpose</vt:lpstr>
      <vt:lpstr>Diagonal Transpose</vt:lpstr>
      <vt:lpstr>Partition Camping</vt:lpstr>
      <vt:lpstr>Partition Camping</vt:lpstr>
      <vt:lpstr>Diagonal Coordinate</vt:lpstr>
      <vt:lpstr>PowerPoint 프레젠테이션</vt:lpstr>
      <vt:lpstr>More Parallelism with Thin Blocks</vt:lpstr>
      <vt:lpstr>More Parallelism with Thin Blocks</vt:lpstr>
      <vt:lpstr>PowerPoint 프레젠테이션</vt:lpstr>
      <vt:lpstr>Presentation on Mar. 30, 2017</vt:lpstr>
      <vt:lpstr>PowerPoint 프레젠테이션</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1020</cp:revision>
  <cp:lastPrinted>2017-03-20T23:02:14Z</cp:lastPrinted>
  <dcterms:created xsi:type="dcterms:W3CDTF">2009-02-06T01:28:03Z</dcterms:created>
  <dcterms:modified xsi:type="dcterms:W3CDTF">2017-03-23T02:42:08Z</dcterms:modified>
</cp:coreProperties>
</file>