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4" r:id="rId9"/>
    <p:sldId id="263" r:id="rId10"/>
    <p:sldId id="276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02F4-0488-4A1D-ACDE-9E2F3282776E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901C-F3C3-41CF-86C8-630EC0BB1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8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4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4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7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3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5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7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5CE98-4874-48DF-A86D-ACD13AA20A13}" type="datetimeFigureOut">
              <a:rPr lang="ko-KR" altLang="en-US" smtClean="0"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4244-2B85-4B3C-9AA0-0E917B963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 Digital L</a:t>
            </a:r>
            <a:r>
              <a:rPr lang="en-US" altLang="ko-KR" dirty="0" smtClean="0"/>
              <a:t>ogic</a:t>
            </a:r>
            <a:r>
              <a:rPr lang="ko-KR" altLang="en-US" smtClean="0"/>
              <a:t> </a:t>
            </a:r>
            <a:r>
              <a:rPr lang="en-US" altLang="ko-KR" dirty="0" smtClean="0"/>
              <a:t>Design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 Yong Ho, Kwon</a:t>
            </a:r>
          </a:p>
          <a:p>
            <a:r>
              <a:rPr lang="en-US" altLang="ko-KR" dirty="0"/>
              <a:t>Dept. of Comp. Eng.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altLang="ko-KR" dirty="0" smtClean="0"/>
              <a:t>Course Requirements and Policies (Ⅳ)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0134"/>
            <a:ext cx="10515600" cy="4686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Please note</a:t>
            </a:r>
            <a:r>
              <a:rPr lang="en-US" altLang="ko-KR" sz="2000" dirty="0" smtClean="0"/>
              <a:t>: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Exam, </a:t>
            </a:r>
            <a:r>
              <a:rPr lang="en-US" altLang="ko-KR" sz="2000" dirty="0"/>
              <a:t>tests, and quizzes that give evidence of cheating will receive a score of </a:t>
            </a:r>
            <a:r>
              <a:rPr lang="en-US" altLang="ko-KR" sz="2000" dirty="0" smtClean="0"/>
              <a:t>zero.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 </a:t>
            </a:r>
          </a:p>
          <a:p>
            <a:pPr marL="0" indent="0">
              <a:buNone/>
            </a:pPr>
            <a:r>
              <a:rPr lang="en-US" altLang="ko-KR" sz="2000" dirty="0"/>
              <a:t>I  DO NOT CHANGE GRADES SO PLEASE DO NOT ASK ME.</a:t>
            </a:r>
          </a:p>
          <a:p>
            <a:pPr marL="0" indent="0">
              <a:buNone/>
            </a:pPr>
            <a:r>
              <a:rPr lang="en-US" altLang="ko-KR" sz="2000" dirty="0"/>
              <a:t> </a:t>
            </a:r>
          </a:p>
          <a:p>
            <a:pPr marL="0" indent="0">
              <a:buNone/>
            </a:pPr>
            <a:r>
              <a:rPr lang="en-US" altLang="ko-KR" sz="2000" dirty="0"/>
              <a:t>There are only two times in which I ever change grades.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 If I have made a mistake</a:t>
            </a:r>
          </a:p>
          <a:p>
            <a:pPr marL="0" indent="0">
              <a:buNone/>
            </a:pPr>
            <a:r>
              <a:rPr lang="en-US" altLang="ko-KR" sz="2000" dirty="0"/>
              <a:t> If a student wants me to change their low grade to an F </a:t>
            </a:r>
            <a:r>
              <a:rPr lang="en-US" altLang="ko-KR" sz="2000" dirty="0" smtClean="0"/>
              <a:t>grade</a:t>
            </a:r>
          </a:p>
          <a:p>
            <a:pPr marL="0" indent="0">
              <a:buNone/>
            </a:pPr>
            <a:r>
              <a:rPr lang="en-US" altLang="ko-KR" sz="2000" dirty="0"/>
              <a:t> </a:t>
            </a:r>
          </a:p>
          <a:p>
            <a:pPr marL="0" indent="0">
              <a:buNone/>
            </a:pPr>
            <a:r>
              <a:rPr lang="en-US" altLang="ko-KR" sz="2000" dirty="0"/>
              <a:t>Do not email me to change your grade.</a:t>
            </a:r>
          </a:p>
        </p:txBody>
      </p:sp>
    </p:spTree>
    <p:extLst>
      <p:ext uri="{BB962C8B-B14F-4D97-AF65-F5344CB8AC3E}">
        <p14:creationId xmlns:p14="http://schemas.microsoft.com/office/powerpoint/2010/main" val="15897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on How to Get a Good Grade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 smtClean="0"/>
              <a:t>You </a:t>
            </a:r>
            <a:r>
              <a:rPr lang="en-US" altLang="ko-KR" sz="3200" dirty="0"/>
              <a:t>should be able to understand everything as we go along.</a:t>
            </a:r>
          </a:p>
          <a:p>
            <a:r>
              <a:rPr lang="en-US" altLang="ko-KR" sz="3200" dirty="0" smtClean="0"/>
              <a:t>Do </a:t>
            </a:r>
            <a:r>
              <a:rPr lang="en-US" altLang="ko-KR" sz="3200" dirty="0"/>
              <a:t>not fall behind in lecture and tell yourself you “will figure it out later from the notes or book</a:t>
            </a:r>
            <a:r>
              <a:rPr lang="en-US" altLang="ko-KR" sz="3200" dirty="0" smtClean="0"/>
              <a:t>”.</a:t>
            </a:r>
          </a:p>
          <a:p>
            <a:r>
              <a:rPr lang="en-US" altLang="ko-KR" sz="3200" dirty="0" smtClean="0"/>
              <a:t>Ask </a:t>
            </a:r>
            <a:r>
              <a:rPr lang="en-US" altLang="ko-KR" sz="3200" dirty="0"/>
              <a:t>questions in class and stay involved in the class -that will help you understand. </a:t>
            </a:r>
            <a:endParaRPr lang="ko-KR" altLang="en-US" sz="3200" dirty="0"/>
          </a:p>
          <a:p>
            <a:r>
              <a:rPr lang="en-US" altLang="ko-KR" sz="3200" dirty="0"/>
              <a:t>The exams will test your depth of knowledge. You need to understand the material well enough to apply it in new situations.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study Digital Design?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Look “under the hood” of machines</a:t>
            </a:r>
          </a:p>
          <a:p>
            <a:pPr lvl="1"/>
            <a:r>
              <a:rPr lang="en-US" altLang="ko-KR" dirty="0" smtClean="0"/>
              <a:t>Electronic devices becoming digital</a:t>
            </a:r>
          </a:p>
          <a:p>
            <a:pPr lvl="2"/>
            <a:r>
              <a:rPr lang="en-US" altLang="ko-KR" dirty="0" smtClean="0"/>
              <a:t>Known as “embedded systems”</a:t>
            </a:r>
          </a:p>
          <a:p>
            <a:r>
              <a:rPr lang="en-US" altLang="ko-KR" dirty="0" smtClean="0"/>
              <a:t>Implementation basis for modern computing devices</a:t>
            </a:r>
          </a:p>
          <a:p>
            <a:pPr lvl="1"/>
            <a:r>
              <a:rPr lang="en-US" altLang="ko-KR" dirty="0" smtClean="0"/>
              <a:t>More small components</a:t>
            </a:r>
          </a:p>
          <a:p>
            <a:pPr lvl="1"/>
            <a:r>
              <a:rPr lang="en-US" altLang="ko-KR" dirty="0" smtClean="0"/>
              <a:t>Counterpoint to software design</a:t>
            </a:r>
          </a:p>
          <a:p>
            <a:r>
              <a:rPr lang="en-US" altLang="ko-KR" dirty="0" smtClean="0"/>
              <a:t>Determining the collection of digital logic components to perform a specified control and/or data manipulation and/or communication function and the interconnections between them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3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vs. Analog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Convenient to think of digital systems as having only discrete, digital, input/output values</a:t>
            </a:r>
          </a:p>
          <a:p>
            <a:r>
              <a:rPr lang="en-US" altLang="ko-KR" sz="3600" dirty="0" smtClean="0"/>
              <a:t>In reality, real electronic components exhibit continuous, analog, behavior</a:t>
            </a:r>
          </a:p>
          <a:p>
            <a:r>
              <a:rPr lang="en-US" altLang="ko-KR" sz="3600" dirty="0" smtClean="0"/>
              <a:t>Why do we make the digital abstraction anyway?</a:t>
            </a:r>
          </a:p>
          <a:p>
            <a:pPr lvl="1"/>
            <a:r>
              <a:rPr lang="en-US" altLang="ko-KR" sz="3200" dirty="0" smtClean="0"/>
              <a:t>switches operate this way</a:t>
            </a:r>
          </a:p>
          <a:p>
            <a:pPr lvl="1"/>
            <a:r>
              <a:rPr lang="en-US" altLang="ko-KR" sz="3200" dirty="0" smtClean="0"/>
              <a:t>easier to think about a small number of discrete values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50248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 smtClean="0"/>
              <a:t>•Analog to digital representation</a:t>
            </a:r>
          </a:p>
          <a:p>
            <a:pPr marL="457200" lvl="1" indent="0">
              <a:buNone/>
            </a:pPr>
            <a:r>
              <a:rPr lang="en-US" altLang="ko-KR" sz="3200" dirty="0" smtClean="0"/>
              <a:t>–A series of numbers is used to represent the waveform, rather than a voltage or current, as in analog systems</a:t>
            </a:r>
          </a:p>
          <a:p>
            <a:pPr marL="0" indent="0">
              <a:buNone/>
            </a:pPr>
            <a:r>
              <a:rPr lang="en-US" altLang="ko-KR" sz="3600" dirty="0" smtClean="0"/>
              <a:t>•Digital signals with only two values binary</a:t>
            </a:r>
          </a:p>
          <a:p>
            <a:pPr marL="457200" lvl="1" indent="0">
              <a:buNone/>
            </a:pPr>
            <a:r>
              <a:rPr lang="en-US" altLang="ko-KR" sz="3200" dirty="0" smtClean="0"/>
              <a:t>–Typically represented as ‘0’ and ‘1’</a:t>
            </a:r>
          </a:p>
          <a:p>
            <a:pPr marL="457200" lvl="1" indent="0">
              <a:buNone/>
            </a:pPr>
            <a:r>
              <a:rPr lang="en-US" altLang="ko-KR" sz="3200" dirty="0" smtClean="0"/>
              <a:t>–One </a:t>
            </a:r>
            <a:r>
              <a:rPr lang="en-US" altLang="ko-KR" sz="3200" b="1" dirty="0" smtClean="0"/>
              <a:t>B</a:t>
            </a:r>
            <a:r>
              <a:rPr lang="en-US" altLang="ko-KR" sz="3200" dirty="0" smtClean="0"/>
              <a:t>inary dig</a:t>
            </a:r>
            <a:r>
              <a:rPr lang="en-US" altLang="ko-KR" sz="3200" b="1" dirty="0" smtClean="0"/>
              <a:t>it</a:t>
            </a:r>
            <a:r>
              <a:rPr lang="en-US" altLang="ko-KR" sz="3200" dirty="0" smtClean="0"/>
              <a:t> is a </a:t>
            </a:r>
            <a:r>
              <a:rPr lang="en-US" altLang="ko-KR" sz="3200" b="1" dirty="0" smtClean="0"/>
              <a:t>bit</a:t>
            </a:r>
            <a:r>
              <a:rPr lang="en-US" altLang="ko-KR" sz="3200" dirty="0" smtClean="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93484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</a:t>
            </a:r>
            <a:r>
              <a:rPr lang="en-US" altLang="ko-KR" dirty="0" smtClean="0"/>
              <a:t>Logic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3600" dirty="0" smtClean="0"/>
              <a:t>Chips from the bottom up:</a:t>
            </a:r>
          </a:p>
          <a:p>
            <a:pPr marL="457200" lvl="1" indent="0">
              <a:buNone/>
            </a:pPr>
            <a:r>
              <a:rPr lang="en-US" altLang="ko-KR" sz="3200" dirty="0" smtClean="0"/>
              <a:t>–Basic building </a:t>
            </a:r>
            <a:r>
              <a:rPr lang="en-US" altLang="ko-KR" sz="3200" dirty="0" err="1" smtClean="0"/>
              <a:t>block:transistor</a:t>
            </a:r>
            <a:r>
              <a:rPr lang="en-US" altLang="ko-KR" sz="3200" dirty="0" smtClean="0"/>
              <a:t>= “on/off switch”</a:t>
            </a:r>
          </a:p>
          <a:p>
            <a:pPr marL="0" indent="0">
              <a:buNone/>
            </a:pPr>
            <a:r>
              <a:rPr lang="en-US" altLang="ko-KR" sz="3600" dirty="0" smtClean="0"/>
              <a:t>•Digital signals-voltage levels high/low</a:t>
            </a:r>
          </a:p>
          <a:p>
            <a:pPr marL="0" indent="0">
              <a:buNone/>
            </a:pPr>
            <a:r>
              <a:rPr lang="en-US" altLang="ko-KR" sz="3600" dirty="0" smtClean="0"/>
              <a:t>•Digital Logic is rooted in binary code, a series of zeroes and ones each having an opposite value</a:t>
            </a:r>
          </a:p>
          <a:p>
            <a:pPr marL="0" indent="0">
              <a:buNone/>
            </a:pPr>
            <a:r>
              <a:rPr lang="en-US" altLang="ko-KR" sz="3600" dirty="0" smtClean="0"/>
              <a:t>•Transistors are used to build logic gates</a:t>
            </a:r>
          </a:p>
          <a:p>
            <a:pPr marL="457200" lvl="1" indent="0">
              <a:buNone/>
            </a:pPr>
            <a:r>
              <a:rPr lang="en-US" altLang="ko-KR" sz="3200" dirty="0" smtClean="0"/>
              <a:t>–Logic gates make up functional and control units</a:t>
            </a:r>
          </a:p>
          <a:p>
            <a:pPr marL="457200" lvl="1" indent="0">
              <a:buNone/>
            </a:pPr>
            <a:r>
              <a:rPr lang="en-US" altLang="ko-KR" sz="3200" dirty="0" smtClean="0"/>
              <a:t>–Microprocessors contain several functional and control units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Switches (I)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3600" dirty="0" smtClean="0"/>
              <a:t>Switches are the basis of binary digital circuits</a:t>
            </a:r>
          </a:p>
          <a:p>
            <a:r>
              <a:rPr lang="en-US" altLang="ko-KR" sz="3600" dirty="0" smtClean="0"/>
              <a:t>Electrical terminology</a:t>
            </a:r>
          </a:p>
          <a:p>
            <a:pPr marL="457200" lvl="1" indent="0">
              <a:buNone/>
            </a:pPr>
            <a:r>
              <a:rPr lang="en-US" altLang="ko-KR" sz="3200" dirty="0" smtClean="0"/>
              <a:t>–Voltage: Difference in electric potential between two points</a:t>
            </a:r>
          </a:p>
          <a:p>
            <a:pPr marL="0" indent="0">
              <a:buNone/>
            </a:pPr>
            <a:r>
              <a:rPr lang="en-US" altLang="ko-KR" sz="3600" dirty="0" smtClean="0"/>
              <a:t>	•Analogous to water pressure</a:t>
            </a:r>
          </a:p>
          <a:p>
            <a:pPr marL="0" indent="0">
              <a:buNone/>
            </a:pPr>
            <a:r>
              <a:rPr lang="en-US" altLang="ko-KR" sz="3600" dirty="0"/>
              <a:t> </a:t>
            </a:r>
            <a:r>
              <a:rPr lang="en-US" altLang="ko-KR" sz="3600" dirty="0" smtClean="0"/>
              <a:t>  –Current: Flow of charged particles</a:t>
            </a:r>
          </a:p>
          <a:p>
            <a:pPr marL="0" indent="0">
              <a:buNone/>
            </a:pPr>
            <a:r>
              <a:rPr lang="en-US" altLang="ko-KR" sz="3600" dirty="0" smtClean="0"/>
              <a:t>	•Analogous to water flow</a:t>
            </a:r>
          </a:p>
          <a:p>
            <a:pPr marL="0" indent="0">
              <a:buNone/>
            </a:pPr>
            <a:r>
              <a:rPr lang="en-US" altLang="ko-KR" sz="3600" dirty="0" smtClean="0"/>
              <a:t>   –Resistance: Tendency of wire to resist current flow</a:t>
            </a:r>
          </a:p>
          <a:p>
            <a:pPr marL="0" indent="0">
              <a:buNone/>
            </a:pPr>
            <a:r>
              <a:rPr lang="en-US" altLang="ko-KR" sz="3600" dirty="0" smtClean="0"/>
              <a:t>	•Analogous to water pipe diameter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Switches (II)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968067" cy="43513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switch </a:t>
            </a:r>
            <a:r>
              <a:rPr lang="en-US" altLang="ko-KR" sz="3200" dirty="0"/>
              <a:t>has three </a:t>
            </a:r>
            <a:r>
              <a:rPr lang="en-US" altLang="ko-KR" sz="3200" dirty="0" smtClean="0"/>
              <a:t>parts</a:t>
            </a:r>
          </a:p>
          <a:p>
            <a:pPr lvl="1"/>
            <a:r>
              <a:rPr lang="en-US" altLang="ko-KR" sz="3200" dirty="0" smtClean="0"/>
              <a:t>Source </a:t>
            </a:r>
            <a:r>
              <a:rPr lang="en-US" altLang="ko-KR" sz="3200" dirty="0"/>
              <a:t>input, and </a:t>
            </a:r>
            <a:r>
              <a:rPr lang="en-US" altLang="ko-KR" sz="3200" dirty="0" smtClean="0"/>
              <a:t>output</a:t>
            </a:r>
          </a:p>
          <a:p>
            <a:pPr lvl="2"/>
            <a:r>
              <a:rPr lang="en-US" altLang="ko-KR" sz="3200" dirty="0" smtClean="0"/>
              <a:t>Current </a:t>
            </a:r>
            <a:r>
              <a:rPr lang="en-US" altLang="ko-KR" sz="3200" dirty="0"/>
              <a:t>wants to flow from source input to </a:t>
            </a:r>
            <a:r>
              <a:rPr lang="en-US" altLang="ko-KR" sz="3200" dirty="0" smtClean="0"/>
              <a:t>output</a:t>
            </a:r>
          </a:p>
          <a:p>
            <a:pPr lvl="1"/>
            <a:r>
              <a:rPr lang="en-US" altLang="ko-KR" sz="3200" dirty="0" smtClean="0"/>
              <a:t>Control </a:t>
            </a:r>
            <a:r>
              <a:rPr lang="en-US" altLang="ko-KR" sz="3200" dirty="0"/>
              <a:t>input</a:t>
            </a:r>
          </a:p>
          <a:p>
            <a:pPr lvl="2"/>
            <a:r>
              <a:rPr lang="en-US" altLang="ko-KR" sz="3200" dirty="0" smtClean="0"/>
              <a:t>Voltage </a:t>
            </a:r>
            <a:r>
              <a:rPr lang="en-US" altLang="ko-KR" sz="3200" dirty="0"/>
              <a:t>that controls whether that current can flow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024" y="1946011"/>
            <a:ext cx="4518976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6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 We Design Digital Circuits?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•Digital circuits</a:t>
            </a:r>
          </a:p>
          <a:p>
            <a:pPr marL="457200" lvl="1" indent="0">
              <a:buNone/>
            </a:pPr>
            <a:r>
              <a:rPr lang="en-US" altLang="ko-KR" dirty="0" smtClean="0"/>
              <a:t>–Treat voltage as discrete values</a:t>
            </a:r>
          </a:p>
          <a:p>
            <a:pPr marL="457200" lvl="1" indent="0">
              <a:buNone/>
            </a:pPr>
            <a:r>
              <a:rPr lang="en-US" altLang="ko-KR" dirty="0" smtClean="0"/>
              <a:t>–Key components are logic gates: AND,OR,NOT</a:t>
            </a:r>
          </a:p>
          <a:p>
            <a:pPr marL="0" indent="0">
              <a:buNone/>
            </a:pPr>
            <a:r>
              <a:rPr lang="en-US" altLang="ko-KR" dirty="0" smtClean="0"/>
              <a:t>•Most digital system include programmable processors</a:t>
            </a:r>
          </a:p>
          <a:p>
            <a:pPr marL="457200" lvl="1" indent="0">
              <a:buNone/>
            </a:pPr>
            <a:r>
              <a:rPr lang="en-US" altLang="ko-KR" dirty="0" smtClean="0"/>
              <a:t>–Because circuits can execute millions of instruction per second</a:t>
            </a:r>
          </a:p>
          <a:p>
            <a:pPr marL="457200" lvl="1" indent="0">
              <a:buNone/>
            </a:pPr>
            <a:r>
              <a:rPr lang="en-US" altLang="ko-KR" dirty="0" smtClean="0"/>
              <a:t>–Maximizing instruction processing rate is key design objective</a:t>
            </a:r>
          </a:p>
          <a:p>
            <a:pPr marL="0" indent="0">
              <a:buNone/>
            </a:pPr>
            <a:r>
              <a:rPr lang="en-US" altLang="ko-KR" dirty="0" smtClean="0"/>
              <a:t>•VHDL</a:t>
            </a:r>
          </a:p>
          <a:p>
            <a:pPr marL="457200" lvl="1" indent="0">
              <a:buNone/>
            </a:pPr>
            <a:r>
              <a:rPr lang="en-US" altLang="ko-KR" dirty="0" smtClean="0"/>
              <a:t>–Stands for </a:t>
            </a:r>
            <a:r>
              <a:rPr lang="en-US" altLang="ko-KR" b="1" dirty="0" smtClean="0"/>
              <a:t>V</a:t>
            </a:r>
            <a:r>
              <a:rPr lang="en-US" altLang="ko-KR" dirty="0" smtClean="0"/>
              <a:t>HSIC (Very High Speed Integrated Circuits) </a:t>
            </a:r>
            <a:r>
              <a:rPr lang="en-US" altLang="ko-KR" b="1" dirty="0" smtClean="0"/>
              <a:t>H</a:t>
            </a:r>
            <a:r>
              <a:rPr lang="en-US" altLang="ko-KR" dirty="0" smtClean="0"/>
              <a:t>ardware </a:t>
            </a:r>
            <a:r>
              <a:rPr lang="en-US" altLang="ko-KR" b="1" dirty="0" smtClean="0"/>
              <a:t>D</a:t>
            </a:r>
            <a:r>
              <a:rPr lang="en-US" altLang="ko-KR" dirty="0" smtClean="0"/>
              <a:t>escription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anguage.</a:t>
            </a:r>
          </a:p>
          <a:p>
            <a:pPr marL="457200" lvl="1" indent="0">
              <a:buNone/>
            </a:pPr>
            <a:r>
              <a:rPr lang="en-US" altLang="ko-KR" dirty="0" smtClean="0"/>
              <a:t>–Goal to develop very high-speed integrated circuit.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5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Time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 smtClean="0"/>
              <a:t>•Binary numbers</a:t>
            </a:r>
          </a:p>
          <a:p>
            <a:pPr marL="0" indent="0">
              <a:buNone/>
            </a:pPr>
            <a:r>
              <a:rPr lang="en-US" altLang="ko-KR" sz="3600" dirty="0" smtClean="0"/>
              <a:t>•Boolean Algebra and Logic Gates</a:t>
            </a:r>
          </a:p>
          <a:p>
            <a:pPr marL="0" indent="0">
              <a:buNone/>
            </a:pPr>
            <a:r>
              <a:rPr lang="en-US" altLang="ko-KR" sz="3600" dirty="0" smtClean="0"/>
              <a:t>•Please read chapter. 1 -2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5181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Today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–Administrative</a:t>
            </a:r>
          </a:p>
          <a:p>
            <a:pPr marL="0" indent="0">
              <a:buNone/>
            </a:pPr>
            <a:r>
              <a:rPr lang="en-US" altLang="ko-KR" dirty="0"/>
              <a:t>–Course Materials</a:t>
            </a:r>
          </a:p>
          <a:p>
            <a:pPr marL="0" indent="0">
              <a:buNone/>
            </a:pPr>
            <a:r>
              <a:rPr lang="en-US" altLang="ko-KR" dirty="0"/>
              <a:t>–Course Requirements and Policies</a:t>
            </a:r>
          </a:p>
          <a:p>
            <a:pPr marL="0" indent="0">
              <a:buNone/>
            </a:pPr>
            <a:r>
              <a:rPr lang="en-US" altLang="ko-KR" dirty="0"/>
              <a:t>–What do we study in this course?</a:t>
            </a:r>
          </a:p>
          <a:p>
            <a:pPr marL="0" indent="0">
              <a:buNone/>
            </a:pPr>
            <a:r>
              <a:rPr lang="en-US" altLang="ko-KR" dirty="0" smtClean="0"/>
              <a:t>This </a:t>
            </a:r>
            <a:r>
              <a:rPr lang="en-US" altLang="ko-KR" dirty="0"/>
              <a:t>week</a:t>
            </a:r>
          </a:p>
          <a:p>
            <a:pPr marL="0" indent="0">
              <a:buNone/>
            </a:pPr>
            <a:r>
              <a:rPr lang="en-US" altLang="ko-KR" dirty="0" smtClean="0"/>
              <a:t>–</a:t>
            </a:r>
            <a:r>
              <a:rPr lang="en-US" altLang="ko-KR" dirty="0"/>
              <a:t> </a:t>
            </a:r>
            <a:r>
              <a:rPr lang="en-US" altLang="ko-KR" dirty="0" smtClean="0"/>
              <a:t> Computer Logic and Numbers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8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Administrative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Lecturer(</a:t>
            </a:r>
            <a:r>
              <a:rPr lang="ko-KR" altLang="en-US" sz="3200" smtClean="0"/>
              <a:t>授課教師</a:t>
            </a:r>
            <a:r>
              <a:rPr lang="en-US" altLang="ko-KR" sz="3200" dirty="0" smtClean="0"/>
              <a:t>)</a:t>
            </a: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권영호 </a:t>
            </a: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權寧浩</a:t>
            </a: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3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Office : IT/BT Building, Room 605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E-mail: phylio@hanyang.ac.kr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Office hours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Tuesday (</a:t>
            </a:r>
            <a:r>
              <a:rPr lang="ko-KR" altLang="en-US" sz="3200" smtClean="0"/>
              <a:t>星期二</a:t>
            </a:r>
            <a:r>
              <a:rPr lang="en-US" altLang="ko-KR" sz="3200" dirty="0" smtClean="0"/>
              <a:t>) : </a:t>
            </a: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13:00 -15:00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Thursday(</a:t>
            </a:r>
            <a:r>
              <a:rPr lang="ko-KR" altLang="en-US" sz="3200" smtClean="0"/>
              <a:t>星期四</a:t>
            </a:r>
            <a:r>
              <a:rPr lang="en-US" altLang="ko-KR" sz="3200" dirty="0" smtClean="0"/>
              <a:t>) :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13:00 -15:00</a:t>
            </a:r>
          </a:p>
          <a:p>
            <a:pPr marL="0" indent="0">
              <a:buNone/>
            </a:pP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Materials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786" y="1978025"/>
            <a:ext cx="3329014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5733" y="1690688"/>
            <a:ext cx="7179734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50" b="0" i="0" u="none" strike="noStrike" baseline="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altLang="ko-KR" sz="3200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Required Textbook(</a:t>
            </a:r>
            <a:r>
              <a:rPr lang="ko-KR" altLang="en-US" sz="3200" smtClean="0"/>
              <a:t>教科書</a:t>
            </a:r>
            <a:r>
              <a:rPr lang="en-US" altLang="ko-KR" sz="3200" dirty="0" smtClean="0"/>
              <a:t>)</a:t>
            </a:r>
            <a:endParaRPr lang="en-US" altLang="ko-KR" sz="3200" b="0" i="0" u="none" strike="noStrike" baseline="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it-IT" altLang="ko-KR" sz="3200" b="0" i="0" u="none" strike="noStrike" baseline="0" dirty="0" smtClean="0">
                <a:solidFill>
                  <a:srgbClr val="000000"/>
                </a:solidFill>
                <a:latin typeface="Tahoma" panose="020B0604030504040204" pitchFamily="34" charset="0"/>
              </a:rPr>
              <a:t>M. MorrisMano, Digital Design (5th Ed.)</a:t>
            </a:r>
          </a:p>
        </p:txBody>
      </p:sp>
    </p:spTree>
    <p:extLst>
      <p:ext uri="{BB962C8B-B14F-4D97-AF65-F5344CB8AC3E}">
        <p14:creationId xmlns:p14="http://schemas.microsoft.com/office/powerpoint/2010/main" val="68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Focus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•Fundamentals of Boolean Logic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•Arithmetic Units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•Timing &amp; </a:t>
            </a:r>
            <a:r>
              <a:rPr lang="en-US" altLang="ko-KR" dirty="0" smtClean="0"/>
              <a:t>Clocking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•Synchronous Circuits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•Finite State Machines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•Hardware Architecture (Memory)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•Hardware Design Language (HDL)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2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pPr>
              <a:lnSpc>
                <a:spcPts val="5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Course outcome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20800"/>
            <a:ext cx="11209867" cy="4856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objectives of the course can be grouped into two categories. The first one relates to </a:t>
            </a:r>
            <a:r>
              <a:rPr lang="en-US" altLang="ko-KR" sz="24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the basics of Boolean algebra and the </a:t>
            </a:r>
            <a:r>
              <a:rPr lang="en-US" altLang="ko-KR" sz="24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</a:t>
            </a: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of logic components, combinational, and sequential circuits. The second set of objectives relates to the </a:t>
            </a:r>
            <a:r>
              <a:rPr lang="en-US" altLang="ko-KR" sz="24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of digital circuits and systems.</a:t>
            </a:r>
          </a:p>
          <a:p>
            <a:endParaRPr lang="en-US" altLang="ko-KR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Specifically, you will learn</a:t>
            </a: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apply the principles of Boolean algebra to manipulate and minimize logic expressions.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use K-maps to minimize and optimize two-level logic functions up to 4 variables.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operation of latches, flip-flops, counters, registers, and register transfers.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analyze the operation of sequential circuits built with various flip-flops.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concepts of data paths, control units, and micro-operations and building blocks of digital systems.</a:t>
            </a:r>
          </a:p>
          <a:p>
            <a:pPr marL="0" indent="0"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</a:t>
            </a:r>
            <a:r>
              <a:rPr lang="en-US" altLang="ko-KR" sz="240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</a:t>
            </a:r>
            <a:r>
              <a:rPr lang="en-US" altLang="ko-KR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memories, PLA, PALs and programmable logic devices (such as FPGAs)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45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altLang="ko-KR" dirty="0"/>
              <a:t>Course Requirements and </a:t>
            </a:r>
            <a:r>
              <a:rPr lang="en-US" altLang="ko-KR" dirty="0" smtClean="0"/>
              <a:t>Policies (I)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867" y="1270000"/>
            <a:ext cx="11379200" cy="5317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Grades(</a:t>
            </a:r>
            <a:r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評分標準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will be weighted as follows:</a:t>
            </a:r>
          </a:p>
          <a:p>
            <a:pPr marL="0" indent="0">
              <a:buNone/>
            </a:pP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–30% Midterm exam (</a:t>
            </a:r>
            <a:r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期中考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–35% Final exam (</a:t>
            </a:r>
            <a:r>
              <a:rPr lang="ko-KR" altLang="en-US">
                <a:latin typeface="Tahoma" panose="020B0604030504040204" pitchFamily="34" charset="0"/>
                <a:cs typeface="Tahoma" panose="020B0604030504040204" pitchFamily="34" charset="0"/>
              </a:rPr>
              <a:t>期末考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–10% Quiz  (</a:t>
            </a:r>
            <a:r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期中小考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–10% Attendance </a:t>
            </a:r>
          </a:p>
          <a:p>
            <a:pPr marL="0" indent="0">
              <a:buNone/>
            </a:pP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–15% Laboratory</a:t>
            </a:r>
          </a:p>
          <a:p>
            <a:pPr marL="0" indent="0">
              <a:buNone/>
            </a:pP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Grades will be assigned as follows:</a:t>
            </a:r>
          </a:p>
          <a:p>
            <a:pPr marL="0" indent="0">
              <a:buNone/>
            </a:pP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–A+, A0 : Maximum 30%</a:t>
            </a:r>
          </a:p>
          <a:p>
            <a:pPr marL="0" indent="0">
              <a:buNone/>
            </a:pP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–B+, B0 : Maximum 40%</a:t>
            </a:r>
          </a:p>
          <a:p>
            <a:pPr marL="0" indent="0">
              <a:buNone/>
            </a:pP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–C+ or lower : Minimum 30%</a:t>
            </a:r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Course Requirements and Policies (II)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88534"/>
            <a:ext cx="10515600" cy="47884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Attendance/Punctuality</a:t>
            </a:r>
            <a:endParaRPr lang="en-US" altLang="ko-K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70%s attendance is mandatory. You can miss up to THREE class sessions without penalty for any reason. More than three absences will result in a reduction of your grade.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1-3 Absences= no penalty </a:t>
            </a:r>
          </a:p>
          <a:p>
            <a:pPr lvl="1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absences= - 40% from your grade </a:t>
            </a:r>
          </a:p>
          <a:p>
            <a:pPr lvl="1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absences= - 50% from your grade </a:t>
            </a:r>
          </a:p>
          <a:p>
            <a:pPr lvl="1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absences= - 60% from your grade </a:t>
            </a:r>
          </a:p>
          <a:p>
            <a:pPr lvl="1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7-8 absences= You get “F” grad</a:t>
            </a:r>
          </a:p>
          <a:p>
            <a:pPr lvl="1"/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are late to class more than 20 minus, you will be considered as being absent</a:t>
            </a:r>
          </a:p>
          <a:p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laptops or tablets for note taking only</a:t>
            </a:r>
          </a:p>
          <a:p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 use phones,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ipods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during class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Course Requirements and Policies (III)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000" b="1" u="sng" dirty="0"/>
              <a:t>Excused </a:t>
            </a:r>
            <a:r>
              <a:rPr lang="en-US" altLang="ko-KR" sz="3000" b="1" u="sng" dirty="0" smtClean="0"/>
              <a:t>Absences</a:t>
            </a:r>
            <a:endParaRPr lang="en-US" altLang="ko-KR" sz="3000" dirty="0" smtClean="0"/>
          </a:p>
          <a:p>
            <a:r>
              <a:rPr lang="en-US" altLang="ko-KR" dirty="0" smtClean="0"/>
              <a:t>Only unplanned </a:t>
            </a:r>
            <a:r>
              <a:rPr lang="en-US" altLang="ko-KR" dirty="0"/>
              <a:t>absences will be excused 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sz="2800" dirty="0" smtClean="0"/>
              <a:t>Sickness (with a </a:t>
            </a:r>
            <a:r>
              <a:rPr lang="en-US" altLang="ko-KR" sz="2800" dirty="0"/>
              <a:t>medical note 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altLang="ko-KR" sz="2800" dirty="0"/>
              <a:t>C</a:t>
            </a:r>
            <a:r>
              <a:rPr lang="en-US" altLang="ko-KR" sz="2800" dirty="0" smtClean="0"/>
              <a:t>ar accidents</a:t>
            </a:r>
          </a:p>
          <a:p>
            <a:pPr lvl="1"/>
            <a:r>
              <a:rPr lang="en-US" altLang="ko-KR" sz="2800" dirty="0"/>
              <a:t>mourning</a:t>
            </a:r>
            <a:endParaRPr lang="en-US" altLang="ko-KR" sz="2800" dirty="0" smtClean="0"/>
          </a:p>
          <a:p>
            <a:r>
              <a:rPr lang="en-US" altLang="ko-KR" dirty="0"/>
              <a:t>I</a:t>
            </a:r>
            <a:r>
              <a:rPr lang="en-US" altLang="ko-KR" dirty="0" smtClean="0"/>
              <a:t>nterviews for military service, reserve army training, departmental events, etc. will be considered for official (excused) absences when you are turn in an excuse of absence with documentary evidence.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Photocopies of documents will not be accepted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/>
            <a:r>
              <a:rPr lang="en-US" altLang="ko-KR" sz="2800" dirty="0" smtClean="0">
                <a:solidFill>
                  <a:srgbClr val="000000"/>
                </a:solidFill>
              </a:rPr>
              <a:t>It </a:t>
            </a:r>
            <a:r>
              <a:rPr lang="en-US" altLang="ko-KR" sz="2800" dirty="0">
                <a:solidFill>
                  <a:srgbClr val="000000"/>
                </a:solidFill>
              </a:rPr>
              <a:t>is the students’ responsibility to keep up to date with class materials, content and assignments should a class be missed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endParaRPr lang="en-US" altLang="ko-KR" sz="32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3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862</Words>
  <Application>Microsoft Office PowerPoint</Application>
  <PresentationFormat>와이드스크린</PresentationFormat>
  <Paragraphs>150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Tahoma</vt:lpstr>
      <vt:lpstr>Office 테마</vt:lpstr>
      <vt:lpstr>  Digital Logic Design</vt:lpstr>
      <vt:lpstr>Outline</vt:lpstr>
      <vt:lpstr>Administrative</vt:lpstr>
      <vt:lpstr>Course Materials</vt:lpstr>
      <vt:lpstr>Course Focus</vt:lpstr>
      <vt:lpstr>Course outcome </vt:lpstr>
      <vt:lpstr>Course Requirements and Policies (I)</vt:lpstr>
      <vt:lpstr>Course Requirements and Policies (II)</vt:lpstr>
      <vt:lpstr>Course Requirements and Policies (III)</vt:lpstr>
      <vt:lpstr>Course Requirements and Policies (Ⅳ)</vt:lpstr>
      <vt:lpstr>Tips on How to Get a Good Grade</vt:lpstr>
      <vt:lpstr>Why study Digital Design?</vt:lpstr>
      <vt:lpstr>Digital vs. Analog</vt:lpstr>
      <vt:lpstr>Digital Design</vt:lpstr>
      <vt:lpstr>Digital Logic Design</vt:lpstr>
      <vt:lpstr>Switches (I)</vt:lpstr>
      <vt:lpstr>Switches (II)</vt:lpstr>
      <vt:lpstr>How Do We Design Digital Circuits?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Richard Kwon</dc:creator>
  <cp:lastModifiedBy>HYU</cp:lastModifiedBy>
  <cp:revision>11</cp:revision>
  <dcterms:created xsi:type="dcterms:W3CDTF">2015-02-25T03:37:56Z</dcterms:created>
  <dcterms:modified xsi:type="dcterms:W3CDTF">2015-03-04T04:02:15Z</dcterms:modified>
</cp:coreProperties>
</file>