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85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6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49EA-3ECC-4361-8B77-4B801AFBF94E}" type="datetimeFigureOut">
              <a:rPr lang="ko-KR" altLang="en-US" smtClean="0"/>
              <a:t>2017-01-30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794B-F66A-48AC-8766-DCCFBF7E1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687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49EA-3ECC-4361-8B77-4B801AFBF94E}" type="datetimeFigureOut">
              <a:rPr lang="ko-KR" altLang="en-US" smtClean="0"/>
              <a:t>2017-01-30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794B-F66A-48AC-8766-DCCFBF7E1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573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49EA-3ECC-4361-8B77-4B801AFBF94E}" type="datetimeFigureOut">
              <a:rPr lang="ko-KR" altLang="en-US" smtClean="0"/>
              <a:t>2017-01-30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794B-F66A-48AC-8766-DCCFBF7E1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22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49EA-3ECC-4361-8B77-4B801AFBF94E}" type="datetimeFigureOut">
              <a:rPr lang="ko-KR" altLang="en-US" smtClean="0"/>
              <a:t>2017-01-30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794B-F66A-48AC-8766-DCCFBF7E1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49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49EA-3ECC-4361-8B77-4B801AFBF94E}" type="datetimeFigureOut">
              <a:rPr lang="ko-KR" altLang="en-US" smtClean="0"/>
              <a:t>2017-01-30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794B-F66A-48AC-8766-DCCFBF7E1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06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49EA-3ECC-4361-8B77-4B801AFBF94E}" type="datetimeFigureOut">
              <a:rPr lang="ko-KR" altLang="en-US" smtClean="0"/>
              <a:t>2017-01-30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794B-F66A-48AC-8766-DCCFBF7E1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82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49EA-3ECC-4361-8B77-4B801AFBF94E}" type="datetimeFigureOut">
              <a:rPr lang="ko-KR" altLang="en-US" smtClean="0"/>
              <a:t>2017-01-30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794B-F66A-48AC-8766-DCCFBF7E1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20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49EA-3ECC-4361-8B77-4B801AFBF94E}" type="datetimeFigureOut">
              <a:rPr lang="ko-KR" altLang="en-US" smtClean="0"/>
              <a:t>2017-01-30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794B-F66A-48AC-8766-DCCFBF7E1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480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49EA-3ECC-4361-8B77-4B801AFBF94E}" type="datetimeFigureOut">
              <a:rPr lang="ko-KR" altLang="en-US" smtClean="0"/>
              <a:t>2017-01-30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794B-F66A-48AC-8766-DCCFBF7E1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63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49EA-3ECC-4361-8B77-4B801AFBF94E}" type="datetimeFigureOut">
              <a:rPr lang="ko-KR" altLang="en-US" smtClean="0"/>
              <a:t>2017-01-30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794B-F66A-48AC-8766-DCCFBF7E1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57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49EA-3ECC-4361-8B77-4B801AFBF94E}" type="datetimeFigureOut">
              <a:rPr lang="ko-KR" altLang="en-US" smtClean="0"/>
              <a:t>2017-01-30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794B-F66A-48AC-8766-DCCFBF7E1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78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449EA-3ECC-4361-8B77-4B801AFBF94E}" type="datetimeFigureOut">
              <a:rPr lang="ko-KR" altLang="en-US" smtClean="0"/>
              <a:t>2017-01-30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5794B-F66A-48AC-8766-DCCFBF7E1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789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F40FF-32EB-4289-8848-579A21D2D1E7}" type="slidenum">
              <a:rPr lang="en-US" altLang="ko-KR"/>
              <a:pPr>
                <a:defRPr/>
              </a:pPr>
              <a:t>1</a:t>
            </a:fld>
            <a:endParaRPr lang="en-US" altLang="ko-KR"/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3352800" y="3124200"/>
            <a:ext cx="5562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4400" b="1">
                <a:solidFill>
                  <a:schemeClr val="tx1"/>
                </a:solidFill>
                <a:latin typeface="굴림" panose="020B0600000101010101" pitchFamily="34" charset="-127"/>
              </a:rPr>
              <a:t>1. Binary System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52256" y="437669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0136" y="4263047"/>
            <a:ext cx="102279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Digital system – process data in a binary form, a system that manipulates discrete elements of </a:t>
            </a:r>
          </a:p>
          <a:p>
            <a:r>
              <a:rPr lang="en-US" altLang="ko-KR" dirty="0"/>
              <a:t>information represented internally in binary form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     ↑  signal (binary) –bit (binary digit)</a:t>
            </a:r>
          </a:p>
          <a:p>
            <a:r>
              <a:rPr lang="en-US" altLang="ko-KR" dirty="0"/>
              <a:t>discrete element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617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>
          <a:xfrm>
            <a:off x="2133600" y="304801"/>
            <a:ext cx="7772400" cy="676275"/>
          </a:xfrm>
        </p:spPr>
        <p:txBody>
          <a:bodyPr/>
          <a:lstStyle/>
          <a:p>
            <a:pPr eaLnBrk="1" hangingPunct="1"/>
            <a:r>
              <a:rPr lang="en-US" altLang="ko-KR" sz="3600"/>
              <a:t>How to represent signed Numbers</a:t>
            </a:r>
            <a:endParaRPr lang="ko-KR" altLang="en-US" sz="3600"/>
          </a:p>
        </p:txBody>
      </p:sp>
      <p:sp>
        <p:nvSpPr>
          <p:cNvPr id="3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1703389" y="1341438"/>
            <a:ext cx="8785225" cy="4779962"/>
          </a:xfrm>
        </p:spPr>
        <p:txBody>
          <a:bodyPr>
            <a:normAutofit/>
          </a:bodyPr>
          <a:lstStyle/>
          <a:p>
            <a:pPr eaLnBrk="1" hangingPunct="1">
              <a:lnSpc>
                <a:spcPct val="75000"/>
              </a:lnSpc>
              <a:spcBef>
                <a:spcPct val="65000"/>
              </a:spcBef>
              <a:buSzPct val="100000"/>
              <a:buFontTx/>
              <a:buChar char="•"/>
              <a:defRPr/>
            </a:pPr>
            <a:r>
              <a:rPr lang="en-US" altLang="ko-KR" dirty="0"/>
              <a:t>Plus and minus sign used for decimal numbers</a:t>
            </a:r>
          </a:p>
          <a:p>
            <a:pPr eaLnBrk="1" hangingPunct="1">
              <a:lnSpc>
                <a:spcPct val="75000"/>
              </a:lnSpc>
              <a:spcBef>
                <a:spcPct val="65000"/>
              </a:spcBef>
              <a:buSzPct val="100000"/>
              <a:buFontTx/>
              <a:buChar char="•"/>
              <a:defRPr/>
            </a:pPr>
            <a:r>
              <a:rPr lang="en-US" altLang="ko-KR" dirty="0"/>
              <a:t>For computers, desirable to represent everything as </a:t>
            </a:r>
            <a:r>
              <a:rPr lang="en-US" altLang="ko-KR" i="1" dirty="0"/>
              <a:t>bits</a:t>
            </a:r>
            <a:r>
              <a:rPr lang="en-US" altLang="ko-KR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eaLnBrk="1" hangingPunct="1">
              <a:lnSpc>
                <a:spcPct val="75000"/>
              </a:lnSpc>
              <a:spcBef>
                <a:spcPct val="65000"/>
              </a:spcBef>
              <a:buSzPct val="100000"/>
              <a:buFontTx/>
              <a:buChar char="•"/>
              <a:defRPr/>
            </a:pPr>
            <a:r>
              <a:rPr lang="en-US" altLang="ko-KR" dirty="0"/>
              <a:t>Three types of signed binary number representations: </a:t>
            </a:r>
            <a:r>
              <a:rPr lang="en-US" altLang="ko-KR" dirty="0">
                <a:solidFill>
                  <a:srgbClr val="FF0000"/>
                </a:solidFill>
              </a:rPr>
              <a:t>signed magnitude, 1’s complement, 2’s complement</a:t>
            </a:r>
            <a:r>
              <a:rPr lang="en-US" altLang="ko-KR" dirty="0"/>
              <a:t>.</a:t>
            </a:r>
          </a:p>
          <a:p>
            <a:pPr eaLnBrk="1" hangingPunct="1">
              <a:lnSpc>
                <a:spcPct val="75000"/>
              </a:lnSpc>
              <a:spcBef>
                <a:spcPct val="65000"/>
              </a:spcBef>
              <a:buSzPct val="100000"/>
              <a:buFontTx/>
              <a:buChar char="•"/>
              <a:defRPr/>
            </a:pPr>
            <a:r>
              <a:rPr lang="en-US" altLang="ko-KR" dirty="0"/>
              <a:t>In each case: </a:t>
            </a:r>
            <a:r>
              <a:rPr lang="en-US" altLang="ko-KR" dirty="0">
                <a:solidFill>
                  <a:srgbClr val="FF0000"/>
                </a:solidFill>
              </a:rPr>
              <a:t>left-most bit(MSB) indicates sign: positive (0) or negative (1).</a:t>
            </a:r>
          </a:p>
          <a:p>
            <a:pPr marL="0" indent="0">
              <a:buNone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53E8F-906F-42B4-8E26-78F5920954BC}" type="slidenum">
              <a:rPr lang="en-US" altLang="ko-KR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7053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Number Representation</a:t>
            </a:r>
            <a:endParaRPr lang="ko-KR" altLang="en-US" sz="3600"/>
          </a:p>
        </p:txBody>
      </p:sp>
      <p:sp>
        <p:nvSpPr>
          <p:cNvPr id="3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2351088" y="1790700"/>
            <a:ext cx="7772400" cy="4114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  <a:spcBef>
                <a:spcPct val="65000"/>
              </a:spcBef>
              <a:buSzPct val="100000"/>
              <a:buFontTx/>
              <a:buChar char="•"/>
              <a:defRPr/>
            </a:pPr>
            <a:r>
              <a:rPr lang="en-US" altLang="ko-KR" dirty="0"/>
              <a:t>n-bits binary number</a:t>
            </a:r>
          </a:p>
          <a:p>
            <a:pPr lvl="1" eaLnBrk="1" hangingPunct="1">
              <a:lnSpc>
                <a:spcPct val="110000"/>
              </a:lnSpc>
              <a:spcBef>
                <a:spcPct val="65000"/>
              </a:spcBef>
              <a:buSzPct val="100000"/>
              <a:buFontTx/>
              <a:buChar char="•"/>
              <a:defRPr/>
            </a:pPr>
            <a:r>
              <a:rPr lang="en-US" altLang="ko-KR" dirty="0"/>
              <a:t>MSB : singed(+;positive,0) or unsinged (-;negative,1)</a:t>
            </a:r>
          </a:p>
          <a:p>
            <a:pPr lvl="1" eaLnBrk="1" hangingPunct="1">
              <a:lnSpc>
                <a:spcPct val="110000"/>
              </a:lnSpc>
              <a:spcBef>
                <a:spcPct val="65000"/>
              </a:spcBef>
              <a:buSzPct val="100000"/>
              <a:buFontTx/>
              <a:buChar char="•"/>
              <a:defRPr/>
            </a:pPr>
            <a:r>
              <a:rPr lang="en-US" altLang="ko-KR" dirty="0"/>
              <a:t>(n-1) bit :magnitude</a:t>
            </a:r>
          </a:p>
          <a:p>
            <a:pPr lvl="1" eaLnBrk="1" hangingPunct="1">
              <a:lnSpc>
                <a:spcPct val="110000"/>
              </a:lnSpc>
              <a:spcBef>
                <a:spcPct val="65000"/>
              </a:spcBef>
              <a:buSzPct val="100000"/>
              <a:buFontTx/>
              <a:buChar char="•"/>
              <a:defRPr/>
            </a:pPr>
            <a:r>
              <a:rPr lang="en-US" altLang="ko-KR" dirty="0"/>
              <a:t>Maxim represent integers in the range</a:t>
            </a:r>
          </a:p>
          <a:p>
            <a:pPr marL="457200" lvl="1" indent="0" algn="ctr">
              <a:lnSpc>
                <a:spcPct val="110000"/>
              </a:lnSpc>
              <a:spcBef>
                <a:spcPct val="65000"/>
              </a:spcBef>
              <a:buSzPct val="100000"/>
              <a:buNone/>
              <a:defRPr/>
            </a:pPr>
            <a:r>
              <a:rPr lang="en-US" altLang="ko-KR" dirty="0"/>
              <a:t>-2</a:t>
            </a:r>
            <a:r>
              <a:rPr lang="en-US" altLang="ko-KR" baseline="30000" dirty="0"/>
              <a:t>n-1</a:t>
            </a:r>
            <a:r>
              <a:rPr lang="en-US" altLang="ko-KR" dirty="0"/>
              <a:t> &lt;= N &lt;= 2</a:t>
            </a:r>
            <a:r>
              <a:rPr lang="en-US" altLang="ko-KR" baseline="30000" dirty="0"/>
              <a:t>n-1</a:t>
            </a:r>
            <a:r>
              <a:rPr lang="en-US" altLang="ko-KR" dirty="0"/>
              <a:t>-1</a:t>
            </a:r>
          </a:p>
          <a:p>
            <a:pPr lvl="1" eaLnBrk="1" hangingPunct="1">
              <a:lnSpc>
                <a:spcPct val="110000"/>
              </a:lnSpc>
              <a:spcBef>
                <a:spcPct val="65000"/>
              </a:spcBef>
              <a:buSzPct val="100000"/>
              <a:buFontTx/>
              <a:buChar char="•"/>
              <a:defRPr/>
            </a:pPr>
            <a:r>
              <a:rPr lang="en-US" altLang="ko-KR" dirty="0"/>
              <a:t>Consider signed magnitude: </a:t>
            </a:r>
          </a:p>
          <a:p>
            <a:pPr lvl="2" eaLnBrk="1" hangingPunct="1">
              <a:lnSpc>
                <a:spcPct val="110000"/>
              </a:lnSpc>
              <a:spcBef>
                <a:spcPct val="65000"/>
              </a:spcBef>
              <a:buSzPct val="100000"/>
              <a:buFontTx/>
              <a:buChar char="•"/>
              <a:defRPr/>
            </a:pPr>
            <a:r>
              <a:rPr lang="en-US" altLang="ko-KR" dirty="0">
                <a:solidFill>
                  <a:srgbClr val="0070C0"/>
                </a:solidFill>
              </a:rPr>
              <a:t>0</a:t>
            </a:r>
            <a:r>
              <a:rPr lang="en-US" altLang="ko-KR" dirty="0">
                <a:solidFill>
                  <a:srgbClr val="FF0000"/>
                </a:solidFill>
              </a:rPr>
              <a:t>0001100</a:t>
            </a:r>
            <a:r>
              <a:rPr lang="en-US" altLang="ko-KR" baseline="-25000" dirty="0">
                <a:solidFill>
                  <a:srgbClr val="FF0000"/>
                </a:solidFill>
              </a:rPr>
              <a:t>2 </a:t>
            </a:r>
            <a:r>
              <a:rPr lang="en-US" altLang="ko-KR" dirty="0">
                <a:solidFill>
                  <a:srgbClr val="FF0000"/>
                </a:solidFill>
              </a:rPr>
              <a:t>= 12</a:t>
            </a:r>
            <a:r>
              <a:rPr lang="en-US" altLang="ko-KR" baseline="-25000" dirty="0">
                <a:solidFill>
                  <a:srgbClr val="FF0000"/>
                </a:solidFill>
              </a:rPr>
              <a:t>10</a:t>
            </a:r>
            <a:endParaRPr lang="en-US" altLang="ko-KR" dirty="0">
              <a:solidFill>
                <a:srgbClr val="FF0000"/>
              </a:solidFill>
            </a:endParaRPr>
          </a:p>
          <a:p>
            <a:pPr lvl="2" eaLnBrk="1" hangingPunct="1">
              <a:lnSpc>
                <a:spcPct val="110000"/>
              </a:lnSpc>
              <a:spcBef>
                <a:spcPct val="65000"/>
              </a:spcBef>
              <a:buSzPct val="100000"/>
              <a:buFontTx/>
              <a:buChar char="•"/>
              <a:defRPr/>
            </a:pPr>
            <a:r>
              <a:rPr lang="en-US" altLang="ko-KR" dirty="0">
                <a:solidFill>
                  <a:srgbClr val="0070C0"/>
                </a:solidFill>
              </a:rPr>
              <a:t>1</a:t>
            </a:r>
            <a:r>
              <a:rPr lang="en-US" altLang="ko-KR" dirty="0">
                <a:solidFill>
                  <a:srgbClr val="FF0000"/>
                </a:solidFill>
              </a:rPr>
              <a:t>0001100</a:t>
            </a:r>
            <a:r>
              <a:rPr lang="en-US" altLang="ko-KR" baseline="-25000" dirty="0">
                <a:solidFill>
                  <a:srgbClr val="FF0000"/>
                </a:solidFill>
              </a:rPr>
              <a:t>2 </a:t>
            </a:r>
            <a:r>
              <a:rPr lang="en-US" altLang="ko-KR" dirty="0">
                <a:solidFill>
                  <a:srgbClr val="FF0000"/>
                </a:solidFill>
              </a:rPr>
              <a:t>= -12</a:t>
            </a:r>
            <a:r>
              <a:rPr lang="en-US" altLang="ko-KR" baseline="-25000" dirty="0">
                <a:solidFill>
                  <a:srgbClr val="FF0000"/>
                </a:solidFill>
              </a:rPr>
              <a:t>10</a:t>
            </a:r>
            <a:endParaRPr lang="en-US" altLang="ko-KR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75000"/>
              </a:lnSpc>
              <a:spcBef>
                <a:spcPct val="65000"/>
              </a:spcBef>
              <a:buSzPct val="100000"/>
              <a:buFontTx/>
              <a:buChar char="•"/>
              <a:defRPr/>
            </a:pPr>
            <a:endParaRPr lang="en-US" altLang="ko-KR" dirty="0"/>
          </a:p>
          <a:p>
            <a:pPr lvl="1" eaLnBrk="1" hangingPunct="1">
              <a:lnSpc>
                <a:spcPct val="75000"/>
              </a:lnSpc>
              <a:spcBef>
                <a:spcPct val="65000"/>
              </a:spcBef>
              <a:buSzPct val="100000"/>
              <a:buFontTx/>
              <a:buChar char="•"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040183-99AB-4E4E-9771-90AEAB59A4D1}" type="slidenum">
              <a:rPr lang="en-US" altLang="ko-KR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2143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59AAF9-4FBC-4185-9C34-C2B51AE53E9E}" type="slidenum">
              <a:rPr lang="en-US" altLang="ko-KR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/>
              <a:t>Signed Binary Numbers</a:t>
            </a:r>
          </a:p>
        </p:txBody>
      </p:sp>
      <p:sp>
        <p:nvSpPr>
          <p:cNvPr id="1434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8534400" cy="5105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400"/>
              <a:t>Ex) The number 9 represented in binary with eight bit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/>
              <a:t>      +9 : 00001001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/>
              <a:t>       -9 : 10001001 (signed-magnitude representation)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/>
              <a:t>             11110110 (signed-1’s-complement representation)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/>
              <a:t>             11110111 (signed-2’s-complement representation)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275829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Signed Binary Numbers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1FC192-3322-4462-BDB8-67315AF02C18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pic>
        <p:nvPicPr>
          <p:cNvPr id="15364" name="1.3.jpg" descr="1.3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40015" y="1305417"/>
            <a:ext cx="5589586" cy="3956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27464" y="621379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838200" y="5397558"/>
            <a:ext cx="97706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signed magnitude : + → -  by changing only the sign bit in the MSB from 0 to 1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signed 1’s complement : by complementing all the bits including the sign bit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signed 2’s complement : signed 1’s complement + 1</a:t>
            </a:r>
          </a:p>
          <a:p>
            <a:r>
              <a:rPr lang="en-US" altLang="ko-KR" dirty="0"/>
              <a:t>complement method &gt; magnitude method : separate handling of the sign and the magnitude is awkward in computer. so, complement is normally used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975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D7DB5-8C18-46F9-AFF6-920007EE0336}" type="slidenum">
              <a:rPr lang="en-US" altLang="ko-KR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17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057400" y="1125538"/>
            <a:ext cx="8382000" cy="5503862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ko-KR" sz="2200" dirty="0"/>
              <a:t>r’s complements of N is </a:t>
            </a:r>
            <a:r>
              <a:rPr lang="en-US" altLang="ko-KR" sz="2200" dirty="0" err="1">
                <a:ea typeface="바탕" panose="02030600000101010101" pitchFamily="18" charset="-127"/>
              </a:rPr>
              <a:t>r</a:t>
            </a:r>
            <a:r>
              <a:rPr lang="en-US" altLang="ko-KR" sz="2200" baseline="30000" dirty="0" err="1">
                <a:ea typeface="바탕" panose="02030600000101010101" pitchFamily="18" charset="-127"/>
              </a:rPr>
              <a:t>n</a:t>
            </a:r>
            <a:r>
              <a:rPr lang="en-US" altLang="ko-KR" sz="2200" dirty="0">
                <a:ea typeface="바탕" panose="02030600000101010101" pitchFamily="18" charset="-127"/>
              </a:rPr>
              <a:t>-N 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ko-KR" sz="2200" dirty="0"/>
              <a:t>(r-1)’s complements of N is </a:t>
            </a:r>
            <a:r>
              <a:rPr lang="en-US" altLang="ko-KR" sz="2200" dirty="0">
                <a:ea typeface="바탕" panose="02030600000101010101" pitchFamily="18" charset="-127"/>
              </a:rPr>
              <a:t>(r</a:t>
            </a:r>
            <a:r>
              <a:rPr lang="en-US" altLang="ko-KR" sz="2200" baseline="30000" dirty="0">
                <a:ea typeface="바탕" panose="02030600000101010101" pitchFamily="18" charset="-127"/>
              </a:rPr>
              <a:t>n</a:t>
            </a:r>
            <a:r>
              <a:rPr lang="en-US" altLang="ko-KR" sz="2200" dirty="0">
                <a:ea typeface="바탕" panose="02030600000101010101" pitchFamily="18" charset="-127"/>
              </a:rPr>
              <a:t>-1)-N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2200" dirty="0"/>
              <a:t>     :  r</a:t>
            </a:r>
            <a:r>
              <a:rPr lang="ko-KR" altLang="en-US" sz="2200" dirty="0"/>
              <a:t>진법 </a:t>
            </a:r>
            <a:r>
              <a:rPr lang="en-US" altLang="ko-KR" sz="2200" dirty="0"/>
              <a:t>n</a:t>
            </a:r>
            <a:r>
              <a:rPr lang="ko-KR" altLang="en-US" sz="2200" dirty="0"/>
              <a:t>자리수의 </a:t>
            </a:r>
            <a:r>
              <a:rPr lang="en-US" altLang="ko-KR" sz="2200" dirty="0"/>
              <a:t>N</a:t>
            </a:r>
            <a:r>
              <a:rPr lang="ko-KR" altLang="en-US" sz="2200" dirty="0"/>
              <a:t>의</a:t>
            </a:r>
            <a:r>
              <a:rPr lang="en-US" altLang="ko-KR" sz="2200" dirty="0"/>
              <a:t> </a:t>
            </a:r>
            <a:r>
              <a:rPr lang="ko-KR" altLang="en-US" sz="2200" dirty="0"/>
              <a:t>보수</a:t>
            </a:r>
            <a:endParaRPr lang="en-US" altLang="ko-KR" sz="22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ko-KR" sz="2200" dirty="0"/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ko-KR" sz="2200" dirty="0"/>
              <a:t>r=10, r-1=9, 9’complements of N is </a:t>
            </a:r>
            <a:r>
              <a:rPr lang="en-US" altLang="ko-KR" sz="2200" dirty="0">
                <a:ea typeface="바탕" panose="02030600000101010101" pitchFamily="18" charset="-127"/>
              </a:rPr>
              <a:t>(10</a:t>
            </a:r>
            <a:r>
              <a:rPr lang="en-US" altLang="ko-KR" sz="2200" baseline="30000" dirty="0">
                <a:ea typeface="바탕" panose="02030600000101010101" pitchFamily="18" charset="-127"/>
              </a:rPr>
              <a:t>n</a:t>
            </a:r>
            <a:r>
              <a:rPr lang="en-US" altLang="ko-KR" sz="2200" dirty="0">
                <a:ea typeface="바탕" panose="02030600000101010101" pitchFamily="18" charset="-127"/>
              </a:rPr>
              <a:t>-1)-N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2200" dirty="0"/>
              <a:t>    Ex) the 10’s complements of 567 is 1000 - 567 = 433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2200" dirty="0"/>
              <a:t>          the 9’s complements of 567 is 999 - 567 = 432        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ko-KR" sz="2200" dirty="0"/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ko-KR" sz="2200" dirty="0"/>
              <a:t>For binary number, r=2, r-1=1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ko-KR" sz="2200" dirty="0">
              <a:ea typeface="바탕" panose="02030600000101010101" pitchFamily="18" charset="-127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2200" dirty="0"/>
              <a:t>    Ex) the 1’s complements of 00000011 is 11111111 - 00000011 = 11111100       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2200" dirty="0"/>
              <a:t>      the 2’s complements of 00000011 is 100000000 - 00000011 = 11111101</a:t>
            </a:r>
            <a:r>
              <a:rPr lang="en-US" altLang="ko-KR" sz="2200" dirty="0">
                <a:ea typeface="바탕" panose="02030600000101010101" pitchFamily="18" charset="-127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ko-KR" sz="2200" dirty="0">
              <a:ea typeface="바탕" panose="02030600000101010101" pitchFamily="18" charset="-127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2200" dirty="0"/>
              <a:t>The one’s complement of a binary number involves inverting all bits.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2200" dirty="0"/>
              <a:t>The two’s complement of a binary number involves </a:t>
            </a:r>
            <a:r>
              <a:rPr lang="en-US" altLang="ko-KR" sz="2200" dirty="0">
                <a:solidFill>
                  <a:srgbClr val="FF0000"/>
                </a:solidFill>
              </a:rPr>
              <a:t>inverting all bits </a:t>
            </a:r>
            <a:r>
              <a:rPr lang="en-US" altLang="ko-KR" sz="2200" dirty="0"/>
              <a:t>and </a:t>
            </a:r>
            <a:r>
              <a:rPr lang="en-US" altLang="ko-KR" sz="2200" dirty="0">
                <a:solidFill>
                  <a:srgbClr val="FF0000"/>
                </a:solidFill>
              </a:rPr>
              <a:t>adding 1 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2000" dirty="0"/>
              <a:t>complement – simplify the subtraction operation , simplify the logical manipulation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ko-KR" sz="2000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7772400" cy="603250"/>
          </a:xfrm>
          <a:noFill/>
        </p:spPr>
        <p:txBody>
          <a:bodyPr/>
          <a:lstStyle/>
          <a:p>
            <a:pPr eaLnBrk="1" hangingPunct="1"/>
            <a:r>
              <a:rPr lang="en-US" altLang="ko-KR" sz="3200"/>
              <a:t>Complements – </a:t>
            </a:r>
            <a:r>
              <a:rPr lang="en-US" altLang="ko-KR" sz="2400"/>
              <a:t>Diminished Radix Complement</a:t>
            </a:r>
          </a:p>
        </p:txBody>
      </p:sp>
    </p:spTree>
    <p:extLst>
      <p:ext uri="{BB962C8B-B14F-4D97-AF65-F5344CB8AC3E}">
        <p14:creationId xmlns:p14="http://schemas.microsoft.com/office/powerpoint/2010/main" val="3489219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261389-5CE7-46A4-899D-4661959DEB91}" type="slidenum">
              <a:rPr lang="en-US" altLang="ko-KR"/>
              <a:pPr>
                <a:defRPr/>
              </a:pPr>
              <a:t>15</a:t>
            </a:fld>
            <a:endParaRPr lang="en-US" altLang="ko-KR"/>
          </a:p>
        </p:txBody>
      </p:sp>
      <p:sp>
        <p:nvSpPr>
          <p:cNvPr id="17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33600" y="1524000"/>
            <a:ext cx="8001000" cy="5181600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Arithmetic Addition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800" dirty="0"/>
              <a:t> - signed-magnitude system follows the rules of </a:t>
            </a:r>
            <a:r>
              <a:rPr lang="en-US" altLang="ko-KR" sz="1800" u="sng" dirty="0"/>
              <a:t>ordinary arithmetic.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800" dirty="0"/>
              <a:t> - signed-complement system requires only addition.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18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18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18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18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18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18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18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Arithmetic Subtraction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(±A)-(+B) = (±A)+(-B)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(±A)-(-B) = (±A)+(+B) </a:t>
            </a:r>
            <a:endParaRPr lang="en-US" altLang="ko-KR" sz="1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800" dirty="0"/>
              <a:t>signed-magnitude addition:</a:t>
            </a:r>
          </a:p>
          <a:p>
            <a:pPr marL="0" indent="0" eaLnBrk="1" hangingPunct="1">
              <a:buNone/>
            </a:pPr>
            <a:r>
              <a:rPr lang="en-US" altLang="ko-KR" sz="1800" dirty="0"/>
              <a:t>1. if the sign is same</a:t>
            </a:r>
          </a:p>
          <a:p>
            <a:pPr marL="0" indent="0" eaLnBrk="1" hangingPunct="1">
              <a:buNone/>
            </a:pPr>
            <a:r>
              <a:rPr lang="en-US" altLang="ko-KR" sz="1800" dirty="0"/>
              <a:t>   1) we add the two magnitudes </a:t>
            </a:r>
          </a:p>
          <a:p>
            <a:pPr marL="0" indent="0" eaLnBrk="1" hangingPunct="1">
              <a:buNone/>
            </a:pPr>
            <a:r>
              <a:rPr lang="en-US" altLang="ko-KR" sz="1800" dirty="0"/>
              <a:t>   2) give the sum the common sign</a:t>
            </a:r>
          </a:p>
          <a:p>
            <a:pPr marL="0" indent="0" eaLnBrk="1" hangingPunct="1">
              <a:buNone/>
            </a:pPr>
            <a:r>
              <a:rPr lang="en-US" altLang="ko-KR" sz="1800" dirty="0"/>
              <a:t>2. if the sign is different</a:t>
            </a:r>
          </a:p>
          <a:p>
            <a:pPr marL="0" indent="0" eaLnBrk="1" hangingPunct="1">
              <a:buNone/>
            </a:pPr>
            <a:r>
              <a:rPr lang="en-US" altLang="ko-KR" sz="1800" dirty="0"/>
              <a:t>   1) larger magnitude – smaller magnitude</a:t>
            </a:r>
          </a:p>
          <a:p>
            <a:pPr marL="0" indent="0" eaLnBrk="1" hangingPunct="1">
              <a:buNone/>
            </a:pPr>
            <a:r>
              <a:rPr lang="en-US" altLang="ko-KR" sz="1800" dirty="0"/>
              <a:t>   2) give the subtraction the larger number’s sign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1800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z="3200"/>
              <a:t>Signed Binary Numbers</a:t>
            </a:r>
          </a:p>
        </p:txBody>
      </p:sp>
      <p:graphicFrame>
        <p:nvGraphicFramePr>
          <p:cNvPr id="19674" name="Group 2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335547"/>
              </p:ext>
            </p:extLst>
          </p:nvPr>
        </p:nvGraphicFramePr>
        <p:xfrm>
          <a:off x="3056879" y="2169908"/>
          <a:ext cx="4586797" cy="2051685"/>
        </p:xfrm>
        <a:graphic>
          <a:graphicData uri="http://schemas.openxmlformats.org/drawingml/2006/table">
            <a:tbl>
              <a:tblPr/>
              <a:tblGrid>
                <a:gridCol w="760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1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9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27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40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+6</a:t>
                      </a:r>
                    </a:p>
                  </a:txBody>
                  <a:tcPr marT="45703" marB="45703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00000110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-6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11111010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0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+13</a:t>
                      </a:r>
                    </a:p>
                  </a:txBody>
                  <a:tcPr marT="45703" marB="4570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00001101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+13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00001101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4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+19</a:t>
                      </a:r>
                    </a:p>
                  </a:txBody>
                  <a:tcPr marT="45703" marB="45703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00010011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+7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00000111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0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+6</a:t>
                      </a:r>
                    </a:p>
                  </a:txBody>
                  <a:tcPr marT="45703" marB="4570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00000110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-6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11111010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0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-13</a:t>
                      </a:r>
                    </a:p>
                  </a:txBody>
                  <a:tcPr marT="45703" marB="4570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11110011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-13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11110011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0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-7</a:t>
                      </a:r>
                    </a:p>
                  </a:txBody>
                  <a:tcPr marT="45703" marB="45703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11111001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-19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11101101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081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13354-B35E-4F93-9C21-CD1EFB45572D}" type="slidenum">
              <a:rPr lang="en-US" altLang="ko-KR"/>
              <a:pPr>
                <a:defRPr/>
              </a:pPr>
              <a:t>16</a:t>
            </a:fld>
            <a:endParaRPr lang="en-US" altLang="ko-K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5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133600" y="1524000"/>
                <a:ext cx="8001000" cy="5181600"/>
              </a:xfrm>
            </p:spPr>
            <p:txBody>
              <a:bodyPr>
                <a:normAutofit fontScale="62500" lnSpcReduction="20000"/>
              </a:bodyPr>
              <a:lstStyle/>
              <a:p>
                <a:pPr eaLnBrk="1" hangingPunct="1">
                  <a:lnSpc>
                    <a:spcPct val="9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dirty="0"/>
                  <a:t>Using 1’s complement numbers, adding numbers is easy.</a:t>
                </a:r>
              </a:p>
              <a:p>
                <a:pPr lvl="1" eaLnBrk="1" hangingPunct="1">
                  <a:lnSpc>
                    <a:spcPct val="9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dirty="0"/>
                  <a:t>Step 1: Add binary numbers</a:t>
                </a:r>
              </a:p>
              <a:p>
                <a:pPr lvl="1" eaLnBrk="1" hangingPunct="1">
                  <a:lnSpc>
                    <a:spcPct val="9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dirty="0"/>
                  <a:t>Step 2: Add carry to low-order bit (=end-around carry (mean removing the end carry and adding 1 to the sum))</a:t>
                </a:r>
              </a:p>
              <a:p>
                <a:pPr eaLnBrk="1" hangingPunct="1">
                  <a:lnSpc>
                    <a:spcPct val="9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dirty="0"/>
                  <a:t>Let’s compute (-3)</a:t>
                </a:r>
                <a:r>
                  <a:rPr lang="en-US" altLang="ko-KR" sz="1050" dirty="0"/>
                  <a:t>10</a:t>
                </a:r>
                <a:r>
                  <a:rPr lang="en-US" altLang="ko-KR" sz="2000" dirty="0"/>
                  <a:t> + (-4)</a:t>
                </a:r>
                <a:r>
                  <a:rPr lang="en-US" altLang="ko-KR" sz="1100" dirty="0"/>
                  <a:t>10</a:t>
                </a:r>
                <a:r>
                  <a:rPr lang="en-US" altLang="ko-KR" sz="2000" dirty="0"/>
                  <a:t> </a:t>
                </a:r>
              </a:p>
              <a:p>
                <a:pPr eaLnBrk="1" hangingPunct="1">
                  <a:lnSpc>
                    <a:spcPct val="90000"/>
                  </a:lnSpc>
                  <a:buFont typeface="Wingdings" panose="05000000000000000000" pitchFamily="2" charset="2"/>
                  <a:buChar char="§"/>
                </a:pPr>
                <a:endParaRPr lang="en-US" altLang="ko-KR" sz="2000" dirty="0"/>
              </a:p>
              <a:p>
                <a:pPr eaLnBrk="1" hangingPunct="1">
                  <a:lnSpc>
                    <a:spcPct val="90000"/>
                  </a:lnSpc>
                  <a:buFont typeface="Wingdings" panose="05000000000000000000" pitchFamily="2" charset="2"/>
                  <a:buChar char="§"/>
                </a:pPr>
                <a:endParaRPr lang="en-US" altLang="ko-KR" sz="2000" dirty="0"/>
              </a:p>
              <a:p>
                <a:pPr eaLnBrk="1" hangingPunct="1">
                  <a:lnSpc>
                    <a:spcPct val="90000"/>
                  </a:lnSpc>
                  <a:buFont typeface="Wingdings" panose="05000000000000000000" pitchFamily="2" charset="2"/>
                  <a:buChar char="§"/>
                </a:pPr>
                <a:endParaRPr lang="en-US" altLang="ko-KR" sz="2000" dirty="0"/>
              </a:p>
              <a:p>
                <a:pPr eaLnBrk="1" hangingPunct="1">
                  <a:lnSpc>
                    <a:spcPct val="90000"/>
                  </a:lnSpc>
                  <a:buFont typeface="Wingdings" panose="05000000000000000000" pitchFamily="2" charset="2"/>
                  <a:buChar char="§"/>
                </a:pPr>
                <a:endParaRPr lang="en-US" altLang="ko-KR" sz="2000" dirty="0"/>
              </a:p>
              <a:p>
                <a:pPr eaLnBrk="1" hangingPunct="1">
                  <a:lnSpc>
                    <a:spcPct val="90000"/>
                  </a:lnSpc>
                  <a:buFont typeface="Wingdings" panose="05000000000000000000" pitchFamily="2" charset="2"/>
                  <a:buChar char="§"/>
                </a:pPr>
                <a:endParaRPr lang="en-US" altLang="ko-KR" sz="2000" dirty="0"/>
              </a:p>
              <a:p>
                <a:pPr eaLnBrk="1" hangingPunct="1">
                  <a:lnSpc>
                    <a:spcPct val="90000"/>
                  </a:lnSpc>
                  <a:buFont typeface="Wingdings" panose="05000000000000000000" pitchFamily="2" charset="2"/>
                  <a:buChar char="§"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1. </a:t>
                </a:r>
                <a:r>
                  <a:rPr lang="ko-KR" altLang="en-US" sz="2000" dirty="0"/>
                  <a:t>둘다 음수 일 때 </a:t>
                </a:r>
                <a:endParaRPr lang="en-US" altLang="ko-KR" sz="20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2000" b="0" dirty="0"/>
                  <a:t>   (-M)+(-N) :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( &gt;=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2000" dirty="0"/>
                  <a:t>기 때문에 항상 </a:t>
                </a:r>
                <a:r>
                  <a:rPr lang="en-US" altLang="ko-KR" sz="2000" dirty="0"/>
                  <a:t>end-around carry </a:t>
                </a:r>
                <a:r>
                  <a:rPr lang="ko-KR" altLang="en-US" sz="2000" dirty="0"/>
                  <a:t>발생</a:t>
                </a:r>
                <a:r>
                  <a:rPr lang="en-US" altLang="ko-KR" sz="2000" dirty="0"/>
                  <a:t>)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trike="sngStrike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trike="sngStrike" smtClean="0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altLang="ko-KR" sz="2000" b="0" i="1" strike="sngStrike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2000" b="0" i="1" strike="sngStrike" smtClean="0">
                        <a:latin typeface="Cambria Math" panose="02040503050406030204" pitchFamily="18" charset="0"/>
                      </a:rPr>
                      <m:t>−1)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−(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 - (N+M)</a:t>
                </a:r>
                <a:r>
                  <a:rPr lang="ko-KR" altLang="en-US" sz="2000" dirty="0"/>
                  <a:t>의 </a:t>
                </a:r>
                <a:r>
                  <a:rPr lang="en-US" altLang="ko-KR" sz="2000" dirty="0"/>
                  <a:t>1’s complement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:r>
                  <a:rPr lang="ko-KR" altLang="en-US" sz="2000" dirty="0"/>
                  <a:t>양수 </a:t>
                </a:r>
                <a:r>
                  <a:rPr lang="en-US" altLang="ko-KR" sz="2000" dirty="0"/>
                  <a:t>(M) + </a:t>
                </a:r>
                <a:r>
                  <a:rPr lang="ko-KR" altLang="en-US" sz="2000" dirty="0"/>
                  <a:t>음수 </a:t>
                </a:r>
                <a:r>
                  <a:rPr lang="en-US" altLang="ko-KR" sz="2000" dirty="0"/>
                  <a:t>(-N)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 1) M &gt; N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   M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sz="2000" dirty="0"/>
                  <a:t> = (M-N)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trike="sngStrike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 strike="sngStrike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trike="sngStrike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000" b="0" i="1" strike="sngStrike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ko-KR" sz="2000" b="0" i="1" strike="sngStrike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ko-KR" sz="2000" strike="sngStrike" dirty="0"/>
                  <a:t> </a:t>
                </a:r>
                <a:r>
                  <a:rPr lang="en-US" altLang="ko-KR" sz="2000" dirty="0"/>
                  <a:t>= M-N (M-N &gt; 0</a:t>
                </a:r>
                <a:r>
                  <a:rPr lang="ko-KR" altLang="en-US" sz="2000" dirty="0"/>
                  <a:t>이기 때문에 항상 </a:t>
                </a:r>
                <a:r>
                  <a:rPr lang="en-US" altLang="ko-KR" sz="2000" dirty="0"/>
                  <a:t>end-around carry </a:t>
                </a:r>
                <a:r>
                  <a:rPr lang="ko-KR" altLang="en-US" sz="2000" dirty="0"/>
                  <a:t>발생</a:t>
                </a:r>
                <a:r>
                  <a:rPr lang="en-US" altLang="ko-KR" sz="2000" dirty="0"/>
                  <a:t>)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 2) M &lt;= N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   M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(&lt;=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항상 </a:t>
                </a:r>
                <a:r>
                  <a:rPr lang="en-US" altLang="ko-KR" sz="2000" dirty="0"/>
                  <a:t>end-around carry </a:t>
                </a:r>
                <a:r>
                  <a:rPr lang="ko-KR" altLang="en-US" sz="2000" dirty="0"/>
                  <a:t>발생 </a:t>
                </a:r>
                <a:r>
                  <a:rPr lang="en-US" altLang="ko-KR" sz="2000" dirty="0"/>
                  <a:t>x) (N-M)</a:t>
                </a:r>
                <a:r>
                  <a:rPr lang="ko-KR" altLang="en-US" sz="2000" dirty="0"/>
                  <a:t>의 </a:t>
                </a:r>
                <a:r>
                  <a:rPr lang="en-US" altLang="ko-KR" sz="2000" dirty="0"/>
                  <a:t>1’s complement</a:t>
                </a:r>
              </a:p>
              <a:p>
                <a:pPr lvl="1" eaLnBrk="1" hangingPunct="1">
                  <a:lnSpc>
                    <a:spcPct val="90000"/>
                  </a:lnSpc>
                  <a:buFont typeface="Wingdings" panose="05000000000000000000" pitchFamily="2" charset="2"/>
                  <a:buChar char="§"/>
                </a:pPr>
                <a:endParaRPr lang="en-US" altLang="ko-KR" dirty="0"/>
              </a:p>
              <a:p>
                <a:pPr lvl="1" eaLnBrk="1" hangingPunct="1">
                  <a:lnSpc>
                    <a:spcPct val="90000"/>
                  </a:lnSpc>
                  <a:buFont typeface="Wingdings" panose="05000000000000000000" pitchFamily="2" charset="2"/>
                  <a:buChar char="§"/>
                </a:pPr>
                <a:endParaRPr lang="en-US" altLang="ko-KR" dirty="0"/>
              </a:p>
              <a:p>
                <a:pPr lvl="1" eaLnBrk="1" hangingPunct="1">
                  <a:lnSpc>
                    <a:spcPct val="90000"/>
                  </a:lnSpc>
                  <a:buFont typeface="Wingdings" panose="05000000000000000000" pitchFamily="2" charset="2"/>
                  <a:buChar char="§"/>
                </a:pPr>
                <a:endParaRPr lang="en-US" altLang="ko-KR" dirty="0"/>
              </a:p>
              <a:p>
                <a:pPr lvl="1" eaLnBrk="1" hangingPunct="1">
                  <a:lnSpc>
                    <a:spcPct val="90000"/>
                  </a:lnSpc>
                  <a:buFont typeface="Wingdings" panose="05000000000000000000" pitchFamily="2" charset="2"/>
                  <a:buChar char="§"/>
                </a:pPr>
                <a:endParaRPr lang="en-US" altLang="ko-KR" dirty="0"/>
              </a:p>
              <a:p>
                <a:pPr lvl="1" eaLnBrk="1" hangingPunct="1">
                  <a:lnSpc>
                    <a:spcPct val="90000"/>
                  </a:lnSpc>
                  <a:buFont typeface="Wingdings" panose="05000000000000000000" pitchFamily="2" charset="2"/>
                  <a:buChar char="§"/>
                </a:pPr>
                <a:endParaRPr lang="en-US" altLang="ko-KR" dirty="0"/>
              </a:p>
              <a:p>
                <a:pPr lvl="1" eaLnBrk="1" hangingPunct="1">
                  <a:lnSpc>
                    <a:spcPct val="90000"/>
                  </a:lnSpc>
                  <a:buFont typeface="Wingdings" panose="05000000000000000000" pitchFamily="2" charset="2"/>
                  <a:buChar char="§"/>
                </a:pPr>
                <a:endParaRPr lang="en-US" altLang="ko-KR" dirty="0"/>
              </a:p>
              <a:p>
                <a:pPr lvl="1" eaLnBrk="1" hangingPunct="1">
                  <a:lnSpc>
                    <a:spcPct val="90000"/>
                  </a:lnSpc>
                  <a:buFont typeface="Wingdings" panose="05000000000000000000" pitchFamily="2" charset="2"/>
                  <a:buChar char="§"/>
                </a:pPr>
                <a:endParaRPr lang="en-US" altLang="ko-KR" dirty="0"/>
              </a:p>
              <a:p>
                <a:pPr lvl="1" eaLnBrk="1" hangingPunct="1">
                  <a:lnSpc>
                    <a:spcPct val="90000"/>
                  </a:lnSpc>
                  <a:buFont typeface="Wingdings" panose="05000000000000000000" pitchFamily="2" charset="2"/>
                  <a:buChar char="§"/>
                </a:pPr>
                <a:endParaRPr lang="en-US" altLang="ko-KR" dirty="0"/>
              </a:p>
            </p:txBody>
          </p:sp>
        </mc:Choice>
        <mc:Fallback>
          <p:sp>
            <p:nvSpPr>
              <p:cNvPr id="18435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133600" y="1524000"/>
                <a:ext cx="8001000" cy="5181600"/>
              </a:xfrm>
              <a:blipFill>
                <a:blip r:embed="rId2"/>
                <a:stretch>
                  <a:fillRect l="-76" t="-1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z="3200"/>
              <a:t>Complements – </a:t>
            </a:r>
            <a:r>
              <a:rPr lang="en-US" altLang="ko-KR" sz="2400"/>
              <a:t>Addition with Complements</a:t>
            </a:r>
          </a:p>
        </p:txBody>
      </p:sp>
      <p:graphicFrame>
        <p:nvGraphicFramePr>
          <p:cNvPr id="50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018613"/>
              </p:ext>
            </p:extLst>
          </p:nvPr>
        </p:nvGraphicFramePr>
        <p:xfrm>
          <a:off x="2269680" y="2241611"/>
          <a:ext cx="5152054" cy="2102783"/>
        </p:xfrm>
        <a:graphic>
          <a:graphicData uri="http://schemas.openxmlformats.org/drawingml/2006/table">
            <a:tbl>
              <a:tblPr/>
              <a:tblGrid>
                <a:gridCol w="3378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3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 = </a:t>
                      </a:r>
                    </a:p>
                  </a:txBody>
                  <a:tcPr marL="91444" marR="91444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1100</a:t>
                      </a:r>
                    </a:p>
                  </a:txBody>
                  <a:tcPr marL="91444" marR="91444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’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 complement of Y = </a:t>
                      </a:r>
                    </a:p>
                  </a:txBody>
                  <a:tcPr marL="91444" marR="91444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+1011</a:t>
                      </a:r>
                    </a:p>
                  </a:txBody>
                  <a:tcPr marL="91444" marR="91444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Sum = </a:t>
                      </a:r>
                    </a:p>
                  </a:txBody>
                  <a:tcPr marL="91444" marR="91444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0111</a:t>
                      </a:r>
                    </a:p>
                  </a:txBody>
                  <a:tcPr marL="91444" marR="91444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Add Carry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= </a:t>
                      </a:r>
                    </a:p>
                  </a:txBody>
                  <a:tcPr marL="91444" marR="91444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1444" marR="91444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Final result = </a:t>
                      </a:r>
                    </a:p>
                  </a:txBody>
                  <a:tcPr marL="91444" marR="91444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1000</a:t>
                      </a:r>
                    </a:p>
                  </a:txBody>
                  <a:tcPr marL="91444" marR="91444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8450" name="꺾인 연결선 6"/>
          <p:cNvCxnSpPr>
            <a:cxnSpLocks noChangeShapeType="1"/>
          </p:cNvCxnSpPr>
          <p:nvPr/>
        </p:nvCxnSpPr>
        <p:spPr bwMode="auto">
          <a:xfrm>
            <a:off x="6747029" y="3586579"/>
            <a:ext cx="461639" cy="299683"/>
          </a:xfrm>
          <a:prstGeom prst="bentConnector3">
            <a:avLst>
              <a:gd name="adj1" fmla="val 1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5435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91AC7A-1EA0-426B-BB89-359644CB13D7}" type="slidenum">
              <a:rPr lang="en-US" altLang="ko-KR"/>
              <a:pPr>
                <a:defRPr/>
              </a:pPr>
              <a:t>17</a:t>
            </a:fld>
            <a:endParaRPr lang="en-US" altLang="ko-K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59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133600" y="1524000"/>
                <a:ext cx="8001000" cy="5181600"/>
              </a:xfrm>
            </p:spPr>
            <p:txBody>
              <a:bodyPr>
                <a:normAutofit fontScale="92500" lnSpcReduction="20000"/>
              </a:bodyPr>
              <a:lstStyle/>
              <a:p>
                <a:pPr eaLnBrk="1" hangingPunct="1">
                  <a:lnSpc>
                    <a:spcPct val="9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1400" dirty="0"/>
                  <a:t>Using 2’s complement numbers, adding numbers is easy.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altLang="ko-KR" sz="1200" dirty="0"/>
                  <a:t>Step 1: Add binary numbers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altLang="ko-KR" sz="1200" dirty="0"/>
                  <a:t>Step 2: Ignore carry bit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altLang="ko-KR" sz="1200" dirty="0"/>
                  <a:t>Let (-5)+5</a:t>
                </a:r>
              </a:p>
              <a:p>
                <a:pPr eaLnBrk="1" hangingPunct="1">
                  <a:lnSpc>
                    <a:spcPct val="90000"/>
                  </a:lnSpc>
                  <a:buFont typeface="Wingdings" panose="05000000000000000000" pitchFamily="2" charset="2"/>
                  <a:buChar char="§"/>
                </a:pPr>
                <a:endParaRPr lang="en-US" altLang="ko-KR" sz="1400" dirty="0"/>
              </a:p>
              <a:p>
                <a:pPr eaLnBrk="1" hangingPunct="1">
                  <a:lnSpc>
                    <a:spcPct val="90000"/>
                  </a:lnSpc>
                  <a:buFont typeface="Wingdings" panose="05000000000000000000" pitchFamily="2" charset="2"/>
                  <a:buChar char="§"/>
                </a:pPr>
                <a:endParaRPr lang="en-US" altLang="ko-KR" sz="1400" dirty="0"/>
              </a:p>
              <a:p>
                <a:pPr eaLnBrk="1" hangingPunct="1">
                  <a:lnSpc>
                    <a:spcPct val="90000"/>
                  </a:lnSpc>
                  <a:buFont typeface="Wingdings" panose="05000000000000000000" pitchFamily="2" charset="2"/>
                  <a:buChar char="§"/>
                </a:pPr>
                <a:endParaRPr lang="en-US" altLang="ko-KR" sz="1400" dirty="0"/>
              </a:p>
              <a:p>
                <a:pPr eaLnBrk="1" hangingPunct="1">
                  <a:lnSpc>
                    <a:spcPct val="90000"/>
                  </a:lnSpc>
                  <a:buFont typeface="Wingdings" panose="05000000000000000000" pitchFamily="2" charset="2"/>
                  <a:buChar char="§"/>
                </a:pPr>
                <a:endParaRPr lang="en-US" altLang="ko-KR" sz="1400" dirty="0"/>
              </a:p>
              <a:p>
                <a:pPr eaLnBrk="1" hangingPunct="1">
                  <a:lnSpc>
                    <a:spcPct val="90000"/>
                  </a:lnSpc>
                  <a:buFont typeface="Wingdings" panose="05000000000000000000" pitchFamily="2" charset="2"/>
                  <a:buChar char="§"/>
                </a:pPr>
                <a:endParaRPr lang="en-US" altLang="ko-KR" sz="1400" dirty="0"/>
              </a:p>
              <a:p>
                <a:pPr eaLnBrk="1" hangingPunct="1">
                  <a:lnSpc>
                    <a:spcPct val="90000"/>
                  </a:lnSpc>
                  <a:buFont typeface="Wingdings" panose="05000000000000000000" pitchFamily="2" charset="2"/>
                  <a:buChar char="§"/>
                </a:pPr>
                <a:endParaRPr lang="en-US" altLang="ko-KR" sz="1400" dirty="0"/>
              </a:p>
              <a:p>
                <a:pPr eaLnBrk="1" hangingPunct="1">
                  <a:lnSpc>
                    <a:spcPct val="90000"/>
                  </a:lnSpc>
                  <a:buFont typeface="Wingdings" panose="05000000000000000000" pitchFamily="2" charset="2"/>
                  <a:buChar char="§"/>
                </a:pPr>
                <a:endParaRPr lang="en-US" altLang="ko-KR" sz="1400" dirty="0"/>
              </a:p>
              <a:p>
                <a:pPr eaLnBrk="1" hangingPunct="1">
                  <a:lnSpc>
                    <a:spcPct val="90000"/>
                  </a:lnSpc>
                  <a:buFont typeface="Wingdings" panose="05000000000000000000" pitchFamily="2" charset="2"/>
                  <a:buChar char="§"/>
                </a:pPr>
                <a:endParaRPr lang="en-US" altLang="ko-KR" sz="1400" dirty="0"/>
              </a:p>
              <a:p>
                <a:pPr marL="0" indent="0">
                  <a:buNone/>
                </a:pPr>
                <a:r>
                  <a:rPr lang="en-US" altLang="ko-KR" sz="1400" dirty="0"/>
                  <a:t>1. </a:t>
                </a:r>
                <a:r>
                  <a:rPr lang="ko-KR" altLang="en-US" sz="1400" dirty="0"/>
                  <a:t>둘다 음수 일 때 </a:t>
                </a:r>
                <a:endParaRPr lang="en-US" altLang="ko-KR" sz="14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1400" b="0" dirty="0"/>
                  <a:t>   (-M)+(-N) :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( &gt;=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1400" dirty="0"/>
                  <a:t>기 때문에 항상 </a:t>
                </a:r>
                <a:r>
                  <a:rPr lang="en-US" altLang="ko-KR" sz="1400" dirty="0"/>
                  <a:t>end-around carry </a:t>
                </a:r>
                <a:r>
                  <a:rPr lang="ko-KR" altLang="en-US" sz="1400" dirty="0"/>
                  <a:t>발생</a:t>
                </a:r>
                <a:r>
                  <a:rPr lang="en-US" altLang="ko-KR" sz="1400" dirty="0"/>
                  <a:t>)</a:t>
                </a:r>
              </a:p>
              <a:p>
                <a:pPr marL="0" indent="0">
                  <a:buNone/>
                </a:pPr>
                <a:r>
                  <a:rPr lang="en-US" altLang="ko-KR" sz="1400" dirty="0"/>
                  <a:t>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trike="sngStrike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trike="sngStrike" smtClean="0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altLang="ko-KR" sz="1400" b="0" i="1" strike="sngStrike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1400" b="0" i="1" strike="sngStrike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−(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−(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dirty="0"/>
                  <a:t>  - (N+M)</a:t>
                </a:r>
                <a:r>
                  <a:rPr lang="ko-KR" altLang="en-US" sz="1400" dirty="0"/>
                  <a:t>의 </a:t>
                </a:r>
                <a:r>
                  <a:rPr lang="en-US" altLang="ko-KR" sz="1400" dirty="0"/>
                  <a:t>2’s complement</a:t>
                </a:r>
              </a:p>
              <a:p>
                <a:pPr marL="0" indent="0">
                  <a:buNone/>
                </a:pPr>
                <a:r>
                  <a:rPr lang="en-US" altLang="ko-KR" sz="1400" dirty="0"/>
                  <a:t>2. </a:t>
                </a:r>
                <a:r>
                  <a:rPr lang="ko-KR" altLang="en-US" sz="1400" dirty="0"/>
                  <a:t>양수 </a:t>
                </a:r>
                <a:r>
                  <a:rPr lang="en-US" altLang="ko-KR" sz="1400" dirty="0"/>
                  <a:t>(M) + </a:t>
                </a:r>
                <a:r>
                  <a:rPr lang="ko-KR" altLang="en-US" sz="1400" dirty="0"/>
                  <a:t>음수 </a:t>
                </a:r>
                <a:r>
                  <a:rPr lang="en-US" altLang="ko-KR" sz="1400" dirty="0"/>
                  <a:t>(-N)</a:t>
                </a:r>
              </a:p>
              <a:p>
                <a:pPr marL="0" indent="0">
                  <a:buNone/>
                </a:pPr>
                <a:r>
                  <a:rPr lang="en-US" altLang="ko-KR" sz="1400" dirty="0"/>
                  <a:t> 1) M &gt;= N</a:t>
                </a:r>
              </a:p>
              <a:p>
                <a:pPr marL="0" indent="0">
                  <a:buNone/>
                </a:pPr>
                <a:r>
                  <a:rPr lang="en-US" altLang="ko-KR" sz="1400" dirty="0"/>
                  <a:t>   M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sz="1400" dirty="0"/>
                  <a:t> = (M-N)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b="0" i="1" strike="sngStrike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400" i="1" strike="sngStrike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trike="sngStrike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400" b="0" i="1" strike="sngStrike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1400" strike="sngStrike" dirty="0"/>
                  <a:t> </a:t>
                </a:r>
                <a:r>
                  <a:rPr lang="en-US" altLang="ko-KR" sz="1400" dirty="0"/>
                  <a:t>= M-N (M-N &gt;= 0</a:t>
                </a:r>
                <a:r>
                  <a:rPr lang="ko-KR" altLang="en-US" sz="1400" dirty="0"/>
                  <a:t>이기 때문에 항상 </a:t>
                </a:r>
                <a:r>
                  <a:rPr lang="en-US" altLang="ko-KR" sz="1400" dirty="0"/>
                  <a:t>end-around carry </a:t>
                </a:r>
                <a:r>
                  <a:rPr lang="ko-KR" altLang="en-US" sz="1400" dirty="0"/>
                  <a:t>발생</a:t>
                </a:r>
                <a:r>
                  <a:rPr lang="en-US" altLang="ko-KR" sz="1400" dirty="0"/>
                  <a:t>)</a:t>
                </a:r>
              </a:p>
              <a:p>
                <a:pPr marL="0" indent="0">
                  <a:buNone/>
                </a:pPr>
                <a:r>
                  <a:rPr lang="en-US" altLang="ko-KR" sz="1400" dirty="0"/>
                  <a:t> 2) M &lt; N</a:t>
                </a:r>
              </a:p>
              <a:p>
                <a:pPr marL="0" indent="0">
                  <a:buNone/>
                </a:pPr>
                <a:r>
                  <a:rPr lang="en-US" altLang="ko-KR" sz="1400" dirty="0"/>
                  <a:t>   M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sz="14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−(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dirty="0"/>
                  <a:t> (&lt;=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항상 </a:t>
                </a:r>
                <a:r>
                  <a:rPr lang="en-US" altLang="ko-KR" sz="1400" dirty="0"/>
                  <a:t>end-around carry </a:t>
                </a:r>
                <a:r>
                  <a:rPr lang="ko-KR" altLang="en-US" sz="1400" dirty="0"/>
                  <a:t>발생 </a:t>
                </a:r>
                <a:r>
                  <a:rPr lang="en-US" altLang="ko-KR" sz="1400" dirty="0"/>
                  <a:t>x) (N-M)</a:t>
                </a:r>
                <a:r>
                  <a:rPr lang="ko-KR" altLang="en-US" sz="1400" dirty="0"/>
                  <a:t>의 </a:t>
                </a:r>
                <a:r>
                  <a:rPr lang="en-US" altLang="ko-KR" sz="1400" dirty="0"/>
                  <a:t>2’s complement</a:t>
                </a:r>
              </a:p>
              <a:p>
                <a:pPr eaLnBrk="1" hangingPunct="1">
                  <a:lnSpc>
                    <a:spcPct val="90000"/>
                  </a:lnSpc>
                  <a:buFont typeface="Wingdings" panose="05000000000000000000" pitchFamily="2" charset="2"/>
                  <a:buChar char="§"/>
                </a:pPr>
                <a:endParaRPr lang="en-US" altLang="ko-KR" sz="1400" dirty="0"/>
              </a:p>
              <a:p>
                <a:pPr lvl="1" eaLnBrk="1" hangingPunct="1">
                  <a:lnSpc>
                    <a:spcPct val="90000"/>
                  </a:lnSpc>
                  <a:buFont typeface="Wingdings" panose="05000000000000000000" pitchFamily="2" charset="2"/>
                  <a:buChar char="§"/>
                </a:pPr>
                <a:endParaRPr lang="en-US" altLang="ko-KR" sz="1200" dirty="0"/>
              </a:p>
            </p:txBody>
          </p:sp>
        </mc:Choice>
        <mc:Fallback>
          <p:sp>
            <p:nvSpPr>
              <p:cNvPr id="19459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133600" y="1524000"/>
                <a:ext cx="8001000" cy="5181600"/>
              </a:xfrm>
              <a:blipFill>
                <a:blip r:embed="rId2"/>
                <a:stretch>
                  <a:fillRect l="-76" t="-1176" b="-8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z="3200" dirty="0"/>
              <a:t>Complements – </a:t>
            </a:r>
            <a:r>
              <a:rPr lang="en-US" altLang="ko-KR" sz="2400" dirty="0"/>
              <a:t>Addition with Complements</a:t>
            </a:r>
          </a:p>
        </p:txBody>
      </p:sp>
      <p:graphicFrame>
        <p:nvGraphicFramePr>
          <p:cNvPr id="50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355059"/>
              </p:ext>
            </p:extLst>
          </p:nvPr>
        </p:nvGraphicFramePr>
        <p:xfrm>
          <a:off x="2445120" y="2191783"/>
          <a:ext cx="5976938" cy="2362201"/>
        </p:xfrm>
        <a:graphic>
          <a:graphicData uri="http://schemas.openxmlformats.org/drawingml/2006/table">
            <a:tbl>
              <a:tblPr/>
              <a:tblGrid>
                <a:gridCol w="3919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 = </a:t>
                      </a:r>
                    </a:p>
                  </a:txBody>
                  <a:tcPr marL="91444" marR="91444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1011</a:t>
                      </a:r>
                    </a:p>
                  </a:txBody>
                  <a:tcPr marL="91444" marR="91444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2’</a:t>
                      </a: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 complement of Y = </a:t>
                      </a:r>
                    </a:p>
                  </a:txBody>
                  <a:tcPr marL="91444" marR="91444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+0101</a:t>
                      </a:r>
                    </a:p>
                  </a:txBody>
                  <a:tcPr marL="91444" marR="91444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Sum = </a:t>
                      </a:r>
                    </a:p>
                  </a:txBody>
                  <a:tcPr marL="91444" marR="91444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0000</a:t>
                      </a:r>
                    </a:p>
                  </a:txBody>
                  <a:tcPr marL="91444" marR="91444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Ignore Carry</a:t>
                      </a: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= </a:t>
                      </a:r>
                    </a:p>
                  </a:txBody>
                  <a:tcPr marL="91444" marR="91444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44" marR="91444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Final result = </a:t>
                      </a:r>
                    </a:p>
                  </a:txBody>
                  <a:tcPr marL="91444" marR="91444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0000</a:t>
                      </a:r>
                    </a:p>
                  </a:txBody>
                  <a:tcPr marL="91444" marR="91444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650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6CA513-669F-4C56-BED4-AABFD68C713A}" type="slidenum">
              <a:rPr lang="en-US" altLang="ko-KR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33600" y="1524000"/>
            <a:ext cx="8001000" cy="5181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400"/>
              <a:t>Using 1’s complement numbers, subtracting numbers is easy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/>
              <a:t>Step 1: Take 1’s complement of 2</a:t>
            </a:r>
            <a:r>
              <a:rPr lang="en-US" altLang="ko-KR" baseline="30000"/>
              <a:t>nd</a:t>
            </a:r>
            <a:r>
              <a:rPr lang="en-US" altLang="ko-KR"/>
              <a:t> operand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/>
              <a:t>Step 2: Add binary numbers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/>
              <a:t>Step 3: Add carry to low order bit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400"/>
              <a:t>Let compute 12</a:t>
            </a:r>
            <a:r>
              <a:rPr lang="en-US" altLang="ko-KR" sz="2400" baseline="-25000"/>
              <a:t>10</a:t>
            </a:r>
            <a:r>
              <a:rPr lang="en-US" altLang="ko-KR" sz="2400"/>
              <a:t>-1</a:t>
            </a:r>
            <a:r>
              <a:rPr lang="en-US" altLang="ko-KR" sz="2400" baseline="-25000"/>
              <a:t>10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z="3200"/>
              <a:t>Complements – </a:t>
            </a:r>
            <a:r>
              <a:rPr lang="en-US" altLang="ko-KR" sz="2400"/>
              <a:t>Subtraction with Complements</a:t>
            </a:r>
          </a:p>
        </p:txBody>
      </p:sp>
      <p:graphicFrame>
        <p:nvGraphicFramePr>
          <p:cNvPr id="54" name="Group 65"/>
          <p:cNvGraphicFramePr>
            <a:graphicFrameLocks noGrp="1"/>
          </p:cNvGraphicFramePr>
          <p:nvPr/>
        </p:nvGraphicFramePr>
        <p:xfrm>
          <a:off x="3432175" y="3784600"/>
          <a:ext cx="5976938" cy="2884490"/>
        </p:xfrm>
        <a:graphic>
          <a:graphicData uri="http://schemas.openxmlformats.org/drawingml/2006/table">
            <a:tbl>
              <a:tblPr/>
              <a:tblGrid>
                <a:gridCol w="3919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 = </a:t>
                      </a:r>
                    </a:p>
                  </a:txBody>
                  <a:tcPr marL="91444" marR="91444" marT="45712" marB="45712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01100</a:t>
                      </a:r>
                    </a:p>
                  </a:txBody>
                  <a:tcPr marL="91444" marR="91444" marT="45712" marB="45712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26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Y = </a:t>
                      </a:r>
                    </a:p>
                  </a:txBody>
                  <a:tcPr marL="91444" marR="91444" marT="45712" marB="45712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-00001</a:t>
                      </a:r>
                    </a:p>
                  </a:txBody>
                  <a:tcPr marL="91444" marR="91444" marT="45712" marB="45712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5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</a:p>
                  </a:txBody>
                  <a:tcPr marL="91444" marR="91444" marT="45712" marB="45712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01100</a:t>
                      </a:r>
                    </a:p>
                  </a:txBody>
                  <a:tcPr marL="91444" marR="91444" marT="45712" marB="45712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2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1’s complement add 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= </a:t>
                      </a:r>
                    </a:p>
                  </a:txBody>
                  <a:tcPr marL="91444" marR="91444" marT="45712" marB="45712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11110</a:t>
                      </a:r>
                    </a:p>
                  </a:txBody>
                  <a:tcPr marL="91444" marR="91444" marT="45712" marB="45712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result = </a:t>
                      </a:r>
                    </a:p>
                  </a:txBody>
                  <a:tcPr marL="91444" marR="91444" marT="45712" marB="45712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01010</a:t>
                      </a:r>
                    </a:p>
                  </a:txBody>
                  <a:tcPr marL="91444" marR="91444" marT="45712" marB="45712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198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Add carry </a:t>
                      </a:r>
                    </a:p>
                  </a:txBody>
                  <a:tcPr marL="91444" marR="91444" marT="45712" marB="45712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       1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01011</a:t>
                      </a:r>
                    </a:p>
                  </a:txBody>
                  <a:tcPr marL="91444" marR="91444" marT="45712" marB="45712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733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B55264-AA57-4C6A-84E6-C16348EA3747}" type="slidenum">
              <a:rPr lang="en-US" altLang="ko-KR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21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33600" y="1524000"/>
            <a:ext cx="8001000" cy="5181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400"/>
              <a:t>Using 2’s complement numbers, subtracting numbers is easy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/>
              <a:t>Step 1: Take 1’s complement of 2</a:t>
            </a:r>
            <a:r>
              <a:rPr lang="en-US" altLang="ko-KR" baseline="30000"/>
              <a:t>nd</a:t>
            </a:r>
            <a:r>
              <a:rPr lang="en-US" altLang="ko-KR"/>
              <a:t> operand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/>
              <a:t>Step 2: Add binary numbers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/>
              <a:t>Step 3: Ignore</a:t>
            </a:r>
            <a:r>
              <a:rPr lang="ko-KR" altLang="en-US"/>
              <a:t> </a:t>
            </a:r>
            <a:r>
              <a:rPr lang="en-US" altLang="ko-KR"/>
              <a:t> carry bit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400"/>
              <a:t>Let compute 12</a:t>
            </a:r>
            <a:r>
              <a:rPr lang="en-US" altLang="ko-KR" sz="2400" baseline="-25000"/>
              <a:t>10</a:t>
            </a:r>
            <a:r>
              <a:rPr lang="en-US" altLang="ko-KR" sz="2400"/>
              <a:t>-1</a:t>
            </a:r>
            <a:r>
              <a:rPr lang="en-US" altLang="ko-KR" sz="2400" baseline="-25000"/>
              <a:t>10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z="3200"/>
              <a:t>Complements – </a:t>
            </a:r>
            <a:r>
              <a:rPr lang="en-US" altLang="ko-KR" sz="2400"/>
              <a:t>Subtraction with Complements</a:t>
            </a:r>
          </a:p>
        </p:txBody>
      </p:sp>
      <p:graphicFrame>
        <p:nvGraphicFramePr>
          <p:cNvPr id="54" name="Group 65"/>
          <p:cNvGraphicFramePr>
            <a:graphicFrameLocks noGrp="1"/>
          </p:cNvGraphicFramePr>
          <p:nvPr/>
        </p:nvGraphicFramePr>
        <p:xfrm>
          <a:off x="3432175" y="3784600"/>
          <a:ext cx="5976938" cy="2041526"/>
        </p:xfrm>
        <a:graphic>
          <a:graphicData uri="http://schemas.openxmlformats.org/drawingml/2006/table">
            <a:tbl>
              <a:tblPr/>
              <a:tblGrid>
                <a:gridCol w="3919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 = </a:t>
                      </a:r>
                    </a:p>
                  </a:txBody>
                  <a:tcPr marL="91444" marR="91444" marT="45710" marB="4571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01100</a:t>
                      </a:r>
                    </a:p>
                  </a:txBody>
                  <a:tcPr marL="91444" marR="91444" marT="45710" marB="4571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2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Y = </a:t>
                      </a:r>
                    </a:p>
                  </a:txBody>
                  <a:tcPr marL="91444" marR="91444" marT="45710" marB="4571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+11111</a:t>
                      </a:r>
                    </a:p>
                  </a:txBody>
                  <a:tcPr marL="91444" marR="91444" marT="45710" marB="4571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result = </a:t>
                      </a:r>
                    </a:p>
                  </a:txBody>
                  <a:tcPr marL="91444" marR="91444" marT="45710" marB="4571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01011</a:t>
                      </a:r>
                    </a:p>
                  </a:txBody>
                  <a:tcPr marL="91444" marR="91444" marT="45710" marB="4571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183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Ignore carry </a:t>
                      </a:r>
                    </a:p>
                  </a:txBody>
                  <a:tcPr marL="91444" marR="91444" marT="45710" marB="4571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01011</a:t>
                      </a:r>
                    </a:p>
                  </a:txBody>
                  <a:tcPr marL="91444" marR="91444" marT="45710" marB="4571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882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1"/>
            <a:ext cx="7772400" cy="531813"/>
          </a:xfrm>
        </p:spPr>
        <p:txBody>
          <a:bodyPr/>
          <a:lstStyle/>
          <a:p>
            <a:pPr eaLnBrk="1" hangingPunct="1"/>
            <a:r>
              <a:rPr lang="en-US" altLang="ko-KR" sz="3200" b="1"/>
              <a:t>Number System</a:t>
            </a:r>
          </a:p>
        </p:txBody>
      </p:sp>
      <p:sp>
        <p:nvSpPr>
          <p:cNvPr id="614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057400" y="836614"/>
            <a:ext cx="8305800" cy="5868987"/>
          </a:xfrm>
        </p:spPr>
        <p:txBody>
          <a:bodyPr>
            <a:normAutofit fontScale="77500" lnSpcReduction="20000"/>
          </a:bodyPr>
          <a:lstStyle/>
          <a:p>
            <a:pPr marL="609600" indent="-609600">
              <a:buNone/>
              <a:defRPr/>
            </a:pPr>
            <a:endParaRPr lang="en-US" altLang="ko-KR" sz="1800" dirty="0"/>
          </a:p>
          <a:p>
            <a:pPr marL="609600" indent="-609600">
              <a:buNone/>
              <a:defRPr/>
            </a:pPr>
            <a:endParaRPr lang="en-US" altLang="ko-KR" sz="1800" dirty="0"/>
          </a:p>
          <a:p>
            <a:pPr marL="609600" indent="-609600">
              <a:buNone/>
              <a:defRPr/>
            </a:pPr>
            <a:endParaRPr lang="en-US" altLang="ko-KR" sz="1800" dirty="0"/>
          </a:p>
          <a:p>
            <a:pPr marL="609600" indent="-609600">
              <a:buNone/>
              <a:defRPr/>
            </a:pPr>
            <a:endParaRPr lang="en-US" altLang="ko-KR" sz="1800" dirty="0"/>
          </a:p>
          <a:p>
            <a:pPr marL="609600" indent="-609600">
              <a:buNone/>
              <a:defRPr/>
            </a:pPr>
            <a:endParaRPr lang="en-US" altLang="ko-KR" sz="1800" dirty="0"/>
          </a:p>
          <a:p>
            <a:pPr marL="609600" indent="-609600">
              <a:buNone/>
              <a:defRPr/>
            </a:pPr>
            <a:endParaRPr lang="en-US" altLang="ko-KR" sz="1800" dirty="0"/>
          </a:p>
          <a:p>
            <a:pPr marL="609600" indent="-609600">
              <a:buNone/>
              <a:defRPr/>
            </a:pPr>
            <a:endParaRPr lang="en-US" altLang="ko-KR" sz="1800" dirty="0"/>
          </a:p>
          <a:p>
            <a:pPr marL="609600" indent="-609600">
              <a:buNone/>
              <a:defRPr/>
            </a:pPr>
            <a:r>
              <a:rPr lang="en-US" altLang="ko-KR" sz="1800" dirty="0"/>
              <a:t>Decimal number expression </a:t>
            </a:r>
          </a:p>
          <a:p>
            <a:pPr marL="609600" indent="-609600">
              <a:buNone/>
              <a:defRPr/>
            </a:pPr>
            <a:r>
              <a:rPr lang="en-US" altLang="ko-KR" sz="1800" dirty="0"/>
              <a:t>representations of a number in a different radix are said to be equivalent if</a:t>
            </a:r>
          </a:p>
          <a:p>
            <a:pPr marL="609600" indent="-609600">
              <a:buNone/>
              <a:defRPr/>
            </a:pPr>
            <a:r>
              <a:rPr lang="en-US" altLang="ko-KR" sz="1800" dirty="0"/>
              <a:t>they are the same decimal representation</a:t>
            </a:r>
          </a:p>
          <a:p>
            <a:pPr marL="609600" indent="-609600">
              <a:buNone/>
              <a:defRPr/>
            </a:pPr>
            <a:r>
              <a:rPr lang="en-US" altLang="ko-KR" sz="1800" dirty="0"/>
              <a:t>decimal → number in base r </a:t>
            </a:r>
          </a:p>
          <a:p>
            <a:pPr marL="609600" indent="-609600">
              <a:buAutoNum type="arabicParenR"/>
              <a:defRPr/>
            </a:pPr>
            <a:r>
              <a:rPr lang="en-US" altLang="ko-KR" sz="1800" dirty="0"/>
              <a:t>integer part &amp; fraction part </a:t>
            </a:r>
          </a:p>
          <a:p>
            <a:pPr marL="609600" indent="-609600">
              <a:buAutoNum type="arabicParenR"/>
              <a:defRPr/>
            </a:pPr>
            <a:r>
              <a:rPr lang="en-US" altLang="ko-KR" sz="1800" dirty="0"/>
              <a:t>integer part – ‘r’ </a:t>
            </a:r>
            <a:r>
              <a:rPr lang="ko-KR" altLang="en-US" sz="1800" dirty="0"/>
              <a:t>로</a:t>
            </a:r>
            <a:r>
              <a:rPr lang="en-US" altLang="ko-KR" sz="1800" dirty="0"/>
              <a:t> </a:t>
            </a:r>
            <a:r>
              <a:rPr lang="ko-KR" altLang="en-US" sz="1800" dirty="0"/>
              <a:t>나누기 </a:t>
            </a:r>
            <a:endParaRPr lang="en-US" altLang="ko-KR" sz="1800" dirty="0"/>
          </a:p>
          <a:p>
            <a:pPr marL="609600" indent="-609600">
              <a:buAutoNum type="arabicParenR"/>
              <a:defRPr/>
            </a:pPr>
            <a:r>
              <a:rPr lang="en-US" altLang="ko-KR" sz="1800" dirty="0"/>
              <a:t>fraction part – ‘r’ </a:t>
            </a:r>
            <a:r>
              <a:rPr lang="ko-KR" altLang="en-US" sz="1800" dirty="0"/>
              <a:t>로</a:t>
            </a:r>
            <a:r>
              <a:rPr lang="en-US" altLang="ko-KR" sz="1800" dirty="0"/>
              <a:t> </a:t>
            </a:r>
            <a:r>
              <a:rPr lang="ko-KR" altLang="en-US" sz="1800" dirty="0"/>
              <a:t>곱하기 </a:t>
            </a:r>
            <a:endParaRPr lang="en-US" altLang="ko-KR" sz="1800" dirty="0"/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1800" dirty="0"/>
              <a:t>a</a:t>
            </a:r>
            <a:r>
              <a:rPr lang="en-US" altLang="ko-KR" sz="1800" baseline="-30000" dirty="0"/>
              <a:t>5</a:t>
            </a:r>
            <a:r>
              <a:rPr lang="en-US" altLang="ko-KR" sz="1800" dirty="0"/>
              <a:t>a</a:t>
            </a:r>
            <a:r>
              <a:rPr lang="en-US" altLang="ko-KR" sz="1800" baseline="-30000" dirty="0"/>
              <a:t>4</a:t>
            </a:r>
            <a:r>
              <a:rPr lang="en-US" altLang="ko-KR" sz="1800" dirty="0"/>
              <a:t>a</a:t>
            </a:r>
            <a:r>
              <a:rPr lang="en-US" altLang="ko-KR" sz="1800" baseline="-30000" dirty="0"/>
              <a:t>3</a:t>
            </a:r>
            <a:r>
              <a:rPr lang="en-US" altLang="ko-KR" sz="1800" dirty="0"/>
              <a:t>a</a:t>
            </a:r>
            <a:r>
              <a:rPr lang="en-US" altLang="ko-KR" sz="1800" baseline="-30000" dirty="0"/>
              <a:t>2</a:t>
            </a:r>
            <a:r>
              <a:rPr lang="en-US" altLang="ko-KR" sz="1800" dirty="0"/>
              <a:t>a</a:t>
            </a:r>
            <a:r>
              <a:rPr lang="en-US" altLang="ko-KR" sz="1800" baseline="-30000" dirty="0"/>
              <a:t>1</a:t>
            </a:r>
            <a:r>
              <a:rPr lang="en-US" altLang="ko-KR" sz="1800" dirty="0"/>
              <a:t>a</a:t>
            </a:r>
            <a:r>
              <a:rPr lang="en-US" altLang="ko-KR" sz="1800" baseline="-30000" dirty="0"/>
              <a:t>0</a:t>
            </a:r>
            <a:r>
              <a:rPr lang="en-US" altLang="ko-KR" sz="1800" dirty="0"/>
              <a:t>.a</a:t>
            </a:r>
            <a:r>
              <a:rPr lang="en-US" altLang="ko-KR" sz="1800" baseline="-30000" dirty="0"/>
              <a:t>-1</a:t>
            </a:r>
            <a:r>
              <a:rPr lang="en-US" altLang="ko-KR" sz="1800" dirty="0"/>
              <a:t>a</a:t>
            </a:r>
            <a:r>
              <a:rPr lang="en-US" altLang="ko-KR" sz="1800" baseline="-30000" dirty="0"/>
              <a:t>-2</a:t>
            </a:r>
            <a:r>
              <a:rPr lang="en-US" altLang="ko-KR" sz="1800" dirty="0"/>
              <a:t>a</a:t>
            </a:r>
            <a:r>
              <a:rPr lang="en-US" altLang="ko-KR" sz="1800" baseline="-30000" dirty="0"/>
              <a:t>-3</a:t>
            </a:r>
            <a:r>
              <a:rPr lang="en-US" altLang="ko-KR" sz="1800" dirty="0">
                <a:ea typeface="바탕" panose="02030600000101010101" pitchFamily="18" charset="-127"/>
              </a:rPr>
              <a:t> </a:t>
            </a:r>
          </a:p>
          <a:p>
            <a:pPr marL="0" indent="0">
              <a:buNone/>
              <a:defRPr/>
            </a:pPr>
            <a:r>
              <a:rPr lang="en-US" altLang="ko-KR" sz="1800" dirty="0">
                <a:ea typeface="바탕" panose="02030600000101010101" pitchFamily="18" charset="-127"/>
              </a:rPr>
              <a:t>   </a:t>
            </a:r>
            <a:r>
              <a:rPr lang="en-US" altLang="ko-KR" sz="1800" dirty="0"/>
              <a:t> = a</a:t>
            </a:r>
            <a:r>
              <a:rPr lang="en-US" altLang="ko-KR" sz="1800" baseline="-30000" dirty="0"/>
              <a:t>n</a:t>
            </a:r>
            <a:r>
              <a:rPr lang="en-US" altLang="ko-KR" sz="1800" dirty="0"/>
              <a:t>r</a:t>
            </a:r>
            <a:r>
              <a:rPr lang="en-US" altLang="ko-KR" sz="1800" baseline="30000" dirty="0"/>
              <a:t>n</a:t>
            </a:r>
            <a:r>
              <a:rPr lang="en-US" altLang="ko-KR" sz="1800" dirty="0"/>
              <a:t>+a</a:t>
            </a:r>
            <a:r>
              <a:rPr lang="en-US" altLang="ko-KR" sz="1800" baseline="-30000" dirty="0"/>
              <a:t>n-1</a:t>
            </a:r>
            <a:r>
              <a:rPr lang="en-US" altLang="ko-KR" sz="1800" dirty="0"/>
              <a:t>r</a:t>
            </a:r>
            <a:r>
              <a:rPr lang="en-US" altLang="ko-KR" sz="1800" baseline="30000" dirty="0"/>
              <a:t>n-1</a:t>
            </a:r>
            <a:r>
              <a:rPr lang="en-US" altLang="ko-KR" sz="1800" dirty="0"/>
              <a:t>+...+a</a:t>
            </a:r>
            <a:r>
              <a:rPr lang="en-US" altLang="ko-KR" sz="1800" baseline="-30000" dirty="0"/>
              <a:t>2</a:t>
            </a:r>
            <a:r>
              <a:rPr lang="en-US" altLang="ko-KR" sz="1800" dirty="0"/>
              <a:t>r</a:t>
            </a:r>
            <a:r>
              <a:rPr lang="en-US" altLang="ko-KR" sz="1800" baseline="30000" dirty="0"/>
              <a:t>2</a:t>
            </a:r>
            <a:r>
              <a:rPr lang="en-US" altLang="ko-KR" sz="1800" dirty="0"/>
              <a:t>+a</a:t>
            </a:r>
            <a:r>
              <a:rPr lang="en-US" altLang="ko-KR" sz="1800" baseline="-30000" dirty="0"/>
              <a:t>1</a:t>
            </a:r>
            <a:r>
              <a:rPr lang="en-US" altLang="ko-KR" sz="1800" dirty="0"/>
              <a:t>r+a</a:t>
            </a:r>
            <a:r>
              <a:rPr lang="en-US" altLang="ko-KR" sz="1800" baseline="-30000" dirty="0"/>
              <a:t>0</a:t>
            </a:r>
            <a:r>
              <a:rPr lang="en-US" altLang="ko-KR" sz="1800" dirty="0"/>
              <a:t>+a</a:t>
            </a:r>
            <a:r>
              <a:rPr lang="en-US" altLang="ko-KR" sz="1800" baseline="-30000" dirty="0"/>
              <a:t>-1</a:t>
            </a:r>
            <a:r>
              <a:rPr lang="en-US" altLang="ko-KR" sz="1800" dirty="0"/>
              <a:t>r</a:t>
            </a:r>
            <a:r>
              <a:rPr lang="en-US" altLang="ko-KR" sz="1800" baseline="30000" dirty="0"/>
              <a:t>-1</a:t>
            </a:r>
            <a:r>
              <a:rPr lang="en-US" altLang="ko-KR" sz="1800" dirty="0"/>
              <a:t>+a</a:t>
            </a:r>
            <a:r>
              <a:rPr lang="en-US" altLang="ko-KR" sz="1800" baseline="-30000" dirty="0"/>
              <a:t>-2</a:t>
            </a:r>
            <a:r>
              <a:rPr lang="en-US" altLang="ko-KR" sz="1800" dirty="0"/>
              <a:t>r</a:t>
            </a:r>
            <a:r>
              <a:rPr lang="en-US" altLang="ko-KR" sz="1800" baseline="30000" dirty="0"/>
              <a:t>-2</a:t>
            </a:r>
            <a:r>
              <a:rPr lang="en-US" altLang="ko-KR" sz="1800" dirty="0"/>
              <a:t>+...+a</a:t>
            </a:r>
            <a:r>
              <a:rPr lang="en-US" altLang="ko-KR" sz="1800" baseline="-30000" dirty="0"/>
              <a:t>-</a:t>
            </a:r>
            <a:r>
              <a:rPr lang="en-US" altLang="ko-KR" sz="1800" baseline="-30000" dirty="0" err="1"/>
              <a:t>m</a:t>
            </a:r>
            <a:r>
              <a:rPr lang="en-US" altLang="ko-KR" sz="1800" dirty="0" err="1"/>
              <a:t>r</a:t>
            </a:r>
            <a:r>
              <a:rPr lang="en-US" altLang="ko-KR" sz="1800" baseline="30000" dirty="0"/>
              <a:t>-m</a:t>
            </a:r>
          </a:p>
          <a:p>
            <a:pPr marL="0" indent="0">
              <a:buNone/>
              <a:defRPr/>
            </a:pPr>
            <a:endParaRPr lang="en-US" altLang="ko-KR" sz="1800" dirty="0"/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1800" dirty="0"/>
              <a:t>7392</a:t>
            </a:r>
            <a:r>
              <a:rPr lang="en-US" altLang="ko-KR" sz="1800" dirty="0">
                <a:solidFill>
                  <a:schemeClr val="tx2"/>
                </a:solidFill>
              </a:rPr>
              <a:t> </a:t>
            </a:r>
            <a:r>
              <a:rPr lang="en-US" altLang="ko-KR" sz="1800" dirty="0"/>
              <a:t>= 7 × 10</a:t>
            </a:r>
            <a:r>
              <a:rPr lang="en-US" altLang="ko-KR" sz="1800" baseline="30000" dirty="0"/>
              <a:t>3</a:t>
            </a:r>
            <a:r>
              <a:rPr lang="en-US" altLang="ko-KR" sz="1800" dirty="0"/>
              <a:t> + 3 × 10</a:t>
            </a:r>
            <a:r>
              <a:rPr lang="en-US" altLang="ko-KR" sz="1800" baseline="30000" dirty="0"/>
              <a:t>2</a:t>
            </a:r>
            <a:r>
              <a:rPr lang="en-US" altLang="ko-KR" sz="1800" dirty="0"/>
              <a:t> + 9 × 10</a:t>
            </a:r>
            <a:r>
              <a:rPr lang="en-US" altLang="ko-KR" sz="1800" baseline="30000" dirty="0"/>
              <a:t>1</a:t>
            </a:r>
            <a:r>
              <a:rPr lang="en-US" altLang="ko-KR" sz="1800" dirty="0"/>
              <a:t> +2 × 10</a:t>
            </a:r>
            <a:r>
              <a:rPr lang="en-US" altLang="ko-KR" sz="1800" baseline="30000" dirty="0"/>
              <a:t>0</a:t>
            </a:r>
            <a:r>
              <a:rPr lang="en-US" altLang="ko-KR" sz="1800" dirty="0"/>
              <a:t> </a:t>
            </a: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1800" dirty="0"/>
              <a:t>(11010.11)</a:t>
            </a:r>
            <a:r>
              <a:rPr lang="en-US" altLang="ko-KR" sz="1800" baseline="-30000" dirty="0"/>
              <a:t>2</a:t>
            </a:r>
            <a:r>
              <a:rPr lang="en-US" altLang="ko-KR" sz="1800" dirty="0"/>
              <a:t> =</a:t>
            </a:r>
            <a:r>
              <a:rPr lang="en-US" altLang="ko-KR" sz="1800" dirty="0">
                <a:ea typeface="바탕" panose="02030600000101010101" pitchFamily="18" charset="-127"/>
              </a:rPr>
              <a:t>1×2</a:t>
            </a:r>
            <a:r>
              <a:rPr lang="en-US" altLang="ko-KR" sz="1800" baseline="30000" dirty="0">
                <a:ea typeface="바탕" panose="02030600000101010101" pitchFamily="18" charset="-127"/>
              </a:rPr>
              <a:t>4</a:t>
            </a:r>
            <a:r>
              <a:rPr lang="en-US" altLang="ko-KR" sz="1800" dirty="0">
                <a:ea typeface="바탕" panose="02030600000101010101" pitchFamily="18" charset="-127"/>
              </a:rPr>
              <a:t>+1×2</a:t>
            </a:r>
            <a:r>
              <a:rPr lang="en-US" altLang="ko-KR" sz="1800" baseline="30000" dirty="0">
                <a:ea typeface="바탕" panose="02030600000101010101" pitchFamily="18" charset="-127"/>
              </a:rPr>
              <a:t>3</a:t>
            </a:r>
            <a:r>
              <a:rPr lang="en-US" altLang="ko-KR" sz="1800" dirty="0">
                <a:ea typeface="바탕" panose="02030600000101010101" pitchFamily="18" charset="-127"/>
              </a:rPr>
              <a:t>+0×2</a:t>
            </a:r>
            <a:r>
              <a:rPr lang="en-US" altLang="ko-KR" sz="1800" baseline="30000" dirty="0">
                <a:ea typeface="바탕" panose="02030600000101010101" pitchFamily="18" charset="-127"/>
              </a:rPr>
              <a:t>2</a:t>
            </a:r>
            <a:r>
              <a:rPr lang="en-US" altLang="ko-KR" sz="1800" dirty="0">
                <a:ea typeface="바탕" panose="02030600000101010101" pitchFamily="18" charset="-127"/>
              </a:rPr>
              <a:t>+1×2</a:t>
            </a:r>
            <a:r>
              <a:rPr lang="en-US" altLang="ko-KR" sz="1800" baseline="30000" dirty="0">
                <a:ea typeface="바탕" panose="02030600000101010101" pitchFamily="18" charset="-127"/>
              </a:rPr>
              <a:t>1</a:t>
            </a:r>
            <a:r>
              <a:rPr lang="en-US" altLang="ko-KR" sz="1800" dirty="0">
                <a:ea typeface="바탕" panose="02030600000101010101" pitchFamily="18" charset="-127"/>
              </a:rPr>
              <a:t>+0×2</a:t>
            </a:r>
            <a:r>
              <a:rPr lang="en-US" altLang="ko-KR" sz="1800" baseline="-30000" dirty="0">
                <a:ea typeface="바탕" panose="02030600000101010101" pitchFamily="18" charset="-127"/>
              </a:rPr>
              <a:t>0</a:t>
            </a:r>
            <a:r>
              <a:rPr lang="en-US" altLang="ko-KR" sz="1800" dirty="0">
                <a:ea typeface="바탕" panose="02030600000101010101" pitchFamily="18" charset="-127"/>
              </a:rPr>
              <a:t>+1×2</a:t>
            </a:r>
            <a:r>
              <a:rPr lang="en-US" altLang="ko-KR" sz="1800" baseline="-30000" dirty="0">
                <a:ea typeface="바탕" panose="02030600000101010101" pitchFamily="18" charset="-127"/>
              </a:rPr>
              <a:t>-1</a:t>
            </a:r>
            <a:r>
              <a:rPr lang="en-US" altLang="ko-KR" sz="1800" dirty="0">
                <a:ea typeface="바탕" panose="02030600000101010101" pitchFamily="18" charset="-127"/>
              </a:rPr>
              <a:t>+1×2</a:t>
            </a:r>
            <a:r>
              <a:rPr lang="en-US" altLang="ko-KR" sz="1800" baseline="-30000" dirty="0">
                <a:ea typeface="바탕" panose="02030600000101010101" pitchFamily="18" charset="-127"/>
              </a:rPr>
              <a:t>-2</a:t>
            </a:r>
          </a:p>
          <a:p>
            <a:pPr marL="400050" lvl="1" indent="0">
              <a:buNone/>
              <a:defRPr/>
            </a:pPr>
            <a:r>
              <a:rPr lang="en-US" altLang="ko-KR" sz="1800" baseline="-30000" dirty="0">
                <a:ea typeface="바탕" panose="02030600000101010101" pitchFamily="18" charset="-127"/>
              </a:rPr>
              <a:t>                                  </a:t>
            </a:r>
            <a:r>
              <a:rPr lang="en-US" altLang="ko-KR" sz="1800" dirty="0">
                <a:ea typeface="바탕" panose="02030600000101010101" pitchFamily="18" charset="-127"/>
              </a:rPr>
              <a:t>= </a:t>
            </a:r>
            <a:r>
              <a:rPr lang="en-US" altLang="ko-KR" sz="1800" dirty="0"/>
              <a:t>(26.75)</a:t>
            </a:r>
            <a:r>
              <a:rPr lang="en-US" altLang="ko-KR" sz="1800" baseline="-30000" dirty="0"/>
              <a:t>10</a:t>
            </a:r>
            <a:r>
              <a:rPr lang="en-US" altLang="ko-KR" sz="1800" dirty="0">
                <a:ea typeface="바탕" panose="02030600000101010101" pitchFamily="18" charset="-127"/>
              </a:rPr>
              <a:t>  </a:t>
            </a: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1800" dirty="0"/>
              <a:t>(231.463)</a:t>
            </a:r>
            <a:r>
              <a:rPr lang="en-US" altLang="ko-KR" sz="1800" baseline="-25000" dirty="0"/>
              <a:t>8</a:t>
            </a:r>
            <a:r>
              <a:rPr lang="en-US" altLang="ko-KR" sz="1800" dirty="0"/>
              <a:t> = 2</a:t>
            </a:r>
            <a:r>
              <a:rPr lang="en-US" altLang="ko-KR" sz="1800" dirty="0">
                <a:ea typeface="바탕" panose="02030600000101010101" pitchFamily="18" charset="-127"/>
              </a:rPr>
              <a:t>×</a:t>
            </a:r>
            <a:r>
              <a:rPr lang="en-US" altLang="ko-KR" sz="1800" dirty="0"/>
              <a:t>8</a:t>
            </a:r>
            <a:r>
              <a:rPr lang="en-US" altLang="ko-KR" sz="1800" baseline="30000" dirty="0"/>
              <a:t>2</a:t>
            </a:r>
            <a:r>
              <a:rPr lang="en-US" altLang="ko-KR" sz="1800" dirty="0"/>
              <a:t>+ 3</a:t>
            </a:r>
            <a:r>
              <a:rPr lang="en-US" altLang="ko-KR" sz="1800" dirty="0">
                <a:ea typeface="바탕" panose="02030600000101010101" pitchFamily="18" charset="-127"/>
              </a:rPr>
              <a:t>×</a:t>
            </a:r>
            <a:r>
              <a:rPr lang="en-US" altLang="ko-KR" sz="1800" dirty="0"/>
              <a:t>8</a:t>
            </a:r>
            <a:r>
              <a:rPr lang="en-US" altLang="ko-KR" sz="1800" baseline="30000" dirty="0"/>
              <a:t>1</a:t>
            </a:r>
            <a:r>
              <a:rPr lang="en-US" altLang="ko-KR" sz="1800" dirty="0"/>
              <a:t>+ 1</a:t>
            </a:r>
            <a:r>
              <a:rPr lang="en-US" altLang="ko-KR" sz="1800" dirty="0">
                <a:ea typeface="바탕" panose="02030600000101010101" pitchFamily="18" charset="-127"/>
              </a:rPr>
              <a:t>×</a:t>
            </a:r>
            <a:r>
              <a:rPr lang="en-US" altLang="ko-KR" sz="1800" dirty="0"/>
              <a:t>8</a:t>
            </a:r>
            <a:r>
              <a:rPr lang="en-US" altLang="ko-KR" sz="1800" baseline="30000" dirty="0"/>
              <a:t>0</a:t>
            </a:r>
            <a:r>
              <a:rPr lang="en-US" altLang="ko-KR" sz="1800" dirty="0"/>
              <a:t>+ 4</a:t>
            </a:r>
            <a:r>
              <a:rPr lang="en-US" altLang="ko-KR" sz="1800" dirty="0">
                <a:ea typeface="바탕" panose="02030600000101010101" pitchFamily="18" charset="-127"/>
              </a:rPr>
              <a:t>×</a:t>
            </a:r>
            <a:r>
              <a:rPr lang="en-US" altLang="ko-KR" sz="1800" dirty="0"/>
              <a:t>8</a:t>
            </a:r>
            <a:r>
              <a:rPr lang="en-US" altLang="ko-KR" sz="1800" baseline="30000" dirty="0"/>
              <a:t>-1</a:t>
            </a:r>
            <a:r>
              <a:rPr lang="en-US" altLang="ko-KR" sz="1800" dirty="0"/>
              <a:t>+ 6</a:t>
            </a:r>
            <a:r>
              <a:rPr lang="en-US" altLang="ko-KR" sz="1800" dirty="0">
                <a:ea typeface="바탕" panose="02030600000101010101" pitchFamily="18" charset="-127"/>
              </a:rPr>
              <a:t>×</a:t>
            </a:r>
            <a:r>
              <a:rPr lang="en-US" altLang="ko-KR" sz="1800" dirty="0"/>
              <a:t>8</a:t>
            </a:r>
            <a:r>
              <a:rPr lang="en-US" altLang="ko-KR" sz="1800" baseline="30000" dirty="0"/>
              <a:t>-2</a:t>
            </a:r>
            <a:r>
              <a:rPr lang="en-US" altLang="ko-KR" sz="1800" dirty="0"/>
              <a:t>+ 3</a:t>
            </a:r>
            <a:r>
              <a:rPr lang="en-US" altLang="ko-KR" sz="1800" dirty="0">
                <a:ea typeface="바탕" panose="02030600000101010101" pitchFamily="18" charset="-127"/>
              </a:rPr>
              <a:t>×</a:t>
            </a:r>
            <a:r>
              <a:rPr lang="en-US" altLang="ko-KR" sz="1800" dirty="0"/>
              <a:t>8</a:t>
            </a:r>
            <a:r>
              <a:rPr lang="en-US" altLang="ko-KR" sz="1800" baseline="30000" dirty="0"/>
              <a:t>-3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800" dirty="0"/>
              <a:t>6C7.3A</a:t>
            </a:r>
            <a:r>
              <a:rPr lang="pt-BR" altLang="ko-KR" sz="1800" dirty="0"/>
              <a:t>= 6</a:t>
            </a:r>
            <a:r>
              <a:rPr lang="en-US" altLang="ko-KR" sz="1800" dirty="0">
                <a:ea typeface="바탕" panose="02030600000101010101" pitchFamily="18" charset="-127"/>
              </a:rPr>
              <a:t>×</a:t>
            </a:r>
            <a:r>
              <a:rPr lang="pt-BR" altLang="ko-KR" sz="1800" dirty="0"/>
              <a:t>16</a:t>
            </a:r>
            <a:r>
              <a:rPr lang="pt-BR" altLang="ko-KR" sz="1800" baseline="30000" dirty="0"/>
              <a:t>2</a:t>
            </a:r>
            <a:r>
              <a:rPr lang="pt-BR" altLang="ko-KR" sz="1800" dirty="0"/>
              <a:t> + C</a:t>
            </a:r>
            <a:r>
              <a:rPr lang="en-US" altLang="ko-KR" sz="1800" dirty="0">
                <a:ea typeface="바탕" panose="02030600000101010101" pitchFamily="18" charset="-127"/>
              </a:rPr>
              <a:t>×</a:t>
            </a:r>
            <a:r>
              <a:rPr lang="pt-BR" altLang="ko-KR" sz="1800" dirty="0"/>
              <a:t>16</a:t>
            </a:r>
            <a:r>
              <a:rPr lang="pt-BR" altLang="ko-KR" sz="1800" baseline="30000" dirty="0"/>
              <a:t>1</a:t>
            </a:r>
            <a:r>
              <a:rPr lang="pt-BR" altLang="ko-KR" sz="1800" dirty="0"/>
              <a:t> + 7</a:t>
            </a:r>
            <a:r>
              <a:rPr lang="en-US" altLang="ko-KR" sz="1800" dirty="0">
                <a:ea typeface="바탕" panose="02030600000101010101" pitchFamily="18" charset="-127"/>
              </a:rPr>
              <a:t>×</a:t>
            </a:r>
            <a:r>
              <a:rPr lang="pt-BR" altLang="ko-KR" sz="1800" dirty="0"/>
              <a:t>16</a:t>
            </a:r>
            <a:r>
              <a:rPr lang="pt-BR" altLang="ko-KR" sz="1800" baseline="30000" dirty="0"/>
              <a:t>0</a:t>
            </a:r>
            <a:r>
              <a:rPr lang="pt-BR" altLang="ko-KR" sz="1800" dirty="0"/>
              <a:t> + 3</a:t>
            </a:r>
            <a:r>
              <a:rPr lang="en-US" altLang="ko-KR" sz="1800" dirty="0">
                <a:ea typeface="바탕" panose="02030600000101010101" pitchFamily="18" charset="-127"/>
              </a:rPr>
              <a:t>×</a:t>
            </a:r>
            <a:r>
              <a:rPr lang="pt-BR" altLang="ko-KR" sz="1800" dirty="0"/>
              <a:t>16</a:t>
            </a:r>
            <a:r>
              <a:rPr lang="pt-BR" altLang="ko-KR" sz="1800" baseline="30000" dirty="0"/>
              <a:t>-1</a:t>
            </a:r>
            <a:r>
              <a:rPr lang="pt-BR" altLang="ko-KR" sz="1800" dirty="0"/>
              <a:t> + A</a:t>
            </a:r>
            <a:r>
              <a:rPr lang="en-US" altLang="ko-KR" sz="1800" dirty="0">
                <a:ea typeface="바탕" panose="02030600000101010101" pitchFamily="18" charset="-127"/>
              </a:rPr>
              <a:t>×</a:t>
            </a:r>
            <a:r>
              <a:rPr lang="pt-BR" altLang="ko-KR" sz="1800" dirty="0"/>
              <a:t>16</a:t>
            </a:r>
            <a:r>
              <a:rPr lang="pt-BR" altLang="ko-KR" sz="1800" baseline="30000" dirty="0"/>
              <a:t>-2</a:t>
            </a:r>
          </a:p>
          <a:p>
            <a:pPr marL="457200" lvl="1" indent="0">
              <a:buNone/>
              <a:defRPr/>
            </a:pPr>
            <a:endParaRPr lang="pt-BR" altLang="ko-KR" sz="1800" baseline="300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076632"/>
              </p:ext>
            </p:extLst>
          </p:nvPr>
        </p:nvGraphicFramePr>
        <p:xfrm>
          <a:off x="2950346" y="847763"/>
          <a:ext cx="664845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8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8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Numbers</a:t>
                      </a:r>
                      <a:endParaRPr lang="ko-KR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 Radix(r</a:t>
                      </a:r>
                      <a:r>
                        <a:rPr lang="en-US" altLang="ko-KR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Number</a:t>
                      </a:r>
                      <a:r>
                        <a:rPr lang="en-US" altLang="ko-KR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Conventions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0, 1</a:t>
                      </a:r>
                      <a:endParaRPr lang="ko-KR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Octal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0, 1, ..., 6, 7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Decimal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0, 1, ...,, 7, 8, 9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Hexadecimal</a:t>
                      </a:r>
                      <a:endParaRPr lang="ko-KR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16</a:t>
                      </a:r>
                      <a:endParaRPr lang="ko-KR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pt-BR" altLang="ko-KR" b="0" dirty="0">
                          <a:solidFill>
                            <a:schemeClr val="tx1"/>
                          </a:solidFill>
                          <a:latin typeface="+mn-lt"/>
                        </a:rPr>
                        <a:t>0, 1, ..., 8, 9, A, B, C, D, E, F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009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B89DEF-497C-4EA1-81DE-1095D682357D}" type="slidenum">
              <a:rPr lang="en-US" altLang="ko-KR"/>
              <a:pPr>
                <a:defRPr/>
              </a:pPr>
              <a:t>20</a:t>
            </a:fld>
            <a:endParaRPr lang="en-US" altLang="ko-KR"/>
          </a:p>
        </p:txBody>
      </p:sp>
      <p:sp>
        <p:nvSpPr>
          <p:cNvPr id="163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33600" y="1524000"/>
            <a:ext cx="8001000" cy="5181600"/>
          </a:xfrm>
        </p:spPr>
        <p:txBody>
          <a:bodyPr/>
          <a:lstStyle/>
          <a:p>
            <a:pPr marL="0" indent="0">
              <a:buSzPct val="100000"/>
              <a:buNone/>
              <a:defRPr/>
            </a:pPr>
            <a:r>
              <a:rPr lang="en-US" altLang="ko-KR" sz="2400" dirty="0"/>
              <a:t>Let’s compute (5)</a:t>
            </a:r>
            <a:r>
              <a:rPr lang="en-US" altLang="ko-KR" sz="2400" baseline="-25000" dirty="0"/>
              <a:t>10</a:t>
            </a:r>
            <a:r>
              <a:rPr lang="en-US" altLang="ko-KR" sz="2400" dirty="0"/>
              <a:t> +(6)</a:t>
            </a:r>
            <a:r>
              <a:rPr lang="en-US" altLang="ko-KR" sz="2400" baseline="-25000" dirty="0"/>
              <a:t>10</a:t>
            </a:r>
            <a:r>
              <a:rPr lang="en-US" altLang="ko-KR" sz="2400" dirty="0"/>
              <a:t>.</a:t>
            </a:r>
          </a:p>
          <a:p>
            <a:pPr marL="457200" lvl="1" indent="0" latinLnBrk="0">
              <a:lnSpc>
                <a:spcPct val="85000"/>
              </a:lnSpc>
              <a:spcBef>
                <a:spcPct val="40000"/>
              </a:spcBef>
              <a:buSzPct val="100000"/>
              <a:buNone/>
              <a:defRPr/>
            </a:pPr>
            <a:r>
              <a:rPr lang="en-US" altLang="ko-KR" dirty="0"/>
              <a:t>(5)</a:t>
            </a:r>
            <a:r>
              <a:rPr lang="en-US" altLang="ko-KR" baseline="-25000" dirty="0"/>
              <a:t>10</a:t>
            </a:r>
            <a:r>
              <a:rPr lang="en-US" altLang="ko-KR" dirty="0"/>
              <a:t>  = +(101)</a:t>
            </a:r>
            <a:r>
              <a:rPr lang="en-US" altLang="ko-KR" baseline="-25000" dirty="0"/>
              <a:t>2</a:t>
            </a:r>
            <a:r>
              <a:rPr lang="en-US" altLang="ko-KR" dirty="0"/>
              <a:t> = (0101)</a:t>
            </a:r>
            <a:r>
              <a:rPr lang="en-US" altLang="ko-KR" baseline="-25000" dirty="0"/>
              <a:t>2</a:t>
            </a:r>
          </a:p>
          <a:p>
            <a:pPr marL="457200" lvl="1" indent="0" latinLnBrk="0">
              <a:lnSpc>
                <a:spcPct val="85000"/>
              </a:lnSpc>
              <a:spcBef>
                <a:spcPct val="40000"/>
              </a:spcBef>
              <a:buSzPct val="100000"/>
              <a:buNone/>
              <a:defRPr/>
            </a:pPr>
            <a:r>
              <a:rPr lang="en-US" altLang="ko-KR" dirty="0"/>
              <a:t>(6)</a:t>
            </a:r>
            <a:r>
              <a:rPr lang="en-US" altLang="ko-KR" baseline="-25000" dirty="0"/>
              <a:t>10</a:t>
            </a:r>
            <a:r>
              <a:rPr lang="en-US" altLang="ko-KR" dirty="0"/>
              <a:t>  = +(110)</a:t>
            </a:r>
            <a:r>
              <a:rPr lang="en-US" altLang="ko-KR" baseline="-25000" dirty="0"/>
              <a:t>2</a:t>
            </a:r>
            <a:r>
              <a:rPr lang="en-US" altLang="ko-KR" dirty="0"/>
              <a:t>= (0110)</a:t>
            </a:r>
            <a:r>
              <a:rPr lang="en-US" altLang="ko-KR" baseline="-25000" dirty="0"/>
              <a:t>2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400" dirty="0"/>
              <a:t>Adding these two 4-bit codes…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400" dirty="0"/>
              <a:t>There is no carry bit and sign bit is seen to be one, indicating an incorrect result, which is what we expect  (1011)</a:t>
            </a:r>
            <a:r>
              <a:rPr lang="en-US" altLang="ko-KR" sz="2400" baseline="-25000" dirty="0"/>
              <a:t>2</a:t>
            </a:r>
            <a:r>
              <a:rPr lang="en-US" altLang="ko-KR" sz="2400" dirty="0"/>
              <a:t> = (11)</a:t>
            </a:r>
            <a:r>
              <a:rPr lang="en-US" altLang="ko-KR" sz="2400" baseline="-25000" dirty="0"/>
              <a:t>10</a:t>
            </a:r>
            <a:r>
              <a:rPr lang="en-US" altLang="ko-KR" sz="2400" dirty="0"/>
              <a:t> but (1011)</a:t>
            </a:r>
            <a:r>
              <a:rPr lang="en-US" altLang="ko-KR" sz="2400" baseline="-25000" dirty="0"/>
              <a:t>2</a:t>
            </a:r>
            <a:r>
              <a:rPr lang="en-US" altLang="ko-KR" sz="2400" dirty="0"/>
              <a:t> = -(5)</a:t>
            </a:r>
            <a:r>
              <a:rPr lang="en-US" altLang="ko-KR" sz="2400" baseline="-25000" dirty="0"/>
              <a:t>10</a:t>
            </a:r>
            <a:r>
              <a:rPr lang="en-US" altLang="ko-KR" sz="2400" dirty="0"/>
              <a:t>.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altLang="ko-KR" sz="2400" dirty="0"/>
          </a:p>
          <a:p>
            <a:pPr marL="0" indent="0">
              <a:buNone/>
              <a:defRPr/>
            </a:pPr>
            <a:r>
              <a:rPr lang="en-US" altLang="ko-KR" sz="2400" dirty="0"/>
              <a:t>Let’s compute (-6)</a:t>
            </a:r>
            <a:r>
              <a:rPr lang="en-US" altLang="ko-KR" sz="2400" baseline="-25000" dirty="0"/>
              <a:t>10</a:t>
            </a:r>
            <a:r>
              <a:rPr lang="en-US" altLang="ko-KR" sz="2400" dirty="0"/>
              <a:t> +(-7)</a:t>
            </a:r>
            <a:r>
              <a:rPr lang="en-US" altLang="ko-KR" sz="2400" baseline="-25000" dirty="0"/>
              <a:t>10</a:t>
            </a:r>
            <a:r>
              <a:rPr lang="en-US" altLang="ko-KR" sz="2400" dirty="0"/>
              <a:t>.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ko-KR" sz="2400" dirty="0"/>
              <a:t>Adding these two 4-bit codes…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ko-KR" sz="2400" dirty="0"/>
              <a:t>Discarding the carry bit , the sign bit is seen to be zero, indicating an incorrect result. (0011)</a:t>
            </a:r>
            <a:r>
              <a:rPr lang="en-US" altLang="ko-KR" sz="2400" baseline="-25000" dirty="0"/>
              <a:t>2</a:t>
            </a:r>
            <a:r>
              <a:rPr lang="en-US" altLang="ko-KR" sz="2400" dirty="0"/>
              <a:t> = (3)</a:t>
            </a:r>
            <a:r>
              <a:rPr lang="en-US" altLang="ko-KR" sz="2400" baseline="-25000" dirty="0"/>
              <a:t>10</a:t>
            </a:r>
            <a:r>
              <a:rPr lang="en-US" altLang="ko-KR" sz="2400" dirty="0"/>
              <a:t> 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endParaRPr lang="en-US" altLang="ko-KR" sz="2400" baseline="-25000" dirty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z="3200"/>
              <a:t>Complements –</a:t>
            </a:r>
            <a:r>
              <a:rPr lang="en-US" altLang="ko-KR" sz="2400"/>
              <a:t>Overflow</a:t>
            </a:r>
          </a:p>
        </p:txBody>
      </p:sp>
    </p:spTree>
    <p:extLst>
      <p:ext uri="{BB962C8B-B14F-4D97-AF65-F5344CB8AC3E}">
        <p14:creationId xmlns:p14="http://schemas.microsoft.com/office/powerpoint/2010/main" val="1295613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/>
              <a:t>Complements –</a:t>
            </a:r>
            <a:r>
              <a:rPr lang="en-US" altLang="ko-KR" sz="3200"/>
              <a:t>Overflow</a:t>
            </a:r>
            <a:endParaRPr lang="ko-KR" altLang="en-US" sz="4000"/>
          </a:p>
        </p:txBody>
      </p:sp>
      <p:sp>
        <p:nvSpPr>
          <p:cNvPr id="23555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If an addition operation produces a result that exceeds the range of the number system, overflow is said to occur.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9AA1E0-0D84-4609-AAA5-958881F45BC0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3762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F2E7D-C051-453A-94DA-19D182E6AAC0}" type="slidenum">
              <a:rPr lang="en-US" altLang="ko-KR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24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33600" y="887767"/>
            <a:ext cx="8001000" cy="581783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400" dirty="0"/>
              <a:t>               decimal   </a:t>
            </a:r>
            <a:r>
              <a:rPr lang="en-US" altLang="ko-KR" sz="1400" dirty="0" err="1"/>
              <a:t>decimal</a:t>
            </a:r>
            <a:endParaRPr lang="en-US" altLang="ko-KR" sz="1400" dirty="0"/>
          </a:p>
          <a:p>
            <a:pPr>
              <a:buNone/>
            </a:pPr>
            <a:r>
              <a:rPr lang="en-US" altLang="ko-KR" sz="1400" dirty="0"/>
              <a:t>                ①↓         </a:t>
            </a:r>
            <a:r>
              <a:rPr lang="en-US" altLang="ko-KR" sz="1400" dirty="0"/>
              <a:t>③</a:t>
            </a:r>
            <a:r>
              <a:rPr lang="en-US" altLang="ko-KR" sz="1400" dirty="0"/>
              <a:t>↓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400" dirty="0"/>
              <a:t>computer – binary → binary</a:t>
            </a:r>
          </a:p>
          <a:p>
            <a:pPr>
              <a:buNone/>
            </a:pPr>
            <a:r>
              <a:rPr lang="en-US" altLang="ko-KR" sz="1400" dirty="0"/>
              <a:t>                 </a:t>
            </a:r>
            <a:r>
              <a:rPr lang="en-US" altLang="ko-KR" sz="1400" dirty="0"/>
              <a:t>② operation (</a:t>
            </a:r>
            <a:r>
              <a:rPr lang="en-US" altLang="ko-KR" sz="1400" dirty="0" err="1"/>
              <a:t>bcd</a:t>
            </a:r>
            <a:r>
              <a:rPr lang="en-US" altLang="ko-KR" sz="1400" dirty="0"/>
              <a:t> </a:t>
            </a:r>
            <a:r>
              <a:rPr lang="ko-KR" altLang="en-US" sz="1400" dirty="0"/>
              <a:t>사용시 </a:t>
            </a:r>
            <a:r>
              <a:rPr lang="en-US" altLang="ko-KR" sz="1400" dirty="0"/>
              <a:t>can directly operate)</a:t>
            </a:r>
            <a:r>
              <a:rPr lang="en-US" altLang="ko-KR" sz="1400" dirty="0"/>
              <a:t> </a:t>
            </a:r>
          </a:p>
          <a:p>
            <a:pPr>
              <a:buNone/>
            </a:pPr>
            <a:r>
              <a:rPr lang="en-US" altLang="ko-KR" sz="1400" dirty="0"/>
              <a:t> </a:t>
            </a:r>
            <a:r>
              <a:rPr lang="en-US" altLang="ko-KR" sz="1400" dirty="0" err="1"/>
              <a:t>bcd</a:t>
            </a:r>
            <a:r>
              <a:rPr lang="en-US" altLang="ko-KR" sz="1400" dirty="0"/>
              <a:t> </a:t>
            </a:r>
            <a:r>
              <a:rPr lang="ko-KR" altLang="en-US" sz="1400" dirty="0"/>
              <a:t>사용시 </a:t>
            </a:r>
            <a:r>
              <a:rPr lang="en-US" altLang="ko-KR" sz="1400" dirty="0"/>
              <a:t>①,③</a:t>
            </a:r>
            <a:r>
              <a:rPr lang="ko-KR" altLang="en-US" sz="1400" dirty="0"/>
              <a:t>에서의 </a:t>
            </a:r>
            <a:r>
              <a:rPr lang="en-US" altLang="ko-KR" sz="1400" dirty="0"/>
              <a:t>convert</a:t>
            </a:r>
            <a:r>
              <a:rPr lang="ko-KR" altLang="en-US" sz="1400" dirty="0"/>
              <a:t>가</a:t>
            </a:r>
            <a:r>
              <a:rPr lang="en-US" altLang="ko-KR" sz="1400" dirty="0"/>
              <a:t> </a:t>
            </a:r>
            <a:r>
              <a:rPr lang="ko-KR" altLang="en-US" sz="1400" dirty="0"/>
              <a:t>더 </a:t>
            </a:r>
            <a:r>
              <a:rPr lang="ko-KR" altLang="en-US" sz="1400" dirty="0" err="1"/>
              <a:t>간단해진다</a:t>
            </a:r>
            <a:r>
              <a:rPr lang="en-US" altLang="ko-KR" sz="1400" dirty="0"/>
              <a:t>.(</a:t>
            </a:r>
            <a:r>
              <a:rPr lang="ko-KR" altLang="en-US" sz="1400" dirty="0"/>
              <a:t>하지만 </a:t>
            </a:r>
            <a:r>
              <a:rPr lang="en-US" altLang="ko-KR" sz="1400" dirty="0"/>
              <a:t>bit</a:t>
            </a:r>
            <a:r>
              <a:rPr lang="ko-KR" altLang="en-US" sz="1400" dirty="0"/>
              <a:t>는</a:t>
            </a:r>
            <a:r>
              <a:rPr lang="en-US" altLang="ko-KR" sz="1400" dirty="0"/>
              <a:t> </a:t>
            </a:r>
            <a:r>
              <a:rPr lang="ko-KR" altLang="en-US" sz="1400" dirty="0"/>
              <a:t>더 많이 차지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/>
              <a:t> 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1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400" dirty="0"/>
              <a:t>- the 4-bit  code for one decimal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   (185)</a:t>
            </a:r>
            <a:r>
              <a:rPr lang="en-US" altLang="ko-KR" sz="1200" baseline="-30000" dirty="0">
                <a:latin typeface="바탕" panose="02030600000101010101" pitchFamily="18" charset="-127"/>
                <a:ea typeface="바탕" panose="02030600000101010101" pitchFamily="18" charset="-127"/>
              </a:rPr>
              <a:t>10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 = (0001 1000 0101)</a:t>
            </a:r>
            <a:r>
              <a:rPr lang="en-US" altLang="ko-KR" sz="1200" baseline="-30000" dirty="0">
                <a:latin typeface="바탕" panose="02030600000101010101" pitchFamily="18" charset="-127"/>
                <a:ea typeface="바탕" panose="02030600000101010101" pitchFamily="18" charset="-127"/>
              </a:rPr>
              <a:t>BCD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 = (10111001)</a:t>
            </a:r>
            <a:r>
              <a:rPr lang="en-US" altLang="ko-KR" sz="1200" baseline="-30000" dirty="0"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  <a:r>
              <a: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endParaRPr lang="en-US" altLang="ko-KR" sz="12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1200" dirty="0"/>
              <a:t>BCD Addition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12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200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200" dirty="0"/>
              <a:t>- if the binary sum is greater or equal to 1010, we add 0110 to obtain the correct BCD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200" dirty="0"/>
              <a:t>ex)   184	0001	1000	0100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200" dirty="0"/>
              <a:t>    + 576	0101	0111	0110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200" dirty="0"/>
              <a:t>		0111←(carry) 10000	1010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200" dirty="0"/>
              <a:t>			0110	0110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200" dirty="0"/>
              <a:t>      760	0111	0110	0000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2133600" y="304801"/>
            <a:ext cx="7772400" cy="747713"/>
          </a:xfrm>
          <a:noFill/>
        </p:spPr>
        <p:txBody>
          <a:bodyPr/>
          <a:lstStyle/>
          <a:p>
            <a:pPr eaLnBrk="1" hangingPunct="1"/>
            <a:r>
              <a:rPr lang="en-US" altLang="ko-KR" sz="3200" dirty="0"/>
              <a:t>Binary Code-</a:t>
            </a:r>
            <a:r>
              <a:rPr lang="en-US" altLang="ko-KR" sz="2400" dirty="0"/>
              <a:t>BCD code</a:t>
            </a:r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516248"/>
              </p:ext>
            </p:extLst>
          </p:nvPr>
        </p:nvGraphicFramePr>
        <p:xfrm>
          <a:off x="8046129" y="1742241"/>
          <a:ext cx="2719388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Image" r:id="rId3" imgW="1947676" imgH="2281433" progId="Photoshop.Image.6">
                  <p:embed/>
                </p:oleObj>
              </mc:Choice>
              <mc:Fallback>
                <p:oleObj name="Image" r:id="rId3" imgW="1947676" imgH="2281433" progId="Photoshop.Image.6">
                  <p:embed/>
                  <p:pic>
                    <p:nvPicPr>
                      <p:cNvPr id="245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6129" y="1742241"/>
                        <a:ext cx="2719388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37" name="Group 4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948242"/>
              </p:ext>
            </p:extLst>
          </p:nvPr>
        </p:nvGraphicFramePr>
        <p:xfrm>
          <a:off x="2133600" y="3158330"/>
          <a:ext cx="5386386" cy="1813166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46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0100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0100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9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+0101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+1000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+1001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5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1100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10001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4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+0110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+0110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5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10010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10111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" name="직선 연결선 2"/>
          <p:cNvCxnSpPr/>
          <p:nvPr/>
        </p:nvCxnSpPr>
        <p:spPr>
          <a:xfrm>
            <a:off x="2367280" y="5648960"/>
            <a:ext cx="3037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565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BCD in signed 10’s complement </a:t>
            </a:r>
            <a:endParaRPr lang="ko-KR" altLang="en-US" sz="4000" dirty="0"/>
          </a:p>
        </p:txBody>
      </p:sp>
      <p:sp>
        <p:nvSpPr>
          <p:cNvPr id="23555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sign bit (MSB) + : 0000  -  : 1001</a:t>
            </a:r>
          </a:p>
          <a:p>
            <a:pPr marL="0" indent="0">
              <a:buNone/>
            </a:pPr>
            <a:r>
              <a:rPr lang="en-US" altLang="ko-KR" sz="1600" dirty="0"/>
              <a:t>signed 2’s </a:t>
            </a:r>
            <a:r>
              <a:rPr lang="en-US" altLang="ko-KR" sz="1600" dirty="0" err="1"/>
              <a:t>omplement</a:t>
            </a:r>
            <a:r>
              <a:rPr lang="ko-KR" altLang="en-US" sz="1600" dirty="0"/>
              <a:t>에서의 </a:t>
            </a:r>
            <a:r>
              <a:rPr lang="en-US" altLang="ko-KR" sz="1600" dirty="0"/>
              <a:t>+/- </a:t>
            </a:r>
            <a:r>
              <a:rPr lang="ko-KR" altLang="en-US" sz="1600" dirty="0"/>
              <a:t>연산과 동일 </a:t>
            </a:r>
            <a:r>
              <a:rPr lang="en-US" altLang="ko-KR" sz="1600" dirty="0"/>
              <a:t>(end carry </a:t>
            </a:r>
            <a:r>
              <a:rPr lang="ko-KR" altLang="en-US" sz="1600" dirty="0"/>
              <a:t>무시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en-US" altLang="ko-KR" sz="1600" dirty="0"/>
              <a:t>ex) 375 – 240 = 135 </a:t>
            </a:r>
          </a:p>
          <a:p>
            <a:pPr marL="0" indent="0">
              <a:buNone/>
            </a:pPr>
            <a:r>
              <a:rPr lang="en-US" altLang="ko-KR" sz="1600" dirty="0"/>
              <a:t>   0 375	0000		0011		0111		0101</a:t>
            </a:r>
          </a:p>
          <a:p>
            <a:pPr marL="0" indent="0">
              <a:buNone/>
            </a:pPr>
            <a:r>
              <a:rPr lang="en-US" altLang="ko-KR" sz="1600" dirty="0"/>
              <a:t>+ 9 760	1001		0111		0110		0000</a:t>
            </a:r>
          </a:p>
          <a:p>
            <a:pPr marL="0" indent="0">
              <a:buNone/>
            </a:pPr>
            <a:r>
              <a:rPr lang="en-US" altLang="ko-KR" sz="1600" dirty="0"/>
              <a:t>	1010    ←(carry)     1011 </a:t>
            </a:r>
            <a:r>
              <a:rPr lang="en-US" altLang="ko-KR" sz="1600" dirty="0"/>
              <a:t> ←(carry)</a:t>
            </a:r>
            <a:r>
              <a:rPr lang="en-US" altLang="ko-KR" sz="1600" dirty="0"/>
              <a:t>      1101                   0101</a:t>
            </a:r>
          </a:p>
          <a:p>
            <a:pPr marL="0" indent="0">
              <a:buNone/>
            </a:pPr>
            <a:r>
              <a:rPr lang="en-US" altLang="ko-KR" sz="1600" dirty="0"/>
              <a:t>             0110              	0110		0110</a:t>
            </a:r>
          </a:p>
          <a:p>
            <a:pPr marL="0" indent="0">
              <a:buNone/>
            </a:pPr>
            <a:r>
              <a:rPr lang="en-US" altLang="ko-KR" sz="1600" dirty="0"/>
              <a:t>           </a:t>
            </a:r>
            <a:r>
              <a:rPr lang="en-US" altLang="ko-KR" sz="1600" strike="sngStrike" dirty="0"/>
              <a:t>1</a:t>
            </a:r>
            <a:r>
              <a:rPr lang="en-US" altLang="ko-KR" sz="1600" dirty="0"/>
              <a:t>	0000		0001		0011		0101</a:t>
            </a:r>
          </a:p>
          <a:p>
            <a:pPr marL="0" indent="0">
              <a:buNone/>
            </a:pPr>
            <a:r>
              <a:rPr lang="en-US" altLang="ko-KR" sz="1600" dirty="0"/>
              <a:t>       (end carry discard)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9AA1E0-0D84-4609-AAA5-958881F45BC0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  <p:cxnSp>
        <p:nvCxnSpPr>
          <p:cNvPr id="3" name="직선 연결선 2"/>
          <p:cNvCxnSpPr/>
          <p:nvPr/>
        </p:nvCxnSpPr>
        <p:spPr>
          <a:xfrm>
            <a:off x="838200" y="3464560"/>
            <a:ext cx="6995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019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305A8-BF43-4C8E-A75B-ED3C1440B740}" type="slidenum">
              <a:rPr lang="en-US" altLang="ko-KR"/>
              <a:pPr>
                <a:defRPr/>
              </a:pPr>
              <a:t>24</a:t>
            </a:fld>
            <a:endParaRPr lang="en-US" altLang="ko-KR"/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7772400" cy="603250"/>
          </a:xfrm>
          <a:noFill/>
        </p:spPr>
        <p:txBody>
          <a:bodyPr/>
          <a:lstStyle/>
          <a:p>
            <a:pPr eaLnBrk="1" hangingPunct="1"/>
            <a:r>
              <a:rPr lang="en-US" altLang="ko-KR" sz="3200" dirty="0"/>
              <a:t>Binary Code-</a:t>
            </a:r>
            <a:r>
              <a:rPr lang="en-US" altLang="ko-KR" sz="2400" dirty="0"/>
              <a:t>Other Decimal Codes</a:t>
            </a:r>
          </a:p>
        </p:txBody>
      </p:sp>
      <p:pic>
        <p:nvPicPr>
          <p:cNvPr id="25604" name="1.5.jpg" descr="1.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589" y="908050"/>
            <a:ext cx="5865811" cy="3936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직사각형 2"/>
          <p:cNvSpPr>
            <a:spLocks noChangeArrowheads="1"/>
          </p:cNvSpPr>
          <p:nvPr/>
        </p:nvSpPr>
        <p:spPr bwMode="auto">
          <a:xfrm>
            <a:off x="132080" y="4844549"/>
            <a:ext cx="1205992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</a:rPr>
              <a:t>weighted code : BCD(8421), 84-2-1, 2421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</a:rPr>
              <a:t>2421,excess-3 code : self-complement code : 9’s complement of a decimal number is obtained directly by chaining 1’s to 0’s and 0’s to 1’s (1’s complement in binary) 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</a:rPr>
              <a:t>ex) &lt;excess-3&gt;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</a:rPr>
              <a:t>      395	0110	1100	1000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</a:rPr>
              <a:t>      604	1001	0011	0111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</a:rPr>
              <a:t>      &lt;2421&gt;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</a:rPr>
              <a:t>      395	0011	1111	1011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</a:rPr>
              <a:t>      604	1100	0000	0100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819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7FD84F-A6ED-4F05-9200-CF2C3A8AF1D8}" type="slidenum">
              <a:rPr lang="en-US" altLang="ko-KR"/>
              <a:pPr>
                <a:defRPr/>
              </a:pPr>
              <a:t>25</a:t>
            </a:fld>
            <a:endParaRPr lang="en-US" altLang="ko-KR" dirty="0"/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title"/>
          </p:nvPr>
        </p:nvSpPr>
        <p:spPr>
          <a:xfrm>
            <a:off x="2133600" y="304801"/>
            <a:ext cx="7772400" cy="676275"/>
          </a:xfrm>
          <a:noFill/>
        </p:spPr>
        <p:txBody>
          <a:bodyPr/>
          <a:lstStyle/>
          <a:p>
            <a:pPr eaLnBrk="1" hangingPunct="1"/>
            <a:r>
              <a:rPr lang="en-US" altLang="ko-KR" sz="3200"/>
              <a:t>Binary Code-</a:t>
            </a:r>
            <a:r>
              <a:rPr lang="en-US" altLang="ko-KR" sz="2400"/>
              <a:t>Gray Code</a:t>
            </a:r>
          </a:p>
        </p:txBody>
      </p:sp>
      <p:pic>
        <p:nvPicPr>
          <p:cNvPr id="26628" name="1.6.jpg" descr="1.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1" y="1312863"/>
            <a:ext cx="31083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직사각형 5"/>
          <p:cNvSpPr>
            <a:spLocks noChangeArrowheads="1"/>
          </p:cNvSpPr>
          <p:nvPr/>
        </p:nvSpPr>
        <p:spPr bwMode="auto">
          <a:xfrm>
            <a:off x="5848350" y="1344613"/>
            <a:ext cx="3663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solidFill>
                  <a:schemeClr val="tx1"/>
                </a:solidFill>
              </a:rPr>
              <a:t>Binary code -&gt; Gray code</a:t>
            </a:r>
            <a:endParaRPr lang="ko-KR" altLang="en-US" sz="2400">
              <a:solidFill>
                <a:schemeClr val="tx1"/>
              </a:solidFill>
            </a:endParaRPr>
          </a:p>
        </p:txBody>
      </p:sp>
      <p:pic>
        <p:nvPicPr>
          <p:cNvPr id="26630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1" y="1933575"/>
            <a:ext cx="201612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26" y="4581525"/>
            <a:ext cx="2024063" cy="17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직사각형 9"/>
          <p:cNvSpPr>
            <a:spLocks noChangeArrowheads="1"/>
          </p:cNvSpPr>
          <p:nvPr/>
        </p:nvSpPr>
        <p:spPr bwMode="auto">
          <a:xfrm>
            <a:off x="5851525" y="3857626"/>
            <a:ext cx="375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solidFill>
                  <a:schemeClr val="tx1"/>
                </a:solidFill>
              </a:rPr>
              <a:t>Gray code -&gt; Binary code 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33932" y="944880"/>
            <a:ext cx="882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only one bit in the code group changes in going from one number to the next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7748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C1DDB-E7F7-4287-8928-8E39C247F6D3}" type="slidenum">
              <a:rPr lang="en-US" altLang="ko-KR"/>
              <a:pPr>
                <a:defRPr/>
              </a:pPr>
              <a:t>26</a:t>
            </a:fld>
            <a:endParaRPr lang="en-US" altLang="ko-KR"/>
          </a:p>
        </p:txBody>
      </p:sp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z="3200"/>
              <a:t>Binary Code- </a:t>
            </a:r>
            <a:r>
              <a:rPr lang="en-US" altLang="ko-KR" sz="2400"/>
              <a:t>ASCII Character Code</a:t>
            </a:r>
          </a:p>
        </p:txBody>
      </p:sp>
      <p:graphicFrame>
        <p:nvGraphicFramePr>
          <p:cNvPr id="27652" name="Object 6"/>
          <p:cNvGraphicFramePr>
            <a:graphicFrameLocks noChangeAspect="1"/>
          </p:cNvGraphicFramePr>
          <p:nvPr/>
        </p:nvGraphicFramePr>
        <p:xfrm>
          <a:off x="3048000" y="1600200"/>
          <a:ext cx="6096000" cy="480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Image" r:id="rId3" imgW="12355556" imgH="9003175" progId="Photoshop.Image.6">
                  <p:embed/>
                </p:oleObj>
              </mc:Choice>
              <mc:Fallback>
                <p:oleObj name="Image" r:id="rId3" imgW="12355556" imgH="9003175" progId="Photoshop.Image.6">
                  <p:embed/>
                  <p:pic>
                    <p:nvPicPr>
                      <p:cNvPr id="2765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600200"/>
                        <a:ext cx="6096000" cy="480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9538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E6931-42C4-4D58-A809-DC6F75839914}" type="slidenum">
              <a:rPr lang="en-US" altLang="ko-KR"/>
              <a:pPr>
                <a:defRPr/>
              </a:pPr>
              <a:t>27</a:t>
            </a:fld>
            <a:endParaRPr lang="en-US" altLang="ko-KR"/>
          </a:p>
        </p:txBody>
      </p:sp>
      <p:sp>
        <p:nvSpPr>
          <p:cNvPr id="286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33600" y="1524000"/>
            <a:ext cx="8229600" cy="457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/>
              <a:t>Error-Detecting Code</a:t>
            </a:r>
          </a:p>
        </p:txBody>
      </p:sp>
      <p:graphicFrame>
        <p:nvGraphicFramePr>
          <p:cNvPr id="73732" name="Group 4"/>
          <p:cNvGraphicFramePr>
            <a:graphicFrameLocks noGrp="1"/>
          </p:cNvGraphicFramePr>
          <p:nvPr/>
        </p:nvGraphicFramePr>
        <p:xfrm>
          <a:off x="2781300" y="2268539"/>
          <a:ext cx="6629400" cy="1236663"/>
        </p:xfrm>
        <a:graphic>
          <a:graphicData uri="http://schemas.openxmlformats.org/drawingml/2006/table">
            <a:tbl>
              <a:tblPr/>
              <a:tblGrid>
                <a:gridCol w="256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With even parity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With odd parity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ASCII A = 1000001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01000001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11000001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ASCII T = 1010100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11010100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01010100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710" name="Rectangle 26"/>
          <p:cNvSpPr>
            <a:spLocks noGrp="1" noChangeArrowheads="1"/>
          </p:cNvSpPr>
          <p:nvPr>
            <p:ph type="title"/>
          </p:nvPr>
        </p:nvSpPr>
        <p:spPr>
          <a:xfrm>
            <a:off x="2133600" y="620714"/>
            <a:ext cx="7772400" cy="6826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3200" dirty="0">
                <a:latin typeface="+mn-lt"/>
              </a:rPr>
              <a:t>Binary Code </a:t>
            </a:r>
            <a:r>
              <a:rPr lang="en-US" altLang="ko-KR" sz="3200" dirty="0">
                <a:latin typeface="+mn-lt"/>
                <a:ea typeface="휴먼옛체" panose="02030504000101010101" pitchFamily="18" charset="-127"/>
              </a:rPr>
              <a:t>▶ Parity check</a:t>
            </a:r>
            <a:endParaRPr lang="en-US" altLang="ko-KR" sz="2400" dirty="0">
              <a:latin typeface="+mn-lt"/>
            </a:endParaRPr>
          </a:p>
        </p:txBody>
      </p:sp>
      <p:sp>
        <p:nvSpPr>
          <p:cNvPr id="28687" name="직사각형 2"/>
          <p:cNvSpPr>
            <a:spLocks noChangeArrowheads="1"/>
          </p:cNvSpPr>
          <p:nvPr/>
        </p:nvSpPr>
        <p:spPr bwMode="auto">
          <a:xfrm>
            <a:off x="2208214" y="3933825"/>
            <a:ext cx="777398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2400" dirty="0"/>
              <a:t>In an odd-parity code, the parity bit is specified so that the total number of ones is odd.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2400" dirty="0"/>
              <a:t>In an even-parity code, the parity bit is specified so that the total number of ones is even.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2400" dirty="0"/>
              <a:t>error bit</a:t>
            </a:r>
            <a:r>
              <a:rPr lang="ko-KR" altLang="en-US" sz="2400" dirty="0"/>
              <a:t>의 </a:t>
            </a:r>
            <a:r>
              <a:rPr lang="ko-KR" altLang="en-US" sz="2400" dirty="0" err="1"/>
              <a:t>갯수가</a:t>
            </a:r>
            <a:r>
              <a:rPr lang="ko-KR" altLang="en-US" sz="2400" dirty="0"/>
              <a:t> </a:t>
            </a:r>
            <a:r>
              <a:rPr lang="en-US" altLang="ko-KR" sz="2400" dirty="0"/>
              <a:t>odd</a:t>
            </a:r>
            <a:r>
              <a:rPr lang="ko-KR" altLang="en-US" sz="2400" dirty="0" err="1"/>
              <a:t>일때만</a:t>
            </a:r>
            <a:r>
              <a:rPr lang="ko-KR" altLang="en-US" sz="2400" dirty="0"/>
              <a:t> </a:t>
            </a:r>
            <a:r>
              <a:rPr lang="en-US" altLang="ko-KR" sz="2400" dirty="0"/>
              <a:t>detect </a:t>
            </a:r>
            <a:r>
              <a:rPr lang="ko-KR" altLang="en-US" sz="2400" dirty="0"/>
              <a:t>가능 </a:t>
            </a:r>
            <a:r>
              <a:rPr lang="en-US" altLang="ko-KR" sz="2400" dirty="0"/>
              <a:t>(even</a:t>
            </a:r>
            <a:r>
              <a:rPr lang="ko-KR" altLang="en-US" sz="2400" dirty="0" err="1"/>
              <a:t>일때는</a:t>
            </a:r>
            <a:r>
              <a:rPr lang="ko-KR" altLang="en-US" sz="2400" dirty="0"/>
              <a:t> 불가능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173980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5674F-2D9E-40B8-92DE-EA42BEDDC9C3}" type="slidenum">
              <a:rPr lang="en-US" altLang="ko-KR"/>
              <a:pPr>
                <a:defRPr/>
              </a:pPr>
              <a:t>28</a:t>
            </a:fld>
            <a:endParaRPr lang="en-US" altLang="ko-KR"/>
          </a:p>
        </p:txBody>
      </p:sp>
      <p:sp>
        <p:nvSpPr>
          <p:cNvPr id="296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33600" y="1524000"/>
            <a:ext cx="8229600" cy="11430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/>
              <a:t>Registers </a:t>
            </a:r>
            <a:r>
              <a:rPr lang="en-US" altLang="ko-KR" sz="2000">
                <a:latin typeface="Arial" panose="020B0604020202020204" pitchFamily="34" charset="0"/>
              </a:rPr>
              <a:t>–</a:t>
            </a:r>
            <a:r>
              <a:rPr lang="en-US" altLang="ko-KR" sz="2000"/>
              <a:t> A register with n cells can store any discrete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/>
              <a:t>		         quantity of information that contains n bits.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/>
              <a:t>Register Transfer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z="3200"/>
              <a:t>Binary Storage and Registers</a:t>
            </a:r>
            <a:endParaRPr lang="en-US" altLang="ko-KR" sz="2400"/>
          </a:p>
        </p:txBody>
      </p:sp>
      <p:pic>
        <p:nvPicPr>
          <p:cNvPr id="29701" name="Picture 5" descr="AACFLMI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6" y="2590800"/>
            <a:ext cx="33242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6" descr="AACFLMJ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286000"/>
            <a:ext cx="313213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96313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1EA44E-6016-4EC7-BDA3-088E75AC99E3}" type="slidenum">
              <a:rPr lang="en-US" altLang="ko-KR"/>
              <a:pPr>
                <a:defRPr/>
              </a:pPr>
              <a:t>29</a:t>
            </a:fld>
            <a:endParaRPr lang="en-US" altLang="ko-KR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1"/>
            <a:ext cx="7772400" cy="676275"/>
          </a:xfrm>
        </p:spPr>
        <p:txBody>
          <a:bodyPr/>
          <a:lstStyle/>
          <a:p>
            <a:pPr eaLnBrk="1" hangingPunct="1"/>
            <a:r>
              <a:rPr lang="en-US" altLang="ko-KR" sz="3200"/>
              <a:t>Binary Logic</a:t>
            </a:r>
          </a:p>
        </p:txBody>
      </p:sp>
      <p:sp>
        <p:nvSpPr>
          <p:cNvPr id="3072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019300" y="993776"/>
            <a:ext cx="8001000" cy="55800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Definition of Binary Logic (deals with variables that take an two discrete values and with operations that assume logical meaning)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Logic Gates</a:t>
            </a:r>
          </a:p>
        </p:txBody>
      </p:sp>
      <p:pic>
        <p:nvPicPr>
          <p:cNvPr id="30725" name="1.8.jpg" descr="1.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1809751"/>
            <a:ext cx="8229600" cy="271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AACFLML0.jpg" descr="AACFLML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879976"/>
            <a:ext cx="82296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0017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EB30C4-5DA0-4925-98AE-D221AB2AD498}" type="slidenum">
              <a:rPr lang="en-US" altLang="ko-KR"/>
              <a:pPr>
                <a:defRPr/>
              </a:pPr>
              <a:t>3</a:t>
            </a:fld>
            <a:endParaRPr lang="en-US" altLang="ko-KR"/>
          </a:p>
        </p:txBody>
      </p:sp>
      <p:graphicFrame>
        <p:nvGraphicFramePr>
          <p:cNvPr id="71742" name="Group 62"/>
          <p:cNvGraphicFramePr>
            <a:graphicFrameLocks noGrp="1"/>
          </p:cNvGraphicFramePr>
          <p:nvPr/>
        </p:nvGraphicFramePr>
        <p:xfrm>
          <a:off x="2362201" y="2057401"/>
          <a:ext cx="7910513" cy="3459163"/>
        </p:xfrm>
        <a:graphic>
          <a:graphicData uri="http://schemas.openxmlformats.org/drawingml/2006/table">
            <a:tbl>
              <a:tblPr/>
              <a:tblGrid>
                <a:gridCol w="1085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1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1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84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56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Augend</a:t>
                      </a:r>
                    </a:p>
                  </a:txBody>
                  <a:tcPr marL="91443" marR="91443" marT="45711" marB="45711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101101</a:t>
                      </a:r>
                    </a:p>
                  </a:txBody>
                  <a:tcPr marL="91443" marR="91443" marT="45711" marB="45711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Minuend:</a:t>
                      </a:r>
                    </a:p>
                  </a:txBody>
                  <a:tcPr marL="91443" marR="91443" marT="45711" marB="45711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101101</a:t>
                      </a:r>
                    </a:p>
                  </a:txBody>
                  <a:tcPr marL="91443" marR="91443" marT="45711" marB="45711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Multiplicand:</a:t>
                      </a:r>
                    </a:p>
                  </a:txBody>
                  <a:tcPr marL="91443" marR="91443" marT="45711" marB="45711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1011</a:t>
                      </a:r>
                    </a:p>
                  </a:txBody>
                  <a:tcPr marL="91443" marR="91443" marT="45711" marB="45711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Addend</a:t>
                      </a:r>
                    </a:p>
                  </a:txBody>
                  <a:tcPr marL="91443" marR="91443" marT="45711" marB="45711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+100111</a:t>
                      </a:r>
                    </a:p>
                  </a:txBody>
                  <a:tcPr marL="91443" marR="91443" marT="45711" marB="45711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Subtrahend:</a:t>
                      </a:r>
                    </a:p>
                  </a:txBody>
                  <a:tcPr marL="91443" marR="91443" marT="45711" marB="45711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-100111</a:t>
                      </a:r>
                    </a:p>
                  </a:txBody>
                  <a:tcPr marL="91443" marR="91443" marT="45711" marB="45711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Multiplier:</a:t>
                      </a:r>
                    </a:p>
                  </a:txBody>
                  <a:tcPr marL="91443" marR="91443" marT="45711" marB="45711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*101</a:t>
                      </a:r>
                    </a:p>
                  </a:txBody>
                  <a:tcPr marL="91443" marR="91443" marT="45711" marB="45711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6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sum</a:t>
                      </a:r>
                    </a:p>
                  </a:txBody>
                  <a:tcPr marL="91443" marR="91443" marT="45711" marB="45711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1010100</a:t>
                      </a:r>
                    </a:p>
                  </a:txBody>
                  <a:tcPr marL="91443" marR="91443" marT="45711" marB="45711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Difference:</a:t>
                      </a:r>
                    </a:p>
                  </a:txBody>
                  <a:tcPr marL="91443" marR="91443" marT="45711" marB="45711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000110</a:t>
                      </a:r>
                    </a:p>
                  </a:txBody>
                  <a:tcPr marL="91443" marR="91443" marT="45711" marB="45711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43" marR="91443" marT="45711" marB="45711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1011</a:t>
                      </a:r>
                    </a:p>
                  </a:txBody>
                  <a:tcPr marL="91443" marR="91443" marT="45711" marB="45711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6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43" marR="91443" marT="45711" marB="45711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43" marR="91443" marT="45711" marB="45711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43" marR="91443" marT="45711" marB="45711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43" marR="91443" marT="45711" marB="45711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43" marR="91443" marT="45711" marB="45711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     0000</a:t>
                      </a:r>
                    </a:p>
                  </a:txBody>
                  <a:tcPr marL="91443" marR="91443" marT="45711" marB="45711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6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43" marR="91443" marT="45711" marB="45711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43" marR="91443" marT="45711" marB="45711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43" marR="91443" marT="45711" marB="45711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43" marR="91443" marT="45711" marB="45711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43" marR="91443" marT="45711" marB="45711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  1011 </a:t>
                      </a:r>
                    </a:p>
                  </a:txBody>
                  <a:tcPr marL="91443" marR="91443" marT="45711" marB="45711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56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43" marR="91443" marT="45711" marB="45711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43" marR="91443" marT="45711" marB="45711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43" marR="91443" marT="45711" marB="45711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43" marR="91443" marT="45711" marB="45711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Product:</a:t>
                      </a:r>
                    </a:p>
                  </a:txBody>
                  <a:tcPr marL="91443" marR="91443" marT="45711" marB="45711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110111        </a:t>
                      </a:r>
                    </a:p>
                  </a:txBody>
                  <a:tcPr marL="91443" marR="91443" marT="45711" marB="45711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188" name="Rectangle 6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z="3200" b="1"/>
              <a:t>Binary Number</a:t>
            </a:r>
          </a:p>
        </p:txBody>
      </p:sp>
    </p:spTree>
    <p:extLst>
      <p:ext uri="{BB962C8B-B14F-4D97-AF65-F5344CB8AC3E}">
        <p14:creationId xmlns:p14="http://schemas.microsoft.com/office/powerpoint/2010/main" val="2251914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A8EFB2-FC70-467A-BF55-5B91DAF25C14}" type="slidenum">
              <a:rPr lang="en-US" altLang="ko-KR"/>
              <a:pPr>
                <a:defRPr/>
              </a:pPr>
              <a:t>30</a:t>
            </a:fld>
            <a:endParaRPr lang="en-US" altLang="ko-KR"/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z="3200"/>
              <a:t>Binary Logic</a:t>
            </a:r>
          </a:p>
        </p:txBody>
      </p:sp>
      <p:pic>
        <p:nvPicPr>
          <p:cNvPr id="31748" name="Picture 5" descr="AACFLMM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8" y="1828801"/>
            <a:ext cx="6337300" cy="264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6" descr="AACFLMN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800600"/>
            <a:ext cx="5334000" cy="151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5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CC71B-8D47-40D1-BD3C-BA1BF32DEEC0}" type="slidenum">
              <a:rPr lang="en-US" altLang="ko-KR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/>
              <a:t>Number Base Conversions</a:t>
            </a:r>
          </a:p>
        </p:txBody>
      </p:sp>
      <p:sp>
        <p:nvSpPr>
          <p:cNvPr id="71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057400" y="1524000"/>
            <a:ext cx="8001000" cy="5181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/>
              <a:t>Ex 1-1) Convert decimal 41 to binary.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ko-KR" sz="2000">
                <a:latin typeface="바탕" panose="02030600000101010101" pitchFamily="18" charset="-127"/>
                <a:ea typeface="바탕" panose="02030600000101010101" pitchFamily="18" charset="-127"/>
              </a:rPr>
              <a:t>  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ko-KR" sz="200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2000"/>
              <a:t>answer : (41)</a:t>
            </a:r>
            <a:r>
              <a:rPr lang="en-US" altLang="ko-KR" sz="1200"/>
              <a:t>10</a:t>
            </a:r>
            <a:r>
              <a:rPr lang="en-US" altLang="ko-KR" sz="2000"/>
              <a:t> = (a</a:t>
            </a:r>
            <a:r>
              <a:rPr lang="en-US" altLang="ko-KR" sz="2000" baseline="-30000"/>
              <a:t>5</a:t>
            </a:r>
            <a:r>
              <a:rPr lang="en-US" altLang="ko-KR" sz="2000"/>
              <a:t>a</a:t>
            </a:r>
            <a:r>
              <a:rPr lang="en-US" altLang="ko-KR" sz="2000" baseline="-30000"/>
              <a:t>4</a:t>
            </a:r>
            <a:r>
              <a:rPr lang="en-US" altLang="ko-KR" sz="2000"/>
              <a:t>a</a:t>
            </a:r>
            <a:r>
              <a:rPr lang="en-US" altLang="ko-KR" sz="2000" baseline="-30000"/>
              <a:t>3</a:t>
            </a:r>
            <a:r>
              <a:rPr lang="en-US" altLang="ko-KR" sz="2000"/>
              <a:t>a</a:t>
            </a:r>
            <a:r>
              <a:rPr lang="en-US" altLang="ko-KR" sz="2000" baseline="-30000"/>
              <a:t>2</a:t>
            </a:r>
            <a:r>
              <a:rPr lang="en-US" altLang="ko-KR" sz="2000"/>
              <a:t>a</a:t>
            </a:r>
            <a:r>
              <a:rPr lang="en-US" altLang="ko-KR" sz="2000" baseline="-30000"/>
              <a:t>1</a:t>
            </a:r>
            <a:r>
              <a:rPr lang="en-US" altLang="ko-KR" sz="2000"/>
              <a:t>a</a:t>
            </a:r>
            <a:r>
              <a:rPr lang="en-US" altLang="ko-KR" sz="2000" baseline="-30000"/>
              <a:t>0</a:t>
            </a:r>
            <a:r>
              <a:rPr lang="en-US" altLang="ko-KR" sz="2000"/>
              <a:t>)</a:t>
            </a:r>
            <a:r>
              <a:rPr lang="en-US" altLang="ko-KR" sz="2000" baseline="-30000"/>
              <a:t>2</a:t>
            </a:r>
            <a:r>
              <a:rPr lang="en-US" altLang="ko-KR" sz="2000"/>
              <a:t> = (101001)</a:t>
            </a:r>
            <a:r>
              <a:rPr lang="en-US" altLang="ko-KR" sz="2000" baseline="-30000"/>
              <a:t>2</a:t>
            </a:r>
            <a:r>
              <a:rPr lang="en-US" altLang="ko-KR" sz="2000"/>
              <a:t> 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graphicFrame>
        <p:nvGraphicFramePr>
          <p:cNvPr id="8462" name="Group 270"/>
          <p:cNvGraphicFramePr>
            <a:graphicFrameLocks noGrp="1"/>
          </p:cNvGraphicFramePr>
          <p:nvPr/>
        </p:nvGraphicFramePr>
        <p:xfrm>
          <a:off x="2209800" y="2057401"/>
          <a:ext cx="5181600" cy="2640015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79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728" marB="4572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Integer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Quotient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Remainder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Coefficient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41/2 =</a:t>
                      </a:r>
                    </a:p>
                  </a:txBody>
                  <a:tcPr marT="45728" marB="4572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½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a</a:t>
                      </a:r>
                      <a:r>
                        <a:rPr kumimoji="1" lang="en-US" altLang="ko-KR" sz="16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0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= 1 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20/2 =</a:t>
                      </a:r>
                    </a:p>
                  </a:txBody>
                  <a:tcPr marT="45728" marB="4572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a</a:t>
                      </a:r>
                      <a:r>
                        <a:rPr kumimoji="1" lang="en-US" altLang="ko-KR" sz="16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= 0 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10/2 =</a:t>
                      </a:r>
                    </a:p>
                  </a:txBody>
                  <a:tcPr marT="45728" marB="4572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a</a:t>
                      </a:r>
                      <a:r>
                        <a:rPr kumimoji="1" lang="en-US" altLang="ko-KR" sz="16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= 0 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5/2 =</a:t>
                      </a:r>
                    </a:p>
                  </a:txBody>
                  <a:tcPr marT="45728" marB="4572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½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a</a:t>
                      </a:r>
                      <a:r>
                        <a:rPr kumimoji="1" lang="en-US" altLang="ko-KR" sz="16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3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= 1 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2/2 =</a:t>
                      </a:r>
                    </a:p>
                  </a:txBody>
                  <a:tcPr marT="45728" marB="4572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a</a:t>
                      </a:r>
                      <a:r>
                        <a:rPr kumimoji="1" lang="en-US" altLang="ko-KR" sz="16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4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= 0 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1/2 =</a:t>
                      </a:r>
                    </a:p>
                  </a:txBody>
                  <a:tcPr marT="45728" marB="4572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½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a</a:t>
                      </a:r>
                      <a:r>
                        <a:rPr kumimoji="1" lang="en-US" altLang="ko-KR" sz="16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5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= 1 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463" name="Group 271"/>
          <p:cNvGraphicFramePr>
            <a:graphicFrameLocks noGrp="1"/>
          </p:cNvGraphicFramePr>
          <p:nvPr/>
        </p:nvGraphicFramePr>
        <p:xfrm>
          <a:off x="7696200" y="1905000"/>
          <a:ext cx="2438400" cy="3609976"/>
        </p:xfrm>
        <a:graphic>
          <a:graphicData uri="http://schemas.openxmlformats.org/drawingml/2006/table">
            <a:tbl>
              <a:tblPr/>
              <a:tblGrid>
                <a:gridCol w="10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Integer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Remainder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1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0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227" name="Line 263"/>
          <p:cNvSpPr>
            <a:spLocks noChangeShapeType="1"/>
          </p:cNvSpPr>
          <p:nvPr/>
        </p:nvSpPr>
        <p:spPr bwMode="auto">
          <a:xfrm>
            <a:off x="9220200" y="533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7228" name="Text Box 265"/>
          <p:cNvSpPr txBox="1">
            <a:spLocks noChangeArrowheads="1"/>
          </p:cNvSpPr>
          <p:nvPr/>
        </p:nvSpPr>
        <p:spPr bwMode="auto">
          <a:xfrm>
            <a:off x="9067800" y="5410201"/>
            <a:ext cx="13716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>
                <a:latin typeface="굴림" panose="020B0600000101010101" pitchFamily="34" charset="-127"/>
              </a:rPr>
              <a:t>Answer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>
                <a:latin typeface="굴림" panose="020B0600000101010101" pitchFamily="34" charset="-127"/>
              </a:rPr>
              <a:t> =101001</a:t>
            </a:r>
          </a:p>
        </p:txBody>
      </p:sp>
      <p:sp>
        <p:nvSpPr>
          <p:cNvPr id="7229" name="Line 266"/>
          <p:cNvSpPr>
            <a:spLocks noChangeShapeType="1"/>
          </p:cNvSpPr>
          <p:nvPr/>
        </p:nvSpPr>
        <p:spPr bwMode="auto">
          <a:xfrm flipV="1">
            <a:off x="9220200" y="29718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7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2144B-0167-4E78-B858-23A8C0E441A1}" type="slidenum">
              <a:rPr lang="en-US" altLang="ko-KR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8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057400" y="1524000"/>
            <a:ext cx="8001000" cy="5181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/>
              <a:t>Ex 1-2) Convert decimal 153 to octal.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/>
              <a:t>Ex 1-3) Convert (0.6875)</a:t>
            </a:r>
            <a:r>
              <a:rPr lang="en-US" altLang="ko-KR" sz="1200"/>
              <a:t>10  </a:t>
            </a:r>
            <a:r>
              <a:rPr lang="en-US" altLang="ko-KR" sz="2000"/>
              <a:t>to binary.</a:t>
            </a:r>
            <a:r>
              <a:rPr lang="en-US" altLang="ko-KR" sz="1200"/>
              <a:t> 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z="3200"/>
              <a:t>Number Base Conversions</a:t>
            </a:r>
          </a:p>
        </p:txBody>
      </p:sp>
      <p:graphicFrame>
        <p:nvGraphicFramePr>
          <p:cNvPr id="9402" name="Group 186"/>
          <p:cNvGraphicFramePr>
            <a:graphicFrameLocks noGrp="1"/>
          </p:cNvGraphicFramePr>
          <p:nvPr/>
        </p:nvGraphicFramePr>
        <p:xfrm>
          <a:off x="3733800" y="1905001"/>
          <a:ext cx="3124200" cy="1352549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4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153</a:t>
                      </a:r>
                    </a:p>
                  </a:txBody>
                  <a:tcPr marT="45741" marB="4574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19</a:t>
                      </a:r>
                    </a:p>
                  </a:txBody>
                  <a:tcPr marT="45741" marB="4574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T="45741" marB="4574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4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41" marB="4574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        =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(231)</a:t>
                      </a:r>
                      <a:r>
                        <a:rPr kumimoji="1" lang="en-US" altLang="ko-KR" sz="16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8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207" name="Line 36"/>
          <p:cNvSpPr>
            <a:spLocks noChangeShapeType="1"/>
          </p:cNvSpPr>
          <p:nvPr/>
        </p:nvSpPr>
        <p:spPr bwMode="auto">
          <a:xfrm flipH="1">
            <a:off x="49530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8208" name="Line 37"/>
          <p:cNvSpPr>
            <a:spLocks noChangeShapeType="1"/>
          </p:cNvSpPr>
          <p:nvPr/>
        </p:nvSpPr>
        <p:spPr bwMode="auto">
          <a:xfrm flipV="1">
            <a:off x="4953000" y="2438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graphicFrame>
        <p:nvGraphicFramePr>
          <p:cNvPr id="9396" name="Group 180"/>
          <p:cNvGraphicFramePr>
            <a:graphicFrameLocks noGrp="1"/>
          </p:cNvGraphicFramePr>
          <p:nvPr/>
        </p:nvGraphicFramePr>
        <p:xfrm>
          <a:off x="3048000" y="3810001"/>
          <a:ext cx="5562600" cy="2057401"/>
        </p:xfrm>
        <a:graphic>
          <a:graphicData uri="http://schemas.openxmlformats.org/drawingml/2006/table">
            <a:tbl>
              <a:tblPr/>
              <a:tblGrid>
                <a:gridCol w="139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Integer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Fraction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Coefficient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0.6875*2 =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0.3750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바탕" panose="02030600000101010101" pitchFamily="18" charset="-127"/>
                        </a:rPr>
                        <a:t>a</a:t>
                      </a:r>
                      <a:r>
                        <a:rPr kumimoji="1" lang="en-US" altLang="ko-KR" sz="16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바탕" panose="02030600000101010101" pitchFamily="18" charset="-127"/>
                        </a:rPr>
                        <a:t>-1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바탕" panose="02030600000101010101" pitchFamily="18" charset="-127"/>
                        </a:rPr>
                        <a:t> = 1 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0.3750*2 =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0.7500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바탕" panose="02030600000101010101" pitchFamily="18" charset="-127"/>
                        </a:rPr>
                        <a:t>a</a:t>
                      </a:r>
                      <a:r>
                        <a:rPr kumimoji="1" lang="en-US" altLang="ko-KR" sz="16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바탕" panose="02030600000101010101" pitchFamily="18" charset="-127"/>
                        </a:rPr>
                        <a:t>-2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바탕" panose="02030600000101010101" pitchFamily="18" charset="-127"/>
                        </a:rPr>
                        <a:t> = 0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0.7500*2 =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0.5000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바탕" panose="02030600000101010101" pitchFamily="18" charset="-127"/>
                        </a:rPr>
                        <a:t>a</a:t>
                      </a:r>
                      <a:r>
                        <a:rPr kumimoji="1" lang="en-US" altLang="ko-KR" sz="16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바탕" panose="02030600000101010101" pitchFamily="18" charset="-127"/>
                        </a:rPr>
                        <a:t>-3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바탕" panose="02030600000101010101" pitchFamily="18" charset="-127"/>
                        </a:rPr>
                        <a:t> = 1 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0.5000*2 =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0.0000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바탕" panose="02030600000101010101" pitchFamily="18" charset="-127"/>
                        </a:rPr>
                        <a:t>a</a:t>
                      </a:r>
                      <a:r>
                        <a:rPr kumimoji="1" lang="en-US" altLang="ko-KR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바탕" panose="02030600000101010101" pitchFamily="18" charset="-127"/>
                        </a:rPr>
                        <a:t>-4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바탕" panose="02030600000101010101" pitchFamily="18" charset="-127"/>
                        </a:rPr>
                        <a:t> = 1 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235" name="Rectangle 181"/>
          <p:cNvSpPr>
            <a:spLocks noChangeArrowheads="1"/>
          </p:cNvSpPr>
          <p:nvPr/>
        </p:nvSpPr>
        <p:spPr bwMode="auto">
          <a:xfrm>
            <a:off x="2285999" y="5867402"/>
            <a:ext cx="88110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굴림" panose="020B0600000101010101" pitchFamily="34" charset="-127"/>
                <a:ea typeface="바탕" panose="02030600000101010101" pitchFamily="18" charset="-127"/>
              </a:rPr>
              <a:t>Answer:(0.6875)</a:t>
            </a:r>
            <a:r>
              <a:rPr lang="en-US" altLang="ko-KR" sz="1200" dirty="0">
                <a:latin typeface="굴림" panose="020B0600000101010101" pitchFamily="34" charset="-127"/>
                <a:ea typeface="바탕" panose="02030600000101010101" pitchFamily="18" charset="-127"/>
              </a:rPr>
              <a:t>10</a:t>
            </a:r>
            <a:r>
              <a:rPr lang="en-US" altLang="ko-KR" sz="1800" dirty="0">
                <a:latin typeface="굴림" panose="020B0600000101010101" pitchFamily="34" charset="-127"/>
                <a:ea typeface="바탕" panose="02030600000101010101" pitchFamily="18" charset="-127"/>
              </a:rPr>
              <a:t> = (0.a</a:t>
            </a:r>
            <a:r>
              <a:rPr lang="en-US" altLang="ko-KR" sz="1800" baseline="-30000" dirty="0">
                <a:latin typeface="굴림" panose="020B0600000101010101" pitchFamily="34" charset="-127"/>
                <a:ea typeface="바탕" panose="02030600000101010101" pitchFamily="18" charset="-127"/>
              </a:rPr>
              <a:t>-1</a:t>
            </a:r>
            <a:r>
              <a:rPr lang="en-US" altLang="ko-KR" sz="1800" dirty="0">
                <a:latin typeface="굴림" panose="020B0600000101010101" pitchFamily="34" charset="-127"/>
                <a:ea typeface="바탕" panose="02030600000101010101" pitchFamily="18" charset="-127"/>
              </a:rPr>
              <a:t>a</a:t>
            </a:r>
            <a:r>
              <a:rPr lang="en-US" altLang="ko-KR" sz="1800" baseline="-30000" dirty="0">
                <a:latin typeface="굴림" panose="020B0600000101010101" pitchFamily="34" charset="-127"/>
                <a:ea typeface="바탕" panose="02030600000101010101" pitchFamily="18" charset="-127"/>
              </a:rPr>
              <a:t>-2</a:t>
            </a:r>
            <a:r>
              <a:rPr lang="en-US" altLang="ko-KR" sz="1800" dirty="0">
                <a:latin typeface="굴림" panose="020B0600000101010101" pitchFamily="34" charset="-127"/>
                <a:ea typeface="바탕" panose="02030600000101010101" pitchFamily="18" charset="-127"/>
              </a:rPr>
              <a:t>a</a:t>
            </a:r>
            <a:r>
              <a:rPr lang="en-US" altLang="ko-KR" sz="1800" baseline="-30000" dirty="0">
                <a:latin typeface="굴림" panose="020B0600000101010101" pitchFamily="34" charset="-127"/>
                <a:ea typeface="바탕" panose="02030600000101010101" pitchFamily="18" charset="-127"/>
              </a:rPr>
              <a:t>-3</a:t>
            </a:r>
            <a:r>
              <a:rPr lang="en-US" altLang="ko-KR" sz="1800" dirty="0">
                <a:latin typeface="굴림" panose="020B0600000101010101" pitchFamily="34" charset="-127"/>
                <a:ea typeface="바탕" panose="02030600000101010101" pitchFamily="18" charset="-127"/>
              </a:rPr>
              <a:t>a</a:t>
            </a:r>
            <a:r>
              <a:rPr lang="en-US" altLang="ko-KR" sz="1800" baseline="-30000" dirty="0">
                <a:latin typeface="굴림" panose="020B0600000101010101" pitchFamily="34" charset="-127"/>
                <a:ea typeface="바탕" panose="02030600000101010101" pitchFamily="18" charset="-127"/>
              </a:rPr>
              <a:t>-4</a:t>
            </a:r>
            <a:r>
              <a:rPr lang="en-US" altLang="ko-KR" sz="1800" dirty="0">
                <a:latin typeface="굴림" panose="020B0600000101010101" pitchFamily="34" charset="-127"/>
                <a:ea typeface="바탕" panose="02030600000101010101" pitchFamily="18" charset="-127"/>
              </a:rPr>
              <a:t>)</a:t>
            </a:r>
            <a:r>
              <a:rPr lang="en-US" altLang="ko-KR" sz="1800" baseline="-30000" dirty="0">
                <a:latin typeface="굴림" panose="020B0600000101010101" pitchFamily="34" charset="-127"/>
                <a:ea typeface="바탕" panose="02030600000101010101" pitchFamily="18" charset="-127"/>
              </a:rPr>
              <a:t>2</a:t>
            </a:r>
            <a:r>
              <a:rPr lang="en-US" altLang="ko-KR" sz="1800" dirty="0">
                <a:latin typeface="굴림" panose="020B0600000101010101" pitchFamily="34" charset="-127"/>
                <a:ea typeface="바탕" panose="02030600000101010101" pitchFamily="18" charset="-127"/>
              </a:rPr>
              <a:t> = (0.1011)</a:t>
            </a:r>
            <a:r>
              <a:rPr lang="en-US" altLang="ko-KR" sz="1800" baseline="-30000" dirty="0">
                <a:latin typeface="굴림" panose="020B0600000101010101" pitchFamily="34" charset="-127"/>
                <a:ea typeface="바탕" panose="02030600000101010101" pitchFamily="18" charset="-127"/>
              </a:rPr>
              <a:t>2</a:t>
            </a:r>
            <a:r>
              <a:rPr lang="en-US" altLang="ko-KR" sz="1800" dirty="0">
                <a:latin typeface="굴림" panose="020B0600000101010101" pitchFamily="34" charset="-127"/>
                <a:ea typeface="바탕" panose="02030600000101010101" pitchFamily="18" charset="-127"/>
              </a:rPr>
              <a:t> 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chemeClr val="tx1"/>
                </a:solidFill>
                <a:latin typeface="굴림" panose="020B0600000101010101" pitchFamily="34" charset="-127"/>
              </a:rPr>
              <a:t>until the fraction becomes 0 or until the number of digits has sufficient accuracy</a:t>
            </a:r>
          </a:p>
        </p:txBody>
      </p:sp>
    </p:spTree>
    <p:extLst>
      <p:ext uri="{BB962C8B-B14F-4D97-AF65-F5344CB8AC3E}">
        <p14:creationId xmlns:p14="http://schemas.microsoft.com/office/powerpoint/2010/main" val="2488479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2144B-0167-4E78-B858-23A8C0E441A1}" type="slidenum">
              <a:rPr lang="en-US" altLang="ko-KR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8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057400" y="1524000"/>
            <a:ext cx="8001000" cy="5181600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Ex 1-4) Convert (0.513)</a:t>
            </a:r>
            <a:r>
              <a:rPr lang="en-US" altLang="ko-KR" sz="1200" dirty="0"/>
              <a:t>10  </a:t>
            </a:r>
            <a:r>
              <a:rPr lang="en-US" altLang="ko-KR" sz="2000" dirty="0"/>
              <a:t>to octal.</a:t>
            </a:r>
            <a:endParaRPr lang="en-US" altLang="ko-KR" sz="1200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z="3200" dirty="0"/>
              <a:t>Number Base Conversions</a:t>
            </a:r>
          </a:p>
        </p:txBody>
      </p:sp>
      <p:graphicFrame>
        <p:nvGraphicFramePr>
          <p:cNvPr id="9396" name="Group 1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44183"/>
              </p:ext>
            </p:extLst>
          </p:nvPr>
        </p:nvGraphicFramePr>
        <p:xfrm>
          <a:off x="3048000" y="2442840"/>
          <a:ext cx="5562600" cy="2057401"/>
        </p:xfrm>
        <a:graphic>
          <a:graphicData uri="http://schemas.openxmlformats.org/drawingml/2006/table">
            <a:tbl>
              <a:tblPr/>
              <a:tblGrid>
                <a:gridCol w="139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Integer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Fraction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Coefficient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0.513*8 =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0.104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바탕" panose="02030600000101010101" pitchFamily="18" charset="-127"/>
                        </a:rPr>
                        <a:t>a</a:t>
                      </a:r>
                      <a:r>
                        <a:rPr kumimoji="1" lang="en-US" altLang="ko-KR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바탕" panose="02030600000101010101" pitchFamily="18" charset="-127"/>
                        </a:rPr>
                        <a:t>-1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바탕" panose="02030600000101010101" pitchFamily="18" charset="-127"/>
                        </a:rPr>
                        <a:t> = 4 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0.104*8 =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0.832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바탕" panose="02030600000101010101" pitchFamily="18" charset="-127"/>
                        </a:rPr>
                        <a:t>a</a:t>
                      </a:r>
                      <a:r>
                        <a:rPr kumimoji="1" lang="en-US" altLang="ko-KR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바탕" panose="02030600000101010101" pitchFamily="18" charset="-127"/>
                        </a:rPr>
                        <a:t>-2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바탕" panose="02030600000101010101" pitchFamily="18" charset="-127"/>
                        </a:rPr>
                        <a:t> = 0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0.832*8 =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0.656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바탕" panose="02030600000101010101" pitchFamily="18" charset="-127"/>
                        </a:rPr>
                        <a:t>a</a:t>
                      </a:r>
                      <a:r>
                        <a:rPr kumimoji="1" lang="en-US" altLang="ko-KR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바탕" panose="02030600000101010101" pitchFamily="18" charset="-127"/>
                        </a:rPr>
                        <a:t>-3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바탕" panose="02030600000101010101" pitchFamily="18" charset="-127"/>
                        </a:rPr>
                        <a:t> = 6 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0.656*8 =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0.248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바탕" panose="02030600000101010101" pitchFamily="18" charset="-127"/>
                        </a:rPr>
                        <a:t>a</a:t>
                      </a:r>
                      <a:r>
                        <a:rPr kumimoji="1" lang="en-US" altLang="ko-KR" sz="16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바탕" panose="02030600000101010101" pitchFamily="18" charset="-127"/>
                        </a:rPr>
                        <a:t>-4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바탕" panose="02030600000101010101" pitchFamily="18" charset="-127"/>
                        </a:rPr>
                        <a:t> = 5 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235" name="Rectangle 181"/>
          <p:cNvSpPr>
            <a:spLocks noChangeArrowheads="1"/>
          </p:cNvSpPr>
          <p:nvPr/>
        </p:nvSpPr>
        <p:spPr bwMode="auto">
          <a:xfrm>
            <a:off x="2057400" y="4633424"/>
            <a:ext cx="88110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굴림" panose="020B0600000101010101" pitchFamily="34" charset="-127"/>
                <a:ea typeface="바탕" panose="02030600000101010101" pitchFamily="18" charset="-127"/>
              </a:rPr>
              <a:t>Answer:(0.513)</a:t>
            </a:r>
            <a:r>
              <a:rPr lang="en-US" altLang="ko-KR" sz="1200" dirty="0">
                <a:latin typeface="굴림" panose="020B0600000101010101" pitchFamily="34" charset="-127"/>
                <a:ea typeface="바탕" panose="02030600000101010101" pitchFamily="18" charset="-127"/>
              </a:rPr>
              <a:t>10</a:t>
            </a:r>
            <a:r>
              <a:rPr lang="en-US" altLang="ko-KR" sz="1800" dirty="0">
                <a:latin typeface="굴림" panose="020B0600000101010101" pitchFamily="34" charset="-127"/>
                <a:ea typeface="바탕" panose="02030600000101010101" pitchFamily="18" charset="-127"/>
              </a:rPr>
              <a:t> = (0.a</a:t>
            </a:r>
            <a:r>
              <a:rPr lang="en-US" altLang="ko-KR" sz="1800" baseline="-30000" dirty="0">
                <a:latin typeface="굴림" panose="020B0600000101010101" pitchFamily="34" charset="-127"/>
                <a:ea typeface="바탕" panose="02030600000101010101" pitchFamily="18" charset="-127"/>
              </a:rPr>
              <a:t>-1</a:t>
            </a:r>
            <a:r>
              <a:rPr lang="en-US" altLang="ko-KR" sz="1800" dirty="0">
                <a:latin typeface="굴림" panose="020B0600000101010101" pitchFamily="34" charset="-127"/>
                <a:ea typeface="바탕" panose="02030600000101010101" pitchFamily="18" charset="-127"/>
              </a:rPr>
              <a:t>a</a:t>
            </a:r>
            <a:r>
              <a:rPr lang="en-US" altLang="ko-KR" sz="1800" baseline="-30000" dirty="0">
                <a:latin typeface="굴림" panose="020B0600000101010101" pitchFamily="34" charset="-127"/>
                <a:ea typeface="바탕" panose="02030600000101010101" pitchFamily="18" charset="-127"/>
              </a:rPr>
              <a:t>-2</a:t>
            </a:r>
            <a:r>
              <a:rPr lang="en-US" altLang="ko-KR" sz="1800" dirty="0">
                <a:latin typeface="굴림" panose="020B0600000101010101" pitchFamily="34" charset="-127"/>
                <a:ea typeface="바탕" panose="02030600000101010101" pitchFamily="18" charset="-127"/>
              </a:rPr>
              <a:t>a</a:t>
            </a:r>
            <a:r>
              <a:rPr lang="en-US" altLang="ko-KR" sz="1800" baseline="-30000" dirty="0">
                <a:latin typeface="굴림" panose="020B0600000101010101" pitchFamily="34" charset="-127"/>
                <a:ea typeface="바탕" panose="02030600000101010101" pitchFamily="18" charset="-127"/>
              </a:rPr>
              <a:t>-3</a:t>
            </a:r>
            <a:r>
              <a:rPr lang="en-US" altLang="ko-KR" sz="1800" dirty="0">
                <a:latin typeface="굴림" panose="020B0600000101010101" pitchFamily="34" charset="-127"/>
                <a:ea typeface="바탕" panose="02030600000101010101" pitchFamily="18" charset="-127"/>
              </a:rPr>
              <a:t>a</a:t>
            </a:r>
            <a:r>
              <a:rPr lang="en-US" altLang="ko-KR" sz="1800" baseline="-30000" dirty="0">
                <a:latin typeface="굴림" panose="020B0600000101010101" pitchFamily="34" charset="-127"/>
                <a:ea typeface="바탕" panose="02030600000101010101" pitchFamily="18" charset="-127"/>
              </a:rPr>
              <a:t>-4</a:t>
            </a:r>
            <a:r>
              <a:rPr lang="en-US" altLang="ko-KR" sz="1800" dirty="0">
                <a:latin typeface="굴림" panose="020B0600000101010101" pitchFamily="34" charset="-127"/>
                <a:ea typeface="바탕" panose="02030600000101010101" pitchFamily="18" charset="-127"/>
              </a:rPr>
              <a:t>)</a:t>
            </a:r>
            <a:r>
              <a:rPr lang="en-US" altLang="ko-KR" sz="1800" baseline="-30000" dirty="0">
                <a:latin typeface="굴림" panose="020B0600000101010101" pitchFamily="34" charset="-127"/>
                <a:ea typeface="바탕" panose="02030600000101010101" pitchFamily="18" charset="-127"/>
              </a:rPr>
              <a:t>2</a:t>
            </a:r>
            <a:r>
              <a:rPr lang="en-US" altLang="ko-KR" sz="1800" dirty="0">
                <a:latin typeface="굴림" panose="020B0600000101010101" pitchFamily="34" charset="-127"/>
                <a:ea typeface="바탕" panose="02030600000101010101" pitchFamily="18" charset="-127"/>
              </a:rPr>
              <a:t> = (0.4065)</a:t>
            </a:r>
            <a:r>
              <a:rPr lang="en-US" altLang="ko-KR" sz="1800" baseline="-30000" dirty="0">
                <a:latin typeface="굴림" panose="020B0600000101010101" pitchFamily="34" charset="-127"/>
                <a:ea typeface="바탕" panose="02030600000101010101" pitchFamily="18" charset="-127"/>
              </a:rPr>
              <a:t>8</a:t>
            </a:r>
            <a:r>
              <a:rPr lang="en-US" altLang="ko-KR" sz="1800" dirty="0">
                <a:latin typeface="굴림" panose="020B0600000101010101" pitchFamily="34" charset="-127"/>
                <a:ea typeface="바탕" panose="02030600000101010101" pitchFamily="18" charset="-127"/>
              </a:rPr>
              <a:t> 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chemeClr val="tx1"/>
                </a:solidFill>
                <a:latin typeface="굴림" panose="020B0600000101010101" pitchFamily="34" charset="-127"/>
              </a:rPr>
              <a:t>until the fraction becomes 0 or until the number of digits has sufficient accuracy</a:t>
            </a:r>
          </a:p>
        </p:txBody>
      </p:sp>
    </p:spTree>
    <p:extLst>
      <p:ext uri="{BB962C8B-B14F-4D97-AF65-F5344CB8AC3E}">
        <p14:creationId xmlns:p14="http://schemas.microsoft.com/office/powerpoint/2010/main" val="250240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2EC043-5002-4DB8-8BE9-0B00CE9054CF}" type="slidenum">
              <a:rPr lang="en-US" altLang="ko-KR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/>
              <a:t>Octal and Hexadecimal Numbers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649161182"/>
              </p:ext>
            </p:extLst>
          </p:nvPr>
        </p:nvGraphicFramePr>
        <p:xfrm>
          <a:off x="3695700" y="1413768"/>
          <a:ext cx="4800600" cy="336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Image" r:id="rId3" imgW="3963429" imgH="3063246" progId="Photoshop.Image.6">
                  <p:embed/>
                </p:oleObj>
              </mc:Choice>
              <mc:Fallback>
                <p:oleObj name="Image" r:id="rId3" imgW="3963429" imgH="3063246" progId="Photoshop.Image.6">
                  <p:embed/>
                  <p:pic>
                    <p:nvPicPr>
                      <p:cNvPr id="92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1413768"/>
                        <a:ext cx="4800600" cy="336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2171700" y="4802081"/>
            <a:ext cx="78486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5"/>
              </a:buBlip>
              <a:defRPr kumimoji="1" sz="32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굴림" panose="020B0600000101010101" pitchFamily="34" charset="-127"/>
              </a:rPr>
              <a:t>( </a:t>
            </a:r>
            <a:r>
              <a:rPr lang="en-US" altLang="ko-KR" sz="1800" u="sng" dirty="0">
                <a:latin typeface="굴림" panose="020B0600000101010101" pitchFamily="34" charset="-127"/>
              </a:rPr>
              <a:t>10</a:t>
            </a:r>
            <a:r>
              <a:rPr lang="en-US" altLang="ko-KR" sz="1800" dirty="0">
                <a:latin typeface="Arial" panose="020B0604020202020204" pitchFamily="34" charset="0"/>
              </a:rPr>
              <a:t> </a:t>
            </a:r>
            <a:r>
              <a:rPr lang="en-US" altLang="ko-KR" sz="1800" dirty="0">
                <a:latin typeface="굴림" panose="020B0600000101010101" pitchFamily="34" charset="-127"/>
              </a:rPr>
              <a:t> </a:t>
            </a:r>
            <a:r>
              <a:rPr lang="en-US" altLang="ko-KR" sz="1800" u="sng" dirty="0">
                <a:latin typeface="굴림" panose="020B0600000101010101" pitchFamily="34" charset="-127"/>
              </a:rPr>
              <a:t>110</a:t>
            </a:r>
            <a:r>
              <a:rPr lang="en-US" altLang="ko-KR" sz="1800" dirty="0">
                <a:latin typeface="Arial" panose="020B0604020202020204" pitchFamily="34" charset="0"/>
              </a:rPr>
              <a:t> </a:t>
            </a:r>
            <a:r>
              <a:rPr lang="en-US" altLang="ko-KR" sz="1800" dirty="0">
                <a:latin typeface="굴림" panose="020B0600000101010101" pitchFamily="34" charset="-127"/>
              </a:rPr>
              <a:t> </a:t>
            </a:r>
            <a:r>
              <a:rPr lang="en-US" altLang="ko-KR" sz="1800" u="sng" dirty="0">
                <a:latin typeface="굴림" panose="020B0600000101010101" pitchFamily="34" charset="-127"/>
              </a:rPr>
              <a:t>001</a:t>
            </a:r>
            <a:r>
              <a:rPr lang="en-US" altLang="ko-KR" sz="1800" dirty="0">
                <a:latin typeface="Arial" panose="020B0604020202020204" pitchFamily="34" charset="0"/>
              </a:rPr>
              <a:t> </a:t>
            </a:r>
            <a:r>
              <a:rPr lang="en-US" altLang="ko-KR" sz="1800" dirty="0">
                <a:latin typeface="굴림" panose="020B0600000101010101" pitchFamily="34" charset="-127"/>
              </a:rPr>
              <a:t> </a:t>
            </a:r>
            <a:r>
              <a:rPr lang="en-US" altLang="ko-KR" sz="1800" u="sng" dirty="0">
                <a:latin typeface="굴림" panose="020B0600000101010101" pitchFamily="34" charset="-127"/>
              </a:rPr>
              <a:t>101</a:t>
            </a:r>
            <a:r>
              <a:rPr lang="en-US" altLang="ko-KR" sz="1800" dirty="0">
                <a:latin typeface="Arial" panose="020B0604020202020204" pitchFamily="34" charset="0"/>
              </a:rPr>
              <a:t> </a:t>
            </a:r>
            <a:r>
              <a:rPr lang="en-US" altLang="ko-KR" sz="1800" dirty="0">
                <a:latin typeface="굴림" panose="020B0600000101010101" pitchFamily="34" charset="-127"/>
              </a:rPr>
              <a:t> </a:t>
            </a:r>
            <a:r>
              <a:rPr lang="en-US" altLang="ko-KR" sz="1800" u="sng" dirty="0">
                <a:latin typeface="굴림" panose="020B0600000101010101" pitchFamily="34" charset="-127"/>
              </a:rPr>
              <a:t>011</a:t>
            </a:r>
            <a:r>
              <a:rPr lang="en-US" altLang="ko-KR" sz="1800" dirty="0">
                <a:latin typeface="Arial" panose="020B0604020202020204" pitchFamily="34" charset="0"/>
              </a:rPr>
              <a:t> </a:t>
            </a:r>
            <a:r>
              <a:rPr lang="en-US" altLang="ko-KR" sz="1800" dirty="0">
                <a:latin typeface="굴림" panose="020B0600000101010101" pitchFamily="34" charset="-127"/>
              </a:rPr>
              <a:t> .</a:t>
            </a:r>
            <a:r>
              <a:rPr lang="en-US" altLang="ko-KR" sz="1800" dirty="0">
                <a:latin typeface="Arial" panose="020B0604020202020204" pitchFamily="34" charset="0"/>
              </a:rPr>
              <a:t> </a:t>
            </a:r>
            <a:r>
              <a:rPr lang="en-US" altLang="ko-KR" sz="1800" dirty="0">
                <a:latin typeface="굴림" panose="020B0600000101010101" pitchFamily="34" charset="-127"/>
              </a:rPr>
              <a:t> </a:t>
            </a:r>
            <a:r>
              <a:rPr lang="en-US" altLang="ko-KR" sz="1800" u="sng" dirty="0">
                <a:latin typeface="굴림" panose="020B0600000101010101" pitchFamily="34" charset="-127"/>
              </a:rPr>
              <a:t>111</a:t>
            </a:r>
            <a:r>
              <a:rPr lang="en-US" altLang="ko-KR" sz="1800" dirty="0">
                <a:latin typeface="Arial" panose="020B0604020202020204" pitchFamily="34" charset="0"/>
              </a:rPr>
              <a:t> </a:t>
            </a:r>
            <a:r>
              <a:rPr lang="en-US" altLang="ko-KR" sz="1800" dirty="0">
                <a:latin typeface="굴림" panose="020B0600000101010101" pitchFamily="34" charset="-127"/>
              </a:rPr>
              <a:t> </a:t>
            </a:r>
            <a:r>
              <a:rPr lang="en-US" altLang="ko-KR" sz="1800" u="sng" dirty="0">
                <a:latin typeface="굴림" panose="020B0600000101010101" pitchFamily="34" charset="-127"/>
              </a:rPr>
              <a:t>100</a:t>
            </a:r>
            <a:r>
              <a:rPr lang="en-US" altLang="ko-KR" sz="1800" dirty="0">
                <a:latin typeface="Arial" panose="020B0604020202020204" pitchFamily="34" charset="0"/>
              </a:rPr>
              <a:t> </a:t>
            </a:r>
            <a:r>
              <a:rPr lang="en-US" altLang="ko-KR" sz="1800" dirty="0">
                <a:latin typeface="굴림" panose="020B0600000101010101" pitchFamily="34" charset="-127"/>
              </a:rPr>
              <a:t> </a:t>
            </a:r>
            <a:r>
              <a:rPr lang="en-US" altLang="ko-KR" sz="1800" u="sng" dirty="0">
                <a:latin typeface="굴림" panose="020B0600000101010101" pitchFamily="34" charset="-127"/>
              </a:rPr>
              <a:t>000</a:t>
            </a:r>
            <a:r>
              <a:rPr lang="en-US" altLang="ko-KR" sz="1800" dirty="0">
                <a:latin typeface="Arial" panose="020B0604020202020204" pitchFamily="34" charset="0"/>
              </a:rPr>
              <a:t> </a:t>
            </a:r>
            <a:r>
              <a:rPr lang="en-US" altLang="ko-KR" sz="1800" dirty="0">
                <a:latin typeface="굴림" panose="020B0600000101010101" pitchFamily="34" charset="-127"/>
              </a:rPr>
              <a:t> </a:t>
            </a:r>
            <a:r>
              <a:rPr lang="en-US" altLang="ko-KR" sz="1800" u="sng" dirty="0">
                <a:latin typeface="굴림" panose="020B0600000101010101" pitchFamily="34" charset="-127"/>
              </a:rPr>
              <a:t>110</a:t>
            </a:r>
            <a:r>
              <a:rPr lang="en-US" altLang="ko-KR" sz="1800" dirty="0">
                <a:latin typeface="굴림" panose="020B0600000101010101" pitchFamily="34" charset="-127"/>
              </a:rPr>
              <a:t> )</a:t>
            </a:r>
            <a:r>
              <a:rPr lang="en-US" altLang="ko-KR" sz="1800" baseline="-30000" dirty="0">
                <a:latin typeface="굴림" panose="020B0600000101010101" pitchFamily="34" charset="-127"/>
              </a:rPr>
              <a:t>2</a:t>
            </a:r>
            <a:r>
              <a:rPr lang="en-US" altLang="ko-KR" sz="1800" dirty="0">
                <a:latin typeface="굴림" panose="020B0600000101010101" pitchFamily="34" charset="-127"/>
              </a:rPr>
              <a:t> = (26153.7406)</a:t>
            </a:r>
            <a:r>
              <a:rPr lang="en-US" altLang="ko-KR" sz="1800" baseline="-30000" dirty="0">
                <a:latin typeface="굴림" panose="020B0600000101010101" pitchFamily="34" charset="-127"/>
              </a:rPr>
              <a:t>8</a:t>
            </a:r>
            <a:r>
              <a:rPr lang="en-US" altLang="ko-KR" sz="1800" dirty="0">
                <a:latin typeface="굴림" panose="020B0600000101010101" pitchFamily="34" charset="-127"/>
              </a:rPr>
              <a:t> 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800" baseline="-30000" dirty="0">
                <a:latin typeface="Arial" panose="020B0604020202020204" pitchFamily="34" charset="0"/>
              </a:rPr>
              <a:t>                 </a:t>
            </a:r>
            <a:r>
              <a:rPr lang="en-US" altLang="ko-KR" sz="1800" baseline="-30000" dirty="0">
                <a:latin typeface="굴림" panose="020B0600000101010101" pitchFamily="34" charset="-127"/>
              </a:rPr>
              <a:t> </a:t>
            </a:r>
            <a:r>
              <a:rPr lang="en-US" altLang="ko-KR" sz="1800" dirty="0">
                <a:latin typeface="굴림" panose="020B0600000101010101" pitchFamily="34" charset="-127"/>
              </a:rPr>
              <a:t>2</a:t>
            </a:r>
            <a:r>
              <a:rPr lang="en-US" altLang="ko-KR" sz="1800" dirty="0">
                <a:latin typeface="Arial" panose="020B0604020202020204" pitchFamily="34" charset="0"/>
              </a:rPr>
              <a:t>   </a:t>
            </a:r>
            <a:r>
              <a:rPr lang="en-US" altLang="ko-KR" sz="1800" dirty="0">
                <a:latin typeface="굴림" panose="020B0600000101010101" pitchFamily="34" charset="-127"/>
              </a:rPr>
              <a:t> 6</a:t>
            </a:r>
            <a:r>
              <a:rPr lang="en-US" altLang="ko-KR" sz="1800" dirty="0">
                <a:latin typeface="Arial" panose="020B0604020202020204" pitchFamily="34" charset="0"/>
              </a:rPr>
              <a:t>   </a:t>
            </a:r>
            <a:r>
              <a:rPr lang="en-US" altLang="ko-KR" sz="1800" dirty="0">
                <a:latin typeface="굴림" panose="020B0600000101010101" pitchFamily="34" charset="-127"/>
              </a:rPr>
              <a:t>    1</a:t>
            </a:r>
            <a:r>
              <a:rPr lang="en-US" altLang="ko-KR" sz="1800" dirty="0">
                <a:latin typeface="Arial" panose="020B0604020202020204" pitchFamily="34" charset="0"/>
              </a:rPr>
              <a:t>    </a:t>
            </a:r>
            <a:r>
              <a:rPr lang="en-US" altLang="ko-KR" sz="1800" dirty="0">
                <a:latin typeface="굴림" panose="020B0600000101010101" pitchFamily="34" charset="-127"/>
              </a:rPr>
              <a:t>  5</a:t>
            </a:r>
            <a:r>
              <a:rPr lang="en-US" altLang="ko-KR" sz="1800" dirty="0">
                <a:latin typeface="Arial" panose="020B0604020202020204" pitchFamily="34" charset="0"/>
              </a:rPr>
              <a:t>   </a:t>
            </a:r>
            <a:r>
              <a:rPr lang="en-US" altLang="ko-KR" sz="1800" dirty="0">
                <a:latin typeface="굴림" panose="020B0600000101010101" pitchFamily="34" charset="-127"/>
              </a:rPr>
              <a:t>    3</a:t>
            </a:r>
            <a:r>
              <a:rPr lang="en-US" altLang="ko-KR" sz="1800" dirty="0">
                <a:latin typeface="Arial" panose="020B0604020202020204" pitchFamily="34" charset="0"/>
              </a:rPr>
              <a:t>      </a:t>
            </a:r>
            <a:r>
              <a:rPr lang="en-US" altLang="ko-KR" sz="1800" dirty="0">
                <a:latin typeface="굴림" panose="020B0600000101010101" pitchFamily="34" charset="-127"/>
              </a:rPr>
              <a:t>  7</a:t>
            </a:r>
            <a:r>
              <a:rPr lang="en-US" altLang="ko-KR" sz="1800" dirty="0">
                <a:latin typeface="Arial" panose="020B0604020202020204" pitchFamily="34" charset="0"/>
              </a:rPr>
              <a:t>   </a:t>
            </a:r>
            <a:r>
              <a:rPr lang="en-US" altLang="ko-KR" sz="1800" dirty="0">
                <a:latin typeface="굴림" panose="020B0600000101010101" pitchFamily="34" charset="-127"/>
              </a:rPr>
              <a:t>    4</a:t>
            </a:r>
            <a:r>
              <a:rPr lang="en-US" altLang="ko-KR" sz="1800" dirty="0">
                <a:latin typeface="Arial" panose="020B0604020202020204" pitchFamily="34" charset="0"/>
              </a:rPr>
              <a:t>  </a:t>
            </a:r>
            <a:r>
              <a:rPr lang="en-US" altLang="ko-KR" sz="1800" dirty="0">
                <a:latin typeface="굴림" panose="020B0600000101010101" pitchFamily="34" charset="-127"/>
              </a:rPr>
              <a:t>    0</a:t>
            </a:r>
            <a:r>
              <a:rPr lang="en-US" altLang="ko-KR" sz="1800" dirty="0">
                <a:latin typeface="Arial" panose="020B0604020202020204" pitchFamily="34" charset="0"/>
              </a:rPr>
              <a:t>   </a:t>
            </a:r>
            <a:r>
              <a:rPr lang="en-US" altLang="ko-KR" sz="1800" dirty="0">
                <a:latin typeface="굴림" panose="020B0600000101010101" pitchFamily="34" charset="-127"/>
              </a:rPr>
              <a:t>   6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    ( </a:t>
            </a:r>
            <a:r>
              <a:rPr lang="en-US" altLang="ko-KR" sz="1800" u="sng" dirty="0">
                <a:latin typeface="바탕" panose="02030600000101010101" pitchFamily="18" charset="-127"/>
                <a:ea typeface="바탕" panose="02030600000101010101" pitchFamily="18" charset="-127"/>
              </a:rPr>
              <a:t>10</a:t>
            </a:r>
            <a:r>
              <a:rPr lang="en-US" altLang="ko-KR" sz="1800" dirty="0">
                <a:latin typeface="Arial" panose="020B0604020202020204" pitchFamily="34" charset="0"/>
                <a:ea typeface="바탕" panose="02030600000101010101" pitchFamily="18" charset="-127"/>
              </a:rPr>
              <a:t> </a:t>
            </a: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800" u="sng" dirty="0">
                <a:latin typeface="바탕" panose="02030600000101010101" pitchFamily="18" charset="-127"/>
                <a:ea typeface="바탕" panose="02030600000101010101" pitchFamily="18" charset="-127"/>
              </a:rPr>
              <a:t>1100</a:t>
            </a:r>
            <a:r>
              <a:rPr lang="en-US" altLang="ko-KR" sz="1800" dirty="0">
                <a:latin typeface="Arial" panose="020B0604020202020204" pitchFamily="34" charset="0"/>
                <a:ea typeface="바탕" panose="02030600000101010101" pitchFamily="18" charset="-127"/>
              </a:rPr>
              <a:t> </a:t>
            </a: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800" u="sng" dirty="0">
                <a:latin typeface="바탕" panose="02030600000101010101" pitchFamily="18" charset="-127"/>
                <a:ea typeface="바탕" panose="02030600000101010101" pitchFamily="18" charset="-127"/>
              </a:rPr>
              <a:t>0110</a:t>
            </a:r>
            <a:r>
              <a:rPr lang="en-US" altLang="ko-KR" sz="1800" dirty="0">
                <a:latin typeface="Arial" panose="020B0604020202020204" pitchFamily="34" charset="0"/>
                <a:ea typeface="바탕" panose="02030600000101010101" pitchFamily="18" charset="-127"/>
              </a:rPr>
              <a:t> </a:t>
            </a: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800" u="sng" dirty="0">
                <a:latin typeface="바탕" panose="02030600000101010101" pitchFamily="18" charset="-127"/>
                <a:ea typeface="바탕" panose="02030600000101010101" pitchFamily="18" charset="-127"/>
              </a:rPr>
              <a:t>1011</a:t>
            </a:r>
            <a:r>
              <a:rPr lang="en-US" altLang="ko-KR" sz="1800" dirty="0">
                <a:latin typeface="Arial" panose="020B0604020202020204" pitchFamily="34" charset="0"/>
                <a:ea typeface="바탕" panose="02030600000101010101" pitchFamily="18" charset="-127"/>
              </a:rPr>
              <a:t> </a:t>
            </a: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.</a:t>
            </a:r>
            <a:r>
              <a:rPr lang="en-US" altLang="ko-KR" sz="1800" dirty="0">
                <a:latin typeface="Arial" panose="020B0604020202020204" pitchFamily="34" charset="0"/>
                <a:ea typeface="바탕" panose="02030600000101010101" pitchFamily="18" charset="-127"/>
              </a:rPr>
              <a:t> </a:t>
            </a: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800" u="sng" dirty="0">
                <a:latin typeface="바탕" panose="02030600000101010101" pitchFamily="18" charset="-127"/>
                <a:ea typeface="바탕" panose="02030600000101010101" pitchFamily="18" charset="-127"/>
              </a:rPr>
              <a:t>1111</a:t>
            </a:r>
            <a:r>
              <a:rPr lang="en-US" altLang="ko-KR" sz="1800" dirty="0">
                <a:latin typeface="Arial" panose="020B0604020202020204" pitchFamily="34" charset="0"/>
                <a:ea typeface="바탕" panose="02030600000101010101" pitchFamily="18" charset="-127"/>
              </a:rPr>
              <a:t> </a:t>
            </a: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800" u="sng" dirty="0">
                <a:latin typeface="바탕" panose="02030600000101010101" pitchFamily="18" charset="-127"/>
                <a:ea typeface="바탕" panose="02030600000101010101" pitchFamily="18" charset="-127"/>
              </a:rPr>
              <a:t>0010</a:t>
            </a: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)</a:t>
            </a:r>
            <a:r>
              <a:rPr lang="en-US" altLang="ko-KR" sz="1800" baseline="-30000" dirty="0"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= (2C6B.F2)</a:t>
            </a:r>
            <a:r>
              <a:rPr lang="en-US" altLang="ko-KR" sz="1800" baseline="-30000" dirty="0">
                <a:latin typeface="바탕" panose="02030600000101010101" pitchFamily="18" charset="-127"/>
                <a:ea typeface="바탕" panose="02030600000101010101" pitchFamily="18" charset="-127"/>
              </a:rPr>
              <a:t>16</a:t>
            </a:r>
            <a:endParaRPr lang="en-US" altLang="ko-KR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800" baseline="-30000" dirty="0">
                <a:latin typeface="Arial" panose="020B0604020202020204" pitchFamily="34" charset="0"/>
                <a:ea typeface="바탕" panose="02030600000101010101" pitchFamily="18" charset="-127"/>
              </a:rPr>
              <a:t>                  </a:t>
            </a: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  <a:r>
              <a:rPr lang="en-US" altLang="ko-KR" sz="1800" dirty="0">
                <a:latin typeface="Arial" panose="020B0604020202020204" pitchFamily="34" charset="0"/>
                <a:ea typeface="바탕" panose="02030600000101010101" pitchFamily="18" charset="-127"/>
              </a:rPr>
              <a:t>   </a:t>
            </a: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   C</a:t>
            </a:r>
            <a:r>
              <a:rPr lang="en-US" altLang="ko-KR" sz="1800" dirty="0">
                <a:latin typeface="Arial" panose="020B0604020202020204" pitchFamily="34" charset="0"/>
                <a:ea typeface="바탕" panose="02030600000101010101" pitchFamily="18" charset="-127"/>
              </a:rPr>
              <a:t>     </a:t>
            </a: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  6</a:t>
            </a:r>
            <a:r>
              <a:rPr lang="en-US" altLang="ko-KR" sz="1800" dirty="0">
                <a:latin typeface="Arial" panose="020B0604020202020204" pitchFamily="34" charset="0"/>
                <a:ea typeface="바탕" panose="02030600000101010101" pitchFamily="18" charset="-127"/>
              </a:rPr>
              <a:t>    </a:t>
            </a: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   B</a:t>
            </a:r>
            <a:r>
              <a:rPr lang="en-US" altLang="ko-KR" sz="1800" dirty="0">
                <a:latin typeface="Arial" panose="020B0604020202020204" pitchFamily="34" charset="0"/>
                <a:ea typeface="바탕" panose="02030600000101010101" pitchFamily="18" charset="-127"/>
              </a:rPr>
              <a:t>       </a:t>
            </a: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   F</a:t>
            </a:r>
            <a:r>
              <a:rPr lang="en-US" altLang="ko-KR" sz="1800" dirty="0">
                <a:latin typeface="Arial" panose="020B0604020202020204" pitchFamily="34" charset="0"/>
                <a:ea typeface="바탕" panose="02030600000101010101" pitchFamily="18" charset="-127"/>
              </a:rPr>
              <a:t>     </a:t>
            </a: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  2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800" dirty="0" err="1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hexa</a:t>
            </a:r>
            <a:r>
              <a:rPr lang="en-US" altLang="ko-KR" sz="180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– easier to recognize</a:t>
            </a:r>
            <a:endParaRPr lang="en-US" altLang="ko-KR" sz="1800" dirty="0">
              <a:solidFill>
                <a:schemeClr val="tx1"/>
              </a:solidFill>
              <a:latin typeface="굴림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33786" y="211288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5310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800"/>
              <a:t>Converting Between Base 16 and Base 2</a:t>
            </a:r>
            <a:endParaRPr lang="ko-KR" altLang="en-US" sz="2800"/>
          </a:p>
        </p:txBody>
      </p:sp>
      <p:sp>
        <p:nvSpPr>
          <p:cNvPr id="3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ko-KR" sz="20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(2C6B)</a:t>
            </a:r>
            <a:r>
              <a:rPr lang="en-US" altLang="ko-KR" sz="2000" b="1" baseline="-30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16</a:t>
            </a:r>
            <a:r>
              <a:rPr lang="en-US" altLang="ko-KR" sz="20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=( </a:t>
            </a:r>
            <a:r>
              <a:rPr lang="en-US" altLang="ko-KR" sz="2000" b="1" u="sng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10</a:t>
            </a:r>
            <a:r>
              <a:rPr lang="en-US" altLang="ko-KR" sz="20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 </a:t>
            </a:r>
            <a:r>
              <a:rPr lang="en-US" altLang="ko-KR" sz="2000" b="1" u="sng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1100</a:t>
            </a:r>
            <a:r>
              <a:rPr lang="en-US" altLang="ko-KR" sz="20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  </a:t>
            </a:r>
            <a:r>
              <a:rPr lang="en-US" altLang="ko-KR" sz="2000" b="1" u="sng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0110</a:t>
            </a:r>
            <a:r>
              <a:rPr lang="en-US" altLang="ko-KR" sz="20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  </a:t>
            </a:r>
            <a:r>
              <a:rPr lang="en-US" altLang="ko-KR" sz="2000" b="1" u="sng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1011</a:t>
            </a:r>
            <a:r>
              <a:rPr lang="en-US" altLang="ko-KR" sz="20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 )</a:t>
            </a:r>
            <a:r>
              <a:rPr lang="en-US" altLang="ko-KR" sz="2000" b="1" baseline="-30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</a:t>
            </a:r>
            <a:endParaRPr lang="en-US" altLang="ko-KR" sz="20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ko-KR" sz="2000" b="1" baseline="-30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                             </a:t>
            </a:r>
            <a:r>
              <a:rPr lang="en-US" altLang="ko-KR" sz="20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      C        6        B          </a:t>
            </a:r>
          </a:p>
          <a:p>
            <a:pPr eaLnBrk="1" hangingPunct="1">
              <a:defRPr/>
            </a:pPr>
            <a:r>
              <a:rPr lang="en-US" altLang="ko-KR" dirty="0"/>
              <a:t>Conversion is easy!</a:t>
            </a:r>
          </a:p>
          <a:p>
            <a:pPr lvl="1" eaLnBrk="1" hangingPunct="1">
              <a:defRPr/>
            </a:pPr>
            <a:r>
              <a:rPr lang="en-US" altLang="ko-KR" dirty="0"/>
              <a:t> Determine 4-bit value for each hex digit</a:t>
            </a:r>
          </a:p>
          <a:p>
            <a:pPr eaLnBrk="1" hangingPunct="1">
              <a:defRPr/>
            </a:pPr>
            <a:r>
              <a:rPr lang="en-US" altLang="ko-KR" dirty="0"/>
              <a:t> Note that there are 2</a:t>
            </a:r>
            <a:r>
              <a:rPr lang="en-US" altLang="ko-KR" baseline="30000" dirty="0"/>
              <a:t>4</a:t>
            </a:r>
            <a:r>
              <a:rPr lang="en-US" altLang="ko-KR" dirty="0"/>
              <a:t> = 16 different values of four bits</a:t>
            </a:r>
          </a:p>
          <a:p>
            <a:pPr eaLnBrk="1" hangingPunct="1">
              <a:defRPr/>
            </a:pPr>
            <a:r>
              <a:rPr lang="en-US" altLang="ko-KR" dirty="0"/>
              <a:t> Easier to read and write in hexadecimal. </a:t>
            </a:r>
          </a:p>
          <a:p>
            <a:pPr eaLnBrk="1" hangingPunct="1">
              <a:defRPr/>
            </a:pPr>
            <a:r>
              <a:rPr lang="en-US" altLang="ko-KR" dirty="0"/>
              <a:t> Representations are equivalent!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10B5C7-F17F-4A19-ABDA-44CB085022D1}" type="slidenum">
              <a:rPr lang="en-US" altLang="ko-KR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1322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800"/>
              <a:t>Converting Between Base 16 and Base 8</a:t>
            </a:r>
            <a:endParaRPr lang="ko-KR" altLang="en-US" sz="2800"/>
          </a:p>
        </p:txBody>
      </p:sp>
      <p:sp>
        <p:nvSpPr>
          <p:cNvPr id="3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ko-KR" sz="20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(2C6B)</a:t>
            </a:r>
            <a:r>
              <a:rPr lang="en-US" altLang="ko-KR" sz="2000" b="1" baseline="-30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16</a:t>
            </a:r>
            <a:r>
              <a:rPr lang="en-US" altLang="ko-KR" sz="20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=( </a:t>
            </a:r>
            <a:r>
              <a:rPr lang="en-US" altLang="ko-KR" sz="2000" b="1" u="sng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10</a:t>
            </a:r>
            <a:r>
              <a:rPr lang="en-US" altLang="ko-KR" sz="20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  </a:t>
            </a:r>
            <a:r>
              <a:rPr lang="en-US" altLang="ko-KR" sz="2000" b="1" u="sng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1100</a:t>
            </a:r>
            <a:r>
              <a:rPr lang="en-US" altLang="ko-KR" sz="20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  </a:t>
            </a:r>
            <a:r>
              <a:rPr lang="en-US" altLang="ko-KR" sz="2000" b="1" u="sng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0110</a:t>
            </a:r>
            <a:r>
              <a:rPr lang="en-US" altLang="ko-KR" sz="20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  </a:t>
            </a:r>
            <a:r>
              <a:rPr lang="en-US" altLang="ko-KR" sz="2000" b="1" u="sng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1011</a:t>
            </a:r>
            <a:r>
              <a:rPr lang="en-US" altLang="ko-KR" sz="20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 )</a:t>
            </a:r>
            <a:r>
              <a:rPr lang="en-US" altLang="ko-KR" sz="2000" b="1" baseline="-30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</a:t>
            </a:r>
            <a:endParaRPr lang="en-US" altLang="ko-KR" sz="20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ko-KR" sz="2000" b="1" baseline="-30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                              </a:t>
            </a:r>
            <a:r>
              <a:rPr lang="en-US" altLang="ko-KR" sz="20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       C        6        B      </a:t>
            </a: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ko-KR" sz="20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(26153)</a:t>
            </a:r>
            <a:r>
              <a:rPr lang="en-US" altLang="ko-KR" sz="2000" b="1" baseline="-30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8</a:t>
            </a:r>
            <a:r>
              <a:rPr lang="en-US" altLang="ko-KR" sz="20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=( 10   110   001   101      011 )</a:t>
            </a:r>
            <a:r>
              <a:rPr lang="en-US" altLang="ko-KR" sz="2000" b="1" baseline="-30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</a:t>
            </a:r>
            <a:endParaRPr lang="en-US" altLang="ko-KR" sz="20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ko-KR" sz="2000" b="1" baseline="-30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                              </a:t>
            </a:r>
            <a:r>
              <a:rPr lang="en-US" altLang="ko-KR" sz="20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2      6       1        5          3 </a:t>
            </a:r>
          </a:p>
          <a:p>
            <a:pPr marL="0" indent="0">
              <a:spcBef>
                <a:spcPct val="50000"/>
              </a:spcBef>
              <a:buNone/>
              <a:defRPr/>
            </a:pPr>
            <a:endParaRPr lang="en-US" altLang="ko-KR" sz="2000" b="1" dirty="0">
              <a:solidFill>
                <a:srgbClr val="40458C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0" indent="0">
              <a:buNone/>
              <a:defRPr/>
            </a:pPr>
            <a:r>
              <a:rPr lang="en-US" altLang="ko-KR" dirty="0"/>
              <a:t>1.Convert from Base 16 to Base 2</a:t>
            </a:r>
          </a:p>
          <a:p>
            <a:pPr marL="0" indent="0">
              <a:buNone/>
              <a:defRPr/>
            </a:pPr>
            <a:r>
              <a:rPr lang="en-US" altLang="ko-KR" dirty="0"/>
              <a:t>2. Regroup bits into groups of three starting from right</a:t>
            </a:r>
          </a:p>
          <a:p>
            <a:pPr marL="0" indent="0">
              <a:buNone/>
              <a:defRPr/>
            </a:pPr>
            <a:r>
              <a:rPr lang="en-US" altLang="ko-KR" dirty="0"/>
              <a:t>3. Ignore leading </a:t>
            </a:r>
            <a:r>
              <a:rPr lang="en-US" altLang="ko-KR" dirty="0" err="1"/>
              <a:t>zeros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4. Each group of three bits forms an octal digit.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ED7560-BDC9-4485-9224-A9BB062FFE13}" type="slidenum">
              <a:rPr lang="en-US" altLang="ko-KR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8837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2218</Words>
  <Application>Microsoft Office PowerPoint</Application>
  <PresentationFormat>와이드스크린</PresentationFormat>
  <Paragraphs>549</Paragraphs>
  <Slides>30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1" baseType="lpstr">
      <vt:lpstr>Arial Unicode MS</vt:lpstr>
      <vt:lpstr>바탕</vt:lpstr>
      <vt:lpstr>굴림</vt:lpstr>
      <vt:lpstr>맑은 고딕</vt:lpstr>
      <vt:lpstr>휴먼옛체</vt:lpstr>
      <vt:lpstr>Arial</vt:lpstr>
      <vt:lpstr>Cambria Math</vt:lpstr>
      <vt:lpstr>Tahoma</vt:lpstr>
      <vt:lpstr>Wingdings</vt:lpstr>
      <vt:lpstr>Office 테마</vt:lpstr>
      <vt:lpstr>Adobe Photoshop Image</vt:lpstr>
      <vt:lpstr>PowerPoint 프레젠테이션</vt:lpstr>
      <vt:lpstr>Number System</vt:lpstr>
      <vt:lpstr>Binary Number</vt:lpstr>
      <vt:lpstr>Number Base Conversions</vt:lpstr>
      <vt:lpstr>Number Base Conversions</vt:lpstr>
      <vt:lpstr>Number Base Conversions</vt:lpstr>
      <vt:lpstr>Octal and Hexadecimal Numbers</vt:lpstr>
      <vt:lpstr>Converting Between Base 16 and Base 2</vt:lpstr>
      <vt:lpstr>Converting Between Base 16 and Base 8</vt:lpstr>
      <vt:lpstr>How to represent signed Numbers</vt:lpstr>
      <vt:lpstr>Number Representation</vt:lpstr>
      <vt:lpstr>Signed Binary Numbers</vt:lpstr>
      <vt:lpstr>Signed Binary Numbers</vt:lpstr>
      <vt:lpstr>Complements – Diminished Radix Complement</vt:lpstr>
      <vt:lpstr>Signed Binary Numbers</vt:lpstr>
      <vt:lpstr>Complements – Addition with Complements</vt:lpstr>
      <vt:lpstr>Complements – Addition with Complements</vt:lpstr>
      <vt:lpstr>Complements – Subtraction with Complements</vt:lpstr>
      <vt:lpstr>Complements – Subtraction with Complements</vt:lpstr>
      <vt:lpstr>Complements –Overflow</vt:lpstr>
      <vt:lpstr>Complements –Overflow</vt:lpstr>
      <vt:lpstr>Binary Code-BCD code</vt:lpstr>
      <vt:lpstr>BCD in signed 10’s complement </vt:lpstr>
      <vt:lpstr>Binary Code-Other Decimal Codes</vt:lpstr>
      <vt:lpstr>Binary Code-Gray Code</vt:lpstr>
      <vt:lpstr>Binary Code- ASCII Character Code</vt:lpstr>
      <vt:lpstr>Binary Code ▶ Parity check</vt:lpstr>
      <vt:lpstr>Binary Storage and Registers</vt:lpstr>
      <vt:lpstr>Binary Logic</vt:lpstr>
      <vt:lpstr>Binary Logic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김진권</dc:creator>
  <cp:lastModifiedBy>김진권</cp:lastModifiedBy>
  <cp:revision>11</cp:revision>
  <dcterms:created xsi:type="dcterms:W3CDTF">2017-01-30T06:47:46Z</dcterms:created>
  <dcterms:modified xsi:type="dcterms:W3CDTF">2017-01-30T08:22:08Z</dcterms:modified>
</cp:coreProperties>
</file>