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5B1B5-225B-4AE2-B1B6-7DE005A4A2A2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CA13-CD75-4D51-B785-D5CB31D91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64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fld id="{62F096F9-2230-4B58-B8EE-AC223B0D330B}" type="slidenum">
              <a:rPr lang="en-US" altLang="ko-KR" sz="1200" smtClean="0"/>
              <a:pPr/>
              <a:t>33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40259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B0BB-24FD-4BCA-A6E6-7B0FC898692E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F59-E18D-461E-B7AF-B253DA70A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B0BB-24FD-4BCA-A6E6-7B0FC898692E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F59-E18D-461E-B7AF-B253DA70A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8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B0BB-24FD-4BCA-A6E6-7B0FC898692E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F59-E18D-461E-B7AF-B253DA70A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1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B0BB-24FD-4BCA-A6E6-7B0FC898692E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F59-E18D-461E-B7AF-B253DA70A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1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B0BB-24FD-4BCA-A6E6-7B0FC898692E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F59-E18D-461E-B7AF-B253DA70A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9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B0BB-24FD-4BCA-A6E6-7B0FC898692E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F59-E18D-461E-B7AF-B253DA70A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3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B0BB-24FD-4BCA-A6E6-7B0FC898692E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F59-E18D-461E-B7AF-B253DA70A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5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B0BB-24FD-4BCA-A6E6-7B0FC898692E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F59-E18D-461E-B7AF-B253DA70A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9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B0BB-24FD-4BCA-A6E6-7B0FC898692E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F59-E18D-461E-B7AF-B253DA70A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7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B0BB-24FD-4BCA-A6E6-7B0FC898692E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F59-E18D-461E-B7AF-B253DA70A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6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B0BB-24FD-4BCA-A6E6-7B0FC898692E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BF59-E18D-461E-B7AF-B253DA70A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B0BB-24FD-4BCA-A6E6-7B0FC898692E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BF59-E18D-461E-B7AF-B253DA70A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4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4924F-FD8D-4479-94F6-3CFDCE8A4216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352800" y="2835275"/>
            <a:ext cx="55626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4400" b="1">
                <a:solidFill>
                  <a:schemeClr val="tx1"/>
                </a:solidFill>
                <a:latin typeface="굴림" panose="020B0600000101010101" pitchFamily="34" charset="-127"/>
              </a:rPr>
              <a:t>2. Boolean Algebra and Logic Gates</a:t>
            </a:r>
          </a:p>
        </p:txBody>
      </p:sp>
    </p:spTree>
    <p:extLst>
      <p:ext uri="{BB962C8B-B14F-4D97-AF65-F5344CB8AC3E}">
        <p14:creationId xmlns:p14="http://schemas.microsoft.com/office/powerpoint/2010/main" val="325588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0A7C-92CD-4BA4-BF7D-980CABA7B350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01000" cy="5181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/>
              <a:t>Ex 2-1) Simplify the following Boolean functions to a minimum number of literals.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800">
                <a:latin typeface="Arial" panose="020B0604020202020204" pitchFamily="34" charset="0"/>
              </a:rPr>
              <a:t> </a:t>
            </a:r>
            <a:r>
              <a:rPr lang="en-US" altLang="ko-KR" sz="1800"/>
              <a:t> </a:t>
            </a:r>
            <a:r>
              <a:rPr lang="en-US" altLang="ko-KR" sz="1600"/>
              <a:t>1. x(x'+y) = xx' + xy = 0 + xy = xy.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Arial" panose="020B0604020202020204" pitchFamily="34" charset="0"/>
              </a:rPr>
              <a:t> </a:t>
            </a:r>
            <a:r>
              <a:rPr lang="en-US" altLang="ko-KR" sz="1600"/>
              <a:t> 2. x +x'y = (x+x')(x+y) = 1(x+y) = x + y.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Arial" panose="020B0604020202020204" pitchFamily="34" charset="0"/>
              </a:rPr>
              <a:t> </a:t>
            </a:r>
            <a:r>
              <a:rPr lang="en-US" altLang="ko-KR" sz="1600"/>
              <a:t> 3. (x+y)(x+y') = x + xy + xy' + yy' = x(1+y+y') = x.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Arial" panose="020B0604020202020204" pitchFamily="34" charset="0"/>
              </a:rPr>
              <a:t> </a:t>
            </a:r>
            <a:r>
              <a:rPr lang="en-US" altLang="ko-KR" sz="1600"/>
              <a:t> 4. xy + x'z + yz = xy + x'z + yz(x+x')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Arial" panose="020B0604020202020204" pitchFamily="34" charset="0"/>
              </a:rPr>
              <a:t>                 </a:t>
            </a:r>
            <a:r>
              <a:rPr lang="en-US" altLang="ko-KR" sz="1600"/>
              <a:t>             = xy + x'z + xyz + x'yz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Arial" panose="020B0604020202020204" pitchFamily="34" charset="0"/>
              </a:rPr>
              <a:t>                   </a:t>
            </a:r>
            <a:r>
              <a:rPr lang="en-US" altLang="ko-KR" sz="1600"/>
              <a:t>           = xy(1+z) + x'z(1+y)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Arial" panose="020B0604020202020204" pitchFamily="34" charset="0"/>
              </a:rPr>
              <a:t>                  </a:t>
            </a:r>
            <a:r>
              <a:rPr lang="en-US" altLang="ko-KR" sz="1600"/>
              <a:t>            = xy + x'z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Arial" panose="020B0604020202020204" pitchFamily="34" charset="0"/>
              </a:rPr>
              <a:t> </a:t>
            </a:r>
            <a:r>
              <a:rPr lang="en-US" altLang="ko-KR" sz="1600"/>
              <a:t> 5. (x+y)(x'+z)(y+z) = (x+y)(x'+z) : by duality from function 4. 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ko-KR" sz="1600"/>
              <a:t>(A + B + C)'= (A+x)'</a:t>
            </a:r>
            <a:r>
              <a:rPr lang="en-US" altLang="ko-KR" sz="1600">
                <a:latin typeface="Arial" panose="020B0604020202020204" pitchFamily="34" charset="0"/>
              </a:rPr>
              <a:t>     </a:t>
            </a:r>
            <a:r>
              <a:rPr lang="en-US" altLang="ko-KR" sz="1600"/>
              <a:t>     let B+C=x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                      = A'x'</a:t>
            </a:r>
            <a:r>
              <a:rPr lang="en-US" altLang="ko-KR" sz="1600">
                <a:latin typeface="Arial" panose="020B0604020202020204" pitchFamily="34" charset="0"/>
              </a:rPr>
              <a:t>         </a:t>
            </a:r>
            <a:r>
              <a:rPr lang="en-US" altLang="ko-KR" sz="1600"/>
              <a:t>     by theorem 5(a)(DeMorgan)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                      = A'(B+C)'</a:t>
            </a:r>
            <a:r>
              <a:rPr lang="en-US" altLang="ko-KR" sz="1600">
                <a:latin typeface="Arial" panose="020B0604020202020204" pitchFamily="34" charset="0"/>
              </a:rPr>
              <a:t>    </a:t>
            </a:r>
            <a:r>
              <a:rPr lang="en-US" altLang="ko-KR" sz="1600"/>
              <a:t>  substitute B+C=x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Arial" panose="020B0604020202020204" pitchFamily="34" charset="0"/>
              </a:rPr>
              <a:t> </a:t>
            </a:r>
            <a:r>
              <a:rPr lang="en-US" altLang="ko-KR" sz="1600"/>
              <a:t>                     = A'(B'C')</a:t>
            </a:r>
            <a:r>
              <a:rPr lang="en-US" altLang="ko-KR" sz="1600">
                <a:latin typeface="Arial" panose="020B0604020202020204" pitchFamily="34" charset="0"/>
              </a:rPr>
              <a:t>     </a:t>
            </a:r>
            <a:r>
              <a:rPr lang="en-US" altLang="ko-KR" sz="1600"/>
              <a:t>   by theorem 5(a)(DeMorgan)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Arial" panose="020B0604020202020204" pitchFamily="34" charset="0"/>
              </a:rPr>
              <a:t> </a:t>
            </a:r>
            <a:r>
              <a:rPr lang="en-US" altLang="ko-KR" sz="1600"/>
              <a:t>                     = A'B'C'</a:t>
            </a:r>
            <a:r>
              <a:rPr lang="en-US" altLang="ko-KR" sz="1600">
                <a:latin typeface="Arial" panose="020B0604020202020204" pitchFamily="34" charset="0"/>
              </a:rPr>
              <a:t>      </a:t>
            </a:r>
            <a:r>
              <a:rPr lang="en-US" altLang="ko-KR" sz="1600"/>
              <a:t>     by theorem 4(b)(associative)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  =&gt;  (A+B+C+D+</a:t>
            </a:r>
            <a:r>
              <a:rPr lang="en-US" altLang="ko-KR" sz="1600">
                <a:latin typeface="Arial" panose="020B0604020202020204" pitchFamily="34" charset="0"/>
              </a:rPr>
              <a:t>…</a:t>
            </a:r>
            <a:r>
              <a:rPr lang="en-US" altLang="ko-KR" sz="1600"/>
              <a:t>+F)' = A'B'C'D'</a:t>
            </a:r>
            <a:r>
              <a:rPr lang="en-US" altLang="ko-KR" sz="1600">
                <a:latin typeface="Arial" panose="020B0604020202020204" pitchFamily="34" charset="0"/>
              </a:rPr>
              <a:t>…</a:t>
            </a:r>
            <a:r>
              <a:rPr lang="en-US" altLang="ko-KR" sz="1600"/>
              <a:t>F'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        (ABCD</a:t>
            </a:r>
            <a:r>
              <a:rPr lang="en-US" altLang="ko-KR" sz="1600">
                <a:latin typeface="Arial" panose="020B0604020202020204" pitchFamily="34" charset="0"/>
              </a:rPr>
              <a:t>…</a:t>
            </a:r>
            <a:r>
              <a:rPr lang="en-US" altLang="ko-KR" sz="1600"/>
              <a:t>F)' = A' +B'+ C' + D' + </a:t>
            </a:r>
            <a:r>
              <a:rPr lang="en-US" altLang="ko-KR" sz="1600">
                <a:latin typeface="Arial" panose="020B0604020202020204" pitchFamily="34" charset="0"/>
              </a:rPr>
              <a:t>…</a:t>
            </a:r>
            <a:r>
              <a:rPr lang="en-US" altLang="ko-KR" sz="1600"/>
              <a:t> + F'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Boolean Functions – </a:t>
            </a:r>
            <a:r>
              <a:rPr lang="en-US" altLang="ko-KR" sz="2400"/>
              <a:t>Algebraic Manipulation</a:t>
            </a:r>
          </a:p>
        </p:txBody>
      </p:sp>
    </p:spTree>
    <p:extLst>
      <p:ext uri="{BB962C8B-B14F-4D97-AF65-F5344CB8AC3E}">
        <p14:creationId xmlns:p14="http://schemas.microsoft.com/office/powerpoint/2010/main" val="306033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A5344-1C8F-4E3F-B45B-F9C0725CF308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74826" y="1125538"/>
            <a:ext cx="8359775" cy="55800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Complement of a variable x is x’ (0⇒ 1 and 1⇒ 0)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The complement of a function F is F’ and is obtained from an interchange of 0’s for 1’s and 1’s for 0’s in the value of F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The dual of a function is obtained from the interchange of AND </a:t>
            </a:r>
            <a:r>
              <a:rPr lang="en-US" altLang="ko-KR" dirty="0" err="1"/>
              <a:t>and</a:t>
            </a:r>
            <a:r>
              <a:rPr lang="en-US" altLang="ko-KR" dirty="0"/>
              <a:t> OR operators and 1’s and 0’s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Finding the complement of a function F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1. Applying </a:t>
            </a:r>
            <a:r>
              <a:rPr lang="en-US" altLang="ko-KR" dirty="0" err="1"/>
              <a:t>DeMorgan’s</a:t>
            </a:r>
            <a:r>
              <a:rPr lang="en-US" altLang="ko-KR" dirty="0"/>
              <a:t> theorem as many times as necessary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2. complementing each literal of the dual of F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7772400" cy="67627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/>
              <a:t>Boolean Functions – </a:t>
            </a:r>
            <a:r>
              <a:rPr lang="en-US" altLang="ko-KR" sz="2400"/>
              <a:t>Complement of a Function</a:t>
            </a:r>
          </a:p>
        </p:txBody>
      </p:sp>
    </p:spTree>
    <p:extLst>
      <p:ext uri="{BB962C8B-B14F-4D97-AF65-F5344CB8AC3E}">
        <p14:creationId xmlns:p14="http://schemas.microsoft.com/office/powerpoint/2010/main" val="227377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EB0E6-387F-41A7-945C-4D3B984C3A58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981076"/>
            <a:ext cx="8001000" cy="57245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Ex 2-2) Find the complement of the functions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	    F</a:t>
            </a:r>
            <a:r>
              <a:rPr lang="en-US" altLang="ko-KR" sz="2000" baseline="-30000"/>
              <a:t>1</a:t>
            </a:r>
            <a:r>
              <a:rPr lang="en-US" altLang="ko-KR" sz="2000"/>
              <a:t>=x'yz'+x'y'z, F</a:t>
            </a:r>
            <a:r>
              <a:rPr lang="en-US" altLang="ko-KR" sz="2000" baseline="-30000"/>
              <a:t>2</a:t>
            </a:r>
            <a:r>
              <a:rPr lang="en-US" altLang="ko-KR" sz="2000"/>
              <a:t>=x(y'z'+yz).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         F</a:t>
            </a:r>
            <a:r>
              <a:rPr lang="en-US" altLang="ko-KR" sz="2000" baseline="-30000"/>
              <a:t>1</a:t>
            </a:r>
            <a:r>
              <a:rPr lang="en-US" altLang="ko-KR" sz="2000"/>
              <a:t>' = (x'yz'+x'y'z)' = (x'yz')'(x'y'z)' = (x+y'+z)(x+y+z')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         F</a:t>
            </a:r>
            <a:r>
              <a:rPr lang="en-US" altLang="ko-KR" sz="2000" baseline="-30000"/>
              <a:t>2</a:t>
            </a:r>
            <a:r>
              <a:rPr lang="en-US" altLang="ko-KR" sz="2000"/>
              <a:t>' = [x(y'z'+yz)]' = x'+(y'z'+yz)' = x'+(y'z')'(yz)'  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              = x'+(y+z)(y'+z')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Ex 2-3) Find the complement of the functions F</a:t>
            </a:r>
            <a:r>
              <a:rPr lang="en-US" altLang="ko-KR" sz="2000" baseline="-30000"/>
              <a:t>1 </a:t>
            </a:r>
            <a:r>
              <a:rPr lang="en-US" altLang="ko-KR" sz="2000"/>
              <a:t>And F</a:t>
            </a:r>
            <a:r>
              <a:rPr lang="en-US" altLang="ko-KR" sz="2000" baseline="-30000"/>
              <a:t>2  </a:t>
            </a:r>
            <a:r>
              <a:rPr lang="en-US" altLang="ko-KR" sz="2000"/>
              <a:t>Ex 2-2 by taking their duals and complementing each literal. </a:t>
            </a:r>
            <a:r>
              <a:rPr lang="en-US" altLang="ko-KR" sz="2000">
                <a:ea typeface="바탕" panose="02030600000101010101" pitchFamily="18" charset="-127"/>
              </a:rPr>
              <a:t>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바탕" panose="02030600000101010101" pitchFamily="18" charset="-127"/>
              </a:rPr>
              <a:t>      1. F</a:t>
            </a:r>
            <a:r>
              <a:rPr lang="en-US" altLang="ko-KR" sz="2000" baseline="-30000">
                <a:ea typeface="바탕" panose="02030600000101010101" pitchFamily="18" charset="-127"/>
              </a:rPr>
              <a:t>1</a:t>
            </a:r>
            <a:r>
              <a:rPr lang="en-US" altLang="ko-KR" sz="2000">
                <a:ea typeface="바탕" panose="02030600000101010101" pitchFamily="18" charset="-127"/>
              </a:rPr>
              <a:t> = x'yz' + x'y'z.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바탕" panose="02030600000101010101" pitchFamily="18" charset="-127"/>
              </a:rPr>
              <a:t>           The dual of </a:t>
            </a:r>
            <a:r>
              <a:rPr lang="en-US" altLang="ko-KR" sz="2000"/>
              <a:t>F</a:t>
            </a:r>
            <a:r>
              <a:rPr lang="en-US" altLang="ko-KR" sz="2000" baseline="-30000"/>
              <a:t>1 </a:t>
            </a:r>
            <a:r>
              <a:rPr lang="en-US" altLang="ko-KR" sz="2000">
                <a:ea typeface="바탕" panose="02030600000101010101" pitchFamily="18" charset="-127"/>
              </a:rPr>
              <a:t>is </a:t>
            </a:r>
            <a:r>
              <a:rPr lang="en-US" altLang="ko-KR" sz="2000"/>
              <a:t>(x'+y+z')(x'+y'+z)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          Complement each literal : (x+y'+z)(x+y+z')=F</a:t>
            </a:r>
            <a:r>
              <a:rPr lang="en-US" altLang="ko-KR" sz="2000" baseline="-30000"/>
              <a:t>1</a:t>
            </a:r>
            <a:r>
              <a:rPr lang="en-US" altLang="ko-KR" sz="2000"/>
              <a:t>'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       2. F</a:t>
            </a:r>
            <a:r>
              <a:rPr lang="en-US" altLang="ko-KR" sz="2000" baseline="-30000"/>
              <a:t>2</a:t>
            </a:r>
            <a:r>
              <a:rPr lang="en-US" altLang="ko-KR" sz="2000"/>
              <a:t> = x(y'z'+yz).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           </a:t>
            </a:r>
            <a:r>
              <a:rPr lang="en-US" altLang="ko-KR" sz="2000">
                <a:ea typeface="바탕" panose="02030600000101010101" pitchFamily="18" charset="-127"/>
              </a:rPr>
              <a:t>The dual of </a:t>
            </a:r>
            <a:r>
              <a:rPr lang="en-US" altLang="ko-KR" sz="2000"/>
              <a:t>F</a:t>
            </a:r>
            <a:r>
              <a:rPr lang="en-US" altLang="ko-KR" sz="2000" baseline="-30000"/>
              <a:t>2  </a:t>
            </a:r>
            <a:r>
              <a:rPr lang="en-US" altLang="ko-KR" sz="2000">
                <a:ea typeface="바탕" panose="02030600000101010101" pitchFamily="18" charset="-127"/>
              </a:rPr>
              <a:t>is </a:t>
            </a:r>
            <a:r>
              <a:rPr lang="en-US" altLang="ko-KR" sz="2000" baseline="-30000"/>
              <a:t> </a:t>
            </a:r>
            <a:r>
              <a:rPr lang="en-US" altLang="ko-KR" sz="2000"/>
              <a:t>x+(y'+z')(y+z)</a:t>
            </a:r>
            <a:r>
              <a:rPr lang="ko-KR" altLang="en-US" sz="2000"/>
              <a:t>이다</a:t>
            </a:r>
            <a:r>
              <a:rPr lang="en-US" altLang="ko-KR" sz="2000"/>
              <a:t>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           Complement each literal : x'+(y+z)(y'+z')=F</a:t>
            </a:r>
            <a:r>
              <a:rPr lang="en-US" altLang="ko-KR" sz="2000" baseline="-30000"/>
              <a:t>2</a:t>
            </a:r>
            <a:r>
              <a:rPr lang="en-US" altLang="ko-KR" sz="2000"/>
              <a:t>'</a:t>
            </a:r>
            <a:endParaRPr lang="en-US" altLang="ko-KR" sz="2000">
              <a:ea typeface="바탕" panose="02030600000101010101" pitchFamily="18" charset="-127"/>
            </a:endParaRP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8153400" cy="676275"/>
          </a:xfrm>
          <a:noFill/>
        </p:spPr>
        <p:txBody>
          <a:bodyPr/>
          <a:lstStyle/>
          <a:p>
            <a:pPr eaLnBrk="1" hangingPunct="1"/>
            <a:r>
              <a:rPr lang="en-US" altLang="ko-KR" sz="3200"/>
              <a:t>Boolean Functions – </a:t>
            </a:r>
            <a:r>
              <a:rPr lang="en-US" altLang="ko-KR" sz="2400"/>
              <a:t>Complement of a Function</a:t>
            </a:r>
          </a:p>
        </p:txBody>
      </p:sp>
    </p:spTree>
    <p:extLst>
      <p:ext uri="{BB962C8B-B14F-4D97-AF65-F5344CB8AC3E}">
        <p14:creationId xmlns:p14="http://schemas.microsoft.com/office/powerpoint/2010/main" val="273975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08AA2-E1F9-4472-87F8-29F484511212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981076"/>
            <a:ext cx="8642350" cy="5724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Truth tables too big for numerous inputs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Use standard form of equation instead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Known as </a:t>
            </a:r>
            <a:r>
              <a:rPr lang="en-US" altLang="ko-KR" sz="2000">
                <a:solidFill>
                  <a:srgbClr val="FF0000"/>
                </a:solidFill>
              </a:rPr>
              <a:t>canonical form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Regular algebra: group terms of polynomial by power 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/>
              <a:t>ax</a:t>
            </a:r>
            <a:r>
              <a:rPr lang="en-US" altLang="ko-KR" baseline="30000"/>
              <a:t>2</a:t>
            </a:r>
            <a:r>
              <a:rPr lang="en-US" altLang="ko-KR"/>
              <a:t> + bx + c (3x</a:t>
            </a:r>
            <a:r>
              <a:rPr lang="en-US" altLang="ko-KR" baseline="30000"/>
              <a:t>2</a:t>
            </a:r>
            <a:r>
              <a:rPr lang="en-US" altLang="ko-KR"/>
              <a:t> + 4x + 2x</a:t>
            </a:r>
            <a:r>
              <a:rPr lang="en-US" altLang="ko-KR" baseline="30000"/>
              <a:t>2</a:t>
            </a:r>
            <a:r>
              <a:rPr lang="en-US" altLang="ko-KR"/>
              <a:t> + 3 + 1 ‐‐&gt; 5x</a:t>
            </a:r>
            <a:r>
              <a:rPr lang="en-US" altLang="ko-KR" baseline="30000"/>
              <a:t>2</a:t>
            </a:r>
            <a:r>
              <a:rPr lang="en-US" altLang="ko-KR"/>
              <a:t> + 4x + 4)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Boolean algebra: create sum of minterms 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rgbClr val="FF0000"/>
                </a:solidFill>
              </a:rPr>
              <a:t>Minterm</a:t>
            </a:r>
            <a:r>
              <a:rPr lang="en-US" altLang="ko-KR"/>
              <a:t>: product term with every function literal appearing exactly once, in normal (i.e., x) or complemented form (i.e., x’)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/>
              <a:t>Just multiply‐out equation until sum of product terms 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/>
              <a:t>Then expand each term until all terms are minterms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Determine if F(a,b)=ab+a’ is same function as F(a,b) = a’ b ’+a’b+ab  by canonical form.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F = ab+a’ (already sum of products)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F = ab + a’(b+b’) (expanding term)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F = ab + a’b + a’b’ (it is canonical form)</a:t>
            </a:r>
            <a:endParaRPr lang="en-US" altLang="ko-KR" sz="2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8153400" cy="676275"/>
          </a:xfrm>
          <a:noFill/>
        </p:spPr>
        <p:txBody>
          <a:bodyPr/>
          <a:lstStyle/>
          <a:p>
            <a:pPr eaLnBrk="1" hangingPunct="1"/>
            <a:r>
              <a:rPr lang="en-US" altLang="ko-KR" sz="3200"/>
              <a:t>Canonical Form ‐‐ Sum of Minterms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46045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255827-BF50-4BC5-A897-5FE08570CD7D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981076"/>
            <a:ext cx="9327472" cy="5724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>
                <a:ea typeface="바탕" panose="02030600000101010101" pitchFamily="18" charset="-127"/>
              </a:rPr>
              <a:t>Canonical forms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dirty="0">
                <a:ea typeface="바탕" panose="02030600000101010101" pitchFamily="18" charset="-127"/>
              </a:rPr>
              <a:t>Sum of </a:t>
            </a:r>
            <a:r>
              <a:rPr lang="en-US" altLang="ko-KR" dirty="0" err="1">
                <a:ea typeface="바탕" panose="02030600000101010101" pitchFamily="18" charset="-127"/>
              </a:rPr>
              <a:t>minterms</a:t>
            </a:r>
            <a:r>
              <a:rPr lang="en-US" altLang="ko-KR" dirty="0">
                <a:ea typeface="바탕" panose="02030600000101010101" pitchFamily="18" charset="-127"/>
              </a:rPr>
              <a:t> (SOM)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dirty="0">
                <a:ea typeface="바탕" panose="02030600000101010101" pitchFamily="18" charset="-127"/>
              </a:rPr>
              <a:t>Product of maxterms (POM)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>
                <a:ea typeface="바탕" panose="02030600000101010101" pitchFamily="18" charset="-127"/>
              </a:rPr>
              <a:t>Standard forms (may use less gates) → “</a:t>
            </a:r>
            <a:r>
              <a:rPr lang="ko-KR" altLang="en-US" dirty="0">
                <a:ea typeface="바탕" panose="02030600000101010101" pitchFamily="18" charset="-127"/>
              </a:rPr>
              <a:t>회로 간략화＂</a:t>
            </a:r>
            <a:endParaRPr lang="en-US" altLang="ko-KR" dirty="0">
              <a:ea typeface="바탕" panose="02030600000101010101" pitchFamily="18" charset="-127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dirty="0">
                <a:ea typeface="바탕" panose="02030600000101010101" pitchFamily="18" charset="-127"/>
              </a:rPr>
              <a:t>Sum of products (SOP)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dirty="0">
                <a:ea typeface="바탕" panose="02030600000101010101" pitchFamily="18" charset="-127"/>
              </a:rPr>
              <a:t>Product of sums (POS)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8153400" cy="676275"/>
          </a:xfrm>
          <a:noFill/>
        </p:spPr>
        <p:txBody>
          <a:bodyPr/>
          <a:lstStyle/>
          <a:p>
            <a:pPr eaLnBrk="1" hangingPunct="1"/>
            <a:r>
              <a:rPr lang="en-US" altLang="ko-KR" sz="3200"/>
              <a:t>Canonical Form or Standard Form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94430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3CD5A-08C9-45B8-8329-6509E7E32EA3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7772400" cy="6762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 dirty="0" err="1"/>
              <a:t>Minterms</a:t>
            </a:r>
            <a:r>
              <a:rPr lang="en-US" altLang="ko-KR" sz="3200" dirty="0"/>
              <a:t> (standard product) → </a:t>
            </a:r>
            <a:r>
              <a:rPr lang="ko-KR" altLang="en-US" sz="3200" dirty="0"/>
              <a:t>곱이 항상 </a:t>
            </a:r>
            <a:r>
              <a:rPr lang="en-US" altLang="ko-KR" sz="3200" dirty="0"/>
              <a:t>1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052514"/>
            <a:ext cx="8001000" cy="56530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400" dirty="0"/>
              <a:t>product term is a term where literals are ANDed.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Example: </a:t>
            </a:r>
            <a:r>
              <a:rPr lang="en-US" altLang="ko-KR" dirty="0" err="1"/>
              <a:t>x’y</a:t>
            </a:r>
            <a:r>
              <a:rPr lang="en-US" altLang="ko-KR" dirty="0"/>
              <a:t>’, </a:t>
            </a:r>
            <a:r>
              <a:rPr lang="en-US" altLang="ko-KR" dirty="0" err="1"/>
              <a:t>xz</a:t>
            </a:r>
            <a:r>
              <a:rPr lang="en-US" altLang="ko-KR" dirty="0"/>
              <a:t>, </a:t>
            </a:r>
            <a:r>
              <a:rPr lang="en-US" altLang="ko-KR" dirty="0" err="1"/>
              <a:t>xyz</a:t>
            </a:r>
            <a:r>
              <a:rPr lang="en-US" altLang="ko-KR" dirty="0"/>
              <a:t>, …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400" dirty="0"/>
              <a:t>Boolean variables can appear in normal (x) or complement form (x’)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400" dirty="0"/>
              <a:t> </a:t>
            </a:r>
            <a:r>
              <a:rPr lang="en-US" altLang="ko-KR" sz="2400" dirty="0" err="1"/>
              <a:t>Minterm</a:t>
            </a:r>
            <a:r>
              <a:rPr lang="en-US" altLang="ko-KR" sz="2400" dirty="0"/>
              <a:t> : A product term in which </a:t>
            </a:r>
            <a:r>
              <a:rPr lang="en-US" altLang="ko-KR" sz="2400" dirty="0">
                <a:solidFill>
                  <a:srgbClr val="FF0000"/>
                </a:solidFill>
              </a:rPr>
              <a:t>all variables </a:t>
            </a:r>
            <a:r>
              <a:rPr lang="en-US" altLang="ko-KR" sz="2400" dirty="0"/>
              <a:t>appear exactly once, in normal or complemented form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400" dirty="0"/>
              <a:t>A </a:t>
            </a:r>
            <a:r>
              <a:rPr lang="en-US" altLang="ko-KR" sz="2400" dirty="0" err="1"/>
              <a:t>minterm</a:t>
            </a:r>
            <a:r>
              <a:rPr lang="en-US" altLang="ko-KR" sz="2400" dirty="0"/>
              <a:t> equals 1 at exactly one input combination and is equal to 0 otherwise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Each AND combination of terms is a </a:t>
            </a:r>
            <a:r>
              <a:rPr lang="en-US" altLang="ko-KR" dirty="0" err="1"/>
              <a:t>minterm</a:t>
            </a:r>
            <a:endParaRPr lang="en-US" altLang="ko-KR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400" dirty="0"/>
              <a:t>A </a:t>
            </a:r>
            <a:r>
              <a:rPr lang="en-US" altLang="ko-KR" sz="2400" dirty="0" err="1"/>
              <a:t>minterm</a:t>
            </a:r>
            <a:r>
              <a:rPr lang="en-US" altLang="ko-KR" sz="2400" dirty="0"/>
              <a:t> is denoted as m</a:t>
            </a:r>
            <a:r>
              <a:rPr lang="en-US" altLang="ko-KR" sz="2400" baseline="-25000" dirty="0"/>
              <a:t>i</a:t>
            </a:r>
            <a:r>
              <a:rPr lang="en-US" altLang="ko-KR" sz="2400" dirty="0"/>
              <a:t> where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corresponds the input combination at which this </a:t>
            </a:r>
            <a:r>
              <a:rPr lang="en-US" altLang="ko-KR" sz="2400" dirty="0" err="1"/>
              <a:t>minterm</a:t>
            </a:r>
            <a:r>
              <a:rPr lang="en-US" altLang="ko-KR" sz="2400" dirty="0"/>
              <a:t> is equal to 1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5234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C6A1C4-C692-4B51-916F-58B4E666571D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13679"/>
            <a:ext cx="7772400" cy="676275"/>
          </a:xfrm>
        </p:spPr>
        <p:txBody>
          <a:bodyPr/>
          <a:lstStyle/>
          <a:p>
            <a:pPr eaLnBrk="1" hangingPunct="1"/>
            <a:r>
              <a:rPr lang="en-US" altLang="ko-KR" sz="3200" dirty="0"/>
              <a:t>Maxterms (standard</a:t>
            </a:r>
            <a:r>
              <a:rPr lang="ko-KR" altLang="en-US" sz="3200" dirty="0"/>
              <a:t> </a:t>
            </a:r>
            <a:r>
              <a:rPr lang="en-US" altLang="ko-KR" sz="3200" dirty="0"/>
              <a:t>sum)</a:t>
            </a:r>
            <a:r>
              <a:rPr lang="ko-KR" altLang="en-US" sz="3200" dirty="0"/>
              <a:t> → 합이 항상 </a:t>
            </a:r>
            <a:r>
              <a:rPr lang="en-US" altLang="ko-KR" sz="3200" dirty="0"/>
              <a:t>0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052514"/>
            <a:ext cx="8001000" cy="56530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500" dirty="0"/>
              <a:t>Sum term is a term where literals are </a:t>
            </a:r>
            <a:r>
              <a:rPr lang="en-US" altLang="ko-KR" sz="2500" dirty="0" err="1"/>
              <a:t>ORed</a:t>
            </a:r>
            <a:r>
              <a:rPr lang="en-US" altLang="ko-KR" sz="2500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2500" dirty="0"/>
              <a:t>Example: </a:t>
            </a:r>
            <a:r>
              <a:rPr lang="en-US" altLang="ko-KR" sz="2500" dirty="0" err="1"/>
              <a:t>x’+y</a:t>
            </a:r>
            <a:r>
              <a:rPr lang="en-US" altLang="ko-KR" sz="2500" dirty="0"/>
              <a:t>’, </a:t>
            </a:r>
            <a:r>
              <a:rPr lang="en-US" altLang="ko-KR" sz="2500" dirty="0" err="1"/>
              <a:t>x+z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x+y+z</a:t>
            </a:r>
            <a:r>
              <a:rPr lang="en-US" altLang="ko-KR" sz="2500" dirty="0"/>
              <a:t>, …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500" dirty="0"/>
              <a:t>Boolean variables can appear in normal (x) or complement form (x’)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500" dirty="0"/>
              <a:t> Maxterm : A sum term in which </a:t>
            </a:r>
            <a:r>
              <a:rPr lang="en-US" altLang="ko-KR" sz="2500" dirty="0">
                <a:solidFill>
                  <a:srgbClr val="FF0000"/>
                </a:solidFill>
              </a:rPr>
              <a:t>all variables </a:t>
            </a:r>
            <a:r>
              <a:rPr lang="en-US" altLang="ko-KR" sz="2500" dirty="0"/>
              <a:t>appear exactly once, in normal or complemented form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500" dirty="0"/>
              <a:t>A maxterm equals 0 at exactly one input combination and is equal to 1 otherwise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2500" dirty="0"/>
              <a:t>Each OR combination of terms is a maxterm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A maxterm is denoted as M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 where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corresponds the input combination at which this </a:t>
            </a:r>
            <a:r>
              <a:rPr lang="en-US" altLang="ko-KR" sz="2000" dirty="0" err="1"/>
              <a:t>minterm</a:t>
            </a:r>
            <a:r>
              <a:rPr lang="en-US" altLang="ko-KR" sz="2000" dirty="0"/>
              <a:t> is equal to 0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4567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E8AA-8E4F-4B37-91A6-D8A01DD02F4E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7772400" cy="676275"/>
          </a:xfrm>
        </p:spPr>
        <p:txBody>
          <a:bodyPr/>
          <a:lstStyle/>
          <a:p>
            <a:pPr eaLnBrk="1" hangingPunct="1"/>
            <a:r>
              <a:rPr lang="en-US" altLang="ko-KR" sz="3200"/>
              <a:t>Minterms and Maxterms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052514"/>
            <a:ext cx="8001000" cy="56530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Two variable minterms and maxterms.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• The index above is important for describing which variables in the terms are true and which are complemented.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927350" y="1989138"/>
          <a:ext cx="6096000" cy="2224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T="45649" marB="456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Minterm</a:t>
                      </a:r>
                      <a:endParaRPr lang="ko-KR" altLang="en-US" sz="2000"/>
                    </a:p>
                  </a:txBody>
                  <a:tcPr marT="45649" marB="456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Maxterm</a:t>
                      </a:r>
                      <a:endParaRPr lang="ko-KR" altLang="en-US" sz="2000"/>
                    </a:p>
                  </a:txBody>
                  <a:tcPr marT="45649" marB="456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T="45649" marB="456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x’ y’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T="45649" marB="456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x+ y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T="45649" marB="456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T="45649" marB="456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x’ y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T="45649" marB="456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x+ y’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49" marB="456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T="45649" marB="456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x y’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T="45649" marB="456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x’+ y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49" marB="456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T="45649" marB="456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x y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T="45649" marB="456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x’+ y’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49" marB="456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01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FF7F52-1497-4A64-83DC-6539EB129641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7772400" cy="676275"/>
          </a:xfrm>
        </p:spPr>
        <p:txBody>
          <a:bodyPr/>
          <a:lstStyle/>
          <a:p>
            <a:pPr eaLnBrk="1" hangingPunct="1"/>
            <a:r>
              <a:rPr lang="en-US" altLang="ko-KR" sz="3200"/>
              <a:t>Canonical and Standard Forms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052514"/>
            <a:ext cx="8001000" cy="56530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</p:txBody>
      </p:sp>
      <p:pic>
        <p:nvPicPr>
          <p:cNvPr id="21509" name="2.3.jpg" descr="2.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421754"/>
            <a:ext cx="8229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44330" y="2104005"/>
            <a:ext cx="361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134100" y="2175028"/>
            <a:ext cx="16427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462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9CAFD-FE1E-4B62-826E-BA54CCE407E5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7772400" cy="676275"/>
          </a:xfrm>
        </p:spPr>
        <p:txBody>
          <a:bodyPr/>
          <a:lstStyle/>
          <a:p>
            <a:pPr eaLnBrk="1" hangingPunct="1"/>
            <a:r>
              <a:rPr lang="en-US" altLang="ko-KR" sz="3200"/>
              <a:t>Expressing Functions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052514"/>
            <a:ext cx="8001000" cy="56530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Boolean function can be expressed algebraically from a give truth table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 err="1"/>
              <a:t>minterm</a:t>
            </a:r>
            <a:r>
              <a:rPr lang="en-US" altLang="ko-KR" dirty="0"/>
              <a:t> &amp; maxterm</a:t>
            </a:r>
            <a:r>
              <a:rPr lang="ko-KR" altLang="en-US" dirty="0"/>
              <a:t>은 </a:t>
            </a:r>
            <a:r>
              <a:rPr lang="en-US" altLang="ko-KR" dirty="0"/>
              <a:t>truth table</a:t>
            </a:r>
            <a:r>
              <a:rPr lang="ko-KR" altLang="en-US" dirty="0"/>
              <a:t>에서 쉽게 얻을 수 있다</a:t>
            </a:r>
            <a:r>
              <a:rPr lang="en-US" altLang="ko-KR" dirty="0"/>
              <a:t>.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function can be expressed algebraically as: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The sum of </a:t>
            </a:r>
            <a:r>
              <a:rPr lang="en-US" altLang="ko-KR" dirty="0" err="1"/>
              <a:t>minterms</a:t>
            </a:r>
            <a:r>
              <a:rPr lang="en-US" altLang="ko-KR" dirty="0"/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The product of maxterms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With </a:t>
            </a:r>
            <a:r>
              <a:rPr lang="en-US" altLang="ko-KR" dirty="0" err="1"/>
              <a:t>Minterm</a:t>
            </a:r>
            <a:endParaRPr lang="en-US" altLang="ko-KR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∑m</a:t>
            </a:r>
            <a:r>
              <a:rPr lang="en-US" altLang="ko-KR" baseline="-25000" dirty="0"/>
              <a:t>i</a:t>
            </a:r>
            <a:r>
              <a:rPr lang="en-US" altLang="ko-KR" dirty="0"/>
              <a:t>-For all the </a:t>
            </a:r>
            <a:r>
              <a:rPr lang="en-US" altLang="ko-KR" dirty="0" err="1"/>
              <a:t>minterms</a:t>
            </a:r>
            <a:r>
              <a:rPr lang="en-US" altLang="ko-KR" dirty="0"/>
              <a:t> that produce 1 in the function in the function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With Maxterm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l-GR" altLang="ko-KR" dirty="0"/>
              <a:t>Π</a:t>
            </a:r>
            <a:r>
              <a:rPr lang="en-US" altLang="ko-KR" dirty="0"/>
              <a:t>M</a:t>
            </a:r>
            <a:r>
              <a:rPr lang="en-US" altLang="ko-KR" baseline="-25000" dirty="0"/>
              <a:t>i</a:t>
            </a:r>
            <a:r>
              <a:rPr lang="en-US" altLang="ko-KR" dirty="0"/>
              <a:t>-For all the maxterms that produce 0 in the function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6972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Outline</a:t>
            </a:r>
            <a:endParaRPr lang="ko-KR" altLang="en-US"/>
          </a:p>
        </p:txBody>
      </p:sp>
      <p:sp>
        <p:nvSpPr>
          <p:cNvPr id="5123" name="내용 개체 틀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Review: Duality Principle</a:t>
            </a:r>
          </a:p>
          <a:p>
            <a:r>
              <a:rPr lang="en-US" altLang="ko-KR"/>
              <a:t> Design </a:t>
            </a:r>
          </a:p>
          <a:p>
            <a:pPr lvl="1"/>
            <a:r>
              <a:rPr lang="en-US" altLang="ko-KR"/>
              <a:t>Min term &amp; Sum of Product</a:t>
            </a:r>
          </a:p>
          <a:p>
            <a:pPr lvl="1"/>
            <a:r>
              <a:rPr lang="en-US" altLang="ko-KR"/>
              <a:t>Max Term &amp; Product of SUM </a:t>
            </a:r>
          </a:p>
          <a:p>
            <a:r>
              <a:rPr lang="en-US" altLang="ko-KR"/>
              <a:t> Boolean function: Representation, Canonical form </a:t>
            </a:r>
          </a:p>
          <a:p>
            <a:r>
              <a:rPr lang="en-US" altLang="ko-KR"/>
              <a:t> Mores gates: XOR,XNOR, NAND, NOR 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0AE5D-0D23-43C0-AA59-F44996047CF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33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1A078-10F5-4BD2-8E40-A5E2DB11F804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40964" name="Text 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81400" y="4419600"/>
            <a:ext cx="6115000" cy="2446824"/>
          </a:xfrm>
          <a:prstGeom prst="rect">
            <a:avLst/>
          </a:prstGeom>
          <a:blipFill rotWithShape="0">
            <a:blip r:embed="rId3"/>
            <a:stretch>
              <a:fillRect l="-897" t="-1247" b="-3242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굴림" panose="020B0600000101010101" pitchFamily="50" charset="-127"/>
              </a:rPr>
              <a:t> 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603250"/>
          </a:xfrm>
          <a:noFill/>
        </p:spPr>
        <p:txBody>
          <a:bodyPr/>
          <a:lstStyle/>
          <a:p>
            <a:pPr eaLnBrk="1" hangingPunct="1"/>
            <a:r>
              <a:rPr lang="en-US" altLang="ko-KR" sz="3200"/>
              <a:t>Example : minterm and maxterm</a:t>
            </a:r>
          </a:p>
        </p:txBody>
      </p:sp>
      <p:graphicFrame>
        <p:nvGraphicFramePr>
          <p:cNvPr id="23557" name="개체 2"/>
          <p:cNvGraphicFramePr>
            <a:graphicFrameLocks noChangeAspect="1"/>
          </p:cNvGraphicFramePr>
          <p:nvPr/>
        </p:nvGraphicFramePr>
        <p:xfrm>
          <a:off x="4230689" y="5572125"/>
          <a:ext cx="428783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689100" imgH="190500" progId="Equation.DSMT4">
                  <p:embed/>
                </p:oleObj>
              </mc:Choice>
              <mc:Fallback>
                <p:oleObj name="Equation" r:id="rId4" imgW="1689100" imgH="190500" progId="Equation.DSMT4">
                  <p:embed/>
                  <p:pic>
                    <p:nvPicPr>
                      <p:cNvPr id="23557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9" y="5572125"/>
                        <a:ext cx="428783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개체 9"/>
          <p:cNvGraphicFramePr>
            <a:graphicFrameLocks noChangeAspect="1"/>
          </p:cNvGraphicFramePr>
          <p:nvPr/>
        </p:nvGraphicFramePr>
        <p:xfrm>
          <a:off x="4195764" y="6388100"/>
          <a:ext cx="35464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397000" imgH="190500" progId="Equation.DSMT4">
                  <p:embed/>
                </p:oleObj>
              </mc:Choice>
              <mc:Fallback>
                <p:oleObj name="Equation" r:id="rId6" imgW="1397000" imgH="190500" progId="Equation.DSMT4">
                  <p:embed/>
                  <p:pic>
                    <p:nvPicPr>
                      <p:cNvPr id="23558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4" y="6388100"/>
                        <a:ext cx="35464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9" name="2.4.jpg" descr="2.4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9" y="1066800"/>
            <a:ext cx="72485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49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C1AEA-A3E5-4F15-B182-FF551F7E3DDF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1" y="1524000"/>
            <a:ext cx="8355013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400"/>
              <a:t>Sum of Minterms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400"/>
              <a:t>Ex ) Express the Boolean function F=A+B</a:t>
            </a:r>
            <a:r>
              <a:rPr lang="en-US" altLang="ko-KR" sz="2000"/>
              <a:t>'</a:t>
            </a:r>
            <a:r>
              <a:rPr lang="en-US" altLang="ko-KR" sz="2400"/>
              <a:t>C in a sum of minterms.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바탕" panose="02030600000101010101" pitchFamily="18" charset="-127"/>
              </a:rPr>
              <a:t>    A = A(B+B') = AB +AB'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바탕" panose="02030600000101010101" pitchFamily="18" charset="-127"/>
              </a:rPr>
              <a:t>	   = AB(C+C') + AB'(C+C')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바탕" panose="02030600000101010101" pitchFamily="18" charset="-127"/>
              </a:rPr>
              <a:t>	   = ABC + ABC' + AB'C +AB'C'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바탕" panose="02030600000101010101" pitchFamily="18" charset="-127"/>
              </a:rPr>
              <a:t>	B'C = B'C(A+A') = AB'C + A'B'C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바탕" panose="02030600000101010101" pitchFamily="18" charset="-127"/>
              </a:rPr>
              <a:t>	F = A + B'C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바탕" panose="02030600000101010101" pitchFamily="18" charset="-127"/>
              </a:rPr>
              <a:t>	   = A' B'C + AB'C' + AB'C + ABC' + ABC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바탕" panose="02030600000101010101" pitchFamily="18" charset="-127"/>
              </a:rPr>
              <a:t>	   = m</a:t>
            </a:r>
            <a:r>
              <a:rPr lang="en-US" altLang="ko-KR" sz="2000" baseline="-30000">
                <a:ea typeface="바탕" panose="02030600000101010101" pitchFamily="18" charset="-127"/>
              </a:rPr>
              <a:t>1</a:t>
            </a:r>
            <a:r>
              <a:rPr lang="en-US" altLang="ko-KR" sz="2000">
                <a:ea typeface="바탕" panose="02030600000101010101" pitchFamily="18" charset="-127"/>
              </a:rPr>
              <a:t> + m</a:t>
            </a:r>
            <a:r>
              <a:rPr lang="en-US" altLang="ko-KR" sz="2000" baseline="-30000">
                <a:ea typeface="바탕" panose="02030600000101010101" pitchFamily="18" charset="-127"/>
              </a:rPr>
              <a:t>4</a:t>
            </a:r>
            <a:r>
              <a:rPr lang="en-US" altLang="ko-KR" sz="2000">
                <a:ea typeface="바탕" panose="02030600000101010101" pitchFamily="18" charset="-127"/>
              </a:rPr>
              <a:t> + m</a:t>
            </a:r>
            <a:r>
              <a:rPr lang="en-US" altLang="ko-KR" sz="2000" baseline="-30000">
                <a:ea typeface="바탕" panose="02030600000101010101" pitchFamily="18" charset="-127"/>
              </a:rPr>
              <a:t>5</a:t>
            </a:r>
            <a:r>
              <a:rPr lang="en-US" altLang="ko-KR" sz="2000">
                <a:ea typeface="바탕" panose="02030600000101010101" pitchFamily="18" charset="-127"/>
              </a:rPr>
              <a:t> + m</a:t>
            </a:r>
            <a:r>
              <a:rPr lang="en-US" altLang="ko-KR" sz="2000" baseline="-30000">
                <a:ea typeface="바탕" panose="02030600000101010101" pitchFamily="18" charset="-127"/>
              </a:rPr>
              <a:t>6</a:t>
            </a:r>
            <a:r>
              <a:rPr lang="en-US" altLang="ko-KR" sz="2000">
                <a:ea typeface="바탕" panose="02030600000101010101" pitchFamily="18" charset="-127"/>
              </a:rPr>
              <a:t> + m</a:t>
            </a:r>
            <a:r>
              <a:rPr lang="en-US" altLang="ko-KR" sz="2000" baseline="-30000">
                <a:ea typeface="바탕" panose="02030600000101010101" pitchFamily="18" charset="-127"/>
              </a:rPr>
              <a:t>7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baseline="-30000">
                <a:ea typeface="바탕" panose="02030600000101010101" pitchFamily="18" charset="-127"/>
              </a:rPr>
              <a:t>        = ∑(1, 4, 5, 6, 7)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600" baseline="-30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Example(cont.)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7239000" y="2676526"/>
          <a:ext cx="3048000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3" imgW="1814857" imgH="1810516" progId="Photoshop.Image.6">
                  <p:embed/>
                </p:oleObj>
              </mc:Choice>
              <mc:Fallback>
                <p:oleObj name="Image" r:id="rId3" imgW="1814857" imgH="1810516" progId="Photoshop.Image.6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676526"/>
                        <a:ext cx="3048000" cy="303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077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B0846-9AAA-4B14-8A0C-A01426D4BFF4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01000" cy="51816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Product of </a:t>
            </a:r>
            <a:r>
              <a:rPr lang="en-US" altLang="ko-KR" dirty="0" err="1"/>
              <a:t>maxterms</a:t>
            </a:r>
            <a:endParaRPr lang="en-US" altLang="ko-KR" dirty="0"/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Ex 2-5) Express the Boolean function </a:t>
            </a:r>
            <a:r>
              <a:rPr lang="en-US" altLang="ko-KR" dirty="0">
                <a:ea typeface="바탕" panose="02030600000101010101" pitchFamily="18" charset="-127"/>
              </a:rPr>
              <a:t>F = </a:t>
            </a:r>
            <a:r>
              <a:rPr lang="en-US" altLang="ko-KR" dirty="0" err="1">
                <a:ea typeface="바탕" panose="02030600000101010101" pitchFamily="18" charset="-127"/>
              </a:rPr>
              <a:t>xy</a:t>
            </a:r>
            <a:r>
              <a:rPr lang="en-US" altLang="ko-KR" dirty="0">
                <a:ea typeface="바탕" panose="02030600000101010101" pitchFamily="18" charset="-127"/>
              </a:rPr>
              <a:t> + </a:t>
            </a:r>
            <a:r>
              <a:rPr lang="en-US" altLang="ko-KR" dirty="0" err="1">
                <a:ea typeface="바탕" panose="02030600000101010101" pitchFamily="18" charset="-127"/>
              </a:rPr>
              <a:t>x'z</a:t>
            </a:r>
            <a:r>
              <a:rPr lang="en-US" altLang="ko-KR" dirty="0">
                <a:ea typeface="바탕" panose="02030600000101010101" pitchFamily="18" charset="-127"/>
              </a:rPr>
              <a:t> in a product of </a:t>
            </a:r>
            <a:r>
              <a:rPr lang="en-US" altLang="ko-KR" dirty="0" err="1">
                <a:ea typeface="바탕" panose="02030600000101010101" pitchFamily="18" charset="-127"/>
              </a:rPr>
              <a:t>maxterm</a:t>
            </a:r>
            <a:r>
              <a:rPr lang="en-US" altLang="ko-KR" dirty="0">
                <a:ea typeface="바탕" panose="02030600000101010101" pitchFamily="18" charset="-127"/>
              </a:rPr>
              <a:t> form.</a:t>
            </a: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ea typeface="바탕" panose="02030600000101010101" pitchFamily="18" charset="-127"/>
              </a:rPr>
              <a:t>	F = </a:t>
            </a:r>
            <a:r>
              <a:rPr lang="en-US" altLang="ko-KR" dirty="0" err="1">
                <a:ea typeface="바탕" panose="02030600000101010101" pitchFamily="18" charset="-127"/>
              </a:rPr>
              <a:t>xy</a:t>
            </a:r>
            <a:r>
              <a:rPr lang="en-US" altLang="ko-KR" dirty="0">
                <a:ea typeface="바탕" panose="02030600000101010101" pitchFamily="18" charset="-127"/>
              </a:rPr>
              <a:t> + </a:t>
            </a:r>
            <a:r>
              <a:rPr lang="en-US" altLang="ko-KR" dirty="0" err="1">
                <a:ea typeface="바탕" panose="02030600000101010101" pitchFamily="18" charset="-127"/>
              </a:rPr>
              <a:t>x'z</a:t>
            </a:r>
            <a:r>
              <a:rPr lang="en-US" altLang="ko-KR" dirty="0">
                <a:ea typeface="바탕" panose="02030600000101010101" pitchFamily="18" charset="-127"/>
              </a:rPr>
              <a:t> = (</a:t>
            </a:r>
            <a:r>
              <a:rPr lang="en-US" altLang="ko-KR" dirty="0" err="1">
                <a:ea typeface="바탕" panose="02030600000101010101" pitchFamily="18" charset="-127"/>
              </a:rPr>
              <a:t>xy+x</a:t>
            </a:r>
            <a:r>
              <a:rPr lang="en-US" altLang="ko-KR" dirty="0">
                <a:ea typeface="바탕" panose="02030600000101010101" pitchFamily="18" charset="-127"/>
              </a:rPr>
              <a:t>')(</a:t>
            </a:r>
            <a:r>
              <a:rPr lang="en-US" altLang="ko-KR" dirty="0" err="1">
                <a:ea typeface="바탕" panose="02030600000101010101" pitchFamily="18" charset="-127"/>
              </a:rPr>
              <a:t>xy+z</a:t>
            </a:r>
            <a:r>
              <a:rPr lang="en-US" altLang="ko-KR" dirty="0">
                <a:ea typeface="바탕" panose="02030600000101010101" pitchFamily="18" charset="-127"/>
              </a:rPr>
              <a:t>)</a:t>
            </a: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ea typeface="바탕" panose="02030600000101010101" pitchFamily="18" charset="-127"/>
              </a:rPr>
              <a:t>	   = (</a:t>
            </a:r>
            <a:r>
              <a:rPr lang="en-US" altLang="ko-KR" dirty="0" err="1">
                <a:ea typeface="바탕" panose="02030600000101010101" pitchFamily="18" charset="-127"/>
              </a:rPr>
              <a:t>x+x</a:t>
            </a:r>
            <a:r>
              <a:rPr lang="en-US" altLang="ko-KR" dirty="0">
                <a:ea typeface="바탕" panose="02030600000101010101" pitchFamily="18" charset="-127"/>
              </a:rPr>
              <a:t>')(</a:t>
            </a:r>
            <a:r>
              <a:rPr lang="en-US" altLang="ko-KR" dirty="0" err="1">
                <a:ea typeface="바탕" panose="02030600000101010101" pitchFamily="18" charset="-127"/>
              </a:rPr>
              <a:t>y+x</a:t>
            </a:r>
            <a:r>
              <a:rPr lang="en-US" altLang="ko-KR" dirty="0">
                <a:ea typeface="바탕" panose="02030600000101010101" pitchFamily="18" charset="-127"/>
              </a:rPr>
              <a:t>')(</a:t>
            </a:r>
            <a:r>
              <a:rPr lang="en-US" altLang="ko-KR" dirty="0" err="1">
                <a:ea typeface="바탕" panose="02030600000101010101" pitchFamily="18" charset="-127"/>
              </a:rPr>
              <a:t>x+z</a:t>
            </a:r>
            <a:r>
              <a:rPr lang="en-US" altLang="ko-KR" dirty="0">
                <a:ea typeface="바탕" panose="02030600000101010101" pitchFamily="18" charset="-127"/>
              </a:rPr>
              <a:t>)(</a:t>
            </a:r>
            <a:r>
              <a:rPr lang="en-US" altLang="ko-KR" dirty="0" err="1">
                <a:ea typeface="바탕" panose="02030600000101010101" pitchFamily="18" charset="-127"/>
              </a:rPr>
              <a:t>y+z</a:t>
            </a:r>
            <a:r>
              <a:rPr lang="en-US" altLang="ko-KR" dirty="0">
                <a:ea typeface="바탕" panose="02030600000101010101" pitchFamily="18" charset="-127"/>
              </a:rPr>
              <a:t>)</a:t>
            </a: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ea typeface="바탕" panose="02030600000101010101" pitchFamily="18" charset="-127"/>
              </a:rPr>
              <a:t>	   = (</a:t>
            </a:r>
            <a:r>
              <a:rPr lang="en-US" altLang="ko-KR" dirty="0" err="1">
                <a:ea typeface="바탕" panose="02030600000101010101" pitchFamily="18" charset="-127"/>
              </a:rPr>
              <a:t>x'+y</a:t>
            </a:r>
            <a:r>
              <a:rPr lang="en-US" altLang="ko-KR" dirty="0">
                <a:ea typeface="바탕" panose="02030600000101010101" pitchFamily="18" charset="-127"/>
              </a:rPr>
              <a:t>)(</a:t>
            </a:r>
            <a:r>
              <a:rPr lang="en-US" altLang="ko-KR" dirty="0" err="1">
                <a:ea typeface="바탕" panose="02030600000101010101" pitchFamily="18" charset="-127"/>
              </a:rPr>
              <a:t>x+z</a:t>
            </a:r>
            <a:r>
              <a:rPr lang="en-US" altLang="ko-KR" dirty="0">
                <a:ea typeface="바탕" panose="02030600000101010101" pitchFamily="18" charset="-127"/>
              </a:rPr>
              <a:t>)(</a:t>
            </a:r>
            <a:r>
              <a:rPr lang="en-US" altLang="ko-KR" dirty="0" err="1">
                <a:ea typeface="바탕" panose="02030600000101010101" pitchFamily="18" charset="-127"/>
              </a:rPr>
              <a:t>y+z</a:t>
            </a:r>
            <a:r>
              <a:rPr lang="en-US" altLang="ko-KR" dirty="0">
                <a:ea typeface="바탕" panose="02030600000101010101" pitchFamily="18" charset="-127"/>
              </a:rPr>
              <a:t>)</a:t>
            </a: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ea typeface="바탕" panose="02030600000101010101" pitchFamily="18" charset="-127"/>
              </a:rPr>
              <a:t>	x' + y= x' + y + </a:t>
            </a:r>
            <a:r>
              <a:rPr lang="en-US" altLang="ko-KR" dirty="0" err="1">
                <a:ea typeface="바탕" panose="02030600000101010101" pitchFamily="18" charset="-127"/>
              </a:rPr>
              <a:t>zz</a:t>
            </a:r>
            <a:r>
              <a:rPr lang="en-US" altLang="ko-KR" dirty="0">
                <a:ea typeface="바탕" panose="02030600000101010101" pitchFamily="18" charset="-127"/>
              </a:rPr>
              <a:t>'= (x'+</a:t>
            </a:r>
            <a:r>
              <a:rPr lang="en-US" altLang="ko-KR" dirty="0" err="1">
                <a:ea typeface="바탕" panose="02030600000101010101" pitchFamily="18" charset="-127"/>
              </a:rPr>
              <a:t>y+z</a:t>
            </a:r>
            <a:r>
              <a:rPr lang="en-US" altLang="ko-KR" dirty="0">
                <a:ea typeface="바탕" panose="02030600000101010101" pitchFamily="18" charset="-127"/>
              </a:rPr>
              <a:t>)(x'+</a:t>
            </a:r>
            <a:r>
              <a:rPr lang="en-US" altLang="ko-KR" dirty="0" err="1">
                <a:ea typeface="바탕" panose="02030600000101010101" pitchFamily="18" charset="-127"/>
              </a:rPr>
              <a:t>y+z</a:t>
            </a:r>
            <a:r>
              <a:rPr lang="en-US" altLang="ko-KR" dirty="0">
                <a:ea typeface="바탕" panose="02030600000101010101" pitchFamily="18" charset="-127"/>
              </a:rPr>
              <a:t>')</a:t>
            </a: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ea typeface="바탕" panose="02030600000101010101" pitchFamily="18" charset="-127"/>
              </a:rPr>
              <a:t>	x + z= x + z + </a:t>
            </a:r>
            <a:r>
              <a:rPr lang="en-US" altLang="ko-KR" dirty="0" err="1">
                <a:ea typeface="바탕" panose="02030600000101010101" pitchFamily="18" charset="-127"/>
              </a:rPr>
              <a:t>yy</a:t>
            </a:r>
            <a:r>
              <a:rPr lang="en-US" altLang="ko-KR" dirty="0">
                <a:ea typeface="바탕" panose="02030600000101010101" pitchFamily="18" charset="-127"/>
              </a:rPr>
              <a:t>'= (</a:t>
            </a:r>
            <a:r>
              <a:rPr lang="en-US" altLang="ko-KR" dirty="0" err="1">
                <a:ea typeface="바탕" panose="02030600000101010101" pitchFamily="18" charset="-127"/>
              </a:rPr>
              <a:t>x+y+z</a:t>
            </a:r>
            <a:r>
              <a:rPr lang="en-US" altLang="ko-KR" dirty="0">
                <a:ea typeface="바탕" panose="02030600000101010101" pitchFamily="18" charset="-127"/>
              </a:rPr>
              <a:t>)(</a:t>
            </a:r>
            <a:r>
              <a:rPr lang="en-US" altLang="ko-KR" dirty="0" err="1">
                <a:ea typeface="바탕" panose="02030600000101010101" pitchFamily="18" charset="-127"/>
              </a:rPr>
              <a:t>x+y</a:t>
            </a:r>
            <a:r>
              <a:rPr lang="en-US" altLang="ko-KR" dirty="0">
                <a:ea typeface="바탕" panose="02030600000101010101" pitchFamily="18" charset="-127"/>
              </a:rPr>
              <a:t>'+z)</a:t>
            </a: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ea typeface="바탕" panose="02030600000101010101" pitchFamily="18" charset="-127"/>
              </a:rPr>
              <a:t>	y + z= y + z + xx'= (</a:t>
            </a:r>
            <a:r>
              <a:rPr lang="en-US" altLang="ko-KR" dirty="0" err="1">
                <a:ea typeface="바탕" panose="02030600000101010101" pitchFamily="18" charset="-127"/>
              </a:rPr>
              <a:t>x+y+z</a:t>
            </a:r>
            <a:r>
              <a:rPr lang="en-US" altLang="ko-KR" dirty="0">
                <a:ea typeface="바탕" panose="02030600000101010101" pitchFamily="18" charset="-127"/>
              </a:rPr>
              <a:t>)(x'+</a:t>
            </a:r>
            <a:r>
              <a:rPr lang="en-US" altLang="ko-KR" dirty="0" err="1">
                <a:ea typeface="바탕" panose="02030600000101010101" pitchFamily="18" charset="-127"/>
              </a:rPr>
              <a:t>y+z</a:t>
            </a:r>
            <a:r>
              <a:rPr lang="en-US" altLang="ko-KR" dirty="0">
                <a:ea typeface="바탕" panose="02030600000101010101" pitchFamily="18" charset="-127"/>
              </a:rPr>
              <a:t>)</a:t>
            </a: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ea typeface="바탕" panose="02030600000101010101" pitchFamily="18" charset="-127"/>
              </a:rPr>
              <a:t>	F = (</a:t>
            </a:r>
            <a:r>
              <a:rPr lang="en-US" altLang="ko-KR" dirty="0" err="1">
                <a:ea typeface="바탕" panose="02030600000101010101" pitchFamily="18" charset="-127"/>
              </a:rPr>
              <a:t>x+y+z</a:t>
            </a:r>
            <a:r>
              <a:rPr lang="en-US" altLang="ko-KR" dirty="0">
                <a:ea typeface="바탕" panose="02030600000101010101" pitchFamily="18" charset="-127"/>
              </a:rPr>
              <a:t>)(</a:t>
            </a:r>
            <a:r>
              <a:rPr lang="en-US" altLang="ko-KR" dirty="0" err="1">
                <a:ea typeface="바탕" panose="02030600000101010101" pitchFamily="18" charset="-127"/>
              </a:rPr>
              <a:t>x+y</a:t>
            </a:r>
            <a:r>
              <a:rPr lang="en-US" altLang="ko-KR" dirty="0">
                <a:ea typeface="바탕" panose="02030600000101010101" pitchFamily="18" charset="-127"/>
              </a:rPr>
              <a:t>'+z)(x'+</a:t>
            </a:r>
            <a:r>
              <a:rPr lang="en-US" altLang="ko-KR" dirty="0" err="1">
                <a:ea typeface="바탕" panose="02030600000101010101" pitchFamily="18" charset="-127"/>
              </a:rPr>
              <a:t>y+z</a:t>
            </a:r>
            <a:r>
              <a:rPr lang="en-US" altLang="ko-KR" dirty="0">
                <a:ea typeface="바탕" panose="02030600000101010101" pitchFamily="18" charset="-127"/>
              </a:rPr>
              <a:t>)(x'+</a:t>
            </a:r>
            <a:r>
              <a:rPr lang="en-US" altLang="ko-KR" dirty="0" err="1">
                <a:ea typeface="바탕" panose="02030600000101010101" pitchFamily="18" charset="-127"/>
              </a:rPr>
              <a:t>y+z</a:t>
            </a:r>
            <a:r>
              <a:rPr lang="en-US" altLang="ko-KR" dirty="0">
                <a:ea typeface="바탕" panose="02030600000101010101" pitchFamily="18" charset="-127"/>
              </a:rPr>
              <a:t>')</a:t>
            </a: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ea typeface="바탕" panose="02030600000101010101" pitchFamily="18" charset="-127"/>
              </a:rPr>
              <a:t> 	   = M</a:t>
            </a:r>
            <a:r>
              <a:rPr lang="en-US" altLang="ko-KR" baseline="-30000" dirty="0">
                <a:ea typeface="바탕" panose="02030600000101010101" pitchFamily="18" charset="-127"/>
              </a:rPr>
              <a:t>0</a:t>
            </a:r>
            <a:r>
              <a:rPr lang="en-US" altLang="ko-KR" dirty="0">
                <a:ea typeface="바탕" panose="02030600000101010101" pitchFamily="18" charset="-127"/>
              </a:rPr>
              <a:t>M</a:t>
            </a:r>
            <a:r>
              <a:rPr lang="en-US" altLang="ko-KR" baseline="-30000" dirty="0">
                <a:ea typeface="바탕" panose="02030600000101010101" pitchFamily="18" charset="-127"/>
              </a:rPr>
              <a:t>2</a:t>
            </a:r>
            <a:r>
              <a:rPr lang="en-US" altLang="ko-KR" dirty="0">
                <a:ea typeface="바탕" panose="02030600000101010101" pitchFamily="18" charset="-127"/>
              </a:rPr>
              <a:t>M</a:t>
            </a:r>
            <a:r>
              <a:rPr lang="en-US" altLang="ko-KR" baseline="-30000" dirty="0">
                <a:ea typeface="바탕" panose="02030600000101010101" pitchFamily="18" charset="-127"/>
              </a:rPr>
              <a:t>4</a:t>
            </a:r>
            <a:r>
              <a:rPr lang="en-US" altLang="ko-KR" dirty="0">
                <a:ea typeface="바탕" panose="02030600000101010101" pitchFamily="18" charset="-127"/>
              </a:rPr>
              <a:t>M</a:t>
            </a:r>
            <a:r>
              <a:rPr lang="en-US" altLang="ko-KR" baseline="-30000" dirty="0">
                <a:ea typeface="바탕" panose="02030600000101010101" pitchFamily="18" charset="-127"/>
              </a:rPr>
              <a:t>5</a:t>
            </a: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ea typeface="바탕" panose="02030600000101010101" pitchFamily="18" charset="-127"/>
              </a:rPr>
              <a:t>	F(x, y, z) = ∏(0, 2, 4, 5)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600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Example(cont.)</a:t>
            </a:r>
          </a:p>
        </p:txBody>
      </p:sp>
    </p:spTree>
    <p:extLst>
      <p:ext uri="{BB962C8B-B14F-4D97-AF65-F5344CB8AC3E}">
        <p14:creationId xmlns:p14="http://schemas.microsoft.com/office/powerpoint/2010/main" val="225638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267E9-F8B2-4289-BCE5-CB07D55F6CFF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01000" cy="51816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바탕" panose="02030600000101010101" pitchFamily="18" charset="-127"/>
              </a:rPr>
              <a:t> Ex) F = </a:t>
            </a:r>
            <a:r>
              <a:rPr lang="en-US" altLang="ko-KR" sz="2000" dirty="0" err="1">
                <a:ea typeface="바탕" panose="02030600000101010101" pitchFamily="18" charset="-127"/>
              </a:rPr>
              <a:t>xy</a:t>
            </a:r>
            <a:r>
              <a:rPr lang="en-US" altLang="ko-KR" sz="2000" dirty="0">
                <a:ea typeface="바탕" panose="02030600000101010101" pitchFamily="18" charset="-127"/>
              </a:rPr>
              <a:t> + </a:t>
            </a:r>
            <a:r>
              <a:rPr lang="en-US" altLang="ko-KR" sz="2000" dirty="0" err="1">
                <a:ea typeface="바탕" panose="02030600000101010101" pitchFamily="18" charset="-127"/>
              </a:rPr>
              <a:t>x'z</a:t>
            </a:r>
            <a:r>
              <a:rPr lang="en-US" altLang="ko-KR" sz="2000" dirty="0">
                <a:ea typeface="바탕" panose="02030600000101010101" pitchFamily="18" charset="-127"/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바탕" panose="02030600000101010101" pitchFamily="18" charset="-127"/>
              </a:rPr>
              <a:t>	     </a:t>
            </a:r>
            <a:r>
              <a:rPr lang="en-US" altLang="ko-KR" sz="1800" dirty="0">
                <a:ea typeface="바탕" panose="02030600000101010101" pitchFamily="18" charset="-127"/>
              </a:rPr>
              <a:t>F(x, y, z) = ∑(1, 3, 6, 7)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ea typeface="바탕" panose="02030600000101010101" pitchFamily="18" charset="-127"/>
              </a:rPr>
              <a:t>	     F(x, y, z) = ∏(0, 2, 4, 5)</a:t>
            </a:r>
            <a:endParaRPr lang="en-US" altLang="ko-KR" sz="1800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Example(cont.)</a:t>
            </a:r>
          </a:p>
        </p:txBody>
      </p:sp>
      <p:pic>
        <p:nvPicPr>
          <p:cNvPr id="26629" name="2.6.jpg" descr="2.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9" y="2644776"/>
            <a:ext cx="709612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12023" y="213064"/>
            <a:ext cx="5198090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F(A,B,C) = ∑(1,4,5,6,7)</a:t>
            </a:r>
          </a:p>
          <a:p>
            <a:r>
              <a:rPr lang="en-US" altLang="ko-KR" sz="1600" dirty="0"/>
              <a:t>↓ complement (F</a:t>
            </a:r>
            <a:r>
              <a:rPr lang="ko-KR" altLang="en-US" sz="1600" dirty="0"/>
              <a:t>값이 </a:t>
            </a:r>
            <a:r>
              <a:rPr lang="en-US" altLang="ko-KR" sz="1600" dirty="0"/>
              <a:t>1</a:t>
            </a:r>
            <a:r>
              <a:rPr lang="ko-KR" altLang="en-US" sz="1600" dirty="0"/>
              <a:t>이 아닌 값들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F`(A,B,C) = </a:t>
            </a:r>
            <a:r>
              <a:rPr lang="en-US" altLang="ko-KR" sz="1600" dirty="0"/>
              <a:t>∑(0,2,3)</a:t>
            </a:r>
          </a:p>
          <a:p>
            <a:r>
              <a:rPr lang="en-US" altLang="ko-KR" sz="1600" dirty="0"/>
              <a:t>↓ complement (</a:t>
            </a:r>
            <a:r>
              <a:rPr lang="en-US" altLang="ko-KR" sz="1600" dirty="0" err="1"/>
              <a:t>minterm</a:t>
            </a:r>
            <a:r>
              <a:rPr lang="en-US" altLang="ko-KR" sz="1600" dirty="0"/>
              <a:t> &lt;-&gt; maxterm)</a:t>
            </a:r>
          </a:p>
          <a:p>
            <a:r>
              <a:rPr lang="en-US" altLang="ko-KR" sz="1600" dirty="0"/>
              <a:t>F(A,B,C) = ∏(0,2,3)</a:t>
            </a:r>
          </a:p>
          <a:p>
            <a:r>
              <a:rPr lang="en-US" altLang="ko-KR" sz="1600" dirty="0"/>
              <a:t>F(A,B,C) = ∑(1,4,5,6,7) = ∏(0,2,3)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F</a:t>
            </a:r>
            <a:r>
              <a:rPr lang="ko-KR" altLang="en-US" sz="1600" dirty="0"/>
              <a:t>을 </a:t>
            </a:r>
            <a:r>
              <a:rPr lang="en-US" altLang="ko-KR" sz="1600" dirty="0"/>
              <a:t>sum of </a:t>
            </a:r>
            <a:r>
              <a:rPr lang="en-US" altLang="ko-KR" sz="1600" dirty="0" err="1"/>
              <a:t>minterms</a:t>
            </a:r>
            <a:r>
              <a:rPr lang="en-US" altLang="ko-KR" sz="1600" dirty="0"/>
              <a:t> &amp; product of maxterms</a:t>
            </a:r>
            <a:r>
              <a:rPr lang="ko-KR" altLang="en-US" sz="1600" dirty="0"/>
              <a:t>으로 </a:t>
            </a:r>
            <a:endParaRPr lang="en-US" altLang="ko-KR" sz="1600" dirty="0"/>
          </a:p>
          <a:p>
            <a:r>
              <a:rPr lang="ko-KR" altLang="en-US" sz="1600" dirty="0"/>
              <a:t>모두 표현가능</a:t>
            </a:r>
            <a:endParaRPr lang="en-US" altLang="ko-KR" sz="1600" dirty="0"/>
          </a:p>
          <a:p>
            <a:r>
              <a:rPr lang="en-US" altLang="ko-KR" sz="1600" dirty="0" err="1"/>
              <a:t>mj</a:t>
            </a:r>
            <a:r>
              <a:rPr lang="en-US" altLang="ko-KR" sz="1600" dirty="0"/>
              <a:t>` = </a:t>
            </a:r>
            <a:r>
              <a:rPr lang="en-US" altLang="ko-KR" sz="1600" dirty="0" err="1"/>
              <a:t>Mj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maxterm with subscript j is a complement of the </a:t>
            </a:r>
          </a:p>
          <a:p>
            <a:r>
              <a:rPr lang="en-US" altLang="ko-KR" sz="1600" dirty="0" err="1"/>
              <a:t>minterm</a:t>
            </a:r>
            <a:r>
              <a:rPr lang="en-US" altLang="ko-KR" sz="1600" dirty="0"/>
              <a:t> with the same subscript j and vice versa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213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BA3C4-C0FD-4200-9595-5DE87990EF5A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010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/>
              <a:t>The sum of minterms and the product of maxterms forms are known as the </a:t>
            </a:r>
            <a:r>
              <a:rPr lang="en-US" altLang="ko-KR" u="sng"/>
              <a:t>canonical forms </a:t>
            </a:r>
            <a:r>
              <a:rPr lang="en-US" altLang="ko-KR"/>
              <a:t>of a function</a:t>
            </a:r>
            <a:endParaRPr lang="en-US" altLang="ko-KR">
              <a:ea typeface="바탕" panose="02030600000101010101" pitchFamily="18" charset="-127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Canonical Forms</a:t>
            </a:r>
          </a:p>
        </p:txBody>
      </p:sp>
    </p:spTree>
    <p:extLst>
      <p:ext uri="{BB962C8B-B14F-4D97-AF65-F5344CB8AC3E}">
        <p14:creationId xmlns:p14="http://schemas.microsoft.com/office/powerpoint/2010/main" val="1461048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2D62A-3928-4CD7-945F-117B00B2328B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01000" cy="51816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Sum of Products (SOP) and Product of Sums (POS) are also standard forms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 AB+CD = (A+C)(B+C)(A+D)(B+D)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The sum of </a:t>
            </a:r>
            <a:r>
              <a:rPr lang="en-US" altLang="ko-KR" dirty="0" err="1"/>
              <a:t>minterms</a:t>
            </a:r>
            <a:r>
              <a:rPr lang="en-US" altLang="ko-KR" dirty="0"/>
              <a:t> is a special case of the SOP form, where all product terms are </a:t>
            </a:r>
            <a:r>
              <a:rPr lang="en-US" altLang="ko-KR" dirty="0" err="1"/>
              <a:t>minterms</a:t>
            </a:r>
            <a:endParaRPr lang="en-US" altLang="ko-KR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The product of maxterms is a special case of the POS form, where all sum terms are maxterms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>
                <a:ea typeface="바탕" panose="02030600000101010101" pitchFamily="18" charset="-127"/>
              </a:rPr>
              <a:t>create two-level structure of gates (two-level structure produces the least amount of delay through the gates when the signal propagates from the inputs to the outputs) 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 dirty="0"/>
              <a:t>Standard Forms</a:t>
            </a:r>
          </a:p>
        </p:txBody>
      </p:sp>
    </p:spTree>
    <p:extLst>
      <p:ext uri="{BB962C8B-B14F-4D97-AF65-F5344CB8AC3E}">
        <p14:creationId xmlns:p14="http://schemas.microsoft.com/office/powerpoint/2010/main" val="3297492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CFFCC-403A-4211-AFC8-0A3FB8AC66E0}" type="slidenum">
              <a:rPr lang="en-US" altLang="ko-KR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7772400" cy="676275"/>
          </a:xfrm>
          <a:noFill/>
        </p:spPr>
        <p:txBody>
          <a:bodyPr/>
          <a:lstStyle/>
          <a:p>
            <a:pPr eaLnBrk="1" hangingPunct="1"/>
            <a:r>
              <a:rPr lang="en-US" altLang="ko-KR" sz="3200"/>
              <a:t>SOP and POS Conversion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288" y="1554163"/>
            <a:ext cx="3960812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ea typeface="굴림" panose="020B0600000101010101" pitchFamily="50" charset="-127"/>
              </a:rPr>
              <a:t>SOP -&gt; POS</a:t>
            </a:r>
          </a:p>
          <a:p>
            <a:pPr>
              <a:defRPr/>
            </a:pPr>
            <a:endParaRPr lang="de-DE" altLang="ko-KR" dirty="0">
              <a:solidFill>
                <a:schemeClr val="tx1">
                  <a:lumMod val="50000"/>
                </a:schemeClr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de-DE" altLang="ko-KR" dirty="0">
                <a:solidFill>
                  <a:schemeClr val="tx1">
                    <a:lumMod val="50000"/>
                  </a:schemeClr>
                </a:solidFill>
                <a:ea typeface="굴림" panose="020B0600000101010101" pitchFamily="50" charset="-127"/>
              </a:rPr>
              <a:t>F = AB + CD </a:t>
            </a:r>
          </a:p>
          <a:p>
            <a:pPr>
              <a:defRPr/>
            </a:pPr>
            <a:r>
              <a:rPr lang="de-DE" altLang="ko-KR" dirty="0">
                <a:solidFill>
                  <a:schemeClr val="tx1">
                    <a:lumMod val="50000"/>
                  </a:schemeClr>
                </a:solidFill>
                <a:ea typeface="굴림" panose="020B0600000101010101" pitchFamily="50" charset="-127"/>
              </a:rPr>
              <a:t>= (AB+C)(AB+D)</a:t>
            </a:r>
          </a:p>
          <a:p>
            <a:pPr>
              <a:defRPr/>
            </a:pPr>
            <a:r>
              <a:rPr lang="de-DE" altLang="ko-KR" dirty="0">
                <a:solidFill>
                  <a:schemeClr val="tx1">
                    <a:lumMod val="50000"/>
                  </a:schemeClr>
                </a:solidFill>
                <a:ea typeface="굴림" panose="020B0600000101010101" pitchFamily="50" charset="-127"/>
              </a:rPr>
              <a:t>= (A+C)(B+C)(AB+D) </a:t>
            </a:r>
          </a:p>
          <a:p>
            <a:pPr>
              <a:defRPr/>
            </a:pPr>
            <a:r>
              <a:rPr lang="de-DE" altLang="ko-KR" dirty="0">
                <a:solidFill>
                  <a:schemeClr val="tx1">
                    <a:lumMod val="50000"/>
                  </a:schemeClr>
                </a:solidFill>
                <a:ea typeface="굴림" panose="020B0600000101010101" pitchFamily="50" charset="-127"/>
              </a:rPr>
              <a:t>= (A+C)(B+C)(A+D)(B+D)</a:t>
            </a:r>
            <a:endParaRPr lang="ko-KR" altLang="en-US" dirty="0">
              <a:solidFill>
                <a:schemeClr val="tx1">
                  <a:lumMod val="50000"/>
                </a:schemeClr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0464" y="2709864"/>
            <a:ext cx="3959225" cy="2031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ea typeface="굴림" panose="020B0600000101010101" pitchFamily="50" charset="-127"/>
              </a:rPr>
              <a:t>POS -&gt; SOP</a:t>
            </a:r>
          </a:p>
          <a:p>
            <a:pPr>
              <a:defRPr/>
            </a:pPr>
            <a:endParaRPr lang="de-DE" altLang="ko-KR" dirty="0">
              <a:solidFill>
                <a:schemeClr val="tx1">
                  <a:lumMod val="50000"/>
                </a:schemeClr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ea typeface="굴림" panose="020B0600000101010101" pitchFamily="50" charset="-127"/>
              </a:rPr>
              <a:t>F = (A’+B)(A’+C)(C+D)</a:t>
            </a:r>
          </a:p>
          <a:p>
            <a:pPr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ea typeface="굴림" panose="020B0600000101010101" pitchFamily="50" charset="-127"/>
              </a:rPr>
              <a:t> = (A’+BC)(C+D) </a:t>
            </a:r>
          </a:p>
          <a:p>
            <a:pPr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ea typeface="굴림" panose="020B0600000101010101" pitchFamily="50" charset="-127"/>
              </a:rPr>
              <a:t> = A’C+A’D+BCC+BCD </a:t>
            </a:r>
          </a:p>
          <a:p>
            <a:pPr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ea typeface="굴림" panose="020B0600000101010101" pitchFamily="50" charset="-127"/>
              </a:rPr>
              <a:t> =  A’C+A’D+BC</a:t>
            </a:r>
            <a:r>
              <a:rPr lang="de-DE" altLang="ko-KR" dirty="0">
                <a:solidFill>
                  <a:schemeClr val="tx1">
                    <a:lumMod val="50000"/>
                  </a:schemeClr>
                </a:solidFill>
                <a:ea typeface="굴림" panose="020B0600000101010101" pitchFamily="50" charset="-127"/>
              </a:rPr>
              <a:t>+BCD</a:t>
            </a:r>
          </a:p>
          <a:p>
            <a:pPr>
              <a:defRPr/>
            </a:pPr>
            <a:r>
              <a:rPr lang="de-DE" altLang="ko-KR" dirty="0">
                <a:solidFill>
                  <a:schemeClr val="tx1">
                    <a:lumMod val="50000"/>
                  </a:schemeClr>
                </a:solidFill>
                <a:ea typeface="굴림" panose="020B0600000101010101" pitchFamily="50" charset="-127"/>
              </a:rPr>
              <a:t> =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ea typeface="굴림" panose="020B0600000101010101" pitchFamily="50" charset="-127"/>
              </a:rPr>
              <a:t>A’C+A’D</a:t>
            </a:r>
            <a:r>
              <a:rPr lang="de-DE" altLang="ko-KR" dirty="0">
                <a:solidFill>
                  <a:schemeClr val="tx1">
                    <a:lumMod val="50000"/>
                  </a:schemeClr>
                </a:solidFill>
                <a:ea typeface="굴림" panose="020B0600000101010101" pitchFamily="50" charset="-127"/>
              </a:rPr>
              <a:t>+BC</a:t>
            </a:r>
            <a:endParaRPr lang="ko-KR" altLang="en-US" dirty="0">
              <a:solidFill>
                <a:schemeClr val="tx1">
                  <a:lumMod val="50000"/>
                </a:schemeClr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875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E3B7A-0139-4EBD-AB7D-F05B1C62346B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125538"/>
            <a:ext cx="8001000" cy="55800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400" b="1"/>
              <a:t>Sum of Minterm </a:t>
            </a:r>
            <a:r>
              <a:rPr lang="en-US" altLang="ko-KR" sz="2400" b="1">
                <a:sym typeface="Wingdings" panose="05000000000000000000" pitchFamily="2" charset="2"/>
              </a:rPr>
              <a:t> </a:t>
            </a:r>
            <a:r>
              <a:rPr lang="en-US" altLang="ko-KR" sz="2400" b="1"/>
              <a:t>Product of Maxterm</a:t>
            </a:r>
            <a:endParaRPr lang="en-US" altLang="ko-KR" sz="240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7772400" cy="676275"/>
          </a:xfrm>
          <a:noFill/>
        </p:spPr>
        <p:txBody>
          <a:bodyPr/>
          <a:lstStyle/>
          <a:p>
            <a:pPr eaLnBrk="1" hangingPunct="1"/>
            <a:r>
              <a:rPr lang="en-US" altLang="ko-KR" sz="3200"/>
              <a:t>Canonical and Standard Forms</a:t>
            </a:r>
          </a:p>
        </p:txBody>
      </p:sp>
      <p:pic>
        <p:nvPicPr>
          <p:cNvPr id="3072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1" y="1773238"/>
            <a:ext cx="8486775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11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A6546-4245-4CE8-AB8C-80617AD3C6F3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125538"/>
            <a:ext cx="8001000" cy="55800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/>
              <a:t>Standard Forms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/>
              <a:t> - Sum of product : </a:t>
            </a:r>
            <a:r>
              <a:rPr lang="en-US" altLang="ko-KR" sz="2000" b="1">
                <a:ea typeface="바탕" panose="02030600000101010101" pitchFamily="18" charset="-127"/>
              </a:rPr>
              <a:t>F</a:t>
            </a:r>
            <a:r>
              <a:rPr lang="en-US" altLang="ko-KR" sz="2000" b="1" baseline="-30000">
                <a:ea typeface="바탕" panose="02030600000101010101" pitchFamily="18" charset="-127"/>
              </a:rPr>
              <a:t>1</a:t>
            </a:r>
            <a:r>
              <a:rPr lang="en-US" altLang="ko-KR" sz="2000" b="1">
                <a:ea typeface="바탕" panose="02030600000101010101" pitchFamily="18" charset="-127"/>
              </a:rPr>
              <a:t> = y' +xy + x'yz'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/>
              <a:t> - Product of sum : </a:t>
            </a:r>
            <a:r>
              <a:rPr lang="en-US" altLang="ko-KR" sz="2000" b="1">
                <a:ea typeface="바탕" panose="02030600000101010101" pitchFamily="18" charset="-127"/>
              </a:rPr>
              <a:t>F</a:t>
            </a:r>
            <a:r>
              <a:rPr lang="en-US" altLang="ko-KR" sz="2000" b="1" baseline="-30000">
                <a:ea typeface="바탕" panose="02030600000101010101" pitchFamily="18" charset="-127"/>
              </a:rPr>
              <a:t>2</a:t>
            </a:r>
            <a:r>
              <a:rPr lang="en-US" altLang="ko-KR" sz="2000" b="1">
                <a:ea typeface="바탕" panose="02030600000101010101" pitchFamily="18" charset="-127"/>
              </a:rPr>
              <a:t> = x(y'+z)(x'+y+z'+w)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ea typeface="바탕" panose="02030600000101010101" pitchFamily="18" charset="-127"/>
              </a:rPr>
              <a:t>Sum of products representation most common in industry.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7772400" cy="676275"/>
          </a:xfrm>
          <a:noFill/>
        </p:spPr>
        <p:txBody>
          <a:bodyPr/>
          <a:lstStyle/>
          <a:p>
            <a:pPr eaLnBrk="1" hangingPunct="1"/>
            <a:r>
              <a:rPr lang="en-US" altLang="ko-KR" sz="3200"/>
              <a:t>Standard Forms and Logic Circuit</a:t>
            </a:r>
          </a:p>
        </p:txBody>
      </p:sp>
      <p:pic>
        <p:nvPicPr>
          <p:cNvPr id="31749" name="Picture 5" descr="AACFLMQ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4" y="3284539"/>
            <a:ext cx="8131175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76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19B3A-0966-4B02-AE59-77E59F8D13D9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7772400" cy="676275"/>
          </a:xfrm>
        </p:spPr>
        <p:txBody>
          <a:bodyPr/>
          <a:lstStyle/>
          <a:p>
            <a:pPr eaLnBrk="1" hangingPunct="1"/>
            <a:r>
              <a:rPr lang="en-US" altLang="ko-KR" sz="3200"/>
              <a:t>Other Logic Operations</a:t>
            </a:r>
          </a:p>
        </p:txBody>
      </p:sp>
      <p:graphicFrame>
        <p:nvGraphicFramePr>
          <p:cNvPr id="32772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143250" y="1084264"/>
          <a:ext cx="54102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Image" r:id="rId3" imgW="4311405" imgH="1120000" progId="Photoshop.Image.6">
                  <p:embed/>
                </p:oleObj>
              </mc:Choice>
              <mc:Fallback>
                <p:oleObj name="Image" r:id="rId3" imgW="4311405" imgH="1120000" progId="Photoshop.Image.6">
                  <p:embed/>
                  <p:pic>
                    <p:nvPicPr>
                      <p:cNvPr id="3277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084264"/>
                        <a:ext cx="54102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3" name="2.8.jpg" descr="2.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9" y="2595564"/>
            <a:ext cx="7134225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55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Principle of Duality</a:t>
            </a:r>
            <a:endParaRPr lang="ko-KR" altLang="en-US"/>
          </a:p>
        </p:txBody>
      </p:sp>
      <p:sp>
        <p:nvSpPr>
          <p:cNvPr id="6147" name="내용 개체 틀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Dual of a statement S is obtained Principle of Duality </a:t>
            </a:r>
          </a:p>
          <a:p>
            <a:pPr lvl="1"/>
            <a:r>
              <a:rPr lang="en-US" altLang="ko-KR"/>
              <a:t>By interchanging * and + </a:t>
            </a:r>
          </a:p>
          <a:p>
            <a:pPr lvl="1"/>
            <a:r>
              <a:rPr lang="en-US" altLang="ko-KR"/>
              <a:t>By interchanging interchanging 0 and 1</a:t>
            </a:r>
          </a:p>
          <a:p>
            <a:r>
              <a:rPr lang="en-US" altLang="ko-KR"/>
              <a:t>Dual of (a*1)*(0+a’) = 0 is (a+0)+(1*a’) = 1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01E22-7CF5-42B4-B901-8CC950B4535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8273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EC3A-24CD-48B6-9927-751FE42182DF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/>
              <a:t>Digital Logic Gate</a:t>
            </a:r>
          </a:p>
        </p:txBody>
      </p:sp>
      <p:graphicFrame>
        <p:nvGraphicFramePr>
          <p:cNvPr id="33796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352800" y="1704975"/>
          <a:ext cx="5372100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Image" r:id="rId3" imgW="4711111" imgH="3580952" progId="Photoshop.Image.6">
                  <p:embed/>
                </p:oleObj>
              </mc:Choice>
              <mc:Fallback>
                <p:oleObj name="Image" r:id="rId3" imgW="4711111" imgH="3580952" progId="Photoshop.Image.6">
                  <p:embed/>
                  <p:pic>
                    <p:nvPicPr>
                      <p:cNvPr id="3379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704975"/>
                        <a:ext cx="5372100" cy="408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4800600" y="6019800"/>
          <a:ext cx="2603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Image" r:id="rId5" imgW="2603175" imgH="266385" progId="Photoshop.Image.6">
                  <p:embed/>
                </p:oleObj>
              </mc:Choice>
              <mc:Fallback>
                <p:oleObj name="Image" r:id="rId5" imgW="2603175" imgH="266385" progId="Photoshop.Image.6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019800"/>
                        <a:ext cx="2603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968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399263-787A-42B7-8A8C-B6DF87317501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graphicFrame>
        <p:nvGraphicFramePr>
          <p:cNvPr id="34819" name="Object 1030"/>
          <p:cNvGraphicFramePr>
            <a:graphicFrameLocks noChangeAspect="1"/>
          </p:cNvGraphicFramePr>
          <p:nvPr/>
        </p:nvGraphicFramePr>
        <p:xfrm>
          <a:off x="4876800" y="6096000"/>
          <a:ext cx="24384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Image" r:id="rId3" imgW="2603175" imgH="266385" progId="Photoshop.Image.6">
                  <p:embed/>
                </p:oleObj>
              </mc:Choice>
              <mc:Fallback>
                <p:oleObj name="Image" r:id="rId3" imgW="2603175" imgH="266385" progId="Photoshop.Image.6">
                  <p:embed/>
                  <p:pic>
                    <p:nvPicPr>
                      <p:cNvPr id="34819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096000"/>
                        <a:ext cx="2438400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103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Digital Logic Gate</a:t>
            </a:r>
          </a:p>
        </p:txBody>
      </p:sp>
      <p:pic>
        <p:nvPicPr>
          <p:cNvPr id="34821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>
            <a:fillRect/>
          </a:stretch>
        </p:blipFill>
        <p:spPr bwMode="auto">
          <a:xfrm>
            <a:off x="2490789" y="1684339"/>
            <a:ext cx="705802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4163" y="3932808"/>
            <a:ext cx="264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excludes the combination of </a:t>
            </a:r>
          </a:p>
          <a:p>
            <a:r>
              <a:rPr lang="en-US" altLang="ko-KR" sz="1400" dirty="0"/>
              <a:t>both x and y being equal to 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3776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Commutative/associative law</a:t>
            </a:r>
            <a:endParaRPr lang="ko-KR" altLang="en-US" sz="3200"/>
          </a:p>
        </p:txBody>
      </p:sp>
      <p:sp>
        <p:nvSpPr>
          <p:cNvPr id="3584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AND, OR, XOR, XNOR : </a:t>
            </a:r>
            <a:r>
              <a:rPr lang="en-US" altLang="ko-KR" dirty="0"/>
              <a:t>both</a:t>
            </a:r>
            <a:r>
              <a:rPr lang="en-US" altLang="ko-KR" b="1" dirty="0"/>
              <a:t> </a:t>
            </a:r>
            <a:r>
              <a:rPr lang="en-US" altLang="ko-KR" dirty="0"/>
              <a:t>Commutative and associative law exist</a:t>
            </a:r>
          </a:p>
          <a:p>
            <a:r>
              <a:rPr lang="en-US" altLang="ko-KR" b="1" dirty="0"/>
              <a:t>NAND, NOR : </a:t>
            </a:r>
            <a:r>
              <a:rPr lang="en-US" altLang="ko-KR" dirty="0"/>
              <a:t>only commutative law (should use the correct parentheses to signify the proper sequence of the gates)</a:t>
            </a:r>
          </a:p>
          <a:p>
            <a:r>
              <a:rPr lang="en-US" altLang="ko-KR" dirty="0"/>
              <a:t>the gate can be extended to have more than two inputs if the binary operation it represents is commutative and associative.</a:t>
            </a:r>
          </a:p>
          <a:p>
            <a:r>
              <a:rPr lang="en-US" altLang="ko-KR" dirty="0"/>
              <a:t>NAND, NOR – associative X → can’t be extended to have more than two input to overcome this difficulty</a:t>
            </a:r>
          </a:p>
          <a:p>
            <a:r>
              <a:rPr lang="en-US" altLang="ko-KR" dirty="0"/>
              <a:t>1. </a:t>
            </a:r>
            <a:r>
              <a:rPr lang="en-US" altLang="ko-KR" dirty="0" err="1"/>
              <a:t>x↓y↓z</a:t>
            </a:r>
            <a:r>
              <a:rPr lang="en-US" altLang="ko-KR" dirty="0"/>
              <a:t> (NOR) = (</a:t>
            </a:r>
            <a:r>
              <a:rPr lang="en-US" altLang="ko-KR" dirty="0" err="1"/>
              <a:t>x+y+z</a:t>
            </a:r>
            <a:r>
              <a:rPr lang="en-US" altLang="ko-KR" dirty="0"/>
              <a:t>)` (OR + complement)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x↑y↑z</a:t>
            </a:r>
            <a:r>
              <a:rPr lang="en-US" altLang="ko-KR" dirty="0"/>
              <a:t> (NAND) = (</a:t>
            </a:r>
            <a:r>
              <a:rPr lang="en-US" altLang="ko-KR" dirty="0" err="1"/>
              <a:t>xyz</a:t>
            </a:r>
            <a:r>
              <a:rPr lang="en-US" altLang="ko-KR" dirty="0"/>
              <a:t>)` (AND + complement)</a:t>
            </a:r>
          </a:p>
          <a:p>
            <a:r>
              <a:rPr lang="en-US" altLang="ko-KR" dirty="0"/>
              <a:t>1,2</a:t>
            </a:r>
            <a:r>
              <a:rPr lang="ko-KR" altLang="en-US" dirty="0"/>
              <a:t>을 이용해서 </a:t>
            </a:r>
            <a:r>
              <a:rPr lang="en-US" altLang="ko-KR" dirty="0"/>
              <a:t>NOR, NAND</a:t>
            </a:r>
            <a:r>
              <a:rPr lang="ko-KR" altLang="en-US" dirty="0"/>
              <a:t>의 </a:t>
            </a:r>
            <a:r>
              <a:rPr lang="en-US" altLang="ko-KR" dirty="0"/>
              <a:t>multiple input</a:t>
            </a:r>
            <a:r>
              <a:rPr lang="ko-KR" altLang="en-US" dirty="0"/>
              <a:t>을 표현한다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2F1D29-3608-4F75-B225-E331D09279A2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2262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8701C-E70D-43DD-B8BE-7216EC7ED999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010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 - exclusive-OR (XOR) :odd function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Digital Logic Gate</a:t>
            </a:r>
          </a:p>
        </p:txBody>
      </p:sp>
      <p:pic>
        <p:nvPicPr>
          <p:cNvPr id="36869" name="AACFLMV0.jpg" descr="AACFLMV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205038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649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F5A55-6678-426A-8E12-CDB3D53487B7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010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Positive and Negative Logic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Digital Logic Gate</a:t>
            </a:r>
          </a:p>
        </p:txBody>
      </p:sp>
      <p:pic>
        <p:nvPicPr>
          <p:cNvPr id="38917" name="AACFLMW0.jpg" descr="AACFLMW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133600"/>
            <a:ext cx="82296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43364"/>
            <a:ext cx="82105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98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/>
          <p:cNvSpPr>
            <a:spLocks noGrp="1"/>
          </p:cNvSpPr>
          <p:nvPr>
            <p:ph type="title"/>
          </p:nvPr>
        </p:nvSpPr>
        <p:spPr>
          <a:xfrm>
            <a:off x="2133600" y="304801"/>
            <a:ext cx="7772400" cy="747713"/>
          </a:xfrm>
        </p:spPr>
        <p:txBody>
          <a:bodyPr/>
          <a:lstStyle/>
          <a:p>
            <a:r>
              <a:rPr lang="en-US" altLang="ko-KR" sz="4000"/>
              <a:t>Boolean Functions:Terminology</a:t>
            </a:r>
            <a:endParaRPr lang="ko-KR" altLang="en-US" sz="4000"/>
          </a:p>
        </p:txBody>
      </p:sp>
      <p:sp>
        <p:nvSpPr>
          <p:cNvPr id="4" name="내용 개체 틀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774826" y="1484314"/>
            <a:ext cx="8569325" cy="4535487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altLang="ko-KR" dirty="0"/>
              <a:t>F(</a:t>
            </a:r>
            <a:r>
              <a:rPr lang="en-US" altLang="ko-KR" dirty="0" err="1"/>
              <a:t>a,b,c</a:t>
            </a:r>
            <a:r>
              <a:rPr lang="en-US" altLang="ko-KR" dirty="0"/>
              <a:t>) = </a:t>
            </a:r>
            <a:r>
              <a:rPr lang="en-US" altLang="ko-KR" dirty="0" err="1"/>
              <a:t>a’bc</a:t>
            </a:r>
            <a:r>
              <a:rPr lang="en-US" altLang="ko-KR" dirty="0"/>
              <a:t> + </a:t>
            </a:r>
            <a:r>
              <a:rPr lang="en-US" altLang="ko-KR" dirty="0" err="1"/>
              <a:t>abc</a:t>
            </a:r>
            <a:r>
              <a:rPr lang="en-US" altLang="ko-KR" dirty="0"/>
              <a:t>’ + ab + c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Variable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Represents a value (0 or 1), Three variables: a, b, and c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Literal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Appearance of a variable, in true or complemented form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Nine literals: a’, b, c, a, b, c’, a, b, and c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Product term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Product of literals, Four product terms: </a:t>
            </a:r>
            <a:r>
              <a:rPr lang="en-US" altLang="ko-KR" dirty="0" err="1"/>
              <a:t>a’bc</a:t>
            </a:r>
            <a:r>
              <a:rPr lang="en-US" altLang="ko-KR" dirty="0"/>
              <a:t>, </a:t>
            </a:r>
            <a:r>
              <a:rPr lang="en-US" altLang="ko-KR" dirty="0" err="1"/>
              <a:t>abc</a:t>
            </a:r>
            <a:r>
              <a:rPr lang="en-US" altLang="ko-KR" dirty="0"/>
              <a:t>’, ab, c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CFF4D-8816-419F-8710-8821DE67233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665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2"/>
          <p:cNvSpPr>
            <a:spLocks noGrp="1"/>
          </p:cNvSpPr>
          <p:nvPr>
            <p:ph type="title"/>
          </p:nvPr>
        </p:nvSpPr>
        <p:spPr>
          <a:xfrm>
            <a:off x="2133600" y="304801"/>
            <a:ext cx="7772400" cy="747713"/>
          </a:xfrm>
        </p:spPr>
        <p:txBody>
          <a:bodyPr/>
          <a:lstStyle/>
          <a:p>
            <a:r>
              <a:rPr lang="en-US" altLang="ko-KR" sz="3200"/>
              <a:t>Representations of Boolean Functions</a:t>
            </a:r>
            <a:endParaRPr lang="ko-KR" altLang="en-US" sz="3200"/>
          </a:p>
        </p:txBody>
      </p:sp>
      <p:sp>
        <p:nvSpPr>
          <p:cNvPr id="8195" name="내용 개체 틀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774826" y="1484314"/>
            <a:ext cx="8569325" cy="4535487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English 1: F outputs 1 when a is 0 and b is 0, or when a is 0 and b is 1.</a:t>
            </a:r>
          </a:p>
          <a:p>
            <a:pPr marL="0" indent="0">
              <a:buNone/>
            </a:pPr>
            <a:r>
              <a:rPr lang="en-US" altLang="ko-KR"/>
              <a:t>English 2: F outputs 1 when a is 0, regardless of b’s value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Equation 1: F(a,b) = a’b’ + a’b</a:t>
            </a:r>
          </a:p>
          <a:p>
            <a:pPr marL="0" indent="0">
              <a:buNone/>
            </a:pPr>
            <a:r>
              <a:rPr lang="en-US" altLang="ko-KR"/>
              <a:t>Equation 2: F(a,b) = a’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60B6EF-9E8A-4887-9805-C4580DAAEB1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8197" name="아래쪽 화살표 4"/>
          <p:cNvSpPr>
            <a:spLocks noChangeArrowheads="1"/>
          </p:cNvSpPr>
          <p:nvPr/>
        </p:nvSpPr>
        <p:spPr bwMode="auto">
          <a:xfrm>
            <a:off x="5519739" y="2941145"/>
            <a:ext cx="1081087" cy="7921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2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C7140-45B2-4417-A9E8-E90D2118EF16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/>
              <a:t>Boolean Algebra and Logic Gates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2313" y="1524000"/>
            <a:ext cx="8424862" cy="5181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400" dirty="0"/>
              <a:t>Basic Definitions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dirty="0"/>
              <a:t> 1. Closure : A set S is closed with respect to a binary operator if, for every pair of elements of S, the binary operator specifies a rule for obtaining a unique elements of 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dirty="0"/>
              <a:t> 2. Associative law : (x*y)*z=x*(y*z)  for all </a:t>
            </a:r>
            <a:r>
              <a:rPr lang="en-US" altLang="ko-KR" sz="2000" dirty="0" err="1"/>
              <a:t>x,y,z∈S</a:t>
            </a:r>
            <a:r>
              <a:rPr lang="en-US" altLang="ko-KR" sz="2000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dirty="0"/>
              <a:t> 3. Commutative law : x*y=y*x for all </a:t>
            </a:r>
            <a:r>
              <a:rPr lang="en-US" altLang="ko-KR" sz="2000" dirty="0" err="1"/>
              <a:t>x,y∈S</a:t>
            </a:r>
            <a:r>
              <a:rPr lang="en-US" altLang="ko-KR" sz="2000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dirty="0"/>
              <a:t> 4. Identity elements: for all </a:t>
            </a:r>
            <a:r>
              <a:rPr lang="en-US" altLang="ko-KR" sz="2000" dirty="0" err="1"/>
              <a:t>x∈S</a:t>
            </a:r>
            <a:r>
              <a:rPr lang="en-US" altLang="ko-KR" sz="2000" dirty="0"/>
              <a:t>, e*x=x*e=x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dirty="0"/>
              <a:t>      ex) set of integers I={…, -3, -2, -1, 0, 1, 2, 3, …}, x+0=0+x=x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dirty="0"/>
              <a:t> 5. Inverse : A set S having the identity elements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dirty="0"/>
              <a:t>    (Boolean algebra does not have +,* inverse)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dirty="0"/>
              <a:t>       for all </a:t>
            </a:r>
            <a:r>
              <a:rPr lang="en-US" altLang="ko-KR" sz="2000" dirty="0" err="1"/>
              <a:t>x∈S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y∈S</a:t>
            </a:r>
            <a:r>
              <a:rPr lang="en-US" altLang="ko-KR" sz="2000" dirty="0"/>
              <a:t>,   x*y=e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dirty="0"/>
              <a:t> 6. Distributive law : x*(</a:t>
            </a:r>
            <a:r>
              <a:rPr lang="en-US" altLang="ko-KR" sz="2000" dirty="0" err="1"/>
              <a:t>y+z</a:t>
            </a:r>
            <a:r>
              <a:rPr lang="en-US" altLang="ko-KR" sz="2000" dirty="0"/>
              <a:t>)=(x*y) + (x*z)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dirty="0"/>
              <a:t>                              x+(y*z)=(</a:t>
            </a:r>
            <a:r>
              <a:rPr lang="en-US" altLang="ko-KR" sz="2000" dirty="0" err="1"/>
              <a:t>x+y</a:t>
            </a:r>
            <a:r>
              <a:rPr lang="en-US" altLang="ko-KR" sz="2000" dirty="0"/>
              <a:t>) * (</a:t>
            </a:r>
            <a:r>
              <a:rPr lang="en-US" altLang="ko-KR" sz="2000" dirty="0" err="1"/>
              <a:t>x+z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dirty="0"/>
              <a:t>Boolean algebra is an algebra that deals with binary variables and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dirty="0"/>
              <a:t>logic operations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dirty="0"/>
              <a:t>Boolean function described by algebraic expression using binary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dirty="0"/>
              <a:t>variable &amp; logic operation</a:t>
            </a:r>
          </a:p>
        </p:txBody>
      </p:sp>
    </p:spTree>
    <p:extLst>
      <p:ext uri="{BB962C8B-B14F-4D97-AF65-F5344CB8AC3E}">
        <p14:creationId xmlns:p14="http://schemas.microsoft.com/office/powerpoint/2010/main" val="332837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505A5B-D86D-4944-8450-998403BA522E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/>
              <a:t>Basic Theorems and Properties of Boolean Algebra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772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800"/>
          </a:p>
        </p:txBody>
      </p:sp>
      <p:pic>
        <p:nvPicPr>
          <p:cNvPr id="10245" name="2.1.jpg" descr="2.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7"/>
          <a:stretch>
            <a:fillRect/>
          </a:stretch>
        </p:blipFill>
        <p:spPr bwMode="auto">
          <a:xfrm>
            <a:off x="2124722" y="1394533"/>
            <a:ext cx="822960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직사각형 1"/>
          <p:cNvSpPr>
            <a:spLocks noChangeArrowheads="1"/>
          </p:cNvSpPr>
          <p:nvPr/>
        </p:nvSpPr>
        <p:spPr bwMode="auto">
          <a:xfrm>
            <a:off x="1981201" y="5734050"/>
            <a:ext cx="85074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s-ES" altLang="ko-KR" sz="1600" dirty="0">
                <a:solidFill>
                  <a:schemeClr val="tx1"/>
                </a:solidFill>
              </a:rPr>
              <a:t>Consensus   (a) xy+x'z+yz = xy+x'z    (b) (x+y)(x'+z)(y+z) =(x+y)(x'+z)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 dirty="0"/>
              <a:t>∪ </a:t>
            </a:r>
            <a:r>
              <a:rPr lang="en-US" altLang="ko-KR" sz="2400" dirty="0"/>
              <a:t>= or = +</a:t>
            </a:r>
            <a:r>
              <a:rPr lang="ko-KR" altLang="en-US" sz="2400" dirty="0"/>
              <a:t> </a:t>
            </a:r>
            <a:r>
              <a:rPr lang="en-US" altLang="ko-KR" sz="2400" dirty="0"/>
              <a:t>, </a:t>
            </a:r>
            <a:r>
              <a:rPr lang="ko-KR" altLang="en-US" sz="2400" dirty="0"/>
              <a:t>∩ </a:t>
            </a:r>
            <a:r>
              <a:rPr lang="en-US" altLang="ko-KR" sz="2400" dirty="0"/>
              <a:t>= and = *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 = </a:t>
            </a:r>
            <a:r>
              <a:rPr lang="ko-KR" altLang="en-US" sz="1600" dirty="0">
                <a:solidFill>
                  <a:schemeClr val="tx1"/>
                </a:solidFill>
              </a:rPr>
              <a:t>전체 집합</a:t>
            </a:r>
            <a:r>
              <a:rPr lang="en-US" altLang="ko-KR" sz="1600" dirty="0">
                <a:solidFill>
                  <a:schemeClr val="tx1"/>
                </a:solidFill>
              </a:rPr>
              <a:t>, 0 = </a:t>
            </a:r>
            <a:r>
              <a:rPr lang="ko-KR" altLang="en-US" sz="1600" dirty="0">
                <a:solidFill>
                  <a:schemeClr val="tx1"/>
                </a:solidFill>
              </a:rPr>
              <a:t>공집합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x + x`</a:t>
            </a:r>
            <a:r>
              <a:rPr lang="ko-KR" altLang="en-US" sz="1600" dirty="0">
                <a:solidFill>
                  <a:schemeClr val="tx1"/>
                </a:solidFill>
              </a:rPr>
              <a:t>을 곱하거나</a:t>
            </a:r>
            <a:r>
              <a:rPr lang="en-US" altLang="ko-KR" sz="1600" dirty="0">
                <a:solidFill>
                  <a:schemeClr val="tx1"/>
                </a:solidFill>
              </a:rPr>
              <a:t>, x*x1</a:t>
            </a:r>
            <a:r>
              <a:rPr lang="ko-KR" altLang="en-US" sz="1600" dirty="0">
                <a:solidFill>
                  <a:schemeClr val="tx1"/>
                </a:solidFill>
              </a:rPr>
              <a:t>을 더해서 식을 간략화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16210" y="1491448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dual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6090082" y="1860780"/>
            <a:ext cx="1677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5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4" y="528638"/>
            <a:ext cx="7743825" cy="830262"/>
          </a:xfrm>
        </p:spPr>
        <p:txBody>
          <a:bodyPr/>
          <a:lstStyle/>
          <a:p>
            <a:r>
              <a:rPr lang="en-US" altLang="ko-KR" sz="3200"/>
              <a:t>Representation Conversion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24100" y="1595439"/>
            <a:ext cx="7772400" cy="2687637"/>
          </a:xfrm>
        </p:spPr>
        <p:txBody>
          <a:bodyPr/>
          <a:lstStyle/>
          <a:p>
            <a:r>
              <a:rPr lang="en-US" altLang="ko-KR" sz="2400"/>
              <a:t>Need to transition between boolean expression, truth table, and circuit (symbols).</a:t>
            </a:r>
          </a:p>
          <a:p>
            <a:r>
              <a:rPr lang="en-US" altLang="ko-KR" sz="2400"/>
              <a:t>Converting between truth table and expression is easy.</a:t>
            </a:r>
          </a:p>
          <a:p>
            <a:r>
              <a:rPr lang="en-US" altLang="ko-KR" sz="2400"/>
              <a:t>Converting between expression and circuit is easy. </a:t>
            </a:r>
          </a:p>
          <a:p>
            <a:r>
              <a:rPr lang="en-US" altLang="ko-KR" sz="2400"/>
              <a:t>More difficult to convert to truth table.</a:t>
            </a:r>
          </a:p>
        </p:txBody>
      </p:sp>
      <p:grpSp>
        <p:nvGrpSpPr>
          <p:cNvPr id="11268" name="Group 38"/>
          <p:cNvGrpSpPr>
            <a:grpSpLocks/>
          </p:cNvGrpSpPr>
          <p:nvPr/>
        </p:nvGrpSpPr>
        <p:grpSpPr bwMode="auto">
          <a:xfrm>
            <a:off x="4114800" y="4437063"/>
            <a:ext cx="4191000" cy="2286000"/>
            <a:chOff x="1248" y="1536"/>
            <a:chExt cx="2640" cy="1440"/>
          </a:xfrm>
        </p:grpSpPr>
        <p:sp>
          <p:nvSpPr>
            <p:cNvPr id="11269" name="Oval 26"/>
            <p:cNvSpPr>
              <a:spLocks noChangeArrowheads="1"/>
            </p:cNvSpPr>
            <p:nvPr/>
          </p:nvSpPr>
          <p:spPr bwMode="auto">
            <a:xfrm>
              <a:off x="1248" y="1536"/>
              <a:ext cx="960" cy="672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kumimoji="1" sz="32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270" name="Oval 27"/>
            <p:cNvSpPr>
              <a:spLocks noChangeArrowheads="1"/>
            </p:cNvSpPr>
            <p:nvPr/>
          </p:nvSpPr>
          <p:spPr bwMode="auto">
            <a:xfrm>
              <a:off x="2928" y="1536"/>
              <a:ext cx="960" cy="67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kumimoji="1" sz="32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271" name="Oval 28"/>
            <p:cNvSpPr>
              <a:spLocks noChangeArrowheads="1"/>
            </p:cNvSpPr>
            <p:nvPr/>
          </p:nvSpPr>
          <p:spPr bwMode="auto">
            <a:xfrm>
              <a:off x="2016" y="2304"/>
              <a:ext cx="960" cy="672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kumimoji="1" sz="32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</a:rPr>
                <a:t>Truth</a:t>
              </a:r>
            </a:p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11272" name="Text Box 29"/>
            <p:cNvSpPr txBox="1">
              <a:spLocks noChangeArrowheads="1"/>
            </p:cNvSpPr>
            <p:nvPr/>
          </p:nvSpPr>
          <p:spPr bwMode="auto">
            <a:xfrm>
              <a:off x="1463" y="1689"/>
              <a:ext cx="6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kumimoji="1" sz="32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</a:rPr>
                <a:t>Circuit</a:t>
              </a:r>
            </a:p>
          </p:txBody>
        </p:sp>
        <p:sp>
          <p:nvSpPr>
            <p:cNvPr id="11273" name="Text Box 30"/>
            <p:cNvSpPr txBox="1">
              <a:spLocks noChangeArrowheads="1"/>
            </p:cNvSpPr>
            <p:nvPr/>
          </p:nvSpPr>
          <p:spPr bwMode="auto">
            <a:xfrm>
              <a:off x="2928" y="1588"/>
              <a:ext cx="877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kumimoji="1" sz="32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</a:rPr>
                <a:t>  </a:t>
              </a:r>
              <a:r>
                <a:rPr lang="en-US" altLang="ko-KR" sz="2000">
                  <a:solidFill>
                    <a:schemeClr val="tx1"/>
                  </a:solidFill>
                </a:rPr>
                <a:t>Boolean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11274" name="Line 32"/>
            <p:cNvSpPr>
              <a:spLocks noChangeShapeType="1"/>
            </p:cNvSpPr>
            <p:nvPr/>
          </p:nvSpPr>
          <p:spPr bwMode="auto">
            <a:xfrm flipV="1">
              <a:off x="2736" y="2064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5" name="Line 33"/>
            <p:cNvSpPr>
              <a:spLocks noChangeShapeType="1"/>
            </p:cNvSpPr>
            <p:nvPr/>
          </p:nvSpPr>
          <p:spPr bwMode="auto">
            <a:xfrm flipH="1">
              <a:off x="2928" y="2160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6" name="Line 34"/>
            <p:cNvSpPr>
              <a:spLocks noChangeShapeType="1"/>
            </p:cNvSpPr>
            <p:nvPr/>
          </p:nvSpPr>
          <p:spPr bwMode="auto">
            <a:xfrm flipH="1">
              <a:off x="2112" y="168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7" name="Line 35"/>
            <p:cNvSpPr>
              <a:spLocks noChangeShapeType="1"/>
            </p:cNvSpPr>
            <p:nvPr/>
          </p:nvSpPr>
          <p:spPr bwMode="auto">
            <a:xfrm>
              <a:off x="2208" y="192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8" name="Line 36"/>
            <p:cNvSpPr>
              <a:spLocks noChangeShapeType="1"/>
            </p:cNvSpPr>
            <p:nvPr/>
          </p:nvSpPr>
          <p:spPr bwMode="auto">
            <a:xfrm flipH="1" flipV="1">
              <a:off x="2064" y="2112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9" name="Line 37"/>
            <p:cNvSpPr>
              <a:spLocks noChangeShapeType="1"/>
            </p:cNvSpPr>
            <p:nvPr/>
          </p:nvSpPr>
          <p:spPr bwMode="auto">
            <a:xfrm>
              <a:off x="1872" y="220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51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C0AF7B-7DC0-42CD-A72D-212FD50AEBC7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820738"/>
          </a:xfrm>
        </p:spPr>
        <p:txBody>
          <a:bodyPr/>
          <a:lstStyle/>
          <a:p>
            <a:pPr eaLnBrk="1" hangingPunct="1"/>
            <a:r>
              <a:rPr lang="en-US" altLang="ko-KR" sz="3200"/>
              <a:t>Boolean function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341438"/>
            <a:ext cx="8077200" cy="53641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/>
              <a:t>Operator precedence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   1. Parentheses   2. NOT (’)  3. AND (•)  4. OR (+)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/>
              <a:t>Boolean function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ko-KR" sz="1800" dirty="0"/>
          </a:p>
        </p:txBody>
      </p:sp>
      <p:pic>
        <p:nvPicPr>
          <p:cNvPr id="1229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636838"/>
            <a:ext cx="7488238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44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1899</Words>
  <Application>Microsoft Office PowerPoint</Application>
  <PresentationFormat>와이드스크린</PresentationFormat>
  <Paragraphs>321</Paragraphs>
  <Slides>34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바탕</vt:lpstr>
      <vt:lpstr>굴림</vt:lpstr>
      <vt:lpstr>맑은 고딕</vt:lpstr>
      <vt:lpstr>Arial</vt:lpstr>
      <vt:lpstr>Tahoma</vt:lpstr>
      <vt:lpstr>Wingdings</vt:lpstr>
      <vt:lpstr>Office 테마</vt:lpstr>
      <vt:lpstr>Equation</vt:lpstr>
      <vt:lpstr>Image</vt:lpstr>
      <vt:lpstr>PowerPoint 프레젠테이션</vt:lpstr>
      <vt:lpstr>Outline</vt:lpstr>
      <vt:lpstr>Principle of Duality</vt:lpstr>
      <vt:lpstr>Boolean Functions:Terminology</vt:lpstr>
      <vt:lpstr>Representations of Boolean Functions</vt:lpstr>
      <vt:lpstr>Boolean Algebra and Logic Gates</vt:lpstr>
      <vt:lpstr>Basic Theorems and Properties of Boolean Algebra</vt:lpstr>
      <vt:lpstr>Representation Conversion</vt:lpstr>
      <vt:lpstr>Boolean function</vt:lpstr>
      <vt:lpstr>Boolean Functions – Algebraic Manipulation</vt:lpstr>
      <vt:lpstr>Boolean Functions – Complement of a Function</vt:lpstr>
      <vt:lpstr>Boolean Functions – Complement of a Function</vt:lpstr>
      <vt:lpstr>Canonical Form ‐‐ Sum of Minterms</vt:lpstr>
      <vt:lpstr>Canonical Form or Standard Form</vt:lpstr>
      <vt:lpstr>Minterms (standard product) → 곱이 항상 1</vt:lpstr>
      <vt:lpstr>Maxterms (standard sum) → 합이 항상 0</vt:lpstr>
      <vt:lpstr>Minterms and Maxterms</vt:lpstr>
      <vt:lpstr>Canonical and Standard Forms</vt:lpstr>
      <vt:lpstr>Expressing Functions</vt:lpstr>
      <vt:lpstr>Example : minterm and maxterm</vt:lpstr>
      <vt:lpstr>Example(cont.)</vt:lpstr>
      <vt:lpstr>Example(cont.)</vt:lpstr>
      <vt:lpstr>Example(cont.)</vt:lpstr>
      <vt:lpstr>Canonical Forms</vt:lpstr>
      <vt:lpstr>Standard Forms</vt:lpstr>
      <vt:lpstr>SOP and POS Conversion</vt:lpstr>
      <vt:lpstr>Canonical and Standard Forms</vt:lpstr>
      <vt:lpstr>Standard Forms and Logic Circuit</vt:lpstr>
      <vt:lpstr>Other Logic Operations</vt:lpstr>
      <vt:lpstr>Digital Logic Gate</vt:lpstr>
      <vt:lpstr>Digital Logic Gate</vt:lpstr>
      <vt:lpstr>Commutative/associative law</vt:lpstr>
      <vt:lpstr>Digital Logic Gate</vt:lpstr>
      <vt:lpstr>Digital Logic 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김진권</dc:creator>
  <cp:lastModifiedBy>김진권</cp:lastModifiedBy>
  <cp:revision>8</cp:revision>
  <dcterms:created xsi:type="dcterms:W3CDTF">2017-01-31T05:18:43Z</dcterms:created>
  <dcterms:modified xsi:type="dcterms:W3CDTF">2017-01-31T07:10:25Z</dcterms:modified>
</cp:coreProperties>
</file>