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4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2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CF75-A413-400D-8BFF-410443DD153D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9436-4F44-476F-A508-5AB5A02B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2122489" y="638175"/>
            <a:ext cx="330358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300">
                <a:latin typeface="Times New Roman" panose="02020603050405020304" pitchFamily="18" charset="0"/>
                <a:ea typeface="Malgun Gothic" panose="020B0503020000020004" pitchFamily="34" charset="-127"/>
              </a:rPr>
              <a:t>Verilog HDL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2206626" y="2152650"/>
            <a:ext cx="70596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One of the two most popular languages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2206626" y="2816225"/>
            <a:ext cx="46085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Resembles C (remotely)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2206625" y="3481388"/>
            <a:ext cx="7881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Can represent logic diagrams, boolean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expressions, sequential circuits, modules etc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2206625" y="4711700"/>
            <a:ext cx="63833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Comes with a great variety of tools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04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3708400" y="874714"/>
            <a:ext cx="5035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900">
                <a:latin typeface="Arial" panose="020B0604020202020204" pitchFamily="34" charset="0"/>
                <a:ea typeface="Malgun Gothic" panose="020B0503020000020004" pitchFamily="34" charset="-127"/>
              </a:rPr>
              <a:t>Boolean Expressions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2303463" y="2101851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2597150" y="1981201"/>
            <a:ext cx="62738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Familiar boolean expressions can be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specified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728914" y="3081338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2728914" y="3600450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2728914" y="4119563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2989263" y="3036888"/>
            <a:ext cx="15811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AND is 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2989264" y="3556001"/>
            <a:ext cx="12541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OR is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8" name="TextBox 9"/>
          <p:cNvSpPr txBox="1">
            <a:spLocks noChangeArrowheads="1"/>
          </p:cNvSpPr>
          <p:nvPr/>
        </p:nvSpPr>
        <p:spPr bwMode="auto">
          <a:xfrm>
            <a:off x="2989264" y="4075113"/>
            <a:ext cx="15525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NOT is ~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1978026" y="6248401"/>
            <a:ext cx="3143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6073776" y="6248401"/>
            <a:ext cx="3159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17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105276" y="874714"/>
            <a:ext cx="4246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900">
                <a:latin typeface="Arial" panose="020B0604020202020204" pitchFamily="34" charset="0"/>
                <a:ea typeface="Malgun Gothic" panose="020B0503020000020004" pitchFamily="34" charset="-127"/>
              </a:rPr>
              <a:t>Boolean Example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303463" y="2101851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597151" y="1981200"/>
            <a:ext cx="21558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Let’ s define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728914" y="2633663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2728914" y="3152775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2989264" y="2589213"/>
            <a:ext cx="27146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x = A + BC + B’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989263" y="3108326"/>
            <a:ext cx="32512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y = B’ C + BC’ D’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1978026" y="6248401"/>
            <a:ext cx="3143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82" name="TextBox 9"/>
          <p:cNvSpPr txBox="1">
            <a:spLocks noChangeArrowheads="1"/>
          </p:cNvSpPr>
          <p:nvPr/>
        </p:nvSpPr>
        <p:spPr bwMode="auto">
          <a:xfrm>
            <a:off x="6073776" y="6248401"/>
            <a:ext cx="3159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26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B6C4E-8860-4FC0-A7C3-2289C0536115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HDL(Hardware Description Language)</a:t>
            </a:r>
          </a:p>
        </p:txBody>
      </p:sp>
      <p:sp>
        <p:nvSpPr>
          <p:cNvPr id="84996" name="Text Box 6" descr="Rectangle: Click to edit Master text styles&#10;Second level&#10;Third level&#10;Fourth level&#10;Fifth level"/>
          <p:cNvSpPr>
            <a:spLocks noChangeArrowheads="1"/>
          </p:cNvSpPr>
          <p:nvPr>
            <p:ph type="body" idx="1"/>
          </p:nvPr>
        </p:nvSpPr>
        <p:spPr>
          <a:xfrm>
            <a:off x="3505200" y="3048000"/>
            <a:ext cx="3810000" cy="2590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//HDL Example 3-4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//Circuit specified with Boolean equations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module</a:t>
            </a:r>
            <a:r>
              <a:rPr lang="en-US" altLang="ko-KR" sz="1400"/>
              <a:t> circuit_bln (x,y,A,B,C,D);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   </a:t>
            </a:r>
            <a:r>
              <a:rPr lang="en-US" altLang="ko-KR" sz="1400" b="1"/>
              <a:t>input</a:t>
            </a:r>
            <a:r>
              <a:rPr lang="en-US" altLang="ko-KR" sz="1400"/>
              <a:t> A,B,C,D;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   </a:t>
            </a:r>
            <a:r>
              <a:rPr lang="en-US" altLang="ko-KR" sz="1400" b="1"/>
              <a:t>output</a:t>
            </a:r>
            <a:r>
              <a:rPr lang="en-US" altLang="ko-KR" sz="1400"/>
              <a:t> x,y;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   </a:t>
            </a:r>
            <a:r>
              <a:rPr lang="en-US" altLang="ko-KR" sz="1400" b="1"/>
              <a:t>assign</a:t>
            </a:r>
            <a:r>
              <a:rPr lang="en-US" altLang="ko-KR" sz="1400"/>
              <a:t> x = A | (B &amp; C) | (~B &amp; C);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/>
              <a:t>   </a:t>
            </a:r>
            <a:r>
              <a:rPr lang="en-US" altLang="ko-KR" sz="1400" b="1"/>
              <a:t>assign</a:t>
            </a:r>
            <a:r>
              <a:rPr lang="en-US" altLang="ko-KR" sz="1400"/>
              <a:t> y = (~B &amp; C) | (B &amp; ~C &amp; ~D);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/>
              <a:t>endmodule</a:t>
            </a:r>
          </a:p>
        </p:txBody>
      </p:sp>
      <p:sp>
        <p:nvSpPr>
          <p:cNvPr id="84997" name="Text Box 7"/>
          <p:cNvSpPr txBox="1">
            <a:spLocks noChangeArrowheads="1"/>
          </p:cNvSpPr>
          <p:nvPr/>
        </p:nvSpPr>
        <p:spPr bwMode="auto">
          <a:xfrm>
            <a:off x="2133600" y="1524001"/>
            <a:ext cx="807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2000">
                <a:latin typeface="굴림" panose="020B0600000101010101" pitchFamily="34" charset="-127"/>
              </a:rPr>
              <a:t>Boolean Expressions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34" charset="-127"/>
              </a:rPr>
              <a:t>  - AND, OR, NOT =&gt; (&amp;), (|), (~)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34" charset="-127"/>
              </a:rPr>
              <a:t>      </a:t>
            </a:r>
            <a:r>
              <a:rPr lang="en-US" altLang="ko-KR" sz="1800" b="1">
                <a:latin typeface="굴림" panose="020B0600000101010101" pitchFamily="34" charset="-127"/>
              </a:rPr>
              <a:t>assign</a:t>
            </a:r>
            <a:r>
              <a:rPr lang="en-US" altLang="ko-KR" sz="1800">
                <a:latin typeface="굴림" panose="020B0600000101010101" pitchFamily="34" charset="-127"/>
              </a:rPr>
              <a:t> x = (A &amp; B) | ~C);</a:t>
            </a:r>
            <a:r>
              <a:rPr lang="en-US" altLang="ko-KR" sz="2000">
                <a:latin typeface="굴림" panose="020B0600000101010101" pitchFamily="34" charset="-127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ko-KR" sz="20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305301" y="874714"/>
            <a:ext cx="3852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900">
                <a:latin typeface="Arial" panose="020B0604020202020204" pitchFamily="34" charset="0"/>
                <a:ea typeface="Malgun Gothic" panose="020B0503020000020004" pitchFamily="34" charset="-127"/>
              </a:rPr>
              <a:t>UDPs in Verilog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303463" y="2101851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597151" y="1981201"/>
            <a:ext cx="754062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One can define new primitives and use them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like the built-in primitives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2597150" y="3036888"/>
            <a:ext cx="635635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Use the keyword </a:t>
            </a:r>
            <a:r>
              <a:rPr lang="en-US" altLang="ko-KR" sz="2800" b="1">
                <a:latin typeface="Arial" panose="020B0604020202020204" pitchFamily="34" charset="0"/>
                <a:ea typeface="Malgun Gothic" panose="020B0503020000020004" pitchFamily="34" charset="-127"/>
              </a:rPr>
              <a:t>primitive </a:t>
            </a: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instead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ea typeface="Malgun Gothic" panose="020B0503020000020004" pitchFamily="34" charset="-127"/>
              </a:rPr>
              <a:t>module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2597151" y="4108450"/>
            <a:ext cx="53117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They can have only one 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2597151" y="4716464"/>
            <a:ext cx="75406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They are called User Defined Primitives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9" name="TextBox 8"/>
          <p:cNvSpPr txBox="1">
            <a:spLocks noChangeArrowheads="1"/>
          </p:cNvSpPr>
          <p:nvPr/>
        </p:nvSpPr>
        <p:spPr bwMode="auto">
          <a:xfrm>
            <a:off x="2303463" y="3157539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0" name="TextBox 9"/>
          <p:cNvSpPr txBox="1">
            <a:spLocks noChangeArrowheads="1"/>
          </p:cNvSpPr>
          <p:nvPr/>
        </p:nvSpPr>
        <p:spPr bwMode="auto">
          <a:xfrm>
            <a:off x="2303463" y="4224339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1" name="TextBox 10"/>
          <p:cNvSpPr txBox="1">
            <a:spLocks noChangeArrowheads="1"/>
          </p:cNvSpPr>
          <p:nvPr/>
        </p:nvSpPr>
        <p:spPr bwMode="auto">
          <a:xfrm>
            <a:off x="2303463" y="4838701"/>
            <a:ext cx="3984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2" name="TextBox 11"/>
          <p:cNvSpPr txBox="1">
            <a:spLocks noChangeArrowheads="1"/>
          </p:cNvSpPr>
          <p:nvPr/>
        </p:nvSpPr>
        <p:spPr bwMode="auto">
          <a:xfrm>
            <a:off x="1978026" y="6248401"/>
            <a:ext cx="3143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3" name="TextBox 12"/>
          <p:cNvSpPr txBox="1">
            <a:spLocks noChangeArrowheads="1"/>
          </p:cNvSpPr>
          <p:nvPr/>
        </p:nvSpPr>
        <p:spPr bwMode="auto">
          <a:xfrm>
            <a:off x="6073776" y="6248401"/>
            <a:ext cx="3159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85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4498975" y="538164"/>
            <a:ext cx="3460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900">
                <a:latin typeface="Arial" panose="020B0604020202020204" pitchFamily="34" charset="0"/>
                <a:ea typeface="Malgun Gothic" panose="020B0503020000020004" pitchFamily="34" charset="-127"/>
              </a:rPr>
              <a:t>Example UDP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2076451" y="1725614"/>
            <a:ext cx="3984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370138" y="1604963"/>
            <a:ext cx="58150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Define a primitive that implements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501901" y="2257425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762251" y="2212976"/>
            <a:ext cx="49704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crctp(x,y,z) = Sigma(0, 2, 4, 6, 7)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2762251" y="3340100"/>
            <a:ext cx="7204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a table is contained between the keywords </a:t>
            </a:r>
            <a:r>
              <a:rPr lang="en-US" altLang="ko-KR" sz="2500" b="1">
                <a:latin typeface="Arial" panose="020B0604020202020204" pitchFamily="34" charset="0"/>
                <a:ea typeface="Malgun Gothic" panose="020B0503020000020004" pitchFamily="34" charset="-127"/>
              </a:rPr>
              <a:t>table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500">
                <a:latin typeface="Arial" panose="020B0604020202020204" pitchFamily="34" charset="0"/>
                <a:ea typeface="Malgun Gothic" panose="020B0503020000020004" pitchFamily="34" charset="-127"/>
              </a:rPr>
              <a:t>and </a:t>
            </a:r>
            <a:r>
              <a:rPr lang="en-US" altLang="ko-KR" sz="2500" b="1">
                <a:latin typeface="Arial" panose="020B0604020202020204" pitchFamily="34" charset="0"/>
                <a:ea typeface="Malgun Gothic" panose="020B0503020000020004" pitchFamily="34" charset="-127"/>
              </a:rPr>
              <a:t>endtable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2076451" y="2854326"/>
            <a:ext cx="3984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2370139" y="2732089"/>
            <a:ext cx="32226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latin typeface="Arial" panose="020B0604020202020204" pitchFamily="34" charset="0"/>
                <a:ea typeface="Malgun Gothic" panose="020B0503020000020004" pitchFamily="34" charset="-127"/>
              </a:rPr>
              <a:t>We will use tables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4" name="TextBox 9"/>
          <p:cNvSpPr txBox="1">
            <a:spLocks noChangeArrowheads="1"/>
          </p:cNvSpPr>
          <p:nvPr/>
        </p:nvSpPr>
        <p:spPr bwMode="auto">
          <a:xfrm>
            <a:off x="2501901" y="3390900"/>
            <a:ext cx="4095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Malgun Gothic" panose="020B0503020000020004" pitchFamily="34" charset="-127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5" name="TextBox 10"/>
          <p:cNvSpPr txBox="1">
            <a:spLocks noChangeArrowheads="1"/>
          </p:cNvSpPr>
          <p:nvPr/>
        </p:nvSpPr>
        <p:spPr bwMode="auto">
          <a:xfrm>
            <a:off x="1978026" y="6248401"/>
            <a:ext cx="3143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6" name="TextBox 11"/>
          <p:cNvSpPr txBox="1">
            <a:spLocks noChangeArrowheads="1"/>
          </p:cNvSpPr>
          <p:nvPr/>
        </p:nvSpPr>
        <p:spPr bwMode="auto">
          <a:xfrm>
            <a:off x="6073776" y="6248401"/>
            <a:ext cx="3159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anose="020B0604020202020204" pitchFamily="34" charset="0"/>
                <a:ea typeface="Malgun Gothic" panose="020B0503020000020004" pitchFamily="34" charset="-127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94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32E6F-98DD-4E32-92A1-C8FB6B7CED84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User-Defined Primitives (UDP)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HDL(Hardware Description Language)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209800" y="1905000"/>
            <a:ext cx="41910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//HDL Example 3-5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//User defined primitive(UDP)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34" charset="-127"/>
              </a:rPr>
              <a:t>primitive</a:t>
            </a:r>
            <a:r>
              <a:rPr lang="en-US" altLang="ko-KR" sz="1200">
                <a:latin typeface="굴림" panose="020B0600000101010101" pitchFamily="34" charset="-127"/>
              </a:rPr>
              <a:t> crctp (x,A,B,C);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</a:t>
            </a:r>
            <a:r>
              <a:rPr lang="en-US" altLang="ko-KR" sz="1200" b="1">
                <a:latin typeface="굴림" panose="020B0600000101010101" pitchFamily="34" charset="-127"/>
              </a:rPr>
              <a:t>output</a:t>
            </a:r>
            <a:r>
              <a:rPr lang="en-US" altLang="ko-KR" sz="1200">
                <a:latin typeface="굴림" panose="020B0600000101010101" pitchFamily="34" charset="-127"/>
              </a:rPr>
              <a:t>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</a:t>
            </a:r>
            <a:r>
              <a:rPr lang="en-US" altLang="ko-KR" sz="1200" b="1">
                <a:latin typeface="굴림" panose="020B0600000101010101" pitchFamily="34" charset="-127"/>
              </a:rPr>
              <a:t>input</a:t>
            </a:r>
            <a:r>
              <a:rPr lang="en-US" altLang="ko-KR" sz="1200">
                <a:latin typeface="굴림" panose="020B0600000101010101" pitchFamily="34" charset="-127"/>
              </a:rPr>
              <a:t> A,B,C;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//Truth table for x(A,B,C) = Minterms (0,2,4,6,7)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</a:t>
            </a:r>
            <a:r>
              <a:rPr lang="en-US" altLang="ko-KR" sz="1200" b="1">
                <a:latin typeface="굴림" panose="020B0600000101010101" pitchFamily="34" charset="-127"/>
              </a:rPr>
              <a:t>table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//     A   B   C  :  x  (Note that this is only a comment)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0   0   0  :  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0   0   1  : 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0   1   0  :  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0   1   1  : 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1   0   0  :  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1   0   1  : 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1   1   0  :  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34" charset="-127"/>
              </a:rPr>
              <a:t>       1   1   1  :  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34" charset="-127"/>
              </a:rPr>
              <a:t>   endtable</a:t>
            </a:r>
            <a:r>
              <a:rPr lang="en-US" altLang="ko-KR" sz="1200">
                <a:latin typeface="굴림" panose="020B0600000101010101" pitchFamily="34" charset="-127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34" charset="-127"/>
              </a:rPr>
              <a:t>endprimitive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477000" y="1905000"/>
            <a:ext cx="3810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//Instantiate primitive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module</a:t>
            </a:r>
            <a:r>
              <a:rPr lang="en-US" altLang="ko-KR" sz="1400">
                <a:latin typeface="굴림" panose="020B0600000101010101" pitchFamily="34" charset="-127"/>
              </a:rPr>
              <a:t> declare_crctp;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reg </a:t>
            </a:r>
            <a:r>
              <a:rPr lang="en-US" altLang="ko-KR" sz="1400">
                <a:latin typeface="굴림" panose="020B0600000101010101" pitchFamily="34" charset="-127"/>
              </a:rPr>
              <a:t>x,y,z;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wire </a:t>
            </a:r>
            <a:r>
              <a:rPr lang="en-US" altLang="ko-KR" sz="1400">
                <a:latin typeface="굴림" panose="020B0600000101010101" pitchFamily="34" charset="-127"/>
              </a:rPr>
              <a:t>w;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crctp (w,z,y,z);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20666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Wire Elements (Combinational logic)</a:t>
            </a:r>
            <a:endParaRPr lang="ko-KR" altLang="en-US" sz="40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The following are syntax rules when using wires:</a:t>
            </a:r>
          </a:p>
          <a:p>
            <a:pPr marL="0" indent="0">
              <a:buNone/>
              <a:defRPr/>
            </a:pPr>
            <a:r>
              <a:rPr lang="en-US" altLang="ko-KR" dirty="0"/>
              <a:t>1. wire elements are used to connect input and output ports of a module instantiation together with some other element in your design.</a:t>
            </a:r>
          </a:p>
          <a:p>
            <a:pPr marL="0" indent="0">
              <a:buNone/>
              <a:defRPr/>
            </a:pPr>
            <a:r>
              <a:rPr lang="en-US" altLang="ko-KR" dirty="0"/>
              <a:t>2. wire elements are used as inputs and outputs within an actual module declaration.</a:t>
            </a:r>
          </a:p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wire elements must be driven by something, and cannot store a value without being driven</a:t>
            </a:r>
            <a:r>
              <a:rPr lang="en-US" altLang="ko-KR" dirty="0"/>
              <a:t>. In other words, wire elements are a stateless way of connecting two pieces in a Verilog-based design.</a:t>
            </a:r>
          </a:p>
          <a:p>
            <a:pPr marL="0" indent="0">
              <a:buNone/>
              <a:defRPr/>
            </a:pPr>
            <a:r>
              <a:rPr lang="en-US" altLang="ko-KR" dirty="0"/>
              <a:t>4. wire elements cannot be used as the left-hand side of an = or &lt;= sign in an always@ block.</a:t>
            </a:r>
          </a:p>
          <a:p>
            <a:pPr marL="0" indent="0">
              <a:buNone/>
              <a:defRPr/>
            </a:pPr>
            <a:r>
              <a:rPr lang="en-US" altLang="ko-KR" dirty="0"/>
              <a:t>5. wire elements are the only legal type on the left-hand side of an assign statement.</a:t>
            </a:r>
          </a:p>
          <a:p>
            <a:pPr marL="0" indent="0">
              <a:buNone/>
              <a:defRPr/>
            </a:pPr>
            <a:r>
              <a:rPr lang="en-US" altLang="ko-KR" dirty="0"/>
              <a:t>6. wire elements can only be used to model combinational logic.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12D90-FB57-4F19-9A82-11E29727D7A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16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Reg Elements (Combinational and Sequential logic)</a:t>
            </a:r>
            <a:endParaRPr lang="ko-KR" altLang="en-US" sz="40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The following are syntax rules when using wires:</a:t>
            </a:r>
          </a:p>
          <a:p>
            <a:pPr marL="0" indent="0">
              <a:buNone/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reg</a:t>
            </a:r>
            <a:r>
              <a:rPr lang="en-US" altLang="ko-KR" dirty="0"/>
              <a:t> elements can be connected to the input port of a module instantiation. Note that </a:t>
            </a:r>
            <a:r>
              <a:rPr lang="en-US" altLang="ko-KR" dirty="0" err="1"/>
              <a:t>reg</a:t>
            </a:r>
            <a:r>
              <a:rPr lang="en-US" altLang="ko-KR" dirty="0"/>
              <a:t> cannot connect to the output port of a module instantiation.</a:t>
            </a:r>
          </a:p>
          <a:p>
            <a:pPr marL="0" indent="0">
              <a:buNone/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reg</a:t>
            </a:r>
            <a:r>
              <a:rPr lang="en-US" altLang="ko-KR" dirty="0"/>
              <a:t> elements can be used as outputs within an actual module declaration. Note that </a:t>
            </a:r>
            <a:r>
              <a:rPr lang="en-US" altLang="ko-KR" dirty="0" err="1"/>
              <a:t>reg</a:t>
            </a:r>
            <a:r>
              <a:rPr lang="en-US" altLang="ko-KR" dirty="0"/>
              <a:t> cannot be used as inputs within an actual module declaration.</a:t>
            </a:r>
          </a:p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reg</a:t>
            </a:r>
            <a:r>
              <a:rPr lang="en-US" altLang="ko-KR" dirty="0"/>
              <a:t> is the only legal type on the left-hand side of an always@ block = or &lt;= sign.</a:t>
            </a:r>
          </a:p>
          <a:p>
            <a:pPr marL="0" indent="0">
              <a:buNone/>
              <a:defRPr/>
            </a:pPr>
            <a:r>
              <a:rPr lang="en-US" altLang="ko-KR" dirty="0"/>
              <a:t>4. </a:t>
            </a:r>
            <a:r>
              <a:rPr lang="en-US" altLang="ko-KR" dirty="0" err="1"/>
              <a:t>reg</a:t>
            </a:r>
            <a:r>
              <a:rPr lang="en-US" altLang="ko-KR" dirty="0"/>
              <a:t> is the only legal type on the left-hand side of an initial block = sign (used in Test Benches).</a:t>
            </a:r>
          </a:p>
          <a:p>
            <a:pPr marL="0" indent="0">
              <a:buNone/>
              <a:defRPr/>
            </a:pPr>
            <a:r>
              <a:rPr lang="en-US" altLang="ko-KR" dirty="0"/>
              <a:t>5. </a:t>
            </a:r>
            <a:r>
              <a:rPr lang="en-US" altLang="ko-KR" dirty="0" err="1"/>
              <a:t>reg</a:t>
            </a:r>
            <a:r>
              <a:rPr lang="en-US" altLang="ko-KR" dirty="0"/>
              <a:t> cannot be used on the left-hand side of an assign statement.</a:t>
            </a:r>
          </a:p>
          <a:p>
            <a:pPr marL="0" indent="0">
              <a:buNone/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reg</a:t>
            </a:r>
            <a:r>
              <a:rPr lang="en-US" altLang="ko-KR" dirty="0"/>
              <a:t> can be used to create registers when used in conjunction with always@(</a:t>
            </a:r>
            <a:r>
              <a:rPr lang="en-US" altLang="ko-KR" dirty="0" err="1"/>
              <a:t>posedge</a:t>
            </a:r>
            <a:r>
              <a:rPr lang="en-US" altLang="ko-KR" dirty="0"/>
              <a:t> Clock) blocks.</a:t>
            </a:r>
          </a:p>
          <a:p>
            <a:pPr marL="0" indent="0">
              <a:buNone/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reg</a:t>
            </a:r>
            <a:r>
              <a:rPr lang="en-US" altLang="ko-KR" dirty="0"/>
              <a:t> can, therefore, be used to create both combinational and sequential logic.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2FA98-D4C6-4FB5-A5B4-FEC918776BD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82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9113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 wire A , B ;</a:t>
            </a:r>
          </a:p>
          <a:p>
            <a:pPr marL="0" indent="0">
              <a:buNone/>
            </a:pPr>
            <a:r>
              <a:rPr lang="en-US" altLang="ko-KR"/>
              <a:t> reg I , J , K ; // simple 1 -bit wide reg elements</a:t>
            </a:r>
          </a:p>
          <a:p>
            <a:pPr marL="0" indent="0">
              <a:buNone/>
            </a:pPr>
            <a:r>
              <a:rPr lang="en-US" altLang="ko-KR"/>
              <a:t>reg[8:0] Wide ; // a 9 -bit wide reg element</a:t>
            </a:r>
          </a:p>
          <a:p>
            <a:pPr marL="0" indent="0">
              <a:buNone/>
            </a:pPr>
            <a:r>
              <a:rPr lang="en-US" altLang="ko-KR"/>
              <a:t>always @ ( A or B ) begin</a:t>
            </a:r>
          </a:p>
          <a:p>
            <a:pPr marL="0" indent="0">
              <a:buNone/>
            </a:pPr>
            <a:r>
              <a:rPr lang="en-US" altLang="ko-KR"/>
              <a:t>               I = A | B 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37300-A456-40CB-B481-EF5CDE79854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59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When wire and reg Elements are Interchangeable</a:t>
            </a:r>
            <a:endParaRPr lang="ko-KR" altLang="en-US" sz="4000"/>
          </a:p>
        </p:txBody>
      </p:sp>
      <p:sp>
        <p:nvSpPr>
          <p:cNvPr id="9216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wire and reg elements can be used interchangeably in certain situations:</a:t>
            </a:r>
          </a:p>
          <a:p>
            <a:pPr marL="0" indent="0">
              <a:buNone/>
            </a:pPr>
            <a:r>
              <a:rPr lang="en-US" altLang="ko-KR"/>
              <a:t>1. Both can appear on the right-hand side of assign statements and always@ block = or &lt;= signs.</a:t>
            </a:r>
          </a:p>
          <a:p>
            <a:pPr marL="0" indent="0">
              <a:buNone/>
            </a:pPr>
            <a:r>
              <a:rPr lang="en-US" altLang="ko-KR"/>
              <a:t>2. Both can be connected to the input ports of module instantiations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221DB-5B06-49AC-9FD6-0435FE4104C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2135189" y="790575"/>
            <a:ext cx="32734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300">
                <a:latin typeface="Times New Roman" panose="02020603050405020304" pitchFamily="18" charset="0"/>
                <a:ea typeface="Malgun Gothic" panose="020B0503020000020004" pitchFamily="34" charset="-127"/>
              </a:rPr>
              <a:t>Brief History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491" name="TextBox 2"/>
          <p:cNvSpPr txBox="1">
            <a:spLocks noChangeArrowheads="1"/>
          </p:cNvSpPr>
          <p:nvPr/>
        </p:nvSpPr>
        <p:spPr bwMode="auto">
          <a:xfrm>
            <a:off x="2206626" y="2152650"/>
            <a:ext cx="55721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HDLs started in the early 80’s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2206626" y="2816225"/>
            <a:ext cx="58213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Became popular in the late 80’s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2206625" y="3481388"/>
            <a:ext cx="7334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There are two languages standardized by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IEEE: Verilog and VHDL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2206626" y="4711700"/>
            <a:ext cx="6754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Originally belonged to Cadence, now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controlled by Open Verilog Intl.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8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2193925" y="755651"/>
            <a:ext cx="61023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300">
                <a:latin typeface="Times New Roman" panose="02020603050405020304" pitchFamily="18" charset="0"/>
                <a:ea typeface="Malgun Gothic" panose="020B0503020000020004" pitchFamily="34" charset="-127"/>
              </a:rPr>
              <a:t>Documentation Language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2206625" y="2152650"/>
            <a:ext cx="6681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Can be used to communicate designs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between humans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2206625" y="3376613"/>
            <a:ext cx="654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Can be translated to/from schematic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diagrams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2206626" y="4608514"/>
            <a:ext cx="79914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Can be used to archive components for reuse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971F7-5610-46DE-80C0-2CE7C97873F6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Allows simulation at the logic level</a:t>
            </a:r>
            <a:r>
              <a:rPr lang="en-US" altLang="ko-KR" b="1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Has a simple model for handling timing and delays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Has several primitives to facilitate simulation (for creating inputs and displaying outputs)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Test inputs are called </a:t>
            </a:r>
            <a:r>
              <a:rPr lang="en-US" altLang="ko-KR">
                <a:solidFill>
                  <a:srgbClr val="FF0000"/>
                </a:solidFill>
              </a:rPr>
              <a:t>test benches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7680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000">
                <a:solidFill>
                  <a:srgbClr val="000000"/>
                </a:solidFill>
              </a:rPr>
              <a:t>Logic Simulation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7163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EBC09-2CE5-4CE2-967D-8A94D18DE565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From the HDL, create a list of components and their interconnections, called netlist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A netlist can be used to create anything from a silicon mask to a PCB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/>
              <a:t>We will use HDLs program FPGA chips</a:t>
            </a: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000"/>
              <a:t>Logic Synthesis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095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076A8-152B-44F5-9AA2-5FF3E991B4F0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HDL(Hardware Description Language)</a:t>
            </a:r>
          </a:p>
        </p:txBody>
      </p:sp>
      <p:sp>
        <p:nvSpPr>
          <p:cNvPr id="788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VHDL, Verilog HDL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Module Representation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2306638" y="2470150"/>
          <a:ext cx="35607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6514286" imgH="1777778" progId="Photoshop.Image.6">
                  <p:embed/>
                </p:oleObj>
              </mc:Choice>
              <mc:Fallback>
                <p:oleObj name="Image" r:id="rId3" imgW="6514286" imgH="1777778" progId="Photoshop.Image.6">
                  <p:embed/>
                  <p:pic>
                    <p:nvPicPr>
                      <p:cNvPr id="788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470150"/>
                        <a:ext cx="35607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6096000" y="2286001"/>
            <a:ext cx="4114800" cy="318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//HDL Example 3-1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//Description of the simple circuit of Fig. 3-37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module</a:t>
            </a:r>
            <a:r>
              <a:rPr lang="en-US" altLang="ko-KR" sz="1400">
                <a:latin typeface="굴림" panose="020B0600000101010101" pitchFamily="34" charset="-127"/>
              </a:rPr>
              <a:t> smpl_circuit(A,B,C,x,y);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input</a:t>
            </a:r>
            <a:r>
              <a:rPr lang="en-US" altLang="ko-KR" sz="1400">
                <a:latin typeface="굴림" panose="020B0600000101010101" pitchFamily="34" charset="-127"/>
              </a:rPr>
              <a:t> A,B,C;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output</a:t>
            </a:r>
            <a:r>
              <a:rPr lang="en-US" altLang="ko-KR" sz="1400">
                <a:latin typeface="굴림" panose="020B0600000101010101" pitchFamily="34" charset="-127"/>
              </a:rPr>
              <a:t> x,y;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wire</a:t>
            </a:r>
            <a:r>
              <a:rPr lang="en-US" altLang="ko-KR" sz="1400">
                <a:latin typeface="굴림" panose="020B0600000101010101" pitchFamily="34" charset="-127"/>
              </a:rPr>
              <a:t> 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and</a:t>
            </a:r>
            <a:r>
              <a:rPr lang="en-US" altLang="ko-KR" sz="1400">
                <a:latin typeface="굴림" panose="020B0600000101010101" pitchFamily="34" charset="-127"/>
              </a:rPr>
              <a:t> g1(e,A,B);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not</a:t>
            </a:r>
            <a:r>
              <a:rPr lang="en-US" altLang="ko-KR" sz="1400">
                <a:latin typeface="굴림" panose="020B0600000101010101" pitchFamily="34" charset="-127"/>
              </a:rPr>
              <a:t> g2(y, C);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or</a:t>
            </a:r>
            <a:r>
              <a:rPr lang="en-US" altLang="ko-KR" sz="1400">
                <a:latin typeface="굴림" panose="020B0600000101010101" pitchFamily="34" charset="-127"/>
              </a:rPr>
              <a:t>  g3(x,e,y);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0617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2063751" y="728664"/>
            <a:ext cx="18526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300">
                <a:latin typeface="Times New Roman" panose="02020603050405020304" pitchFamily="18" charset="0"/>
                <a:ea typeface="Malgun Gothic" panose="020B0503020000020004" pitchFamily="34" charset="-127"/>
              </a:rPr>
              <a:t>Delays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635" name="TextBox 2"/>
          <p:cNvSpPr txBox="1">
            <a:spLocks noChangeArrowheads="1"/>
          </p:cNvSpPr>
          <p:nvPr/>
        </p:nvSpPr>
        <p:spPr bwMode="auto">
          <a:xfrm>
            <a:off x="2206626" y="2152650"/>
            <a:ext cx="7921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It is usually enough to assume constant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delays in digital logic simulation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2206626" y="3376613"/>
            <a:ext cx="79216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In reality delays can vary depending 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many factors (but you have to be 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electrical engineer to make sense)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2206626" y="5175250"/>
            <a:ext cx="7921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The timescale is set with the (backquote)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timescale compiler directive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3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2206625" y="720725"/>
            <a:ext cx="26035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300">
                <a:latin typeface="Times New Roman" panose="02020603050405020304" pitchFamily="18" charset="0"/>
                <a:ea typeface="Malgun Gothic" panose="020B0503020000020004" pitchFamily="34" charset="-127"/>
              </a:rPr>
              <a:t>Timescale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659" name="TextBox 2"/>
          <p:cNvSpPr txBox="1">
            <a:spLocks noChangeArrowheads="1"/>
          </p:cNvSpPr>
          <p:nvPr/>
        </p:nvSpPr>
        <p:spPr bwMode="auto">
          <a:xfrm>
            <a:off x="2206625" y="2152650"/>
            <a:ext cx="482758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The timescale directive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663826" y="2779713"/>
            <a:ext cx="35782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700" b="1">
                <a:latin typeface="Times New Roman" panose="02020603050405020304" pitchFamily="18" charset="0"/>
                <a:ea typeface="Malgun Gothic" panose="020B0503020000020004" pitchFamily="34" charset="-127"/>
              </a:rPr>
              <a:t>– </a:t>
            </a:r>
            <a:r>
              <a:rPr lang="en-US" altLang="ko-KR" sz="2700">
                <a:latin typeface="Times New Roman" panose="02020603050405020304" pitchFamily="18" charset="0"/>
                <a:ea typeface="Malgun Gothic" panose="020B0503020000020004" pitchFamily="34" charset="-127"/>
              </a:rPr>
              <a:t>`timescale 1ns/100ps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2206626" y="3395663"/>
            <a:ext cx="7967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 b="1">
                <a:latin typeface="Times New Roman" panose="02020603050405020304" pitchFamily="18" charset="0"/>
                <a:ea typeface="Malgun Gothic" panose="020B0503020000020004" pitchFamily="34" charset="-127"/>
              </a:rPr>
              <a:t>• </a:t>
            </a: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This means that the unit of measurement is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100">
                <a:latin typeface="Times New Roman" panose="02020603050405020304" pitchFamily="18" charset="0"/>
                <a:ea typeface="Malgun Gothic" panose="020B0503020000020004" pitchFamily="34" charset="-127"/>
              </a:rPr>
              <a:t>  nanosec and the accuracy is .1 nanosec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2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0F1C7-03F9-43DC-84B8-6B65D162F049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Gate Delays -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`timescale</a:t>
            </a:r>
            <a:r>
              <a:rPr lang="en-US" altLang="ko-KR" sz="2000">
                <a:latin typeface="바탕" panose="02030600000101010101" pitchFamily="18" charset="-127"/>
                <a:ea typeface="바탕" panose="02030600000101010101" pitchFamily="18" charset="-127"/>
              </a:rPr>
              <a:t> 1ns/100ps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HDL(Hardware Description Language)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286000" y="2057401"/>
            <a:ext cx="3429000" cy="318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//HDL Example 3-2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//Description of circuit with delay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module</a:t>
            </a:r>
            <a:r>
              <a:rPr lang="en-US" altLang="ko-KR" sz="1400">
                <a:latin typeface="굴림" panose="020B0600000101010101" pitchFamily="34" charset="-127"/>
              </a:rPr>
              <a:t> circuit_with_delay (A,B,C,x,y);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   input</a:t>
            </a:r>
            <a:r>
              <a:rPr lang="en-US" altLang="ko-KR" sz="1400">
                <a:latin typeface="굴림" panose="020B0600000101010101" pitchFamily="34" charset="-127"/>
              </a:rPr>
              <a:t> A,B,C;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output</a:t>
            </a:r>
            <a:r>
              <a:rPr lang="en-US" altLang="ko-KR" sz="1400">
                <a:latin typeface="굴림" panose="020B0600000101010101" pitchFamily="34" charset="-127"/>
              </a:rPr>
              <a:t> x,y;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wire</a:t>
            </a:r>
            <a:r>
              <a:rPr lang="en-US" altLang="ko-KR" sz="1400">
                <a:latin typeface="굴림" panose="020B0600000101010101" pitchFamily="34" charset="-127"/>
              </a:rPr>
              <a:t> 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and</a:t>
            </a:r>
            <a:r>
              <a:rPr lang="en-US" altLang="ko-KR" sz="1400">
                <a:latin typeface="굴림" panose="020B0600000101010101" pitchFamily="34" charset="-127"/>
              </a:rPr>
              <a:t> #(30) g1(e,A,B);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or</a:t>
            </a:r>
            <a:r>
              <a:rPr lang="en-US" altLang="ko-KR" sz="1400">
                <a:latin typeface="굴림" panose="020B0600000101010101" pitchFamily="34" charset="-127"/>
              </a:rPr>
              <a:t>  #(20) g3(x,e,y);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   not</a:t>
            </a:r>
            <a:r>
              <a:rPr lang="en-US" altLang="ko-KR" sz="1400">
                <a:latin typeface="굴림" panose="020B0600000101010101" pitchFamily="34" charset="-127"/>
              </a:rPr>
              <a:t> #(10) g2(y,C);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endmodule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324600" y="1981201"/>
            <a:ext cx="3429000" cy="4508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//HDL Example 3-3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//Stimulus for simple circuit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module</a:t>
            </a:r>
            <a:r>
              <a:rPr lang="en-US" altLang="ko-KR" sz="1400">
                <a:latin typeface="굴림" panose="020B0600000101010101" pitchFamily="34" charset="-127"/>
              </a:rPr>
              <a:t> stimcrct;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reg</a:t>
            </a:r>
            <a:r>
              <a:rPr lang="en-US" altLang="ko-KR" sz="1400">
                <a:latin typeface="굴림" panose="020B0600000101010101" pitchFamily="34" charset="-127"/>
              </a:rPr>
              <a:t> A,B,C;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wire</a:t>
            </a:r>
            <a:r>
              <a:rPr lang="en-US" altLang="ko-KR" sz="1400">
                <a:latin typeface="굴림" panose="020B0600000101010101" pitchFamily="34" charset="-127"/>
              </a:rPr>
              <a:t> x,y;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circuit_with_delay cwd(A,B,C,x,y);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initial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begin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     A = 1'b0; B = 1'b0; C = 1'b0;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  #100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     A = 1'b1; B = 1'b1; C = 1'b1;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  #100  $finish;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   </a:t>
            </a:r>
            <a:r>
              <a:rPr lang="en-US" altLang="ko-KR" sz="1400" b="1">
                <a:latin typeface="굴림" panose="020B0600000101010101" pitchFamily="34" charset="-127"/>
              </a:rPr>
              <a:t>end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latin typeface="굴림" panose="020B0600000101010101" pitchFamily="34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05263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Microsoft Office PowerPoint</Application>
  <PresentationFormat>와이드스크린</PresentationFormat>
  <Paragraphs>212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바탕</vt:lpstr>
      <vt:lpstr>굴림</vt:lpstr>
      <vt:lpstr>Malgun Gothic</vt:lpstr>
      <vt:lpstr>Malgun Gothic</vt:lpstr>
      <vt:lpstr>Arial</vt:lpstr>
      <vt:lpstr>Times New Roman</vt:lpstr>
      <vt:lpstr>Wingdings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Logic Simulation</vt:lpstr>
      <vt:lpstr>Logic Synthesis</vt:lpstr>
      <vt:lpstr>HDL(Hardware Description Language)</vt:lpstr>
      <vt:lpstr>PowerPoint 프레젠테이션</vt:lpstr>
      <vt:lpstr>PowerPoint 프레젠테이션</vt:lpstr>
      <vt:lpstr>HDL(Hardware Description Language)</vt:lpstr>
      <vt:lpstr>PowerPoint 프레젠테이션</vt:lpstr>
      <vt:lpstr>PowerPoint 프레젠테이션</vt:lpstr>
      <vt:lpstr>HDL(Hardware Description Language)</vt:lpstr>
      <vt:lpstr>PowerPoint 프레젠테이션</vt:lpstr>
      <vt:lpstr>PowerPoint 프레젠테이션</vt:lpstr>
      <vt:lpstr>HDL(Hardware Description Language)</vt:lpstr>
      <vt:lpstr>Wire Elements (Combinational logic)</vt:lpstr>
      <vt:lpstr>Reg Elements (Combinational and Sequential logic)</vt:lpstr>
      <vt:lpstr>Example</vt:lpstr>
      <vt:lpstr>When wire and reg Elements are Interchangeable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김진권</dc:creator>
  <cp:lastModifiedBy>김진권</cp:lastModifiedBy>
  <cp:revision>1</cp:revision>
  <dcterms:created xsi:type="dcterms:W3CDTF">2017-02-03T09:59:29Z</dcterms:created>
  <dcterms:modified xsi:type="dcterms:W3CDTF">2017-02-03T10:00:22Z</dcterms:modified>
</cp:coreProperties>
</file>