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6" r:id="rId2"/>
    <p:sldId id="257" r:id="rId3"/>
    <p:sldId id="259" r:id="rId4"/>
    <p:sldId id="258" r:id="rId5"/>
    <p:sldId id="261" r:id="rId6"/>
    <p:sldId id="262" r:id="rId7"/>
    <p:sldId id="264" r:id="rId8"/>
    <p:sldId id="265" r:id="rId9"/>
    <p:sldId id="267" r:id="rId10"/>
    <p:sldId id="268" r:id="rId11"/>
    <p:sldId id="288" r:id="rId12"/>
    <p:sldId id="269" r:id="rId13"/>
    <p:sldId id="270" r:id="rId14"/>
    <p:sldId id="271" r:id="rId15"/>
    <p:sldId id="290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30" autoAdjust="0"/>
  </p:normalViewPr>
  <p:slideViewPr>
    <p:cSldViewPr>
      <p:cViewPr varScale="1">
        <p:scale>
          <a:sx n="107" d="100"/>
          <a:sy n="107" d="100"/>
        </p:scale>
        <p:origin x="-84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6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5" Type="http://schemas.openxmlformats.org/officeDocument/2006/relationships/image" Target="../media/image6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3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12" Type="http://schemas.openxmlformats.org/officeDocument/2006/relationships/image" Target="../media/image82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11" Type="http://schemas.openxmlformats.org/officeDocument/2006/relationships/image" Target="../media/image81.wmf"/><Relationship Id="rId5" Type="http://schemas.openxmlformats.org/officeDocument/2006/relationships/image" Target="../media/image75.wmf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D5CF0-382F-4EC6-8E04-1EA8AF32F8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슬라이드 이미지 개체 틀 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9" name="슬라이드 노트 개체 틀 8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4206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5CF0-382F-4EC6-8E04-1EA8AF32F8A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5CF0-382F-4EC6-8E04-1EA8AF32F8A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151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979712" y="836713"/>
            <a:ext cx="6192688" cy="936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강의 노트 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47664" y="3356992"/>
            <a:ext cx="6552728" cy="2592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err="1" smtClean="0"/>
              <a:t>표지부에</a:t>
            </a:r>
            <a:r>
              <a:rPr lang="ko-KR" altLang="en-US" dirty="0" smtClean="0"/>
              <a:t> 간략한 내용 표시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98272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980728"/>
            <a:ext cx="7992888" cy="5145435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27584" y="188640"/>
            <a:ext cx="7416824" cy="7200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1-1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436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14902-E7B4-43C9-BF51-5D9C29FE1A5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128792" cy="576064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5306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27280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15616" y="1196752"/>
            <a:ext cx="72008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1-1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683568" y="332656"/>
            <a:ext cx="78488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6"/>
          <p:cNvSpPr txBox="1">
            <a:spLocks/>
          </p:cNvSpPr>
          <p:nvPr userDrawn="1"/>
        </p:nvSpPr>
        <p:spPr>
          <a:xfrm rot="10800000" flipV="1">
            <a:off x="7092280" y="116632"/>
            <a:ext cx="1296144" cy="288032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 algn="ctr">
              <a:buNone/>
              <a:defRPr>
                <a:solidFill>
                  <a:schemeClr val="tx1"/>
                </a:solidFill>
              </a:defRPr>
            </a:lvl5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057400" marR="0" lvl="4" indent="-2286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텍스트 개체 틀 6"/>
          <p:cNvSpPr txBox="1">
            <a:spLocks/>
          </p:cNvSpPr>
          <p:nvPr userDrawn="1"/>
        </p:nvSpPr>
        <p:spPr>
          <a:xfrm rot="10800000" flipV="1">
            <a:off x="6732240" y="80648"/>
            <a:ext cx="1728192" cy="1800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 algn="ctr">
              <a:buNone/>
              <a:defRPr>
                <a:solidFill>
                  <a:schemeClr val="tx1"/>
                </a:solidFill>
              </a:defRPr>
            </a:lvl5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057400" marR="0" lvl="4" indent="-2286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855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2.bin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1.bin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1.bin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0.bin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3.bin"/><Relationship Id="rId12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2.bin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81.bin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0.bin"/><Relationship Id="rId9" Type="http://schemas.openxmlformats.org/officeDocument/2006/relationships/oleObject" Target="../embeddings/oleObject75.bin"/><Relationship Id="rId14" Type="http://schemas.openxmlformats.org/officeDocument/2006/relationships/oleObject" Target="../embeddings/oleObject8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8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2" y="1304764"/>
            <a:ext cx="7200800" cy="49325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l"/>
            </a:pP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None/>
            </a:pP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1</a:t>
            </a:r>
            <a:r>
              <a:rPr lang="ko-KR" altLang="en-US" sz="1400" dirty="0" err="1" smtClean="0">
                <a:latin typeface="HY신명조" pitchFamily="18" charset="-127"/>
                <a:ea typeface="HY신명조" pitchFamily="18" charset="-127"/>
              </a:rPr>
              <a:t>계상미분방정식</a:t>
            </a:r>
            <a:endParaRPr lang="ko-KR" altLang="en-US" sz="1400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00CC"/>
              </a:buClr>
              <a:buNone/>
            </a:pP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     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: 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미지함수의 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1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계 </a:t>
            </a:r>
            <a:r>
              <a:rPr lang="ko-KR" altLang="en-US" sz="1400" dirty="0" err="1" smtClean="0">
                <a:latin typeface="HY신명조" pitchFamily="18" charset="-127"/>
                <a:ea typeface="HY신명조" pitchFamily="18" charset="-127"/>
              </a:rPr>
              <a:t>도함수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400" i="1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y’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만을 포함하는 상미분방정식</a:t>
            </a: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00CC"/>
              </a:buClr>
              <a:buNone/>
            </a:pP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        (  </a:t>
            </a:r>
            <a:r>
              <a:rPr lang="en-US" altLang="ko-KR" sz="1400" i="1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x </a:t>
            </a:r>
            <a:r>
              <a:rPr lang="en-US" altLang="ko-KR" sz="1400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(</a:t>
            </a:r>
            <a:r>
              <a:rPr lang="ko-KR" altLang="en-US" sz="1400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또</a:t>
            </a:r>
            <a:r>
              <a:rPr lang="ko-KR" altLang="en-US" sz="1400" dirty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는 </a:t>
            </a:r>
            <a:r>
              <a:rPr lang="en-US" altLang="ko-KR" sz="1400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t)</a:t>
            </a:r>
            <a:r>
              <a:rPr lang="ko-KR" altLang="en-US" sz="1400" dirty="0">
                <a:latin typeface="HY신명조" pitchFamily="18" charset="-127"/>
                <a:ea typeface="HY신명조" pitchFamily="18" charset="-127"/>
              </a:rPr>
              <a:t>의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함수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상수뿐만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아니라 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y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자체를 포함하기도 한다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. )</a:t>
            </a:r>
            <a:endParaRPr lang="ko-KR" altLang="en-US" sz="1400" dirty="0" smtClean="0">
              <a:latin typeface="HY신명조" pitchFamily="18" charset="-127"/>
              <a:ea typeface="HY신명조" pitchFamily="18" charset="-127"/>
            </a:endParaRPr>
          </a:p>
          <a:p>
            <a:pPr marL="285750" indent="-285750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1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계 상미분방정식의 해법 소개</a:t>
            </a: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 marL="285750" indent="-285750"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변수분리형 상미분방정식</a:t>
            </a: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 marL="285750" indent="-285750"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완전상미분방정식</a:t>
            </a: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 marL="285750" indent="-285750"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선형상미분방정식</a:t>
            </a:r>
          </a:p>
          <a:p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99592" y="836713"/>
            <a:ext cx="7272808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신명조" pitchFamily="18" charset="-127"/>
                <a:ea typeface="HY신명조" pitchFamily="18" charset="-127"/>
                <a:cs typeface="한양견명조"/>
              </a:rPr>
              <a:t>Ch. 1  1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신명조" pitchFamily="18" charset="-127"/>
                <a:ea typeface="HY신명조" pitchFamily="18" charset="-127"/>
                <a:cs typeface="한양견명조"/>
              </a:rPr>
              <a:t>계 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신명조" pitchFamily="18" charset="-127"/>
                <a:ea typeface="HY신명조" pitchFamily="18" charset="-127"/>
                <a:cs typeface="+mj-cs"/>
              </a:rPr>
              <a:t>상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신명조" pitchFamily="18" charset="-127"/>
                <a:ea typeface="HY신명조" pitchFamily="18" charset="-127"/>
                <a:cs typeface="한양견명조"/>
              </a:rPr>
              <a:t>미분방정식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신명조" pitchFamily="18" charset="-127"/>
              <a:ea typeface="HY신명조" pitchFamily="18" charset="-127"/>
              <a:cs typeface="한양견명조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836712"/>
            <a:ext cx="6768752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CH1.  1</a:t>
            </a:r>
            <a:r>
              <a:rPr lang="ko-KR" altLang="en-US" sz="2000" b="1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계 상미분방정식</a:t>
            </a:r>
            <a:endParaRPr lang="ko-KR" altLang="en-US" sz="2000" b="1" dirty="0">
              <a:solidFill>
                <a:schemeClr val="tx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326832" y="6356350"/>
            <a:ext cx="2133600" cy="365125"/>
          </a:xfrm>
        </p:spPr>
        <p:txBody>
          <a:bodyPr/>
          <a:lstStyle/>
          <a:p>
            <a:fld id="{85814902-E7B4-43C9-BF51-5D9C29FE1A52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48264" y="11663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CH 1</a:t>
            </a:r>
            <a:endParaRPr lang="ko-KR" alt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83568" y="548680"/>
            <a:ext cx="7413749" cy="4129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  <a:buClr>
                <a:schemeClr val="accent4"/>
              </a:buClr>
            </a:pPr>
            <a:r>
              <a:rPr lang="en-US" altLang="ko-KR" sz="1200" b="1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&lt;Ex</a:t>
            </a:r>
            <a:r>
              <a:rPr lang="en-US" altLang="ko-KR" sz="1200" b="1" dirty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. </a:t>
            </a:r>
            <a:r>
              <a:rPr lang="en-US" altLang="ko-KR" sz="1200" b="1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8&gt;      </a:t>
            </a:r>
            <a:r>
              <a:rPr lang="en-US" altLang="ko-KR" sz="1200" b="1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                         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을 </a:t>
            </a:r>
            <a:r>
              <a:rPr lang="ko-KR" altLang="en-US" sz="1200" dirty="0">
                <a:latin typeface="HY신명조" pitchFamily="18" charset="-127"/>
                <a:ea typeface="HY신명조" pitchFamily="18" charset="-127"/>
              </a:rPr>
              <a:t>풀어라</a:t>
            </a:r>
            <a:r>
              <a:rPr lang="en-US" altLang="ko-KR" sz="1200" dirty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 algn="l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 </a:t>
            </a:r>
            <a:endParaRPr lang="en-US" altLang="ko-KR" sz="1200" dirty="0">
              <a:latin typeface="HY신명조" pitchFamily="18" charset="-127"/>
              <a:ea typeface="HY신명조" pitchFamily="18" charset="-127"/>
            </a:endParaRPr>
          </a:p>
          <a:p>
            <a:pPr algn="l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   </a:t>
            </a:r>
            <a:r>
              <a:rPr lang="en-US" altLang="ko-KR" sz="1200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&lt;Sol&gt;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                                                        (</a:t>
            </a:r>
            <a:r>
              <a:rPr lang="en-US" altLang="ko-KR" sz="1200" b="1" dirty="0" smtClean="0">
                <a:solidFill>
                  <a:srgbClr val="0066FF"/>
                </a:solidFill>
                <a:latin typeface="HY신명조" pitchFamily="18" charset="-127"/>
                <a:ea typeface="HY신명조" pitchFamily="18" charset="-127"/>
              </a:rPr>
              <a:t>2</a:t>
            </a:r>
            <a:r>
              <a:rPr lang="en-US" altLang="ko-KR" sz="1200" b="1" i="1" dirty="0" smtClean="0">
                <a:solidFill>
                  <a:srgbClr val="0066FF"/>
                </a:solidFill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xy</a:t>
            </a:r>
            <a:r>
              <a:rPr lang="ko-KR" altLang="en-US" sz="1200" b="1" dirty="0" smtClean="0">
                <a:solidFill>
                  <a:srgbClr val="0066FF"/>
                </a:solidFill>
                <a:latin typeface="HY신명조" pitchFamily="18" charset="-127"/>
                <a:ea typeface="HY신명조" pitchFamily="18" charset="-127"/>
              </a:rPr>
              <a:t>로 나눔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)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200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                                                                        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200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            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200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  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200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                                                                                                                       (</a:t>
            </a:r>
            <a:r>
              <a:rPr lang="ko-KR" altLang="en-US" sz="1200" b="1" dirty="0" smtClean="0">
                <a:solidFill>
                  <a:srgbClr val="0066FF"/>
                </a:solidFill>
                <a:latin typeface="HY신명조" pitchFamily="18" charset="-127"/>
                <a:ea typeface="HY신명조" pitchFamily="18" charset="-127"/>
              </a:rPr>
              <a:t>변수분리형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)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200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            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200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                                                                                                                       (</a:t>
            </a:r>
            <a:r>
              <a:rPr lang="ko-KR" altLang="en-US" sz="1200" b="1" dirty="0">
                <a:solidFill>
                  <a:srgbClr val="0066FF"/>
                </a:solidFill>
                <a:latin typeface="HY신명조" pitchFamily="18" charset="-127"/>
                <a:ea typeface="HY신명조" pitchFamily="18" charset="-127"/>
              </a:rPr>
              <a:t>적분</a:t>
            </a:r>
            <a:r>
              <a:rPr lang="en-US" altLang="ko-KR" sz="1200" dirty="0">
                <a:latin typeface="HY신명조" pitchFamily="18" charset="-127"/>
                <a:ea typeface="HY신명조" pitchFamily="18" charset="-127"/>
              </a:rPr>
              <a:t>)</a:t>
            </a:r>
          </a:p>
          <a:p>
            <a:pPr algn="l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   </a:t>
            </a:r>
            <a:endParaRPr lang="en-US" altLang="ko-KR" sz="1200" dirty="0">
              <a:latin typeface="HY신명조" pitchFamily="18" charset="-127"/>
              <a:ea typeface="HY신명조" pitchFamily="18" charset="-127"/>
            </a:endParaRPr>
          </a:p>
          <a:p>
            <a:pPr algn="l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200" dirty="0">
                <a:latin typeface="HY신명조" pitchFamily="18" charset="-127"/>
                <a:ea typeface="HY신명조" pitchFamily="18" charset="-127"/>
              </a:rPr>
              <a:t>                                                       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                                                              </a:t>
            </a:r>
          </a:p>
          <a:p>
            <a:pPr algn="l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ko-KR" sz="1200" dirty="0">
              <a:latin typeface="HY신명조" pitchFamily="18" charset="-127"/>
              <a:ea typeface="HY신명조" pitchFamily="18" charset="-127"/>
            </a:endParaRPr>
          </a:p>
          <a:p>
            <a:pPr algn="l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                                                                                                                        (</a:t>
            </a:r>
            <a:r>
              <a:rPr lang="ko-KR" altLang="en-US" sz="1200" b="1" dirty="0">
                <a:solidFill>
                  <a:srgbClr val="0066FF"/>
                </a:solidFill>
                <a:latin typeface="HY신명조" pitchFamily="18" charset="-127"/>
                <a:ea typeface="HY신명조" pitchFamily="18" charset="-127"/>
              </a:rPr>
              <a:t>정리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)                 </a:t>
            </a:r>
            <a:endParaRPr lang="en-US" altLang="ko-KR" sz="1200" dirty="0">
              <a:latin typeface="HY신명조" pitchFamily="18" charset="-127"/>
              <a:ea typeface="HY신명조" pitchFamily="18" charset="-127"/>
            </a:endParaRPr>
          </a:p>
          <a:p>
            <a:pPr algn="l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200" dirty="0">
                <a:latin typeface="HY신명조" pitchFamily="18" charset="-127"/>
                <a:ea typeface="HY신명조" pitchFamily="18" charset="-127"/>
              </a:rPr>
              <a:t>  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         </a:t>
            </a:r>
            <a:endParaRPr lang="en-US" altLang="ko-KR" sz="12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851920" y="692696"/>
            <a:ext cx="4482426" cy="0"/>
          </a:xfrm>
          <a:prstGeom prst="line">
            <a:avLst/>
          </a:prstGeom>
          <a:noFill/>
          <a:ln w="11430">
            <a:solidFill>
              <a:srgbClr val="FF0000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graphicFrame>
        <p:nvGraphicFramePr>
          <p:cNvPr id="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29482832"/>
              </p:ext>
            </p:extLst>
          </p:nvPr>
        </p:nvGraphicFramePr>
        <p:xfrm>
          <a:off x="1464320" y="1052736"/>
          <a:ext cx="2387600" cy="457200"/>
        </p:xfrm>
        <a:graphic>
          <a:graphicData uri="http://schemas.openxmlformats.org/presentationml/2006/ole">
            <p:oleObj spid="_x0000_s41040" name="Equation" r:id="rId3" imgW="2387600" imgH="457200" progId="">
              <p:embed/>
            </p:oleObj>
          </a:graphicData>
        </a:graphic>
      </p:graphicFrame>
      <p:graphicFrame>
        <p:nvGraphicFramePr>
          <p:cNvPr id="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6042315"/>
              </p:ext>
            </p:extLst>
          </p:nvPr>
        </p:nvGraphicFramePr>
        <p:xfrm>
          <a:off x="1403648" y="1484784"/>
          <a:ext cx="2755900" cy="914400"/>
        </p:xfrm>
        <a:graphic>
          <a:graphicData uri="http://schemas.openxmlformats.org/presentationml/2006/ole">
            <p:oleObj spid="_x0000_s41041" name="수식" r:id="rId4" imgW="2755900" imgH="914400" progId="Equation.3">
              <p:embed/>
            </p:oleObj>
          </a:graphicData>
        </a:graphic>
      </p:graphicFrame>
      <p:graphicFrame>
        <p:nvGraphicFramePr>
          <p:cNvPr id="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87476087"/>
              </p:ext>
            </p:extLst>
          </p:nvPr>
        </p:nvGraphicFramePr>
        <p:xfrm>
          <a:off x="1403648" y="2420888"/>
          <a:ext cx="5359400" cy="533400"/>
        </p:xfrm>
        <a:graphic>
          <a:graphicData uri="http://schemas.openxmlformats.org/presentationml/2006/ole">
            <p:oleObj spid="_x0000_s41042" name="수식" r:id="rId5" imgW="5359400" imgH="533400" progId="Equation.3">
              <p:embed/>
            </p:oleObj>
          </a:graphicData>
        </a:graphic>
      </p:graphicFrame>
      <p:graphicFrame>
        <p:nvGraphicFramePr>
          <p:cNvPr id="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21540227"/>
              </p:ext>
            </p:extLst>
          </p:nvPr>
        </p:nvGraphicFramePr>
        <p:xfrm>
          <a:off x="1331640" y="3068960"/>
          <a:ext cx="4648200" cy="558800"/>
        </p:xfrm>
        <a:graphic>
          <a:graphicData uri="http://schemas.openxmlformats.org/presentationml/2006/ole">
            <p:oleObj spid="_x0000_s41043" name="수식" r:id="rId6" imgW="4648200" imgH="558800" progId="Equation.3">
              <p:embed/>
            </p:oleObj>
          </a:graphicData>
        </a:graphic>
      </p:graphicFrame>
      <p:graphicFrame>
        <p:nvGraphicFramePr>
          <p:cNvPr id="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55779853"/>
              </p:ext>
            </p:extLst>
          </p:nvPr>
        </p:nvGraphicFramePr>
        <p:xfrm>
          <a:off x="1331640" y="3645024"/>
          <a:ext cx="3657600" cy="1206500"/>
        </p:xfrm>
        <a:graphic>
          <a:graphicData uri="http://schemas.openxmlformats.org/presentationml/2006/ole">
            <p:oleObj spid="_x0000_s41044" name="수식" r:id="rId7" imgW="3657600" imgH="1206500" progId="Equation.3">
              <p:embed/>
            </p:oleObj>
          </a:graphicData>
        </a:graphic>
      </p:graphicFrame>
      <p:graphicFrame>
        <p:nvGraphicFramePr>
          <p:cNvPr id="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61063169"/>
              </p:ext>
            </p:extLst>
          </p:nvPr>
        </p:nvGraphicFramePr>
        <p:xfrm>
          <a:off x="1115616" y="4941168"/>
          <a:ext cx="6781800" cy="546100"/>
        </p:xfrm>
        <a:graphic>
          <a:graphicData uri="http://schemas.openxmlformats.org/presentationml/2006/ole">
            <p:oleObj spid="_x0000_s41045" name="수식" r:id="rId8" imgW="6781800" imgH="546100" progId="Equation.3">
              <p:embed/>
            </p:oleObj>
          </a:graphicData>
        </a:graphic>
      </p:graphicFrame>
      <p:sp>
        <p:nvSpPr>
          <p:cNvPr id="12" name="슬라이드 번호 개체 틀 11"/>
          <p:cNvSpPr>
            <a:spLocks noGrp="1"/>
          </p:cNvSpPr>
          <p:nvPr>
            <p:ph type="sldNum" sz="quarter" idx="10"/>
          </p:nvPr>
        </p:nvSpPr>
        <p:spPr>
          <a:xfrm>
            <a:off x="6326832" y="6356350"/>
            <a:ext cx="2133600" cy="365125"/>
          </a:xfrm>
        </p:spPr>
        <p:txBody>
          <a:bodyPr/>
          <a:lstStyle/>
          <a:p>
            <a:fld id="{85814902-E7B4-43C9-BF51-5D9C29FE1A52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948264" y="11663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1-3</a:t>
            </a:r>
            <a:endParaRPr lang="ko-KR" altLang="en-US" sz="10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69418708"/>
              </p:ext>
            </p:extLst>
          </p:nvPr>
        </p:nvGraphicFramePr>
        <p:xfrm>
          <a:off x="1454150" y="546100"/>
          <a:ext cx="1231900" cy="292100"/>
        </p:xfrm>
        <a:graphic>
          <a:graphicData uri="http://schemas.openxmlformats.org/presentationml/2006/ole">
            <p:oleObj spid="_x0000_s41046" name="수식" r:id="rId9" imgW="1231366" imgH="291973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6365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404664"/>
                <a:ext cx="7992888" cy="6048672"/>
              </a:xfrm>
              <a:noFill/>
              <a:ln w="12700"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ko-KR" sz="1200" b="1" dirty="0" smtClean="0"/>
                  <a:t>(2) 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/>
                      </a:rPr>
                      <m:t>𝒗</m:t>
                    </m:r>
                    <m:r>
                      <a:rPr lang="en-US" altLang="ko-KR" sz="1200" b="1" i="1" smtClean="0">
                        <a:latin typeface="Cambria Math"/>
                      </a:rPr>
                      <m:t>=</m:t>
                    </m:r>
                    <m:r>
                      <a:rPr lang="en-US" altLang="ko-KR" sz="1200" b="1" i="1" smtClean="0">
                        <a:latin typeface="Cambria Math"/>
                      </a:rPr>
                      <m:t>𝒂𝒚</m:t>
                    </m:r>
                    <m:r>
                      <a:rPr lang="en-US" altLang="ko-KR" sz="1200" b="1" i="1" smtClean="0">
                        <a:latin typeface="Cambria Math"/>
                      </a:rPr>
                      <m:t>+</m:t>
                    </m:r>
                    <m:r>
                      <a:rPr lang="en-US" altLang="ko-KR" sz="1200" b="1" i="1" smtClean="0">
                        <a:latin typeface="Cambria Math"/>
                      </a:rPr>
                      <m:t>𝒃𝒙</m:t>
                    </m:r>
                    <m:r>
                      <a:rPr lang="en-US" altLang="ko-KR" sz="1200" b="1" i="1" smtClean="0">
                        <a:latin typeface="Cambria Math"/>
                      </a:rPr>
                      <m:t>+</m:t>
                    </m:r>
                    <m:r>
                      <a:rPr lang="en-US" altLang="ko-KR" sz="1200" b="1" i="1" smtClean="0">
                        <a:latin typeface="Cambria Math"/>
                      </a:rPr>
                      <m:t>𝒌</m:t>
                    </m:r>
                    <m:r>
                      <a:rPr lang="en-US" altLang="ko-KR" sz="1200" b="1" i="1" smtClean="0">
                        <a:latin typeface="Cambria Math"/>
                      </a:rPr>
                      <m:t>   </m:t>
                    </m:r>
                    <m:r>
                      <a:rPr lang="ko-KR" altLang="en-US" sz="1200" b="1" i="1" smtClean="0">
                        <a:latin typeface="Cambria Math"/>
                      </a:rPr>
                      <m:t>형태로</m:t>
                    </m:r>
                    <m:r>
                      <a:rPr lang="ko-KR" altLang="en-US" sz="1200" b="1" i="1">
                        <a:latin typeface="Cambria Math"/>
                      </a:rPr>
                      <m:t>의</m:t>
                    </m:r>
                    <m:r>
                      <a:rPr lang="ko-KR" altLang="en-US" sz="1200" b="1" i="1">
                        <a:latin typeface="Cambria Math"/>
                      </a:rPr>
                      <m:t>  </m:t>
                    </m:r>
                    <m:r>
                      <a:rPr lang="ko-KR" altLang="en-US" sz="1200" b="1" i="1" smtClean="0">
                        <a:latin typeface="Cambria Math"/>
                      </a:rPr>
                      <m:t>변환</m:t>
                    </m:r>
                  </m:oMath>
                </a14:m>
                <a:endParaRPr lang="en-US" altLang="ko-KR" sz="1200" b="1" dirty="0" smtClean="0"/>
              </a:p>
              <a:p>
                <a:pPr marL="0" indent="0">
                  <a:buNone/>
                </a:pPr>
                <a:endParaRPr lang="en-US" altLang="ko-KR" sz="1200" b="1" dirty="0" smtClean="0"/>
              </a:p>
              <a:p>
                <a:pPr marL="0" indent="0">
                  <a:buNone/>
                </a:pPr>
                <a:r>
                  <a:rPr lang="en-US" altLang="ko-KR" sz="1200" b="1" dirty="0" smtClean="0"/>
                  <a:t>&lt;Ex: </a:t>
                </a:r>
                <a:r>
                  <a:rPr lang="ko-KR" altLang="en-US" sz="1200" b="1" dirty="0" smtClean="0"/>
                  <a:t>연습문제 </a:t>
                </a:r>
                <a:r>
                  <a:rPr lang="en-US" altLang="ko-KR" sz="1200" b="1" dirty="0" smtClean="0"/>
                  <a:t>1.3-#8&gt;</a:t>
                </a:r>
              </a:p>
              <a:p>
                <a:pPr marL="0" indent="0">
                  <a:buNone/>
                </a:pPr>
                <a:r>
                  <a:rPr lang="ko-KR" altLang="en-US" sz="1200" dirty="0" smtClean="0"/>
                  <a:t>         미분방정식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12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/>
                          </a:rPr>
                          <m:t>( </m:t>
                        </m:r>
                        <m:r>
                          <a:rPr lang="en-US" altLang="ko-KR" sz="1200" i="1">
                            <a:latin typeface="Cambria Math"/>
                          </a:rPr>
                          <m:t>𝑦</m:t>
                        </m:r>
                        <m:r>
                          <a:rPr lang="en-US" altLang="ko-KR" sz="1200" i="1">
                            <a:latin typeface="Cambria Math"/>
                          </a:rPr>
                          <m:t>+4</m:t>
                        </m:r>
                        <m:r>
                          <a:rPr lang="en-US" altLang="ko-KR" sz="1200" i="1">
                            <a:latin typeface="Cambria Math"/>
                          </a:rPr>
                          <m:t>𝑥</m:t>
                        </m:r>
                        <m:r>
                          <a:rPr lang="en-US" altLang="ko-KR" sz="1200" i="1">
                            <a:latin typeface="Cambria Math"/>
                          </a:rPr>
                          <m:t> )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200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ko-KR" altLang="en-US" sz="1200" dirty="0" smtClean="0"/>
                  <a:t>의 </a:t>
                </a:r>
                <a:r>
                  <a:rPr lang="ko-KR" altLang="en-US" sz="1200" dirty="0" err="1" smtClean="0"/>
                  <a:t>일반해를</a:t>
                </a:r>
                <a:r>
                  <a:rPr lang="ko-KR" altLang="en-US" sz="1200" dirty="0" smtClean="0"/>
                  <a:t> 구하라</a:t>
                </a:r>
                <a:r>
                  <a:rPr lang="en-US" altLang="ko-KR" sz="1200" dirty="0" smtClean="0"/>
                  <a:t>.  (</a:t>
                </a:r>
                <a14:m>
                  <m:oMath xmlns:m="http://schemas.openxmlformats.org/officeDocument/2006/math">
                    <m:r>
                      <a:rPr lang="en-US" altLang="ko-KR" sz="1200" b="0" i="0" smtClean="0">
                        <a:latin typeface="Cambria Math"/>
                      </a:rPr>
                      <m:t> </m:t>
                    </m:r>
                    <m:r>
                      <a:rPr lang="en-US" altLang="ko-KR" sz="1200" i="1">
                        <a:latin typeface="Cambria Math"/>
                      </a:rPr>
                      <m:t>𝑦</m:t>
                    </m:r>
                    <m:r>
                      <a:rPr lang="en-US" altLang="ko-KR" sz="1200" i="1">
                        <a:latin typeface="Cambria Math"/>
                      </a:rPr>
                      <m:t>+4</m:t>
                    </m:r>
                    <m:r>
                      <a:rPr lang="en-US" altLang="ko-KR" sz="1200" i="1">
                        <a:latin typeface="Cambria Math"/>
                      </a:rPr>
                      <m:t>𝑥</m:t>
                    </m:r>
                    <m:r>
                      <a:rPr lang="en-US" altLang="ko-KR" sz="1200" b="0" i="1" smtClean="0">
                        <a:latin typeface="Cambria Math"/>
                      </a:rPr>
                      <m:t>=</m:t>
                    </m:r>
                    <m:r>
                      <a:rPr lang="en-US" altLang="ko-KR" sz="1200" b="0" i="1" smtClean="0">
                        <a:latin typeface="Cambria Math"/>
                      </a:rPr>
                      <m:t>𝑣</m:t>
                    </m:r>
                    <m:r>
                      <a:rPr lang="en-US" altLang="ko-KR" sz="1200" b="0" i="1" smtClean="0">
                        <a:latin typeface="Cambria Math"/>
                      </a:rPr>
                      <m:t>  </m:t>
                    </m:r>
                    <m:r>
                      <a:rPr lang="ko-KR" altLang="en-US" sz="1200" i="1">
                        <a:latin typeface="Cambria Math"/>
                      </a:rPr>
                      <m:t>로</m:t>
                    </m:r>
                    <m:r>
                      <a:rPr lang="ko-KR" altLang="en-US" sz="1200" i="1">
                        <a:latin typeface="Cambria Math"/>
                      </a:rPr>
                      <m:t> </m:t>
                    </m:r>
                    <m:r>
                      <a:rPr lang="ko-KR" altLang="en-US" sz="1200" b="0" i="1" smtClean="0">
                        <a:latin typeface="Cambria Math"/>
                      </a:rPr>
                      <m:t>놓아라</m:t>
                    </m:r>
                    <m:r>
                      <a:rPr lang="en-US" altLang="ko-KR" sz="1200" b="0" i="1" smtClean="0">
                        <a:latin typeface="Cambria Math"/>
                      </a:rPr>
                      <m:t>.)</m:t>
                    </m:r>
                    <m:r>
                      <a:rPr lang="en-US" altLang="ko-KR" sz="1200" i="1">
                        <a:latin typeface="Cambria Math"/>
                      </a:rPr>
                      <m:t> </m:t>
                    </m:r>
                  </m:oMath>
                </a14:m>
                <a:endParaRPr lang="en-US" altLang="ko-KR" sz="1200" b="1" dirty="0" smtClean="0"/>
              </a:p>
              <a:p>
                <a:pPr marL="0" indent="0">
                  <a:buNone/>
                </a:pPr>
                <a:endParaRPr lang="en-US" altLang="ko-KR" sz="1200" b="1" dirty="0" smtClean="0"/>
              </a:p>
              <a:p>
                <a:pPr marL="0" indent="0">
                  <a:buNone/>
                </a:pPr>
                <a:r>
                  <a:rPr lang="en-US" altLang="ko-KR" sz="1200" dirty="0" smtClean="0"/>
                  <a:t>&lt;Sol&gt;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/>
                      </a:rPr>
                      <m:t>𝐿𝑒𝑡</m:t>
                    </m:r>
                    <m:r>
                      <a:rPr lang="en-US" altLang="ko-KR" sz="1200" b="0" i="1" smtClean="0">
                        <a:latin typeface="Cambria Math"/>
                      </a:rPr>
                      <m:t>  </m:t>
                    </m:r>
                    <m:r>
                      <a:rPr lang="en-US" altLang="ko-KR" sz="1200" b="0" i="1" smtClean="0">
                        <a:latin typeface="Cambria Math"/>
                      </a:rPr>
                      <m:t>𝑦</m:t>
                    </m:r>
                    <m:r>
                      <a:rPr lang="en-US" altLang="ko-KR" sz="1200" b="0" i="1" smtClean="0">
                        <a:latin typeface="Cambria Math"/>
                      </a:rPr>
                      <m:t>+4</m:t>
                    </m:r>
                    <m:r>
                      <a:rPr lang="en-US" altLang="ko-KR" sz="1200" b="0" i="1" smtClean="0">
                        <a:latin typeface="Cambria Math"/>
                      </a:rPr>
                      <m:t>𝑥</m:t>
                    </m:r>
                    <m:r>
                      <a:rPr lang="en-US" altLang="ko-KR" sz="1200" b="0" i="1" smtClean="0">
                        <a:latin typeface="Cambria Math"/>
                      </a:rPr>
                      <m:t>=</m:t>
                    </m:r>
                    <m:r>
                      <a:rPr lang="en-US" altLang="ko-KR" sz="1200" b="0" i="1" smtClean="0">
                        <a:latin typeface="Cambria Math"/>
                      </a:rPr>
                      <m:t>𝑣</m:t>
                    </m:r>
                    <m:r>
                      <a:rPr lang="en-US" altLang="ko-KR" sz="1200" b="0" i="1" smtClean="0">
                        <a:latin typeface="Cambria Math"/>
                      </a:rPr>
                      <m:t>.   (</m:t>
                    </m:r>
                    <m:r>
                      <a:rPr lang="en-US" altLang="ko-KR" sz="1200" b="0" i="1" smtClean="0">
                        <a:latin typeface="Cambria Math"/>
                      </a:rPr>
                      <m:t>𝑣</m:t>
                    </m:r>
                    <m:r>
                      <a:rPr lang="ko-KR" altLang="en-US" sz="1200" b="0" i="1" smtClean="0">
                        <a:latin typeface="Cambria Math"/>
                      </a:rPr>
                      <m:t>는</m:t>
                    </m:r>
                    <m:r>
                      <a:rPr lang="en-US" altLang="ko-KR" sz="1200" b="0" i="1" smtClean="0">
                        <a:latin typeface="Cambria Math"/>
                      </a:rPr>
                      <m:t> </m:t>
                    </m:r>
                    <m:r>
                      <a:rPr lang="en-US" altLang="ko-KR" sz="1200" b="0" i="1" smtClean="0">
                        <a:latin typeface="Cambria Math"/>
                      </a:rPr>
                      <m:t>𝑥</m:t>
                    </m:r>
                    <m:r>
                      <a:rPr lang="ko-KR" altLang="en-US" sz="1200" b="0" i="1" smtClean="0">
                        <a:latin typeface="Cambria Math"/>
                      </a:rPr>
                      <m:t>함수</m:t>
                    </m:r>
                    <m:r>
                      <a:rPr lang="en-US" altLang="ko-KR" sz="1200" b="0" i="1" smtClean="0">
                        <a:latin typeface="Cambria Math"/>
                      </a:rPr>
                      <m:t>   </m:t>
                    </m:r>
                    <m:r>
                      <a:rPr lang="en-US" altLang="ko-KR" sz="1200" b="0" i="1" smtClean="0">
                        <a:latin typeface="Cambria Math"/>
                        <a:ea typeface="Cambria Math"/>
                      </a:rPr>
                      <m:t>∵</m:t>
                    </m:r>
                    <m:r>
                      <a:rPr lang="en-US" altLang="ko-KR" sz="12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ko-KR" sz="12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sz="12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ko-KR" sz="12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12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ko-KR" sz="12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sz="1200" dirty="0" smtClean="0">
                    <a:latin typeface="Cambria Math"/>
                    <a:ea typeface="Cambria Math"/>
                  </a:rPr>
                  <a:t>이므로</a:t>
                </a:r>
                <a:r>
                  <a:rPr lang="en-US" altLang="ko-KR" sz="1200" dirty="0" smtClean="0">
                    <a:latin typeface="Cambria Math"/>
                    <a:ea typeface="Cambria Math"/>
                  </a:rPr>
                  <a:t>)                                                              </a:t>
                </a:r>
                <a:endParaRPr lang="en-US" altLang="ko-KR" sz="1200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  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𝑣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−4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altLang="ko-KR" sz="12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/>
                        </a:rPr>
                        <m:t>−4</m:t>
                      </m:r>
                    </m:oMath>
                  </m:oMathPara>
                </a14:m>
                <a:endParaRPr lang="en-US" altLang="ko-KR" sz="12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altLang="ko-KR" sz="1200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altLang="ko-KR" sz="1200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ko-KR" altLang="en-US" sz="1200" b="0" i="1" smtClean="0">
                          <a:latin typeface="Cambria Math"/>
                          <a:ea typeface="Cambria Math"/>
                        </a:rPr>
                        <m:t>주어</m:t>
                      </m:r>
                      <m:r>
                        <a:rPr lang="ko-KR" altLang="en-US" sz="1200" i="1">
                          <a:latin typeface="Cambria Math"/>
                          <a:ea typeface="Cambria Math"/>
                        </a:rPr>
                        <m:t>진 </m:t>
                      </m:r>
                      <m:r>
                        <a:rPr lang="ko-KR" altLang="en-US" sz="1200" b="0" i="1" smtClean="0">
                          <a:latin typeface="Cambria Math"/>
                          <a:ea typeface="Cambria Math"/>
                        </a:rPr>
                        <m:t>미방은 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/>
                          <a:ea typeface="Cambria Math"/>
                        </a:rPr>
                        <m:t>−4=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/>
                          <a:ea typeface="Cambria Math"/>
                        </a:rPr>
                        <m:t>     </m:t>
                      </m:r>
                      <m:r>
                        <a:rPr lang="en-US" altLang="ko-KR" sz="1200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altLang="ko-KR" sz="12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1200" b="0" i="1" smtClean="0">
                          <a:latin typeface="Cambria Math"/>
                          <a:ea typeface="Cambria Math"/>
                        </a:rPr>
                        <m:t>𝑒</m:t>
                      </m:r>
                      <m:r>
                        <a:rPr lang="en-US" altLang="ko-KR" sz="1200" b="0" i="1" smtClean="0">
                          <a:latin typeface="Cambria Math"/>
                          <a:ea typeface="Cambria Math"/>
                        </a:rPr>
                        <m:t>., 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/>
                          <a:ea typeface="Cambria Math"/>
                        </a:rPr>
                        <m:t>=4+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/>
                          <a:ea typeface="Cambria Math"/>
                        </a:rPr>
                        <m:t>       </m:t>
                      </m:r>
                    </m:oMath>
                  </m:oMathPara>
                </a14:m>
                <a:endParaRPr lang="en-US" altLang="ko-KR" sz="1200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altLang="ko-KR" sz="1200" b="0" i="1" smtClean="0">
                          <a:latin typeface="Cambria Math"/>
                          <a:ea typeface="Cambria Math"/>
                        </a:rPr>
                        <m:t>    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/>
                              <a:ea typeface="Cambria Math"/>
                            </a:rPr>
                            <m:t>𝑑𝑣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/>
                              <a:ea typeface="Cambria Math"/>
                            </a:rPr>
                            <m:t>4+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/>
                          <a:ea typeface="Cambria Math"/>
                        </a:rPr>
                        <m:t>𝑑𝑥</m:t>
                      </m:r>
                    </m:oMath>
                  </m:oMathPara>
                </a14:m>
                <a:endParaRPr lang="en-US" altLang="ko-KR" sz="1200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200" b="0" i="1" smtClean="0">
                          <a:latin typeface="Cambria Math"/>
                        </a:rPr>
                        <m:t>𝑑𝑣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altLang="ko-KR" sz="12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dirty="0">
                          <a:latin typeface="Cambria Math"/>
                        </a:rPr>
                        <m:t>양</m:t>
                      </m:r>
                      <m:r>
                        <a:rPr lang="ko-KR" altLang="en-US" sz="1200" i="1" dirty="0">
                          <a:latin typeface="Cambria Math"/>
                        </a:rPr>
                        <m:t>변</m:t>
                      </m:r>
                      <m:r>
                        <a:rPr lang="ko-KR" altLang="en-US" sz="1200" i="1" dirty="0">
                          <a:latin typeface="Cambria Math"/>
                        </a:rPr>
                        <m:t>  </m:t>
                      </m:r>
                      <m:r>
                        <a:rPr lang="ko-KR" altLang="en-US" sz="1200" b="0" i="1" dirty="0" smtClean="0">
                          <a:latin typeface="Cambria Math"/>
                        </a:rPr>
                        <m:t>적분하</m:t>
                      </m:r>
                      <m:r>
                        <a:rPr lang="ko-KR" altLang="en-US" sz="1200" i="1" dirty="0">
                          <a:latin typeface="Cambria Math"/>
                        </a:rPr>
                        <m:t>면</m:t>
                      </m:r>
                      <m:r>
                        <a:rPr lang="ko-KR" altLang="en-US" sz="1200" i="1" dirty="0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altLang="ko-KR" sz="1200" b="0" i="1" dirty="0" smtClean="0">
                          <a:latin typeface="Cambria Math"/>
                        </a:rPr>
                        <m:t> 2</m:t>
                      </m:r>
                      <m:sSup>
                        <m:sSup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𝑡𝑎𝑛</m:t>
                          </m:r>
                        </m:e>
                        <m:sup>
                          <m:r>
                            <a:rPr lang="en-US" altLang="ko-KR" sz="1200" b="0" i="1" dirty="0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ko-KR" sz="1200" b="0" i="1" dirty="0" smtClean="0">
                          <a:latin typeface="Cambria Math"/>
                        </a:rPr>
                        <m:t>=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𝑥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ko-KR" sz="1200" b="0" i="1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ko-KR" sz="1200" b="0" i="1" dirty="0" smtClean="0">
                          <a:latin typeface="Cambria Math"/>
                        </a:rPr>
                        <m:t>    (</m:t>
                      </m:r>
                      <m:r>
                        <a:rPr lang="ko-KR" altLang="en-US" sz="1200" b="0" i="1" dirty="0" smtClean="0">
                          <a:latin typeface="Cambria Math"/>
                        </a:rPr>
                        <m:t>또</m:t>
                      </m:r>
                      <m:r>
                        <a:rPr lang="ko-KR" altLang="en-US" sz="1200" i="1" dirty="0">
                          <a:latin typeface="Cambria Math"/>
                        </a:rPr>
                        <m:t>는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 </m:t>
                      </m:r>
                      <m:r>
                        <a:rPr lang="ko-KR" altLang="en-US" sz="1200" b="0" i="1" dirty="0" smtClean="0">
                          <a:latin typeface="Cambria Math"/>
                        </a:rPr>
                        <m:t>공</m:t>
                      </m:r>
                      <m:r>
                        <a:rPr lang="ko-KR" altLang="en-US" sz="1200" i="1" dirty="0">
                          <a:latin typeface="Cambria Math"/>
                        </a:rPr>
                        <m:t>식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  </m:t>
                      </m:r>
                      <m:r>
                        <a:rPr lang="en-US" altLang="ko-KR" sz="1200" b="0" i="1" dirty="0" smtClean="0">
                          <a:latin typeface="Cambria Math"/>
                          <a:ea typeface="Cambria Math"/>
                        </a:rPr>
                        <m:t>∫</m:t>
                      </m:r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2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dirty="0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1200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b="0" i="1" dirty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dirty="0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200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200" b="0" i="1" dirty="0" smtClean="0">
                          <a:latin typeface="Cambria Math"/>
                          <a:ea typeface="Cambria Math"/>
                        </a:rPr>
                        <m:t>𝑑𝑥</m:t>
                      </m:r>
                      <m:r>
                        <a:rPr lang="en-US" altLang="ko-KR" sz="1200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den>
                      </m:f>
                      <m:sSup>
                        <m:sSupPr>
                          <m:ctrlPr>
                            <a:rPr lang="en-US" altLang="ko-KR" sz="1200" b="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sz="1200" b="0" i="1" dirty="0" smtClean="0">
                              <a:latin typeface="Cambria Math"/>
                              <a:ea typeface="Cambria Math"/>
                            </a:rPr>
                            <m:t>𝑡𝑎𝑛</m:t>
                          </m:r>
                        </m:e>
                        <m:sup>
                          <m:r>
                            <a:rPr lang="en-US" altLang="ko-KR" sz="1200" b="0" i="1" dirty="0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den>
                      </m:f>
                      <m:r>
                        <a:rPr lang="en-US" altLang="ko-KR" sz="1200" b="0" i="0" dirty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  <a:ea typeface="Cambria Math"/>
                        </a:rPr>
                        <m:t>c</m:t>
                      </m:r>
                      <m:r>
                        <a:rPr lang="en-US" altLang="ko-KR" sz="1200" b="0" i="1" dirty="0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ko-KR" altLang="en-US" sz="1200" i="1" dirty="0">
                          <a:latin typeface="Cambria Math"/>
                          <a:ea typeface="Cambria Math"/>
                        </a:rPr>
                        <m:t>를 </m:t>
                      </m:r>
                    </m:oMath>
                  </m:oMathPara>
                </a14:m>
                <a:endParaRPr lang="en-US" altLang="ko-KR" sz="120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ko-KR" altLang="en-US" sz="1200" dirty="0" smtClean="0"/>
                  <a:t/>
                </a:r>
                <a:r>
                  <a:rPr lang="ko-KR" altLang="en-US" sz="1200" dirty="0"/>
                  <a:t/>
                </a:r>
                <a:r>
                  <a:rPr lang="ko-KR" altLang="en-US" sz="1200" dirty="0" smtClean="0"/>
                  <a:t>                             이용하여 적분한다</a:t>
                </a:r>
                <a:r>
                  <a:rPr lang="en-US" altLang="ko-KR" sz="1200" dirty="0" smtClean="0"/>
                  <a:t>.)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altLang="ko-KR" sz="1200" b="0" i="1" smtClean="0"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12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200" i="1" dirty="0">
                              <a:latin typeface="Cambria Math"/>
                            </a:rPr>
                            <m:t>𝑡𝑎𝑛</m:t>
                          </m:r>
                        </m:e>
                        <m:sup>
                          <m:r>
                            <a:rPr lang="en-US" altLang="ko-KR" sz="1200" i="1" dirty="0">
                              <a:latin typeface="Cambria Math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altLang="ko-KR" sz="12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 dirty="0">
                              <a:latin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US" altLang="ko-KR" sz="12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ko-KR" sz="1200" b="0" i="1" dirty="0" smtClean="0">
                          <a:latin typeface="Cambria Math"/>
                        </a:rPr>
                        <m:t>=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𝑥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ko-KR" sz="1200" b="0" i="1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ko-KR" sz="1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sz="1200" b="0" i="1" smtClean="0">
                        <a:latin typeface="Cambria Math"/>
                        <a:ea typeface="Cambria Math"/>
                      </a:rPr>
                      <m:t>                                                                                                                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en-US" altLang="ko-KR" sz="1200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/>
                            <a:ea typeface="Cambria Math"/>
                          </a:rPr>
                          <m:t> 2</m:t>
                        </m:r>
                      </m:den>
                    </m:f>
                    <m:r>
                      <a:rPr lang="en-US" altLang="ko-KR" sz="12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/>
                        <a:ea typeface="Cambria Math"/>
                      </a:rPr>
                      <m:t>tan</m:t>
                    </m:r>
                    <m:r>
                      <a:rPr lang="en-US" altLang="ko-KR" sz="1200" b="0" i="1" smtClean="0">
                        <a:latin typeface="Cambria Math"/>
                        <a:ea typeface="Cambria Math"/>
                      </a:rPr>
                      <m:t>⁡(2</m:t>
                    </m:r>
                    <m:r>
                      <a:rPr lang="en-US" altLang="ko-KR" sz="12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ko-KR" sz="12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ko-KR" sz="1200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altLang="ko-KR" sz="12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ko-KR" sz="1200" dirty="0" smtClean="0"/>
                  <a:t>, 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/>
                      </a:rPr>
                      <m:t>𝑤h𝑒𝑟𝑒</m:t>
                    </m:r>
                    <m:r>
                      <a:rPr lang="en-US" altLang="ko-KR" sz="1200" b="0" i="1" smtClean="0">
                        <a:latin typeface="Cambria Math"/>
                      </a:rPr>
                      <m:t> </m:t>
                    </m:r>
                    <m:r>
                      <a:rPr lang="en-US" altLang="ko-KR" sz="1200" b="0" i="1" smtClean="0">
                        <a:latin typeface="Cambria Math"/>
                      </a:rPr>
                      <m:t>𝑐</m:t>
                    </m:r>
                    <m:r>
                      <a:rPr lang="en-US" altLang="ko-KR" sz="1200" b="0" i="1" smtClean="0">
                        <a:latin typeface="Cambria Math"/>
                      </a:rPr>
                      <m:t>=2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sz="12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                                                                 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𝑣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=2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  <a:ea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/>
                              <a:ea typeface="Cambria Math"/>
                            </a:rPr>
                            <m:t>(2</m:t>
                          </m:r>
                          <m:r>
                            <a:rPr lang="en-US" altLang="ko-KR" sz="1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ko-KR" sz="12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altLang="ko-KR" sz="12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altLang="ko-KR" sz="1200" b="0" i="1" smtClean="0">
                          <a:latin typeface="Cambria Math"/>
                          <a:ea typeface="Cambria Math"/>
                        </a:rPr>
                        <m:t>.      </m:t>
                      </m:r>
                      <m:r>
                        <a:rPr lang="en-US" altLang="ko-KR" sz="1200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altLang="ko-KR" sz="1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ko-KR" sz="1200" b="0" i="1" smtClean="0">
                          <a:latin typeface="Cambria Math"/>
                          <a:ea typeface="Cambria Math"/>
                        </a:rPr>
                        <m:t>+4</m:t>
                      </m:r>
                      <m:r>
                        <a:rPr lang="en-US" altLang="ko-KR" sz="12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ko-KR" altLang="en-US" sz="1200" b="0" i="1" smtClean="0">
                          <a:latin typeface="Cambria Math"/>
                          <a:ea typeface="Cambria Math"/>
                        </a:rPr>
                        <m:t>이므</m:t>
                      </m:r>
                      <m:r>
                        <a:rPr lang="ko-KR" altLang="en-US" sz="1200" i="1">
                          <a:latin typeface="Cambria Math"/>
                          <a:ea typeface="Cambria Math"/>
                        </a:rPr>
                        <m:t>로</m:t>
                      </m:r>
                    </m:oMath>
                  </m:oMathPara>
                </a14:m>
                <a:endParaRPr lang="en-US" altLang="ko-KR" sz="120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u="sng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altLang="ko-KR" sz="1200" b="0" i="1" u="sng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altLang="ko-KR" sz="1200" b="1" i="1" u="sng" smtClean="0"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altLang="ko-KR" sz="1200" b="1" i="1" u="sng" smtClean="0">
                          <a:latin typeface="Cambria Math"/>
                          <a:ea typeface="Cambria Math"/>
                        </a:rPr>
                        <m:t> =</m:t>
                      </m:r>
                      <m:r>
                        <a:rPr lang="en-US" altLang="ko-KR" sz="1200" b="1" i="1" u="sng">
                          <a:latin typeface="Cambria Math"/>
                        </a:rPr>
                        <m:t>𝟐</m:t>
                      </m:r>
                      <m:func>
                        <m:funcPr>
                          <m:ctrlPr>
                            <a:rPr lang="en-US" altLang="ko-KR" sz="1200" b="1" i="1" u="sng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altLang="ko-KR" sz="1200" b="1" i="1" u="sng">
                              <a:latin typeface="Cambria Math"/>
                              <a:ea typeface="Cambria Math"/>
                            </a:rPr>
                            <m:t>𝒕𝒂𝒏</m:t>
                          </m:r>
                        </m:fName>
                        <m:e>
                          <m:r>
                            <a:rPr lang="en-US" altLang="ko-KR" sz="1200" b="1" i="1" u="sng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ko-KR" sz="1200" b="1" i="1" u="sng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altLang="ko-KR" sz="1200" b="1" i="1" u="sng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altLang="ko-KR" sz="1200" b="1" i="1" u="sng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ko-KR" sz="1200" b="1" i="1" u="sng" smtClean="0">
                              <a:latin typeface="Cambria Math"/>
                              <a:ea typeface="Cambria Math"/>
                            </a:rPr>
                            <m:t>𝒄</m:t>
                          </m:r>
                          <m:r>
                            <a:rPr lang="en-US" altLang="ko-KR" sz="1200" b="1" i="1" u="sng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altLang="ko-KR" sz="1200" b="1" i="1" u="sng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ko-KR" sz="1200" b="1" i="1" u="sng" smtClean="0"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altLang="ko-KR" sz="1200" b="1" i="1" u="sng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ko-KR" sz="1200" b="1" i="0" u="sng" smtClean="0">
                          <a:latin typeface="Cambria Math"/>
                          <a:ea typeface="Cambria Math"/>
                        </a:rPr>
                        <m:t> (</m:t>
                      </m:r>
                      <m:r>
                        <a:rPr lang="ko-KR" altLang="en-US" sz="1200" b="1" i="1" u="sng" smtClean="0">
                          <a:latin typeface="Cambria Math"/>
                          <a:ea typeface="Cambria Math"/>
                        </a:rPr>
                        <m:t>일반</m:t>
                      </m:r>
                      <m:r>
                        <a:rPr lang="ko-KR" altLang="en-US" sz="1200" b="1" i="1" u="sng">
                          <a:latin typeface="Cambria Math"/>
                          <a:ea typeface="Cambria Math"/>
                        </a:rPr>
                        <m:t>해</m:t>
                      </m:r>
                      <m:r>
                        <a:rPr lang="en-US" altLang="ko-KR" sz="1200" b="1" i="1" u="sng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ko-KR" sz="1200" b="1" u="sng" dirty="0" smtClean="0"/>
              </a:p>
              <a:p>
                <a:pPr marL="0" indent="0">
                  <a:buNone/>
                </a:pPr>
                <a:endParaRPr lang="en-US" altLang="ko-KR" sz="1200" u="sng" dirty="0" smtClean="0"/>
              </a:p>
              <a:p>
                <a:pPr marL="0" indent="0">
                  <a:buNone/>
                </a:pPr>
                <a:r>
                  <a:rPr lang="en-US" altLang="ko-KR" sz="1200" b="1" dirty="0" smtClean="0"/>
                  <a:t>&lt;</a:t>
                </a:r>
                <a:r>
                  <a:rPr lang="ko-KR" altLang="en-US" sz="1200" b="1" dirty="0" smtClean="0"/>
                  <a:t>보충</a:t>
                </a:r>
                <a:r>
                  <a:rPr lang="en-US" altLang="ko-KR" sz="1200" b="1" dirty="0" smtClean="0"/>
                  <a:t>&gt;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/>
                      </a:rPr>
                      <m:t>𝒅𝒙</m:t>
                    </m:r>
                    <m:r>
                      <a:rPr lang="ko-KR" altLang="en-US" sz="1200" b="1" i="1" smtClean="0">
                        <a:latin typeface="Cambria Math"/>
                      </a:rPr>
                      <m:t>와</m:t>
                    </m:r>
                    <m:r>
                      <a:rPr lang="en-US" altLang="ko-KR" sz="1200" b="1" i="1" smtClean="0">
                        <a:latin typeface="Cambria Math"/>
                      </a:rPr>
                      <m:t>  </m:t>
                    </m:r>
                    <m:r>
                      <a:rPr lang="en-US" altLang="ko-KR" sz="1200" b="1" i="1" smtClean="0">
                        <a:latin typeface="Cambria Math"/>
                      </a:rPr>
                      <m:t>𝒅𝒚</m:t>
                    </m:r>
                    <m:r>
                      <a:rPr lang="ko-KR" altLang="en-US" sz="1200" b="1" i="1" smtClean="0">
                        <a:latin typeface="Cambria Math"/>
                      </a:rPr>
                      <m:t>의</m:t>
                    </m:r>
                    <m:r>
                      <a:rPr lang="en-US" altLang="ko-KR" sz="1200" b="1" i="1" smtClean="0">
                        <a:latin typeface="Cambria Math"/>
                      </a:rPr>
                      <m:t>  </m:t>
                    </m:r>
                    <m:r>
                      <a:rPr lang="ko-KR" altLang="en-US" sz="1200" b="1" i="1" smtClean="0">
                        <a:latin typeface="Cambria Math"/>
                      </a:rPr>
                      <m:t>계수가</m:t>
                    </m:r>
                    <m:r>
                      <a:rPr lang="en-US" altLang="ko-KR" sz="1200" b="1" i="1" smtClean="0">
                        <a:latin typeface="Cambria Math"/>
                      </a:rPr>
                      <m:t>   </m:t>
                    </m:r>
                    <m:r>
                      <a:rPr lang="en-US" altLang="ko-KR" sz="1200" b="1" i="1" smtClean="0">
                        <a:latin typeface="Cambria Math"/>
                      </a:rPr>
                      <m:t>𝒙</m:t>
                    </m:r>
                    <m:r>
                      <a:rPr lang="en-US" altLang="ko-KR" sz="1200" b="1" i="1" smtClean="0">
                        <a:latin typeface="Cambria Math"/>
                      </a:rPr>
                      <m:t>,  </m:t>
                    </m:r>
                    <m:r>
                      <a:rPr lang="en-US" altLang="ko-KR" sz="1200" b="1" i="1" smtClean="0">
                        <a:latin typeface="Cambria Math"/>
                      </a:rPr>
                      <m:t>𝒚</m:t>
                    </m:r>
                    <m:r>
                      <a:rPr lang="ko-KR" altLang="en-US" sz="1200" b="1" i="1" smtClean="0">
                        <a:latin typeface="Cambria Math"/>
                      </a:rPr>
                      <m:t>에</m:t>
                    </m:r>
                    <m:r>
                      <a:rPr lang="en-US" altLang="ko-KR" sz="1200" b="1" i="1" smtClean="0">
                        <a:latin typeface="Cambria Math"/>
                      </a:rPr>
                      <m:t>  </m:t>
                    </m:r>
                    <m:r>
                      <a:rPr lang="ko-KR" altLang="en-US" sz="1200" b="1" i="1" smtClean="0">
                        <a:latin typeface="Cambria Math"/>
                      </a:rPr>
                      <m:t>대한</m:t>
                    </m:r>
                    <m:r>
                      <a:rPr lang="en-US" altLang="ko-KR" sz="1200" b="1" i="1" smtClean="0">
                        <a:latin typeface="Cambria Math"/>
                      </a:rPr>
                      <m:t>  </m:t>
                    </m:r>
                    <m:r>
                      <a:rPr lang="ko-KR" altLang="en-US" sz="1200" b="1" i="1" smtClean="0">
                        <a:latin typeface="Cambria Math"/>
                      </a:rPr>
                      <m:t>일차식이고</m:t>
                    </m:r>
                    <m:r>
                      <a:rPr lang="en-US" altLang="ko-KR" sz="1200" b="1" i="1" smtClean="0">
                        <a:latin typeface="Cambria Math"/>
                      </a:rPr>
                      <m:t>,   </m:t>
                    </m:r>
                    <m:r>
                      <a:rPr lang="en-US" altLang="ko-KR" sz="1200" b="1" i="1" smtClean="0">
                        <a:latin typeface="Cambria Math"/>
                      </a:rPr>
                      <m:t>𝒙</m:t>
                    </m:r>
                    <m:r>
                      <a:rPr lang="en-US" altLang="ko-KR" sz="1200" b="1" i="1" smtClean="0">
                        <a:latin typeface="Cambria Math"/>
                      </a:rPr>
                      <m:t>, </m:t>
                    </m:r>
                    <m:r>
                      <a:rPr lang="en-US" altLang="ko-KR" sz="1200" b="1" i="1" smtClean="0">
                        <a:latin typeface="Cambria Math"/>
                      </a:rPr>
                      <m:t>𝒚</m:t>
                    </m:r>
                    <m:r>
                      <a:rPr lang="ko-KR" altLang="en-US" sz="1200" b="1" i="1" smtClean="0">
                        <a:latin typeface="Cambria Math"/>
                      </a:rPr>
                      <m:t>의</m:t>
                    </m:r>
                    <m:r>
                      <a:rPr lang="en-US" altLang="ko-KR" sz="1200" b="1" i="1" smtClean="0">
                        <a:latin typeface="Cambria Math"/>
                      </a:rPr>
                      <m:t>  </m:t>
                    </m:r>
                    <m:r>
                      <a:rPr lang="ko-KR" altLang="en-US" sz="1200" b="1" i="1" smtClean="0">
                        <a:latin typeface="Cambria Math"/>
                      </a:rPr>
                      <m:t>계수의</m:t>
                    </m:r>
                    <m:r>
                      <a:rPr lang="en-US" altLang="ko-KR" sz="1200" b="1" i="1" smtClean="0">
                        <a:latin typeface="Cambria Math"/>
                      </a:rPr>
                      <m:t>  </m:t>
                    </m:r>
                    <m:r>
                      <a:rPr lang="ko-KR" altLang="en-US" sz="1200" b="1" i="1" smtClean="0">
                        <a:latin typeface="Cambria Math"/>
                      </a:rPr>
                      <m:t>비가</m:t>
                    </m:r>
                    <m:r>
                      <a:rPr lang="en-US" altLang="ko-KR" sz="1200" b="1" i="1" smtClean="0">
                        <a:latin typeface="Cambria Math"/>
                      </a:rPr>
                      <m:t>  </m:t>
                    </m:r>
                    <m:r>
                      <a:rPr lang="ko-KR" altLang="en-US" sz="1200" b="1" i="1" smtClean="0">
                        <a:latin typeface="Cambria Math"/>
                      </a:rPr>
                      <m:t>모두</m:t>
                    </m:r>
                    <m:r>
                      <a:rPr lang="en-US" altLang="ko-KR" sz="1200" b="1" i="1" smtClean="0">
                        <a:latin typeface="Cambria Math"/>
                      </a:rPr>
                      <m:t>  </m:t>
                    </m:r>
                    <m:r>
                      <a:rPr lang="en-US" altLang="ko-KR" sz="1200" b="1" i="1" smtClean="0">
                        <a:latin typeface="Cambria Math"/>
                      </a:rPr>
                      <m:t>𝒂</m:t>
                    </m:r>
                    <m:r>
                      <a:rPr lang="en-US" altLang="ko-KR" sz="1200" b="1" i="1" smtClean="0">
                        <a:latin typeface="Cambria Math"/>
                      </a:rPr>
                      <m:t>:</m:t>
                    </m:r>
                    <m:r>
                      <a:rPr lang="en-US" altLang="ko-KR" sz="1200" b="1" i="1" smtClean="0">
                        <a:latin typeface="Cambria Math"/>
                      </a:rPr>
                      <m:t>𝒃</m:t>
                    </m:r>
                    <m:r>
                      <a:rPr lang="ko-KR" altLang="en-US" sz="1200" b="1" i="1" smtClean="0">
                        <a:latin typeface="Cambria Math"/>
                      </a:rPr>
                      <m:t>인</m:t>
                    </m:r>
                    <m:r>
                      <a:rPr lang="en-US" altLang="ko-KR" sz="1200" b="1" i="1" smtClean="0">
                        <a:latin typeface="Cambria Math"/>
                      </a:rPr>
                      <m:t>  </m:t>
                    </m:r>
                    <m:r>
                      <a:rPr lang="ko-KR" altLang="en-US" sz="1200" b="1" i="1" smtClean="0">
                        <a:latin typeface="Cambria Math"/>
                      </a:rPr>
                      <m:t>형태의</m:t>
                    </m:r>
                    <m:r>
                      <a:rPr lang="en-US" altLang="ko-KR" sz="1200" b="1" i="1" smtClean="0">
                        <a:latin typeface="Cambria Math"/>
                      </a:rPr>
                      <m:t>  </m:t>
                    </m:r>
                    <m:r>
                      <a:rPr lang="ko-KR" altLang="en-US" sz="1200" b="1" i="1" smtClean="0">
                        <a:latin typeface="Cambria Math"/>
                      </a:rPr>
                      <m:t>미방</m:t>
                    </m:r>
                    <m:r>
                      <a:rPr lang="en-US" altLang="ko-KR" sz="1200" b="1" i="1" smtClean="0">
                        <a:latin typeface="Cambria Math"/>
                      </a:rPr>
                      <m:t>  </m:t>
                    </m:r>
                  </m:oMath>
                </a14:m>
                <a:endParaRPr lang="en-US" altLang="ko-KR" sz="12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ko-KR" altLang="en-US" sz="1200" dirty="0" smtClean="0"/>
                  <a:t>           풀이 방법</a:t>
                </a:r>
                <a:r>
                  <a:rPr lang="en-US" altLang="ko-KR" sz="12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/>
                      </a:rPr>
                      <m:t> </m:t>
                    </m:r>
                    <m:r>
                      <a:rPr lang="en-US" altLang="ko-KR" sz="1200" b="0" i="1" smtClean="0">
                        <a:latin typeface="Cambria Math"/>
                      </a:rPr>
                      <m:t>𝑣</m:t>
                    </m:r>
                    <m:r>
                      <a:rPr lang="en-US" altLang="ko-KR" sz="1200" b="0" i="1" smtClean="0">
                        <a:latin typeface="Cambria Math"/>
                      </a:rPr>
                      <m:t>=</m:t>
                    </m:r>
                    <m:r>
                      <a:rPr lang="en-US" altLang="ko-KR" sz="1200" b="0" i="1" smtClean="0">
                        <a:latin typeface="Cambria Math"/>
                      </a:rPr>
                      <m:t>𝑎𝑥</m:t>
                    </m:r>
                    <m:r>
                      <a:rPr lang="en-US" altLang="ko-KR" sz="1200" b="0" i="1" smtClean="0">
                        <a:latin typeface="Cambria Math"/>
                      </a:rPr>
                      <m:t>+</m:t>
                    </m:r>
                    <m:r>
                      <a:rPr lang="en-US" altLang="ko-KR" sz="1200" b="0" i="1" smtClean="0">
                        <a:latin typeface="Cambria Math"/>
                      </a:rPr>
                      <m:t>𝑏𝑦</m:t>
                    </m:r>
                    <m:r>
                      <a:rPr lang="en-US" altLang="ko-KR" sz="1200" b="0" i="1" smtClean="0">
                        <a:latin typeface="Cambria Math"/>
                      </a:rPr>
                      <m:t>+</m:t>
                    </m:r>
                    <m:r>
                      <a:rPr lang="en-US" altLang="ko-KR" sz="1200" b="0" i="1" smtClean="0">
                        <a:latin typeface="Cambria Math"/>
                      </a:rPr>
                      <m:t>𝑘</m:t>
                    </m:r>
                    <m:r>
                      <a:rPr lang="en-US" altLang="ko-KR" sz="1200" b="0" i="1" smtClean="0">
                        <a:latin typeface="Cambria Math"/>
                      </a:rPr>
                      <m:t>,    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1200" b="0" i="1" smtClean="0">
                        <a:latin typeface="Cambria Math"/>
                      </a:rPr>
                      <m:t>=</m:t>
                    </m:r>
                    <m:r>
                      <a:rPr lang="en-US" altLang="ko-KR" sz="1200" b="0" i="1" smtClean="0">
                        <a:latin typeface="Cambria Math"/>
                      </a:rPr>
                      <m:t>𝑎</m:t>
                    </m:r>
                    <m:r>
                      <a:rPr lang="en-US" altLang="ko-KR" sz="1200" b="0" i="1" smtClean="0">
                        <a:latin typeface="Cambria Math"/>
                      </a:rPr>
                      <m:t>+</m:t>
                    </m:r>
                    <m:r>
                      <a:rPr lang="en-US" altLang="ko-KR" sz="1200" b="0" i="1" smtClean="0">
                        <a:latin typeface="Cambria Math"/>
                      </a:rPr>
                      <m:t>𝑏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1200" b="0" i="1" smtClean="0">
                        <a:latin typeface="Cambria Math"/>
                      </a:rPr>
                      <m:t> </m:t>
                    </m:r>
                    <m:r>
                      <a:rPr lang="ko-KR" altLang="en-US" sz="1200" i="1">
                        <a:latin typeface="Cambria Math"/>
                      </a:rPr>
                      <m:t>을</m:t>
                    </m:r>
                    <m:r>
                      <a:rPr lang="en-US" altLang="ko-KR" sz="1200" b="0" i="1" smtClean="0">
                        <a:latin typeface="Cambria Math"/>
                      </a:rPr>
                      <m:t>  </m:t>
                    </m:r>
                    <m:r>
                      <a:rPr lang="ko-KR" altLang="en-US" sz="1200" b="0" i="1" smtClean="0">
                        <a:latin typeface="Cambria Math"/>
                      </a:rPr>
                      <m:t>이용하</m:t>
                    </m:r>
                    <m:r>
                      <a:rPr lang="ko-KR" altLang="en-US" sz="1200" i="1">
                        <a:latin typeface="Cambria Math"/>
                      </a:rPr>
                      <m:t>여</m:t>
                    </m:r>
                    <m:r>
                      <a:rPr lang="ko-KR" altLang="en-US" sz="1200" i="1">
                        <a:latin typeface="Cambria Math"/>
                      </a:rPr>
                      <m:t>  </m:t>
                    </m:r>
                    <m:r>
                      <a:rPr lang="ko-KR" altLang="en-US" sz="1200" b="0" i="1" smtClean="0">
                        <a:latin typeface="Cambria Math"/>
                      </a:rPr>
                      <m:t>식</m:t>
                    </m:r>
                    <m:r>
                      <a:rPr lang="ko-KR" altLang="en-US" sz="1200" i="1">
                        <a:latin typeface="Cambria Math"/>
                      </a:rPr>
                      <m:t>을</m:t>
                    </m:r>
                    <m:r>
                      <a:rPr lang="ko-KR" altLang="en-US" sz="1200" i="1">
                        <a:latin typeface="Cambria Math"/>
                      </a:rPr>
                      <m:t>  </m:t>
                    </m:r>
                    <m:r>
                      <a:rPr lang="ko-KR" altLang="en-US" sz="1200" b="0" i="1" smtClean="0">
                        <a:latin typeface="Cambria Math"/>
                      </a:rPr>
                      <m:t>변형</m:t>
                    </m:r>
                    <m:r>
                      <a:rPr lang="ko-KR" altLang="en-US" sz="1200" i="1">
                        <a:latin typeface="Cambria Math"/>
                      </a:rPr>
                      <m:t> </m:t>
                    </m:r>
                  </m:oMath>
                </a14:m>
                <a:endParaRPr lang="en-US" altLang="ko-KR" sz="1200" dirty="0" smtClean="0"/>
              </a:p>
              <a:p>
                <a:pPr marL="0" indent="0">
                  <a:buNone/>
                </a:pPr>
                <a:r>
                  <a:rPr lang="ko-KR" altLang="en-US" sz="1200" b="0" dirty="0" smtClean="0"/>
                  <a:t>           해당</a:t>
                </a:r>
                <a14:m>
                  <m:oMath xmlns:m="http://schemas.openxmlformats.org/officeDocument/2006/math">
                    <m:r>
                      <a:rPr lang="en-US" altLang="ko-KR" sz="1200" b="0" i="0" smtClean="0">
                        <a:latin typeface="Cambria Math"/>
                      </a:rPr>
                      <m:t> </m:t>
                    </m:r>
                    <m:r>
                      <a:rPr lang="ko-KR" altLang="en-US" sz="1200" b="0" i="1" smtClean="0">
                        <a:latin typeface="Cambria Math"/>
                      </a:rPr>
                      <m:t>유형</m:t>
                    </m:r>
                    <m:r>
                      <a:rPr lang="ko-KR" altLang="en-US" sz="1200" i="1">
                        <a:latin typeface="Cambria Math"/>
                      </a:rPr>
                      <m:t>의</m:t>
                    </m:r>
                    <m:r>
                      <a:rPr lang="ko-KR" altLang="en-US" sz="1200" i="1">
                        <a:latin typeface="Cambria Math"/>
                      </a:rPr>
                      <m:t> </m:t>
                    </m:r>
                    <m:r>
                      <a:rPr lang="ko-KR" altLang="en-US" sz="1200" b="0" i="1" smtClean="0">
                        <a:latin typeface="Cambria Math"/>
                      </a:rPr>
                      <m:t>문</m:t>
                    </m:r>
                    <m:r>
                      <a:rPr lang="ko-KR" altLang="en-US" sz="1200" i="1">
                        <a:latin typeface="Cambria Math"/>
                      </a:rPr>
                      <m:t>제</m:t>
                    </m:r>
                    <m:r>
                      <a:rPr lang="en-US" altLang="ko-KR" sz="1200" b="0" i="1" smtClean="0">
                        <a:latin typeface="Cambria Math"/>
                      </a:rPr>
                      <m:t> </m:t>
                    </m:r>
                    <m:r>
                      <a:rPr lang="en-US" altLang="ko-KR" sz="1200" i="1">
                        <a:latin typeface="Cambria Math"/>
                      </a:rPr>
                      <m:t>:</m:t>
                    </m:r>
                    <m:r>
                      <a:rPr lang="en-US" altLang="ko-KR" sz="1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200" dirty="0" smtClean="0"/>
                  <a:t>(</a:t>
                </a:r>
                <a:r>
                  <a:rPr lang="en-US" altLang="ko-KR" sz="1200" dirty="0" err="1" smtClean="0"/>
                  <a:t>i</a:t>
                </a:r>
                <a:r>
                  <a:rPr lang="en-US" altLang="ko-KR" sz="1200" dirty="0" smtClean="0"/>
                  <a:t>)  </a:t>
                </a:r>
                <a:r>
                  <a:rPr lang="ko-KR" altLang="en-US" sz="1200" dirty="0" smtClean="0"/>
                  <a:t>연습문제 </a:t>
                </a:r>
                <a:r>
                  <a:rPr lang="en-US" altLang="ko-KR" sz="1200" dirty="0" smtClean="0"/>
                  <a:t>1.3-#8 (</a:t>
                </a:r>
                <a:r>
                  <a:rPr lang="ko-KR" altLang="en-US" sz="1200" dirty="0" smtClean="0"/>
                  <a:t>위 문제</a:t>
                </a:r>
                <a:r>
                  <a:rPr lang="en-US" altLang="ko-KR" sz="12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1200" dirty="0" smtClean="0"/>
                  <a:t>                                  (ii) </a:t>
                </a:r>
                <a14:m>
                  <m:oMath xmlns:m="http://schemas.openxmlformats.org/officeDocument/2006/math">
                    <m:r>
                      <a:rPr lang="en-US" altLang="ko-KR" sz="1200" b="0" i="0" smtClean="0">
                        <a:latin typeface="Cambria Math"/>
                      </a:rPr>
                      <m:t>(2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/>
                      </a:rPr>
                      <m:t>x</m:t>
                    </m:r>
                    <m:r>
                      <a:rPr lang="en-US" altLang="ko-KR" sz="1200" b="0" i="0" smtClean="0">
                        <a:latin typeface="Cambria Math"/>
                      </a:rPr>
                      <m:t>−4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/>
                      </a:rPr>
                      <m:t>y</m:t>
                    </m:r>
                    <m:r>
                      <a:rPr lang="en-US" altLang="ko-KR" sz="1200" b="0" i="0" smtClean="0">
                        <a:latin typeface="Cambria Math"/>
                      </a:rPr>
                      <m:t>+5)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1200" b="0" i="1" smtClean="0">
                        <a:latin typeface="Cambria Math"/>
                      </a:rPr>
                      <m:t>+</m:t>
                    </m:r>
                    <m:r>
                      <a:rPr lang="en-US" altLang="ko-KR" sz="1200" b="0" i="1" smtClean="0">
                        <a:latin typeface="Cambria Math"/>
                      </a:rPr>
                      <m:t>𝑥</m:t>
                    </m:r>
                    <m:r>
                      <a:rPr lang="en-US" altLang="ko-KR" sz="1200" b="0" i="1" smtClean="0">
                        <a:latin typeface="Cambria Math"/>
                      </a:rPr>
                      <m:t>−2</m:t>
                    </m:r>
                    <m:r>
                      <a:rPr lang="en-US" altLang="ko-KR" sz="1200" b="0" i="1" smtClean="0">
                        <a:latin typeface="Cambria Math"/>
                      </a:rPr>
                      <m:t>𝑦</m:t>
                    </m:r>
                    <m:r>
                      <a:rPr lang="en-US" altLang="ko-KR" sz="1200" b="0" i="1" smtClean="0">
                        <a:latin typeface="Cambria Math"/>
                      </a:rPr>
                      <m:t>+3</m:t>
                    </m:r>
                  </m:oMath>
                </a14:m>
                <a:r>
                  <a:rPr lang="en-US" altLang="ko-KR" sz="1200" dirty="0" smtClean="0"/>
                  <a:t>=0 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404664"/>
                <a:ext cx="7992888" cy="6048672"/>
              </a:xfrm>
              <a:blipFill rotWithShape="1">
                <a:blip r:embed="rId2" cstate="print"/>
                <a:stretch>
                  <a:fillRect t="-10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1-1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220072" y="3068960"/>
            <a:ext cx="2016224" cy="395885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76056" y="5445224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u="sng" dirty="0" err="1" smtClean="0"/>
              <a:t>Ans</a:t>
            </a:r>
            <a:r>
              <a:rPr lang="en-US" altLang="ko-KR" sz="1400" u="sng" dirty="0" smtClean="0"/>
              <a:t>:</a:t>
            </a:r>
            <a:r>
              <a:rPr lang="en-US" altLang="ko-KR" u="sng" dirty="0" smtClean="0"/>
              <a:t> </a:t>
            </a:r>
            <a:r>
              <a:rPr lang="en-US" altLang="ko-KR" sz="1400" i="1" u="sng" dirty="0" smtClean="0"/>
              <a:t>4x+8y+ln(4x-8y+11)=c</a:t>
            </a:r>
            <a:endParaRPr lang="ko-KR" altLang="en-US" i="1" u="sng" dirty="0"/>
          </a:p>
        </p:txBody>
      </p:sp>
    </p:spTree>
    <p:extLst>
      <p:ext uri="{BB962C8B-B14F-4D97-AF65-F5344CB8AC3E}">
        <p14:creationId xmlns="" xmlns:p14="http://schemas.microsoft.com/office/powerpoint/2010/main" val="1193689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43608" y="476673"/>
            <a:ext cx="7272808" cy="576063"/>
          </a:xfrm>
          <a:ln w="28575"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HY신명조" pitchFamily="18" charset="-127"/>
                <a:ea typeface="HY신명조" pitchFamily="18" charset="-127"/>
              </a:rPr>
              <a:t>1.4 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완전상미분방정식</a:t>
            </a:r>
            <a:r>
              <a:rPr lang="en-US" altLang="ko-KR" sz="2000" b="1" dirty="0">
                <a:latin typeface="HY신명조" pitchFamily="18" charset="-127"/>
                <a:ea typeface="HY신명조" pitchFamily="18" charset="-127"/>
              </a:rPr>
              <a:t>.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  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적분인자</a:t>
            </a:r>
            <a:endParaRPr lang="en-US" altLang="ko-KR" sz="2000" b="1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0"/>
          </p:nvPr>
        </p:nvSpPr>
        <p:spPr>
          <a:xfrm>
            <a:off x="6326832" y="6356350"/>
            <a:ext cx="2133600" cy="365125"/>
          </a:xfrm>
        </p:spPr>
        <p:txBody>
          <a:bodyPr/>
          <a:lstStyle/>
          <a:p>
            <a:fld id="{85814902-E7B4-43C9-BF51-5D9C29FE1A52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948264" y="11663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1-4</a:t>
            </a:r>
            <a:endParaRPr lang="ko-KR" altLang="en-US" sz="10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62457761"/>
              </p:ext>
            </p:extLst>
          </p:nvPr>
        </p:nvGraphicFramePr>
        <p:xfrm>
          <a:off x="1606550" y="1268413"/>
          <a:ext cx="5676900" cy="3479800"/>
        </p:xfrm>
        <a:graphic>
          <a:graphicData uri="http://schemas.openxmlformats.org/presentationml/2006/ole">
            <p:oleObj spid="_x0000_s11729" name="수식" r:id="rId4" imgW="5676900" imgH="3479800" progId="Equation.3">
              <p:embed/>
            </p:oleObj>
          </a:graphicData>
        </a:graphic>
      </p:graphicFrame>
      <p:sp>
        <p:nvSpPr>
          <p:cNvPr id="3" name="직사각형 2"/>
          <p:cNvSpPr/>
          <p:nvPr/>
        </p:nvSpPr>
        <p:spPr>
          <a:xfrm>
            <a:off x="971600" y="5024644"/>
            <a:ext cx="3816424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itchFamily="2" charset="2"/>
              <a:buChar char="v"/>
            </a:pP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완전미분방정식이기  위한   필요충분조건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</a:t>
            </a:r>
            <a:endParaRPr lang="ko-KR" altLang="en-US" sz="1400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20425917"/>
              </p:ext>
            </p:extLst>
          </p:nvPr>
        </p:nvGraphicFramePr>
        <p:xfrm>
          <a:off x="1619672" y="5445224"/>
          <a:ext cx="4305300" cy="596900"/>
        </p:xfrm>
        <a:graphic>
          <a:graphicData uri="http://schemas.openxmlformats.org/presentationml/2006/ole">
            <p:oleObj spid="_x0000_s11730" name="수식" r:id="rId5" imgW="4305300" imgH="596900" progId="Equation.3">
              <p:embed/>
            </p:oleObj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547664" y="1556792"/>
            <a:ext cx="2664296" cy="21602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70" name="직사각형 11269"/>
          <p:cNvSpPr/>
          <p:nvPr/>
        </p:nvSpPr>
        <p:spPr>
          <a:xfrm>
            <a:off x="1619672" y="3356992"/>
            <a:ext cx="4464496" cy="288032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71" name="직사각형 11270"/>
          <p:cNvSpPr/>
          <p:nvPr/>
        </p:nvSpPr>
        <p:spPr>
          <a:xfrm>
            <a:off x="1547664" y="5517232"/>
            <a:ext cx="864096" cy="504056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733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83569" y="332656"/>
            <a:ext cx="7848872" cy="3171095"/>
            <a:chOff x="453" y="1699"/>
            <a:chExt cx="4534" cy="1927"/>
          </a:xfrm>
        </p:grpSpPr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453" y="1699"/>
              <a:ext cx="4534" cy="1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ko-KR" altLang="en-US" sz="1400" b="1" u="sng" dirty="0" smtClean="0">
                  <a:latin typeface="HY신명조" pitchFamily="18" charset="-127"/>
                  <a:ea typeface="HY신명조" pitchFamily="18" charset="-127"/>
                </a:rPr>
                <a:t>완전미분방정식의 해법</a:t>
              </a:r>
              <a:endParaRPr lang="en-US" altLang="ko-KR" sz="1400" b="1" u="sng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ko-KR" sz="1400" b="1" dirty="0">
                  <a:solidFill>
                    <a:srgbClr val="0066FF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Case 1)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                          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              (</a:t>
              </a:r>
              <a:r>
                <a:rPr lang="en-US" altLang="ko-KR" sz="1400" b="1" i="1" dirty="0">
                  <a:solidFill>
                    <a:srgbClr val="0066FF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x</a:t>
              </a:r>
              <a:r>
                <a:rPr lang="ko-KR" altLang="en-US" sz="1400" b="1" dirty="0">
                  <a:solidFill>
                    <a:srgbClr val="0066FF"/>
                  </a:solidFill>
                  <a:latin typeface="HY신명조" pitchFamily="18" charset="-127"/>
                  <a:ea typeface="HY신명조" pitchFamily="18" charset="-127"/>
                </a:rPr>
                <a:t>에 대하여 적분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)</a:t>
              </a:r>
            </a:p>
            <a:p>
              <a:pPr>
                <a:lnSpc>
                  <a:spcPct val="200000"/>
                </a:lnSpc>
                <a:spcBef>
                  <a:spcPct val="50000"/>
                </a:spcBef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                                   </a:t>
              </a:r>
              <a:endParaRPr lang="ko-KR" altLang="en-US" sz="14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endParaRPr lang="en-US" altLang="ko-KR" sz="1400" b="1" dirty="0" smtClean="0">
                <a:solidFill>
                  <a:srgbClr val="0066FF"/>
                </a:solidFill>
                <a:latin typeface="Times New Roman" pitchFamily="18" charset="0"/>
                <a:ea typeface="HY신명조" pitchFamily="18" charset="-127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endParaRPr lang="en-US" altLang="ko-KR" sz="1400" b="1" dirty="0">
                <a:solidFill>
                  <a:srgbClr val="0066FF"/>
                </a:solidFill>
                <a:latin typeface="Times New Roman" pitchFamily="18" charset="0"/>
                <a:ea typeface="HY신명조" pitchFamily="18" charset="-127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endParaRPr lang="en-US" altLang="ko-KR" sz="1400" b="1" dirty="0" smtClean="0">
                <a:solidFill>
                  <a:srgbClr val="0066FF"/>
                </a:solidFill>
                <a:latin typeface="Times New Roman" pitchFamily="18" charset="0"/>
                <a:ea typeface="HY신명조" pitchFamily="18" charset="-127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ko-KR" altLang="en-US" sz="1400" b="1" dirty="0" smtClean="0">
                  <a:solidFill>
                    <a:srgbClr val="0066FF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또한</a:t>
              </a:r>
              <a:endParaRPr lang="en-US" altLang="ko-KR" sz="1400" b="1" dirty="0" smtClean="0">
                <a:solidFill>
                  <a:srgbClr val="0066FF"/>
                </a:solidFill>
                <a:latin typeface="Times New Roman" pitchFamily="18" charset="0"/>
                <a:ea typeface="HY신명조" pitchFamily="18" charset="-127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ko-KR" sz="1400" b="1" dirty="0" smtClean="0">
                  <a:solidFill>
                    <a:srgbClr val="0066FF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Case </a:t>
              </a:r>
              <a:r>
                <a:rPr lang="en-US" altLang="ko-KR" sz="1400" b="1" dirty="0">
                  <a:solidFill>
                    <a:srgbClr val="0066FF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2)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                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            (</a:t>
              </a:r>
              <a:r>
                <a:rPr lang="en-US" altLang="ko-KR" sz="1400" b="1" i="1" dirty="0">
                  <a:solidFill>
                    <a:srgbClr val="0066FF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y</a:t>
              </a:r>
              <a:r>
                <a:rPr lang="ko-KR" altLang="en-US" sz="1400" b="1" dirty="0">
                  <a:solidFill>
                    <a:srgbClr val="0066FF"/>
                  </a:solidFill>
                  <a:latin typeface="HY신명조" pitchFamily="18" charset="-127"/>
                  <a:ea typeface="HY신명조" pitchFamily="18" charset="-127"/>
                </a:rPr>
                <a:t>에 대하여 적분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)</a:t>
              </a:r>
            </a:p>
            <a:p>
              <a:pPr>
                <a:lnSpc>
                  <a:spcPct val="200000"/>
                </a:lnSpc>
                <a:spcBef>
                  <a:spcPct val="50000"/>
                </a:spcBef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                           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endParaRPr lang="ko-KR" altLang="en-US" sz="1400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982951857"/>
                </p:ext>
              </p:extLst>
            </p:nvPr>
          </p:nvGraphicFramePr>
          <p:xfrm>
            <a:off x="929" y="2049"/>
            <a:ext cx="1472" cy="451"/>
          </p:xfrm>
          <a:graphic>
            <a:graphicData uri="http://schemas.openxmlformats.org/presentationml/2006/ole">
              <p:oleObj spid="_x0000_s37136" name="수식" r:id="rId3" imgW="2336800" imgH="711200" progId="Equation.3">
                <p:embed/>
              </p:oleObj>
            </a:graphicData>
          </a:graphic>
        </p:graphicFrame>
        <p:graphicFrame>
          <p:nvGraphicFramePr>
            <p:cNvPr id="9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34352454"/>
                </p:ext>
              </p:extLst>
            </p:nvPr>
          </p:nvGraphicFramePr>
          <p:xfrm>
            <a:off x="911" y="2531"/>
            <a:ext cx="3060" cy="1002"/>
          </p:xfrm>
          <a:graphic>
            <a:graphicData uri="http://schemas.openxmlformats.org/presentationml/2006/ole">
              <p:oleObj spid="_x0000_s37137" name="수식" r:id="rId4" imgW="4863960" imgH="1587240" progId="Equation.3">
                <p:embed/>
              </p:oleObj>
            </a:graphicData>
          </a:graphic>
        </p:graphicFrame>
      </p:grp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30271265"/>
              </p:ext>
            </p:extLst>
          </p:nvPr>
        </p:nvGraphicFramePr>
        <p:xfrm>
          <a:off x="1475656" y="4005064"/>
          <a:ext cx="2603500" cy="990600"/>
        </p:xfrm>
        <a:graphic>
          <a:graphicData uri="http://schemas.openxmlformats.org/presentationml/2006/ole">
            <p:oleObj spid="_x0000_s37138" name="수식" r:id="rId5" imgW="2603500" imgH="990600" progId="Equation.3">
              <p:embed/>
            </p:oleObj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2051720" y="3356992"/>
            <a:ext cx="3096344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709029" y="476672"/>
            <a:ext cx="7197725" cy="6340475"/>
            <a:chOff x="453" y="680"/>
            <a:chExt cx="4534" cy="3994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2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71450" indent="-171450" algn="l">
                <a:spcBef>
                  <a:spcPct val="50000"/>
                </a:spcBef>
                <a:buClr>
                  <a:schemeClr val="accent4"/>
                </a:buClr>
                <a:buFont typeface="Wingdings" pitchFamily="2" charset="2"/>
                <a:buChar char="§"/>
              </a:pPr>
              <a:r>
                <a:rPr lang="en-US" altLang="ko-KR" sz="12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Ex</a:t>
              </a:r>
              <a:r>
                <a:rPr lang="en-US" altLang="ko-KR" sz="12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. </a:t>
              </a:r>
              <a:r>
                <a:rPr lang="en-US" altLang="ko-KR" sz="12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1                                                                        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을 풀어라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 algn="l"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rgbClr val="0066FF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Step </a:t>
              </a:r>
              <a:r>
                <a:rPr lang="en-US" altLang="ko-KR" sz="1200" b="1" dirty="0">
                  <a:solidFill>
                    <a:srgbClr val="0066FF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1</a:t>
              </a:r>
              <a:r>
                <a:rPr lang="en-US" altLang="ko-KR" sz="1200" b="1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</a:t>
              </a:r>
              <a:r>
                <a:rPr lang="ko-KR" altLang="en-US" sz="1200" b="1" dirty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완전미분방정식인지 판별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3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rgbClr val="0066FF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Step </a:t>
              </a:r>
              <a:r>
                <a:rPr lang="en-US" altLang="ko-KR" sz="1200" b="1" dirty="0">
                  <a:solidFill>
                    <a:srgbClr val="0066FF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2</a:t>
              </a:r>
              <a:r>
                <a:rPr lang="en-US" altLang="ko-KR" sz="1200" b="1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</a:t>
              </a:r>
              <a:r>
                <a:rPr lang="ko-KR" altLang="en-US" sz="1200" b="1" dirty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미분방정식의 해를 구함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        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이제  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 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를 구하기 위하여  위 식을 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y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에  관하여  미분하면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endParaRPr lang="ko-KR" altLang="en-US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            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  </a:t>
              </a:r>
            </a:p>
            <a:p>
              <a:pPr algn="l">
                <a:lnSpc>
                  <a:spcPct val="2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b="1" dirty="0" smtClean="0">
                <a:solidFill>
                  <a:srgbClr val="0066FF"/>
                </a:solidFill>
                <a:latin typeface="Times New Roman" pitchFamily="18" charset="0"/>
                <a:ea typeface="HY신명조" pitchFamily="18" charset="-127"/>
                <a:cs typeface="Times New Roman" pitchFamily="18" charset="0"/>
              </a:endParaRPr>
            </a:p>
            <a:p>
              <a:pPr algn="l">
                <a:lnSpc>
                  <a:spcPct val="2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b="1" dirty="0">
                <a:solidFill>
                  <a:srgbClr val="0066FF"/>
                </a:solidFill>
                <a:latin typeface="Times New Roman" pitchFamily="18" charset="0"/>
                <a:ea typeface="HY신명조" pitchFamily="18" charset="-127"/>
                <a:cs typeface="Times New Roman" pitchFamily="18" charset="0"/>
              </a:endParaRPr>
            </a:p>
            <a:p>
              <a:pPr algn="l">
                <a:lnSpc>
                  <a:spcPct val="2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b="1" dirty="0" smtClean="0">
                <a:solidFill>
                  <a:srgbClr val="0066FF"/>
                </a:solidFill>
                <a:latin typeface="Times New Roman" pitchFamily="18" charset="0"/>
                <a:ea typeface="HY신명조" pitchFamily="18" charset="-127"/>
                <a:cs typeface="Times New Roman" pitchFamily="18" charset="0"/>
              </a:endParaRPr>
            </a:p>
            <a:p>
              <a:pPr algn="l">
                <a:lnSpc>
                  <a:spcPct val="2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b="1" dirty="0" smtClean="0">
                <a:solidFill>
                  <a:srgbClr val="0066FF"/>
                </a:solidFill>
                <a:latin typeface="Times New Roman" pitchFamily="18" charset="0"/>
                <a:ea typeface="HY신명조" pitchFamily="18" charset="-127"/>
                <a:cs typeface="Times New Roman" pitchFamily="18" charset="0"/>
              </a:endParaRPr>
            </a:p>
            <a:p>
              <a:pPr algn="l">
                <a:lnSpc>
                  <a:spcPct val="2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rgbClr val="0066FF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Step </a:t>
              </a:r>
              <a:r>
                <a:rPr lang="en-US" altLang="ko-KR" sz="1200" b="1" dirty="0">
                  <a:solidFill>
                    <a:srgbClr val="0066FF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3</a:t>
              </a:r>
              <a:r>
                <a:rPr lang="en-US" altLang="ko-KR" sz="1200" b="1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</a:t>
              </a:r>
              <a:r>
                <a:rPr lang="ko-KR" altLang="en-US" sz="1200" b="1" dirty="0" smtClean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검증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484938360"/>
                </p:ext>
              </p:extLst>
            </p:nvPr>
          </p:nvGraphicFramePr>
          <p:xfrm>
            <a:off x="884" y="695"/>
            <a:ext cx="1696" cy="152"/>
          </p:xfrm>
          <a:graphic>
            <a:graphicData uri="http://schemas.openxmlformats.org/presentationml/2006/ole">
              <p:oleObj spid="_x0000_s39124" name="Equation" r:id="rId3" imgW="2692400" imgH="241300" progId="">
                <p:embed/>
              </p:oleObj>
            </a:graphicData>
          </a:graphic>
        </p:graphicFrame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3062" y="772"/>
              <a:ext cx="1769" cy="0"/>
            </a:xfrm>
            <a:prstGeom prst="line">
              <a:avLst/>
            </a:prstGeom>
            <a:noFill/>
            <a:ln w="1143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graphicFrame>
          <p:nvGraphicFramePr>
            <p:cNvPr id="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024068060"/>
                </p:ext>
              </p:extLst>
            </p:nvPr>
          </p:nvGraphicFramePr>
          <p:xfrm>
            <a:off x="880" y="1088"/>
            <a:ext cx="1760" cy="264"/>
          </p:xfrm>
          <a:graphic>
            <a:graphicData uri="http://schemas.openxmlformats.org/presentationml/2006/ole">
              <p:oleObj spid="_x0000_s39125" name="Equation" r:id="rId4" imgW="2794000" imgH="419100" progId="Equation.3">
                <p:embed/>
              </p:oleObj>
            </a:graphicData>
          </a:graphic>
        </p:graphicFrame>
        <p:graphicFrame>
          <p:nvGraphicFramePr>
            <p:cNvPr id="1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173337223"/>
                </p:ext>
              </p:extLst>
            </p:nvPr>
          </p:nvGraphicFramePr>
          <p:xfrm>
            <a:off x="872" y="1361"/>
            <a:ext cx="2152" cy="248"/>
          </p:xfrm>
          <a:graphic>
            <a:graphicData uri="http://schemas.openxmlformats.org/presentationml/2006/ole">
              <p:oleObj spid="_x0000_s39126" name="Equation" r:id="rId5" imgW="3416300" imgH="393700" progId="Equation.3">
                <p:embed/>
              </p:oleObj>
            </a:graphicData>
          </a:graphic>
        </p:graphicFrame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2744" y="1225"/>
              <a:ext cx="589" cy="0"/>
            </a:xfrm>
            <a:prstGeom prst="line">
              <a:avLst/>
            </a:prstGeom>
            <a:noFill/>
            <a:ln w="1016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3107" y="1497"/>
              <a:ext cx="227" cy="0"/>
            </a:xfrm>
            <a:prstGeom prst="line">
              <a:avLst/>
            </a:prstGeom>
            <a:noFill/>
            <a:ln w="1016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V="1">
              <a:off x="3334" y="1225"/>
              <a:ext cx="0" cy="272"/>
            </a:xfrm>
            <a:prstGeom prst="line">
              <a:avLst/>
            </a:prstGeom>
            <a:noFill/>
            <a:ln w="1016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3334" y="1361"/>
              <a:ext cx="136" cy="0"/>
            </a:xfrm>
            <a:prstGeom prst="line">
              <a:avLst/>
            </a:prstGeom>
            <a:noFill/>
            <a:ln w="1016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graphicFrame>
          <p:nvGraphicFramePr>
            <p:cNvPr id="1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323371639"/>
                </p:ext>
              </p:extLst>
            </p:nvPr>
          </p:nvGraphicFramePr>
          <p:xfrm>
            <a:off x="3511" y="1225"/>
            <a:ext cx="424" cy="264"/>
          </p:xfrm>
          <a:graphic>
            <a:graphicData uri="http://schemas.openxmlformats.org/presentationml/2006/ole">
              <p:oleObj spid="_x0000_s39127" name="Equation" r:id="rId6" imgW="672808" imgH="418918" progId="Equation.3">
                <p:embed/>
              </p:oleObj>
            </a:graphicData>
          </a:graphic>
        </p:graphicFrame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3969" y="1249"/>
              <a:ext cx="9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: 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완전미분방정식</a:t>
              </a:r>
            </a:p>
          </p:txBody>
        </p:sp>
        <p:graphicFrame>
          <p:nvGraphicFramePr>
            <p:cNvPr id="1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9034565"/>
                </p:ext>
              </p:extLst>
            </p:nvPr>
          </p:nvGraphicFramePr>
          <p:xfrm>
            <a:off x="899" y="1862"/>
            <a:ext cx="3048" cy="176"/>
          </p:xfrm>
          <a:graphic>
            <a:graphicData uri="http://schemas.openxmlformats.org/presentationml/2006/ole">
              <p:oleObj spid="_x0000_s39128" name="수식" r:id="rId7" imgW="4838400" imgH="279360" progId="Equation.3">
                <p:embed/>
              </p:oleObj>
            </a:graphicData>
          </a:graphic>
        </p:graphicFrame>
        <p:graphicFrame>
          <p:nvGraphicFramePr>
            <p:cNvPr id="1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551976958"/>
                </p:ext>
              </p:extLst>
            </p:nvPr>
          </p:nvGraphicFramePr>
          <p:xfrm>
            <a:off x="1117" y="2086"/>
            <a:ext cx="224" cy="160"/>
          </p:xfrm>
          <a:graphic>
            <a:graphicData uri="http://schemas.openxmlformats.org/presentationml/2006/ole">
              <p:oleObj spid="_x0000_s39129" name="Equation" r:id="rId8" imgW="355292" imgH="253780" progId="">
                <p:embed/>
              </p:oleObj>
            </a:graphicData>
          </a:graphic>
        </p:graphicFrame>
        <p:graphicFrame>
          <p:nvGraphicFramePr>
            <p:cNvPr id="19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849236115"/>
                </p:ext>
              </p:extLst>
            </p:nvPr>
          </p:nvGraphicFramePr>
          <p:xfrm>
            <a:off x="879" y="2268"/>
            <a:ext cx="2400" cy="1288"/>
          </p:xfrm>
          <a:graphic>
            <a:graphicData uri="http://schemas.openxmlformats.org/presentationml/2006/ole">
              <p:oleObj spid="_x0000_s39130" name="수식" r:id="rId9" imgW="3809880" imgH="2044440" progId="Equation.3">
                <p:embed/>
              </p:oleObj>
            </a:graphicData>
          </a:graphic>
        </p:graphicFrame>
        <p:graphicFrame>
          <p:nvGraphicFramePr>
            <p:cNvPr id="20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227430114"/>
                </p:ext>
              </p:extLst>
            </p:nvPr>
          </p:nvGraphicFramePr>
          <p:xfrm>
            <a:off x="910" y="3628"/>
            <a:ext cx="2400" cy="352"/>
          </p:xfrm>
          <a:graphic>
            <a:graphicData uri="http://schemas.openxmlformats.org/presentationml/2006/ole">
              <p:oleObj spid="_x0000_s39131" name="수식" r:id="rId10" imgW="3809880" imgH="558720" progId="Equation.3">
                <p:embed/>
              </p:oleObj>
            </a:graphicData>
          </a:graphic>
        </p:graphicFrame>
        <p:graphicFrame>
          <p:nvGraphicFramePr>
            <p:cNvPr id="21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266166618"/>
                </p:ext>
              </p:extLst>
            </p:nvPr>
          </p:nvGraphicFramePr>
          <p:xfrm>
            <a:off x="1102" y="4082"/>
            <a:ext cx="1960" cy="592"/>
          </p:xfrm>
          <a:graphic>
            <a:graphicData uri="http://schemas.openxmlformats.org/presentationml/2006/ole">
              <p:oleObj spid="_x0000_s39132" name="수식" r:id="rId11" imgW="3111480" imgH="939600" progId="Equation.3">
                <p:embed/>
              </p:oleObj>
            </a:graphicData>
          </a:graphic>
        </p:graphicFrame>
      </p:grpSp>
      <p:sp>
        <p:nvSpPr>
          <p:cNvPr id="22" name="슬라이드 번호 개체 틀 21"/>
          <p:cNvSpPr>
            <a:spLocks noGrp="1"/>
          </p:cNvSpPr>
          <p:nvPr>
            <p:ph type="sldNum" sz="quarter" idx="10"/>
          </p:nvPr>
        </p:nvSpPr>
        <p:spPr>
          <a:xfrm>
            <a:off x="6326832" y="6356350"/>
            <a:ext cx="2133600" cy="365125"/>
          </a:xfrm>
        </p:spPr>
        <p:txBody>
          <a:bodyPr/>
          <a:lstStyle/>
          <a:p>
            <a:fld id="{85814902-E7B4-43C9-BF51-5D9C29FE1A52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948264" y="11663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1-4</a:t>
            </a:r>
            <a:endParaRPr lang="ko-KR" altLang="en-US" sz="10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2339752" y="5730730"/>
            <a:ext cx="1512168" cy="0"/>
          </a:xfrm>
          <a:prstGeom prst="line">
            <a:avLst/>
          </a:prstGeom>
          <a:ln w="9525" cmpd="thinThick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715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709029" y="476672"/>
            <a:ext cx="7197725" cy="4032250"/>
            <a:chOff x="453" y="680"/>
            <a:chExt cx="4534" cy="2540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2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71450" indent="-171450" algn="l">
                <a:spcBef>
                  <a:spcPct val="50000"/>
                </a:spcBef>
                <a:buClr>
                  <a:schemeClr val="accent4"/>
                </a:buClr>
                <a:buFont typeface="Wingdings" pitchFamily="2" charset="2"/>
                <a:buChar char="§"/>
              </a:pPr>
              <a:r>
                <a:rPr lang="en-US" altLang="ko-KR" sz="12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Ex</a:t>
              </a:r>
              <a:r>
                <a:rPr lang="en-US" altLang="ko-KR" sz="12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. 2</a:t>
              </a:r>
              <a:r>
                <a:rPr lang="en-US" altLang="ko-KR" sz="12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   </a:t>
              </a:r>
              <a:r>
                <a:rPr lang="ko-KR" altLang="en-US" sz="12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다음의  초기값  문제를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풀어라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. (Solve the initial value problem.)</a:t>
              </a: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b="1" dirty="0">
                <a:solidFill>
                  <a:schemeClr val="accent2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3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b="1" dirty="0">
                <a:solidFill>
                  <a:schemeClr val="accent2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        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endParaRPr lang="ko-KR" altLang="en-US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            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  </a:t>
              </a:r>
            </a:p>
            <a:p>
              <a:pPr algn="l">
                <a:lnSpc>
                  <a:spcPct val="2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b="1" dirty="0" smtClean="0">
                <a:solidFill>
                  <a:srgbClr val="0066FF"/>
                </a:solidFill>
                <a:latin typeface="Times New Roman" pitchFamily="18" charset="0"/>
                <a:ea typeface="HY신명조" pitchFamily="18" charset="-127"/>
                <a:cs typeface="Times New Roman" pitchFamily="18" charset="0"/>
              </a:endParaRPr>
            </a:p>
            <a:p>
              <a:pPr algn="l">
                <a:lnSpc>
                  <a:spcPct val="2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b="1" dirty="0">
                <a:solidFill>
                  <a:srgbClr val="0066FF"/>
                </a:solidFill>
                <a:latin typeface="Times New Roman" pitchFamily="18" charset="0"/>
                <a:ea typeface="HY신명조" pitchFamily="18" charset="-127"/>
                <a:cs typeface="Times New Roman" pitchFamily="18" charset="0"/>
              </a:endParaRPr>
            </a:p>
            <a:p>
              <a:pPr algn="l">
                <a:lnSpc>
                  <a:spcPct val="2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b="1" dirty="0" smtClean="0">
                <a:solidFill>
                  <a:srgbClr val="0066FF"/>
                </a:solidFill>
                <a:latin typeface="Times New Roman" pitchFamily="18" charset="0"/>
                <a:ea typeface="HY신명조" pitchFamily="18" charset="-127"/>
                <a:cs typeface="Times New Roman" pitchFamily="18" charset="0"/>
              </a:endParaRPr>
            </a:p>
            <a:p>
              <a:pPr algn="l">
                <a:lnSpc>
                  <a:spcPct val="2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b="1" dirty="0" smtClean="0">
                <a:solidFill>
                  <a:schemeClr val="accent2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3947" y="772"/>
              <a:ext cx="885" cy="0"/>
            </a:xfrm>
            <a:prstGeom prst="line">
              <a:avLst/>
            </a:prstGeom>
            <a:noFill/>
            <a:ln w="1143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sp>
        <p:nvSpPr>
          <p:cNvPr id="22" name="슬라이드 번호 개체 틀 21"/>
          <p:cNvSpPr>
            <a:spLocks noGrp="1"/>
          </p:cNvSpPr>
          <p:nvPr>
            <p:ph type="sldNum" sz="quarter" idx="10"/>
          </p:nvPr>
        </p:nvSpPr>
        <p:spPr>
          <a:xfrm>
            <a:off x="6326832" y="6356350"/>
            <a:ext cx="2133600" cy="365125"/>
          </a:xfrm>
        </p:spPr>
        <p:txBody>
          <a:bodyPr/>
          <a:lstStyle/>
          <a:p>
            <a:fld id="{85814902-E7B4-43C9-BF51-5D9C29FE1A52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948264" y="11663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1-4</a:t>
            </a:r>
            <a:endParaRPr lang="ko-KR" altLang="en-US" sz="10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09775023"/>
              </p:ext>
            </p:extLst>
          </p:nvPr>
        </p:nvGraphicFramePr>
        <p:xfrm>
          <a:off x="1547664" y="836712"/>
          <a:ext cx="3225800" cy="203200"/>
        </p:xfrm>
        <a:graphic>
          <a:graphicData uri="http://schemas.openxmlformats.org/presentationml/2006/ole">
            <p:oleObj spid="_x0000_s43018" name="수식" r:id="rId3" imgW="3225600" imgH="2030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435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599331" y="474811"/>
            <a:ext cx="7933109" cy="3017838"/>
            <a:chOff x="446" y="680"/>
            <a:chExt cx="4541" cy="1901"/>
          </a:xfrm>
        </p:grpSpPr>
        <p:grpSp>
          <p:nvGrpSpPr>
            <p:cNvPr id="6" name="Group 51"/>
            <p:cNvGrpSpPr>
              <a:grpSpLocks/>
            </p:cNvGrpSpPr>
            <p:nvPr/>
          </p:nvGrpSpPr>
          <p:grpSpPr bwMode="auto">
            <a:xfrm>
              <a:off x="446" y="680"/>
              <a:ext cx="4541" cy="1901"/>
              <a:chOff x="446" y="680"/>
              <a:chExt cx="4541" cy="1901"/>
            </a:xfrm>
          </p:grpSpPr>
          <p:sp>
            <p:nvSpPr>
              <p:cNvPr id="8" name="Rectangle 28"/>
              <p:cNvSpPr>
                <a:spLocks noChangeArrowheads="1"/>
              </p:cNvSpPr>
              <p:nvPr/>
            </p:nvSpPr>
            <p:spPr bwMode="auto">
              <a:xfrm>
                <a:off x="2102" y="2040"/>
                <a:ext cx="86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" name="Text Box 41"/>
              <p:cNvSpPr txBox="1">
                <a:spLocks noChangeArrowheads="1"/>
              </p:cNvSpPr>
              <p:nvPr/>
            </p:nvSpPr>
            <p:spPr bwMode="auto">
              <a:xfrm>
                <a:off x="453" y="680"/>
                <a:ext cx="4534" cy="6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spcBef>
                    <a:spcPct val="50000"/>
                  </a:spcBef>
                  <a:buClr>
                    <a:schemeClr val="accent2"/>
                  </a:buClr>
                  <a:buFont typeface="Wingdings" pitchFamily="2" charset="2"/>
                  <a:buChar char="l"/>
                </a:pPr>
                <a:r>
                  <a:rPr lang="en-US" altLang="ko-KR" sz="1400" dirty="0">
                    <a:latin typeface="HY신명조" pitchFamily="18" charset="-127"/>
                    <a:ea typeface="HY신명조" pitchFamily="18" charset="-127"/>
                  </a:rPr>
                  <a:t> </a:t>
                </a:r>
                <a:r>
                  <a:rPr lang="ko-KR" altLang="en-US" sz="1400" b="1" dirty="0">
                    <a:latin typeface="HY신명조" pitchFamily="18" charset="-127"/>
                    <a:ea typeface="HY신명조" pitchFamily="18" charset="-127"/>
                  </a:rPr>
                  <a:t>완전미분방정식 형태로 변환</a:t>
                </a:r>
                <a:r>
                  <a:rPr lang="ko-KR" altLang="en-US" sz="1400" dirty="0">
                    <a:latin typeface="HY신명조" pitchFamily="18" charset="-127"/>
                    <a:ea typeface="HY신명조" pitchFamily="18" charset="-127"/>
                  </a:rPr>
                  <a:t> </a:t>
                </a:r>
                <a:r>
                  <a:rPr lang="en-US" altLang="ko-KR" sz="1400" dirty="0">
                    <a:latin typeface="HY신명조" pitchFamily="18" charset="-127"/>
                    <a:ea typeface="HY신명조" pitchFamily="18" charset="-127"/>
                  </a:rPr>
                  <a:t>(</a:t>
                </a:r>
                <a:r>
                  <a:rPr lang="en-US" altLang="ko-KR" sz="1400" dirty="0">
                    <a:latin typeface="Times New Roman" pitchFamily="18" charset="0"/>
                    <a:ea typeface="HY신명조" pitchFamily="18" charset="-127"/>
                    <a:cs typeface="Times New Roman" pitchFamily="18" charset="0"/>
                  </a:rPr>
                  <a:t>Reduction to Exact Form</a:t>
                </a:r>
                <a:r>
                  <a:rPr lang="en-US" altLang="ko-KR" sz="1400" dirty="0" smtClean="0">
                    <a:latin typeface="HY신명조" pitchFamily="18" charset="-127"/>
                    <a:ea typeface="HY신명조" pitchFamily="18" charset="-127"/>
                  </a:rPr>
                  <a:t>).  </a:t>
                </a:r>
                <a:r>
                  <a:rPr lang="ko-KR" altLang="en-US" sz="1400" b="1" dirty="0" smtClean="0">
                    <a:latin typeface="HY신명조" pitchFamily="18" charset="-127"/>
                    <a:ea typeface="HY신명조" pitchFamily="18" charset="-127"/>
                  </a:rPr>
                  <a:t>적분인자</a:t>
                </a:r>
                <a:endParaRPr lang="en-US" altLang="ko-KR" sz="1400" b="1" dirty="0" smtClean="0">
                  <a:latin typeface="HY신명조" pitchFamily="18" charset="-127"/>
                  <a:ea typeface="HY신명조" pitchFamily="18" charset="-127"/>
                </a:endParaRPr>
              </a:p>
              <a:p>
                <a:pPr algn="l">
                  <a:spcBef>
                    <a:spcPct val="50000"/>
                  </a:spcBef>
                  <a:buClr>
                    <a:schemeClr val="accent2"/>
                  </a:buClr>
                </a:pPr>
                <a:r>
                  <a:rPr lang="en-US" altLang="ko-KR" sz="1400" dirty="0">
                    <a:latin typeface="HY신명조" pitchFamily="18" charset="-127"/>
                    <a:ea typeface="HY신명조" pitchFamily="18" charset="-127"/>
                  </a:rPr>
                  <a:t> </a:t>
                </a:r>
                <a:r>
                  <a:rPr lang="en-US" altLang="ko-KR" sz="1400" dirty="0" smtClean="0">
                    <a:latin typeface="HY신명조" pitchFamily="18" charset="-127"/>
                    <a:ea typeface="HY신명조" pitchFamily="18" charset="-127"/>
                  </a:rPr>
                  <a:t>   </a:t>
                </a:r>
                <a:r>
                  <a:rPr lang="ko-KR" altLang="en-US" sz="1400" dirty="0" smtClean="0">
                    <a:latin typeface="HY신명조" pitchFamily="18" charset="-127"/>
                    <a:ea typeface="HY신명조" pitchFamily="18" charset="-127"/>
                  </a:rPr>
                  <a:t>완전미분방정식이 아닌 방정식에</a:t>
                </a:r>
                <a:r>
                  <a:rPr lang="en-US" altLang="ko-KR" sz="1400" dirty="0" smtClean="0">
                    <a:latin typeface="HY신명조" pitchFamily="18" charset="-127"/>
                    <a:ea typeface="HY신명조" pitchFamily="18" charset="-127"/>
                  </a:rPr>
                  <a:t> </a:t>
                </a:r>
                <a:r>
                  <a:rPr lang="ko-KR" altLang="en-US" sz="1400" dirty="0">
                    <a:latin typeface="HY신명조" pitchFamily="18" charset="-127"/>
                    <a:ea typeface="HY신명조" pitchFamily="18" charset="-127"/>
                  </a:rPr>
                  <a:t>어떤 </a:t>
                </a:r>
                <a:r>
                  <a:rPr lang="ko-KR" altLang="en-US" sz="1400" dirty="0" smtClean="0">
                    <a:latin typeface="HY신명조" pitchFamily="18" charset="-127"/>
                    <a:ea typeface="HY신명조" pitchFamily="18" charset="-127"/>
                  </a:rPr>
                  <a:t>함수           </a:t>
                </a:r>
                <a:r>
                  <a:rPr lang="ko-KR" altLang="en-US" sz="1400" dirty="0">
                    <a:latin typeface="HY신명조" pitchFamily="18" charset="-127"/>
                    <a:ea typeface="HY신명조" pitchFamily="18" charset="-127"/>
                  </a:rPr>
                  <a:t>를 곱하여 </a:t>
                </a:r>
                <a:r>
                  <a:rPr lang="ko-KR" altLang="en-US" sz="1400" dirty="0" smtClean="0">
                    <a:latin typeface="HY신명조" pitchFamily="18" charset="-127"/>
                    <a:ea typeface="HY신명조" pitchFamily="18" charset="-127"/>
                  </a:rPr>
                  <a:t>완전미분방정식으로 만들어지</a:t>
                </a:r>
                <a:r>
                  <a:rPr lang="ko-KR" altLang="en-US" sz="1400" dirty="0">
                    <a:latin typeface="HY신명조" pitchFamily="18" charset="-127"/>
                    <a:ea typeface="HY신명조" pitchFamily="18" charset="-127"/>
                  </a:rPr>
                  <a:t>면</a:t>
                </a:r>
                <a:endParaRPr lang="en-US" altLang="ko-KR" sz="1400" dirty="0" smtClean="0">
                  <a:latin typeface="HY신명조" pitchFamily="18" charset="-127"/>
                  <a:ea typeface="HY신명조" pitchFamily="18" charset="-127"/>
                </a:endParaRPr>
              </a:p>
              <a:p>
                <a:pPr>
                  <a:spcBef>
                    <a:spcPct val="50000"/>
                  </a:spcBef>
                  <a:buClr>
                    <a:schemeClr val="accent2"/>
                  </a:buClr>
                </a:pPr>
                <a:r>
                  <a:rPr lang="en-US" altLang="ko-KR" sz="1400" dirty="0" smtClean="0">
                    <a:latin typeface="HY신명조" pitchFamily="18" charset="-127"/>
                    <a:ea typeface="HY신명조" pitchFamily="18" charset="-127"/>
                  </a:rPr>
                  <a:t>    </a:t>
                </a:r>
                <a:r>
                  <a:rPr lang="ko-KR" altLang="en-US" sz="1400" dirty="0" smtClean="0">
                    <a:latin typeface="HY신명조" pitchFamily="18" charset="-127"/>
                    <a:ea typeface="HY신명조" pitchFamily="18" charset="-127"/>
                  </a:rPr>
                  <a:t>이 </a:t>
                </a:r>
                <a:r>
                  <a:rPr lang="en-US" altLang="ko-KR" sz="1400" dirty="0" smtClean="0">
                    <a:latin typeface="HY신명조" pitchFamily="18" charset="-127"/>
                    <a:ea typeface="HY신명조" pitchFamily="18" charset="-127"/>
                  </a:rPr>
                  <a:t>           </a:t>
                </a:r>
                <a:r>
                  <a:rPr lang="ko-KR" altLang="en-US" sz="1400" dirty="0" smtClean="0">
                    <a:latin typeface="HY신명조" pitchFamily="18" charset="-127"/>
                    <a:ea typeface="HY신명조" pitchFamily="18" charset="-127"/>
                  </a:rPr>
                  <a:t>를 </a:t>
                </a:r>
                <a:r>
                  <a:rPr lang="ko-KR" altLang="en-US" sz="1400" b="1" dirty="0">
                    <a:latin typeface="HY신명조" pitchFamily="18" charset="-127"/>
                    <a:ea typeface="HY신명조" pitchFamily="18" charset="-127"/>
                  </a:rPr>
                  <a:t>적분인자 </a:t>
                </a:r>
                <a:r>
                  <a:rPr lang="en-US" altLang="ko-KR" sz="1400" b="1" dirty="0">
                    <a:latin typeface="HY신명조" pitchFamily="18" charset="-127"/>
                    <a:ea typeface="HY신명조" pitchFamily="18" charset="-127"/>
                  </a:rPr>
                  <a:t>(</a:t>
                </a:r>
                <a:r>
                  <a:rPr lang="en-US" altLang="ko-KR" sz="1400" b="1" dirty="0">
                    <a:latin typeface="Times New Roman" pitchFamily="18" charset="0"/>
                    <a:ea typeface="HY신명조" pitchFamily="18" charset="-127"/>
                    <a:cs typeface="Times New Roman" pitchFamily="18" charset="0"/>
                  </a:rPr>
                  <a:t>Integrating </a:t>
                </a:r>
                <a:r>
                  <a:rPr lang="en-US" altLang="ko-KR" sz="1400" b="1" dirty="0" smtClean="0">
                    <a:latin typeface="Times New Roman" pitchFamily="18" charset="0"/>
                    <a:ea typeface="HY신명조" pitchFamily="18" charset="-127"/>
                    <a:cs typeface="Times New Roman" pitchFamily="18" charset="0"/>
                  </a:rPr>
                  <a:t>Factor</a:t>
                </a:r>
                <a:r>
                  <a:rPr lang="en-US" altLang="ko-KR" sz="1400" b="1" dirty="0" smtClean="0">
                    <a:latin typeface="HY신명조" pitchFamily="18" charset="-127"/>
                    <a:ea typeface="HY신명조" pitchFamily="18" charset="-127"/>
                  </a:rPr>
                  <a:t>)</a:t>
                </a:r>
                <a:r>
                  <a:rPr lang="en-US" altLang="ko-KR" sz="1400" dirty="0" smtClean="0">
                    <a:latin typeface="HY신명조" pitchFamily="18" charset="-127"/>
                    <a:ea typeface="HY신명조" pitchFamily="18" charset="-127"/>
                  </a:rPr>
                  <a:t> </a:t>
                </a:r>
                <a:r>
                  <a:rPr lang="ko-KR" altLang="en-US" sz="1400" dirty="0" smtClean="0">
                    <a:latin typeface="HY신명조" pitchFamily="18" charset="-127"/>
                    <a:ea typeface="HY신명조" pitchFamily="18" charset="-127"/>
                  </a:rPr>
                  <a:t>라고 한다</a:t>
                </a:r>
                <a:r>
                  <a:rPr lang="en-US" altLang="ko-KR" sz="1400" dirty="0" smtClean="0">
                    <a:latin typeface="HY신명조" pitchFamily="18" charset="-127"/>
                    <a:ea typeface="HY신명조" pitchFamily="18" charset="-127"/>
                  </a:rPr>
                  <a:t>.</a:t>
                </a:r>
                <a:r>
                  <a:rPr lang="en-US" altLang="ko-KR" sz="1400" b="1" dirty="0" smtClean="0">
                    <a:latin typeface="HY신명조" pitchFamily="18" charset="-127"/>
                    <a:ea typeface="HY신명조" pitchFamily="18" charset="-127"/>
                  </a:rPr>
                  <a:t> </a:t>
                </a:r>
                <a:endParaRPr lang="ko-KR" altLang="en-US" sz="1400" b="1" dirty="0">
                  <a:latin typeface="HY신명조" pitchFamily="18" charset="-127"/>
                  <a:ea typeface="HY신명조" pitchFamily="18" charset="-127"/>
                </a:endParaRPr>
              </a:p>
            </p:txBody>
          </p:sp>
          <p:graphicFrame>
            <p:nvGraphicFramePr>
              <p:cNvPr id="10" name="Object 4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2835985178"/>
                  </p:ext>
                </p:extLst>
              </p:nvPr>
            </p:nvGraphicFramePr>
            <p:xfrm>
              <a:off x="2638" y="902"/>
              <a:ext cx="344" cy="152"/>
            </p:xfrm>
            <a:graphic>
              <a:graphicData uri="http://schemas.openxmlformats.org/presentationml/2006/ole">
                <p:oleObj spid="_x0000_s42092" name="Equation" r:id="rId3" imgW="545863" imgH="241195" progId="">
                  <p:embed/>
                </p:oleObj>
              </a:graphicData>
            </a:graphic>
          </p:graphicFrame>
          <p:sp>
            <p:nvSpPr>
              <p:cNvPr id="11" name="Text Box 43"/>
              <p:cNvSpPr txBox="1">
                <a:spLocks noChangeArrowheads="1"/>
              </p:cNvSpPr>
              <p:nvPr/>
            </p:nvSpPr>
            <p:spPr bwMode="auto">
              <a:xfrm>
                <a:off x="453" y="1435"/>
                <a:ext cx="4534" cy="6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spcBef>
                    <a:spcPct val="50000"/>
                  </a:spcBef>
                  <a:buClr>
                    <a:schemeClr val="accent2"/>
                  </a:buClr>
                </a:pPr>
                <a:r>
                  <a:rPr lang="ko-KR" altLang="en-US" sz="1400" dirty="0" smtClean="0">
                    <a:latin typeface="HY신명조" pitchFamily="18" charset="-127"/>
                    <a:ea typeface="HY신명조" pitchFamily="18" charset="-127"/>
                  </a:rPr>
                  <a:t> </a:t>
                </a:r>
                <a:endParaRPr lang="ko-KR" altLang="en-US" sz="1400" dirty="0">
                  <a:latin typeface="HY신명조" pitchFamily="18" charset="-127"/>
                  <a:ea typeface="HY신명조" pitchFamily="18" charset="-127"/>
                </a:endParaRPr>
              </a:p>
            </p:txBody>
          </p:sp>
          <p:sp>
            <p:nvSpPr>
              <p:cNvPr id="13" name="Text Box 45"/>
              <p:cNvSpPr txBox="1">
                <a:spLocks noChangeArrowheads="1"/>
              </p:cNvSpPr>
              <p:nvPr/>
            </p:nvSpPr>
            <p:spPr bwMode="auto">
              <a:xfrm>
                <a:off x="446" y="1357"/>
                <a:ext cx="4534" cy="1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spcBef>
                    <a:spcPct val="50000"/>
                  </a:spcBef>
                  <a:buClr>
                    <a:schemeClr val="accent4"/>
                  </a:buClr>
                </a:pPr>
                <a:r>
                  <a:rPr lang="en-US" altLang="ko-KR" sz="1200" b="1" dirty="0" smtClean="0">
                    <a:latin typeface="Times New Roman" pitchFamily="18" charset="0"/>
                    <a:ea typeface="HY신명조" pitchFamily="18" charset="-127"/>
                    <a:cs typeface="Times New Roman" pitchFamily="18" charset="0"/>
                  </a:rPr>
                  <a:t>     &lt;Ex</a:t>
                </a:r>
                <a:r>
                  <a:rPr lang="en-US" altLang="ko-KR" sz="1200" b="1" dirty="0">
                    <a:latin typeface="Times New Roman" pitchFamily="18" charset="0"/>
                    <a:ea typeface="HY신명조" pitchFamily="18" charset="-127"/>
                    <a:cs typeface="Times New Roman" pitchFamily="18" charset="0"/>
                  </a:rPr>
                  <a:t>. </a:t>
                </a:r>
                <a:r>
                  <a:rPr lang="en-US" altLang="ko-KR" sz="1200" b="1" dirty="0" smtClean="0">
                    <a:latin typeface="Times New Roman" pitchFamily="18" charset="0"/>
                    <a:ea typeface="HY신명조" pitchFamily="18" charset="-127"/>
                    <a:cs typeface="Times New Roman" pitchFamily="18" charset="0"/>
                  </a:rPr>
                  <a:t>3&gt;</a:t>
                </a:r>
                <a:r>
                  <a:rPr lang="en-US" altLang="ko-KR" sz="1200" dirty="0" smtClean="0">
                    <a:latin typeface="Times New Roman" pitchFamily="18" charset="0"/>
                    <a:ea typeface="HY신명조" pitchFamily="18" charset="-127"/>
                    <a:cs typeface="Times New Roman" pitchFamily="18" charset="0"/>
                  </a:rPr>
                  <a:t>                                 </a:t>
                </a:r>
                <a:r>
                  <a:rPr lang="ko-KR" altLang="en-US" sz="1200" dirty="0" smtClean="0">
                    <a:latin typeface="HY신명조" pitchFamily="18" charset="-127"/>
                    <a:ea typeface="HY신명조" pitchFamily="18" charset="-127"/>
                  </a:rPr>
                  <a:t>은 </a:t>
                </a:r>
                <a:r>
                  <a:rPr lang="ko-KR" altLang="en-US" sz="1200" dirty="0">
                    <a:latin typeface="HY신명조" pitchFamily="18" charset="-127"/>
                    <a:ea typeface="HY신명조" pitchFamily="18" charset="-127"/>
                  </a:rPr>
                  <a:t>완전미분방정식이 아니다</a:t>
                </a:r>
                <a:r>
                  <a:rPr lang="en-US" altLang="ko-KR" sz="1200" dirty="0">
                    <a:latin typeface="HY신명조" pitchFamily="18" charset="-127"/>
                    <a:ea typeface="HY신명조" pitchFamily="18" charset="-127"/>
                  </a:rPr>
                  <a:t>.</a:t>
                </a:r>
              </a:p>
              <a:p>
                <a:pPr algn="l">
                  <a:spcBef>
                    <a:spcPct val="50000"/>
                  </a:spcBef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altLang="ko-KR" sz="1200" dirty="0">
                    <a:latin typeface="HY신명조" pitchFamily="18" charset="-127"/>
                    <a:ea typeface="HY신명조" pitchFamily="18" charset="-127"/>
                  </a:rPr>
                  <a:t> </a:t>
                </a:r>
                <a:r>
                  <a:rPr lang="en-US" altLang="ko-KR" sz="1200" dirty="0" smtClean="0">
                    <a:latin typeface="HY신명조" pitchFamily="18" charset="-127"/>
                    <a:ea typeface="HY신명조" pitchFamily="18" charset="-127"/>
                  </a:rPr>
                  <a:t>        </a:t>
                </a:r>
              </a:p>
              <a:p>
                <a:pPr algn="l">
                  <a:spcBef>
                    <a:spcPct val="50000"/>
                  </a:spcBef>
                  <a:buClr>
                    <a:schemeClr val="accent2"/>
                  </a:buClr>
                  <a:buFont typeface="Wingdings" pitchFamily="2" charset="2"/>
                  <a:buNone/>
                </a:pPr>
                <a:endParaRPr lang="en-US" altLang="ko-KR" sz="1200" dirty="0">
                  <a:latin typeface="HY신명조" pitchFamily="18" charset="-127"/>
                  <a:ea typeface="HY신명조" pitchFamily="18" charset="-127"/>
                </a:endParaRPr>
              </a:p>
              <a:p>
                <a:pPr>
                  <a:spcBef>
                    <a:spcPct val="50000"/>
                  </a:spcBef>
                  <a:buClr>
                    <a:schemeClr val="accent2"/>
                  </a:buClr>
                </a:pPr>
                <a:r>
                  <a:rPr lang="en-US" altLang="ko-KR" sz="1200" dirty="0" smtClean="0">
                    <a:latin typeface="HY신명조" pitchFamily="18" charset="-127"/>
                    <a:ea typeface="HY신명조" pitchFamily="18" charset="-127"/>
                  </a:rPr>
                  <a:t>    </a:t>
                </a:r>
                <a:r>
                  <a:rPr lang="en-US" altLang="ko-KR" sz="1200" b="1" dirty="0" smtClean="0">
                    <a:latin typeface="Times New Roman" pitchFamily="18" charset="0"/>
                    <a:ea typeface="HY신명조" pitchFamily="18" charset="-127"/>
                    <a:cs typeface="Times New Roman" pitchFamily="18" charset="0"/>
                  </a:rPr>
                  <a:t>&lt;</a:t>
                </a:r>
                <a:r>
                  <a:rPr lang="en-US" altLang="ko-KR" sz="1200" b="1" dirty="0">
                    <a:latin typeface="Times New Roman" pitchFamily="18" charset="0"/>
                    <a:ea typeface="HY신명조" pitchFamily="18" charset="-127"/>
                    <a:cs typeface="Times New Roman" pitchFamily="18" charset="0"/>
                  </a:rPr>
                  <a:t>Ex. </a:t>
                </a:r>
                <a:r>
                  <a:rPr lang="en-US" altLang="ko-KR" sz="1200" b="1" dirty="0" smtClean="0">
                    <a:latin typeface="Times New Roman" pitchFamily="18" charset="0"/>
                    <a:ea typeface="HY신명조" pitchFamily="18" charset="-127"/>
                    <a:cs typeface="Times New Roman" pitchFamily="18" charset="0"/>
                  </a:rPr>
                  <a:t>4&gt;</a:t>
                </a:r>
                <a:r>
                  <a:rPr lang="en-US" altLang="ko-KR" sz="1200" dirty="0" smtClean="0">
                    <a:latin typeface="HY신명조" pitchFamily="18" charset="-127"/>
                    <a:ea typeface="HY신명조" pitchFamily="18" charset="-127"/>
                  </a:rPr>
                  <a:t>  </a:t>
                </a:r>
                <a:r>
                  <a:rPr lang="ko-KR" altLang="en-US" sz="1200" dirty="0" smtClean="0">
                    <a:latin typeface="HY신명조" pitchFamily="18" charset="-127"/>
                    <a:ea typeface="HY신명조" pitchFamily="18" charset="-127"/>
                  </a:rPr>
                  <a:t>위 미분방정식의 양변에       </a:t>
                </a:r>
                <a:r>
                  <a:rPr lang="en-US" altLang="ko-KR" sz="1200" dirty="0" smtClean="0">
                    <a:latin typeface="HY신명조" pitchFamily="18" charset="-127"/>
                    <a:ea typeface="HY신명조" pitchFamily="18" charset="-127"/>
                  </a:rPr>
                  <a:t>(</a:t>
                </a:r>
                <a:r>
                  <a:rPr lang="ko-KR" altLang="en-US" sz="1200" b="1" dirty="0" smtClean="0">
                    <a:latin typeface="HY신명조" pitchFamily="18" charset="-127"/>
                    <a:ea typeface="HY신명조" pitchFamily="18" charset="-127"/>
                  </a:rPr>
                  <a:t>적분인자</a:t>
                </a:r>
                <a:r>
                  <a:rPr lang="en-US" altLang="ko-KR" sz="1200" dirty="0" smtClean="0">
                    <a:latin typeface="HY신명조" pitchFamily="18" charset="-127"/>
                    <a:ea typeface="HY신명조" pitchFamily="18" charset="-127"/>
                  </a:rPr>
                  <a:t>)</a:t>
                </a:r>
                <a:r>
                  <a:rPr lang="ko-KR" altLang="en-US" sz="1200" dirty="0" smtClean="0">
                    <a:latin typeface="HY신명조" pitchFamily="18" charset="-127"/>
                    <a:ea typeface="HY신명조" pitchFamily="18" charset="-127"/>
                  </a:rPr>
                  <a:t>을 곱하면</a:t>
                </a:r>
                <a:endParaRPr lang="en-US" altLang="ko-KR" sz="1200" dirty="0">
                  <a:latin typeface="HY신명조" pitchFamily="18" charset="-127"/>
                  <a:ea typeface="HY신명조" pitchFamily="18" charset="-127"/>
                </a:endParaRPr>
              </a:p>
              <a:p>
                <a:pPr algn="l">
                  <a:spcBef>
                    <a:spcPct val="50000"/>
                  </a:spcBef>
                  <a:buClr>
                    <a:schemeClr val="accent2"/>
                  </a:buClr>
                  <a:buFont typeface="Wingdings" pitchFamily="2" charset="2"/>
                  <a:buNone/>
                </a:pPr>
                <a:endParaRPr lang="en-US" altLang="ko-KR" sz="1200" dirty="0">
                  <a:latin typeface="HY신명조" pitchFamily="18" charset="-127"/>
                  <a:ea typeface="HY신명조" pitchFamily="18" charset="-127"/>
                </a:endParaRPr>
              </a:p>
              <a:p>
                <a:pPr algn="l">
                  <a:spcBef>
                    <a:spcPct val="50000"/>
                  </a:spcBef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altLang="ko-KR" sz="1200" dirty="0">
                    <a:latin typeface="HY신명조" pitchFamily="18" charset="-127"/>
                    <a:ea typeface="HY신명조" pitchFamily="18" charset="-127"/>
                  </a:rPr>
                  <a:t>                                                                                    </a:t>
                </a:r>
                <a:r>
                  <a:rPr lang="en-US" altLang="ko-KR" sz="1200" dirty="0">
                    <a:ea typeface="굴림체" pitchFamily="49" charset="-127"/>
                  </a:rPr>
                  <a:t>                                    </a:t>
                </a:r>
              </a:p>
            </p:txBody>
          </p:sp>
          <p:graphicFrame>
            <p:nvGraphicFramePr>
              <p:cNvPr id="14" name="Object 4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3847802091"/>
                  </p:ext>
                </p:extLst>
              </p:nvPr>
            </p:nvGraphicFramePr>
            <p:xfrm>
              <a:off x="948" y="1395"/>
              <a:ext cx="624" cy="128"/>
            </p:xfrm>
            <a:graphic>
              <a:graphicData uri="http://schemas.openxmlformats.org/presentationml/2006/ole">
                <p:oleObj spid="_x0000_s42093" name="Equation" r:id="rId4" imgW="990170" imgH="203112" progId="">
                  <p:embed/>
                </p:oleObj>
              </a:graphicData>
            </a:graphic>
          </p:graphicFrame>
          <p:graphicFrame>
            <p:nvGraphicFramePr>
              <p:cNvPr id="15" name="Object 4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2974481292"/>
                  </p:ext>
                </p:extLst>
              </p:nvPr>
            </p:nvGraphicFramePr>
            <p:xfrm>
              <a:off x="742" y="1543"/>
              <a:ext cx="2568" cy="288"/>
            </p:xfrm>
            <a:graphic>
              <a:graphicData uri="http://schemas.openxmlformats.org/presentationml/2006/ole">
                <p:oleObj spid="_x0000_s42094" name="수식" r:id="rId5" imgW="4076700" imgH="457200" progId="Equation.3">
                  <p:embed/>
                </p:oleObj>
              </a:graphicData>
            </a:graphic>
          </p:graphicFrame>
          <p:graphicFrame>
            <p:nvGraphicFramePr>
              <p:cNvPr id="16" name="Object 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3216381581"/>
                  </p:ext>
                </p:extLst>
              </p:nvPr>
            </p:nvGraphicFramePr>
            <p:xfrm>
              <a:off x="1966" y="1839"/>
              <a:ext cx="136" cy="248"/>
            </p:xfrm>
            <a:graphic>
              <a:graphicData uri="http://schemas.openxmlformats.org/presentationml/2006/ole">
                <p:oleObj spid="_x0000_s42095" name="Equation" r:id="rId6" imgW="215713" imgH="393359" progId="">
                  <p:embed/>
                </p:oleObj>
              </a:graphicData>
            </a:graphic>
          </p:graphicFrame>
          <p:graphicFrame>
            <p:nvGraphicFramePr>
              <p:cNvPr id="17" name="Object 5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3733526276"/>
                  </p:ext>
                </p:extLst>
              </p:nvPr>
            </p:nvGraphicFramePr>
            <p:xfrm>
              <a:off x="947" y="2098"/>
              <a:ext cx="3840" cy="272"/>
            </p:xfrm>
            <a:graphic>
              <a:graphicData uri="http://schemas.openxmlformats.org/presentationml/2006/ole">
                <p:oleObj spid="_x0000_s42096" name="수식" r:id="rId7" imgW="6096000" imgH="431800" progId="Equation.3">
                  <p:embed/>
                </p:oleObj>
              </a:graphicData>
            </a:graphic>
          </p:graphicFrame>
        </p:grpSp>
        <p:sp>
          <p:nvSpPr>
            <p:cNvPr id="7" name="Line 52"/>
            <p:cNvSpPr>
              <a:spLocks noChangeShapeType="1"/>
            </p:cNvSpPr>
            <p:nvPr/>
          </p:nvSpPr>
          <p:spPr bwMode="auto">
            <a:xfrm>
              <a:off x="2802" y="1452"/>
              <a:ext cx="2086" cy="0"/>
            </a:xfrm>
            <a:prstGeom prst="line">
              <a:avLst/>
            </a:prstGeom>
            <a:noFill/>
            <a:ln w="1143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graphicFrame>
        <p:nvGraphicFramePr>
          <p:cNvPr id="1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73317000"/>
              </p:ext>
            </p:extLst>
          </p:nvPr>
        </p:nvGraphicFramePr>
        <p:xfrm>
          <a:off x="5076056" y="2345071"/>
          <a:ext cx="1117600" cy="393700"/>
        </p:xfrm>
        <a:graphic>
          <a:graphicData uri="http://schemas.openxmlformats.org/presentationml/2006/ole">
            <p:oleObj spid="_x0000_s42097" name="Equation" r:id="rId8" imgW="1117115" imgH="393529" progId="">
              <p:embed/>
            </p:oleObj>
          </a:graphicData>
        </a:graphic>
      </p:graphicFrame>
      <p:sp>
        <p:nvSpPr>
          <p:cNvPr id="19" name="슬라이드 번호 개체 틀 18"/>
          <p:cNvSpPr>
            <a:spLocks noGrp="1"/>
          </p:cNvSpPr>
          <p:nvPr>
            <p:ph type="sldNum" sz="quarter" idx="10"/>
          </p:nvPr>
        </p:nvSpPr>
        <p:spPr>
          <a:xfrm>
            <a:off x="6326832" y="6356350"/>
            <a:ext cx="2133600" cy="365125"/>
          </a:xfrm>
        </p:spPr>
        <p:txBody>
          <a:bodyPr/>
          <a:lstStyle/>
          <a:p>
            <a:fld id="{85814902-E7B4-43C9-BF51-5D9C29FE1A52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948264" y="11663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1-4</a:t>
            </a:r>
            <a:endParaRPr lang="ko-KR" altLang="en-US" sz="1000" dirty="0"/>
          </a:p>
        </p:txBody>
      </p:sp>
      <p:graphicFrame>
        <p:nvGraphicFramePr>
          <p:cNvPr id="21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73388836"/>
              </p:ext>
            </p:extLst>
          </p:nvPr>
        </p:nvGraphicFramePr>
        <p:xfrm>
          <a:off x="1187624" y="1124744"/>
          <a:ext cx="600967" cy="241300"/>
        </p:xfrm>
        <a:graphic>
          <a:graphicData uri="http://schemas.openxmlformats.org/presentationml/2006/ole">
            <p:oleObj spid="_x0000_s42098" name="Equation" r:id="rId9" imgW="545863" imgH="241195" progId="">
              <p:embed/>
            </p:oleObj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2013438"/>
              </p:ext>
            </p:extLst>
          </p:nvPr>
        </p:nvGraphicFramePr>
        <p:xfrm>
          <a:off x="1193800" y="3109913"/>
          <a:ext cx="6045200" cy="901700"/>
        </p:xfrm>
        <a:graphic>
          <a:graphicData uri="http://schemas.openxmlformats.org/presentationml/2006/ole">
            <p:oleObj spid="_x0000_s42099" name="수식" r:id="rId10" imgW="6045200" imgH="901700" progId="Equation.3">
              <p:embed/>
            </p:oleObj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40707204"/>
              </p:ext>
            </p:extLst>
          </p:nvPr>
        </p:nvGraphicFramePr>
        <p:xfrm>
          <a:off x="971600" y="4077072"/>
          <a:ext cx="7061200" cy="1879600"/>
        </p:xfrm>
        <a:graphic>
          <a:graphicData uri="http://schemas.openxmlformats.org/presentationml/2006/ole">
            <p:oleObj spid="_x0000_s42100" name="수식" r:id="rId11" imgW="7061040" imgH="187956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102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755576" y="329780"/>
            <a:ext cx="7560840" cy="403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400" b="1" dirty="0">
                <a:latin typeface="HY신명조" pitchFamily="18" charset="-127"/>
                <a:ea typeface="HY신명조" pitchFamily="18" charset="-127"/>
              </a:rPr>
              <a:t>적분인자 </a:t>
            </a: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 구하는  방법</a:t>
            </a:r>
            <a:endParaRPr lang="ko-KR" altLang="en-US" sz="1400" b="1" dirty="0">
              <a:latin typeface="HY신명조" pitchFamily="18" charset="-127"/>
              <a:ea typeface="HY신명조" pitchFamily="18" charset="-127"/>
            </a:endParaRPr>
          </a:p>
          <a:p>
            <a:pPr algn="l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ko-KR" altLang="en-US" sz="1400" dirty="0">
                <a:latin typeface="HY신명조" pitchFamily="18" charset="-127"/>
                <a:ea typeface="HY신명조" pitchFamily="18" charset="-127"/>
              </a:rPr>
              <a:t>    </a:t>
            </a:r>
          </a:p>
          <a:p>
            <a:pPr algn="l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ko-KR" altLang="en-US" sz="1400" dirty="0">
              <a:latin typeface="HY신명조" pitchFamily="18" charset="-127"/>
              <a:ea typeface="HY신명조" pitchFamily="18" charset="-127"/>
            </a:endParaRPr>
          </a:p>
          <a:p>
            <a:pPr algn="l">
              <a:lnSpc>
                <a:spcPct val="200000"/>
              </a:lnSpc>
              <a:spcBef>
                <a:spcPct val="50000"/>
              </a:spcBef>
              <a:buClr>
                <a:schemeClr val="tx2"/>
              </a:buClr>
            </a:pPr>
            <a:endParaRPr lang="en-US" altLang="ko-KR" sz="1200" dirty="0" smtClean="0">
              <a:latin typeface="HY신명조" pitchFamily="18" charset="-127"/>
              <a:ea typeface="HY신명조" pitchFamily="18" charset="-127"/>
            </a:endParaRPr>
          </a:p>
          <a:p>
            <a:pPr algn="l">
              <a:lnSpc>
                <a:spcPct val="200000"/>
              </a:lnSpc>
              <a:spcBef>
                <a:spcPct val="50000"/>
              </a:spcBef>
              <a:buClr>
                <a:schemeClr val="tx2"/>
              </a:buClr>
            </a:pPr>
            <a:endParaRPr lang="en-US" altLang="ko-KR" sz="1200" dirty="0" smtClean="0">
              <a:latin typeface="HY신명조" pitchFamily="18" charset="-127"/>
              <a:ea typeface="HY신명조" pitchFamily="18" charset="-127"/>
            </a:endParaRPr>
          </a:p>
          <a:p>
            <a:pPr algn="l">
              <a:lnSpc>
                <a:spcPct val="200000"/>
              </a:lnSpc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 완전미분방정식을 만드는 함수를 찾는 것은 매우 어렵다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.</a:t>
            </a:r>
            <a:endParaRPr lang="ko-KR" altLang="en-US" sz="1200" dirty="0">
              <a:latin typeface="HY신명조" pitchFamily="18" charset="-127"/>
              <a:ea typeface="HY신명조" pitchFamily="18" charset="-127"/>
            </a:endParaRPr>
          </a:p>
          <a:p>
            <a:pPr algn="l"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ko-KR" altLang="en-US" sz="1200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따라서  </a:t>
            </a:r>
            <a:r>
              <a:rPr lang="ko-KR" altLang="en-US" sz="1200" b="1" dirty="0" smtClean="0">
                <a:latin typeface="HY신명조" pitchFamily="18" charset="-127"/>
                <a:ea typeface="HY신명조" pitchFamily="18" charset="-127"/>
              </a:rPr>
              <a:t>단 하나의 변수에만 의존하는 적분인자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를  구해 보자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!</a:t>
            </a:r>
          </a:p>
          <a:p>
            <a:pPr algn="l">
              <a:spcBef>
                <a:spcPct val="50000"/>
              </a:spcBef>
              <a:buClr>
                <a:schemeClr val="tx2"/>
              </a:buClr>
            </a:pPr>
            <a:r>
              <a:rPr lang="en-US" altLang="ko-KR" sz="1200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     </a:t>
            </a:r>
          </a:p>
          <a:p>
            <a:pPr>
              <a:lnSpc>
                <a:spcPct val="200000"/>
              </a:lnSpc>
              <a:spcBef>
                <a:spcPct val="50000"/>
              </a:spcBef>
              <a:buClr>
                <a:srgbClr val="339933"/>
              </a:buClr>
            </a:pPr>
            <a:endParaRPr lang="en-US" altLang="ko-KR" sz="1200" b="1" dirty="0" smtClean="0">
              <a:solidFill>
                <a:srgbClr val="0066FF"/>
              </a:solidFill>
              <a:latin typeface="Times New Roman" pitchFamily="18" charset="0"/>
              <a:ea typeface="HY신명조" pitchFamily="18" charset="-127"/>
              <a:cs typeface="Times New Roman" pitchFamily="18" charset="0"/>
            </a:endParaRPr>
          </a:p>
          <a:p>
            <a:pPr>
              <a:lnSpc>
                <a:spcPct val="200000"/>
              </a:lnSpc>
              <a:spcBef>
                <a:spcPct val="50000"/>
              </a:spcBef>
              <a:buClr>
                <a:srgbClr val="339933"/>
              </a:buClr>
            </a:pPr>
            <a:r>
              <a:rPr lang="en-US" altLang="ko-KR" sz="1200" b="1" dirty="0" smtClean="0">
                <a:solidFill>
                  <a:srgbClr val="0066FF"/>
                </a:solidFill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[</a:t>
            </a:r>
            <a:r>
              <a:rPr lang="ko-KR" altLang="en-US" sz="1200" b="1" dirty="0" smtClean="0">
                <a:solidFill>
                  <a:srgbClr val="0066FF"/>
                </a:solidFill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정리</a:t>
            </a:r>
            <a:r>
              <a:rPr lang="en-US" altLang="ko-KR" sz="1200" b="1" dirty="0" smtClean="0">
                <a:solidFill>
                  <a:srgbClr val="0066FF"/>
                </a:solidFill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1</a:t>
            </a:r>
            <a:r>
              <a:rPr lang="en-US" altLang="ko-KR" sz="1200" b="1" dirty="0">
                <a:solidFill>
                  <a:srgbClr val="0066FF"/>
                </a:solidFill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]</a:t>
            </a:r>
            <a:r>
              <a:rPr lang="en-US" altLang="ko-KR" sz="1200" b="1" dirty="0" smtClean="0">
                <a:solidFill>
                  <a:srgbClr val="0066FF"/>
                </a:solidFill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   </a:t>
            </a:r>
            <a:r>
              <a:rPr lang="en-US" altLang="ko-KR" sz="1200" b="1" i="1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x</a:t>
            </a:r>
            <a:r>
              <a:rPr lang="ko-KR" altLang="en-US" sz="1200" b="1" dirty="0" smtClean="0">
                <a:latin typeface="HY신명조" pitchFamily="18" charset="-127"/>
                <a:ea typeface="HY신명조" pitchFamily="18" charset="-127"/>
              </a:rPr>
              <a:t>만의 함수인 적분인자 </a:t>
            </a:r>
            <a:r>
              <a:rPr lang="en-US" altLang="ko-KR" sz="1200" b="1" i="1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F</a:t>
            </a:r>
            <a:r>
              <a:rPr lang="en-US" altLang="ko-KR" sz="1200" b="1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(</a:t>
            </a:r>
            <a:r>
              <a:rPr lang="en-US" altLang="ko-KR" sz="1200" b="1" i="1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x</a:t>
            </a:r>
            <a:r>
              <a:rPr lang="en-US" altLang="ko-KR" sz="1200" b="1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) </a:t>
            </a:r>
            <a:r>
              <a:rPr lang="ko-KR" altLang="en-US" sz="1200" b="1" dirty="0" smtClean="0">
                <a:latin typeface="HY신명조" pitchFamily="18" charset="-127"/>
                <a:ea typeface="HY신명조" pitchFamily="18" charset="-127"/>
              </a:rPr>
              <a:t>구하는 법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:    (16)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의  우변이  </a:t>
            </a:r>
            <a:r>
              <a:rPr lang="en-US" altLang="ko-KR" sz="1200" i="1" dirty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x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만의 함수이면                         </a:t>
            </a:r>
            <a:endParaRPr lang="en-US" altLang="ko-KR" sz="1200" dirty="0">
              <a:latin typeface="HY신명조" pitchFamily="18" charset="-127"/>
              <a:ea typeface="HY신명조" pitchFamily="18" charset="-127"/>
            </a:endParaRPr>
          </a:p>
          <a:p>
            <a:pPr>
              <a:spcBef>
                <a:spcPct val="50000"/>
              </a:spcBef>
              <a:buClr>
                <a:srgbClr val="339933"/>
              </a:buClr>
            </a:pP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pPr algn="l">
              <a:spcBef>
                <a:spcPct val="50000"/>
              </a:spcBef>
              <a:buClr>
                <a:srgbClr val="339933"/>
              </a:buClr>
              <a:buFontTx/>
              <a:buChar char="•"/>
            </a:pP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 algn="l">
              <a:spcBef>
                <a:spcPct val="50000"/>
              </a:spcBef>
              <a:buClr>
                <a:srgbClr val="339933"/>
              </a:buClr>
            </a:pPr>
            <a:endParaRPr lang="en-US" altLang="ko-KR" sz="1200" dirty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200000"/>
              </a:lnSpc>
              <a:spcBef>
                <a:spcPct val="50000"/>
              </a:spcBef>
              <a:buClr>
                <a:srgbClr val="339933"/>
              </a:buClr>
            </a:pPr>
            <a:r>
              <a:rPr lang="en-US" altLang="ko-KR" sz="1200" b="1" dirty="0" smtClean="0">
                <a:solidFill>
                  <a:srgbClr val="0066FF"/>
                </a:solidFill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[</a:t>
            </a:r>
            <a:r>
              <a:rPr lang="ko-KR" altLang="en-US" sz="1200" b="1" dirty="0" smtClean="0">
                <a:solidFill>
                  <a:srgbClr val="0066FF"/>
                </a:solidFill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정리</a:t>
            </a:r>
            <a:r>
              <a:rPr lang="en-US" altLang="ko-KR" sz="1200" b="1" dirty="0" smtClean="0">
                <a:solidFill>
                  <a:srgbClr val="0066FF"/>
                </a:solidFill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2]   </a:t>
            </a:r>
            <a:r>
              <a:rPr lang="en-US" altLang="ko-KR" sz="1200" b="1" i="1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y</a:t>
            </a:r>
            <a:r>
              <a:rPr lang="ko-KR" altLang="en-US" sz="1200" b="1" dirty="0" smtClean="0">
                <a:latin typeface="HY신명조" pitchFamily="18" charset="-127"/>
                <a:ea typeface="HY신명조" pitchFamily="18" charset="-127"/>
              </a:rPr>
              <a:t>만의 </a:t>
            </a:r>
            <a:r>
              <a:rPr lang="ko-KR" altLang="en-US" sz="1200" b="1" dirty="0">
                <a:latin typeface="HY신명조" pitchFamily="18" charset="-127"/>
                <a:ea typeface="HY신명조" pitchFamily="18" charset="-127"/>
              </a:rPr>
              <a:t>함수인 적분인자 </a:t>
            </a:r>
            <a:r>
              <a:rPr lang="en-US" altLang="ko-KR" sz="1200" b="1" i="1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          </a:t>
            </a:r>
            <a:r>
              <a:rPr lang="en-US" altLang="ko-KR" sz="1200" b="1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   </a:t>
            </a:r>
            <a:r>
              <a:rPr lang="ko-KR" altLang="en-US" sz="1200" b="1" dirty="0" smtClean="0">
                <a:latin typeface="HY신명조" pitchFamily="18" charset="-127"/>
                <a:ea typeface="HY신명조" pitchFamily="18" charset="-127"/>
              </a:rPr>
              <a:t>구하는 법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:  </a:t>
            </a:r>
            <a:r>
              <a:rPr lang="en-US" altLang="ko-KR" sz="1200" i="1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F</a:t>
            </a:r>
            <a:r>
              <a:rPr lang="en-US" altLang="ko-KR" sz="1200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(</a:t>
            </a:r>
            <a:r>
              <a:rPr lang="en-US" altLang="ko-KR" sz="1200" i="1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x</a:t>
            </a:r>
            <a:r>
              <a:rPr lang="en-US" altLang="ko-KR" sz="1200" dirty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) 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를 구하는 것과 같은 방법으로</a:t>
            </a:r>
            <a:endParaRPr lang="en-US" altLang="ko-KR" sz="1200" dirty="0">
              <a:latin typeface="HY신명조" pitchFamily="18" charset="-127"/>
              <a:ea typeface="HY신명조" pitchFamily="18" charset="-127"/>
            </a:endParaRPr>
          </a:p>
          <a:p>
            <a:pPr algn="l">
              <a:spcBef>
                <a:spcPct val="50000"/>
              </a:spcBef>
              <a:buClr>
                <a:srgbClr val="339933"/>
              </a:buClr>
              <a:buFontTx/>
              <a:buChar char="•"/>
            </a:pPr>
            <a:endParaRPr lang="ko-KR" altLang="en-US" sz="1400" dirty="0">
              <a:latin typeface="HY신명조" pitchFamily="18" charset="-127"/>
              <a:ea typeface="HY신명조" pitchFamily="18" charset="-127"/>
            </a:endParaRP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34125090"/>
              </p:ext>
            </p:extLst>
          </p:nvPr>
        </p:nvGraphicFramePr>
        <p:xfrm>
          <a:off x="2051720" y="3212976"/>
          <a:ext cx="5472545" cy="473364"/>
        </p:xfrm>
        <a:graphic>
          <a:graphicData uri="http://schemas.openxmlformats.org/presentationml/2006/ole">
            <p:oleObj spid="_x0000_s40135" name="Equation" r:id="rId3" imgW="6019800" imgH="520700" progId="">
              <p:embed/>
            </p:oleObj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41918769"/>
              </p:ext>
            </p:extLst>
          </p:nvPr>
        </p:nvGraphicFramePr>
        <p:xfrm>
          <a:off x="1403648" y="4054326"/>
          <a:ext cx="4514850" cy="958850"/>
        </p:xfrm>
        <a:graphic>
          <a:graphicData uri="http://schemas.openxmlformats.org/presentationml/2006/ole">
            <p:oleObj spid="_x0000_s40136" name="수식" r:id="rId4" imgW="4965700" imgH="1054100" progId="Equation.3">
              <p:embed/>
            </p:oleObj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16160635"/>
              </p:ext>
            </p:extLst>
          </p:nvPr>
        </p:nvGraphicFramePr>
        <p:xfrm>
          <a:off x="1404938" y="6094413"/>
          <a:ext cx="6616700" cy="542925"/>
        </p:xfrm>
        <a:graphic>
          <a:graphicData uri="http://schemas.openxmlformats.org/presentationml/2006/ole">
            <p:oleObj spid="_x0000_s40137" name="수식" r:id="rId5" imgW="7277100" imgH="596900" progId="Equation.3">
              <p:embed/>
            </p:oleObj>
          </a:graphicData>
        </a:graphic>
      </p:graphicFrame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6326832" y="6356350"/>
            <a:ext cx="2133600" cy="365125"/>
          </a:xfrm>
        </p:spPr>
        <p:txBody>
          <a:bodyPr/>
          <a:lstStyle/>
          <a:p>
            <a:fld id="{85814902-E7B4-43C9-BF51-5D9C29FE1A52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948264" y="11663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1-4</a:t>
            </a:r>
            <a:endParaRPr lang="ko-KR" altLang="en-US" sz="1000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69886238"/>
              </p:ext>
            </p:extLst>
          </p:nvPr>
        </p:nvGraphicFramePr>
        <p:xfrm>
          <a:off x="827584" y="692696"/>
          <a:ext cx="4787900" cy="1511300"/>
        </p:xfrm>
        <a:graphic>
          <a:graphicData uri="http://schemas.openxmlformats.org/presentationml/2006/ole">
            <p:oleObj spid="_x0000_s40138" name="수식" r:id="rId6" imgW="4787900" imgH="1511300" progId="Equation.3">
              <p:embed/>
            </p:oleObj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23045706"/>
              </p:ext>
            </p:extLst>
          </p:nvPr>
        </p:nvGraphicFramePr>
        <p:xfrm>
          <a:off x="1259632" y="2852936"/>
          <a:ext cx="3505201" cy="431800"/>
        </p:xfrm>
        <a:graphic>
          <a:graphicData uri="http://schemas.openxmlformats.org/presentationml/2006/ole">
            <p:oleObj spid="_x0000_s40139" name="수식" r:id="rId7" imgW="3505200" imgH="431800" progId="Equation.3">
              <p:embed/>
            </p:oleObj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20888620"/>
              </p:ext>
            </p:extLst>
          </p:nvPr>
        </p:nvGraphicFramePr>
        <p:xfrm>
          <a:off x="1259632" y="3356992"/>
          <a:ext cx="723900" cy="228600"/>
        </p:xfrm>
        <a:graphic>
          <a:graphicData uri="http://schemas.openxmlformats.org/presentationml/2006/ole">
            <p:oleObj spid="_x0000_s40140" name="수식" r:id="rId8" imgW="723586" imgH="228501" progId="Equation.3">
              <p:embed/>
            </p:oleObj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92494870"/>
              </p:ext>
            </p:extLst>
          </p:nvPr>
        </p:nvGraphicFramePr>
        <p:xfrm>
          <a:off x="7596336" y="3356992"/>
          <a:ext cx="520700" cy="228600"/>
        </p:xfrm>
        <a:graphic>
          <a:graphicData uri="http://schemas.openxmlformats.org/presentationml/2006/ole">
            <p:oleObj spid="_x0000_s40141" name="수식" r:id="rId9" imgW="520700" imgH="228600" progId="Equation.3">
              <p:embed/>
            </p:oleObj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2149742"/>
              </p:ext>
            </p:extLst>
          </p:nvPr>
        </p:nvGraphicFramePr>
        <p:xfrm>
          <a:off x="1409700" y="5530850"/>
          <a:ext cx="2781300" cy="254000"/>
        </p:xfrm>
        <a:graphic>
          <a:graphicData uri="http://schemas.openxmlformats.org/presentationml/2006/ole">
            <p:oleObj spid="_x0000_s40142" name="수식" r:id="rId10" imgW="2781000" imgH="253800" progId="Equation.3">
              <p:embed/>
            </p:oleObj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47065594"/>
              </p:ext>
            </p:extLst>
          </p:nvPr>
        </p:nvGraphicFramePr>
        <p:xfrm>
          <a:off x="4283968" y="5373216"/>
          <a:ext cx="2298700" cy="520700"/>
        </p:xfrm>
        <a:graphic>
          <a:graphicData uri="http://schemas.openxmlformats.org/presentationml/2006/ole">
            <p:oleObj spid="_x0000_s40143" name="수식" r:id="rId11" imgW="2298700" imgH="520700" progId="Equation.3">
              <p:embed/>
            </p:oleObj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6472603"/>
              </p:ext>
            </p:extLst>
          </p:nvPr>
        </p:nvGraphicFramePr>
        <p:xfrm>
          <a:off x="1403648" y="5877272"/>
          <a:ext cx="2222500" cy="241300"/>
        </p:xfrm>
        <a:graphic>
          <a:graphicData uri="http://schemas.openxmlformats.org/presentationml/2006/ole">
            <p:oleObj spid="_x0000_s40144" name="수식" r:id="rId12" imgW="2222500" imgH="241300" progId="Equation.3">
              <p:embed/>
            </p:oleObj>
          </a:graphicData>
        </a:graphic>
      </p:graphicFrame>
      <p:sp>
        <p:nvSpPr>
          <p:cNvPr id="25" name="모서리가 둥근 직사각형 24"/>
          <p:cNvSpPr/>
          <p:nvPr/>
        </p:nvSpPr>
        <p:spPr>
          <a:xfrm>
            <a:off x="3275856" y="4509120"/>
            <a:ext cx="2016224" cy="50405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364088" y="6021288"/>
            <a:ext cx="2088232" cy="50405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145" name="Object 1233"/>
          <p:cNvGraphicFramePr>
            <a:graphicFrameLocks noChangeAspect="1"/>
          </p:cNvGraphicFramePr>
          <p:nvPr/>
        </p:nvGraphicFramePr>
        <p:xfrm>
          <a:off x="3013075" y="5149850"/>
          <a:ext cx="419100" cy="241300"/>
        </p:xfrm>
        <a:graphic>
          <a:graphicData uri="http://schemas.openxmlformats.org/presentationml/2006/ole">
            <p:oleObj spid="_x0000_s40145" name="수식" r:id="rId13" imgW="419040" imgH="241200" progId="Equation.3">
              <p:embed/>
            </p:oleObj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403648" y="692696"/>
            <a:ext cx="1728192" cy="21602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5304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41487" y="315864"/>
            <a:ext cx="7197725" cy="3977232"/>
            <a:chOff x="453" y="680"/>
            <a:chExt cx="4534" cy="2622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2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71450" indent="-171450" algn="l">
                <a:spcBef>
                  <a:spcPct val="50000"/>
                </a:spcBef>
                <a:buClr>
                  <a:schemeClr val="accent4"/>
                </a:buClr>
                <a:buFont typeface="Wingdings" pitchFamily="2" charset="2"/>
                <a:buChar char="§"/>
              </a:pPr>
              <a:r>
                <a:rPr lang="en-US" altLang="ko-KR" sz="12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Ex</a:t>
              </a:r>
              <a:r>
                <a:rPr lang="en-US" altLang="ko-KR" sz="12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. 5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정리 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1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또는 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2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를 이용하여 다음의 미분방정식의 적분인자를 찾고 초기값 문제를 풀어라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rgbClr val="0066FF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Step </a:t>
              </a:r>
              <a:r>
                <a:rPr lang="en-US" altLang="ko-KR" sz="1200" b="1" dirty="0">
                  <a:solidFill>
                    <a:srgbClr val="0066FF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1</a:t>
              </a:r>
              <a:r>
                <a:rPr lang="en-US" altLang="ko-KR" sz="12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</a:t>
              </a:r>
              <a:r>
                <a:rPr lang="ko-KR" altLang="en-US" sz="1200" b="1" dirty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완전미분방정식인지 판별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b="1" dirty="0">
                  <a:solidFill>
                    <a:srgbClr val="0066FF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Step 2</a:t>
              </a:r>
              <a:r>
                <a:rPr lang="en-US" altLang="ko-KR" sz="12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</a:t>
              </a:r>
              <a:r>
                <a:rPr lang="ko-KR" altLang="en-US" sz="1200" b="1" dirty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적분인자 구하기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            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</a:t>
              </a:r>
              <a:endParaRPr lang="en-US" altLang="ko-KR" sz="12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 smtClean="0"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789" y="998"/>
              <a:ext cx="2063" cy="0"/>
            </a:xfrm>
            <a:prstGeom prst="line">
              <a:avLst/>
            </a:prstGeom>
            <a:noFill/>
            <a:ln w="1143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graphicFrame>
          <p:nvGraphicFramePr>
            <p:cNvPr id="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504620805"/>
                </p:ext>
              </p:extLst>
            </p:nvPr>
          </p:nvGraphicFramePr>
          <p:xfrm>
            <a:off x="1038" y="907"/>
            <a:ext cx="1672" cy="152"/>
          </p:xfrm>
          <a:graphic>
            <a:graphicData uri="http://schemas.openxmlformats.org/presentationml/2006/ole">
              <p:oleObj spid="_x0000_s38210" name="Equation" r:id="rId3" imgW="2654300" imgH="241300" progId="">
                <p:embed/>
              </p:oleObj>
            </a:graphicData>
          </a:graphic>
        </p:graphicFrame>
        <p:graphicFrame>
          <p:nvGraphicFramePr>
            <p:cNvPr id="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355708845"/>
                </p:ext>
              </p:extLst>
            </p:nvPr>
          </p:nvGraphicFramePr>
          <p:xfrm>
            <a:off x="707" y="1303"/>
            <a:ext cx="2128" cy="288"/>
          </p:xfrm>
          <a:graphic>
            <a:graphicData uri="http://schemas.openxmlformats.org/presentationml/2006/ole">
              <p:oleObj spid="_x0000_s38211" name="수식" r:id="rId4" imgW="3378200" imgH="457200" progId="Equation.3">
                <p:embed/>
              </p:oleObj>
            </a:graphicData>
          </a:graphic>
        </p:graphicFrame>
        <p:graphicFrame>
          <p:nvGraphicFramePr>
            <p:cNvPr id="1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06476111"/>
                </p:ext>
              </p:extLst>
            </p:nvPr>
          </p:nvGraphicFramePr>
          <p:xfrm>
            <a:off x="839" y="1587"/>
            <a:ext cx="1240" cy="248"/>
          </p:xfrm>
          <a:graphic>
            <a:graphicData uri="http://schemas.openxmlformats.org/presentationml/2006/ole">
              <p:oleObj spid="_x0000_s38212" name="Equation" r:id="rId5" imgW="1968500" imgH="393700" progId="Equation.3">
                <p:embed/>
              </p:oleObj>
            </a:graphicData>
          </a:graphic>
        </p:graphicFrame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2200" y="1723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789" y="145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3061" y="145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3061" y="1587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graphicFrame>
          <p:nvGraphicFramePr>
            <p:cNvPr id="15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993139381"/>
                </p:ext>
              </p:extLst>
            </p:nvPr>
          </p:nvGraphicFramePr>
          <p:xfrm>
            <a:off x="3198" y="1451"/>
            <a:ext cx="384" cy="264"/>
          </p:xfrm>
          <a:graphic>
            <a:graphicData uri="http://schemas.openxmlformats.org/presentationml/2006/ole">
              <p:oleObj spid="_x0000_s38213" name="Equation" r:id="rId6" imgW="609600" imgH="419100" progId="Equation.3">
                <p:embed/>
              </p:oleObj>
            </a:graphicData>
          </a:graphic>
        </p:graphicFrame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3606" y="1496"/>
              <a:ext cx="124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: 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완전미분방정식이 아님</a:t>
              </a:r>
            </a:p>
          </p:txBody>
        </p:sp>
        <p:graphicFrame>
          <p:nvGraphicFramePr>
            <p:cNvPr id="1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123318430"/>
                </p:ext>
              </p:extLst>
            </p:nvPr>
          </p:nvGraphicFramePr>
          <p:xfrm>
            <a:off x="840" y="2131"/>
            <a:ext cx="2960" cy="288"/>
          </p:xfrm>
          <a:graphic>
            <a:graphicData uri="http://schemas.openxmlformats.org/presentationml/2006/ole">
              <p:oleObj spid="_x0000_s38214" name="수식" r:id="rId7" imgW="4699000" imgH="457200" progId="Equation.3">
                <p:embed/>
              </p:oleObj>
            </a:graphicData>
          </a:graphic>
        </p:graphicFrame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785" y="2208"/>
              <a:ext cx="117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적용불가능</a:t>
              </a:r>
            </a:p>
          </p:txBody>
        </p:sp>
        <p:graphicFrame>
          <p:nvGraphicFramePr>
            <p:cNvPr id="19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88873370"/>
                </p:ext>
              </p:extLst>
            </p:nvPr>
          </p:nvGraphicFramePr>
          <p:xfrm>
            <a:off x="844" y="2540"/>
            <a:ext cx="3040" cy="288"/>
          </p:xfrm>
          <a:graphic>
            <a:graphicData uri="http://schemas.openxmlformats.org/presentationml/2006/ole">
              <p:oleObj spid="_x0000_s38215" name="Equation" r:id="rId8" imgW="4826000" imgH="457200" progId="Equation.3">
                <p:embed/>
              </p:oleObj>
            </a:graphicData>
          </a:graphic>
        </p:graphicFrame>
        <p:graphicFrame>
          <p:nvGraphicFramePr>
            <p:cNvPr id="20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831343170"/>
                </p:ext>
              </p:extLst>
            </p:nvPr>
          </p:nvGraphicFramePr>
          <p:xfrm>
            <a:off x="860" y="2827"/>
            <a:ext cx="3240" cy="184"/>
          </p:xfrm>
          <a:graphic>
            <a:graphicData uri="http://schemas.openxmlformats.org/presentationml/2006/ole">
              <p:oleObj spid="_x0000_s38216" name="수식" r:id="rId9" imgW="5143500" imgH="292100" progId="Equation.3">
                <p:embed/>
              </p:oleObj>
            </a:graphicData>
          </a:graphic>
        </p:graphicFrame>
      </p:grpSp>
      <p:sp>
        <p:nvSpPr>
          <p:cNvPr id="21" name="슬라이드 번호 개체 틀 20"/>
          <p:cNvSpPr>
            <a:spLocks noGrp="1"/>
          </p:cNvSpPr>
          <p:nvPr>
            <p:ph type="sldNum" sz="quarter" idx="10"/>
          </p:nvPr>
        </p:nvSpPr>
        <p:spPr>
          <a:xfrm>
            <a:off x="6326832" y="6356350"/>
            <a:ext cx="2133600" cy="365125"/>
          </a:xfrm>
        </p:spPr>
        <p:txBody>
          <a:bodyPr/>
          <a:lstStyle/>
          <a:p>
            <a:fld id="{85814902-E7B4-43C9-BF51-5D9C29FE1A52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948264" y="11663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1-4</a:t>
            </a:r>
            <a:endParaRPr lang="ko-KR" altLang="en-US" sz="1000" dirty="0"/>
          </a:p>
        </p:txBody>
      </p: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541487" y="3931421"/>
            <a:ext cx="7523956" cy="2882683"/>
            <a:chOff x="453" y="699"/>
            <a:chExt cx="4534" cy="1835"/>
          </a:xfrm>
        </p:grpSpPr>
        <p:sp>
          <p:nvSpPr>
            <p:cNvPr id="31" name="Text Box 4"/>
            <p:cNvSpPr txBox="1">
              <a:spLocks noChangeArrowheads="1"/>
            </p:cNvSpPr>
            <p:nvPr/>
          </p:nvSpPr>
          <p:spPr bwMode="auto">
            <a:xfrm>
              <a:off x="453" y="699"/>
              <a:ext cx="4534" cy="1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buClr>
                  <a:schemeClr val="accent2"/>
                </a:buClr>
              </a:pPr>
              <a:r>
                <a:rPr lang="ko-KR" altLang="en-US" sz="1200" b="1" dirty="0" smtClean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           검증</a:t>
              </a:r>
              <a:endParaRPr lang="en-US" altLang="ko-KR" sz="1200" b="1" dirty="0" smtClean="0">
                <a:solidFill>
                  <a:schemeClr val="accent2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</a:pPr>
              <a:endParaRPr lang="en-US" altLang="ko-KR" sz="1200" b="1" dirty="0" smtClean="0">
                <a:solidFill>
                  <a:srgbClr val="0066FF"/>
                </a:solidFill>
                <a:latin typeface="Times New Roman" pitchFamily="18" charset="0"/>
                <a:ea typeface="HY신명조" pitchFamily="18" charset="-127"/>
                <a:cs typeface="Times New Roman" pitchFamily="18" charset="0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</a:pPr>
              <a:r>
                <a:rPr lang="ko-KR" altLang="en-US" sz="1200" b="1" dirty="0" smtClean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        </a:t>
              </a:r>
              <a:r>
                <a:rPr lang="ko-KR" altLang="en-US" sz="1200" b="1" dirty="0" err="1" smtClean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일반해</a:t>
              </a:r>
              <a:r>
                <a:rPr lang="ko-KR" altLang="en-US" sz="1200" b="1" dirty="0" smtClean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200" b="1" dirty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구하기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b="1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b="1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                               </a:t>
              </a:r>
              <a:r>
                <a:rPr lang="ko-KR" altLang="en-US" sz="1200" dirty="0" err="1" smtClean="0">
                  <a:latin typeface="HY신명조" pitchFamily="18" charset="-127"/>
                  <a:ea typeface="HY신명조" pitchFamily="18" charset="-127"/>
                </a:rPr>
                <a:t>일반해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: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rgbClr val="0066FF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Step </a:t>
              </a:r>
              <a:r>
                <a:rPr lang="en-US" altLang="ko-KR" sz="1200" b="1" dirty="0">
                  <a:solidFill>
                    <a:srgbClr val="0066FF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3</a:t>
              </a:r>
              <a:r>
                <a:rPr lang="en-US" altLang="ko-KR" sz="12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</a:t>
              </a:r>
              <a:r>
                <a:rPr lang="ko-KR" altLang="en-US" sz="1200" b="1" dirty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특수해 </a:t>
              </a:r>
              <a:r>
                <a:rPr lang="ko-KR" altLang="en-US" sz="1200" b="1" dirty="0" smtClean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구하기</a:t>
              </a:r>
              <a:r>
                <a:rPr lang="ko-KR" altLang="en-US" sz="1200" dirty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200" dirty="0" smtClean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초기조건 적용</a:t>
              </a: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                          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특수해 </a:t>
              </a: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         </a:t>
              </a:r>
              <a:r>
                <a:rPr lang="ko-KR" altLang="en-US" sz="1200" b="1" dirty="0" smtClean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검증 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구한  답이  주어진  방정식과  초기조건  만족하는지  대입해서  검증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.</a:t>
              </a:r>
              <a:endParaRPr lang="en-US" altLang="ko-KR" sz="1200" b="1" dirty="0">
                <a:solidFill>
                  <a:schemeClr val="accent2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 </a:t>
              </a: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3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30504163"/>
                </p:ext>
              </p:extLst>
            </p:nvPr>
          </p:nvGraphicFramePr>
          <p:xfrm>
            <a:off x="1394" y="952"/>
            <a:ext cx="2128" cy="272"/>
          </p:xfrm>
          <a:graphic>
            <a:graphicData uri="http://schemas.openxmlformats.org/presentationml/2006/ole">
              <p:oleObj spid="_x0000_s38217" name="수식" r:id="rId10" imgW="3378200" imgH="431800" progId="Equation.3">
                <p:embed/>
              </p:oleObj>
            </a:graphicData>
          </a:graphic>
        </p:graphicFrame>
        <p:graphicFrame>
          <p:nvGraphicFramePr>
            <p:cNvPr id="3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71649019"/>
                </p:ext>
              </p:extLst>
            </p:nvPr>
          </p:nvGraphicFramePr>
          <p:xfrm>
            <a:off x="1253" y="1201"/>
            <a:ext cx="3000" cy="288"/>
          </p:xfrm>
          <a:graphic>
            <a:graphicData uri="http://schemas.openxmlformats.org/presentationml/2006/ole">
              <p:oleObj spid="_x0000_s38218" name="수식" r:id="rId11" imgW="4762500" imgH="457200" progId="Equation.3">
                <p:embed/>
              </p:oleObj>
            </a:graphicData>
          </a:graphic>
        </p:graphicFrame>
        <p:graphicFrame>
          <p:nvGraphicFramePr>
            <p:cNvPr id="3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152422371"/>
                </p:ext>
              </p:extLst>
            </p:nvPr>
          </p:nvGraphicFramePr>
          <p:xfrm>
            <a:off x="1884" y="1571"/>
            <a:ext cx="1008" cy="169"/>
          </p:xfrm>
          <a:graphic>
            <a:graphicData uri="http://schemas.openxmlformats.org/presentationml/2006/ole">
              <p:oleObj spid="_x0000_s38219" name="Equation" r:id="rId12" imgW="1600200" imgH="241300" progId="Equation.3">
                <p:embed/>
              </p:oleObj>
            </a:graphicData>
          </a:graphic>
        </p:graphicFrame>
        <p:graphicFrame>
          <p:nvGraphicFramePr>
            <p:cNvPr id="36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198015546"/>
                </p:ext>
              </p:extLst>
            </p:nvPr>
          </p:nvGraphicFramePr>
          <p:xfrm>
            <a:off x="1846" y="1991"/>
            <a:ext cx="1191" cy="163"/>
          </p:xfrm>
          <a:graphic>
            <a:graphicData uri="http://schemas.openxmlformats.org/presentationml/2006/ole">
              <p:oleObj spid="_x0000_s38221" name="수식" r:id="rId13" imgW="1892160" imgH="266400" progId="Equation.3">
                <p:embed/>
              </p:oleObj>
            </a:graphicData>
          </a:graphic>
        </p:graphicFrame>
      </p:grp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79373152"/>
              </p:ext>
            </p:extLst>
          </p:nvPr>
        </p:nvGraphicFramePr>
        <p:xfrm>
          <a:off x="1685925" y="3840163"/>
          <a:ext cx="2209800" cy="457200"/>
        </p:xfrm>
        <a:graphic>
          <a:graphicData uri="http://schemas.openxmlformats.org/presentationml/2006/ole">
            <p:oleObj spid="_x0000_s38222" name="수식" r:id="rId14" imgW="2209800" imgH="457200" progId="Equation.3">
              <p:embed/>
            </p:oleObj>
          </a:graphicData>
        </a:graphic>
      </p:graphicFrame>
      <p:sp>
        <p:nvSpPr>
          <p:cNvPr id="37" name="Text Box 24"/>
          <p:cNvSpPr txBox="1">
            <a:spLocks noChangeArrowheads="1"/>
          </p:cNvSpPr>
          <p:nvPr/>
        </p:nvSpPr>
        <p:spPr bwMode="auto">
          <a:xfrm>
            <a:off x="3817290" y="3931421"/>
            <a:ext cx="18716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sz="1200" dirty="0">
                <a:latin typeface="HY신명조" pitchFamily="18" charset="-127"/>
                <a:ea typeface="HY신명조" pitchFamily="18" charset="-127"/>
              </a:rPr>
              <a:t>완전미분방정식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37796" y="6385799"/>
            <a:ext cx="7181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66FF"/>
                </a:solidFill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Step </a:t>
            </a:r>
            <a:r>
              <a:rPr lang="en-US" altLang="ko-KR" sz="1200" b="1" dirty="0" smtClean="0">
                <a:solidFill>
                  <a:srgbClr val="0066FF"/>
                </a:solidFill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4  </a:t>
            </a:r>
            <a:endParaRPr lang="ko-KR" altLang="en-US" sz="1200" dirty="0"/>
          </a:p>
        </p:txBody>
      </p:sp>
      <p:graphicFrame>
        <p:nvGraphicFramePr>
          <p:cNvPr id="38223" name="Object 1359"/>
          <p:cNvGraphicFramePr>
            <a:graphicFrameLocks noChangeAspect="1"/>
          </p:cNvGraphicFramePr>
          <p:nvPr/>
        </p:nvGraphicFramePr>
        <p:xfrm>
          <a:off x="3347864" y="5589240"/>
          <a:ext cx="2844800" cy="266700"/>
        </p:xfrm>
        <a:graphic>
          <a:graphicData uri="http://schemas.openxmlformats.org/presentationml/2006/ole">
            <p:oleObj spid="_x0000_s38223" name="수식" r:id="rId15" imgW="2844720" imgH="2664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51852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0"/>
          </p:nvPr>
        </p:nvSpPr>
        <p:spPr>
          <a:xfrm>
            <a:off x="6326832" y="6356350"/>
            <a:ext cx="2133600" cy="365125"/>
          </a:xfrm>
        </p:spPr>
        <p:txBody>
          <a:bodyPr/>
          <a:lstStyle/>
          <a:p>
            <a:fld id="{85814902-E7B4-43C9-BF51-5D9C29FE1A52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948264" y="11663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1-4</a:t>
            </a:r>
            <a:endParaRPr lang="ko-KR" altLang="en-US" sz="1000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0069401"/>
              </p:ext>
            </p:extLst>
          </p:nvPr>
        </p:nvGraphicFramePr>
        <p:xfrm>
          <a:off x="576263" y="334963"/>
          <a:ext cx="7302500" cy="635000"/>
        </p:xfrm>
        <a:graphic>
          <a:graphicData uri="http://schemas.openxmlformats.org/presentationml/2006/ole">
            <p:oleObj spid="_x0000_s17993" name="수식" r:id="rId3" imgW="7302240" imgH="634680" progId="Equation.3">
              <p:embed/>
            </p:oleObj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62168090"/>
              </p:ext>
            </p:extLst>
          </p:nvPr>
        </p:nvGraphicFramePr>
        <p:xfrm>
          <a:off x="569913" y="2852738"/>
          <a:ext cx="7810500" cy="1236662"/>
        </p:xfrm>
        <a:graphic>
          <a:graphicData uri="http://schemas.openxmlformats.org/presentationml/2006/ole">
            <p:oleObj spid="_x0000_s17994" name="수식" r:id="rId4" imgW="7810200" imgH="13204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55432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692696"/>
            <a:ext cx="6480720" cy="648072"/>
          </a:xfrm>
          <a:noFill/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HY신명조" pitchFamily="18" charset="-127"/>
                <a:ea typeface="HY신명조" pitchFamily="18" charset="-127"/>
              </a:rPr>
              <a:t>1.1 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ko-KR" sz="2000" b="1" dirty="0" smtClean="0">
                <a:latin typeface="HY신명조" pitchFamily="18" charset="-127"/>
                <a:ea typeface="HY신명조" pitchFamily="18" charset="-127"/>
              </a:rPr>
              <a:t>기본 </a:t>
            </a:r>
            <a:r>
              <a:rPr lang="ko-KR" altLang="ko-KR" sz="2000" b="1" dirty="0">
                <a:latin typeface="HY신명조" pitchFamily="18" charset="-127"/>
                <a:ea typeface="HY신명조" pitchFamily="18" charset="-127"/>
              </a:rPr>
              <a:t>개념</a:t>
            </a:r>
            <a:r>
              <a:rPr lang="en-US" altLang="ko-KR" sz="2000" b="1" dirty="0">
                <a:latin typeface="HY신명조" pitchFamily="18" charset="-127"/>
                <a:ea typeface="HY신명조" pitchFamily="18" charset="-127"/>
              </a:rPr>
              <a:t>. 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ko-KR" sz="2000" b="1" dirty="0" smtClean="0">
                <a:latin typeface="HY신명조" pitchFamily="18" charset="-127"/>
                <a:ea typeface="HY신명조" pitchFamily="18" charset="-127"/>
              </a:rPr>
              <a:t>모델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링</a:t>
            </a:r>
            <a:endParaRPr lang="ko-KR" altLang="ko-KR" sz="2000" dirty="0">
              <a:latin typeface="HY신명조" pitchFamily="18" charset="-127"/>
              <a:ea typeface="HY신명조" pitchFamily="18" charset="-127"/>
            </a:endParaRPr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1114028" y="1555857"/>
            <a:ext cx="7240588" cy="4953451"/>
            <a:chOff x="452" y="933"/>
            <a:chExt cx="4561" cy="2988"/>
          </a:xfrm>
        </p:grpSpPr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453" y="2174"/>
              <a:ext cx="4534" cy="1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ko-KR" sz="1400" dirty="0" smtClean="0"/>
                <a:t>   </a:t>
              </a:r>
              <a:r>
                <a:rPr lang="en-US" altLang="ko-KR" sz="1400" b="1" dirty="0" smtClean="0"/>
                <a:t>*</a:t>
              </a:r>
              <a:r>
                <a:rPr lang="en-US" altLang="ko-KR" sz="1400" dirty="0" smtClean="0"/>
                <a:t> </a:t>
              </a:r>
              <a:r>
                <a:rPr lang="ko-KR" altLang="ko-KR" sz="1400" b="1" dirty="0">
                  <a:latin typeface="HY신명조" pitchFamily="18" charset="-127"/>
                  <a:ea typeface="HY신명조" pitchFamily="18" charset="-127"/>
                </a:rPr>
                <a:t>상미분방정식</a:t>
              </a:r>
              <a:r>
                <a:rPr lang="ko-KR" altLang="ko-KR" sz="14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ko-KR" altLang="ko-KR" sz="14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Ordinary </a:t>
              </a:r>
              <a:r>
                <a:rPr lang="en-US" altLang="ko-KR" sz="14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</a:t>
              </a:r>
              <a:r>
                <a:rPr lang="ko-KR" altLang="ko-KR" sz="14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Differential </a:t>
              </a:r>
              <a:r>
                <a:rPr lang="en-US" altLang="ko-KR" sz="14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</a:t>
              </a:r>
              <a:r>
                <a:rPr lang="ko-KR" altLang="ko-KR" sz="14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Equation</a:t>
              </a:r>
              <a:r>
                <a:rPr lang="ko-KR" altLang="ko-KR" sz="1400" dirty="0">
                  <a:latin typeface="HY신명조" pitchFamily="18" charset="-127"/>
                  <a:ea typeface="HY신명조" pitchFamily="18" charset="-127"/>
                </a:rPr>
                <a:t>)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     </a:t>
              </a:r>
              <a:r>
                <a:rPr lang="ko-KR" altLang="ko-KR" sz="1400" dirty="0">
                  <a:latin typeface="HY신명조" pitchFamily="18" charset="-127"/>
                  <a:ea typeface="HY신명조" pitchFamily="18" charset="-127"/>
                </a:rPr>
                <a:t>    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         </a:t>
              </a:r>
              <a:r>
                <a:rPr lang="ko-KR" altLang="ko-KR" sz="1400" dirty="0">
                  <a:latin typeface="HY신명조" pitchFamily="18" charset="-127"/>
                  <a:ea typeface="HY신명조" pitchFamily="18" charset="-127"/>
                </a:rPr>
                <a:t>: 독립변수(</a:t>
              </a:r>
              <a:r>
                <a:rPr lang="en-US" altLang="ko-KR" sz="14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I</a:t>
              </a:r>
              <a:r>
                <a:rPr lang="ko-KR" altLang="ko-KR" sz="14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ndependent </a:t>
              </a:r>
              <a:r>
                <a:rPr lang="en-US" altLang="ko-KR" sz="14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V</a:t>
              </a:r>
              <a:r>
                <a:rPr lang="ko-KR" altLang="ko-KR" sz="14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ariable</a:t>
              </a:r>
              <a:r>
                <a:rPr lang="ko-KR" altLang="ko-KR" sz="1400" dirty="0">
                  <a:latin typeface="HY신명조" pitchFamily="18" charset="-127"/>
                  <a:ea typeface="HY신명조" pitchFamily="18" charset="-127"/>
                </a:rPr>
                <a:t>)가 1개인 </a:t>
              </a:r>
              <a:r>
                <a:rPr lang="ko-KR" altLang="ko-KR" sz="1400" dirty="0" smtClean="0">
                  <a:latin typeface="HY신명조" pitchFamily="18" charset="-127"/>
                  <a:ea typeface="HY신명조" pitchFamily="18" charset="-127"/>
                </a:rPr>
                <a:t>미분방정식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.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    (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미지함수의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1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계 또는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고계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도함수들과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                    </a:t>
              </a:r>
              <a:endParaRPr lang="ko-KR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150000"/>
                </a:lnSpc>
                <a:spcBef>
                  <a:spcPct val="50000"/>
                </a:spcBef>
                <a:buClr>
                  <a:schemeClr val="accent4"/>
                </a:buClr>
              </a:pPr>
              <a:r>
                <a:rPr lang="en-US" altLang="ko-KR" sz="12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                 &lt;Ex&gt; </a:t>
              </a:r>
              <a:endParaRPr lang="ko-KR" altLang="en-US" sz="1200" dirty="0">
                <a:latin typeface="Times New Roman" pitchFamily="18" charset="0"/>
                <a:ea typeface="HY신명조" pitchFamily="18" charset="-127"/>
                <a:cs typeface="Times New Roman" pitchFamily="18" charset="0"/>
              </a:endParaRP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ko-KR" altLang="en-US" sz="1300" b="1" dirty="0" smtClean="0">
                  <a:latin typeface="HY신명조" pitchFamily="18" charset="-127"/>
                  <a:ea typeface="HY신명조" pitchFamily="18" charset="-127"/>
                </a:rPr>
                <a:t>   </a:t>
              </a:r>
              <a:r>
                <a:rPr lang="en-US" altLang="ko-KR" sz="1300" b="1" dirty="0" smtClean="0">
                  <a:latin typeface="HY신명조" pitchFamily="18" charset="-127"/>
                  <a:ea typeface="HY신명조" pitchFamily="18" charset="-127"/>
                </a:rPr>
                <a:t>*  </a:t>
              </a:r>
              <a:r>
                <a:rPr lang="ko-KR" altLang="en-US" sz="1300" b="1" dirty="0" err="1" smtClean="0">
                  <a:latin typeface="HY신명조" pitchFamily="18" charset="-127"/>
                  <a:ea typeface="HY신명조" pitchFamily="18" charset="-127"/>
                </a:rPr>
                <a:t>편미분방정식</a:t>
              </a:r>
              <a:r>
                <a:rPr lang="en-US" altLang="ko-KR" sz="13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3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Partial </a:t>
              </a:r>
              <a:r>
                <a:rPr lang="en-US" altLang="ko-KR" sz="13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Differential  Equation</a:t>
              </a:r>
              <a:r>
                <a:rPr lang="en-US" altLang="ko-KR" sz="1300" dirty="0">
                  <a:latin typeface="HY신명조" pitchFamily="18" charset="-127"/>
                  <a:ea typeface="HY신명조" pitchFamily="18" charset="-127"/>
                </a:rPr>
                <a:t>) </a:t>
              </a:r>
            </a:p>
            <a:p>
              <a:pPr algn="l">
                <a:spcBef>
                  <a:spcPct val="50000"/>
                </a:spcBef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           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: 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2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개 이상의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독립변수를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가진 미지함수의 편도함수들을 포함하는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미분방정식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(12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장에서 다룸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)</a:t>
              </a:r>
            </a:p>
            <a:p>
              <a:pPr>
                <a:lnSpc>
                  <a:spcPct val="200000"/>
                </a:lnSpc>
                <a:spcBef>
                  <a:spcPct val="50000"/>
                </a:spcBef>
                <a:buClr>
                  <a:schemeClr val="accent4"/>
                </a:buClr>
              </a:pPr>
              <a:r>
                <a:rPr lang="en-US" altLang="ko-KR" sz="12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</a:t>
              </a:r>
              <a:r>
                <a:rPr lang="en-US" altLang="ko-KR" sz="12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                &lt;Ex&gt;    </a:t>
              </a: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452" y="933"/>
              <a:ext cx="4561" cy="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en-US" altLang="ko-KR" sz="1600" dirty="0" smtClean="0"/>
                <a:t>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미분방정식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Differential Equation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)</a:t>
              </a:r>
              <a:r>
                <a:rPr lang="en-US" altLang="ko-KR" dirty="0">
                  <a:latin typeface="HY신명조" pitchFamily="18" charset="-127"/>
                  <a:ea typeface="HY신명조" pitchFamily="18" charset="-127"/>
                </a:rPr>
                <a:t>  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300" dirty="0">
                  <a:latin typeface="HY신명조" pitchFamily="18" charset="-127"/>
                  <a:ea typeface="HY신명조" pitchFamily="18" charset="-127"/>
                </a:rPr>
                <a:t>        : </a:t>
              </a:r>
              <a:r>
                <a:rPr lang="ko-KR" altLang="en-US" sz="1300" dirty="0" smtClean="0">
                  <a:latin typeface="HY신명조" pitchFamily="18" charset="-127"/>
                  <a:ea typeface="HY신명조" pitchFamily="18" charset="-127"/>
                </a:rPr>
                <a:t>미지함수</a:t>
              </a:r>
              <a:r>
                <a:rPr lang="en-US" altLang="ko-KR" sz="1300" dirty="0" smtClean="0">
                  <a:latin typeface="HY신명조" pitchFamily="18" charset="-127"/>
                  <a:ea typeface="HY신명조" pitchFamily="18" charset="-127"/>
                </a:rPr>
                <a:t>(Unknown function)</a:t>
              </a:r>
              <a:r>
                <a:rPr lang="ko-KR" altLang="en-US" sz="1300" dirty="0" smtClean="0">
                  <a:latin typeface="HY신명조" pitchFamily="18" charset="-127"/>
                  <a:ea typeface="HY신명조" pitchFamily="18" charset="-127"/>
                </a:rPr>
                <a:t>의 </a:t>
              </a:r>
              <a:r>
                <a:rPr lang="ko-KR" altLang="en-US" sz="1300" dirty="0">
                  <a:latin typeface="HY신명조" pitchFamily="18" charset="-127"/>
                  <a:ea typeface="HY신명조" pitchFamily="18" charset="-127"/>
                </a:rPr>
                <a:t>도함수</a:t>
              </a:r>
              <a:r>
                <a:rPr lang="en-US" altLang="ko-KR" sz="1300" dirty="0">
                  <a:latin typeface="HY신명조" pitchFamily="18" charset="-127"/>
                  <a:ea typeface="HY신명조" pitchFamily="18" charset="-127"/>
                </a:rPr>
                <a:t>(Derivative)</a:t>
              </a:r>
              <a:r>
                <a:rPr lang="ko-KR" altLang="en-US" sz="1300" dirty="0">
                  <a:latin typeface="HY신명조" pitchFamily="18" charset="-127"/>
                  <a:ea typeface="HY신명조" pitchFamily="18" charset="-127"/>
                </a:rPr>
                <a:t>를 </a:t>
              </a:r>
              <a:r>
                <a:rPr lang="ko-KR" altLang="en-US" sz="1300" dirty="0" smtClean="0">
                  <a:latin typeface="HY신명조" pitchFamily="18" charset="-127"/>
                  <a:ea typeface="HY신명조" pitchFamily="18" charset="-127"/>
                </a:rPr>
                <a:t>포함하고</a:t>
              </a:r>
              <a:r>
                <a:rPr lang="en-US" altLang="ko-KR" sz="13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300" dirty="0" smtClean="0">
                  <a:latin typeface="HY신명조" pitchFamily="18" charset="-127"/>
                  <a:ea typeface="HY신명조" pitchFamily="18" charset="-127"/>
                </a:rPr>
                <a:t>있는 방정식</a:t>
              </a:r>
              <a:r>
                <a:rPr lang="en-US" altLang="ko-KR" sz="1300" dirty="0" smtClean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300" dirty="0" smtClean="0">
                  <a:latin typeface="HY신명조" pitchFamily="18" charset="-127"/>
                  <a:ea typeface="HY신명조" pitchFamily="18" charset="-127"/>
                </a:rPr>
                <a:t>       ‘</a:t>
              </a:r>
              <a:r>
                <a:rPr lang="ko-KR" altLang="en-US" sz="1300" dirty="0" smtClean="0">
                  <a:latin typeface="HY신명조" pitchFamily="18" charset="-127"/>
                  <a:ea typeface="HY신명조" pitchFamily="18" charset="-127"/>
                </a:rPr>
                <a:t>미분방정식을 푼다</a:t>
              </a:r>
              <a:r>
                <a:rPr lang="en-US" altLang="ko-KR" sz="1300" dirty="0" smtClean="0">
                  <a:latin typeface="HY신명조" pitchFamily="18" charset="-127"/>
                  <a:ea typeface="HY신명조" pitchFamily="18" charset="-127"/>
                </a:rPr>
                <a:t>’</a:t>
              </a:r>
              <a:r>
                <a:rPr lang="ko-KR" altLang="en-US" sz="1300" dirty="0" smtClean="0">
                  <a:latin typeface="HY신명조" pitchFamily="18" charset="-127"/>
                  <a:ea typeface="HY신명조" pitchFamily="18" charset="-127"/>
                </a:rPr>
                <a:t>함은 이 미지함수</a:t>
              </a:r>
              <a:r>
                <a:rPr lang="en-US" altLang="ko-KR" sz="1300" dirty="0" smtClean="0">
                  <a:latin typeface="HY신명조" pitchFamily="18" charset="-127"/>
                  <a:ea typeface="HY신명조" pitchFamily="18" charset="-127"/>
                </a:rPr>
                <a:t>(y(x))</a:t>
              </a:r>
              <a:r>
                <a:rPr lang="ko-KR" altLang="en-US" sz="1300" dirty="0" smtClean="0">
                  <a:latin typeface="HY신명조" pitchFamily="18" charset="-127"/>
                  <a:ea typeface="HY신명조" pitchFamily="18" charset="-127"/>
                </a:rPr>
                <a:t>를 찾는 것</a:t>
              </a:r>
              <a:r>
                <a:rPr lang="en-US" altLang="ko-KR" sz="1300" dirty="0" smtClean="0">
                  <a:latin typeface="HY신명조" pitchFamily="18" charset="-127"/>
                  <a:ea typeface="HY신명조" pitchFamily="18" charset="-127"/>
                </a:rPr>
                <a:t> (</a:t>
              </a:r>
              <a:r>
                <a:rPr lang="ko-KR" altLang="en-US" sz="1300" dirty="0" smtClean="0">
                  <a:latin typeface="HY신명조" pitchFamily="18" charset="-127"/>
                  <a:ea typeface="HY신명조" pitchFamily="18" charset="-127"/>
                </a:rPr>
                <a:t>결정하는 것</a:t>
              </a:r>
              <a:r>
                <a:rPr lang="en-US" altLang="ko-KR" sz="1300" dirty="0" smtClean="0">
                  <a:latin typeface="HY신명조" pitchFamily="18" charset="-127"/>
                  <a:ea typeface="HY신명조" pitchFamily="18" charset="-127"/>
                </a:rPr>
                <a:t>)</a:t>
              </a:r>
              <a:r>
                <a:rPr lang="ko-KR" altLang="en-US" sz="1300" dirty="0" smtClean="0">
                  <a:latin typeface="HY신명조" pitchFamily="18" charset="-127"/>
                  <a:ea typeface="HY신명조" pitchFamily="18" charset="-127"/>
                </a:rPr>
                <a:t>을 뜻함</a:t>
              </a:r>
              <a:r>
                <a:rPr lang="en-US" altLang="ko-KR" sz="1300" dirty="0" smtClean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3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3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3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3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3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300" dirty="0" smtClean="0">
                  <a:latin typeface="HY신명조" pitchFamily="18" charset="-127"/>
                  <a:ea typeface="HY신명조" pitchFamily="18" charset="-127"/>
                </a:rPr>
                <a:t>                        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ko-KR" sz="1300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                                                                             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ko-KR" sz="13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300" dirty="0" smtClean="0">
                  <a:latin typeface="HY신명조" pitchFamily="18" charset="-127"/>
                  <a:ea typeface="HY신명조" pitchFamily="18" charset="-127"/>
                </a:rPr>
                <a:t>                    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주어진 </a:t>
              </a:r>
              <a:r>
                <a:rPr lang="en-US" altLang="ko-KR" sz="1400" i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x </a:t>
              </a:r>
              <a:r>
                <a:rPr lang="en-US" altLang="ko-KR" sz="14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(</a:t>
              </a:r>
              <a:r>
                <a:rPr lang="ko-KR" altLang="en-US" sz="14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또는 </a:t>
              </a:r>
              <a:r>
                <a:rPr lang="en-US" altLang="ko-KR" sz="14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t)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의 함수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상수뿐만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아니라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y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자체를 포함하기도 한다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.) </a:t>
              </a:r>
              <a:endParaRPr lang="ko-KR" altLang="en-US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300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                </a:t>
              </a:r>
              <a:endParaRPr lang="ko-KR" altLang="en-US" sz="1300" dirty="0"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887" y="1672"/>
              <a:ext cx="12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미분방정식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2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Differential </a:t>
              </a:r>
              <a:r>
                <a:rPr lang="en-US" altLang="ko-KR" sz="12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Equation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)</a:t>
              </a:r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 flipV="1">
              <a:off x="1950" y="1638"/>
              <a:ext cx="86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1950" y="1827"/>
              <a:ext cx="862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2812" y="1541"/>
              <a:ext cx="1769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상미분방정식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0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0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Ordinary Differential </a:t>
              </a:r>
              <a:r>
                <a:rPr lang="en-US" altLang="ko-KR" sz="10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Equation: ODE</a:t>
              </a:r>
              <a:r>
                <a:rPr lang="en-US" altLang="ko-KR" sz="1000" dirty="0" smtClean="0">
                  <a:latin typeface="HY신명조" pitchFamily="18" charset="-127"/>
                  <a:ea typeface="HY신명조" pitchFamily="18" charset="-127"/>
                </a:rPr>
                <a:t>)</a:t>
              </a:r>
              <a:endParaRPr lang="en-US" altLang="ko-KR" sz="1000" dirty="0"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2828" y="1889"/>
              <a:ext cx="1769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200" dirty="0" err="1">
                  <a:latin typeface="HY신명조" pitchFamily="18" charset="-127"/>
                  <a:ea typeface="HY신명조" pitchFamily="18" charset="-127"/>
                </a:rPr>
                <a:t>편미분방정식</a:t>
              </a:r>
              <a:endParaRPr lang="ko-KR" altLang="en-US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</a:pPr>
              <a:r>
                <a:rPr lang="en-US" altLang="ko-KR" sz="10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0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Partial Differential </a:t>
              </a:r>
              <a:r>
                <a:rPr lang="en-US" altLang="ko-KR" sz="10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Equation: PDE</a:t>
              </a:r>
              <a:r>
                <a:rPr lang="en-US" altLang="ko-KR" sz="1000" dirty="0" smtClean="0">
                  <a:latin typeface="HY신명조" pitchFamily="18" charset="-127"/>
                  <a:ea typeface="HY신명조" pitchFamily="18" charset="-127"/>
                </a:rPr>
                <a:t>)</a:t>
              </a:r>
              <a:endParaRPr lang="en-US" altLang="ko-KR" sz="1000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1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272589239"/>
                </p:ext>
              </p:extLst>
            </p:nvPr>
          </p:nvGraphicFramePr>
          <p:xfrm>
            <a:off x="1269" y="2932"/>
            <a:ext cx="1832" cy="258"/>
          </p:xfrm>
          <a:graphic>
            <a:graphicData uri="http://schemas.openxmlformats.org/presentationml/2006/ole">
              <p:oleObj spid="_x0000_s1300" name="Equation" r:id="rId3" imgW="2794000" imgH="393700" progId="">
                <p:embed/>
              </p:oleObj>
            </a:graphicData>
          </a:graphic>
        </p:graphicFrame>
        <p:graphicFrame>
          <p:nvGraphicFramePr>
            <p:cNvPr id="17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96982407"/>
                </p:ext>
              </p:extLst>
            </p:nvPr>
          </p:nvGraphicFramePr>
          <p:xfrm>
            <a:off x="1269" y="3641"/>
            <a:ext cx="552" cy="280"/>
          </p:xfrm>
          <a:graphic>
            <a:graphicData uri="http://schemas.openxmlformats.org/presentationml/2006/ole">
              <p:oleObj spid="_x0000_s1301" name="Equation" r:id="rId4" imgW="875920" imgH="444307" progId="">
                <p:embed/>
              </p:oleObj>
            </a:graphicData>
          </a:graphic>
        </p:graphicFrame>
      </p:grpSp>
      <p:sp>
        <p:nvSpPr>
          <p:cNvPr id="21" name="직사각형 20"/>
          <p:cNvSpPr/>
          <p:nvPr/>
        </p:nvSpPr>
        <p:spPr>
          <a:xfrm>
            <a:off x="1259632" y="764704"/>
            <a:ext cx="6336704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0"/>
          </p:nvPr>
        </p:nvSpPr>
        <p:spPr>
          <a:xfrm>
            <a:off x="6326832" y="6356350"/>
            <a:ext cx="2133600" cy="365125"/>
          </a:xfrm>
        </p:spPr>
        <p:txBody>
          <a:bodyPr/>
          <a:lstStyle/>
          <a:p>
            <a:fld id="{85814902-E7B4-43C9-BF51-5D9C29FE1A52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948264" y="11663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1-1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40855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2"/>
          <p:cNvGrpSpPr>
            <a:grpSpLocks/>
          </p:cNvGrpSpPr>
          <p:nvPr/>
        </p:nvGrpSpPr>
        <p:grpSpPr bwMode="auto">
          <a:xfrm>
            <a:off x="1142976" y="785794"/>
            <a:ext cx="7197725" cy="3698876"/>
            <a:chOff x="397" y="680"/>
            <a:chExt cx="4590" cy="2330"/>
          </a:xfrm>
        </p:grpSpPr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9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en-US" altLang="ko-KR" sz="1600" dirty="0"/>
                <a:t>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계</a:t>
              </a:r>
              <a:r>
                <a:rPr lang="en-US" altLang="ko-KR" sz="1400" b="1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Order</a:t>
              </a:r>
              <a:r>
                <a:rPr lang="en-US" altLang="ko-KR" sz="1400" b="1" dirty="0">
                  <a:latin typeface="HY신명조" pitchFamily="18" charset="-127"/>
                  <a:ea typeface="HY신명조" pitchFamily="18" charset="-127"/>
                </a:rPr>
                <a:t>)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: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미분방정식에 포함된 </a:t>
              </a:r>
              <a:r>
                <a:rPr lang="ko-KR" altLang="en-US" sz="1400" dirty="0" err="1">
                  <a:latin typeface="HY신명조" pitchFamily="18" charset="-127"/>
                  <a:ea typeface="HY신명조" pitchFamily="18" charset="-127"/>
                </a:rPr>
                <a:t>도함수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중 제일 많이 미분된 숫자</a:t>
              </a:r>
            </a:p>
            <a:p>
              <a:pPr marL="171450" indent="-171450" algn="l">
                <a:lnSpc>
                  <a:spcPct val="200000"/>
                </a:lnSpc>
                <a:spcBef>
                  <a:spcPct val="50000"/>
                </a:spcBef>
                <a:buClr>
                  <a:schemeClr val="accent4"/>
                </a:buClr>
                <a:buFont typeface="Wingdings" pitchFamily="2" charset="2"/>
                <a:buChar char="§"/>
              </a:pPr>
              <a:r>
                <a:rPr lang="en-US" altLang="ko-KR" sz="12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Ex.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  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1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계 상미분방정식</a:t>
              </a:r>
              <a:endParaRPr lang="en-US" altLang="ko-KR" sz="12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4"/>
                </a:buClr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          2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계 상미분방정식</a:t>
              </a:r>
              <a:endParaRPr lang="en-US" altLang="ko-KR" sz="12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chemeClr val="accent4"/>
                </a:buClr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          3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계 상미분방정식</a:t>
              </a:r>
              <a:endParaRPr lang="ko-KR" altLang="en-US" sz="1200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2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84688251"/>
                </p:ext>
              </p:extLst>
            </p:nvPr>
          </p:nvGraphicFramePr>
          <p:xfrm>
            <a:off x="761" y="1400"/>
            <a:ext cx="1654" cy="273"/>
          </p:xfrm>
          <a:graphic>
            <a:graphicData uri="http://schemas.openxmlformats.org/presentationml/2006/ole">
              <p:oleObj spid="_x0000_s2694" name="Equation" r:id="rId3" imgW="2273300" imgH="393700" progId="">
                <p:embed/>
              </p:oleObj>
            </a:graphicData>
          </a:graphic>
        </p:graphicFrame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453" y="1813"/>
              <a:ext cx="4534" cy="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en-US" altLang="ko-KR" sz="1400" dirty="0"/>
                <a:t> </a:t>
              </a:r>
              <a:r>
                <a:rPr lang="en-US" altLang="ko-KR" sz="1400" b="1" dirty="0">
                  <a:latin typeface="HY신명조" pitchFamily="18" charset="-127"/>
                  <a:ea typeface="HY신명조" pitchFamily="18" charset="-127"/>
                </a:rPr>
                <a:t>1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계 상미분방정식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First-order ODE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)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: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미지의 함수 </a:t>
              </a:r>
              <a:r>
                <a:rPr lang="en-US" altLang="ko-KR" sz="1400" i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y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와 도함수 </a:t>
              </a:r>
              <a:r>
                <a:rPr lang="en-US" altLang="ko-KR" sz="1400" i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y’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그리고 변수 </a:t>
              </a:r>
              <a:r>
                <a:rPr lang="en-US" altLang="ko-KR" sz="1400" i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x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의 함수로만 구성됨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      </a:t>
              </a:r>
            </a:p>
          </p:txBody>
        </p:sp>
        <p:grpSp>
          <p:nvGrpSpPr>
            <p:cNvPr id="31" name="Group 21"/>
            <p:cNvGrpSpPr>
              <a:grpSpLocks/>
            </p:cNvGrpSpPr>
            <p:nvPr/>
          </p:nvGrpSpPr>
          <p:grpSpPr bwMode="auto">
            <a:xfrm>
              <a:off x="397" y="2255"/>
              <a:ext cx="4534" cy="755"/>
              <a:chOff x="397" y="2029"/>
              <a:chExt cx="4534" cy="755"/>
            </a:xfrm>
          </p:grpSpPr>
          <p:graphicFrame>
            <p:nvGraphicFramePr>
              <p:cNvPr id="33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2414550281"/>
                  </p:ext>
                </p:extLst>
              </p:nvPr>
            </p:nvGraphicFramePr>
            <p:xfrm>
              <a:off x="2274" y="2420"/>
              <a:ext cx="676" cy="185"/>
            </p:xfrm>
            <a:graphic>
              <a:graphicData uri="http://schemas.openxmlformats.org/presentationml/2006/ole">
                <p:oleObj spid="_x0000_s2695" name="Equation" r:id="rId4" imgW="926698" imgH="253890" progId="">
                  <p:embed/>
                </p:oleObj>
              </a:graphicData>
            </a:graphic>
          </p:graphicFrame>
          <p:graphicFrame>
            <p:nvGraphicFramePr>
              <p:cNvPr id="34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2799356788"/>
                  </p:ext>
                </p:extLst>
              </p:nvPr>
            </p:nvGraphicFramePr>
            <p:xfrm>
              <a:off x="2289" y="2112"/>
              <a:ext cx="562" cy="181"/>
            </p:xfrm>
            <a:graphic>
              <a:graphicData uri="http://schemas.openxmlformats.org/presentationml/2006/ole">
                <p:oleObj spid="_x0000_s2696" name="Equation" r:id="rId5" imgW="787058" imgH="253890" progId="">
                  <p:embed/>
                </p:oleObj>
              </a:graphicData>
            </a:graphic>
          </p:graphicFrame>
          <p:sp>
            <p:nvSpPr>
              <p:cNvPr id="35" name="Text Box 17"/>
              <p:cNvSpPr txBox="1">
                <a:spLocks noChangeArrowheads="1"/>
              </p:cNvSpPr>
              <p:nvPr/>
            </p:nvSpPr>
            <p:spPr bwMode="auto">
              <a:xfrm>
                <a:off x="397" y="2029"/>
                <a:ext cx="4534" cy="75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0" tIns="0" bIns="270000">
                <a:spAutoFit/>
              </a:bodyPr>
              <a:lstStyle/>
              <a:p>
                <a:pPr algn="l">
                  <a:lnSpc>
                    <a:spcPct val="200000"/>
                  </a:lnSpc>
                  <a:buClr>
                    <a:schemeClr val="tx2"/>
                  </a:buClr>
                  <a:buFontTx/>
                  <a:buChar char="•"/>
                </a:pPr>
                <a:r>
                  <a:rPr lang="en-US" altLang="ko-KR" sz="1400" dirty="0" smtClean="0">
                    <a:latin typeface="HY신명조" pitchFamily="18" charset="-127"/>
                    <a:ea typeface="HY신명조" pitchFamily="18" charset="-127"/>
                  </a:rPr>
                  <a:t> </a:t>
                </a:r>
                <a:r>
                  <a:rPr lang="ko-KR" altLang="en-US" sz="1400" dirty="0" err="1" smtClean="0">
                    <a:latin typeface="HY신명조" pitchFamily="18" charset="-127"/>
                    <a:ea typeface="HY신명조" pitchFamily="18" charset="-127"/>
                  </a:rPr>
                  <a:t>양함수</a:t>
                </a:r>
                <a:r>
                  <a:rPr lang="ko-KR" altLang="en-US" sz="1400" dirty="0" smtClean="0">
                    <a:latin typeface="HY신명조" pitchFamily="18" charset="-127"/>
                    <a:ea typeface="HY신명조" pitchFamily="18" charset="-127"/>
                  </a:rPr>
                  <a:t> 형태</a:t>
                </a:r>
                <a:r>
                  <a:rPr lang="en-US" altLang="ko-KR" sz="1400" dirty="0" smtClean="0">
                    <a:latin typeface="HY신명조" pitchFamily="18" charset="-127"/>
                    <a:ea typeface="HY신명조" pitchFamily="18" charset="-127"/>
                  </a:rPr>
                  <a:t>(</a:t>
                </a:r>
                <a:r>
                  <a:rPr lang="en-US" altLang="ko-KR" sz="1400" dirty="0" smtClean="0">
                    <a:latin typeface="Times New Roman" pitchFamily="18" charset="0"/>
                    <a:ea typeface="HY신명조" pitchFamily="18" charset="-127"/>
                    <a:cs typeface="Times New Roman" pitchFamily="18" charset="0"/>
                  </a:rPr>
                  <a:t>Explicit Form</a:t>
                </a:r>
                <a:r>
                  <a:rPr lang="en-US" altLang="ko-KR" sz="1400" dirty="0" smtClean="0">
                    <a:latin typeface="HY신명조" pitchFamily="18" charset="-127"/>
                    <a:ea typeface="HY신명조" pitchFamily="18" charset="-127"/>
                  </a:rPr>
                  <a:t>) :</a:t>
                </a:r>
                <a:endParaRPr lang="en-US" altLang="ko-KR" sz="1400" i="1" dirty="0">
                  <a:latin typeface="HY신명조" pitchFamily="18" charset="-127"/>
                  <a:ea typeface="HY신명조" pitchFamily="18" charset="-127"/>
                </a:endParaRPr>
              </a:p>
              <a:p>
                <a:pPr algn="l">
                  <a:lnSpc>
                    <a:spcPct val="230000"/>
                  </a:lnSpc>
                  <a:buClr>
                    <a:schemeClr val="tx2"/>
                  </a:buClr>
                  <a:buFontTx/>
                  <a:buChar char="•"/>
                </a:pPr>
                <a:r>
                  <a:rPr lang="en-US" altLang="ko-KR" sz="1400" dirty="0">
                    <a:latin typeface="HY신명조" pitchFamily="18" charset="-127"/>
                    <a:ea typeface="HY신명조" pitchFamily="18" charset="-127"/>
                  </a:rPr>
                  <a:t> </a:t>
                </a:r>
                <a:r>
                  <a:rPr lang="ko-KR" altLang="en-US" sz="1400" dirty="0" err="1" smtClean="0">
                    <a:latin typeface="HY신명조" pitchFamily="18" charset="-127"/>
                    <a:ea typeface="HY신명조" pitchFamily="18" charset="-127"/>
                  </a:rPr>
                  <a:t>음함수</a:t>
                </a:r>
                <a:r>
                  <a:rPr lang="ko-KR" altLang="en-US" sz="1400" dirty="0" smtClean="0">
                    <a:latin typeface="HY신명조" pitchFamily="18" charset="-127"/>
                    <a:ea typeface="HY신명조" pitchFamily="18" charset="-127"/>
                  </a:rPr>
                  <a:t> 형태</a:t>
                </a:r>
                <a:r>
                  <a:rPr lang="en-US" altLang="ko-KR" sz="1400" dirty="0" smtClean="0">
                    <a:latin typeface="HY신명조" pitchFamily="18" charset="-127"/>
                    <a:ea typeface="HY신명조" pitchFamily="18" charset="-127"/>
                  </a:rPr>
                  <a:t>(</a:t>
                </a:r>
                <a:r>
                  <a:rPr lang="en-US" altLang="ko-KR" sz="1400" dirty="0" smtClean="0">
                    <a:latin typeface="Times New Roman" pitchFamily="18" charset="0"/>
                    <a:ea typeface="HY신명조" pitchFamily="18" charset="-127"/>
                    <a:cs typeface="Times New Roman" pitchFamily="18" charset="0"/>
                  </a:rPr>
                  <a:t>Implicit Form</a:t>
                </a:r>
                <a:r>
                  <a:rPr lang="en-US" altLang="ko-KR" sz="1400" dirty="0" smtClean="0">
                    <a:latin typeface="HY신명조" pitchFamily="18" charset="-127"/>
                    <a:ea typeface="HY신명조" pitchFamily="18" charset="-127"/>
                  </a:rPr>
                  <a:t>) : </a:t>
                </a:r>
                <a:endParaRPr lang="en-US" altLang="ko-KR" sz="1400" dirty="0">
                  <a:latin typeface="HY신명조" pitchFamily="18" charset="-127"/>
                  <a:ea typeface="HY신명조" pitchFamily="18" charset="-127"/>
                </a:endParaRPr>
              </a:p>
            </p:txBody>
          </p:sp>
        </p:grpSp>
      </p:grpSp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86551013"/>
              </p:ext>
            </p:extLst>
          </p:nvPr>
        </p:nvGraphicFramePr>
        <p:xfrm>
          <a:off x="1714480" y="1643050"/>
          <a:ext cx="2478087" cy="279400"/>
        </p:xfrm>
        <a:graphic>
          <a:graphicData uri="http://schemas.openxmlformats.org/presentationml/2006/ole">
            <p:oleObj spid="_x0000_s2697" name="Equation" r:id="rId6" imgW="2171700" imgH="254000" progId="">
              <p:embed/>
            </p:oleObj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87590740"/>
              </p:ext>
            </p:extLst>
          </p:nvPr>
        </p:nvGraphicFramePr>
        <p:xfrm>
          <a:off x="1714480" y="1285860"/>
          <a:ext cx="2189163" cy="279400"/>
        </p:xfrm>
        <a:graphic>
          <a:graphicData uri="http://schemas.openxmlformats.org/presentationml/2006/ole">
            <p:oleObj spid="_x0000_s2698" name="Equation" r:id="rId7" imgW="1916868" imgH="253890" progId="">
              <p:embed/>
            </p:oleObj>
          </a:graphicData>
        </a:graphic>
      </p:graphicFrame>
      <p:sp>
        <p:nvSpPr>
          <p:cNvPr id="13" name="슬라이드 번호 개체 틀 12"/>
          <p:cNvSpPr>
            <a:spLocks noGrp="1"/>
          </p:cNvSpPr>
          <p:nvPr>
            <p:ph type="sldNum" sz="quarter" idx="10"/>
          </p:nvPr>
        </p:nvSpPr>
        <p:spPr>
          <a:xfrm>
            <a:off x="6326832" y="6356350"/>
            <a:ext cx="2133600" cy="365125"/>
          </a:xfrm>
        </p:spPr>
        <p:txBody>
          <a:bodyPr/>
          <a:lstStyle/>
          <a:p>
            <a:fld id="{85814902-E7B4-43C9-BF51-5D9C29FE1A52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948264" y="11663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1-1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38938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043608" y="404664"/>
            <a:ext cx="7253288" cy="3059113"/>
            <a:chOff x="453" y="680"/>
            <a:chExt cx="4569" cy="1927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en-US" altLang="ko-KR" sz="1600" dirty="0"/>
                <a:t>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해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Solution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) : </a:t>
              </a:r>
              <a:r>
                <a:rPr lang="ko-KR" altLang="en-US" sz="1400" dirty="0" err="1">
                  <a:latin typeface="HY신명조" pitchFamily="18" charset="-127"/>
                  <a:ea typeface="HY신명조" pitchFamily="18" charset="-127"/>
                </a:rPr>
                <a:t>도함수가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존재하고 미분방정식을 만족시키는 함수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53" y="1020"/>
              <a:ext cx="4534" cy="15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50000"/>
                </a:spcBef>
              </a:pPr>
              <a:endParaRPr lang="ko-KR" altLang="ko-KR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712" y="1343"/>
              <a:ext cx="59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해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2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Solution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)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153" y="921"/>
              <a:ext cx="2869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r>
                <a:rPr lang="en-US" altLang="ko-KR" sz="1200" dirty="0"/>
                <a:t> </a:t>
              </a:r>
              <a:r>
                <a:rPr lang="ko-KR" altLang="en-US" sz="1200" b="1" dirty="0" err="1">
                  <a:latin typeface="HY신명조" pitchFamily="18" charset="-127"/>
                  <a:ea typeface="HY신명조" pitchFamily="18" charset="-127"/>
                </a:rPr>
                <a:t>일반해</a:t>
              </a:r>
              <a:r>
                <a:rPr lang="en-US" altLang="ko-KR" sz="1200" b="1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200" b="1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General Solution</a:t>
              </a:r>
              <a:r>
                <a:rPr lang="en-US" altLang="ko-KR" sz="1200" b="1" dirty="0" smtClean="0">
                  <a:latin typeface="HY신명조" pitchFamily="18" charset="-127"/>
                  <a:ea typeface="HY신명조" pitchFamily="18" charset="-127"/>
                </a:rPr>
                <a:t>)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: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임의의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적분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)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상수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C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를 포함하는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해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 algn="l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                           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따라서 무한히 많은 </a:t>
              </a:r>
              <a:r>
                <a:rPr lang="ko-KR" altLang="en-US" sz="1200" dirty="0" err="1" smtClean="0">
                  <a:latin typeface="HY신명조" pitchFamily="18" charset="-127"/>
                  <a:ea typeface="HY신명조" pitchFamily="18" charset="-127"/>
                </a:rPr>
                <a:t>해곡선의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 모임이 됨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.</a:t>
              </a:r>
              <a:endParaRPr lang="ko-KR" altLang="en-US" sz="1000" dirty="0"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154" y="1420"/>
              <a:ext cx="2833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r>
                <a:rPr lang="en-US" altLang="ko-KR" sz="1200" dirty="0"/>
                <a:t> </a:t>
              </a:r>
              <a:r>
                <a:rPr lang="ko-KR" altLang="en-US" sz="1200" b="1" dirty="0">
                  <a:latin typeface="HY신명조" pitchFamily="18" charset="-127"/>
                  <a:ea typeface="HY신명조" pitchFamily="18" charset="-127"/>
                </a:rPr>
                <a:t>특수해</a:t>
              </a:r>
              <a:r>
                <a:rPr lang="en-US" altLang="ko-KR" sz="1200" b="1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200" b="1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Particular Solution</a:t>
              </a:r>
              <a:r>
                <a:rPr lang="en-US" altLang="ko-KR" sz="1200" b="1" dirty="0" smtClean="0">
                  <a:latin typeface="HY신명조" pitchFamily="18" charset="-127"/>
                  <a:ea typeface="HY신명조" pitchFamily="18" charset="-127"/>
                </a:rPr>
                <a:t>)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: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적분상수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C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의 각각의 값에 대해 </a:t>
              </a:r>
              <a:endParaRPr lang="en-US" altLang="ko-KR" sz="12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   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한 개의 곡선이 대응됨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.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 따라서 특정조건에 의한 </a:t>
              </a:r>
              <a:r>
                <a:rPr lang="ko-KR" altLang="en-US" sz="1200" dirty="0" err="1" smtClean="0">
                  <a:latin typeface="HY신명조" pitchFamily="18" charset="-127"/>
                  <a:ea typeface="HY신명조" pitchFamily="18" charset="-127"/>
                </a:rPr>
                <a:t>특정값을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            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``````````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상수에다 넣어 얻어진 하나의 해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.</a:t>
              </a:r>
              <a:endParaRPr lang="ko-KR" altLang="en-US" sz="1200" dirty="0"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1202" y="1012"/>
              <a:ext cx="907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202" y="1511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202" y="1511"/>
              <a:ext cx="862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153" y="1919"/>
              <a:ext cx="2869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r>
                <a:rPr lang="en-US" altLang="ko-KR" sz="1200" dirty="0"/>
                <a:t>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특이해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2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Singular Solution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):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일반해로 표현 불가능한 해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, </a:t>
              </a:r>
            </a:p>
            <a:p>
              <a:pPr algn="l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    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즉 일반해로부터 얻을 수 없는 해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-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연습문제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1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장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1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절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16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번</a:t>
              </a:r>
              <a:endParaRPr lang="ko-KR" altLang="en-US" sz="1200" dirty="0">
                <a:latin typeface="HY신명조" pitchFamily="18" charset="-127"/>
                <a:ea typeface="HY신명조" pitchFamily="18" charset="-127"/>
              </a:endParaRPr>
            </a:p>
          </p:txBody>
        </p:sp>
      </p:grp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043608" y="2924944"/>
            <a:ext cx="7344816" cy="1439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  <a:buClr>
                <a:schemeClr val="accent4"/>
              </a:buClr>
              <a:buFont typeface="Wingdings" pitchFamily="2" charset="2"/>
              <a:buChar char="§"/>
              <a:defRPr/>
            </a:pPr>
            <a:r>
              <a:rPr lang="en-US" altLang="ko-KR" sz="1200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200" b="1" dirty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Ex</a:t>
            </a:r>
            <a:r>
              <a:rPr lang="en-US" altLang="ko-KR" sz="1200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.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(</a:t>
            </a:r>
            <a:r>
              <a:rPr lang="ko-KR" altLang="en-US" sz="1200" b="1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연습문제</a:t>
            </a:r>
            <a:r>
              <a:rPr lang="en-US" altLang="ko-KR" sz="1200" b="1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1.1-#16</a:t>
            </a:r>
            <a:r>
              <a:rPr lang="en-US" altLang="ko-KR" sz="1200" dirty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)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상미분방정식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 </a:t>
            </a:r>
            <a:endParaRPr lang="en-US" altLang="ko-KR" sz="1200" dirty="0">
              <a:latin typeface="HY신명조" pitchFamily="18" charset="-127"/>
              <a:ea typeface="HY신명조" pitchFamily="18" charset="-127"/>
              <a:cs typeface="Times New Roman" pitchFamily="18" charset="0"/>
            </a:endParaRPr>
          </a:p>
          <a:p>
            <a:pPr algn="l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en-US" altLang="ko-KR" sz="1200" dirty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     </a:t>
            </a:r>
            <a:r>
              <a:rPr lang="ko-KR" altLang="en-US" sz="1200" b="1" dirty="0" err="1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일</a:t>
            </a:r>
            <a:r>
              <a:rPr lang="ko-KR" altLang="en-US" sz="1200" b="1" dirty="0" err="1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반해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:                (1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차 직선들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)   </a:t>
            </a:r>
          </a:p>
          <a:p>
            <a:pPr algn="l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en-US" altLang="ko-KR" sz="1200" dirty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                &lt; 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검증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:  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아직 미분방정식을 푸는 법은 배우지 않았지만 </a:t>
            </a:r>
            <a:r>
              <a:rPr lang="en-US" altLang="ko-KR" sz="1200" dirty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</a:t>
            </a:r>
            <a:endParaRPr lang="en-US" altLang="ko-KR" sz="1200" dirty="0" smtClean="0">
              <a:latin typeface="HY신명조" pitchFamily="18" charset="-127"/>
              <a:ea typeface="HY신명조" pitchFamily="18" charset="-127"/>
              <a:cs typeface="Times New Roman" pitchFamily="18" charset="0"/>
            </a:endParaRPr>
          </a:p>
          <a:p>
            <a:pPr algn="l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en-US" altLang="ko-KR" sz="1200" dirty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                            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이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y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가 주어진 미방의 한 해가 됨을 검증하는 것은 그리 어렵지 않다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.</a:t>
            </a:r>
            <a:endParaRPr lang="en-US" altLang="ko-KR" sz="1200" dirty="0">
              <a:latin typeface="HY신명조" pitchFamily="18" charset="-127"/>
              <a:ea typeface="HY신명조" pitchFamily="18" charset="-127"/>
              <a:cs typeface="Times New Roman" pitchFamily="18" charset="0"/>
            </a:endParaRPr>
          </a:p>
          <a:p>
            <a:pPr algn="l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200" dirty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     </a:t>
            </a:r>
            <a:endParaRPr lang="en-US" altLang="ko-KR" sz="1200" dirty="0" smtClean="0">
              <a:latin typeface="HY신명조" pitchFamily="18" charset="-127"/>
              <a:ea typeface="HY신명조" pitchFamily="18" charset="-127"/>
              <a:cs typeface="Times New Roman" pitchFamily="18" charset="0"/>
            </a:endParaRPr>
          </a:p>
          <a:p>
            <a:pPr algn="l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ko-KR" sz="1200" dirty="0">
              <a:latin typeface="HY신명조" pitchFamily="18" charset="-127"/>
              <a:ea typeface="HY신명조" pitchFamily="18" charset="-127"/>
              <a:cs typeface="Times New Roman" pitchFamily="18" charset="0"/>
            </a:endParaRPr>
          </a:p>
          <a:p>
            <a:pPr algn="l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     </a:t>
            </a:r>
            <a:r>
              <a:rPr lang="ko-KR" altLang="en-US" sz="1200" b="1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특수해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:                (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하나의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1</a:t>
            </a:r>
            <a:r>
              <a:rPr lang="ko-KR" altLang="en-US" sz="1200" dirty="0" err="1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차직선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: 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위 </a:t>
            </a:r>
            <a:r>
              <a:rPr lang="ko-KR" altLang="en-US" sz="1200" dirty="0" err="1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일반해에서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c=2 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인 경우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)</a:t>
            </a:r>
          </a:p>
          <a:p>
            <a:pPr algn="l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200" dirty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  </a:t>
            </a:r>
            <a:endParaRPr lang="en-US" altLang="ko-KR" sz="1200" dirty="0">
              <a:latin typeface="HY신명조" pitchFamily="18" charset="-127"/>
              <a:ea typeface="HY신명조" pitchFamily="18" charset="-127"/>
              <a:cs typeface="Times New Roman" pitchFamily="18" charset="0"/>
            </a:endParaRPr>
          </a:p>
          <a:p>
            <a:pPr algn="l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200" dirty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     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특이해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:                (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포물선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– 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위 일반해로부터는 얻을 수 없는 해이나 </a:t>
            </a:r>
            <a:endParaRPr lang="en-US" altLang="ko-KR" sz="1200" dirty="0" smtClean="0">
              <a:latin typeface="HY신명조" pitchFamily="18" charset="-127"/>
              <a:ea typeface="HY신명조" pitchFamily="18" charset="-127"/>
              <a:cs typeface="Times New Roman" pitchFamily="18" charset="0"/>
            </a:endParaRPr>
          </a:p>
          <a:p>
            <a:pPr algn="l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200" dirty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                                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분명 주어진 </a:t>
            </a:r>
            <a:r>
              <a:rPr lang="ko-KR" altLang="en-US" sz="1200" dirty="0" err="1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미방의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해임에는 틀림없다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.</a:t>
            </a:r>
          </a:p>
          <a:p>
            <a:pPr algn="l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200" dirty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                                 </a:t>
            </a:r>
            <a:endParaRPr lang="en-US" altLang="ko-KR" sz="1200" dirty="0">
              <a:latin typeface="HY신명조" pitchFamily="18" charset="-127"/>
              <a:ea typeface="HY신명조" pitchFamily="18" charset="-127"/>
              <a:cs typeface="Times New Roman" pitchFamily="18" charset="0"/>
            </a:endParaRPr>
          </a:p>
        </p:txBody>
      </p:sp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4000496" y="2928934"/>
          <a:ext cx="1104900" cy="279367"/>
        </p:xfrm>
        <a:graphic>
          <a:graphicData uri="http://schemas.openxmlformats.org/presentationml/2006/ole">
            <p:oleObj spid="_x0000_s35597" name="Equation" r:id="rId3" imgW="1104900" imgH="279400" progId="">
              <p:embed/>
            </p:oleObj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2123728" y="3212976"/>
          <a:ext cx="673100" cy="228573"/>
        </p:xfrm>
        <a:graphic>
          <a:graphicData uri="http://schemas.openxmlformats.org/presentationml/2006/ole">
            <p:oleObj spid="_x0000_s35598" name="Equation" r:id="rId4" imgW="672808" imgH="228501" progId="">
              <p:embed/>
            </p:oleObj>
          </a:graphicData>
        </a:graphic>
      </p:graphicFrame>
      <p:graphicFrame>
        <p:nvGraphicFramePr>
          <p:cNvPr id="348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53764027"/>
              </p:ext>
            </p:extLst>
          </p:nvPr>
        </p:nvGraphicFramePr>
        <p:xfrm>
          <a:off x="2061196" y="4653136"/>
          <a:ext cx="660400" cy="203200"/>
        </p:xfrm>
        <a:graphic>
          <a:graphicData uri="http://schemas.openxmlformats.org/presentationml/2006/ole">
            <p:oleObj spid="_x0000_s35599" name="Equation" r:id="rId5" imgW="660113" imgH="203112" progId="">
              <p:embed/>
            </p:oleObj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69405923"/>
              </p:ext>
            </p:extLst>
          </p:nvPr>
        </p:nvGraphicFramePr>
        <p:xfrm>
          <a:off x="2086596" y="5157192"/>
          <a:ext cx="609600" cy="228573"/>
        </p:xfrm>
        <a:graphic>
          <a:graphicData uri="http://schemas.openxmlformats.org/presentationml/2006/ole">
            <p:oleObj spid="_x0000_s35600" name="Equation" r:id="rId6" imgW="609600" imgH="228600" progId="">
              <p:embed/>
            </p:oleObj>
          </a:graphicData>
        </a:graphic>
      </p:graphicFrame>
      <p:sp>
        <p:nvSpPr>
          <p:cNvPr id="20" name="슬라이드 번호 개체 틀 19"/>
          <p:cNvSpPr>
            <a:spLocks noGrp="1"/>
          </p:cNvSpPr>
          <p:nvPr>
            <p:ph type="sldNum" sz="quarter" idx="10"/>
          </p:nvPr>
        </p:nvSpPr>
        <p:spPr>
          <a:xfrm>
            <a:off x="6326832" y="6356350"/>
            <a:ext cx="2133600" cy="365125"/>
          </a:xfrm>
        </p:spPr>
        <p:txBody>
          <a:bodyPr/>
          <a:lstStyle/>
          <a:p>
            <a:fld id="{85814902-E7B4-43C9-BF51-5D9C29FE1A52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948264" y="11663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1-1</a:t>
            </a:r>
            <a:endParaRPr lang="ko-KR" altLang="en-US" sz="1000" dirty="0"/>
          </a:p>
        </p:txBody>
      </p:sp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16493464"/>
              </p:ext>
            </p:extLst>
          </p:nvPr>
        </p:nvGraphicFramePr>
        <p:xfrm>
          <a:off x="2630264" y="4005064"/>
          <a:ext cx="4318000" cy="558800"/>
        </p:xfrm>
        <a:graphic>
          <a:graphicData uri="http://schemas.openxmlformats.org/presentationml/2006/ole">
            <p:oleObj spid="_x0000_s35601" name="수식" r:id="rId7" imgW="4318000" imgH="558800" progId="Equation.3">
              <p:embed/>
            </p:oleObj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77450587"/>
              </p:ext>
            </p:extLst>
          </p:nvPr>
        </p:nvGraphicFramePr>
        <p:xfrm>
          <a:off x="2808064" y="5589240"/>
          <a:ext cx="4140200" cy="914400"/>
        </p:xfrm>
        <a:graphic>
          <a:graphicData uri="http://schemas.openxmlformats.org/presentationml/2006/ole">
            <p:oleObj spid="_x0000_s35602" name="수식" r:id="rId8" imgW="4140200" imgH="9144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38094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128792" cy="576064"/>
          </a:xfrm>
        </p:spPr>
        <p:txBody>
          <a:bodyPr>
            <a:normAutofit fontScale="90000"/>
          </a:bodyPr>
          <a:lstStyle/>
          <a:p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/>
            </a:r>
            <a:b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</a:b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/>
            </a:r>
            <a:b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</a:b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/>
            </a:r>
            <a:b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</a:b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                                                                                                               </a:t>
            </a:r>
            <a:b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</a:b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/>
            </a:r>
            <a:b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</a:b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/>
            </a:r>
            <a:b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</a:b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                                                                                                                   </a:t>
            </a:r>
            <a:endParaRPr lang="ko-KR" altLang="ko-KR" sz="2000" dirty="0">
              <a:latin typeface="HY신명조" pitchFamily="18" charset="-127"/>
              <a:ea typeface="HY신명조" pitchFamily="18" charset="-127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071538" y="857232"/>
            <a:ext cx="7197725" cy="4840292"/>
            <a:chOff x="453" y="680"/>
            <a:chExt cx="4534" cy="3049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en-US" altLang="ko-KR" sz="1600" dirty="0"/>
                <a:t>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모델링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Mathematical </a:t>
              </a:r>
              <a:r>
                <a:rPr lang="en-US" altLang="ko-KR" sz="1400" b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Modeling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모형화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) 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: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물리적인 시스템 등을 수학적인 모델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함수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방정식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미분방정식 등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)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로 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</a:pP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        표현하는 것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</a:pP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53" y="1418"/>
              <a:ext cx="4534" cy="231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0" tIns="180000" rIns="360000" bIns="360000">
              <a:spAutoFit/>
            </a:bodyPr>
            <a:lstStyle>
              <a:lvl1pPr marL="457200" indent="-4572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914400" indent="-4572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371600" indent="-4572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828800" indent="-4572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indent="-4572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v"/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모델화의 전형적인 단계</a:t>
              </a:r>
            </a:p>
            <a:p>
              <a:pPr>
                <a:lnSpc>
                  <a:spcPct val="200000"/>
                </a:lnSpc>
                <a:spcBef>
                  <a:spcPct val="50000"/>
                </a:spcBef>
                <a:buClr>
                  <a:srgbClr val="339933"/>
                </a:buClr>
              </a:pP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1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단계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ko-KR" altLang="en-US" sz="1400" b="1" u="sng" dirty="0" smtClean="0">
                  <a:latin typeface="HY신명조" pitchFamily="18" charset="-127"/>
                  <a:ea typeface="HY신명조" pitchFamily="18" charset="-127"/>
                </a:rPr>
                <a:t>물리적 상황</a:t>
              </a:r>
              <a:r>
                <a:rPr lang="en-US" altLang="ko-KR" sz="1400" b="1" u="sng" dirty="0" smtClean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ko-KR" altLang="en-US" sz="1400" b="1" u="sng" dirty="0" smtClean="0">
                  <a:latin typeface="HY신명조" pitchFamily="18" charset="-127"/>
                  <a:ea typeface="HY신명조" pitchFamily="18" charset="-127"/>
                </a:rPr>
                <a:t>물리적 시스템</a:t>
              </a:r>
              <a:r>
                <a:rPr lang="en-US" altLang="ko-KR" sz="1400" b="1" u="sng" dirty="0" smtClean="0">
                  <a:latin typeface="HY신명조" pitchFamily="18" charset="-127"/>
                  <a:ea typeface="HY신명조" pitchFamily="18" charset="-127"/>
                </a:rPr>
                <a:t>)</a:t>
              </a:r>
              <a:r>
                <a:rPr lang="ko-KR" altLang="en-US" sz="1400" b="1" u="sng" dirty="0" smtClean="0">
                  <a:latin typeface="HY신명조" pitchFamily="18" charset="-127"/>
                  <a:ea typeface="HY신명조" pitchFamily="18" charset="-127"/>
                </a:rPr>
                <a:t>에서 수학적 모델 설정</a:t>
              </a:r>
              <a:r>
                <a:rPr lang="en-US" altLang="ko-KR" sz="1400" b="1" u="sng" dirty="0" smtClean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ko-KR" altLang="en-US" sz="1400" b="1" u="sng" dirty="0" smtClean="0">
                  <a:latin typeface="HY신명조" pitchFamily="18" charset="-127"/>
                  <a:ea typeface="HY신명조" pitchFamily="18" charset="-127"/>
                </a:rPr>
                <a:t>미분방정식</a:t>
              </a:r>
              <a:r>
                <a:rPr lang="ko-KR" altLang="en-US" sz="1400" b="1" u="sng" dirty="0">
                  <a:latin typeface="HY신명조" pitchFamily="18" charset="-127"/>
                  <a:ea typeface="HY신명조" pitchFamily="18" charset="-127"/>
                </a:rPr>
                <a:t>을</a:t>
              </a:r>
              <a:r>
                <a:rPr lang="ko-KR" altLang="en-US" sz="1400" b="1" u="sng" dirty="0" smtClean="0">
                  <a:latin typeface="HY신명조" pitchFamily="18" charset="-127"/>
                  <a:ea typeface="HY신명조" pitchFamily="18" charset="-127"/>
                </a:rPr>
                <a:t> 세움</a:t>
              </a:r>
              <a:r>
                <a:rPr lang="en-US" altLang="ko-KR" sz="1400" b="1" u="sng" dirty="0" smtClean="0">
                  <a:latin typeface="HY신명조" pitchFamily="18" charset="-127"/>
                  <a:ea typeface="HY신명조" pitchFamily="18" charset="-127"/>
                </a:rPr>
                <a:t>)</a:t>
              </a:r>
              <a:endParaRPr lang="ko-KR" altLang="en-US" sz="1400" b="1" u="sng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200000"/>
                </a:lnSpc>
                <a:spcBef>
                  <a:spcPct val="50000"/>
                </a:spcBef>
                <a:buClr>
                  <a:srgbClr val="339933"/>
                </a:buClr>
              </a:pP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2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단계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ko-KR" altLang="en-US" sz="1400" b="1" u="sng" dirty="0" smtClean="0">
                  <a:latin typeface="HY신명조" pitchFamily="18" charset="-127"/>
                  <a:ea typeface="HY신명조" pitchFamily="18" charset="-127"/>
                </a:rPr>
                <a:t>수학적 방법에 의한 풀이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: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이용 가능한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풀이 방법에 대한 탄탄한 지식과 </a:t>
              </a:r>
              <a:endParaRPr lang="en-US" altLang="ko-KR" sz="1400" b="1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200000"/>
                </a:lnSpc>
                <a:spcBef>
                  <a:spcPct val="50000"/>
                </a:spcBef>
                <a:buClr>
                  <a:srgbClr val="339933"/>
                </a:buClr>
              </a:pPr>
              <a:r>
                <a:rPr lang="en-US" altLang="ko-KR" sz="1400" b="1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             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충분한 이해가 요구되는데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직접 풀든 또는 컴퓨터를 이용하여 풀든 </a:t>
              </a:r>
              <a:endParaRPr lang="en-US" altLang="ko-KR" sz="1400" b="1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200000"/>
                </a:lnSpc>
                <a:spcBef>
                  <a:spcPct val="50000"/>
                </a:spcBef>
                <a:buClr>
                  <a:srgbClr val="339933"/>
                </a:buClr>
              </a:pPr>
              <a:r>
                <a:rPr lang="en-US" altLang="ko-KR" sz="1400" b="1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             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문제해결을 위한 방법을 각자 선택해야 한다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.</a:t>
              </a:r>
              <a:endParaRPr lang="ko-KR" altLang="en-US" sz="1400" b="1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200000"/>
                </a:lnSpc>
                <a:spcBef>
                  <a:spcPct val="50000"/>
                </a:spcBef>
                <a:buClr>
                  <a:srgbClr val="339933"/>
                </a:buClr>
              </a:pP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3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단계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ko-KR" altLang="en-US" sz="1400" b="1" u="sng" dirty="0" smtClean="0">
                  <a:latin typeface="HY신명조" pitchFamily="18" charset="-127"/>
                  <a:ea typeface="HY신명조" pitchFamily="18" charset="-127"/>
                </a:rPr>
                <a:t>결과의 물리적 해석</a:t>
              </a:r>
              <a:endParaRPr lang="ko-KR" altLang="en-US" sz="1400" b="1" u="sng" dirty="0">
                <a:latin typeface="HY신명조" pitchFamily="18" charset="-127"/>
                <a:ea typeface="HY신명조" pitchFamily="18" charset="-127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14902-E7B4-43C9-BF51-5D9C29FE1A5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48264" y="11663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1-1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3222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929377" y="714358"/>
            <a:ext cx="7125717" cy="5286410"/>
            <a:chOff x="408" y="455"/>
            <a:chExt cx="4534" cy="2561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08" y="455"/>
              <a:ext cx="4534" cy="25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50000"/>
                </a:spcBef>
                <a:buClr>
                  <a:schemeClr val="accent4"/>
                </a:buClr>
              </a:pPr>
              <a:r>
                <a:rPr lang="en-US" altLang="ko-KR" sz="1400" u="sng" dirty="0" smtClean="0">
                  <a:latin typeface="Times New Roman" pitchFamily="18" charset="0"/>
                  <a:ea typeface="굴림체" pitchFamily="49" charset="-127"/>
                  <a:cs typeface="Times New Roman" pitchFamily="18" charset="0"/>
                </a:rPr>
                <a:t>Mathematical Modeling </a:t>
              </a:r>
              <a:r>
                <a:rPr lang="ko-KR" altLang="en-US" sz="1400" u="sng" dirty="0" smtClean="0">
                  <a:latin typeface="Times New Roman" pitchFamily="18" charset="0"/>
                  <a:ea typeface="굴림체" pitchFamily="49" charset="-127"/>
                  <a:cs typeface="Times New Roman" pitchFamily="18" charset="0"/>
                </a:rPr>
                <a:t>의 예</a:t>
              </a:r>
              <a:r>
                <a:rPr lang="ko-KR" altLang="en-US" sz="1400" dirty="0" smtClean="0">
                  <a:latin typeface="Times New Roman" pitchFamily="18" charset="0"/>
                  <a:ea typeface="굴림체" pitchFamily="49" charset="-127"/>
                  <a:cs typeface="Times New Roman" pitchFamily="18" charset="0"/>
                </a:rPr>
                <a:t>  </a:t>
              </a:r>
              <a:r>
                <a:rPr lang="en-US" altLang="ko-KR" sz="1400" dirty="0" smtClean="0">
                  <a:latin typeface="Times New Roman" pitchFamily="18" charset="0"/>
                  <a:ea typeface="굴림체" pitchFamily="49" charset="-127"/>
                  <a:cs typeface="Times New Roman" pitchFamily="18" charset="0"/>
                </a:rPr>
                <a:t>( Radioactivity.  Exponential Decay)</a:t>
              </a:r>
            </a:p>
            <a:p>
              <a:pPr algn="l">
                <a:spcBef>
                  <a:spcPct val="50000"/>
                </a:spcBef>
                <a:buClr>
                  <a:schemeClr val="accent4"/>
                </a:buClr>
                <a:buFont typeface="Wingdings" pitchFamily="2" charset="2"/>
                <a:buChar char="§"/>
              </a:pPr>
              <a:r>
                <a:rPr lang="en-US" altLang="ko-KR" sz="1400" dirty="0" smtClean="0">
                  <a:latin typeface="굴림체" pitchFamily="49" charset="-127"/>
                  <a:ea typeface="굴림체" pitchFamily="49" charset="-127"/>
                </a:rPr>
                <a:t> </a:t>
              </a:r>
              <a:r>
                <a:rPr lang="en-US" altLang="ko-KR" sz="1400" b="1" dirty="0" smtClean="0">
                  <a:latin typeface="굴림체" pitchFamily="49" charset="-127"/>
                  <a:ea typeface="굴림체" pitchFamily="49" charset="-127"/>
                </a:rPr>
                <a:t>&lt;</a:t>
              </a:r>
              <a:r>
                <a:rPr lang="en-US" altLang="ko-KR" sz="1200" b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Ex</a:t>
              </a:r>
              <a:r>
                <a:rPr lang="en-US" altLang="ko-KR" sz="1200" b="1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. </a:t>
              </a:r>
              <a:r>
                <a:rPr lang="en-US" altLang="ko-KR" sz="1200" b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5&gt;  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0.5</a:t>
              </a:r>
              <a:r>
                <a:rPr lang="en-US" altLang="ko-KR" sz="12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g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2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gram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)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으로 주어진 방사능 물질의 양이 시간이 경과한 후에 얼마나 남아 있겠는가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?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      Physical Information(</a:t>
              </a:r>
              <a:r>
                <a:rPr lang="ko-KR" altLang="en-US" sz="1200" b="1" dirty="0" smtClean="0">
                  <a:latin typeface="HY신명조" pitchFamily="18" charset="-127"/>
                  <a:ea typeface="HY신명조" pitchFamily="18" charset="-127"/>
                </a:rPr>
                <a:t>물리적 정보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): 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                 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실험에 의하면 방사능 물질은 </a:t>
              </a:r>
              <a:r>
                <a:rPr lang="ko-KR" altLang="en-US" sz="1200" dirty="0" err="1">
                  <a:latin typeface="HY신명조" pitchFamily="18" charset="-127"/>
                  <a:ea typeface="HY신명조" pitchFamily="18" charset="-127"/>
                </a:rPr>
                <a:t>매순간에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현재의 양에 비례하는 속도로 분해된다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rgbClr val="0066FF"/>
                  </a:solidFill>
                  <a:latin typeface="HY신명조" pitchFamily="18" charset="-127"/>
                  <a:ea typeface="HY신명조" pitchFamily="18" charset="-127"/>
                </a:rPr>
                <a:t>     </a:t>
              </a:r>
              <a:r>
                <a:rPr lang="en-US" altLang="ko-KR" sz="1200" b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&lt; Sol &gt;</a:t>
              </a:r>
              <a:r>
                <a:rPr lang="en-US" altLang="ko-KR" sz="1200" b="1" dirty="0" smtClean="0">
                  <a:solidFill>
                    <a:srgbClr val="0066FF"/>
                  </a:solidFill>
                  <a:latin typeface="HY신명조" pitchFamily="18" charset="-127"/>
                  <a:ea typeface="HY신명조" pitchFamily="18" charset="-127"/>
                </a:rPr>
                <a:t>  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rgbClr val="0066FF"/>
                  </a:solidFill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         </a:t>
              </a:r>
              <a:r>
                <a:rPr lang="en-US" altLang="ko-KR" sz="1200" b="1" dirty="0" smtClean="0">
                  <a:solidFill>
                    <a:srgbClr val="0066FF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Step 1.  </a:t>
              </a:r>
              <a:r>
                <a:rPr lang="en-US" altLang="ko-KR" sz="1200" b="1" dirty="0" smtClean="0">
                  <a:solidFill>
                    <a:schemeClr val="accent2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Setting up  a mathematical  model  of  the physical  process 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accent2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                        (</a:t>
              </a:r>
              <a:r>
                <a:rPr lang="ko-KR" altLang="en-US" sz="1200" b="1" dirty="0" smtClean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물리적 </a:t>
              </a:r>
              <a:r>
                <a:rPr lang="ko-KR" altLang="en-US" sz="1200" b="1" dirty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과정의 수학적 모델</a:t>
              </a:r>
              <a:r>
                <a:rPr lang="en-US" altLang="ko-KR" sz="1200" b="1" dirty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ko-KR" altLang="en-US" sz="1200" b="1" dirty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미분방정식</a:t>
              </a:r>
              <a:r>
                <a:rPr lang="en-US" altLang="ko-KR" sz="1200" b="1" dirty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) </a:t>
              </a:r>
              <a:r>
                <a:rPr lang="ko-KR" altLang="en-US" sz="1200" b="1" dirty="0" smtClean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설정</a:t>
              </a:r>
              <a:r>
                <a:rPr lang="en-US" altLang="ko-KR" sz="1200" b="1" dirty="0" smtClean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)</a:t>
              </a:r>
            </a:p>
            <a:p>
              <a:pPr algn="l"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b="1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200" b="1" dirty="0" smtClean="0">
                  <a:latin typeface="HY신명조" pitchFamily="18" charset="-127"/>
                  <a:ea typeface="HY신명조" pitchFamily="18" charset="-127"/>
                </a:rPr>
                <a:t>               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분해속도는 현재의 양에 비례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: </a:t>
              </a:r>
            </a:p>
            <a:p>
              <a:pPr algn="l"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              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초기 조건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: </a:t>
              </a:r>
              <a:endParaRPr lang="ko-KR" altLang="en-US" sz="1200" b="1" dirty="0">
                <a:solidFill>
                  <a:srgbClr val="0066FF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rgbClr val="0066FF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           Step 2</a:t>
              </a:r>
              <a:r>
                <a:rPr lang="en-US" altLang="ko-KR" sz="1200" b="1" dirty="0" smtClean="0">
                  <a:solidFill>
                    <a:srgbClr val="0070C0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.  </a:t>
              </a:r>
              <a:r>
                <a:rPr lang="en-US" altLang="ko-KR" sz="1200" b="1" dirty="0" smtClean="0">
                  <a:solidFill>
                    <a:srgbClr val="C00000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Mathematical  solution(</a:t>
              </a:r>
              <a:r>
                <a:rPr lang="ko-KR" altLang="en-US" sz="1200" b="1" dirty="0" smtClean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수학적 해법</a:t>
              </a:r>
              <a:r>
                <a:rPr lang="en-US" altLang="ko-KR" sz="1200" b="1" dirty="0" smtClean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)</a:t>
              </a:r>
              <a:r>
                <a:rPr lang="ko-KR" altLang="en-US" sz="1200" b="1" dirty="0" smtClean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 </a:t>
              </a:r>
              <a:endParaRPr lang="ko-KR" altLang="en-US" sz="1200" b="1" dirty="0">
                <a:solidFill>
                  <a:schemeClr val="accent2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                   </a:t>
              </a:r>
              <a:r>
                <a:rPr lang="ko-KR" altLang="en-US" sz="1200" dirty="0" err="1" smtClean="0">
                  <a:latin typeface="HY신명조" pitchFamily="18" charset="-127"/>
                  <a:ea typeface="HY신명조" pitchFamily="18" charset="-127"/>
                </a:rPr>
                <a:t>일반해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: </a:t>
              </a:r>
            </a:p>
            <a:p>
              <a:pPr algn="l"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              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이제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c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를 결정하기 위해 초기조건을 적용하면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:</a:t>
              </a:r>
              <a:endParaRPr lang="ko-KR" altLang="en-US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       결과의 검토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: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                </a:t>
              </a:r>
            </a:p>
            <a:p>
              <a:pPr algn="l"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rgbClr val="0066FF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           Step 3.  </a:t>
              </a:r>
              <a:r>
                <a:rPr lang="en-US" altLang="ko-KR" sz="1200" b="1" dirty="0" smtClean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Interpretation  of  result (</a:t>
              </a:r>
              <a:r>
                <a:rPr lang="ko-KR" altLang="en-US" sz="1200" b="1" dirty="0" smtClean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결과의 해석</a:t>
              </a:r>
              <a:r>
                <a:rPr lang="en-US" altLang="ko-KR" sz="1200" b="1" dirty="0" smtClean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)</a:t>
              </a:r>
              <a:r>
                <a:rPr lang="ko-KR" altLang="en-US" sz="1200" b="1" dirty="0" smtClean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  </a:t>
              </a:r>
              <a:endParaRPr lang="en-US" altLang="ko-KR" sz="1200" b="1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b="1" dirty="0" smtClean="0">
                  <a:latin typeface="HY신명조" pitchFamily="18" charset="-127"/>
                  <a:ea typeface="HY신명조" pitchFamily="18" charset="-127"/>
                </a:rPr>
                <a:t>                 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주어진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초기 양에서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출발하여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-k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비례상수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물질의 종류에 따라 다름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)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가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음수이기</a:t>
              </a:r>
              <a:endParaRPr lang="en-US" altLang="ko-KR" sz="12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               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때문에 시간에 따라 감소한다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.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            </a:t>
              </a: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667926419"/>
                </p:ext>
              </p:extLst>
            </p:nvPr>
          </p:nvGraphicFramePr>
          <p:xfrm>
            <a:off x="1635" y="1632"/>
            <a:ext cx="432" cy="160"/>
          </p:xfrm>
          <a:graphic>
            <a:graphicData uri="http://schemas.openxmlformats.org/presentationml/2006/ole">
              <p:oleObj spid="_x0000_s4877" name="Equation" r:id="rId3" imgW="685800" imgH="254000" progId="">
                <p:embed/>
              </p:oleObj>
            </a:graphicData>
          </a:graphic>
        </p:graphicFrame>
      </p:grp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38460177"/>
              </p:ext>
            </p:extLst>
          </p:nvPr>
        </p:nvGraphicFramePr>
        <p:xfrm>
          <a:off x="4067944" y="2708920"/>
          <a:ext cx="1600200" cy="393700"/>
        </p:xfrm>
        <a:graphic>
          <a:graphicData uri="http://schemas.openxmlformats.org/presentationml/2006/ole">
            <p:oleObj spid="_x0000_s4878" name="Equation" r:id="rId4" imgW="1600200" imgH="393700" progId="">
              <p:embed/>
            </p:oleObj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54233790"/>
              </p:ext>
            </p:extLst>
          </p:nvPr>
        </p:nvGraphicFramePr>
        <p:xfrm>
          <a:off x="5286380" y="4214818"/>
          <a:ext cx="2589212" cy="254000"/>
        </p:xfrm>
        <a:graphic>
          <a:graphicData uri="http://schemas.openxmlformats.org/presentationml/2006/ole">
            <p:oleObj spid="_x0000_s4879" name="Equation" r:id="rId5" imgW="2616200" imgH="254000" progId="">
              <p:embed/>
            </p:oleObj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79325100"/>
              </p:ext>
            </p:extLst>
          </p:nvPr>
        </p:nvGraphicFramePr>
        <p:xfrm>
          <a:off x="2571736" y="4572008"/>
          <a:ext cx="2627312" cy="393700"/>
        </p:xfrm>
        <a:graphic>
          <a:graphicData uri="http://schemas.openxmlformats.org/presentationml/2006/ole">
            <p:oleObj spid="_x0000_s4880" name="Equation" r:id="rId6" imgW="2654300" imgH="393700" progId="">
              <p:embed/>
            </p:oleObj>
          </a:graphicData>
        </a:graphic>
      </p:graphicFrame>
      <p:sp>
        <p:nvSpPr>
          <p:cNvPr id="15" name="슬라이드 번호 개체 틀 14"/>
          <p:cNvSpPr>
            <a:spLocks noGrp="1"/>
          </p:cNvSpPr>
          <p:nvPr>
            <p:ph type="sldNum" sz="quarter" idx="10"/>
          </p:nvPr>
        </p:nvSpPr>
        <p:spPr>
          <a:xfrm>
            <a:off x="6326832" y="6356350"/>
            <a:ext cx="2133600" cy="365125"/>
          </a:xfrm>
        </p:spPr>
        <p:txBody>
          <a:bodyPr/>
          <a:lstStyle/>
          <a:p>
            <a:fld id="{85814902-E7B4-43C9-BF51-5D9C29FE1A52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948264" y="11663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1-1</a:t>
            </a:r>
            <a:endParaRPr lang="ko-KR" altLang="en-US" sz="1000" dirty="0"/>
          </a:p>
        </p:txBody>
      </p:sp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43706780"/>
              </p:ext>
            </p:extLst>
          </p:nvPr>
        </p:nvGraphicFramePr>
        <p:xfrm>
          <a:off x="2714612" y="3857628"/>
          <a:ext cx="774700" cy="254000"/>
        </p:xfrm>
        <a:graphic>
          <a:graphicData uri="http://schemas.openxmlformats.org/presentationml/2006/ole">
            <p:oleObj spid="_x0000_s4881" name="수식" r:id="rId7" imgW="774364" imgH="253890" progId="Equation.3">
              <p:embed/>
            </p:oleObj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43706780"/>
              </p:ext>
            </p:extLst>
          </p:nvPr>
        </p:nvGraphicFramePr>
        <p:xfrm>
          <a:off x="5220072" y="2852936"/>
          <a:ext cx="3581400" cy="723900"/>
        </p:xfrm>
        <a:graphic>
          <a:graphicData uri="http://schemas.openxmlformats.org/presentationml/2006/ole">
            <p:oleObj spid="_x0000_s4882" name="수식" r:id="rId8" imgW="3581400" imgH="7239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2313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2976" y="500042"/>
            <a:ext cx="7072362" cy="571504"/>
          </a:xfrm>
          <a:ln w="28575"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HY신명조" pitchFamily="18" charset="-127"/>
                <a:ea typeface="HY신명조" pitchFamily="18" charset="-127"/>
              </a:rPr>
              <a:t>1.3 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분리가능 </a:t>
            </a:r>
            <a:r>
              <a:rPr lang="ko-KR" altLang="en-US" sz="2000" b="1" dirty="0">
                <a:latin typeface="HY신명조" pitchFamily="18" charset="-127"/>
                <a:ea typeface="HY신명조" pitchFamily="18" charset="-127"/>
              </a:rPr>
              <a:t>상미분방정식</a:t>
            </a:r>
            <a:r>
              <a:rPr lang="en-US" altLang="ko-KR" sz="2000" b="1" dirty="0">
                <a:latin typeface="HY신명조" pitchFamily="18" charset="-127"/>
                <a:ea typeface="HY신명조" pitchFamily="18" charset="-127"/>
              </a:rPr>
              <a:t>. 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모델링</a:t>
            </a:r>
            <a:endParaRPr lang="en-US" altLang="ko-KR" sz="2000" b="1" dirty="0">
              <a:latin typeface="HY신명조" pitchFamily="18" charset="-127"/>
              <a:ea typeface="HY신명조" pitchFamily="18" charset="-127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071538" y="1357298"/>
            <a:ext cx="7786742" cy="5003802"/>
            <a:chOff x="453" y="1133"/>
            <a:chExt cx="4534" cy="3152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53" y="1133"/>
              <a:ext cx="4534" cy="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en-US" altLang="ko-KR" sz="16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분리가능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방정식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b="1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Separable </a:t>
              </a:r>
              <a:r>
                <a:rPr lang="en-US" altLang="ko-KR" sz="1400" b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Equation </a:t>
              </a:r>
              <a:r>
                <a:rPr lang="en-US" altLang="ko-KR" sz="14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: </a:t>
              </a:r>
              <a:r>
                <a:rPr lang="ko-KR" altLang="en-US" sz="14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변수분리형 방정식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)  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: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미분방정식의 왼쪽은 </a:t>
              </a:r>
              <a:r>
                <a:rPr lang="en-US" altLang="ko-KR" sz="1400" i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y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오른쪽은 </a:t>
              </a:r>
              <a:r>
                <a:rPr lang="en-US" altLang="ko-KR" sz="1400" i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x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만으로 구성되도록 대수적 조작 가능한 형태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(1)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453" y="2153"/>
              <a:ext cx="4398" cy="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b="1" dirty="0" err="1">
                  <a:latin typeface="HY신명조" pitchFamily="18" charset="-127"/>
                  <a:ea typeface="HY신명조" pitchFamily="18" charset="-127"/>
                </a:rPr>
                <a:t>변수분리법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Method </a:t>
              </a:r>
              <a:r>
                <a:rPr lang="en-US" altLang="ko-KR" sz="14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of  Separating  Variables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)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: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미분방정식의 양변을 </a:t>
              </a:r>
              <a:r>
                <a:rPr lang="en-US" altLang="ko-KR" sz="1400" i="1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x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에 관하여 적분하면 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변수분리한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식의 왼쪽은 </a:t>
              </a:r>
              <a:r>
                <a:rPr lang="en-US" altLang="ko-KR" sz="1400" i="1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y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오른쪽은 </a:t>
              </a:r>
              <a:r>
                <a:rPr lang="en-US" altLang="ko-KR" sz="1400" i="1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x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로 적분한 결과가 나옴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(f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와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g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가 연속함수이면 적분가능하므로 위 적분들이 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    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존재하게 되어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그것이 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(1)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의 일반해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가 된다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.)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이와 같은 상미방풀이법을 </a:t>
              </a:r>
              <a:r>
                <a:rPr lang="ko-KR" altLang="en-US" sz="1400" b="1" dirty="0" err="1" smtClean="0">
                  <a:latin typeface="HY신명조" pitchFamily="18" charset="-127"/>
                  <a:ea typeface="HY신명조" pitchFamily="18" charset="-127"/>
                </a:rPr>
                <a:t>변수분리법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(Method of separating variables)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이라고 한다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                           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1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618158122"/>
                </p:ext>
              </p:extLst>
            </p:nvPr>
          </p:nvGraphicFramePr>
          <p:xfrm>
            <a:off x="1443" y="1718"/>
            <a:ext cx="2560" cy="312"/>
          </p:xfrm>
          <a:graphic>
            <a:graphicData uri="http://schemas.openxmlformats.org/presentationml/2006/ole">
              <p:oleObj spid="_x0000_s6412" name="Equation" r:id="rId3" imgW="4064000" imgH="495300" progId="">
                <p:embed/>
              </p:oleObj>
            </a:graphicData>
          </a:graphic>
        </p:graphicFrame>
        <p:graphicFrame>
          <p:nvGraphicFramePr>
            <p:cNvPr id="1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586440794"/>
                </p:ext>
              </p:extLst>
            </p:nvPr>
          </p:nvGraphicFramePr>
          <p:xfrm>
            <a:off x="1177" y="2902"/>
            <a:ext cx="3008" cy="312"/>
          </p:xfrm>
          <a:graphic>
            <a:graphicData uri="http://schemas.openxmlformats.org/presentationml/2006/ole">
              <p:oleObj spid="_x0000_s6413" name="Equation" r:id="rId4" imgW="4775200" imgH="495300" progId="">
                <p:embed/>
              </p:oleObj>
            </a:graphicData>
          </a:graphic>
        </p:graphicFrame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453" y="4013"/>
              <a:ext cx="453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v"/>
              </a:pPr>
              <a:r>
                <a:rPr lang="en-US" altLang="ko-KR" sz="1400" dirty="0">
                  <a:solidFill>
                    <a:schemeClr val="tx2"/>
                  </a:solidFill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200" dirty="0">
                  <a:solidFill>
                    <a:schemeClr val="tx2"/>
                  </a:solidFill>
                  <a:latin typeface="HY신명조" pitchFamily="18" charset="-127"/>
                  <a:ea typeface="HY신명조" pitchFamily="18" charset="-127"/>
                </a:rPr>
                <a:t>변수분리를 할 경우 양변을 적분하여 쉽게 해를 구할 수 있음</a:t>
              </a:r>
              <a:r>
                <a:rPr lang="en-US" altLang="ko-KR" sz="1400" dirty="0">
                  <a:solidFill>
                    <a:schemeClr val="tx2"/>
                  </a:solidFill>
                  <a:latin typeface="HY신명조" pitchFamily="18" charset="-127"/>
                  <a:ea typeface="HY신명조" pitchFamily="18" charset="-127"/>
                </a:rPr>
                <a:t>.</a:t>
              </a:r>
            </a:p>
          </p:txBody>
        </p:sp>
      </p:grp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6326832" y="6356350"/>
            <a:ext cx="2133600" cy="365125"/>
          </a:xfrm>
        </p:spPr>
        <p:txBody>
          <a:bodyPr/>
          <a:lstStyle/>
          <a:p>
            <a:fld id="{85814902-E7B4-43C9-BF51-5D9C29FE1A52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948264" y="11663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1-3</a:t>
            </a:r>
            <a:endParaRPr lang="ko-KR" altLang="en-US" sz="10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85984" y="4214818"/>
            <a:ext cx="3857652" cy="357190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4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928662" y="500042"/>
            <a:ext cx="7461251" cy="2277276"/>
            <a:chOff x="453" y="680"/>
            <a:chExt cx="4700" cy="1405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1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71450" indent="-171450" algn="l">
                <a:spcBef>
                  <a:spcPct val="50000"/>
                </a:spcBef>
                <a:buClr>
                  <a:schemeClr val="accent4"/>
                </a:buClr>
                <a:buFont typeface="Wingdings" pitchFamily="2" charset="2"/>
                <a:buChar char="§"/>
              </a:pPr>
              <a:r>
                <a:rPr lang="en-US" altLang="ko-KR" sz="14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Ex</a:t>
              </a:r>
              <a:r>
                <a:rPr lang="en-US" altLang="ko-KR" sz="14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. </a:t>
              </a:r>
              <a:r>
                <a:rPr lang="en-US" altLang="ko-KR" sz="14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1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미분방정식              을 풀어라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.     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  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>
                  <a:latin typeface="굴림체" pitchFamily="49" charset="-127"/>
                  <a:ea typeface="굴림체" pitchFamily="49" charset="-127"/>
                </a:rPr>
                <a:t>                                                   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400" dirty="0">
                <a:latin typeface="굴림체" pitchFamily="49" charset="-127"/>
                <a:ea typeface="굴림체" pitchFamily="49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>
                  <a:latin typeface="굴림체" pitchFamily="49" charset="-127"/>
                  <a:ea typeface="굴림체" pitchFamily="49" charset="-127"/>
                </a:rPr>
                <a:t>  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>
                  <a:latin typeface="굴림체" pitchFamily="49" charset="-127"/>
                  <a:ea typeface="굴림체" pitchFamily="49" charset="-127"/>
                </a:rPr>
                <a:t>                                                           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>
                  <a:latin typeface="굴림체" pitchFamily="49" charset="-127"/>
                  <a:ea typeface="굴림체" pitchFamily="49" charset="-127"/>
                </a:rPr>
                <a:t>  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>
                  <a:latin typeface="굴림체" pitchFamily="49" charset="-127"/>
                  <a:ea typeface="굴림체" pitchFamily="49" charset="-127"/>
                </a:rPr>
                <a:t>     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>
                  <a:latin typeface="굴림체" pitchFamily="49" charset="-127"/>
                  <a:ea typeface="굴림체" pitchFamily="49" charset="-127"/>
                </a:rPr>
                <a:t>                                  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568" y="768"/>
              <a:ext cx="2585" cy="0"/>
            </a:xfrm>
            <a:prstGeom prst="line">
              <a:avLst/>
            </a:prstGeom>
            <a:noFill/>
            <a:ln w="1143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 sz="140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427814999"/>
                </p:ext>
              </p:extLst>
            </p:nvPr>
          </p:nvGraphicFramePr>
          <p:xfrm>
            <a:off x="1533" y="680"/>
            <a:ext cx="449" cy="158"/>
          </p:xfrm>
          <a:graphic>
            <a:graphicData uri="http://schemas.openxmlformats.org/presentationml/2006/ole">
              <p:oleObj spid="_x0000_s7434" name="Equation" r:id="rId3" imgW="647700" imgH="228600" progId="">
                <p:embed/>
              </p:oleObj>
            </a:graphicData>
          </a:graphic>
        </p:graphicFrame>
        <p:graphicFrame>
          <p:nvGraphicFramePr>
            <p:cNvPr id="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913388263"/>
                </p:ext>
              </p:extLst>
            </p:nvPr>
          </p:nvGraphicFramePr>
          <p:xfrm>
            <a:off x="816" y="960"/>
            <a:ext cx="3253" cy="861"/>
          </p:xfrm>
          <a:graphic>
            <a:graphicData uri="http://schemas.openxmlformats.org/presentationml/2006/ole">
              <p:oleObj spid="_x0000_s7435" name="Equation" r:id="rId4" imgW="4267200" imgH="1130300" progId="">
                <p:embed/>
              </p:oleObj>
            </a:graphicData>
          </a:graphic>
        </p:graphicFrame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3558" y="1033"/>
              <a:ext cx="997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ko-KR" altLang="en-US" sz="1400" b="1" dirty="0">
                  <a:solidFill>
                    <a:srgbClr val="0066FF"/>
                  </a:solidFill>
                  <a:latin typeface="HY신명조" pitchFamily="18" charset="-127"/>
                  <a:ea typeface="HY신명조" pitchFamily="18" charset="-127"/>
                </a:rPr>
                <a:t>변수분리형</a:t>
              </a:r>
              <a:r>
                <a:rPr lang="en-US" altLang="ko-KR" sz="1400" dirty="0">
                  <a:latin typeface="굴림체" pitchFamily="49" charset="-127"/>
                  <a:ea typeface="굴림체" pitchFamily="49" charset="-127"/>
                </a:rPr>
                <a:t>)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053" y="1341"/>
              <a:ext cx="503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ko-KR" altLang="en-US" sz="1400" b="1" dirty="0">
                  <a:solidFill>
                    <a:srgbClr val="0066FF"/>
                  </a:solidFill>
                  <a:latin typeface="HY신명조" pitchFamily="18" charset="-127"/>
                  <a:ea typeface="HY신명조" pitchFamily="18" charset="-127"/>
                </a:rPr>
                <a:t>적분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)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568" y="1650"/>
              <a:ext cx="997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ko-KR" altLang="en-US" sz="1400" b="1" dirty="0">
                  <a:solidFill>
                    <a:srgbClr val="0066FF"/>
                  </a:solidFill>
                  <a:latin typeface="HY신명조" pitchFamily="18" charset="-127"/>
                  <a:ea typeface="HY신명조" pitchFamily="18" charset="-127"/>
                </a:rPr>
                <a:t>정리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)</a:t>
              </a:r>
            </a:p>
          </p:txBody>
        </p:sp>
      </p:grpSp>
      <p:sp>
        <p:nvSpPr>
          <p:cNvPr id="13" name="슬라이드 번호 개체 틀 12"/>
          <p:cNvSpPr>
            <a:spLocks noGrp="1"/>
          </p:cNvSpPr>
          <p:nvPr>
            <p:ph type="sldNum" sz="quarter" idx="10"/>
          </p:nvPr>
        </p:nvSpPr>
        <p:spPr>
          <a:xfrm>
            <a:off x="6326832" y="6356350"/>
            <a:ext cx="2133600" cy="365125"/>
          </a:xfrm>
        </p:spPr>
        <p:txBody>
          <a:bodyPr/>
          <a:lstStyle/>
          <a:p>
            <a:fld id="{85814902-E7B4-43C9-BF51-5D9C29FE1A52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948264" y="11663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1-3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48017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Grp="1" noChangeArrowheads="1"/>
          </p:cNvSpPr>
          <p:nvPr>
            <p:ph idx="1"/>
          </p:nvPr>
        </p:nvSpPr>
        <p:spPr bwMode="auto">
          <a:xfrm>
            <a:off x="611560" y="476671"/>
            <a:ext cx="7798632" cy="5690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algn="l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확장방법</a:t>
            </a: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(</a:t>
            </a:r>
            <a:r>
              <a:rPr lang="en-US" altLang="ko-KR" sz="1400" dirty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Reduction </a:t>
            </a:r>
            <a:r>
              <a:rPr lang="en-US" altLang="ko-KR" sz="1400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 to </a:t>
            </a:r>
            <a:r>
              <a:rPr lang="en-US" altLang="ko-KR" sz="1400" dirty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Separable Form</a:t>
            </a: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sz="1400" b="1" dirty="0">
                <a:latin typeface="HY신명조" pitchFamily="18" charset="-127"/>
                <a:ea typeface="HY신명조" pitchFamily="18" charset="-127"/>
              </a:rPr>
              <a:t>변수분리형 </a:t>
            </a: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형태로의 </a:t>
            </a:r>
            <a:r>
              <a:rPr lang="ko-KR" altLang="en-US" sz="1400" b="1" dirty="0">
                <a:latin typeface="HY신명조" pitchFamily="18" charset="-127"/>
                <a:ea typeface="HY신명조" pitchFamily="18" charset="-127"/>
              </a:rPr>
              <a:t>변환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)</a:t>
            </a:r>
          </a:p>
          <a:p>
            <a:pPr marL="0" indent="0" algn="l">
              <a:spcBef>
                <a:spcPct val="50000"/>
              </a:spcBef>
              <a:buClr>
                <a:schemeClr val="accent2"/>
              </a:buClr>
              <a:buNone/>
            </a:pP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     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변수분리형은 아니지만 치환을 통해 변수분리형으로 만들 수 있는 경우</a:t>
            </a: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:</a:t>
            </a:r>
            <a:endParaRPr lang="ko-KR" altLang="en-US" sz="1400" dirty="0">
              <a:latin typeface="HY신명조" pitchFamily="18" charset="-127"/>
              <a:ea typeface="HY신명조" pitchFamily="18" charset="-127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Text Box 19"/>
              <p:cNvSpPr txBox="1">
                <a:spLocks noChangeArrowheads="1"/>
              </p:cNvSpPr>
              <p:nvPr/>
            </p:nvSpPr>
            <p:spPr bwMode="auto">
              <a:xfrm>
                <a:off x="683568" y="1295249"/>
                <a:ext cx="7704856" cy="2592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spcBef>
                    <a:spcPct val="50000"/>
                  </a:spcBef>
                  <a:buClr>
                    <a:schemeClr val="accent2"/>
                  </a:buClr>
                </a:pPr>
                <a:r>
                  <a:rPr lang="en-US" altLang="ko-KR" sz="1300" b="1" dirty="0" smtClean="0">
                    <a:latin typeface="HY신명조" pitchFamily="18" charset="-127"/>
                    <a:ea typeface="HY신명조" pitchFamily="18" charset="-127"/>
                  </a:rPr>
                  <a:t>(1)                </a:t>
                </a:r>
                <a:r>
                  <a:rPr lang="ko-KR" altLang="ko-KR" sz="1300" dirty="0" smtClean="0">
                    <a:latin typeface="HY신명조" pitchFamily="18" charset="-127"/>
                    <a:ea typeface="HY신명조" pitchFamily="18" charset="-127"/>
                  </a:rPr>
                  <a:t>형태</a:t>
                </a:r>
                <a:r>
                  <a:rPr lang="en-US" altLang="ko-KR" sz="1300" dirty="0" smtClean="0">
                    <a:latin typeface="HY신명조" pitchFamily="18" charset="-127"/>
                    <a:ea typeface="HY신명조" pitchFamily="18" charset="-127"/>
                  </a:rPr>
                  <a:t> : </a:t>
                </a:r>
                <a:r>
                  <a:rPr lang="ko-KR" altLang="ko-KR" sz="1300" dirty="0" smtClean="0">
                    <a:latin typeface="HY신명조" pitchFamily="18" charset="-127"/>
                    <a:ea typeface="HY신명조" pitchFamily="18" charset="-127"/>
                  </a:rPr>
                  <a:t>이 </a:t>
                </a:r>
                <a:r>
                  <a:rPr lang="ko-KR" altLang="ko-KR" sz="1300" dirty="0">
                    <a:latin typeface="HY신명조" pitchFamily="18" charset="-127"/>
                    <a:ea typeface="HY신명조" pitchFamily="18" charset="-127"/>
                  </a:rPr>
                  <a:t>상태로는 변수분리가 되지 않으므로 다음과 같이 새로운 함수</a:t>
                </a:r>
                <a:r>
                  <a:rPr lang="en-US" altLang="ko-KR" sz="1300" dirty="0">
                    <a:latin typeface="HY신명조" pitchFamily="18" charset="-127"/>
                    <a:ea typeface="HY신명조" pitchFamily="18" charset="-127"/>
                  </a:rPr>
                  <a:t>u</a:t>
                </a:r>
                <a:r>
                  <a:rPr lang="ko-KR" altLang="ko-KR" sz="1300" dirty="0">
                    <a:latin typeface="HY신명조" pitchFamily="18" charset="-127"/>
                    <a:ea typeface="HY신명조" pitchFamily="18" charset="-127"/>
                  </a:rPr>
                  <a:t>를 </a:t>
                </a:r>
                <a:r>
                  <a:rPr lang="ko-KR" altLang="ko-KR" sz="1300" dirty="0" smtClean="0">
                    <a:latin typeface="HY신명조" pitchFamily="18" charset="-127"/>
                    <a:ea typeface="HY신명조" pitchFamily="18" charset="-127"/>
                  </a:rPr>
                  <a:t>도입</a:t>
                </a:r>
                <a:r>
                  <a:rPr lang="ko-KR" altLang="en-US" sz="1300" dirty="0" smtClean="0">
                    <a:latin typeface="HY신명조" pitchFamily="18" charset="-127"/>
                    <a:ea typeface="HY신명조" pitchFamily="18" charset="-127"/>
                  </a:rPr>
                  <a:t>한</a:t>
                </a:r>
                <a:r>
                  <a:rPr lang="ko-KR" altLang="ko-KR" sz="1300" dirty="0" smtClean="0">
                    <a:latin typeface="HY신명조" pitchFamily="18" charset="-127"/>
                    <a:ea typeface="HY신명조" pitchFamily="18" charset="-127"/>
                  </a:rPr>
                  <a:t>다.</a:t>
                </a:r>
              </a:p>
              <a:p>
                <a:pPr algn="l">
                  <a:spcBef>
                    <a:spcPct val="50000"/>
                  </a:spcBef>
                  <a:buClr>
                    <a:schemeClr val="accent2"/>
                  </a:buClr>
                </a:pPr>
                <a:r>
                  <a:rPr lang="en-US" altLang="ko-KR" sz="1300" i="1" dirty="0" smtClean="0">
                    <a:latin typeface="HY신명조" pitchFamily="18" charset="-127"/>
                    <a:ea typeface="HY신명조" pitchFamily="18" charset="-127"/>
                  </a:rPr>
                  <a:t>            Let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/>
                        <a:ea typeface="HY신명조" pitchFamily="18" charset="-127"/>
                      </a:rPr>
                      <m:t>   </m:t>
                    </m:r>
                    <m:r>
                      <a:rPr lang="en-US" altLang="ko-KR" sz="1600" i="1" dirty="0" smtClean="0">
                        <a:latin typeface="Cambria Math"/>
                        <a:ea typeface="HY신명조" pitchFamily="18" charset="-127"/>
                      </a:rPr>
                      <m:t>𝑢</m:t>
                    </m:r>
                    <m:r>
                      <a:rPr lang="en-US" altLang="ko-KR" sz="1600" b="0" i="1" dirty="0" smtClean="0">
                        <a:latin typeface="Cambria Math"/>
                        <a:ea typeface="HY신명조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sz="1600" b="0" i="1" dirty="0" smtClean="0">
                            <a:latin typeface="Cambria Math"/>
                            <a:ea typeface="HY신명조" pitchFamily="18" charset="-127"/>
                          </a:rPr>
                        </m:ctrlPr>
                      </m:fPr>
                      <m:num>
                        <m:r>
                          <a:rPr lang="en-US" altLang="ko-KR" sz="1600" b="0" i="1" dirty="0" smtClean="0">
                            <a:latin typeface="Cambria Math"/>
                            <a:ea typeface="HY신명조" pitchFamily="18" charset="-127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dirty="0" smtClean="0">
                            <a:latin typeface="Cambria Math"/>
                            <a:ea typeface="HY신명조" pitchFamily="18" charset="-127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1400" dirty="0" smtClean="0">
                    <a:latin typeface="HY신명조" pitchFamily="18" charset="-127"/>
                    <a:ea typeface="HY신명조" pitchFamily="18" charset="-127"/>
                  </a:rPr>
                  <a:t>  .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  <a:ea typeface="HY신명조" pitchFamily="18" charset="-127"/>
                      </a:rPr>
                      <m:t>( </m:t>
                    </m:r>
                    <m:r>
                      <a:rPr lang="en-US" altLang="ko-KR" sz="1400" b="0" i="1" smtClean="0">
                        <a:latin typeface="Cambria Math"/>
                        <a:ea typeface="HY신명조" pitchFamily="18" charset="-127"/>
                      </a:rPr>
                      <m:t>𝑢</m:t>
                    </m:r>
                    <m:r>
                      <a:rPr lang="ko-KR" altLang="en-US" sz="1400" i="1">
                        <a:latin typeface="Cambria Math"/>
                        <a:ea typeface="HY신명조" pitchFamily="18" charset="-127"/>
                      </a:rPr>
                      <m:t>는</m:t>
                    </m:r>
                    <m:r>
                      <a:rPr lang="ko-KR" altLang="en-US" sz="1400" i="1">
                        <a:latin typeface="Cambria Math"/>
                        <a:ea typeface="HY신명조" pitchFamily="18" charset="-127"/>
                      </a:rPr>
                      <m:t>  </m:t>
                    </m:r>
                    <m:r>
                      <a:rPr lang="en-US" altLang="ko-KR" sz="1400" b="0" i="1" smtClean="0">
                        <a:latin typeface="Cambria Math"/>
                        <a:ea typeface="HY신명조" pitchFamily="18" charset="-127"/>
                      </a:rPr>
                      <m:t>𝑥</m:t>
                    </m:r>
                    <m:r>
                      <a:rPr lang="ko-KR" altLang="en-US" sz="1400" i="1">
                        <a:latin typeface="Cambria Math"/>
                        <a:ea typeface="HY신명조" pitchFamily="18" charset="-127"/>
                      </a:rPr>
                      <m:t>에</m:t>
                    </m:r>
                    <m:r>
                      <a:rPr lang="en-US" altLang="ko-KR" sz="1400" b="0" i="1" smtClean="0">
                        <a:latin typeface="Cambria Math"/>
                        <a:ea typeface="HY신명조" pitchFamily="18" charset="-127"/>
                      </a:rPr>
                      <m:t>  </m:t>
                    </m:r>
                    <m:r>
                      <a:rPr lang="ko-KR" altLang="en-US" sz="1400" b="0" i="1" smtClean="0">
                        <a:latin typeface="Cambria Math"/>
                        <a:ea typeface="HY신명조" pitchFamily="18" charset="-127"/>
                      </a:rPr>
                      <m:t>관</m:t>
                    </m:r>
                    <m:r>
                      <a:rPr lang="ko-KR" altLang="en-US" sz="1400" i="1">
                        <a:latin typeface="Cambria Math"/>
                        <a:ea typeface="HY신명조" pitchFamily="18" charset="-127"/>
                      </a:rPr>
                      <m:t>한</m:t>
                    </m:r>
                    <m:r>
                      <a:rPr lang="ko-KR" altLang="en-US" sz="1400" i="1">
                        <a:latin typeface="Cambria Math"/>
                        <a:ea typeface="HY신명조" pitchFamily="18" charset="-127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  <a:ea typeface="HY신명조" pitchFamily="18" charset="-127"/>
                      </a:rPr>
                      <m:t>함수</m:t>
                    </m:r>
                    <m:r>
                      <a:rPr lang="en-US" altLang="ko-KR" sz="1400" b="0" i="1" smtClean="0">
                        <a:latin typeface="Cambria Math"/>
                        <a:ea typeface="HY신명조" pitchFamily="18" charset="-127"/>
                      </a:rPr>
                      <m:t>   </m:t>
                    </m:r>
                    <m:r>
                      <a:rPr lang="en-US" altLang="ko-KR" sz="1400" b="0" i="1" smtClean="0">
                        <a:latin typeface="Cambria Math"/>
                        <a:ea typeface="Cambria Math"/>
                      </a:rPr>
                      <m:t>∵</m:t>
                    </m:r>
                    <m:r>
                      <a:rPr lang="en-US" altLang="ko-KR" sz="14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ko-KR" sz="1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sz="14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ko-KR" sz="1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1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ko-KR" sz="1400" b="0" i="1" smtClean="0">
                        <a:latin typeface="Cambria Math"/>
                        <a:ea typeface="Cambria Math"/>
                      </a:rPr>
                      <m:t>)이</m:t>
                    </m:r>
                    <m:r>
                      <a:rPr lang="ko-KR" altLang="en-US" sz="1400" i="1" dirty="0">
                        <a:latin typeface="Cambria Math"/>
                        <a:ea typeface="HY신명조" pitchFamily="18" charset="-127"/>
                      </a:rPr>
                      <m:t>므</m:t>
                    </m:r>
                    <m:r>
                      <a:rPr lang="ko-KR" altLang="en-US" sz="1400" b="0" i="1" dirty="0" smtClean="0">
                        <a:latin typeface="Cambria Math"/>
                        <a:ea typeface="HY신명조" pitchFamily="18" charset="-127"/>
                      </a:rPr>
                      <m:t>로</m:t>
                    </m:r>
                  </m:oMath>
                </a14:m>
                <a:r>
                  <a:rPr lang="en-US" altLang="ko-KR" sz="1300" dirty="0" smtClean="0">
                    <a:latin typeface="HY신명조" pitchFamily="18" charset="-127"/>
                    <a:ea typeface="HY신명조" pitchFamily="18" charset="-127"/>
                  </a:rPr>
                  <a:t>)(</a:t>
                </a:r>
                <a:r>
                  <a:rPr lang="en-US" altLang="ko-KR" sz="1300" b="1" dirty="0" smtClean="0">
                    <a:solidFill>
                      <a:srgbClr val="0066FF"/>
                    </a:solidFill>
                    <a:latin typeface="HY신명조" pitchFamily="18" charset="-127"/>
                    <a:ea typeface="HY신명조" pitchFamily="18" charset="-127"/>
                  </a:rPr>
                  <a:t>u</a:t>
                </a:r>
                <a:r>
                  <a:rPr lang="ko-KR" altLang="ko-KR" sz="1300" b="1" dirty="0" smtClean="0">
                    <a:solidFill>
                      <a:srgbClr val="0066FF"/>
                    </a:solidFill>
                    <a:latin typeface="HY신명조" pitchFamily="18" charset="-127"/>
                    <a:ea typeface="HY신명조" pitchFamily="18" charset="-127"/>
                  </a:rPr>
                  <a:t>를 도입</a:t>
                </a:r>
                <a:r>
                  <a:rPr lang="en-US" altLang="ko-KR" sz="1300" dirty="0">
                    <a:latin typeface="HY신명조" pitchFamily="18" charset="-127"/>
                    <a:ea typeface="HY신명조" pitchFamily="18" charset="-127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1300">
                        <a:latin typeface="Cambria Math"/>
                        <a:ea typeface="HY신명조" pitchFamily="18" charset="-127"/>
                      </a:rPr>
                      <m:t> </m:t>
                    </m:r>
                    <m:r>
                      <a:rPr lang="en-US" altLang="ko-KR" sz="1300" b="0" i="0" smtClean="0">
                        <a:latin typeface="Cambria Math"/>
                        <a:ea typeface="HY신명조" pitchFamily="18" charset="-127"/>
                      </a:rPr>
                      <m:t>                 </m:t>
                    </m:r>
                  </m:oMath>
                </a14:m>
                <a:endParaRPr lang="en-US" altLang="ko-KR" sz="1300" b="0" i="0" dirty="0" smtClean="0">
                  <a:latin typeface="Cambria Math"/>
                  <a:ea typeface="HY신명조" pitchFamily="18" charset="-127"/>
                </a:endParaRPr>
              </a:p>
              <a:p>
                <a:pPr algn="l">
                  <a:spcBef>
                    <a:spcPct val="50000"/>
                  </a:spcBef>
                  <a:buClr>
                    <a:schemeClr val="accent2"/>
                  </a:buClr>
                </a:pPr>
                <a:r>
                  <a:rPr lang="en-US" altLang="ko-KR" sz="1300" b="0" dirty="0" smtClean="0">
                    <a:ea typeface="HY신명조" pitchFamily="18" charset="-127"/>
                  </a:rPr>
                  <a:t/>
                </a:r>
                <a14:m>
                  <m:oMath xmlns:m="http://schemas.openxmlformats.org/officeDocument/2006/math">
                    <m:r>
                      <a:rPr lang="en-US" altLang="ko-KR" sz="1300" b="0" i="1" smtClean="0">
                        <a:latin typeface="Cambria Math"/>
                        <a:ea typeface="HY신명조" pitchFamily="18" charset="-127"/>
                      </a:rPr>
                      <m:t>𝑇h𝑒𝑛</m:t>
                    </m:r>
                    <m:r>
                      <a:rPr lang="en-US" altLang="ko-KR" sz="1300" b="0" i="1" smtClean="0">
                        <a:latin typeface="Cambria Math"/>
                        <a:ea typeface="HY신명조" pitchFamily="18" charset="-127"/>
                      </a:rPr>
                      <m:t>  </m:t>
                    </m:r>
                    <m:r>
                      <a:rPr lang="en-US" altLang="ko-KR" sz="1300" b="0" i="1" smtClean="0">
                        <a:latin typeface="Cambria Math"/>
                        <a:ea typeface="HY신명조" pitchFamily="18" charset="-127"/>
                      </a:rPr>
                      <m:t>𝑦</m:t>
                    </m:r>
                    <m:r>
                      <a:rPr lang="en-US" altLang="ko-KR" sz="1300" b="0" i="1" smtClean="0">
                        <a:latin typeface="Cambria Math"/>
                        <a:ea typeface="HY신명조" pitchFamily="18" charset="-127"/>
                      </a:rPr>
                      <m:t>=</m:t>
                    </m:r>
                    <m:r>
                      <a:rPr lang="en-US" altLang="ko-KR" sz="1300" b="0" i="1" smtClean="0">
                        <a:latin typeface="Cambria Math"/>
                        <a:ea typeface="HY신명조" pitchFamily="18" charset="-127"/>
                      </a:rPr>
                      <m:t>𝑢𝑥</m:t>
                    </m:r>
                    <m:r>
                      <a:rPr lang="en-US" altLang="ko-KR" sz="1300" b="0" i="1" smtClean="0">
                        <a:latin typeface="Cambria Math"/>
                        <a:ea typeface="HY신명조" pitchFamily="18" charset="-127"/>
                      </a:rPr>
                      <m:t>.    ⟹    </m:t>
                    </m:r>
                    <m:sSup>
                      <m:sSupPr>
                        <m:ctrlPr>
                          <a:rPr lang="en-US" altLang="ko-KR" sz="13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sz="13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altLang="ko-KR" sz="13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13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3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sz="13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p>
                        <m:r>
                          <a:rPr lang="en-US" altLang="ko-KR" sz="13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13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ko-KR" sz="13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ko-KR" sz="1300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altLang="ko-KR" sz="1300" b="0" i="1" smtClean="0">
                        <a:latin typeface="Cambria Math"/>
                        <a:ea typeface="Cambria Math"/>
                      </a:rPr>
                      <m:t>⋅1</m:t>
                    </m:r>
                    <m:r>
                      <a:rPr lang="en-US" altLang="ko-KR" sz="1300" b="0" i="0" smtClean="0">
                        <a:latin typeface="Cambria Math"/>
                        <a:ea typeface="Cambria Math"/>
                      </a:rPr>
                      <m:t>      </m:t>
                    </m:r>
                  </m:oMath>
                </a14:m>
                <a:r>
                  <a:rPr lang="en-US" altLang="ko-KR" sz="1300" dirty="0" smtClean="0">
                    <a:latin typeface="HY신명조" pitchFamily="18" charset="-127"/>
                    <a:ea typeface="HY신명조" pitchFamily="18" charset="-127"/>
                  </a:rPr>
                  <a:t>(</a:t>
                </a:r>
                <a:r>
                  <a:rPr lang="ko-KR" altLang="ko-KR" sz="1300" b="1" dirty="0" smtClean="0">
                    <a:solidFill>
                      <a:srgbClr val="0066FF"/>
                    </a:solidFill>
                    <a:latin typeface="HY신명조" pitchFamily="18" charset="-127"/>
                    <a:ea typeface="HY신명조" pitchFamily="18" charset="-127"/>
                  </a:rPr>
                  <a:t>변수분리</a:t>
                </a:r>
                <a:r>
                  <a:rPr lang="ko-KR" altLang="en-US" sz="1300" b="1" dirty="0" smtClean="0">
                    <a:solidFill>
                      <a:srgbClr val="0066FF"/>
                    </a:solidFill>
                    <a:latin typeface="HY신명조" pitchFamily="18" charset="-127"/>
                    <a:ea typeface="HY신명조" pitchFamily="18" charset="-127"/>
                  </a:rPr>
                  <a:t>형</a:t>
                </a:r>
                <a:r>
                  <a:rPr lang="ko-KR" altLang="ko-KR" sz="1300" dirty="0">
                    <a:latin typeface="HY신명조" pitchFamily="18" charset="-127"/>
                    <a:ea typeface="HY신명조" pitchFamily="18" charset="-127"/>
                  </a:rPr>
                  <a:t>)</a:t>
                </a:r>
                <a:r>
                  <a:rPr lang="en-US" altLang="ko-KR" sz="1300" dirty="0">
                    <a:latin typeface="HY신명조" pitchFamily="18" charset="-127"/>
                    <a:ea typeface="HY신명조" pitchFamily="18" charset="-127"/>
                  </a:rPr>
                  <a:t/>
                </a:r>
                <a:br>
                  <a:rPr lang="en-US" altLang="ko-KR" sz="1300" dirty="0">
                    <a:latin typeface="HY신명조" pitchFamily="18" charset="-127"/>
                    <a:ea typeface="HY신명조" pitchFamily="18" charset="-127"/>
                  </a:rPr>
                </a:br>
                <a:endParaRPr lang="ko-KR" altLang="ko-KR" sz="1300" dirty="0">
                  <a:latin typeface="HY신명조" pitchFamily="18" charset="-127"/>
                  <a:ea typeface="HY신명조" pitchFamily="18" charset="-127"/>
                </a:endParaRPr>
              </a:p>
              <a:p>
                <a:pPr>
                  <a:lnSpc>
                    <a:spcPct val="200000"/>
                  </a:lnSpc>
                  <a:spcBef>
                    <a:spcPct val="50000"/>
                  </a:spcBef>
                  <a:buClr>
                    <a:schemeClr val="accent2"/>
                  </a:buClr>
                </a:pPr>
                <a:endParaRPr lang="ko-KR" altLang="ko-KR" sz="1300" dirty="0">
                  <a:latin typeface="HY신명조" pitchFamily="18" charset="-127"/>
                  <a:ea typeface="HY신명조" pitchFamily="18" charset="-127"/>
                </a:endParaRPr>
              </a:p>
              <a:p>
                <a:pPr>
                  <a:lnSpc>
                    <a:spcPct val="200000"/>
                  </a:lnSpc>
                  <a:spcBef>
                    <a:spcPct val="50000"/>
                  </a:spcBef>
                  <a:buClr>
                    <a:schemeClr val="accent2"/>
                  </a:buClr>
                </a:pPr>
                <a:r>
                  <a:rPr lang="en-US" altLang="ko-KR" sz="1300" dirty="0" smtClean="0">
                    <a:latin typeface="HY신명조" pitchFamily="18" charset="-127"/>
                    <a:ea typeface="HY신명조" pitchFamily="18" charset="-127"/>
                  </a:rPr>
                  <a:t>                                             (</a:t>
                </a:r>
                <a:r>
                  <a:rPr lang="ko-KR" altLang="en-US" sz="1300" b="1" dirty="0">
                    <a:solidFill>
                      <a:srgbClr val="0066FF"/>
                    </a:solidFill>
                    <a:latin typeface="HY신명조" pitchFamily="18" charset="-127"/>
                    <a:ea typeface="HY신명조" pitchFamily="18" charset="-127"/>
                  </a:rPr>
                  <a:t>적분</a:t>
                </a:r>
                <a:r>
                  <a:rPr lang="en-US" altLang="ko-KR" sz="1300" dirty="0">
                    <a:latin typeface="HY신명조" pitchFamily="18" charset="-127"/>
                    <a:ea typeface="HY신명조" pitchFamily="18" charset="-127"/>
                  </a:rPr>
                  <a:t>)</a:t>
                </a:r>
              </a:p>
              <a:p>
                <a:pPr algn="l">
                  <a:spcBef>
                    <a:spcPct val="50000"/>
                  </a:spcBef>
                  <a:buClr>
                    <a:schemeClr val="accent2"/>
                  </a:buClr>
                  <a:buFont typeface="Wingdings" pitchFamily="2" charset="2"/>
                  <a:buNone/>
                </a:pPr>
                <a:endParaRPr lang="en-US" altLang="ko-KR" sz="1300" dirty="0">
                  <a:latin typeface="HY신명조" pitchFamily="18" charset="-127"/>
                  <a:ea typeface="HY신명조" pitchFamily="18" charset="-127"/>
                </a:endParaRPr>
              </a:p>
            </p:txBody>
          </p:sp>
        </mc:Choice>
        <mc:Fallback>
          <p:sp>
            <p:nvSpPr>
              <p:cNvPr id="8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295249"/>
                <a:ext cx="7704856" cy="259228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7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59786011"/>
              </p:ext>
            </p:extLst>
          </p:nvPr>
        </p:nvGraphicFramePr>
        <p:xfrm>
          <a:off x="1115616" y="1196752"/>
          <a:ext cx="749300" cy="495300"/>
        </p:xfrm>
        <a:graphic>
          <a:graphicData uri="http://schemas.openxmlformats.org/presentationml/2006/ole">
            <p:oleObj spid="_x0000_s9662" name="Equation" r:id="rId4" imgW="748975" imgH="495085" progId="">
              <p:embed/>
            </p:oleObj>
          </a:graphicData>
        </a:graphic>
      </p:graphicFrame>
      <p:graphicFrame>
        <p:nvGraphicFramePr>
          <p:cNvPr id="1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03957499"/>
              </p:ext>
            </p:extLst>
          </p:nvPr>
        </p:nvGraphicFramePr>
        <p:xfrm>
          <a:off x="2149173" y="2362793"/>
          <a:ext cx="5067300" cy="457200"/>
        </p:xfrm>
        <a:graphic>
          <a:graphicData uri="http://schemas.openxmlformats.org/presentationml/2006/ole">
            <p:oleObj spid="_x0000_s9663" name="Equation" r:id="rId5" imgW="5067300" imgH="457200" progId="">
              <p:embed/>
            </p:oleObj>
          </a:graphicData>
        </a:graphic>
      </p:graphicFrame>
      <p:graphicFrame>
        <p:nvGraphicFramePr>
          <p:cNvPr id="1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3117964"/>
              </p:ext>
            </p:extLst>
          </p:nvPr>
        </p:nvGraphicFramePr>
        <p:xfrm>
          <a:off x="1475656" y="2996952"/>
          <a:ext cx="1587500" cy="444500"/>
        </p:xfrm>
        <a:graphic>
          <a:graphicData uri="http://schemas.openxmlformats.org/presentationml/2006/ole">
            <p:oleObj spid="_x0000_s9664" name="Equation" r:id="rId6" imgW="1586811" imgH="444307" progId="">
              <p:embed/>
            </p:oleObj>
          </a:graphicData>
        </a:graphic>
      </p:graphicFrame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6326832" y="6356350"/>
            <a:ext cx="2133600" cy="365125"/>
          </a:xfrm>
        </p:spPr>
        <p:txBody>
          <a:bodyPr/>
          <a:lstStyle/>
          <a:p>
            <a:fld id="{85814902-E7B4-43C9-BF51-5D9C29FE1A52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948264" y="11663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1-3</a:t>
            </a:r>
            <a:endParaRPr lang="ko-KR" altLang="en-US" sz="10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338256" y="2452894"/>
                <a:ext cx="7920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/>
                        </a:rPr>
                        <m:t>∴</m:t>
                      </m:r>
                      <m:r>
                        <a:rPr lang="ko-KR" altLang="en-US" sz="1200" b="0" i="1" smtClean="0">
                          <a:latin typeface="Cambria Math"/>
                        </a:rPr>
                        <m:t>준</m:t>
                      </m:r>
                      <m:r>
                        <a:rPr lang="en-US" altLang="ko-KR" sz="1200" b="0" i="0" smtClean="0">
                          <a:latin typeface="Cambria Math"/>
                        </a:rPr>
                        <m:t>  </m:t>
                      </m:r>
                      <m:r>
                        <a:rPr lang="ko-KR" altLang="en-US" sz="1200" i="1">
                          <a:latin typeface="Cambria Math"/>
                        </a:rPr>
                        <m:t>미</m:t>
                      </m:r>
                      <m:r>
                        <a:rPr lang="ko-KR" altLang="en-US" sz="1200" b="0" i="1" smtClean="0">
                          <a:latin typeface="Cambria Math"/>
                        </a:rPr>
                        <m:t>방</m:t>
                      </m:r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256" y="2452894"/>
                <a:ext cx="792088" cy="276999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r="-465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9167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1182</Words>
  <Application>Microsoft Office PowerPoint</Application>
  <PresentationFormat>화면 슬라이드 쇼(4:3)</PresentationFormat>
  <Paragraphs>270</Paragraphs>
  <Slides>19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Office 테마</vt:lpstr>
      <vt:lpstr>Equation</vt:lpstr>
      <vt:lpstr>수식</vt:lpstr>
      <vt:lpstr>슬라이드 1</vt:lpstr>
      <vt:lpstr>1.1  기본 개념.  모델링</vt:lpstr>
      <vt:lpstr>슬라이드 3</vt:lpstr>
      <vt:lpstr>슬라이드 4</vt:lpstr>
      <vt:lpstr>                                                                                                                                                                                                                                        </vt:lpstr>
      <vt:lpstr>슬라이드 6</vt:lpstr>
      <vt:lpstr>1.3  분리가능 상미분방정식.  모델링</vt:lpstr>
      <vt:lpstr>슬라이드 8</vt:lpstr>
      <vt:lpstr>슬라이드 9</vt:lpstr>
      <vt:lpstr>슬라이드 10</vt:lpstr>
      <vt:lpstr>슬라이드 11</vt:lpstr>
      <vt:lpstr>1.4  완전상미분방정식.  적분인자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Company>Home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Younghoon</dc:creator>
  <cp:lastModifiedBy>USER</cp:lastModifiedBy>
  <cp:revision>398</cp:revision>
  <cp:lastPrinted>2012-03-02T11:30:06Z</cp:lastPrinted>
  <dcterms:created xsi:type="dcterms:W3CDTF">2011-11-27T08:01:15Z</dcterms:created>
  <dcterms:modified xsi:type="dcterms:W3CDTF">2013-03-05T08:54:42Z</dcterms:modified>
</cp:coreProperties>
</file>