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92" r:id="rId7"/>
    <p:sldId id="29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0" autoAdjust="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5CF0-382F-4EC6-8E04-1EA8AF32F8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슬라이드 이미지 개체 틀 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20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979712" y="836713"/>
            <a:ext cx="6192688" cy="936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강의 노트 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47664" y="3356992"/>
            <a:ext cx="6552728" cy="2592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 smtClean="0"/>
              <a:t>표지부에</a:t>
            </a:r>
            <a:r>
              <a:rPr lang="ko-KR" altLang="en-US" dirty="0" smtClean="0"/>
              <a:t> 간략한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827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7992888" cy="51454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7584" y="188640"/>
            <a:ext cx="7416824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3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14902-E7B4-43C9-BF51-5D9C29FE1A5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128792" cy="576064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30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728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5616" y="1196752"/>
            <a:ext cx="72008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332656"/>
            <a:ext cx="78488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6"/>
          <p:cNvSpPr txBox="1">
            <a:spLocks/>
          </p:cNvSpPr>
          <p:nvPr userDrawn="1"/>
        </p:nvSpPr>
        <p:spPr>
          <a:xfrm rot="10800000" flipV="1">
            <a:off x="7092280" y="116632"/>
            <a:ext cx="1296144" cy="288032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 algn="ctr">
              <a:buNone/>
              <a:defRPr>
                <a:solidFill>
                  <a:schemeClr val="tx1"/>
                </a:solidFill>
              </a:defRPr>
            </a:lvl5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텍스트 개체 틀 6"/>
          <p:cNvSpPr txBox="1">
            <a:spLocks/>
          </p:cNvSpPr>
          <p:nvPr userDrawn="1"/>
        </p:nvSpPr>
        <p:spPr>
          <a:xfrm rot="10800000" flipV="1">
            <a:off x="6732240" y="80648"/>
            <a:ext cx="1728192" cy="1800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 algn="ctr">
              <a:buNone/>
              <a:defRPr>
                <a:solidFill>
                  <a:schemeClr val="tx1"/>
                </a:solidFill>
              </a:defRPr>
            </a:lvl5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55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76064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1.5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선형상미분방정식</a:t>
            </a: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Bernoulli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방정식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04218" y="1712938"/>
            <a:ext cx="5978525" cy="1511300"/>
            <a:chOff x="1042" y="1473"/>
            <a:chExt cx="3766" cy="952"/>
          </a:xfrm>
        </p:grpSpPr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1042" y="1835"/>
              <a:ext cx="104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ODEs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1995" y="1632"/>
              <a:ext cx="127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선형 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0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Linear ODEs</a:t>
              </a: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995" y="2108"/>
              <a:ext cx="127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비선형 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0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Nonlinear ODEs</a:t>
              </a: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538" y="1473"/>
              <a:ext cx="1270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제차 선형 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0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Homogeneous Linear ODEs</a:t>
              </a: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538" y="1813"/>
              <a:ext cx="127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선형미분방정식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0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Nonhomogeneous Linear ODEs</a:t>
              </a:r>
              <a:r>
                <a:rPr lang="en-US" altLang="ko-KR" sz="10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1565" y="1752"/>
              <a:ext cx="4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1565" y="2024"/>
              <a:ext cx="4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2880" y="1570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880" y="1752"/>
              <a:ext cx="63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1187624" y="3933056"/>
            <a:ext cx="6912768" cy="2088133"/>
            <a:chOff x="453" y="755"/>
            <a:chExt cx="4534" cy="127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53" y="755"/>
              <a:ext cx="4534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6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선형미분방정식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Linear Differential Equation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lvl="1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방정식 내에서 미지의 함수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와 그의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도함수의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관계가 선형인 미분방정식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Ex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: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선형미분방정식</a:t>
              </a: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       :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비선형미분방정식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                       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  </a:t>
              </a: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58981166"/>
                </p:ext>
              </p:extLst>
            </p:nvPr>
          </p:nvGraphicFramePr>
          <p:xfrm>
            <a:off x="831" y="1388"/>
            <a:ext cx="720" cy="160"/>
          </p:xfrm>
          <a:graphic>
            <a:graphicData uri="http://schemas.openxmlformats.org/presentationml/2006/ole">
              <p:oleObj spid="_x0000_s18702" name="Equation" r:id="rId3" imgW="1143000" imgH="254000" progId="">
                <p:embed/>
              </p:oleObj>
            </a:graphicData>
          </a:graphic>
        </p:graphicFrame>
      </p:grpSp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7543367"/>
              </p:ext>
            </p:extLst>
          </p:nvPr>
        </p:nvGraphicFramePr>
        <p:xfrm>
          <a:off x="1698630" y="5445224"/>
          <a:ext cx="1308100" cy="254000"/>
        </p:xfrm>
        <a:graphic>
          <a:graphicData uri="http://schemas.openxmlformats.org/presentationml/2006/ole">
            <p:oleObj spid="_x0000_s18703" name="Equation" r:id="rId4" imgW="1307532" imgH="253890" progId="">
              <p:embed/>
            </p:oleObj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2816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5576" y="476672"/>
            <a:ext cx="734174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표준형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Standard Form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 : </a:t>
            </a:r>
          </a:p>
          <a:p>
            <a:pPr marL="285750" indent="-285750" algn="l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입력</a:t>
            </a:r>
            <a:r>
              <a:rPr lang="en-US" altLang="ko-KR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Input</a:t>
            </a:r>
            <a:r>
              <a:rPr lang="en-US" altLang="ko-KR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) : </a:t>
            </a:r>
          </a:p>
          <a:p>
            <a:pPr marL="285750" indent="-285750" algn="l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출력</a:t>
            </a:r>
            <a:r>
              <a:rPr lang="en-US" altLang="ko-KR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Output</a:t>
            </a:r>
            <a:r>
              <a:rPr lang="en-US" altLang="ko-KR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) or</a:t>
            </a:r>
            <a:r>
              <a:rPr lang="ko-KR" altLang="en-US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응답</a:t>
            </a:r>
            <a:r>
              <a:rPr lang="en-US" altLang="ko-KR" sz="12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(Response) : </a:t>
            </a:r>
            <a:endParaRPr lang="ko-KR" altLang="en-US" sz="1200" dirty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8211499"/>
              </p:ext>
            </p:extLst>
          </p:nvPr>
        </p:nvGraphicFramePr>
        <p:xfrm>
          <a:off x="3130302" y="476672"/>
          <a:ext cx="1296144" cy="288032"/>
        </p:xfrm>
        <a:graphic>
          <a:graphicData uri="http://schemas.openxmlformats.org/presentationml/2006/ole">
            <p:oleObj spid="_x0000_s20234" name="Equation" r:id="rId3" imgW="1143000" imgH="254000" progId="">
              <p:embed/>
            </p:oleObj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1487864"/>
              </p:ext>
            </p:extLst>
          </p:nvPr>
        </p:nvGraphicFramePr>
        <p:xfrm>
          <a:off x="2339752" y="778966"/>
          <a:ext cx="423810" cy="319742"/>
        </p:xfrm>
        <a:graphic>
          <a:graphicData uri="http://schemas.openxmlformats.org/presentationml/2006/ole">
            <p:oleObj spid="_x0000_s20235" name="Equation" r:id="rId4" imgW="330057" imgH="253890" progId="">
              <p:embed/>
            </p:oleObj>
          </a:graphicData>
        </a:graphic>
      </p:graphicFrame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83568" y="1772816"/>
            <a:ext cx="7413748" cy="1368425"/>
            <a:chOff x="453" y="544"/>
            <a:chExt cx="4534" cy="862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53" y="544"/>
              <a:ext cx="4534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(</a:t>
              </a:r>
              <a:r>
                <a:rPr lang="en-US" altLang="ko-KR" sz="1400" dirty="0" err="1" smtClean="0">
                  <a:latin typeface="HY신명조" pitchFamily="18" charset="-127"/>
                  <a:ea typeface="HY신명조" pitchFamily="18" charset="-127"/>
                </a:rPr>
                <a:t>i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</a:t>
              </a:r>
              <a:r>
                <a:rPr lang="ko-KR" altLang="ko-KR" sz="1400" b="1" dirty="0">
                  <a:latin typeface="HY신명조" pitchFamily="18" charset="-127"/>
                  <a:ea typeface="HY신명조" pitchFamily="18" charset="-127"/>
                </a:rPr>
                <a:t>제차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선형</a:t>
              </a:r>
              <a:r>
                <a:rPr lang="ko-KR" altLang="ko-KR" sz="1400" b="1" dirty="0" smtClean="0">
                  <a:latin typeface="HY신명조" pitchFamily="18" charset="-127"/>
                  <a:ea typeface="HY신명조" pitchFamily="18" charset="-127"/>
                </a:rPr>
                <a:t>미분방정식의 </a:t>
              </a:r>
              <a:r>
                <a:rPr lang="ko-KR" altLang="ko-KR" sz="1400" b="1" dirty="0">
                  <a:latin typeface="HY신명조" pitchFamily="18" charset="-127"/>
                  <a:ea typeface="HY신명조" pitchFamily="18" charset="-127"/>
                </a:rPr>
                <a:t>해법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변수분리형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dirty="0">
                <a:latin typeface="굴림체" pitchFamily="49" charset="-127"/>
                <a:ea typeface="굴림체" pitchFamily="49" charset="-127"/>
              </a:endParaRPr>
            </a:p>
          </p:txBody>
        </p:sp>
        <p:graphicFrame>
          <p:nvGraphicFramePr>
            <p:cNvPr id="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62437913"/>
                </p:ext>
              </p:extLst>
            </p:nvPr>
          </p:nvGraphicFramePr>
          <p:xfrm>
            <a:off x="849" y="771"/>
            <a:ext cx="2855" cy="550"/>
          </p:xfrm>
          <a:graphic>
            <a:graphicData uri="http://schemas.openxmlformats.org/presentationml/2006/ole">
              <p:oleObj spid="_x0000_s20236" name="Equation" r:id="rId5" imgW="4089400" imgH="787400" progId="">
                <p:embed/>
              </p:oleObj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3550606"/>
              </p:ext>
            </p:extLst>
          </p:nvPr>
        </p:nvGraphicFramePr>
        <p:xfrm>
          <a:off x="3635896" y="1196752"/>
          <a:ext cx="427632" cy="305451"/>
        </p:xfrm>
        <a:graphic>
          <a:graphicData uri="http://schemas.openxmlformats.org/presentationml/2006/ole">
            <p:oleObj spid="_x0000_s20237" name="Equation" r:id="rId6" imgW="355292" imgH="253780" progId="">
              <p:embed/>
            </p:oleObj>
          </a:graphicData>
        </a:graphic>
      </p:graphicFrame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8017104"/>
              </p:ext>
            </p:extLst>
          </p:nvPr>
        </p:nvGraphicFramePr>
        <p:xfrm>
          <a:off x="4572000" y="374650"/>
          <a:ext cx="2260600" cy="482600"/>
        </p:xfrm>
        <a:graphic>
          <a:graphicData uri="http://schemas.openxmlformats.org/presentationml/2006/ole">
            <p:oleObj spid="_x0000_s20238" name="수식" r:id="rId7" imgW="2260440" imgH="482400" progId="Equation.3">
              <p:embed/>
            </p:oleObj>
          </a:graphicData>
        </a:graphic>
      </p:graphicFrame>
      <p:graphicFrame>
        <p:nvGraphicFramePr>
          <p:cNvPr id="20239" name="Object 783"/>
          <p:cNvGraphicFramePr>
            <a:graphicFrameLocks noChangeAspect="1"/>
          </p:cNvGraphicFramePr>
          <p:nvPr/>
        </p:nvGraphicFramePr>
        <p:xfrm>
          <a:off x="5219700" y="2565400"/>
          <a:ext cx="2692400" cy="1041400"/>
        </p:xfrm>
        <a:graphic>
          <a:graphicData uri="http://schemas.openxmlformats.org/presentationml/2006/ole">
            <p:oleObj spid="_x0000_s20239" name="수식" r:id="rId8" imgW="2692080" imgH="1041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75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84139" y="362853"/>
            <a:ext cx="7269163" cy="6237288"/>
            <a:chOff x="408" y="680"/>
            <a:chExt cx="4579" cy="392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08" y="680"/>
              <a:ext cx="4579" cy="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(ii) </a:t>
              </a:r>
              <a:r>
                <a:rPr lang="ko-KR" altLang="en-US" sz="1400" b="1" dirty="0" err="1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 미분방정식의 해법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완전미분방정식의 해법 응용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err="1" smtClean="0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err="1" smtClean="0">
                  <a:latin typeface="HY신명조" pitchFamily="18" charset="-127"/>
                  <a:ea typeface="HY신명조" pitchFamily="18" charset="-127"/>
                </a:rPr>
                <a:t>선형미방의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endParaRPr lang="en-US" altLang="ko-KR" sz="1400" b="1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03725987"/>
                </p:ext>
              </p:extLst>
            </p:nvPr>
          </p:nvGraphicFramePr>
          <p:xfrm>
            <a:off x="905" y="959"/>
            <a:ext cx="2175" cy="503"/>
          </p:xfrm>
          <a:graphic>
            <a:graphicData uri="http://schemas.openxmlformats.org/presentationml/2006/ole">
              <p:oleObj spid="_x0000_s20937" name="Equation" r:id="rId3" imgW="4178300" imgH="965200" progId="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82" y="1203"/>
              <a:ext cx="13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완전미분방정식이 아님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96" y="1594"/>
              <a:ext cx="13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적분인자 구하기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15146915"/>
                </p:ext>
              </p:extLst>
            </p:nvPr>
          </p:nvGraphicFramePr>
          <p:xfrm>
            <a:off x="1404" y="1553"/>
            <a:ext cx="2625" cy="305"/>
          </p:xfrm>
          <a:graphic>
            <a:graphicData uri="http://schemas.openxmlformats.org/presentationml/2006/ole">
              <p:oleObj spid="_x0000_s20938" name="Equation" r:id="rId4" imgW="5041900" imgH="584200" progId="">
                <p:embed/>
              </p:oleObj>
            </a:graphicData>
          </a:graphic>
        </p:graphicFrame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96" y="1949"/>
              <a:ext cx="15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적분인자 곱하여 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 해 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구하기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1140180"/>
                </p:ext>
              </p:extLst>
            </p:nvPr>
          </p:nvGraphicFramePr>
          <p:xfrm>
            <a:off x="1315" y="3564"/>
            <a:ext cx="3240" cy="1045"/>
          </p:xfrm>
          <a:graphic>
            <a:graphicData uri="http://schemas.openxmlformats.org/presentationml/2006/ole">
              <p:oleObj spid="_x0000_s20939" name="Equation" r:id="rId5" imgW="6223000" imgH="2006600" progId="">
                <p:embed/>
              </p:oleObj>
            </a:graphicData>
          </a:graphic>
        </p:graphicFrame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0720426"/>
              </p:ext>
            </p:extLst>
          </p:nvPr>
        </p:nvGraphicFramePr>
        <p:xfrm>
          <a:off x="3347864" y="3933056"/>
          <a:ext cx="4457700" cy="341313"/>
        </p:xfrm>
        <a:graphic>
          <a:graphicData uri="http://schemas.openxmlformats.org/presentationml/2006/ole">
            <p:oleObj spid="_x0000_s20940" name="수식" r:id="rId6" imgW="4457520" imgH="304560" progId="Equation.3">
              <p:embed/>
            </p:oleObj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03848" y="3861048"/>
            <a:ext cx="4104456" cy="40420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03648" y="764704"/>
            <a:ext cx="1214446" cy="28575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941" name="Object 461"/>
          <p:cNvGraphicFramePr>
            <a:graphicFrameLocks noChangeAspect="1"/>
          </p:cNvGraphicFramePr>
          <p:nvPr/>
        </p:nvGraphicFramePr>
        <p:xfrm>
          <a:off x="757238" y="4633913"/>
          <a:ext cx="4737100" cy="254000"/>
        </p:xfrm>
        <a:graphic>
          <a:graphicData uri="http://schemas.openxmlformats.org/presentationml/2006/ole">
            <p:oleObj spid="_x0000_s20941" name="수식" r:id="rId7" imgW="4736880" imgH="253800" progId="Equation.3">
              <p:embed/>
            </p:oleObj>
          </a:graphicData>
        </a:graphic>
      </p:graphicFrame>
      <p:graphicFrame>
        <p:nvGraphicFramePr>
          <p:cNvPr id="20942" name="Object 462"/>
          <p:cNvGraphicFramePr>
            <a:graphicFrameLocks noChangeAspect="1"/>
          </p:cNvGraphicFramePr>
          <p:nvPr/>
        </p:nvGraphicFramePr>
        <p:xfrm>
          <a:off x="971600" y="836712"/>
          <a:ext cx="457200" cy="203200"/>
        </p:xfrm>
        <a:graphic>
          <a:graphicData uri="http://schemas.openxmlformats.org/presentationml/2006/ole">
            <p:oleObj spid="_x0000_s20942" name="수식" r:id="rId8" imgW="457200" imgH="203040" progId="Equation.3">
              <p:embed/>
            </p:oleObj>
          </a:graphicData>
        </a:graphic>
      </p:graphicFrame>
      <p:graphicFrame>
        <p:nvGraphicFramePr>
          <p:cNvPr id="20943" name="Object 463"/>
          <p:cNvGraphicFramePr>
            <a:graphicFrameLocks noChangeAspect="1"/>
          </p:cNvGraphicFramePr>
          <p:nvPr/>
        </p:nvGraphicFramePr>
        <p:xfrm>
          <a:off x="2906713" y="2344738"/>
          <a:ext cx="5080000" cy="1549400"/>
        </p:xfrm>
        <a:graphic>
          <a:graphicData uri="http://schemas.openxmlformats.org/presentationml/2006/ole">
            <p:oleObj spid="_x0000_s20943" name="수식" r:id="rId9" imgW="5079960" imgH="1549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11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71472" y="357166"/>
            <a:ext cx="7488239" cy="1881188"/>
            <a:chOff x="408" y="680"/>
            <a:chExt cx="4717" cy="118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08" y="680"/>
              <a:ext cx="4534" cy="1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1 &gt;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다음의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초기값문제를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초기조건에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의하여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9514075"/>
                </p:ext>
              </p:extLst>
            </p:nvPr>
          </p:nvGraphicFramePr>
          <p:xfrm>
            <a:off x="1043" y="899"/>
            <a:ext cx="1128" cy="149"/>
          </p:xfrm>
          <a:graphic>
            <a:graphicData uri="http://schemas.openxmlformats.org/presentationml/2006/ole">
              <p:oleObj spid="_x0000_s22008" name="Equation" r:id="rId3" imgW="1790700" imgH="203200" progId="">
                <p:embed/>
              </p:oleObj>
            </a:graphicData>
          </a:graphic>
        </p:graphicFrame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49" y="963"/>
              <a:ext cx="2676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48528522"/>
                </p:ext>
              </p:extLst>
            </p:nvPr>
          </p:nvGraphicFramePr>
          <p:xfrm>
            <a:off x="905" y="1178"/>
            <a:ext cx="2424" cy="384"/>
          </p:xfrm>
          <a:graphic>
            <a:graphicData uri="http://schemas.openxmlformats.org/presentationml/2006/ole">
              <p:oleObj spid="_x0000_s22009" name="Equation" r:id="rId4" imgW="3848100" imgH="609600" progId="">
                <p:embed/>
              </p:oleObj>
            </a:graphicData>
          </a:graphic>
        </p:graphicFrame>
      </p:grp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1207399"/>
              </p:ext>
            </p:extLst>
          </p:nvPr>
        </p:nvGraphicFramePr>
        <p:xfrm>
          <a:off x="2699792" y="1844824"/>
          <a:ext cx="3302000" cy="228600"/>
        </p:xfrm>
        <a:graphic>
          <a:graphicData uri="http://schemas.openxmlformats.org/presentationml/2006/ole">
            <p:oleObj spid="_x0000_s22010" name="Equation" r:id="rId5" imgW="3302000" imgH="228600" progId="">
              <p:embed/>
            </p:oleObj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468365"/>
              </p:ext>
            </p:extLst>
          </p:nvPr>
        </p:nvGraphicFramePr>
        <p:xfrm>
          <a:off x="493713" y="5068888"/>
          <a:ext cx="8356600" cy="977900"/>
        </p:xfrm>
        <a:graphic>
          <a:graphicData uri="http://schemas.openxmlformats.org/presentationml/2006/ole">
            <p:oleObj spid="_x0000_s22011" name="수식" r:id="rId6" imgW="8356320" imgH="977760" progId="Equation.3">
              <p:embed/>
            </p:oleObj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1585952"/>
              </p:ext>
            </p:extLst>
          </p:nvPr>
        </p:nvGraphicFramePr>
        <p:xfrm>
          <a:off x="683568" y="2276872"/>
          <a:ext cx="5372100" cy="292100"/>
        </p:xfrm>
        <a:graphic>
          <a:graphicData uri="http://schemas.openxmlformats.org/presentationml/2006/ole">
            <p:oleObj spid="_x0000_s22012" name="수식" r:id="rId7" imgW="5372100" imgH="292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77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41046" y="393197"/>
            <a:ext cx="7197725" cy="3179819"/>
            <a:chOff x="453" y="680"/>
            <a:chExt cx="4534" cy="1950"/>
          </a:xfrm>
          <a:effectLst/>
        </p:grpSpPr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Bernoulli </a:t>
              </a:r>
              <a:r>
                <a:rPr lang="en-US" altLang="ko-KR" sz="1400" dirty="0">
                  <a:solidFill>
                    <a:srgbClr val="000000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Equation </a:t>
              </a: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 algn="l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                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                   </a:t>
              </a:r>
            </a:p>
            <a:p>
              <a:pPr algn="l"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비선형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Bernoulli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방정식인 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선형미분방정식으로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변환가능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</p:txBody>
        </p:sp>
        <p:graphicFrame>
          <p:nvGraphicFramePr>
            <p:cNvPr id="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48172670"/>
                </p:ext>
              </p:extLst>
            </p:nvPr>
          </p:nvGraphicFramePr>
          <p:xfrm>
            <a:off x="1551" y="731"/>
            <a:ext cx="968" cy="168"/>
          </p:xfrm>
          <a:graphic>
            <a:graphicData uri="http://schemas.openxmlformats.org/presentationml/2006/ole">
              <p:oleObj spid="_x0000_s23150" name="Equation" r:id="rId3" imgW="1536033" imgH="266584" progId="">
                <p:embed/>
              </p:oleObj>
            </a:graphicData>
          </a:graphic>
        </p:graphicFrame>
        <p:graphicFrame>
          <p:nvGraphicFramePr>
            <p:cNvPr id="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88096085"/>
                </p:ext>
              </p:extLst>
            </p:nvPr>
          </p:nvGraphicFramePr>
          <p:xfrm>
            <a:off x="555" y="976"/>
            <a:ext cx="1224" cy="319"/>
          </p:xfrm>
          <a:graphic>
            <a:graphicData uri="http://schemas.openxmlformats.org/presentationml/2006/ole">
              <p:oleObj spid="_x0000_s23152" name="수식" r:id="rId4" imgW="1942920" imgH="520560" progId="Equation.3">
                <p:embed/>
              </p:oleObj>
            </a:graphicData>
          </a:graphic>
        </p:graphicFrame>
        <p:graphicFrame>
          <p:nvGraphicFramePr>
            <p:cNvPr id="1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27658552"/>
                </p:ext>
              </p:extLst>
            </p:nvPr>
          </p:nvGraphicFramePr>
          <p:xfrm>
            <a:off x="642" y="1655"/>
            <a:ext cx="3672" cy="793"/>
          </p:xfrm>
          <a:graphic>
            <a:graphicData uri="http://schemas.openxmlformats.org/presentationml/2006/ole">
              <p:oleObj spid="_x0000_s23153" name="수식" r:id="rId5" imgW="5829120" imgH="1206360" progId="Equation.3">
                <p:embed/>
              </p:oleObj>
            </a:graphicData>
          </a:graphic>
        </p:graphicFrame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6326832" y="6356350"/>
            <a:ext cx="2133600" cy="365125"/>
          </a:xfrm>
        </p:spPr>
        <p:txBody>
          <a:bodyPr/>
          <a:lstStyle/>
          <a:p>
            <a:fld id="{85814902-E7B4-43C9-BF51-5D9C29FE1A5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8264" y="11663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969665"/>
              </p:ext>
            </p:extLst>
          </p:nvPr>
        </p:nvGraphicFramePr>
        <p:xfrm>
          <a:off x="4211960" y="548680"/>
          <a:ext cx="1803400" cy="241300"/>
        </p:xfrm>
        <a:graphic>
          <a:graphicData uri="http://schemas.openxmlformats.org/presentationml/2006/ole">
            <p:oleObj spid="_x0000_s23154" name="수식" r:id="rId6" imgW="1803400" imgH="241300" progId="Equation.3">
              <p:embed/>
            </p:oleObj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27584" y="404664"/>
            <a:ext cx="3240360" cy="37150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2348880"/>
            <a:ext cx="1728192" cy="288032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157" name="Object 629"/>
          <p:cNvGraphicFramePr>
            <a:graphicFrameLocks noChangeAspect="1"/>
          </p:cNvGraphicFramePr>
          <p:nvPr/>
        </p:nvGraphicFramePr>
        <p:xfrm>
          <a:off x="830263" y="3376613"/>
          <a:ext cx="7747000" cy="431800"/>
        </p:xfrm>
        <a:graphic>
          <a:graphicData uri="http://schemas.openxmlformats.org/presentationml/2006/ole">
            <p:oleObj spid="_x0000_s23157" name="수식" r:id="rId7" imgW="7746840" imgH="431640" progId="Equation.3">
              <p:embed/>
            </p:oleObj>
          </a:graphicData>
        </a:graphic>
      </p:graphicFrame>
      <p:cxnSp>
        <p:nvCxnSpPr>
          <p:cNvPr id="40" name="직선 연결선 39"/>
          <p:cNvCxnSpPr/>
          <p:nvPr/>
        </p:nvCxnSpPr>
        <p:spPr>
          <a:xfrm>
            <a:off x="3995936" y="3284984"/>
            <a:ext cx="2088232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40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1-1</a:t>
            </a:r>
            <a:endParaRPr lang="ko-KR" alt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28596" y="428604"/>
          <a:ext cx="8343900" cy="469900"/>
        </p:xfrm>
        <a:graphic>
          <a:graphicData uri="http://schemas.openxmlformats.org/presentationml/2006/ole">
            <p:oleObj spid="_x0000_s51202" name="수식" r:id="rId3" imgW="83437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1-1</a:t>
            </a:r>
            <a:endParaRPr lang="ko-KR" alt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11560" y="332656"/>
          <a:ext cx="7934325" cy="685800"/>
        </p:xfrm>
        <a:graphic>
          <a:graphicData uri="http://schemas.openxmlformats.org/presentationml/2006/ole">
            <p:oleObj spid="_x0000_s50178" name="수식" r:id="rId3" imgW="6883200" imgH="58392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ph idx="1"/>
          </p:nvPr>
        </p:nvGraphicFramePr>
        <p:xfrm>
          <a:off x="652463" y="3284984"/>
          <a:ext cx="7448550" cy="498029"/>
        </p:xfrm>
        <a:graphic>
          <a:graphicData uri="http://schemas.openxmlformats.org/presentationml/2006/ole">
            <p:oleObj spid="_x0000_s50179" name="수식" r:id="rId4" imgW="8877240" imgH="5331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162</Words>
  <Application>Microsoft Office PowerPoint</Application>
  <PresentationFormat>화면 슬라이드 쇼(4:3)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Office 테마</vt:lpstr>
      <vt:lpstr>Equation</vt:lpstr>
      <vt:lpstr>수식</vt:lpstr>
      <vt:lpstr>1.5  선형상미분방정식.  Bernoulli 방정식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Home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Younghoon</dc:creator>
  <cp:lastModifiedBy>USER</cp:lastModifiedBy>
  <cp:revision>394</cp:revision>
  <cp:lastPrinted>2012-03-02T11:30:06Z</cp:lastPrinted>
  <dcterms:created xsi:type="dcterms:W3CDTF">2011-11-27T08:01:15Z</dcterms:created>
  <dcterms:modified xsi:type="dcterms:W3CDTF">2013-03-05T08:59:38Z</dcterms:modified>
</cp:coreProperties>
</file>