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7" r:id="rId2"/>
    <p:sldId id="257" r:id="rId3"/>
    <p:sldId id="258" r:id="rId4"/>
    <p:sldId id="259" r:id="rId5"/>
    <p:sldId id="260" r:id="rId6"/>
    <p:sldId id="261" r:id="rId7"/>
    <p:sldId id="262" r:id="rId8"/>
    <p:sldId id="294" r:id="rId9"/>
    <p:sldId id="263" r:id="rId10"/>
    <p:sldId id="288" r:id="rId11"/>
    <p:sldId id="265" r:id="rId12"/>
    <p:sldId id="292" r:id="rId13"/>
    <p:sldId id="289" r:id="rId14"/>
    <p:sldId id="271" r:id="rId15"/>
    <p:sldId id="273" r:id="rId16"/>
    <p:sldId id="295" r:id="rId17"/>
    <p:sldId id="274" r:id="rId18"/>
    <p:sldId id="275" r:id="rId19"/>
    <p:sldId id="276" r:id="rId20"/>
    <p:sldId id="277" r:id="rId21"/>
    <p:sldId id="290" r:id="rId22"/>
    <p:sldId id="284" r:id="rId23"/>
    <p:sldId id="285" r:id="rId24"/>
    <p:sldId id="293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30" autoAdjust="0"/>
  </p:normalViewPr>
  <p:slideViewPr>
    <p:cSldViewPr>
      <p:cViewPr varScale="1">
        <p:scale>
          <a:sx n="107" d="100"/>
          <a:sy n="107" d="100"/>
        </p:scale>
        <p:origin x="-8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7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4" Type="http://schemas.openxmlformats.org/officeDocument/2006/relationships/image" Target="../media/image12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19AF8-B77B-4C06-B521-71E18151CC0F}" type="datetimeFigureOut">
              <a:rPr lang="ko-KR" altLang="en-US" smtClean="0"/>
              <a:pPr/>
              <a:t>2012-12-27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D5CF0-382F-4EC6-8E04-1EA8AF32F8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206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979712" y="836713"/>
            <a:ext cx="6192688" cy="936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강의 노트 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47664" y="3356992"/>
            <a:ext cx="6552728" cy="2592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err="1" smtClean="0"/>
              <a:t>표지부에</a:t>
            </a:r>
            <a:r>
              <a:rPr lang="ko-KR" altLang="en-US" dirty="0" smtClean="0"/>
              <a:t> 간략한 내용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9827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96F036-EFC5-4FEB-A3C9-2A6F490A3841}" type="datetimeFigureOut">
              <a:rPr lang="ko-KR" altLang="en-US" smtClean="0"/>
              <a:pPr/>
              <a:t>2012-12-27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4902-E7B4-43C9-BF51-5D9C29FE1A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36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14902-E7B4-43C9-BF51-5D9C29FE1A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306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03648" y="548680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1560" y="1412776"/>
            <a:ext cx="792088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14902-E7B4-43C9-BF51-5D9C29FE1A5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395536" y="332656"/>
            <a:ext cx="83529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8855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3.bin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5.bin"/><Relationship Id="rId9" Type="http://schemas.openxmlformats.org/officeDocument/2006/relationships/oleObject" Target="../embeddings/oleObject7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4.bin"/><Relationship Id="rId12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3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3.bin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92.bin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1.bin"/><Relationship Id="rId9" Type="http://schemas.openxmlformats.org/officeDocument/2006/relationships/oleObject" Target="../embeddings/oleObject86.bin"/><Relationship Id="rId14" Type="http://schemas.openxmlformats.org/officeDocument/2006/relationships/oleObject" Target="../embeddings/oleObject9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7.bin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6.bin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5.bin"/><Relationship Id="rId9" Type="http://schemas.openxmlformats.org/officeDocument/2006/relationships/oleObject" Target="../embeddings/oleObject10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07.bin"/><Relationship Id="rId9" Type="http://schemas.openxmlformats.org/officeDocument/2006/relationships/oleObject" Target="../embeddings/oleObject1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7.bin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2.bin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1.bin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0.bin"/><Relationship Id="rId9" Type="http://schemas.openxmlformats.org/officeDocument/2006/relationships/oleObject" Target="../embeddings/oleObject12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1.bin"/><Relationship Id="rId5" Type="http://schemas.openxmlformats.org/officeDocument/2006/relationships/oleObject" Target="../embeddings/oleObject130.bin"/><Relationship Id="rId4" Type="http://schemas.openxmlformats.org/officeDocument/2006/relationships/oleObject" Target="../embeddings/oleObject12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5.bin"/><Relationship Id="rId5" Type="http://schemas.openxmlformats.org/officeDocument/2006/relationships/oleObject" Target="../embeddings/oleObject134.bin"/><Relationship Id="rId4" Type="http://schemas.openxmlformats.org/officeDocument/2006/relationships/oleObject" Target="../embeddings/oleObject13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41.bin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0.bin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39.bin"/><Relationship Id="rId9" Type="http://schemas.openxmlformats.org/officeDocument/2006/relationships/oleObject" Target="../embeddings/oleObject14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50.bin"/><Relationship Id="rId5" Type="http://schemas.openxmlformats.org/officeDocument/2006/relationships/oleObject" Target="../embeddings/oleObject149.bin"/><Relationship Id="rId4" Type="http://schemas.openxmlformats.org/officeDocument/2006/relationships/oleObject" Target="../embeddings/oleObject148.bin"/><Relationship Id="rId9" Type="http://schemas.openxmlformats.org/officeDocument/2006/relationships/oleObject" Target="../embeddings/oleObject15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156.bin"/><Relationship Id="rId4" Type="http://schemas.openxmlformats.org/officeDocument/2006/relationships/oleObject" Target="../embeddings/oleObject15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6336704" cy="792088"/>
          </a:xfrm>
          <a:solidFill>
            <a:schemeClr val="accent1">
              <a:lumMod val="20000"/>
              <a:lumOff val="80000"/>
            </a:schemeClr>
          </a:solidFill>
          <a:ln w="57150" cmpd="thinThick"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한양견명조"/>
              </a:rPr>
              <a:t>Ch. 2   2</a:t>
            </a:r>
            <a:r>
              <a:rPr lang="ko-KR" altLang="en-US" sz="32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한양견명조"/>
              </a:rPr>
              <a:t>계 선형</a:t>
            </a:r>
            <a:r>
              <a:rPr lang="ko-KR" altLang="en-US" sz="32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상</a:t>
            </a:r>
            <a:r>
              <a:rPr lang="ko-KR" altLang="en-US" sz="32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  <a:cs typeface="한양견명조"/>
              </a:rPr>
              <a:t>미분방정식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3648" y="980728"/>
            <a:ext cx="7128792" cy="4752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0000CC"/>
              </a:buClr>
              <a:buFont typeface="Wingdings" pitchFamily="2" charset="2"/>
              <a:buChar char="l"/>
            </a:pPr>
            <a:endParaRPr lang="en-US" altLang="ko-KR" sz="15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00CC"/>
              </a:buClr>
              <a:buFont typeface="Wingdings" pitchFamily="2" charset="2"/>
              <a:buChar char="l"/>
            </a:pPr>
            <a:endParaRPr lang="en-US" altLang="ko-KR" sz="15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00CC"/>
              </a:buClr>
              <a:buFont typeface="Wingdings" pitchFamily="2" charset="2"/>
              <a:buChar char="l"/>
            </a:pPr>
            <a:endParaRPr lang="en-US" altLang="ko-KR" sz="15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00CC"/>
              </a:buClr>
              <a:buFont typeface="Wingdings" pitchFamily="2" charset="2"/>
              <a:buChar char="l"/>
            </a:pPr>
            <a:endParaRPr lang="en-US" altLang="ko-KR" sz="15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상미분방정식</a:t>
            </a:r>
            <a:endParaRPr lang="en-US" altLang="ko-KR" sz="15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선형 상미분방정식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 – 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표준화된 방법 존재</a:t>
            </a:r>
            <a:endParaRPr lang="en-US" altLang="ko-KR" sz="15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비선형 상미분방정식 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– 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해결하기 어려움</a:t>
            </a:r>
            <a:endParaRPr lang="en-US" altLang="ko-KR" sz="15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2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계 선형 상미분방정식</a:t>
            </a:r>
            <a:endParaRPr lang="en-US" altLang="ko-KR" sz="1500" dirty="0" smtClean="0">
              <a:latin typeface="HY신명조" pitchFamily="18" charset="-127"/>
              <a:ea typeface="HY신명조" pitchFamily="18" charset="-127"/>
            </a:endParaRPr>
          </a:p>
          <a:p>
            <a:pPr lvl="1">
              <a:lnSpc>
                <a:spcPct val="150000"/>
              </a:lnSpc>
              <a:spcBef>
                <a:spcPct val="50000"/>
              </a:spcBef>
              <a:buClr>
                <a:srgbClr val="0000CC"/>
              </a:buClr>
              <a:buFont typeface="Wingdings" pitchFamily="2" charset="2"/>
              <a:buNone/>
            </a:pP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:  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기계공학이나 전기공학에서의 응용 때문에 가장 중요한 방정식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2280" y="1166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CH 2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2"/>
          <p:cNvGrpSpPr>
            <a:grpSpLocks/>
          </p:cNvGrpSpPr>
          <p:nvPr/>
        </p:nvGrpSpPr>
        <p:grpSpPr bwMode="auto">
          <a:xfrm>
            <a:off x="899592" y="397172"/>
            <a:ext cx="7197725" cy="1848536"/>
            <a:chOff x="719138" y="1080000"/>
            <a:chExt cx="7197725" cy="1848164"/>
          </a:xfrm>
        </p:grpSpPr>
        <p:grpSp>
          <p:nvGrpSpPr>
            <p:cNvPr id="5" name="그룹 15"/>
            <p:cNvGrpSpPr>
              <a:grpSpLocks/>
            </p:cNvGrpSpPr>
            <p:nvPr/>
          </p:nvGrpSpPr>
          <p:grpSpPr bwMode="auto">
            <a:xfrm>
              <a:off x="719138" y="1080000"/>
              <a:ext cx="7197725" cy="1107773"/>
              <a:chOff x="719138" y="4860000"/>
              <a:chExt cx="7197725" cy="1107773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719138" y="4860000"/>
                <a:ext cx="7197725" cy="11077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accent4"/>
                  </a:buClr>
                  <a:defRPr/>
                </a:pPr>
                <a:r>
                  <a:rPr lang="en-US" altLang="ko-KR" sz="1200" b="1" dirty="0"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&lt;</a:t>
                </a:r>
                <a:r>
                  <a:rPr lang="en-US" altLang="ko-KR" sz="1200" b="1" dirty="0" smtClean="0"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 </a:t>
                </a:r>
                <a:r>
                  <a:rPr lang="en-US" altLang="ko-KR" sz="1200" b="1" dirty="0"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Ex. </a:t>
                </a:r>
                <a:r>
                  <a:rPr lang="en-US" altLang="ko-KR" sz="1200" b="1" dirty="0" smtClean="0"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2&gt;  </a:t>
                </a:r>
                <a:r>
                  <a:rPr lang="ko-KR" altLang="en-US" sz="1200" dirty="0" smtClean="0">
                    <a:latin typeface="HY신명조" pitchFamily="18" charset="-127"/>
                    <a:ea typeface="HY신명조" pitchFamily="18" charset="-127"/>
                  </a:rPr>
                  <a:t>다음의 </a:t>
                </a:r>
                <a:r>
                  <a:rPr lang="ko-KR" altLang="en-US" sz="1200" dirty="0">
                    <a:latin typeface="HY신명조" pitchFamily="18" charset="-127"/>
                    <a:ea typeface="HY신명조" pitchFamily="18" charset="-127"/>
                  </a:rPr>
                  <a:t>초기값 </a:t>
                </a:r>
                <a:r>
                  <a:rPr lang="ko-KR" altLang="en-US" sz="1200" dirty="0" smtClean="0">
                    <a:latin typeface="HY신명조" pitchFamily="18" charset="-127"/>
                    <a:ea typeface="HY신명조" pitchFamily="18" charset="-127"/>
                  </a:rPr>
                  <a:t>문제                                                   를 </a:t>
                </a:r>
                <a:r>
                  <a:rPr lang="ko-KR" altLang="en-US" sz="1200" dirty="0">
                    <a:latin typeface="HY신명조" pitchFamily="18" charset="-127"/>
                    <a:ea typeface="HY신명조" pitchFamily="18" charset="-127"/>
                  </a:rPr>
                  <a:t>풀어라</a:t>
                </a:r>
                <a:r>
                  <a:rPr lang="en-US" altLang="ko-KR" sz="1200" dirty="0" smtClean="0">
                    <a:latin typeface="HY신명조" pitchFamily="18" charset="-127"/>
                    <a:ea typeface="HY신명조" pitchFamily="18" charset="-127"/>
                  </a:rPr>
                  <a:t>.</a:t>
                </a:r>
                <a:r>
                  <a:rPr lang="en-US" altLang="ko-KR" sz="1200" dirty="0" smtClean="0"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 </a:t>
                </a:r>
                <a:endParaRPr lang="en-US" altLang="ko-KR" sz="1200" dirty="0">
                  <a:latin typeface="Times New Roman" pitchFamily="18" charset="0"/>
                  <a:ea typeface="굴림체" pitchFamily="49" charset="-127"/>
                  <a:cs typeface="Times New Roman" pitchFamily="18" charset="0"/>
                </a:endParaRPr>
              </a:p>
              <a:p>
                <a:pPr>
                  <a:spcBef>
                    <a:spcPct val="50000"/>
                  </a:spcBef>
                  <a:buClr>
                    <a:schemeClr val="accent2"/>
                  </a:buClr>
                  <a:defRPr/>
                </a:pPr>
                <a:r>
                  <a:rPr lang="en-US" altLang="ko-KR" sz="1200" b="1" dirty="0">
                    <a:solidFill>
                      <a:srgbClr val="0066FF"/>
                    </a:solidFill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Step 1</a:t>
                </a:r>
                <a:r>
                  <a:rPr lang="en-US" altLang="ko-KR" sz="1200" dirty="0"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 </a:t>
                </a:r>
                <a:r>
                  <a:rPr lang="ko-KR" altLang="en-US" sz="1200" b="1" dirty="0"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 </a:t>
                </a:r>
                <a:r>
                  <a:rPr lang="ko-KR" altLang="en-US" sz="1200" b="1" dirty="0" err="1" smtClean="0">
                    <a:latin typeface="HY신명조" pitchFamily="18" charset="-127"/>
                    <a:ea typeface="HY신명조" pitchFamily="18" charset="-127"/>
                  </a:rPr>
                  <a:t>일반해</a:t>
                </a:r>
                <a:endParaRPr lang="ko-KR" altLang="en-US" sz="1200" b="1" dirty="0">
                  <a:solidFill>
                    <a:schemeClr val="accent6"/>
                  </a:solidFill>
                  <a:latin typeface="Times New Roman" pitchFamily="18" charset="0"/>
                  <a:ea typeface="굴림체" pitchFamily="49" charset="-127"/>
                  <a:cs typeface="Times New Roman" pitchFamily="18" charset="0"/>
                </a:endParaRPr>
              </a:p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itchFamily="2" charset="2"/>
                  <a:buNone/>
                  <a:defRPr/>
                </a:pPr>
                <a:r>
                  <a:rPr lang="en-US" altLang="ko-KR" sz="1200" dirty="0"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                                             </a:t>
                </a:r>
                <a:r>
                  <a:rPr lang="en-US" altLang="ko-KR" sz="1200" dirty="0" smtClean="0"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(</a:t>
                </a:r>
                <a:r>
                  <a:rPr lang="ko-KR" altLang="en-US" sz="1200" dirty="0" smtClean="0">
                    <a:latin typeface="HY신명조" pitchFamily="18" charset="-127"/>
                    <a:ea typeface="HY신명조" pitchFamily="18" charset="-127"/>
                  </a:rPr>
                  <a:t>특성방정식</a:t>
                </a:r>
                <a:r>
                  <a:rPr lang="en-US" altLang="ko-KR" sz="1200" dirty="0" smtClean="0"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)</a:t>
                </a:r>
                <a:endParaRPr lang="ko-KR" altLang="en-US" sz="1200" dirty="0">
                  <a:latin typeface="Times New Roman" pitchFamily="18" charset="0"/>
                  <a:ea typeface="굴림체" pitchFamily="49" charset="-127"/>
                  <a:cs typeface="Times New Roman" pitchFamily="18" charset="0"/>
                </a:endParaRPr>
              </a:p>
              <a:p>
                <a:pPr>
                  <a:spcBef>
                    <a:spcPct val="50000"/>
                  </a:spcBef>
                  <a:buClr>
                    <a:schemeClr val="accent2"/>
                  </a:buClr>
                  <a:defRPr/>
                </a:pPr>
                <a:r>
                  <a:rPr lang="en-US" altLang="ko-KR" sz="1200" b="1" dirty="0">
                    <a:solidFill>
                      <a:srgbClr val="0066FF"/>
                    </a:solidFill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Step 2  </a:t>
                </a:r>
                <a:r>
                  <a:rPr lang="ko-KR" altLang="en-US" sz="1200" b="1" dirty="0" smtClean="0">
                    <a:latin typeface="HY신명조" pitchFamily="18" charset="-127"/>
                    <a:ea typeface="HY신명조" pitchFamily="18" charset="-127"/>
                  </a:rPr>
                  <a:t>특수해</a:t>
                </a:r>
                <a:endParaRPr lang="ko-KR" altLang="en-US" sz="1200" b="1" dirty="0">
                  <a:latin typeface="HY신명조" pitchFamily="18" charset="-127"/>
                  <a:ea typeface="HY신명조" pitchFamily="18" charset="-127"/>
                </a:endParaRPr>
              </a:p>
            </p:txBody>
          </p:sp>
          <p:graphicFrame>
            <p:nvGraphicFramePr>
              <p:cNvPr id="8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627990267"/>
                  </p:ext>
                </p:extLst>
              </p:nvPr>
            </p:nvGraphicFramePr>
            <p:xfrm>
              <a:off x="2807370" y="4877100"/>
              <a:ext cx="2514600" cy="253949"/>
            </p:xfrm>
            <a:graphic>
              <a:graphicData uri="http://schemas.openxmlformats.org/presentationml/2006/ole">
                <p:oleObj spid="_x0000_s67020" name="Equation" r:id="rId3" imgW="2514600" imgH="254000" progId="">
                  <p:embed/>
                </p:oleObj>
              </a:graphicData>
            </a:graphic>
          </p:graphicFrame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6191745" y="5004074"/>
                <a:ext cx="1478949" cy="0"/>
              </a:xfrm>
              <a:prstGeom prst="line">
                <a:avLst/>
              </a:prstGeom>
              <a:noFill/>
              <a:ln w="11430">
                <a:solidFill>
                  <a:srgbClr val="FF0000"/>
                </a:solidFill>
                <a:round/>
                <a:headEnd/>
                <a:tailEnd type="oval" w="med" len="med"/>
              </a:ln>
            </p:spPr>
            <p:txBody>
              <a:bodyPr anchor="ctr"/>
              <a:lstStyle/>
              <a:p>
                <a:endParaRPr lang="ko-KR" altLang="en-US"/>
              </a:p>
            </p:txBody>
          </p:sp>
          <p:graphicFrame>
            <p:nvGraphicFramePr>
              <p:cNvPr id="10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1939896879"/>
                  </p:ext>
                </p:extLst>
              </p:nvPr>
            </p:nvGraphicFramePr>
            <p:xfrm>
              <a:off x="1639953" y="5442165"/>
              <a:ext cx="4457700" cy="241251"/>
            </p:xfrm>
            <a:graphic>
              <a:graphicData uri="http://schemas.openxmlformats.org/presentationml/2006/ole">
                <p:oleObj spid="_x0000_s67021" name="Equation" r:id="rId4" imgW="4457700" imgH="241300" progId="">
                  <p:embed/>
                </p:oleObj>
              </a:graphicData>
            </a:graphic>
          </p:graphicFrame>
        </p:grpSp>
        <p:graphicFrame>
          <p:nvGraphicFramePr>
            <p:cNvPr id="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18771987"/>
                </p:ext>
              </p:extLst>
            </p:nvPr>
          </p:nvGraphicFramePr>
          <p:xfrm>
            <a:off x="1637575" y="2191712"/>
            <a:ext cx="4953000" cy="736452"/>
          </p:xfrm>
          <a:graphic>
            <a:graphicData uri="http://schemas.openxmlformats.org/presentationml/2006/ole">
              <p:oleObj spid="_x0000_s67022" name="Equation" r:id="rId5" imgW="4953000" imgH="736600" progId="">
                <p:embed/>
              </p:oleObj>
            </a:graphicData>
          </a:graphic>
        </p:graphicFrame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912594" y="2348880"/>
            <a:ext cx="7197725" cy="1901330"/>
            <a:chOff x="719138" y="1080000"/>
            <a:chExt cx="7197725" cy="1900947"/>
          </a:xfrm>
        </p:grpSpPr>
        <p:grpSp>
          <p:nvGrpSpPr>
            <p:cNvPr id="12" name="그룹 15"/>
            <p:cNvGrpSpPr>
              <a:grpSpLocks/>
            </p:cNvGrpSpPr>
            <p:nvPr/>
          </p:nvGrpSpPr>
          <p:grpSpPr bwMode="auto">
            <a:xfrm>
              <a:off x="719138" y="1080000"/>
              <a:ext cx="7197725" cy="1107773"/>
              <a:chOff x="719138" y="4860000"/>
              <a:chExt cx="7197725" cy="1107773"/>
            </a:xfrm>
          </p:grpSpPr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719138" y="4860000"/>
                <a:ext cx="7197725" cy="11077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accent4"/>
                  </a:buClr>
                  <a:defRPr/>
                </a:pPr>
                <a:r>
                  <a:rPr lang="en-US" altLang="ko-KR" sz="1200" b="1" dirty="0"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&lt;</a:t>
                </a:r>
                <a:r>
                  <a:rPr lang="en-US" altLang="ko-KR" sz="1200" b="1" dirty="0" smtClean="0"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 </a:t>
                </a:r>
                <a:r>
                  <a:rPr lang="en-US" altLang="ko-KR" sz="1200" b="1" dirty="0"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Ex. </a:t>
                </a:r>
                <a:r>
                  <a:rPr lang="en-US" altLang="ko-KR" sz="1200" b="1" dirty="0" smtClean="0"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4&gt;  </a:t>
                </a:r>
                <a:r>
                  <a:rPr lang="ko-KR" altLang="en-US" sz="1200" dirty="0" smtClean="0">
                    <a:latin typeface="HY신명조" pitchFamily="18" charset="-127"/>
                    <a:ea typeface="HY신명조" pitchFamily="18" charset="-127"/>
                  </a:rPr>
                  <a:t>다음의 </a:t>
                </a:r>
                <a:r>
                  <a:rPr lang="ko-KR" altLang="en-US" sz="1200" dirty="0">
                    <a:latin typeface="HY신명조" pitchFamily="18" charset="-127"/>
                    <a:ea typeface="HY신명조" pitchFamily="18" charset="-127"/>
                  </a:rPr>
                  <a:t>초기값 </a:t>
                </a:r>
                <a:r>
                  <a:rPr lang="ko-KR" altLang="en-US" sz="1200" dirty="0" smtClean="0">
                    <a:latin typeface="HY신명조" pitchFamily="18" charset="-127"/>
                    <a:ea typeface="HY신명조" pitchFamily="18" charset="-127"/>
                  </a:rPr>
                  <a:t>문제                                                            를 풀어라</a:t>
                </a:r>
                <a:r>
                  <a:rPr lang="en-US" altLang="ko-KR" sz="1200" dirty="0" smtClean="0">
                    <a:latin typeface="HY신명조" pitchFamily="18" charset="-127"/>
                    <a:ea typeface="HY신명조" pitchFamily="18" charset="-127"/>
                  </a:rPr>
                  <a:t>.</a:t>
                </a:r>
                <a:r>
                  <a:rPr lang="en-US" altLang="ko-KR" sz="1200" dirty="0" smtClean="0"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 </a:t>
                </a:r>
                <a:endParaRPr lang="en-US" altLang="ko-KR" sz="1200" dirty="0">
                  <a:latin typeface="Times New Roman" pitchFamily="18" charset="0"/>
                  <a:ea typeface="굴림체" pitchFamily="49" charset="-127"/>
                  <a:cs typeface="Times New Roman" pitchFamily="18" charset="0"/>
                </a:endParaRPr>
              </a:p>
              <a:p>
                <a:pPr>
                  <a:spcBef>
                    <a:spcPct val="50000"/>
                  </a:spcBef>
                  <a:buClr>
                    <a:schemeClr val="accent2"/>
                  </a:buClr>
                  <a:defRPr/>
                </a:pPr>
                <a:r>
                  <a:rPr lang="en-US" altLang="ko-KR" sz="1200" b="1" dirty="0">
                    <a:solidFill>
                      <a:srgbClr val="0066FF"/>
                    </a:solidFill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Step 1</a:t>
                </a:r>
                <a:r>
                  <a:rPr lang="en-US" altLang="ko-KR" sz="1200" dirty="0"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 </a:t>
                </a:r>
                <a:r>
                  <a:rPr lang="ko-KR" altLang="en-US" sz="1200" b="1" dirty="0"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 </a:t>
                </a:r>
                <a:r>
                  <a:rPr lang="ko-KR" altLang="en-US" sz="1200" b="1" dirty="0" err="1">
                    <a:latin typeface="HY신명조" pitchFamily="18" charset="-127"/>
                    <a:ea typeface="HY신명조" pitchFamily="18" charset="-127"/>
                  </a:rPr>
                  <a:t>일반해</a:t>
                </a:r>
                <a:endParaRPr lang="ko-KR" altLang="en-US" sz="1200" b="1" dirty="0">
                  <a:solidFill>
                    <a:schemeClr val="accent6"/>
                  </a:solidFill>
                  <a:latin typeface="Times New Roman" pitchFamily="18" charset="0"/>
                  <a:ea typeface="굴림체" pitchFamily="49" charset="-127"/>
                  <a:cs typeface="Times New Roman" pitchFamily="18" charset="0"/>
                </a:endParaRPr>
              </a:p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itchFamily="2" charset="2"/>
                  <a:buNone/>
                  <a:defRPr/>
                </a:pPr>
                <a:r>
                  <a:rPr lang="en-US" altLang="ko-KR" sz="1200" dirty="0" smtClean="0"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                                                  </a:t>
                </a:r>
                <a:r>
                  <a:rPr lang="en-US" altLang="ko-KR" sz="1200" dirty="0"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(</a:t>
                </a:r>
                <a:r>
                  <a:rPr lang="ko-KR" altLang="en-US" sz="1200" dirty="0">
                    <a:latin typeface="HY신명조" pitchFamily="18" charset="-127"/>
                    <a:ea typeface="HY신명조" pitchFamily="18" charset="-127"/>
                  </a:rPr>
                  <a:t>특성방정식</a:t>
                </a:r>
                <a:r>
                  <a:rPr lang="en-US" altLang="ko-KR" sz="1200" dirty="0"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)</a:t>
                </a:r>
                <a:endParaRPr lang="ko-KR" altLang="en-US" sz="1200" dirty="0">
                  <a:latin typeface="Times New Roman" pitchFamily="18" charset="0"/>
                  <a:ea typeface="굴림체" pitchFamily="49" charset="-127"/>
                  <a:cs typeface="Times New Roman" pitchFamily="18" charset="0"/>
                </a:endParaRPr>
              </a:p>
              <a:p>
                <a:pPr>
                  <a:spcBef>
                    <a:spcPct val="50000"/>
                  </a:spcBef>
                  <a:buClr>
                    <a:schemeClr val="accent2"/>
                  </a:buClr>
                  <a:defRPr/>
                </a:pPr>
                <a:r>
                  <a:rPr lang="en-US" altLang="ko-KR" sz="1200" b="1" dirty="0">
                    <a:solidFill>
                      <a:srgbClr val="0066FF"/>
                    </a:solidFill>
                    <a:latin typeface="Times New Roman" pitchFamily="18" charset="0"/>
                    <a:ea typeface="굴림체" pitchFamily="49" charset="-127"/>
                    <a:cs typeface="Times New Roman" pitchFamily="18" charset="0"/>
                  </a:rPr>
                  <a:t>Step 2  </a:t>
                </a:r>
                <a:r>
                  <a:rPr lang="ko-KR" altLang="en-US" sz="1200" b="1" dirty="0">
                    <a:latin typeface="HY신명조" pitchFamily="18" charset="-127"/>
                    <a:ea typeface="HY신명조" pitchFamily="18" charset="-127"/>
                  </a:rPr>
                  <a:t>특수해</a:t>
                </a:r>
              </a:p>
            </p:txBody>
          </p:sp>
          <p:graphicFrame>
            <p:nvGraphicFramePr>
              <p:cNvPr id="15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205931098"/>
                  </p:ext>
                </p:extLst>
              </p:nvPr>
            </p:nvGraphicFramePr>
            <p:xfrm>
              <a:off x="2857500" y="4886869"/>
              <a:ext cx="2921000" cy="253949"/>
            </p:xfrm>
            <a:graphic>
              <a:graphicData uri="http://schemas.openxmlformats.org/presentationml/2006/ole">
                <p:oleObj spid="_x0000_s67023" name="Equation" r:id="rId6" imgW="2921000" imgH="254000" progId="">
                  <p:embed/>
                </p:oleObj>
              </a:graphicData>
            </a:graphic>
          </p:graphicFrame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6538784" y="5004074"/>
                <a:ext cx="1152128" cy="0"/>
              </a:xfrm>
              <a:prstGeom prst="line">
                <a:avLst/>
              </a:prstGeom>
              <a:noFill/>
              <a:ln w="11430">
                <a:solidFill>
                  <a:srgbClr val="FF0000"/>
                </a:solidFill>
                <a:round/>
                <a:headEnd/>
                <a:tailEnd type="oval" w="med" len="med"/>
              </a:ln>
            </p:spPr>
            <p:txBody>
              <a:bodyPr anchor="ctr"/>
              <a:lstStyle/>
              <a:p>
                <a:endParaRPr lang="ko-KR" altLang="en-US"/>
              </a:p>
            </p:txBody>
          </p:sp>
          <p:graphicFrame>
            <p:nvGraphicFramePr>
              <p:cNvPr id="17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574175351"/>
                  </p:ext>
                </p:extLst>
              </p:nvPr>
            </p:nvGraphicFramePr>
            <p:xfrm>
              <a:off x="1673172" y="5446761"/>
              <a:ext cx="4533900" cy="253949"/>
            </p:xfrm>
            <a:graphic>
              <a:graphicData uri="http://schemas.openxmlformats.org/presentationml/2006/ole">
                <p:oleObj spid="_x0000_s67024" name="Equation" r:id="rId7" imgW="4533900" imgH="254000" progId="">
                  <p:embed/>
                </p:oleObj>
              </a:graphicData>
            </a:graphic>
          </p:graphicFrame>
        </p:grpSp>
        <p:graphicFrame>
          <p:nvGraphicFramePr>
            <p:cNvPr id="1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959677279"/>
                </p:ext>
              </p:extLst>
            </p:nvPr>
          </p:nvGraphicFramePr>
          <p:xfrm>
            <a:off x="1700053" y="2219100"/>
            <a:ext cx="5130800" cy="761847"/>
          </p:xfrm>
          <a:graphic>
            <a:graphicData uri="http://schemas.openxmlformats.org/presentationml/2006/ole">
              <p:oleObj spid="_x0000_s67025" name="Equation" r:id="rId8" imgW="5130800" imgH="762000" progId="">
                <p:embed/>
              </p:oleObj>
            </a:graphicData>
          </a:graphic>
        </p:graphicFrame>
      </p:grpSp>
      <p:sp>
        <p:nvSpPr>
          <p:cNvPr id="19" name="TextBox 18"/>
          <p:cNvSpPr txBox="1"/>
          <p:nvPr/>
        </p:nvSpPr>
        <p:spPr>
          <a:xfrm>
            <a:off x="7092280" y="1166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2-2</a:t>
            </a:r>
            <a:endParaRPr lang="ko-KR" altLang="en-US" sz="1000" dirty="0"/>
          </a:p>
        </p:txBody>
      </p:sp>
      <p:grpSp>
        <p:nvGrpSpPr>
          <p:cNvPr id="32" name="Group 19"/>
          <p:cNvGrpSpPr>
            <a:grpSpLocks/>
          </p:cNvGrpSpPr>
          <p:nvPr/>
        </p:nvGrpSpPr>
        <p:grpSpPr bwMode="auto">
          <a:xfrm>
            <a:off x="912593" y="4298953"/>
            <a:ext cx="7197725" cy="2817813"/>
            <a:chOff x="453" y="680"/>
            <a:chExt cx="4534" cy="1775"/>
          </a:xfrm>
        </p:grpSpPr>
        <p:sp>
          <p:nvSpPr>
            <p:cNvPr id="33" name="Text Box 5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8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4"/>
                </a:buClr>
              </a:pPr>
              <a:r>
                <a:rPr lang="en-US" altLang="ko-KR" sz="1200" b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&lt; Ex. 5&gt;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다음의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초기값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문제를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풀어라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Step </a:t>
              </a:r>
              <a:r>
                <a:rPr lang="en-US" altLang="ko-KR" sz="1200" b="1" dirty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1</a:t>
              </a:r>
              <a:r>
                <a:rPr lang="en-US" altLang="ko-KR" sz="12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ko-KR" altLang="en-US" sz="1200" b="1" dirty="0" err="1" smtClean="0">
                  <a:latin typeface="HY신명조" pitchFamily="18" charset="-127"/>
                  <a:ea typeface="HY신명조" pitchFamily="18" charset="-127"/>
                </a:rPr>
                <a:t>일반해</a:t>
              </a:r>
              <a:r>
                <a:rPr lang="ko-KR" altLang="en-US" sz="1200" b="1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200" b="1" dirty="0" smtClean="0">
                  <a:latin typeface="HY신명조" pitchFamily="18" charset="-127"/>
                  <a:ea typeface="HY신명조" pitchFamily="18" charset="-127"/>
                </a:rPr>
                <a:t>                           </a:t>
              </a:r>
              <a:r>
                <a:rPr lang="en-US" altLang="ko-KR" sz="1200" dirty="0" smtClean="0">
                  <a:latin typeface="Times New Roman" pitchFamily="18" charset="0"/>
                  <a:ea typeface="굴림체" pitchFamily="49" charset="-127"/>
                  <a:cs typeface="Times New Roman" pitchFamily="18" charset="0"/>
                </a:rPr>
                <a:t>(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특성방정식</a:t>
              </a:r>
              <a:r>
                <a:rPr lang="en-US" altLang="ko-KR" sz="1200" dirty="0">
                  <a:latin typeface="Times New Roman" pitchFamily="18" charset="0"/>
                  <a:ea typeface="굴림체" pitchFamily="49" charset="-127"/>
                  <a:cs typeface="Times New Roman" pitchFamily="18" charset="0"/>
                </a:rPr>
                <a:t>)</a:t>
              </a: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b="1" dirty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Step 2</a:t>
              </a:r>
              <a:r>
                <a:rPr lang="en-US" altLang="ko-KR" sz="12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ko-KR" altLang="en-US" sz="1200" b="1" dirty="0" smtClean="0">
                  <a:latin typeface="HY신명조" pitchFamily="18" charset="-127"/>
                  <a:ea typeface="HY신명조" pitchFamily="18" charset="-127"/>
                </a:rPr>
                <a:t>특수해</a:t>
              </a:r>
              <a:endParaRPr lang="ko-KR" altLang="en-US" sz="1200" b="1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34" name="Object 6"/>
            <p:cNvGraphicFramePr>
              <a:graphicFrameLocks noChangeAspect="1"/>
            </p:cNvGraphicFramePr>
            <p:nvPr/>
          </p:nvGraphicFramePr>
          <p:xfrm>
            <a:off x="1171" y="907"/>
            <a:ext cx="1648" cy="136"/>
          </p:xfrm>
          <a:graphic>
            <a:graphicData uri="http://schemas.openxmlformats.org/presentationml/2006/ole">
              <p:oleObj spid="_x0000_s67026" name="Equation" r:id="rId9" imgW="2616200" imgH="215900" progId="Equation.3">
                <p:embed/>
              </p:oleObj>
            </a:graphicData>
          </a:graphic>
        </p:graphicFrame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2441" y="771"/>
              <a:ext cx="2383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453" y="2281"/>
              <a:ext cx="4534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</p:txBody>
        </p:sp>
      </p:grp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5694871"/>
              </p:ext>
            </p:extLst>
          </p:nvPr>
        </p:nvGraphicFramePr>
        <p:xfrm>
          <a:off x="2051720" y="4941168"/>
          <a:ext cx="5638800" cy="254000"/>
        </p:xfrm>
        <a:graphic>
          <a:graphicData uri="http://schemas.openxmlformats.org/presentationml/2006/ole">
            <p:oleObj spid="_x0000_s67027" name="Equation" r:id="rId10" imgW="5638800" imgH="254000" progId="">
              <p:embed/>
            </p:oleObj>
          </a:graphicData>
        </a:graphic>
      </p:graphicFrame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26230299"/>
              </p:ext>
            </p:extLst>
          </p:nvPr>
        </p:nvGraphicFramePr>
        <p:xfrm>
          <a:off x="2051720" y="5301208"/>
          <a:ext cx="4787900" cy="749300"/>
        </p:xfrm>
        <a:graphic>
          <a:graphicData uri="http://schemas.openxmlformats.org/presentationml/2006/ole">
            <p:oleObj spid="_x0000_s67028" name="Equation" r:id="rId11" imgW="4787900" imgH="749300" progId="">
              <p:embed/>
            </p:oleObj>
          </a:graphicData>
        </a:graphic>
      </p:graphicFrame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912592" y="6093296"/>
            <a:ext cx="7197725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ko-KR" sz="1200" dirty="0">
                <a:latin typeface="HY신명조" pitchFamily="18" charset="-127"/>
                <a:ea typeface="HY신명조" pitchFamily="18" charset="-127"/>
              </a:rPr>
              <a:t> Euler </a:t>
            </a:r>
            <a:r>
              <a:rPr lang="ko-KR" altLang="en-US" sz="1200" dirty="0">
                <a:latin typeface="HY신명조" pitchFamily="18" charset="-127"/>
                <a:ea typeface="HY신명조" pitchFamily="18" charset="-127"/>
              </a:rPr>
              <a:t>공식 </a:t>
            </a:r>
            <a:r>
              <a:rPr lang="en-US" altLang="ko-KR" sz="1200" dirty="0">
                <a:latin typeface="HY신명조" pitchFamily="18" charset="-127"/>
                <a:ea typeface="HY신명조" pitchFamily="18" charset="-127"/>
              </a:rPr>
              <a:t>: </a:t>
            </a:r>
          </a:p>
        </p:txBody>
      </p:sp>
      <p:graphicFrame>
        <p:nvGraphicFramePr>
          <p:cNvPr id="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1684409"/>
              </p:ext>
            </p:extLst>
          </p:nvPr>
        </p:nvGraphicFramePr>
        <p:xfrm>
          <a:off x="2195736" y="6093296"/>
          <a:ext cx="1066800" cy="215900"/>
        </p:xfrm>
        <a:graphic>
          <a:graphicData uri="http://schemas.openxmlformats.org/presentationml/2006/ole">
            <p:oleObj spid="_x0000_s67029" name="Equation" r:id="rId12" imgW="1066337" imgH="21580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9299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6912768" cy="792088"/>
          </a:xfrm>
        </p:spPr>
        <p:txBody>
          <a:bodyPr>
            <a:noAutofit/>
          </a:bodyPr>
          <a:lstStyle/>
          <a:p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2.3  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미분연산자</a:t>
            </a:r>
            <a:endParaRPr lang="en-US" altLang="ko-KR" sz="2000" b="1" dirty="0">
              <a:latin typeface="HY신명조" pitchFamily="18" charset="-127"/>
              <a:ea typeface="HY신명조" pitchFamily="18" charset="-127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115616" y="1844824"/>
            <a:ext cx="7197725" cy="2641600"/>
            <a:chOff x="453" y="1133"/>
            <a:chExt cx="4534" cy="1664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53" y="1133"/>
              <a:ext cx="4534" cy="16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연산자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Operators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) :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함수를 다른 함수로 변형하는 변환을 의미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err="1">
                  <a:latin typeface="HY신명조" pitchFamily="18" charset="-127"/>
                  <a:ea typeface="HY신명조" pitchFamily="18" charset="-127"/>
                </a:rPr>
                <a:t>연산자법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Operational Calculus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) :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연산자와 그에 해당하는 기법을 가르친다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미분연산자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Differential Operator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) : 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항등연산자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Identity </a:t>
              </a:r>
              <a:r>
                <a:rPr lang="en-US" altLang="ko-KR" sz="1400" dirty="0" err="1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Opterator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) :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2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계 미분연산자의 도입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   </a:t>
              </a:r>
            </a:p>
          </p:txBody>
        </p:sp>
        <p:graphicFrame>
          <p:nvGraphicFramePr>
            <p:cNvPr id="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173422755"/>
                </p:ext>
              </p:extLst>
            </p:nvPr>
          </p:nvGraphicFramePr>
          <p:xfrm>
            <a:off x="2352" y="1671"/>
            <a:ext cx="384" cy="152"/>
          </p:xfrm>
          <a:graphic>
            <a:graphicData uri="http://schemas.openxmlformats.org/presentationml/2006/ole">
              <p:oleObj spid="_x0000_s44247" name="Equation" r:id="rId3" imgW="609336" imgH="241195" progId="Equation.3">
                <p:embed/>
              </p:oleObj>
            </a:graphicData>
          </a:graphic>
        </p:graphicFrame>
        <p:graphicFrame>
          <p:nvGraphicFramePr>
            <p:cNvPr id="9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751225060"/>
                </p:ext>
              </p:extLst>
            </p:nvPr>
          </p:nvGraphicFramePr>
          <p:xfrm>
            <a:off x="2259" y="1923"/>
            <a:ext cx="320" cy="152"/>
          </p:xfrm>
          <a:graphic>
            <a:graphicData uri="http://schemas.openxmlformats.org/presentationml/2006/ole">
              <p:oleObj spid="_x0000_s44248" name="Equation" r:id="rId4" imgW="508000" imgH="241300" progId="Equation.3">
                <p:embed/>
              </p:oleObj>
            </a:graphicData>
          </a:graphic>
        </p:graphicFrame>
        <p:graphicFrame>
          <p:nvGraphicFramePr>
            <p:cNvPr id="10" name="Object 24"/>
            <p:cNvGraphicFramePr>
              <a:graphicFrameLocks noChangeAspect="1"/>
            </p:cNvGraphicFramePr>
            <p:nvPr/>
          </p:nvGraphicFramePr>
          <p:xfrm>
            <a:off x="961" y="2358"/>
            <a:ext cx="2752" cy="168"/>
          </p:xfrm>
          <a:graphic>
            <a:graphicData uri="http://schemas.openxmlformats.org/presentationml/2006/ole">
              <p:oleObj spid="_x0000_s44249" name="Equation" r:id="rId5" imgW="4368800" imgH="266700" progId="Equation.3">
                <p:embed/>
              </p:oleObj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7092280" y="1166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2-3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259273" y="476672"/>
            <a:ext cx="6408712" cy="504057"/>
          </a:xfrm>
          <a:ln w="19050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2.5   Euler-Cauchy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방정식</a:t>
            </a:r>
            <a:endParaRPr lang="en-US" altLang="ko-KR" sz="2000" b="1" dirty="0">
              <a:latin typeface="HY신명조" pitchFamily="18" charset="-127"/>
              <a:ea typeface="HY신명조" pitchFamily="18" charset="-127"/>
            </a:endParaRP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827584" y="1168833"/>
            <a:ext cx="7470651" cy="5154324"/>
            <a:chOff x="442" y="1508"/>
            <a:chExt cx="4853" cy="2663"/>
          </a:xfrm>
          <a:noFill/>
        </p:grpSpPr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442" y="1508"/>
              <a:ext cx="4853" cy="266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     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</a:t>
              </a:r>
              <a:endParaRPr lang="en-US" altLang="ko-KR" sz="140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</a:pPr>
              <a:endParaRPr lang="en-US" altLang="ko-KR" sz="140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endParaRPr lang="en-US" altLang="ko-KR" sz="14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endParaRPr lang="en-US" altLang="ko-KR" sz="140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</a:pPr>
              <a:endParaRPr lang="ko-KR" altLang="en-US" sz="140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경우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1: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서로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다른 두 실근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          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일반해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: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경우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2:  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실이중근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일반해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: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경우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3:   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공액복소근</a:t>
              </a:r>
              <a:endParaRPr lang="ko-KR" altLang="en-US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                                     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529444819"/>
                </p:ext>
              </p:extLst>
            </p:nvPr>
          </p:nvGraphicFramePr>
          <p:xfrm>
            <a:off x="796" y="1697"/>
            <a:ext cx="3792" cy="1067"/>
          </p:xfrm>
          <a:graphic>
            <a:graphicData uri="http://schemas.openxmlformats.org/presentationml/2006/ole">
              <p:oleObj spid="_x0000_s70817" name="수식" r:id="rId3" imgW="6019800" imgH="1778000" progId="Equation.3">
                <p:embed/>
              </p:oleObj>
            </a:graphicData>
          </a:graphic>
        </p:graphicFrame>
        <p:graphicFrame>
          <p:nvGraphicFramePr>
            <p:cNvPr id="11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36130309"/>
                </p:ext>
              </p:extLst>
            </p:nvPr>
          </p:nvGraphicFramePr>
          <p:xfrm>
            <a:off x="2079" y="2898"/>
            <a:ext cx="488" cy="102"/>
          </p:xfrm>
          <a:graphic>
            <a:graphicData uri="http://schemas.openxmlformats.org/presentationml/2006/ole">
              <p:oleObj spid="_x0000_s70818" name="수식" r:id="rId4" imgW="774364" imgH="215806" progId="Equation.3">
                <p:embed/>
              </p:oleObj>
            </a:graphicData>
          </a:graphic>
        </p:graphicFrame>
        <p:graphicFrame>
          <p:nvGraphicFramePr>
            <p:cNvPr id="12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560307557"/>
                </p:ext>
              </p:extLst>
            </p:nvPr>
          </p:nvGraphicFramePr>
          <p:xfrm>
            <a:off x="3053" y="2859"/>
            <a:ext cx="863" cy="153"/>
          </p:xfrm>
          <a:graphic>
            <a:graphicData uri="http://schemas.openxmlformats.org/presentationml/2006/ole">
              <p:oleObj spid="_x0000_s70819" name="수식" r:id="rId5" imgW="1371600" imgH="304800" progId="Equation.3">
                <p:embed/>
              </p:oleObj>
            </a:graphicData>
          </a:graphic>
        </p:graphicFrame>
      </p:grpSp>
      <p:sp>
        <p:nvSpPr>
          <p:cNvPr id="21" name="TextBox 20"/>
          <p:cNvSpPr txBox="1"/>
          <p:nvPr/>
        </p:nvSpPr>
        <p:spPr>
          <a:xfrm>
            <a:off x="7092280" y="1166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2-2</a:t>
            </a:r>
            <a:endParaRPr lang="ko-KR" altLang="en-US" sz="10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37629858"/>
              </p:ext>
            </p:extLst>
          </p:nvPr>
        </p:nvGraphicFramePr>
        <p:xfrm>
          <a:off x="2591780" y="4619476"/>
          <a:ext cx="927100" cy="393700"/>
        </p:xfrm>
        <a:graphic>
          <a:graphicData uri="http://schemas.openxmlformats.org/presentationml/2006/ole">
            <p:oleObj spid="_x0000_s70820" name="수식" r:id="rId6" imgW="926698" imgH="393529" progId="Equation.3">
              <p:embed/>
            </p:oleObj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9334173"/>
              </p:ext>
            </p:extLst>
          </p:nvPr>
        </p:nvGraphicFramePr>
        <p:xfrm>
          <a:off x="4307733" y="4509120"/>
          <a:ext cx="2768600" cy="431800"/>
        </p:xfrm>
        <a:graphic>
          <a:graphicData uri="http://schemas.openxmlformats.org/presentationml/2006/ole">
            <p:oleObj spid="_x0000_s70821" name="수식" r:id="rId7" imgW="2768600" imgH="431800" progId="Equation.3">
              <p:embed/>
            </p:oleObj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54329806"/>
              </p:ext>
            </p:extLst>
          </p:nvPr>
        </p:nvGraphicFramePr>
        <p:xfrm>
          <a:off x="2886294" y="5547185"/>
          <a:ext cx="1651000" cy="215900"/>
        </p:xfrm>
        <a:graphic>
          <a:graphicData uri="http://schemas.openxmlformats.org/presentationml/2006/ole">
            <p:oleObj spid="_x0000_s70822" name="수식" r:id="rId8" imgW="1651000" imgH="215900" progId="Equation.3">
              <p:embed/>
            </p:oleObj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80194479"/>
              </p:ext>
            </p:extLst>
          </p:nvPr>
        </p:nvGraphicFramePr>
        <p:xfrm>
          <a:off x="4556904" y="5492747"/>
          <a:ext cx="3276600" cy="266700"/>
        </p:xfrm>
        <a:graphic>
          <a:graphicData uri="http://schemas.openxmlformats.org/presentationml/2006/ole">
            <p:oleObj spid="_x0000_s70823" name="수식" r:id="rId9" imgW="3276600" imgH="266700" progId="Equation.3">
              <p:embed/>
            </p:oleObj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2159004" y="2480897"/>
            <a:ext cx="1459485" cy="216024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159006" y="1799620"/>
            <a:ext cx="468778" cy="269729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802338" y="3789040"/>
            <a:ext cx="4425846" cy="336345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800990" y="4509120"/>
            <a:ext cx="5291290" cy="50405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00990" y="5445224"/>
            <a:ext cx="6083378" cy="353927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77464325"/>
              </p:ext>
            </p:extLst>
          </p:nvPr>
        </p:nvGraphicFramePr>
        <p:xfrm>
          <a:off x="1397000" y="1193800"/>
          <a:ext cx="4635500" cy="266700"/>
        </p:xfrm>
        <a:graphic>
          <a:graphicData uri="http://schemas.openxmlformats.org/presentationml/2006/ole">
            <p:oleObj spid="_x0000_s70824" name="수식" r:id="rId10" imgW="4635360" imgH="266400" progId="Equation.3">
              <p:embed/>
            </p:oleObj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802338" y="1160460"/>
            <a:ext cx="3345726" cy="315951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59006" y="2132856"/>
            <a:ext cx="1459483" cy="288032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20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>
            <a:grpSpLocks/>
          </p:cNvGrpSpPr>
          <p:nvPr/>
        </p:nvGrpSpPr>
        <p:grpSpPr bwMode="auto">
          <a:xfrm>
            <a:off x="827584" y="476672"/>
            <a:ext cx="7197725" cy="646331"/>
            <a:chOff x="719138" y="4860000"/>
            <a:chExt cx="7197725" cy="646201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719138" y="4860000"/>
              <a:ext cx="7197725" cy="6462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4"/>
                </a:buClr>
                <a:buFont typeface="Wingdings" pitchFamily="2" charset="2"/>
                <a:buChar char="§"/>
                <a:defRPr/>
              </a:pPr>
              <a:r>
                <a:rPr lang="en-US" altLang="ko-KR" sz="1200" dirty="0">
                  <a:latin typeface="Times New Roman" pitchFamily="18" charset="0"/>
                  <a:ea typeface="굴림체" pitchFamily="49" charset="-127"/>
                  <a:cs typeface="Times New Roman" pitchFamily="18" charset="0"/>
                </a:rPr>
                <a:t>  Ex. </a:t>
              </a:r>
              <a:r>
                <a:rPr lang="en-US" altLang="ko-KR" sz="1200" dirty="0" smtClean="0">
                  <a:latin typeface="Times New Roman" pitchFamily="18" charset="0"/>
                  <a:ea typeface="굴림체" pitchFamily="49" charset="-127"/>
                  <a:cs typeface="Times New Roman" pitchFamily="18" charset="0"/>
                </a:rPr>
                <a:t>1 </a:t>
              </a:r>
              <a:r>
                <a:rPr lang="ko-KR" altLang="en-US" sz="1200" dirty="0" err="1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오일러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-</a:t>
              </a:r>
              <a:r>
                <a:rPr lang="ko-KR" altLang="en-US" sz="1200" dirty="0" err="1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코시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 방정식                             을 풀어라</a:t>
              </a:r>
              <a:endParaRPr lang="en-US" altLang="ko-KR" sz="1200" dirty="0">
                <a:latin typeface="HY신명조" pitchFamily="18" charset="-127"/>
                <a:ea typeface="HY신명조" pitchFamily="18" charset="-127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                                       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(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보조방정식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 )</a:t>
              </a:r>
              <a:endParaRPr lang="ko-KR" altLang="en-US" sz="1200" dirty="0">
                <a:latin typeface="HY신명조" pitchFamily="18" charset="-127"/>
                <a:ea typeface="HY신명조" pitchFamily="18" charset="-127"/>
                <a:cs typeface="Times New Roman" pitchFamily="18" charset="0"/>
              </a:endParaRPr>
            </a:p>
          </p:txBody>
        </p:sp>
        <p:graphicFrame>
          <p:nvGraphicFramePr>
            <p:cNvPr id="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378459113"/>
                </p:ext>
              </p:extLst>
            </p:nvPr>
          </p:nvGraphicFramePr>
          <p:xfrm>
            <a:off x="2774151" y="4898321"/>
            <a:ext cx="1422400" cy="228554"/>
          </p:xfrm>
          <a:graphic>
            <a:graphicData uri="http://schemas.openxmlformats.org/presentationml/2006/ole">
              <p:oleObj spid="_x0000_s68018" name="Equation" r:id="rId3" imgW="1422400" imgH="228600" progId="">
                <p:embed/>
              </p:oleObj>
            </a:graphicData>
          </a:graphic>
        </p:graphicFrame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934391" y="5013037"/>
              <a:ext cx="2736304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ko-KR" altLang="en-US"/>
            </a:p>
          </p:txBody>
        </p:sp>
        <p:graphicFrame>
          <p:nvGraphicFramePr>
            <p:cNvPr id="8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255114135"/>
                </p:ext>
              </p:extLst>
            </p:nvPr>
          </p:nvGraphicFramePr>
          <p:xfrm>
            <a:off x="1624999" y="5217905"/>
            <a:ext cx="5181600" cy="241251"/>
          </p:xfrm>
          <a:graphic>
            <a:graphicData uri="http://schemas.openxmlformats.org/presentationml/2006/ole">
              <p:oleObj spid="_x0000_s68019" name="Equation" r:id="rId4" imgW="5181600" imgH="241300" progId="">
                <p:embed/>
              </p:oleObj>
            </a:graphicData>
          </a:graphic>
        </p:graphicFrame>
      </p:grpSp>
      <p:grpSp>
        <p:nvGrpSpPr>
          <p:cNvPr id="9" name="그룹 15"/>
          <p:cNvGrpSpPr>
            <a:grpSpLocks/>
          </p:cNvGrpSpPr>
          <p:nvPr/>
        </p:nvGrpSpPr>
        <p:grpSpPr bwMode="auto">
          <a:xfrm>
            <a:off x="827584" y="1268760"/>
            <a:ext cx="7197725" cy="646331"/>
            <a:chOff x="719138" y="4860000"/>
            <a:chExt cx="7197725" cy="646201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719138" y="4860000"/>
              <a:ext cx="7197725" cy="6462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4"/>
                </a:buClr>
                <a:buFont typeface="Wingdings" pitchFamily="2" charset="2"/>
                <a:buChar char="§"/>
                <a:defRPr/>
              </a:pPr>
              <a:r>
                <a:rPr lang="en-US" altLang="ko-KR" sz="1200" dirty="0">
                  <a:latin typeface="Times New Roman" pitchFamily="18" charset="0"/>
                  <a:ea typeface="굴림체" pitchFamily="49" charset="-127"/>
                  <a:cs typeface="Times New Roman" pitchFamily="18" charset="0"/>
                </a:rPr>
                <a:t>  Ex. </a:t>
              </a:r>
              <a:r>
                <a:rPr lang="en-US" altLang="ko-KR" sz="1200" dirty="0" smtClean="0">
                  <a:latin typeface="Times New Roman" pitchFamily="18" charset="0"/>
                  <a:ea typeface="굴림체" pitchFamily="49" charset="-127"/>
                  <a:cs typeface="Times New Roman" pitchFamily="18" charset="0"/>
                </a:rPr>
                <a:t>2 </a:t>
              </a:r>
              <a:r>
                <a:rPr lang="ko-KR" altLang="en-US" sz="1200" dirty="0" err="1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오일러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-</a:t>
              </a:r>
              <a:r>
                <a:rPr lang="ko-KR" altLang="en-US" sz="1200" dirty="0" err="1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코시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 방정식                        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을 풀어라</a:t>
              </a:r>
              <a:endParaRPr lang="en-US" altLang="ko-KR" sz="1200" dirty="0">
                <a:latin typeface="Times New Roman" pitchFamily="18" charset="0"/>
                <a:ea typeface="굴림체" pitchFamily="49" charset="-127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ko-KR" sz="1200" dirty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                                   (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보조방정식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 )</a:t>
              </a:r>
              <a:endParaRPr lang="ko-KR" altLang="en-US" sz="1200" dirty="0">
                <a:latin typeface="Times New Roman" pitchFamily="18" charset="0"/>
                <a:ea typeface="굴림체" pitchFamily="49" charset="-127"/>
                <a:cs typeface="Times New Roman" pitchFamily="18" charset="0"/>
              </a:endParaRPr>
            </a:p>
          </p:txBody>
        </p:sp>
        <p:graphicFrame>
          <p:nvGraphicFramePr>
            <p:cNvPr id="1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950784653"/>
                </p:ext>
              </p:extLst>
            </p:nvPr>
          </p:nvGraphicFramePr>
          <p:xfrm>
            <a:off x="2789146" y="4898747"/>
            <a:ext cx="1206500" cy="228554"/>
          </p:xfrm>
          <a:graphic>
            <a:graphicData uri="http://schemas.openxmlformats.org/presentationml/2006/ole">
              <p:oleObj spid="_x0000_s68020" name="Equation" r:id="rId5" imgW="1206500" imgH="228600" progId="">
                <p:embed/>
              </p:oleObj>
            </a:graphicData>
          </a:graphic>
        </p:graphicFrame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4742621" y="5013037"/>
              <a:ext cx="2928074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ko-KR" altLang="en-US"/>
            </a:p>
          </p:txBody>
        </p:sp>
        <p:graphicFrame>
          <p:nvGraphicFramePr>
            <p:cNvPr id="1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197129365"/>
                </p:ext>
              </p:extLst>
            </p:nvPr>
          </p:nvGraphicFramePr>
          <p:xfrm>
            <a:off x="1682137" y="5219358"/>
            <a:ext cx="4356100" cy="253949"/>
          </p:xfrm>
          <a:graphic>
            <a:graphicData uri="http://schemas.openxmlformats.org/presentationml/2006/ole">
              <p:oleObj spid="_x0000_s68021" name="Equation" r:id="rId6" imgW="4356100" imgH="254000" progId="">
                <p:embed/>
              </p:oleObj>
            </a:graphicData>
          </a:graphic>
        </p:graphicFrame>
      </p:grpSp>
      <p:grpSp>
        <p:nvGrpSpPr>
          <p:cNvPr id="14" name="그룹 15"/>
          <p:cNvGrpSpPr>
            <a:grpSpLocks/>
          </p:cNvGrpSpPr>
          <p:nvPr/>
        </p:nvGrpSpPr>
        <p:grpSpPr bwMode="auto">
          <a:xfrm>
            <a:off x="827583" y="2060848"/>
            <a:ext cx="7197725" cy="646331"/>
            <a:chOff x="719138" y="4860000"/>
            <a:chExt cx="7197725" cy="646201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719138" y="4860000"/>
              <a:ext cx="7197725" cy="6462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4"/>
                </a:buClr>
                <a:buFont typeface="Wingdings" pitchFamily="2" charset="2"/>
                <a:buChar char="§"/>
                <a:defRPr/>
              </a:pPr>
              <a:r>
                <a:rPr lang="en-US" altLang="ko-KR" sz="1200" dirty="0">
                  <a:latin typeface="Times New Roman" pitchFamily="18" charset="0"/>
                  <a:ea typeface="굴림체" pitchFamily="49" charset="-127"/>
                  <a:cs typeface="Times New Roman" pitchFamily="18" charset="0"/>
                </a:rPr>
                <a:t>  Ex. </a:t>
              </a:r>
              <a:r>
                <a:rPr lang="en-US" altLang="ko-KR" sz="1200" dirty="0" smtClean="0">
                  <a:latin typeface="Times New Roman" pitchFamily="18" charset="0"/>
                  <a:ea typeface="굴림체" pitchFamily="49" charset="-127"/>
                  <a:cs typeface="Times New Roman" pitchFamily="18" charset="0"/>
                </a:rPr>
                <a:t>3 </a:t>
              </a:r>
              <a:r>
                <a:rPr lang="ko-KR" altLang="en-US" sz="1200" dirty="0" err="1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오일러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-</a:t>
              </a:r>
              <a:r>
                <a:rPr lang="ko-KR" altLang="en-US" sz="1200" dirty="0" err="1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코시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방정식                               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을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풀어라</a:t>
              </a:r>
              <a:endParaRPr lang="en-US" altLang="ko-KR" sz="1200" dirty="0">
                <a:latin typeface="Times New Roman" pitchFamily="18" charset="0"/>
                <a:ea typeface="굴림체" pitchFamily="49" charset="-127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                                   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(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보조방정식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 )</a:t>
              </a:r>
              <a:endParaRPr lang="ko-KR" altLang="en-US" sz="1200" dirty="0">
                <a:latin typeface="Times New Roman" pitchFamily="18" charset="0"/>
                <a:ea typeface="굴림체" pitchFamily="49" charset="-127"/>
                <a:cs typeface="Times New Roman" pitchFamily="18" charset="0"/>
              </a:endParaRPr>
            </a:p>
          </p:txBody>
        </p:sp>
        <p:graphicFrame>
          <p:nvGraphicFramePr>
            <p:cNvPr id="1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555945093"/>
                </p:ext>
              </p:extLst>
            </p:nvPr>
          </p:nvGraphicFramePr>
          <p:xfrm>
            <a:off x="2789440" y="4898832"/>
            <a:ext cx="1587500" cy="228554"/>
          </p:xfrm>
          <a:graphic>
            <a:graphicData uri="http://schemas.openxmlformats.org/presentationml/2006/ole">
              <p:oleObj spid="_x0000_s68022" name="Equation" r:id="rId7" imgW="1587500" imgH="228600" progId="">
                <p:embed/>
              </p:oleObj>
            </a:graphicData>
          </a:graphic>
        </p:graphicFrame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5102661" y="5013037"/>
              <a:ext cx="2568034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ko-KR" altLang="en-US"/>
            </a:p>
          </p:txBody>
        </p:sp>
        <p:graphicFrame>
          <p:nvGraphicFramePr>
            <p:cNvPr id="18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58324091"/>
                </p:ext>
              </p:extLst>
            </p:nvPr>
          </p:nvGraphicFramePr>
          <p:xfrm>
            <a:off x="1272484" y="5207772"/>
            <a:ext cx="6413500" cy="279344"/>
          </p:xfrm>
          <a:graphic>
            <a:graphicData uri="http://schemas.openxmlformats.org/presentationml/2006/ole">
              <p:oleObj spid="_x0000_s68023" name="Equation" r:id="rId8" imgW="6413500" imgH="279400" progId="">
                <p:embed/>
              </p:oleObj>
            </a:graphicData>
          </a:graphic>
        </p:graphicFrame>
      </p:grpSp>
      <p:sp>
        <p:nvSpPr>
          <p:cNvPr id="20" name="TextBox 19"/>
          <p:cNvSpPr txBox="1"/>
          <p:nvPr/>
        </p:nvSpPr>
        <p:spPr>
          <a:xfrm>
            <a:off x="7092280" y="1166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2-5</a:t>
            </a:r>
            <a:endParaRPr lang="ko-KR" altLang="en-US" sz="1000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2465219"/>
              </p:ext>
            </p:extLst>
          </p:nvPr>
        </p:nvGraphicFramePr>
        <p:xfrm>
          <a:off x="908944" y="2780928"/>
          <a:ext cx="4152900" cy="1193800"/>
        </p:xfrm>
        <a:graphic>
          <a:graphicData uri="http://schemas.openxmlformats.org/presentationml/2006/ole">
            <p:oleObj spid="_x0000_s68024" name="수식" r:id="rId9" imgW="4152900" imgH="1193800" progId="Equation.3">
              <p:embed/>
            </p:oleObj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3881180"/>
              </p:ext>
            </p:extLst>
          </p:nvPr>
        </p:nvGraphicFramePr>
        <p:xfrm>
          <a:off x="5445125" y="3213100"/>
          <a:ext cx="1930400" cy="431800"/>
        </p:xfrm>
        <a:graphic>
          <a:graphicData uri="http://schemas.openxmlformats.org/presentationml/2006/ole">
            <p:oleObj spid="_x0000_s68025" name="수식" r:id="rId10" imgW="19304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059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571604" y="428604"/>
            <a:ext cx="5760640" cy="504056"/>
          </a:xfrm>
          <a:ln w="19050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altLang="ko-KR" sz="1800" b="1" dirty="0" smtClean="0">
                <a:latin typeface="HY신명조" pitchFamily="18" charset="-127"/>
                <a:ea typeface="HY신명조" pitchFamily="18" charset="-127"/>
              </a:rPr>
              <a:t>2.6   </a:t>
            </a:r>
            <a:r>
              <a:rPr lang="ko-KR" altLang="en-US" sz="1800" b="1" dirty="0" smtClean="0">
                <a:latin typeface="HY신명조" pitchFamily="18" charset="-127"/>
                <a:ea typeface="HY신명조" pitchFamily="18" charset="-127"/>
              </a:rPr>
              <a:t>해의  존재성과  유일성</a:t>
            </a:r>
            <a:r>
              <a:rPr lang="en-US" altLang="ko-KR" sz="1800" b="1" dirty="0" smtClean="0">
                <a:latin typeface="HY신명조" pitchFamily="18" charset="-127"/>
                <a:ea typeface="HY신명조" pitchFamily="18" charset="-127"/>
              </a:rPr>
              <a:t>.  </a:t>
            </a:r>
            <a:r>
              <a:rPr lang="en-US" altLang="ko-KR" sz="1800" b="1" dirty="0" err="1" smtClean="0">
                <a:latin typeface="HY신명조" pitchFamily="18" charset="-127"/>
                <a:ea typeface="HY신명조" pitchFamily="18" charset="-127"/>
              </a:rPr>
              <a:t>Wronskian</a:t>
            </a:r>
            <a:endParaRPr lang="en-US" altLang="ko-KR" sz="1800" b="1" dirty="0">
              <a:latin typeface="HY신명조" pitchFamily="18" charset="-127"/>
              <a:ea typeface="HY신명조" pitchFamily="18" charset="-127"/>
            </a:endParaRP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000100" y="1928802"/>
            <a:ext cx="7416825" cy="1169988"/>
            <a:chOff x="453" y="1586"/>
            <a:chExt cx="4534" cy="737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453" y="1586"/>
              <a:ext cx="4534" cy="7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b="1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&lt;</a:t>
              </a:r>
              <a:r>
                <a:rPr lang="ko-KR" altLang="en-US" sz="1400" b="1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정리</a:t>
              </a:r>
              <a:r>
                <a:rPr lang="en-US" altLang="ko-KR" sz="1400" b="1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1&gt;  </a:t>
              </a:r>
              <a:r>
                <a:rPr lang="ko-KR" altLang="en-US" sz="1400" b="1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초기값 </a:t>
              </a:r>
              <a:r>
                <a:rPr lang="ko-KR" altLang="en-US" sz="1400" b="1" dirty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문제에 </a:t>
              </a:r>
              <a:r>
                <a:rPr lang="ko-KR" altLang="en-US" sz="1400" b="1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대한  존재성과  유일성  정리</a:t>
              </a:r>
              <a:endParaRPr lang="ko-KR" altLang="en-US" sz="140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만약        와       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가 어떤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열린 구간 </a:t>
              </a:r>
              <a:r>
                <a:rPr lang="en-US" altLang="ko-KR" sz="1400" b="1" i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(1.1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절 참조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)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에서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연속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함수이고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,   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가 구간 </a:t>
              </a:r>
              <a:r>
                <a:rPr lang="en-US" altLang="ko-KR" sz="1400" i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내에 </a:t>
              </a:r>
              <a:endParaRPr lang="ko-KR" altLang="en-US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있다면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식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(1)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과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(2)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로 구성되는 초기값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문제는 구간 </a:t>
              </a:r>
              <a:r>
                <a:rPr lang="en-US" altLang="ko-KR" sz="1400" i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에서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유일한 해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를 갖는다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.</a:t>
              </a:r>
            </a:p>
          </p:txBody>
        </p:sp>
        <p:graphicFrame>
          <p:nvGraphicFramePr>
            <p:cNvPr id="9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780371452"/>
                </p:ext>
              </p:extLst>
            </p:nvPr>
          </p:nvGraphicFramePr>
          <p:xfrm>
            <a:off x="861" y="1858"/>
            <a:ext cx="240" cy="160"/>
          </p:xfrm>
          <a:graphic>
            <a:graphicData uri="http://schemas.openxmlformats.org/presentationml/2006/ole">
              <p:oleObj spid="_x0000_s50581" name="Equation" r:id="rId3" imgW="380835" imgH="253890" progId="">
                <p:embed/>
              </p:oleObj>
            </a:graphicData>
          </a:graphic>
        </p:graphicFrame>
        <p:graphicFrame>
          <p:nvGraphicFramePr>
            <p:cNvPr id="10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860831238"/>
                </p:ext>
              </p:extLst>
            </p:nvPr>
          </p:nvGraphicFramePr>
          <p:xfrm>
            <a:off x="1269" y="1858"/>
            <a:ext cx="224" cy="160"/>
          </p:xfrm>
          <a:graphic>
            <a:graphicData uri="http://schemas.openxmlformats.org/presentationml/2006/ole">
              <p:oleObj spid="_x0000_s50582" name="Equation" r:id="rId4" imgW="355292" imgH="253780" progId="Equation.3">
                <p:embed/>
              </p:oleObj>
            </a:graphicData>
          </a:graphic>
        </p:graphicFrame>
        <p:graphicFrame>
          <p:nvGraphicFramePr>
            <p:cNvPr id="11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228213191"/>
                </p:ext>
              </p:extLst>
            </p:nvPr>
          </p:nvGraphicFramePr>
          <p:xfrm>
            <a:off x="4019" y="1832"/>
            <a:ext cx="120" cy="160"/>
          </p:xfrm>
          <a:graphic>
            <a:graphicData uri="http://schemas.openxmlformats.org/presentationml/2006/ole">
              <p:oleObj spid="_x0000_s50583" name="Equation" r:id="rId5" imgW="190417" imgH="253890" progId="Equation.3">
                <p:embed/>
              </p:oleObj>
            </a:graphicData>
          </a:graphic>
        </p:graphicFrame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1000100" y="2857496"/>
            <a:ext cx="7197725" cy="758826"/>
            <a:chOff x="445" y="625"/>
            <a:chExt cx="4534" cy="478"/>
          </a:xfrm>
        </p:grpSpPr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445" y="625"/>
              <a:ext cx="4534" cy="3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  :  </a:t>
              </a:r>
              <a:r>
                <a:rPr lang="en-US" altLang="ko-KR" sz="1400" dirty="0" err="1" smtClean="0">
                  <a:latin typeface="HY신명조" pitchFamily="18" charset="-127"/>
                  <a:ea typeface="HY신명조" pitchFamily="18" charset="-127"/>
                </a:rPr>
                <a:t>Wronskian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(or </a:t>
              </a:r>
              <a:r>
                <a:rPr lang="en-US" altLang="ko-KR" sz="1400" dirty="0" err="1" smtClean="0">
                  <a:latin typeface="HY신명조" pitchFamily="18" charset="-127"/>
                  <a:ea typeface="HY신명조" pitchFamily="18" charset="-127"/>
                </a:rPr>
                <a:t>Wronski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determinant)                                              </a:t>
              </a:r>
              <a:endParaRPr lang="ko-KR" altLang="en-US" sz="14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1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24925109"/>
                </p:ext>
              </p:extLst>
            </p:nvPr>
          </p:nvGraphicFramePr>
          <p:xfrm>
            <a:off x="718" y="783"/>
            <a:ext cx="1544" cy="320"/>
          </p:xfrm>
          <a:graphic>
            <a:graphicData uri="http://schemas.openxmlformats.org/presentationml/2006/ole">
              <p:oleObj spid="_x0000_s50584" name="수식" r:id="rId6" imgW="2451100" imgH="508000" progId="Equation.3">
                <p:embed/>
              </p:oleObj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7092280" y="1166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2-6</a:t>
            </a:r>
            <a:endParaRPr lang="ko-KR" altLang="en-US" sz="1000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3684806"/>
              </p:ext>
            </p:extLst>
          </p:nvPr>
        </p:nvGraphicFramePr>
        <p:xfrm>
          <a:off x="1857356" y="1071546"/>
          <a:ext cx="4724400" cy="762000"/>
        </p:xfrm>
        <a:graphic>
          <a:graphicData uri="http://schemas.openxmlformats.org/presentationml/2006/ole">
            <p:oleObj spid="_x0000_s50585" name="수식" r:id="rId7" imgW="4724400" imgH="762000" progId="Equation.3">
              <p:embed/>
            </p:oleObj>
          </a:graphicData>
        </a:graphic>
      </p:graphicFrame>
      <p:grpSp>
        <p:nvGrpSpPr>
          <p:cNvPr id="19" name="Group 40"/>
          <p:cNvGrpSpPr>
            <a:grpSpLocks/>
          </p:cNvGrpSpPr>
          <p:nvPr/>
        </p:nvGrpSpPr>
        <p:grpSpPr bwMode="auto">
          <a:xfrm>
            <a:off x="1000100" y="3714752"/>
            <a:ext cx="7786688" cy="2411413"/>
            <a:chOff x="453" y="1745"/>
            <a:chExt cx="4905" cy="1519"/>
          </a:xfrm>
        </p:grpSpPr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453" y="1745"/>
              <a:ext cx="4534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&lt;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정리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2&gt;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해의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일차종속과 일차독립</a:t>
              </a: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544" y="1881"/>
              <a:ext cx="4814" cy="1383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square" tIns="180000" bIns="180000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상미분방정식이 열린 구간 </a:t>
              </a:r>
              <a:r>
                <a:rPr lang="en-US" altLang="ko-KR" sz="1400" i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에서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연속인 계수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와        를 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갖는다고 가정하자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. 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그러면 구간 </a:t>
              </a:r>
              <a:r>
                <a:rPr lang="en-US" altLang="ko-KR" sz="1400" i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에서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제차 선형상미분방정식의 두 개의 해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가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구간 </a:t>
              </a:r>
              <a:r>
                <a:rPr lang="en-US" altLang="ko-KR" sz="1400" i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에서 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일차종속이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되는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필요충분조건은 이 해들의 </a:t>
              </a:r>
              <a:r>
                <a:rPr lang="en-US" altLang="ko-KR" sz="1400" dirty="0" err="1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Wronskian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이 구간 </a:t>
              </a:r>
              <a:r>
                <a:rPr lang="en-US" altLang="ko-KR" sz="1400" i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내의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어떤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에서  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ko-KR" sz="14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0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이 되는 것이다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.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더욱이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구간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I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내의 한 점   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에서         이라면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구간 </a:t>
              </a:r>
              <a:r>
                <a:rPr lang="en-US" altLang="ko-KR" sz="1400" i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에서          이다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.  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그러므로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만약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i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W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가  </a:t>
              </a:r>
              <a:r>
                <a:rPr lang="en-US" altLang="ko-KR" sz="14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0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이 아닌    이 구간 </a:t>
              </a:r>
              <a:r>
                <a:rPr lang="en-US" altLang="ko-KR" sz="1400" i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내에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존재하면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구간</a:t>
              </a:r>
              <a:r>
                <a:rPr lang="en-US" altLang="ko-KR" sz="1400" i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에서          는 일차독립이다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. 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2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589767786"/>
                </p:ext>
              </p:extLst>
            </p:nvPr>
          </p:nvGraphicFramePr>
          <p:xfrm>
            <a:off x="2881" y="2005"/>
            <a:ext cx="240" cy="160"/>
          </p:xfrm>
          <a:graphic>
            <a:graphicData uri="http://schemas.openxmlformats.org/presentationml/2006/ole">
              <p:oleObj spid="_x0000_s50586" name="Equation" r:id="rId8" imgW="380835" imgH="253890" progId="Equation.3">
                <p:embed/>
              </p:oleObj>
            </a:graphicData>
          </a:graphic>
        </p:graphicFrame>
        <p:graphicFrame>
          <p:nvGraphicFramePr>
            <p:cNvPr id="2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66092028"/>
                </p:ext>
              </p:extLst>
            </p:nvPr>
          </p:nvGraphicFramePr>
          <p:xfrm>
            <a:off x="3290" y="2011"/>
            <a:ext cx="224" cy="160"/>
          </p:xfrm>
          <a:graphic>
            <a:graphicData uri="http://schemas.openxmlformats.org/presentationml/2006/ole">
              <p:oleObj spid="_x0000_s50587" name="Equation" r:id="rId9" imgW="355292" imgH="253780" progId="Equation.3">
                <p:embed/>
              </p:oleObj>
            </a:graphicData>
          </a:graphic>
        </p:graphicFrame>
        <p:graphicFrame>
          <p:nvGraphicFramePr>
            <p:cNvPr id="24" name="Object 24"/>
            <p:cNvGraphicFramePr>
              <a:graphicFrameLocks noChangeAspect="1"/>
            </p:cNvGraphicFramePr>
            <p:nvPr/>
          </p:nvGraphicFramePr>
          <p:xfrm>
            <a:off x="3418" y="2244"/>
            <a:ext cx="344" cy="152"/>
          </p:xfrm>
          <a:graphic>
            <a:graphicData uri="http://schemas.openxmlformats.org/presentationml/2006/ole">
              <p:oleObj spid="_x0000_s50588" name="Equation" r:id="rId10" imgW="545863" imgH="241195" progId="Equation.3">
                <p:embed/>
              </p:oleObj>
            </a:graphicData>
          </a:graphic>
        </p:graphicFrame>
        <p:graphicFrame>
          <p:nvGraphicFramePr>
            <p:cNvPr id="2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870594702"/>
                </p:ext>
              </p:extLst>
            </p:nvPr>
          </p:nvGraphicFramePr>
          <p:xfrm>
            <a:off x="4288" y="2484"/>
            <a:ext cx="120" cy="160"/>
          </p:xfrm>
          <a:graphic>
            <a:graphicData uri="http://schemas.openxmlformats.org/presentationml/2006/ole">
              <p:oleObj spid="_x0000_s50589" name="Equation" r:id="rId11" imgW="190417" imgH="253890" progId="Equation.3">
                <p:embed/>
              </p:oleObj>
            </a:graphicData>
          </a:graphic>
        </p:graphicFrame>
        <p:graphicFrame>
          <p:nvGraphicFramePr>
            <p:cNvPr id="26" name="Object 26"/>
            <p:cNvGraphicFramePr>
              <a:graphicFrameLocks noChangeAspect="1"/>
            </p:cNvGraphicFramePr>
            <p:nvPr/>
          </p:nvGraphicFramePr>
          <p:xfrm>
            <a:off x="2766" y="2744"/>
            <a:ext cx="304" cy="160"/>
          </p:xfrm>
          <a:graphic>
            <a:graphicData uri="http://schemas.openxmlformats.org/presentationml/2006/ole">
              <p:oleObj spid="_x0000_s50590" name="Equation" r:id="rId12" imgW="482391" imgH="253890" progId="Equation.3">
                <p:embed/>
              </p:oleObj>
            </a:graphicData>
          </a:graphic>
        </p:graphicFrame>
        <p:graphicFrame>
          <p:nvGraphicFramePr>
            <p:cNvPr id="27" name="Object 27"/>
            <p:cNvGraphicFramePr>
              <a:graphicFrameLocks noChangeAspect="1"/>
            </p:cNvGraphicFramePr>
            <p:nvPr/>
          </p:nvGraphicFramePr>
          <p:xfrm>
            <a:off x="3333" y="2780"/>
            <a:ext cx="280" cy="112"/>
          </p:xfrm>
          <a:graphic>
            <a:graphicData uri="http://schemas.openxmlformats.org/presentationml/2006/ole">
              <p:oleObj spid="_x0000_s50591" name="수식" r:id="rId13" imgW="444240" imgH="177480" progId="Equation.3">
                <p:embed/>
              </p:oleObj>
            </a:graphicData>
          </a:graphic>
        </p:graphicFrame>
        <p:graphicFrame>
          <p:nvGraphicFramePr>
            <p:cNvPr id="28" name="Object 28"/>
            <p:cNvGraphicFramePr>
              <a:graphicFrameLocks noChangeAspect="1"/>
            </p:cNvGraphicFramePr>
            <p:nvPr/>
          </p:nvGraphicFramePr>
          <p:xfrm>
            <a:off x="4638" y="2735"/>
            <a:ext cx="312" cy="128"/>
          </p:xfrm>
          <a:graphic>
            <a:graphicData uri="http://schemas.openxmlformats.org/presentationml/2006/ole">
              <p:oleObj spid="_x0000_s50592" name="Equation" r:id="rId14" imgW="494870" imgH="203024" progId="Equation.3">
                <p:embed/>
              </p:oleObj>
            </a:graphicData>
          </a:graphic>
        </p:graphicFrame>
        <p:graphicFrame>
          <p:nvGraphicFramePr>
            <p:cNvPr id="29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183847993"/>
                </p:ext>
              </p:extLst>
            </p:nvPr>
          </p:nvGraphicFramePr>
          <p:xfrm>
            <a:off x="2163" y="2960"/>
            <a:ext cx="112" cy="160"/>
          </p:xfrm>
          <a:graphic>
            <a:graphicData uri="http://schemas.openxmlformats.org/presentationml/2006/ole">
              <p:oleObj spid="_x0000_s50593" name="Equation" r:id="rId15" imgW="177569" imgH="253670" progId="Equation.3">
                <p:embed/>
              </p:oleObj>
            </a:graphicData>
          </a:graphic>
        </p:graphicFrame>
        <p:graphicFrame>
          <p:nvGraphicFramePr>
            <p:cNvPr id="30" name="Object 31"/>
            <p:cNvGraphicFramePr>
              <a:graphicFrameLocks noChangeAspect="1"/>
            </p:cNvGraphicFramePr>
            <p:nvPr/>
          </p:nvGraphicFramePr>
          <p:xfrm>
            <a:off x="4098" y="2960"/>
            <a:ext cx="272" cy="144"/>
          </p:xfrm>
          <a:graphic>
            <a:graphicData uri="http://schemas.openxmlformats.org/presentationml/2006/ole">
              <p:oleObj spid="_x0000_s50594" name="수식" r:id="rId16" imgW="431640" imgH="228600" progId="Equation.3">
                <p:embed/>
              </p:oleObj>
            </a:graphicData>
          </a:graphic>
        </p:graphicFrame>
      </p:grpSp>
      <p:cxnSp>
        <p:nvCxnSpPr>
          <p:cNvPr id="32" name="직선 연결선 31"/>
          <p:cNvCxnSpPr/>
          <p:nvPr/>
        </p:nvCxnSpPr>
        <p:spPr>
          <a:xfrm>
            <a:off x="2071670" y="5929330"/>
            <a:ext cx="6215106" cy="158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571472" y="3786190"/>
            <a:ext cx="7572428" cy="2900363"/>
            <a:chOff x="453" y="1265"/>
            <a:chExt cx="4627" cy="1827"/>
          </a:xfrm>
        </p:grpSpPr>
        <p:sp>
          <p:nvSpPr>
            <p:cNvPr id="6" name="Text Box 29"/>
            <p:cNvSpPr txBox="1">
              <a:spLocks noChangeArrowheads="1"/>
            </p:cNvSpPr>
            <p:nvPr/>
          </p:nvSpPr>
          <p:spPr bwMode="auto">
            <a:xfrm>
              <a:off x="453" y="1265"/>
              <a:ext cx="4534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200" b="1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&lt;</a:t>
              </a:r>
              <a:r>
                <a:rPr lang="ko-KR" altLang="en-US" sz="1200" b="1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정리</a:t>
              </a:r>
              <a:r>
                <a:rPr lang="en-US" altLang="ko-KR" sz="1200" b="1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3&gt; </a:t>
              </a:r>
              <a:r>
                <a:rPr lang="ko-KR" altLang="en-US" sz="1200" b="1" dirty="0" err="1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일반해의</a:t>
              </a:r>
              <a:r>
                <a:rPr lang="ko-KR" altLang="en-US" sz="1200" b="1" dirty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존재성</a:t>
              </a:r>
              <a:endParaRPr lang="ko-KR" altLang="en-US" sz="120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            와        가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어떤 열린 구간 </a:t>
              </a:r>
              <a:r>
                <a:rPr lang="en-US" altLang="ko-KR" sz="1200" i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에서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연속이면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제차 선형상미분방정식은 구간 </a:t>
              </a:r>
              <a:r>
                <a:rPr lang="en-US" altLang="ko-KR" sz="1200" i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</a:rPr>
                <a:t>에서 일반해를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갖는다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.</a:t>
              </a:r>
            </a:p>
          </p:txBody>
        </p:sp>
        <p:graphicFrame>
          <p:nvGraphicFramePr>
            <p:cNvPr id="7" name="Object 30"/>
            <p:cNvGraphicFramePr>
              <a:graphicFrameLocks noChangeAspect="1"/>
            </p:cNvGraphicFramePr>
            <p:nvPr/>
          </p:nvGraphicFramePr>
          <p:xfrm>
            <a:off x="628" y="1490"/>
            <a:ext cx="240" cy="160"/>
          </p:xfrm>
          <a:graphic>
            <a:graphicData uri="http://schemas.openxmlformats.org/presentationml/2006/ole">
              <p:oleObj spid="_x0000_s52797" name="Equation" r:id="rId3" imgW="380835" imgH="253890" progId="Equation.3">
                <p:embed/>
              </p:oleObj>
            </a:graphicData>
          </a:graphic>
        </p:graphicFrame>
        <p:graphicFrame>
          <p:nvGraphicFramePr>
            <p:cNvPr id="8" name="Object 31"/>
            <p:cNvGraphicFramePr>
              <a:graphicFrameLocks noChangeAspect="1"/>
            </p:cNvGraphicFramePr>
            <p:nvPr/>
          </p:nvGraphicFramePr>
          <p:xfrm>
            <a:off x="977" y="1490"/>
            <a:ext cx="224" cy="160"/>
          </p:xfrm>
          <a:graphic>
            <a:graphicData uri="http://schemas.openxmlformats.org/presentationml/2006/ole">
              <p:oleObj spid="_x0000_s52798" name="Equation" r:id="rId4" imgW="355292" imgH="253780" progId="Equation.3">
                <p:embed/>
              </p:oleObj>
            </a:graphicData>
          </a:graphic>
        </p:graphicFrame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453" y="1473"/>
              <a:ext cx="4627" cy="16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</a:pPr>
              <a:endParaRPr lang="en-US" altLang="ko-KR" sz="1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b="1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&lt;</a:t>
              </a:r>
              <a:r>
                <a:rPr lang="ko-KR" altLang="en-US" sz="1400" b="1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정리</a:t>
              </a:r>
              <a:r>
                <a:rPr lang="en-US" altLang="ko-KR" sz="1400" b="1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4&gt; </a:t>
              </a:r>
              <a:r>
                <a:rPr lang="ko-KR" altLang="en-US" sz="1400" b="1" dirty="0" err="1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일반해는</a:t>
              </a:r>
              <a:r>
                <a:rPr lang="ko-KR" altLang="en-US" sz="1400" b="1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dirty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모든 해를 포함한다</a:t>
              </a:r>
              <a:r>
                <a:rPr lang="en-US" altLang="ko-KR" sz="1400" b="1" dirty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 제차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선형상미분방정식이 어떤 열린 구간 </a:t>
              </a:r>
              <a:r>
                <a:rPr lang="en-US" altLang="ko-KR" sz="1400" i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에서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연속인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계수       와        를 갖는다면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, 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구간 </a:t>
              </a:r>
              <a:r>
                <a:rPr lang="en-US" altLang="ko-KR" sz="1400" i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에서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제차 선형상미분방정식의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모든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해             는</a:t>
              </a:r>
              <a:endParaRPr lang="en-US" altLang="ko-KR" sz="1400" b="1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  의 형태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뿐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인데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여기서        는 구간 </a:t>
              </a:r>
              <a:r>
                <a:rPr lang="en-US" altLang="ko-KR" sz="1400" i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에서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제차 선형상미분방정식의 해의 어떤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기저를 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형성하고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,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는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적당한 상수이다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.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그러므로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제차 선형상미분방정식은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특이해</a:t>
              </a:r>
              <a:endParaRPr lang="en-US" altLang="ko-KR" sz="1400" b="1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   (</a:t>
              </a:r>
              <a:r>
                <a:rPr lang="en-US" altLang="ko-KR" sz="1400" b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Singular Solution</a:t>
              </a:r>
              <a:r>
                <a:rPr lang="en-US" altLang="ko-KR" sz="1400" b="1" dirty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즉 일반해로부터 얻을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수 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없는 해</a:t>
              </a:r>
              <a:r>
                <a:rPr lang="en-US" altLang="ko-KR" sz="1400" b="1" dirty="0">
                  <a:latin typeface="HY신명조" pitchFamily="18" charset="-127"/>
                  <a:ea typeface="HY신명조" pitchFamily="18" charset="-127"/>
                </a:rPr>
                <a:t>)</a:t>
              </a:r>
              <a:r>
                <a:rPr lang="ko-KR" altLang="en-US" sz="1400" b="1" dirty="0">
                  <a:latin typeface="HY신명조" pitchFamily="18" charset="-127"/>
                  <a:ea typeface="HY신명조" pitchFamily="18" charset="-127"/>
                </a:rPr>
                <a:t>를 갖지 않는다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.</a:t>
              </a:r>
            </a:p>
          </p:txBody>
        </p:sp>
        <p:graphicFrame>
          <p:nvGraphicFramePr>
            <p:cNvPr id="10" name="Object 33"/>
            <p:cNvGraphicFramePr>
              <a:graphicFrameLocks noChangeAspect="1"/>
            </p:cNvGraphicFramePr>
            <p:nvPr/>
          </p:nvGraphicFramePr>
          <p:xfrm>
            <a:off x="3552" y="1895"/>
            <a:ext cx="240" cy="160"/>
          </p:xfrm>
          <a:graphic>
            <a:graphicData uri="http://schemas.openxmlformats.org/presentationml/2006/ole">
              <p:oleObj spid="_x0000_s52799" name="Equation" r:id="rId5" imgW="380835" imgH="253890" progId="Equation.3">
                <p:embed/>
              </p:oleObj>
            </a:graphicData>
          </a:graphic>
        </p:graphicFrame>
        <p:graphicFrame>
          <p:nvGraphicFramePr>
            <p:cNvPr id="11" name="Object 34"/>
            <p:cNvGraphicFramePr>
              <a:graphicFrameLocks noChangeAspect="1"/>
            </p:cNvGraphicFramePr>
            <p:nvPr/>
          </p:nvGraphicFramePr>
          <p:xfrm>
            <a:off x="3945" y="1895"/>
            <a:ext cx="224" cy="160"/>
          </p:xfrm>
          <a:graphic>
            <a:graphicData uri="http://schemas.openxmlformats.org/presentationml/2006/ole">
              <p:oleObj spid="_x0000_s52800" name="Equation" r:id="rId6" imgW="355292" imgH="253780" progId="Equation.3">
                <p:embed/>
              </p:oleObj>
            </a:graphicData>
          </a:graphic>
        </p:graphicFrame>
        <p:graphicFrame>
          <p:nvGraphicFramePr>
            <p:cNvPr id="12" name="Object 35"/>
            <p:cNvGraphicFramePr>
              <a:graphicFrameLocks noChangeAspect="1"/>
            </p:cNvGraphicFramePr>
            <p:nvPr/>
          </p:nvGraphicFramePr>
          <p:xfrm>
            <a:off x="2854" y="2165"/>
            <a:ext cx="424" cy="160"/>
          </p:xfrm>
          <a:graphic>
            <a:graphicData uri="http://schemas.openxmlformats.org/presentationml/2006/ole">
              <p:oleObj spid="_x0000_s52801" name="Equation" r:id="rId7" imgW="672808" imgH="253890" progId="Equation.3">
                <p:embed/>
              </p:oleObj>
            </a:graphicData>
          </a:graphic>
        </p:graphicFrame>
        <p:graphicFrame>
          <p:nvGraphicFramePr>
            <p:cNvPr id="13" name="Object 36"/>
            <p:cNvGraphicFramePr>
              <a:graphicFrameLocks noChangeAspect="1"/>
            </p:cNvGraphicFramePr>
            <p:nvPr/>
          </p:nvGraphicFramePr>
          <p:xfrm>
            <a:off x="3552" y="2165"/>
            <a:ext cx="1176" cy="160"/>
          </p:xfrm>
          <a:graphic>
            <a:graphicData uri="http://schemas.openxmlformats.org/presentationml/2006/ole">
              <p:oleObj spid="_x0000_s52802" name="Equation" r:id="rId8" imgW="1866090" imgH="253890" progId="Equation.3">
                <p:embed/>
              </p:oleObj>
            </a:graphicData>
          </a:graphic>
        </p:graphicFrame>
        <p:graphicFrame>
          <p:nvGraphicFramePr>
            <p:cNvPr id="14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218304075"/>
                </p:ext>
              </p:extLst>
            </p:nvPr>
          </p:nvGraphicFramePr>
          <p:xfrm>
            <a:off x="1719" y="2435"/>
            <a:ext cx="304" cy="144"/>
          </p:xfrm>
          <a:graphic>
            <a:graphicData uri="http://schemas.openxmlformats.org/presentationml/2006/ole">
              <p:oleObj spid="_x0000_s52803" name="수식" r:id="rId9" imgW="482391" imgH="228501" progId="Equation.3">
                <p:embed/>
              </p:oleObj>
            </a:graphicData>
          </a:graphic>
        </p:graphicFrame>
        <p:graphicFrame>
          <p:nvGraphicFramePr>
            <p:cNvPr id="15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11260581"/>
                </p:ext>
              </p:extLst>
            </p:nvPr>
          </p:nvGraphicFramePr>
          <p:xfrm>
            <a:off x="1128" y="2660"/>
            <a:ext cx="328" cy="144"/>
          </p:xfrm>
          <a:graphic>
            <a:graphicData uri="http://schemas.openxmlformats.org/presentationml/2006/ole">
              <p:oleObj spid="_x0000_s52804" name="수식" r:id="rId10" imgW="520700" imgH="228600" progId="Equation.3">
                <p:embed/>
              </p:oleObj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7092280" y="1166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2-6</a:t>
            </a:r>
            <a:endParaRPr lang="ko-KR" altLang="en-US" sz="1000" dirty="0"/>
          </a:p>
        </p:txBody>
      </p:sp>
      <p:graphicFrame>
        <p:nvGraphicFramePr>
          <p:cNvPr id="52805" name="Object 581"/>
          <p:cNvGraphicFramePr>
            <a:graphicFrameLocks noChangeAspect="1"/>
          </p:cNvGraphicFramePr>
          <p:nvPr/>
        </p:nvGraphicFramePr>
        <p:xfrm>
          <a:off x="683568" y="404664"/>
          <a:ext cx="7277100" cy="1282700"/>
        </p:xfrm>
        <a:graphic>
          <a:graphicData uri="http://schemas.openxmlformats.org/presentationml/2006/ole">
            <p:oleObj spid="_x0000_s52805" name="수식" r:id="rId11" imgW="7277040" imgH="1282680" progId="Equation.3">
              <p:embed/>
            </p:oleObj>
          </a:graphicData>
        </a:graphic>
      </p:graphicFrame>
      <p:cxnSp>
        <p:nvCxnSpPr>
          <p:cNvPr id="20" name="직선 연결선 19"/>
          <p:cNvCxnSpPr/>
          <p:nvPr/>
        </p:nvCxnSpPr>
        <p:spPr>
          <a:xfrm>
            <a:off x="1403648" y="1700808"/>
            <a:ext cx="5688632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467544" y="404664"/>
            <a:ext cx="7886258" cy="1643075"/>
            <a:chOff x="453" y="680"/>
            <a:chExt cx="4534" cy="1080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10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171450" indent="-171450">
                <a:lnSpc>
                  <a:spcPct val="110000"/>
                </a:lnSpc>
                <a:spcBef>
                  <a:spcPct val="50000"/>
                </a:spcBef>
                <a:buClr>
                  <a:schemeClr val="accent4"/>
                </a:buClr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   </a:t>
              </a: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b="1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        </a:t>
              </a:r>
            </a:p>
          </p:txBody>
        </p:sp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619" y="680"/>
            <a:ext cx="3413" cy="216"/>
          </p:xfrm>
          <a:graphic>
            <a:graphicData uri="http://schemas.openxmlformats.org/presentationml/2006/ole">
              <p:oleObj spid="_x0000_s74755" name="수식" r:id="rId3" imgW="5410080" imgH="291960" progId="Equation.3">
                <p:embed/>
              </p:oleObj>
            </a:graphicData>
          </a:graphic>
        </p:graphicFrame>
      </p:grp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755576" y="1484784"/>
          <a:ext cx="5794375" cy="328612"/>
        </p:xfrm>
        <a:graphic>
          <a:graphicData uri="http://schemas.openxmlformats.org/presentationml/2006/ole">
            <p:oleObj spid="_x0000_s74756" name="수식" r:id="rId4" imgW="5283000" imgH="291960" progId="Equation.3">
              <p:embed/>
            </p:oleObj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467544" y="2780928"/>
          <a:ext cx="6029325" cy="2500313"/>
        </p:xfrm>
        <a:graphic>
          <a:graphicData uri="http://schemas.openxmlformats.org/presentationml/2006/ole">
            <p:oleObj spid="_x0000_s74757" name="수식" r:id="rId5" imgW="5499000" imgH="222228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92280" y="1166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2-6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214414" y="428604"/>
            <a:ext cx="6408712" cy="500066"/>
          </a:xfrm>
          <a:ln w="19050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2.7  </a:t>
            </a:r>
            <a:r>
              <a:rPr lang="ko-KR" altLang="en-US" sz="2000" b="1" dirty="0" err="1" smtClean="0">
                <a:latin typeface="HY신명조" pitchFamily="18" charset="-127"/>
                <a:ea typeface="HY신명조" pitchFamily="18" charset="-127"/>
              </a:rPr>
              <a:t>비제차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 상미분방정식</a:t>
            </a:r>
            <a:endParaRPr lang="en-US" altLang="ko-KR" sz="2000" b="1" dirty="0">
              <a:latin typeface="HY신명조" pitchFamily="18" charset="-127"/>
              <a:ea typeface="HY신명조" pitchFamily="18" charset="-127"/>
            </a:endParaRPr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642910" y="1039794"/>
            <a:ext cx="7929618" cy="5919789"/>
            <a:chOff x="453" y="1158"/>
            <a:chExt cx="4620" cy="3729"/>
          </a:xfrm>
        </p:grpSpPr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2102" y="2040"/>
              <a:ext cx="8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Text Box 43"/>
            <p:cNvSpPr txBox="1">
              <a:spLocks noChangeArrowheads="1"/>
            </p:cNvSpPr>
            <p:nvPr/>
          </p:nvSpPr>
          <p:spPr bwMode="auto">
            <a:xfrm>
              <a:off x="453" y="1178"/>
              <a:ext cx="4620" cy="37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&lt;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정리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1&gt;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[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비제차방정식의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해와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제차방정식의 해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사이의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관계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]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(a)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어떤 열린 구간 </a:t>
              </a:r>
              <a:r>
                <a:rPr lang="en-US" altLang="ko-KR" sz="1400" i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에서의 비제차방정식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(1)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의 해   와  제차방정식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(2)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의 해   의 합은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비제차방정식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(1)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의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해이다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(b)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어떤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열린구간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i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에서 비제차방정식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(1)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의 두 해의 차는 구간 </a:t>
              </a:r>
              <a:r>
                <a:rPr lang="en-US" altLang="ko-KR" sz="1400" i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에서 제차방정식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(2)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의 해이다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.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&lt;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정의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&gt;  </a:t>
              </a:r>
              <a:r>
                <a:rPr lang="en-US" altLang="ko-KR" sz="1400" b="1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  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여기서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,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                    는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구간 </a:t>
              </a:r>
              <a:r>
                <a:rPr lang="en-US" altLang="ko-KR" sz="1400" i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에서의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제차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상미분방정식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(2)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의 일반해이고     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                   는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구간 </a:t>
              </a:r>
              <a:r>
                <a:rPr lang="en-US" altLang="ko-KR" sz="1400" i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에서의 어떤 상수도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포함하지 않는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비제차방정식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(1)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의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어떤 해이다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9" name="Object 52"/>
            <p:cNvGraphicFramePr>
              <a:graphicFrameLocks noChangeAspect="1"/>
            </p:cNvGraphicFramePr>
            <p:nvPr/>
          </p:nvGraphicFramePr>
          <p:xfrm>
            <a:off x="853" y="1158"/>
            <a:ext cx="3400" cy="696"/>
          </p:xfrm>
          <a:graphic>
            <a:graphicData uri="http://schemas.openxmlformats.org/presentationml/2006/ole">
              <p:oleObj spid="_x0000_s53539" name="수식" r:id="rId3" imgW="5397500" imgH="1104900" progId="Equation.3">
                <p:embed/>
              </p:oleObj>
            </a:graphicData>
          </a:graphic>
        </p:graphicFrame>
        <p:graphicFrame>
          <p:nvGraphicFramePr>
            <p:cNvPr id="10" name="Object 53"/>
            <p:cNvGraphicFramePr>
              <a:graphicFrameLocks noChangeAspect="1"/>
            </p:cNvGraphicFramePr>
            <p:nvPr/>
          </p:nvGraphicFramePr>
          <p:xfrm>
            <a:off x="534" y="3330"/>
            <a:ext cx="2352" cy="344"/>
          </p:xfrm>
          <a:graphic>
            <a:graphicData uri="http://schemas.openxmlformats.org/presentationml/2006/ole">
              <p:oleObj spid="_x0000_s53540" name="수식" r:id="rId4" imgW="3733800" imgH="546100" progId="Equation.3">
                <p:embed/>
              </p:oleObj>
            </a:graphicData>
          </a:graphic>
        </p:graphicFrame>
        <p:graphicFrame>
          <p:nvGraphicFramePr>
            <p:cNvPr id="11" name="Object 54"/>
            <p:cNvGraphicFramePr>
              <a:graphicFrameLocks noChangeAspect="1"/>
            </p:cNvGraphicFramePr>
            <p:nvPr/>
          </p:nvGraphicFramePr>
          <p:xfrm>
            <a:off x="1077" y="3698"/>
            <a:ext cx="648" cy="144"/>
          </p:xfrm>
          <a:graphic>
            <a:graphicData uri="http://schemas.openxmlformats.org/presentationml/2006/ole">
              <p:oleObj spid="_x0000_s53541" name="수식" r:id="rId5" imgW="1028700" imgH="228600" progId="Equation.3">
                <p:embed/>
              </p:oleObj>
            </a:graphicData>
          </a:graphic>
        </p:graphicFrame>
        <p:graphicFrame>
          <p:nvGraphicFramePr>
            <p:cNvPr id="12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107746047"/>
                </p:ext>
              </p:extLst>
            </p:nvPr>
          </p:nvGraphicFramePr>
          <p:xfrm>
            <a:off x="1077" y="3923"/>
            <a:ext cx="128" cy="152"/>
          </p:xfrm>
          <a:graphic>
            <a:graphicData uri="http://schemas.openxmlformats.org/presentationml/2006/ole">
              <p:oleObj spid="_x0000_s53542" name="수식" r:id="rId6" imgW="203112" imgH="241195" progId="Equation.3">
                <p:embed/>
              </p:oleObj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7092280" y="1166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2-7</a:t>
            </a:r>
            <a:endParaRPr lang="ko-KR" altLang="en-US" sz="1000" dirty="0"/>
          </a:p>
        </p:txBody>
      </p:sp>
      <p:graphicFrame>
        <p:nvGraphicFramePr>
          <p:cNvPr id="53535" name="Object 287"/>
          <p:cNvGraphicFramePr>
            <a:graphicFrameLocks noChangeAspect="1"/>
          </p:cNvGraphicFramePr>
          <p:nvPr/>
        </p:nvGraphicFramePr>
        <p:xfrm>
          <a:off x="4929190" y="2714620"/>
          <a:ext cx="139700" cy="165100"/>
        </p:xfrm>
        <a:graphic>
          <a:graphicData uri="http://schemas.openxmlformats.org/presentationml/2006/ole">
            <p:oleObj spid="_x0000_s53543" name="수식" r:id="rId7" imgW="139579" imgH="164957" progId="Equation.3">
              <p:embed/>
            </p:oleObj>
          </a:graphicData>
        </a:graphic>
      </p:graphicFrame>
      <p:graphicFrame>
        <p:nvGraphicFramePr>
          <p:cNvPr id="53536" name="Object 288"/>
          <p:cNvGraphicFramePr>
            <a:graphicFrameLocks noChangeAspect="1"/>
          </p:cNvGraphicFramePr>
          <p:nvPr/>
        </p:nvGraphicFramePr>
        <p:xfrm>
          <a:off x="7000892" y="2714620"/>
          <a:ext cx="152400" cy="215900"/>
        </p:xfrm>
        <a:graphic>
          <a:graphicData uri="http://schemas.openxmlformats.org/presentationml/2006/ole">
            <p:oleObj spid="_x0000_s53544" name="수식" r:id="rId8" imgW="152268" imgH="215713" progId="Equation.3">
              <p:embed/>
            </p:oleObj>
          </a:graphicData>
        </a:graphic>
      </p:graphicFrame>
      <p:graphicFrame>
        <p:nvGraphicFramePr>
          <p:cNvPr id="53537" name="Object 289"/>
          <p:cNvGraphicFramePr>
            <a:graphicFrameLocks noChangeAspect="1"/>
          </p:cNvGraphicFramePr>
          <p:nvPr/>
        </p:nvGraphicFramePr>
        <p:xfrm>
          <a:off x="3643306" y="3071810"/>
          <a:ext cx="4432300" cy="482600"/>
        </p:xfrm>
        <a:graphic>
          <a:graphicData uri="http://schemas.openxmlformats.org/presentationml/2006/ole">
            <p:oleObj spid="_x0000_s53545" name="수식" r:id="rId9" imgW="4432300" imgH="482600" progId="Equation.3">
              <p:embed/>
            </p:oleObj>
          </a:graphicData>
        </a:graphic>
      </p:graphicFrame>
      <p:graphicFrame>
        <p:nvGraphicFramePr>
          <p:cNvPr id="53538" name="Object 290"/>
          <p:cNvGraphicFramePr>
            <a:graphicFrameLocks noChangeAspect="1"/>
          </p:cNvGraphicFramePr>
          <p:nvPr/>
        </p:nvGraphicFramePr>
        <p:xfrm>
          <a:off x="857224" y="5786454"/>
          <a:ext cx="7569200" cy="508000"/>
        </p:xfrm>
        <a:graphic>
          <a:graphicData uri="http://schemas.openxmlformats.org/presentationml/2006/ole">
            <p:oleObj spid="_x0000_s53546" name="수식" r:id="rId10" imgW="7569200" imgH="508000" progId="Equation.3">
              <p:embed/>
            </p:oleObj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928662" y="4500570"/>
            <a:ext cx="2571768" cy="571504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071538" y="2755701"/>
            <a:ext cx="7197725" cy="41022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Clr>
                <a:schemeClr val="accent2"/>
              </a:buClr>
            </a:pPr>
            <a:endParaRPr lang="en-US" altLang="ko-KR" sz="1400" dirty="0">
              <a:latin typeface="HY신명조" pitchFamily="18" charset="-127"/>
              <a:ea typeface="HY신명조" pitchFamily="18" charset="-127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표 </a:t>
            </a: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2.1 </a:t>
            </a:r>
            <a:r>
              <a:rPr lang="ko-KR" altLang="en-US" sz="1400" b="1" dirty="0">
                <a:latin typeface="HY신명조" pitchFamily="18" charset="-127"/>
                <a:ea typeface="HY신명조" pitchFamily="18" charset="-127"/>
              </a:rPr>
              <a:t>미정계수방법</a:t>
            </a: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    </a:t>
            </a:r>
          </a:p>
          <a:p>
            <a:pPr>
              <a:spcBef>
                <a:spcPct val="50000"/>
              </a:spcBef>
              <a:buClr>
                <a:srgbClr val="0066FF"/>
              </a:buClr>
              <a:buFont typeface="Wingdings" pitchFamily="2" charset="2"/>
              <a:buNone/>
            </a:pP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 </a:t>
            </a:r>
          </a:p>
        </p:txBody>
      </p:sp>
      <p:graphicFrame>
        <p:nvGraphicFramePr>
          <p:cNvPr id="7" name="Group 171"/>
          <p:cNvGraphicFramePr>
            <a:graphicFrameLocks noGrp="1"/>
          </p:cNvGraphicFramePr>
          <p:nvPr/>
        </p:nvGraphicFramePr>
        <p:xfrm>
          <a:off x="2000232" y="3500438"/>
          <a:ext cx="5256212" cy="3025776"/>
        </p:xfrm>
        <a:graphic>
          <a:graphicData uri="http://schemas.openxmlformats.org/drawingml/2006/table">
            <a:tbl>
              <a:tblPr/>
              <a:tblGrid>
                <a:gridCol w="2592387"/>
                <a:gridCol w="2663825"/>
              </a:tblGrid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신명조" pitchFamily="18" charset="-127"/>
                          <a:ea typeface="HY신명조" pitchFamily="18" charset="-127"/>
                        </a:rPr>
                        <a:t>     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신명조" pitchFamily="18" charset="-127"/>
                          <a:ea typeface="HY신명조" pitchFamily="18" charset="-127"/>
                        </a:rPr>
                        <a:t>의 항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신명조" pitchFamily="18" charset="-127"/>
                          <a:ea typeface="HY신명조" pitchFamily="18" charset="-127"/>
                        </a:rPr>
                        <a:t>    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신명조" pitchFamily="18" charset="-127"/>
                          <a:ea typeface="HY신명조" pitchFamily="18" charset="-127"/>
                        </a:rPr>
                        <a:t>에 대한 선택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7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Object 158"/>
          <p:cNvGraphicFramePr>
            <a:graphicFrameLocks noChangeAspect="1"/>
          </p:cNvGraphicFramePr>
          <p:nvPr/>
        </p:nvGraphicFramePr>
        <p:xfrm>
          <a:off x="2857488" y="3643314"/>
          <a:ext cx="342900" cy="241300"/>
        </p:xfrm>
        <a:graphic>
          <a:graphicData uri="http://schemas.openxmlformats.org/presentationml/2006/ole">
            <p:oleObj spid="_x0000_s54555" name="Equation" r:id="rId3" imgW="342751" imgH="241195" progId="Equation.3">
              <p:embed/>
            </p:oleObj>
          </a:graphicData>
        </a:graphic>
      </p:graphicFrame>
      <p:graphicFrame>
        <p:nvGraphicFramePr>
          <p:cNvPr id="9" name="Object 161"/>
          <p:cNvGraphicFramePr>
            <a:graphicFrameLocks noChangeAspect="1"/>
          </p:cNvGraphicFramePr>
          <p:nvPr/>
        </p:nvGraphicFramePr>
        <p:xfrm>
          <a:off x="5286380" y="3643314"/>
          <a:ext cx="228600" cy="279400"/>
        </p:xfrm>
        <a:graphic>
          <a:graphicData uri="http://schemas.openxmlformats.org/presentationml/2006/ole">
            <p:oleObj spid="_x0000_s54556" name="Equation" r:id="rId4" imgW="228600" imgH="279400" progId="Equation.3">
              <p:embed/>
            </p:oleObj>
          </a:graphicData>
        </a:graphic>
      </p:graphicFrame>
      <p:graphicFrame>
        <p:nvGraphicFramePr>
          <p:cNvPr id="10" name="Object 162"/>
          <p:cNvGraphicFramePr>
            <a:graphicFrameLocks noChangeAspect="1"/>
          </p:cNvGraphicFramePr>
          <p:nvPr/>
        </p:nvGraphicFramePr>
        <p:xfrm>
          <a:off x="2786050" y="4143380"/>
          <a:ext cx="1358900" cy="2184400"/>
        </p:xfrm>
        <a:graphic>
          <a:graphicData uri="http://schemas.openxmlformats.org/presentationml/2006/ole">
            <p:oleObj spid="_x0000_s54557" name="수식" r:id="rId5" imgW="1358900" imgH="2184400" progId="Equation.3">
              <p:embed/>
            </p:oleObj>
          </a:graphicData>
        </a:graphic>
      </p:graphicFrame>
      <p:graphicFrame>
        <p:nvGraphicFramePr>
          <p:cNvPr id="11" name="Object 163"/>
          <p:cNvGraphicFramePr>
            <a:graphicFrameLocks noChangeAspect="1"/>
          </p:cNvGraphicFramePr>
          <p:nvPr/>
        </p:nvGraphicFramePr>
        <p:xfrm>
          <a:off x="5000628" y="4143380"/>
          <a:ext cx="2374900" cy="2209800"/>
        </p:xfrm>
        <a:graphic>
          <a:graphicData uri="http://schemas.openxmlformats.org/presentationml/2006/ole">
            <p:oleObj spid="_x0000_s54558" name="Equation" r:id="rId6" imgW="2374900" imgH="2209800" progId="Equation.3">
              <p:embed/>
            </p:oleObj>
          </a:graphicData>
        </a:graphic>
      </p:graphicFrame>
      <p:sp>
        <p:nvSpPr>
          <p:cNvPr id="12" name="Line 164"/>
          <p:cNvSpPr>
            <a:spLocks noChangeShapeType="1"/>
          </p:cNvSpPr>
          <p:nvPr/>
        </p:nvSpPr>
        <p:spPr bwMode="auto">
          <a:xfrm>
            <a:off x="4071934" y="507207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ko-KR" altLang="en-US"/>
          </a:p>
        </p:txBody>
      </p:sp>
      <p:sp>
        <p:nvSpPr>
          <p:cNvPr id="13" name="Line 165"/>
          <p:cNvSpPr>
            <a:spLocks noChangeShapeType="1"/>
          </p:cNvSpPr>
          <p:nvPr/>
        </p:nvSpPr>
        <p:spPr bwMode="auto">
          <a:xfrm flipV="1">
            <a:off x="4071934" y="5072074"/>
            <a:ext cx="7207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ko-KR" altLang="en-US"/>
          </a:p>
        </p:txBody>
      </p:sp>
      <p:sp>
        <p:nvSpPr>
          <p:cNvPr id="14" name="Line 166"/>
          <p:cNvSpPr>
            <a:spLocks noChangeShapeType="1"/>
          </p:cNvSpPr>
          <p:nvPr/>
        </p:nvSpPr>
        <p:spPr bwMode="auto">
          <a:xfrm>
            <a:off x="4071934" y="5857892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ko-KR" altLang="en-US"/>
          </a:p>
        </p:txBody>
      </p:sp>
      <p:sp>
        <p:nvSpPr>
          <p:cNvPr id="15" name="Line 167"/>
          <p:cNvSpPr>
            <a:spLocks noChangeShapeType="1"/>
          </p:cNvSpPr>
          <p:nvPr/>
        </p:nvSpPr>
        <p:spPr bwMode="auto">
          <a:xfrm flipV="1">
            <a:off x="4071934" y="5857892"/>
            <a:ext cx="7191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92280" y="1166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2-7</a:t>
            </a:r>
            <a:endParaRPr lang="ko-KR" altLang="en-US" sz="1000" dirty="0"/>
          </a:p>
        </p:txBody>
      </p:sp>
      <p:graphicFrame>
        <p:nvGraphicFramePr>
          <p:cNvPr id="54554" name="Object 282"/>
          <p:cNvGraphicFramePr>
            <a:graphicFrameLocks noChangeAspect="1"/>
          </p:cNvGraphicFramePr>
          <p:nvPr/>
        </p:nvGraphicFramePr>
        <p:xfrm>
          <a:off x="1142976" y="857232"/>
          <a:ext cx="6705600" cy="2197100"/>
        </p:xfrm>
        <a:graphic>
          <a:graphicData uri="http://schemas.openxmlformats.org/presentationml/2006/ole">
            <p:oleObj spid="_x0000_s54559" name="수식" r:id="rId7" imgW="6705600" imgH="2197100" progId="Equation.3">
              <p:embed/>
            </p:oleObj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57224" y="428604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u="sng" dirty="0" err="1" smtClean="0">
                <a:latin typeface="HY신명조" pitchFamily="18" charset="-127"/>
                <a:ea typeface="HY신명조" pitchFamily="18" charset="-127"/>
              </a:rPr>
              <a:t>미정계수법</a:t>
            </a:r>
            <a:r>
              <a:rPr lang="en-US" altLang="ko-KR" sz="1600" u="sng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en-US" altLang="ko-KR" sz="1600" u="sng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Method of Undetermined Coefficients</a:t>
            </a:r>
            <a:r>
              <a:rPr lang="en-US" altLang="ko-KR" sz="1600" u="sng" dirty="0" smtClean="0">
                <a:latin typeface="HY신명조" pitchFamily="18" charset="-127"/>
                <a:ea typeface="HY신명조" pitchFamily="18" charset="-127"/>
              </a:rPr>
              <a:t>)</a:t>
            </a:r>
            <a:endParaRPr lang="ko-KR" altLang="en-US" sz="16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785786" y="857232"/>
            <a:ext cx="7786742" cy="3525838"/>
            <a:chOff x="453" y="680"/>
            <a:chExt cx="4635" cy="2221"/>
          </a:xfrm>
        </p:grpSpPr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453" y="680"/>
              <a:ext cx="4635" cy="2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err="1">
                  <a:latin typeface="HY신명조" pitchFamily="18" charset="-127"/>
                  <a:ea typeface="HY신명조" pitchFamily="18" charset="-127"/>
                </a:rPr>
                <a:t>미정계수법에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대한 선택규칙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(a)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기본규칙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Basic Rule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):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만약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비제차방정식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(4)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에서 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가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미정계수법의 열에 있는 함수 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중의 하나라면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대응하는 함수  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를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선택하고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,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와 그 도함수를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비제차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방정식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(4)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 대입함으로써 결정한다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ko-KR" altLang="en-US" sz="1400" b="1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(b)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변형규칙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Modification Rule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): 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만약   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로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선택된 항이      의 어떤 항과  중복되면 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</a:pP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단순근의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경우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: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이중근의 경우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:    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로  변형해서 선택해야 한다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.          </a:t>
              </a:r>
              <a:endParaRPr lang="ko-KR" altLang="en-US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(c)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합규칙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Sum Rule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) :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만약  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가 첫 번째 열에 있는 함수들의 합이라면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두 번째 열의 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대응하는 줄에 있는 함수들의 합으로   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를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선택한다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.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ko-KR" altLang="en-US" sz="14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8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72817720"/>
                </p:ext>
              </p:extLst>
            </p:nvPr>
          </p:nvGraphicFramePr>
          <p:xfrm>
            <a:off x="3047" y="950"/>
            <a:ext cx="208" cy="160"/>
          </p:xfrm>
          <a:graphic>
            <a:graphicData uri="http://schemas.openxmlformats.org/presentationml/2006/ole">
              <p:oleObj spid="_x0000_s55868" name="Equation" r:id="rId3" imgW="330057" imgH="253890" progId="">
                <p:embed/>
              </p:oleObj>
            </a:graphicData>
          </a:graphic>
        </p:graphicFrame>
      </p:grpSp>
      <p:graphicFrame>
        <p:nvGraphicFramePr>
          <p:cNvPr id="10" name="Object 32"/>
          <p:cNvGraphicFramePr>
            <a:graphicFrameLocks noChangeAspect="1"/>
          </p:cNvGraphicFramePr>
          <p:nvPr/>
        </p:nvGraphicFramePr>
        <p:xfrm>
          <a:off x="5357818" y="1714488"/>
          <a:ext cx="190500" cy="241300"/>
        </p:xfrm>
        <a:graphic>
          <a:graphicData uri="http://schemas.openxmlformats.org/presentationml/2006/ole">
            <p:oleObj spid="_x0000_s55869" name="Equation" r:id="rId4" imgW="190417" imgH="241195" progId="">
              <p:embed/>
            </p:oleObj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6643702" y="1714488"/>
          <a:ext cx="190500" cy="241300"/>
        </p:xfrm>
        <a:graphic>
          <a:graphicData uri="http://schemas.openxmlformats.org/presentationml/2006/ole">
            <p:oleObj spid="_x0000_s55870" name="Equation" r:id="rId5" imgW="190417" imgH="241195" progId="">
              <p:embed/>
            </p:oleObj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8317321"/>
              </p:ext>
            </p:extLst>
          </p:nvPr>
        </p:nvGraphicFramePr>
        <p:xfrm>
          <a:off x="2000232" y="3214686"/>
          <a:ext cx="190500" cy="241300"/>
        </p:xfrm>
        <a:graphic>
          <a:graphicData uri="http://schemas.openxmlformats.org/presentationml/2006/ole">
            <p:oleObj spid="_x0000_s55871" name="Equation" r:id="rId6" imgW="190417" imgH="241195" progId="">
              <p:embed/>
            </p:oleObj>
          </a:graphicData>
        </a:graphic>
      </p:graphicFrame>
      <p:graphicFrame>
        <p:nvGraphicFramePr>
          <p:cNvPr id="2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4986356"/>
              </p:ext>
            </p:extLst>
          </p:nvPr>
        </p:nvGraphicFramePr>
        <p:xfrm>
          <a:off x="3214678" y="4714884"/>
          <a:ext cx="330200" cy="285752"/>
        </p:xfrm>
        <a:graphic>
          <a:graphicData uri="http://schemas.openxmlformats.org/presentationml/2006/ole">
            <p:oleObj spid="_x0000_s55872" name="Equation" r:id="rId7" imgW="330057" imgH="253890" progId="">
              <p:embed/>
            </p:oleObj>
          </a:graphicData>
        </a:graphic>
      </p:graphicFrame>
      <p:graphicFrame>
        <p:nvGraphicFramePr>
          <p:cNvPr id="55310" name="Object 14"/>
          <p:cNvGraphicFramePr>
            <a:graphicFrameLocks noChangeAspect="1"/>
          </p:cNvGraphicFramePr>
          <p:nvPr/>
        </p:nvGraphicFramePr>
        <p:xfrm>
          <a:off x="5786446" y="5143512"/>
          <a:ext cx="190500" cy="241300"/>
        </p:xfrm>
        <a:graphic>
          <a:graphicData uri="http://schemas.openxmlformats.org/presentationml/2006/ole">
            <p:oleObj spid="_x0000_s55873" name="Equation" r:id="rId8" imgW="190417" imgH="241195" progId="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92280" y="1166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2-7</a:t>
            </a:r>
            <a:endParaRPr lang="ko-KR" altLang="en-US" sz="1000" dirty="0"/>
          </a:p>
        </p:txBody>
      </p:sp>
      <p:graphicFrame>
        <p:nvGraphicFramePr>
          <p:cNvPr id="55865" name="Object 569"/>
          <p:cNvGraphicFramePr>
            <a:graphicFrameLocks noChangeAspect="1"/>
          </p:cNvGraphicFramePr>
          <p:nvPr/>
        </p:nvGraphicFramePr>
        <p:xfrm>
          <a:off x="3500430" y="3214686"/>
          <a:ext cx="190500" cy="241300"/>
        </p:xfrm>
        <a:graphic>
          <a:graphicData uri="http://schemas.openxmlformats.org/presentationml/2006/ole">
            <p:oleObj spid="_x0000_s55874" name="수식" r:id="rId9" imgW="190417" imgH="241195" progId="Equation.3">
              <p:embed/>
            </p:oleObj>
          </a:graphicData>
        </a:graphic>
      </p:graphicFrame>
      <p:graphicFrame>
        <p:nvGraphicFramePr>
          <p:cNvPr id="55866" name="Object 570"/>
          <p:cNvGraphicFramePr>
            <a:graphicFrameLocks noChangeAspect="1"/>
          </p:cNvGraphicFramePr>
          <p:nvPr/>
        </p:nvGraphicFramePr>
        <p:xfrm>
          <a:off x="4786314" y="3643314"/>
          <a:ext cx="457200" cy="266700"/>
        </p:xfrm>
        <a:graphic>
          <a:graphicData uri="http://schemas.openxmlformats.org/presentationml/2006/ole">
            <p:oleObj spid="_x0000_s55875" name="수식" r:id="rId10" imgW="457002" imgH="266584" progId="Equation.3">
              <p:embed/>
            </p:oleObj>
          </a:graphicData>
        </a:graphic>
      </p:graphicFrame>
      <p:graphicFrame>
        <p:nvGraphicFramePr>
          <p:cNvPr id="55867" name="Object 571"/>
          <p:cNvGraphicFramePr>
            <a:graphicFrameLocks noChangeAspect="1"/>
          </p:cNvGraphicFramePr>
          <p:nvPr/>
        </p:nvGraphicFramePr>
        <p:xfrm>
          <a:off x="4786313" y="4000500"/>
          <a:ext cx="495300" cy="279400"/>
        </p:xfrm>
        <a:graphic>
          <a:graphicData uri="http://schemas.openxmlformats.org/presentationml/2006/ole">
            <p:oleObj spid="_x0000_s55876" name="수식" r:id="rId11" imgW="495085" imgH="27927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672" y="548680"/>
            <a:ext cx="5990710" cy="504056"/>
          </a:xfr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2.1   2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계 제차 선형상미분방정식</a:t>
            </a:r>
            <a:endParaRPr lang="en-US" altLang="ko-KR" sz="2000" b="1" dirty="0">
              <a:latin typeface="HY신명조" pitchFamily="18" charset="-127"/>
              <a:ea typeface="HY신명조" pitchFamily="18" charset="-127"/>
            </a:endParaRPr>
          </a:p>
        </p:txBody>
      </p:sp>
      <p:grpSp>
        <p:nvGrpSpPr>
          <p:cNvPr id="18" name="Group 34"/>
          <p:cNvGrpSpPr>
            <a:grpSpLocks/>
          </p:cNvGrpSpPr>
          <p:nvPr/>
        </p:nvGrpSpPr>
        <p:grpSpPr bwMode="auto">
          <a:xfrm>
            <a:off x="322966" y="1483450"/>
            <a:ext cx="7377108" cy="1535113"/>
            <a:chOff x="520" y="1586"/>
            <a:chExt cx="4424" cy="967"/>
          </a:xfrm>
        </p:grpSpPr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520" y="1586"/>
              <a:ext cx="4424" cy="9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2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계 선형상미분방정식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: 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표준형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Standard  Form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) :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을 첫 번째 항으로 갖는 식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.(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앞 계수가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1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인 식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)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21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150856124"/>
                </p:ext>
              </p:extLst>
            </p:nvPr>
          </p:nvGraphicFramePr>
          <p:xfrm>
            <a:off x="1852" y="1608"/>
            <a:ext cx="1349" cy="198"/>
          </p:xfrm>
          <a:graphic>
            <a:graphicData uri="http://schemas.openxmlformats.org/presentationml/2006/ole">
              <p:oleObj spid="_x0000_s1638" name="Equation" r:id="rId3" imgW="1726451" imgH="253890" progId="">
                <p:embed/>
              </p:oleObj>
            </a:graphicData>
          </a:graphic>
        </p:graphicFrame>
        <p:graphicFrame>
          <p:nvGraphicFramePr>
            <p:cNvPr id="22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658680978"/>
                </p:ext>
              </p:extLst>
            </p:nvPr>
          </p:nvGraphicFramePr>
          <p:xfrm>
            <a:off x="1859" y="2131"/>
            <a:ext cx="155" cy="155"/>
          </p:xfrm>
          <a:graphic>
            <a:graphicData uri="http://schemas.openxmlformats.org/presentationml/2006/ole">
              <p:oleObj spid="_x0000_s1639" name="Equation" r:id="rId4" imgW="203024" imgH="203024" progId="">
                <p:embed/>
              </p:oleObj>
            </a:graphicData>
          </a:graphic>
        </p:graphicFrame>
      </p:grp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95535" y="2909168"/>
            <a:ext cx="7214847" cy="1016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accent4"/>
              </a:buClr>
              <a:buFont typeface="Wingdings" pitchFamily="2" charset="2"/>
              <a:buChar char="§"/>
              <a:defRPr/>
            </a:pPr>
            <a:r>
              <a:rPr lang="en-US" altLang="ko-KR" sz="1200" dirty="0">
                <a:latin typeface="Times New Roman" pitchFamily="18" charset="0"/>
                <a:ea typeface="굴림체" pitchFamily="49" charset="-127"/>
                <a:cs typeface="Times New Roman" pitchFamily="18" charset="0"/>
              </a:rPr>
              <a:t> </a:t>
            </a:r>
            <a:r>
              <a:rPr lang="en-US" altLang="ko-KR" sz="1200" dirty="0" smtClean="0">
                <a:latin typeface="Times New Roman" pitchFamily="18" charset="0"/>
                <a:ea typeface="굴림체" pitchFamily="49" charset="-127"/>
                <a:cs typeface="Times New Roman" pitchFamily="18" charset="0"/>
              </a:rPr>
              <a:t> Ex</a:t>
            </a:r>
            <a:r>
              <a:rPr lang="en-US" altLang="ko-KR" sz="1200" dirty="0">
                <a:latin typeface="Times New Roman" pitchFamily="18" charset="0"/>
                <a:ea typeface="굴림체" pitchFamily="49" charset="-127"/>
                <a:cs typeface="Times New Roman" pitchFamily="18" charset="0"/>
              </a:rPr>
              <a:t>.  </a:t>
            </a:r>
            <a:r>
              <a:rPr lang="ko-KR" altLang="en-US" sz="1200" dirty="0" err="1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비제차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선형상미분방정식 </a:t>
            </a:r>
            <a:r>
              <a:rPr lang="en-US" altLang="ko-KR" sz="1200" dirty="0" smtClean="0">
                <a:latin typeface="Times New Roman" pitchFamily="18" charset="0"/>
                <a:ea typeface="굴림체" pitchFamily="49" charset="-127"/>
                <a:cs typeface="Times New Roman" pitchFamily="18" charset="0"/>
              </a:rPr>
              <a:t>:      </a:t>
            </a:r>
            <a:endParaRPr lang="en-US" altLang="ko-KR" sz="1200" dirty="0">
              <a:latin typeface="Times New Roman" pitchFamily="18" charset="0"/>
              <a:ea typeface="굴림체" pitchFamily="49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defRPr/>
            </a:pP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        제차 선형상미분방정식 </a:t>
            </a:r>
            <a:r>
              <a:rPr lang="en-US" altLang="ko-KR" sz="1200" dirty="0" smtClean="0">
                <a:latin typeface="Times New Roman" pitchFamily="18" charset="0"/>
                <a:ea typeface="굴림체" pitchFamily="49" charset="-127"/>
                <a:cs typeface="Times New Roman" pitchFamily="18" charset="0"/>
              </a:rPr>
              <a:t>:                                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   표준형은</a:t>
            </a:r>
            <a:endParaRPr lang="en-US" altLang="ko-KR" sz="1200" dirty="0">
              <a:latin typeface="HY신명조" pitchFamily="18" charset="-127"/>
              <a:ea typeface="HY신명조" pitchFamily="18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defRPr/>
            </a:pPr>
            <a:r>
              <a:rPr lang="en-US" altLang="ko-KR" sz="1200" dirty="0" smtClean="0">
                <a:latin typeface="Times New Roman" pitchFamily="18" charset="0"/>
                <a:ea typeface="굴림체" pitchFamily="49" charset="-127"/>
                <a:cs typeface="Times New Roman" pitchFamily="18" charset="0"/>
              </a:rPr>
              <a:t>          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  <a:cs typeface="Times New Roman" pitchFamily="18" charset="0"/>
              </a:rPr>
              <a:t>비선형상미분방정식</a:t>
            </a:r>
            <a:r>
              <a:rPr lang="en-US" altLang="ko-KR" sz="1200" dirty="0" smtClean="0">
                <a:latin typeface="Times New Roman" pitchFamily="18" charset="0"/>
                <a:ea typeface="굴림체" pitchFamily="49" charset="-127"/>
                <a:cs typeface="Times New Roman" pitchFamily="18" charset="0"/>
              </a:rPr>
              <a:t> </a:t>
            </a:r>
            <a:r>
              <a:rPr lang="en-US" altLang="ko-KR" sz="1200" dirty="0">
                <a:latin typeface="Times New Roman" pitchFamily="18" charset="0"/>
                <a:ea typeface="굴림체" pitchFamily="49" charset="-127"/>
                <a:cs typeface="Times New Roman" pitchFamily="18" charset="0"/>
              </a:rPr>
              <a:t>:                           </a:t>
            </a:r>
          </a:p>
        </p:txBody>
      </p:sp>
      <p:graphicFrame>
        <p:nvGraphicFramePr>
          <p:cNvPr id="10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0025145"/>
              </p:ext>
            </p:extLst>
          </p:nvPr>
        </p:nvGraphicFramePr>
        <p:xfrm>
          <a:off x="2843808" y="2920357"/>
          <a:ext cx="1278508" cy="242244"/>
        </p:xfrm>
        <a:graphic>
          <a:graphicData uri="http://schemas.openxmlformats.org/presentationml/2006/ole">
            <p:oleObj spid="_x0000_s1640" name="Equation" r:id="rId5" imgW="1206500" imgH="228600" progId="">
              <p:embed/>
            </p:oleObj>
          </a:graphicData>
        </a:graphic>
      </p:graphicFrame>
      <p:graphicFrame>
        <p:nvGraphicFramePr>
          <p:cNvPr id="11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9934473"/>
              </p:ext>
            </p:extLst>
          </p:nvPr>
        </p:nvGraphicFramePr>
        <p:xfrm>
          <a:off x="2699792" y="3302034"/>
          <a:ext cx="1122557" cy="230268"/>
        </p:xfrm>
        <a:graphic>
          <a:graphicData uri="http://schemas.openxmlformats.org/presentationml/2006/ole">
            <p:oleObj spid="_x0000_s1641" name="Equation" r:id="rId6" imgW="990170" imgH="203112" progId="">
              <p:embed/>
            </p:oleObj>
          </a:graphicData>
        </a:graphic>
      </p:graphicFrame>
      <p:graphicFrame>
        <p:nvGraphicFramePr>
          <p:cNvPr id="12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9491002"/>
              </p:ext>
            </p:extLst>
          </p:nvPr>
        </p:nvGraphicFramePr>
        <p:xfrm>
          <a:off x="4716016" y="3140968"/>
          <a:ext cx="1062608" cy="422319"/>
        </p:xfrm>
        <a:graphic>
          <a:graphicData uri="http://schemas.openxmlformats.org/presentationml/2006/ole">
            <p:oleObj spid="_x0000_s1642" name="Equation" r:id="rId7" imgW="990170" imgH="393529" progId="">
              <p:embed/>
            </p:oleObj>
          </a:graphicData>
        </a:graphic>
      </p:graphicFrame>
      <p:graphicFrame>
        <p:nvGraphicFramePr>
          <p:cNvPr id="1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8608062"/>
              </p:ext>
            </p:extLst>
          </p:nvPr>
        </p:nvGraphicFramePr>
        <p:xfrm>
          <a:off x="2555776" y="3632162"/>
          <a:ext cx="1025521" cy="293006"/>
        </p:xfrm>
        <a:graphic>
          <a:graphicData uri="http://schemas.openxmlformats.org/presentationml/2006/ole">
            <p:oleObj spid="_x0000_s1643" name="Equation" r:id="rId8" imgW="977900" imgH="279400" progId="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092280" y="1166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2-1</a:t>
            </a:r>
            <a:endParaRPr lang="ko-KR" altLang="en-US" sz="1000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5702079"/>
              </p:ext>
            </p:extLst>
          </p:nvPr>
        </p:nvGraphicFramePr>
        <p:xfrm>
          <a:off x="4828356" y="1412776"/>
          <a:ext cx="3848100" cy="520700"/>
        </p:xfrm>
        <a:graphic>
          <a:graphicData uri="http://schemas.openxmlformats.org/presentationml/2006/ole">
            <p:oleObj spid="_x0000_s1644" name="수식" r:id="rId9" imgW="3848100" imgH="520700" progId="Equation.3">
              <p:embed/>
            </p:oleObj>
          </a:graphicData>
        </a:graphic>
      </p:graphicFrame>
      <p:graphicFrame>
        <p:nvGraphicFramePr>
          <p:cNvPr id="1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20241665"/>
              </p:ext>
            </p:extLst>
          </p:nvPr>
        </p:nvGraphicFramePr>
        <p:xfrm>
          <a:off x="5076056" y="2348880"/>
          <a:ext cx="258466" cy="246063"/>
        </p:xfrm>
        <a:graphic>
          <a:graphicData uri="http://schemas.openxmlformats.org/presentationml/2006/ole">
            <p:oleObj spid="_x0000_s1645" name="Equation" r:id="rId10" imgW="203024" imgH="20302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855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571472" y="428604"/>
            <a:ext cx="7645552" cy="1714500"/>
            <a:chOff x="453" y="680"/>
            <a:chExt cx="4535" cy="1080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10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171450" indent="-171450">
                <a:lnSpc>
                  <a:spcPct val="110000"/>
                </a:lnSpc>
                <a:spcBef>
                  <a:spcPct val="50000"/>
                </a:spcBef>
                <a:buClr>
                  <a:schemeClr val="accent4"/>
                </a:buClr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&lt; </a:t>
              </a:r>
              <a:r>
                <a:rPr lang="en-US" altLang="ko-KR" sz="12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Ex (a)  &gt;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Solve  the  </a:t>
              </a:r>
              <a:r>
                <a:rPr lang="en-US" altLang="ko-KR" sz="1400" dirty="0" err="1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nonhomogeneous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 equation</a:t>
              </a: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b="1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        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2741" y="995"/>
              <a:ext cx="2185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</p:spPr>
          <p:txBody>
            <a:bodyPr anchor="ctr"/>
            <a:lstStyle/>
            <a:p>
              <a:endParaRPr lang="ko-KR" altLang="en-US"/>
            </a:p>
          </p:txBody>
        </p:sp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1300" y="905"/>
            <a:ext cx="632" cy="160"/>
          </p:xfrm>
          <a:graphic>
            <a:graphicData uri="http://schemas.openxmlformats.org/presentationml/2006/ole">
              <p:oleObj spid="_x0000_s56621" name="수식" r:id="rId3" imgW="1002865" imgH="253890" progId="Equation.3">
                <p:embed/>
              </p:oleObj>
            </a:graphicData>
          </a:graphic>
        </p:graphicFrame>
        <p:graphicFrame>
          <p:nvGraphicFramePr>
            <p:cNvPr id="1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938379892"/>
                </p:ext>
              </p:extLst>
            </p:nvPr>
          </p:nvGraphicFramePr>
          <p:xfrm>
            <a:off x="2063" y="1085"/>
            <a:ext cx="2925" cy="557"/>
          </p:xfrm>
          <a:graphic>
            <a:graphicData uri="http://schemas.openxmlformats.org/presentationml/2006/ole">
              <p:oleObj spid="_x0000_s56622" name="수식" r:id="rId4" imgW="4394200" imgH="838200" progId="Equation.3">
                <p:embed/>
              </p:oleObj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7092280" y="1166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2-7</a:t>
            </a:r>
            <a:endParaRPr lang="ko-KR" altLang="en-US" sz="1000" dirty="0"/>
          </a:p>
        </p:txBody>
      </p:sp>
      <p:grpSp>
        <p:nvGrpSpPr>
          <p:cNvPr id="19" name="Group 33"/>
          <p:cNvGrpSpPr>
            <a:grpSpLocks/>
          </p:cNvGrpSpPr>
          <p:nvPr/>
        </p:nvGrpSpPr>
        <p:grpSpPr bwMode="auto">
          <a:xfrm>
            <a:off x="571472" y="3357562"/>
            <a:ext cx="7643866" cy="1714500"/>
            <a:chOff x="453" y="680"/>
            <a:chExt cx="4534" cy="1080"/>
          </a:xfrm>
        </p:grpSpPr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10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171450" indent="-171450">
                <a:lnSpc>
                  <a:spcPct val="110000"/>
                </a:lnSpc>
                <a:spcBef>
                  <a:spcPct val="50000"/>
                </a:spcBef>
                <a:buClr>
                  <a:schemeClr val="accent4"/>
                </a:buClr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&lt; </a:t>
              </a:r>
              <a:r>
                <a:rPr lang="en-US" altLang="ko-KR" sz="12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Ex (b)-1 &gt;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  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Solve  </a:t>
              </a: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b="1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        </a:t>
              </a: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2741" y="770"/>
              <a:ext cx="2185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</p:spPr>
          <p:txBody>
            <a:bodyPr anchor="ctr"/>
            <a:lstStyle/>
            <a:p>
              <a:endParaRPr lang="ko-KR" altLang="en-US"/>
            </a:p>
          </p:txBody>
        </p:sp>
        <p:graphicFrame>
          <p:nvGraphicFramePr>
            <p:cNvPr id="22" name="Object 8"/>
            <p:cNvGraphicFramePr>
              <a:graphicFrameLocks noChangeAspect="1"/>
            </p:cNvGraphicFramePr>
            <p:nvPr/>
          </p:nvGraphicFramePr>
          <p:xfrm>
            <a:off x="1374" y="680"/>
            <a:ext cx="784" cy="160"/>
          </p:xfrm>
          <a:graphic>
            <a:graphicData uri="http://schemas.openxmlformats.org/presentationml/2006/ole">
              <p:oleObj spid="_x0000_s56623" name="수식" r:id="rId5" imgW="1244600" imgH="254000" progId="Equation.3">
                <p:embed/>
              </p:oleObj>
            </a:graphicData>
          </a:graphic>
        </p:graphicFrame>
        <p:graphicFrame>
          <p:nvGraphicFramePr>
            <p:cNvPr id="23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938379892"/>
                </p:ext>
              </p:extLst>
            </p:nvPr>
          </p:nvGraphicFramePr>
          <p:xfrm>
            <a:off x="2614" y="860"/>
            <a:ext cx="2342" cy="565"/>
          </p:xfrm>
          <a:graphic>
            <a:graphicData uri="http://schemas.openxmlformats.org/presentationml/2006/ole">
              <p:oleObj spid="_x0000_s56624" name="수식" r:id="rId6" imgW="3517900" imgH="8509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9"/>
          <p:cNvSpPr>
            <a:spLocks noChangeShapeType="1"/>
          </p:cNvSpPr>
          <p:nvPr/>
        </p:nvSpPr>
        <p:spPr bwMode="auto">
          <a:xfrm flipV="1">
            <a:off x="6143636" y="642918"/>
            <a:ext cx="2236288" cy="0"/>
          </a:xfrm>
          <a:prstGeom prst="line">
            <a:avLst/>
          </a:prstGeom>
          <a:noFill/>
          <a:ln w="11430">
            <a:solidFill>
              <a:srgbClr val="FF0000"/>
            </a:solidFill>
            <a:round/>
            <a:headEnd/>
            <a:tailEnd type="oval" w="med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92280" y="1166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2-7</a:t>
            </a:r>
            <a:endParaRPr lang="ko-KR" altLang="en-US" sz="1000" dirty="0"/>
          </a:p>
        </p:txBody>
      </p:sp>
      <p:grpSp>
        <p:nvGrpSpPr>
          <p:cNvPr id="14" name="Group 33"/>
          <p:cNvGrpSpPr>
            <a:grpSpLocks/>
          </p:cNvGrpSpPr>
          <p:nvPr/>
        </p:nvGrpSpPr>
        <p:grpSpPr bwMode="auto">
          <a:xfrm>
            <a:off x="571472" y="477221"/>
            <a:ext cx="7886258" cy="1665894"/>
            <a:chOff x="453" y="665"/>
            <a:chExt cx="4534" cy="1095"/>
          </a:xfrm>
        </p:grpSpPr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10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171450" indent="-171450">
                <a:lnSpc>
                  <a:spcPct val="110000"/>
                </a:lnSpc>
                <a:spcBef>
                  <a:spcPct val="50000"/>
                </a:spcBef>
                <a:buClr>
                  <a:schemeClr val="accent4"/>
                </a:buClr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&lt; 2.7 Prob1: </a:t>
              </a:r>
              <a:r>
                <a:rPr lang="en-US" altLang="ko-KR" sz="12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Ex (b)-2 &gt;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 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Solve  </a:t>
              </a: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b="1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        </a:t>
              </a:r>
            </a:p>
          </p:txBody>
        </p:sp>
        <p:graphicFrame>
          <p:nvGraphicFramePr>
            <p:cNvPr id="17" name="Object 8"/>
            <p:cNvGraphicFramePr>
              <a:graphicFrameLocks noChangeAspect="1"/>
            </p:cNvGraphicFramePr>
            <p:nvPr/>
          </p:nvGraphicFramePr>
          <p:xfrm>
            <a:off x="1801" y="665"/>
            <a:ext cx="1361" cy="180"/>
          </p:xfrm>
          <a:graphic>
            <a:graphicData uri="http://schemas.openxmlformats.org/presentationml/2006/ole">
              <p:oleObj spid="_x0000_s68889" name="수식" r:id="rId3" imgW="2159000" imgH="241300" progId="Equation.3">
                <p:embed/>
              </p:oleObj>
            </a:graphicData>
          </a:graphic>
        </p:graphicFrame>
        <p:graphicFrame>
          <p:nvGraphicFramePr>
            <p:cNvPr id="1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938379892"/>
                </p:ext>
              </p:extLst>
            </p:nvPr>
          </p:nvGraphicFramePr>
          <p:xfrm>
            <a:off x="1973" y="868"/>
            <a:ext cx="2985" cy="801"/>
          </p:xfrm>
          <a:graphic>
            <a:graphicData uri="http://schemas.openxmlformats.org/presentationml/2006/ole">
              <p:oleObj spid="_x0000_s68890" name="수식" r:id="rId4" imgW="4483100" imgH="1206500" progId="Equation.3">
                <p:embed/>
              </p:oleObj>
            </a:graphicData>
          </a:graphic>
        </p:graphicFrame>
      </p:grpSp>
      <p:grpSp>
        <p:nvGrpSpPr>
          <p:cNvPr id="24" name="Group 33"/>
          <p:cNvGrpSpPr>
            <a:grpSpLocks/>
          </p:cNvGrpSpPr>
          <p:nvPr/>
        </p:nvGrpSpPr>
        <p:grpSpPr bwMode="auto">
          <a:xfrm>
            <a:off x="500034" y="2924370"/>
            <a:ext cx="8082806" cy="1647638"/>
            <a:chOff x="453" y="677"/>
            <a:chExt cx="4647" cy="1083"/>
          </a:xfrm>
        </p:grpSpPr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10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171450" indent="-171450">
                <a:lnSpc>
                  <a:spcPct val="110000"/>
                </a:lnSpc>
                <a:spcBef>
                  <a:spcPct val="50000"/>
                </a:spcBef>
                <a:buClr>
                  <a:schemeClr val="accent4"/>
                </a:buClr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&lt; 2.7 Prob2: </a:t>
              </a:r>
              <a:r>
                <a:rPr lang="en-US" altLang="ko-KR" sz="12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Ex (c) &gt;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 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Solve  </a:t>
              </a: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b="1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        </a:t>
              </a:r>
            </a:p>
          </p:txBody>
        </p:sp>
        <p:graphicFrame>
          <p:nvGraphicFramePr>
            <p:cNvPr id="26" name="Object 8"/>
            <p:cNvGraphicFramePr>
              <a:graphicFrameLocks noChangeAspect="1"/>
            </p:cNvGraphicFramePr>
            <p:nvPr/>
          </p:nvGraphicFramePr>
          <p:xfrm>
            <a:off x="1718" y="677"/>
            <a:ext cx="1137" cy="171"/>
          </p:xfrm>
          <a:graphic>
            <a:graphicData uri="http://schemas.openxmlformats.org/presentationml/2006/ole">
              <p:oleObj spid="_x0000_s68891" name="수식" r:id="rId5" imgW="1803400" imgH="228600" progId="Equation.3">
                <p:embed/>
              </p:oleObj>
            </a:graphicData>
          </a:graphic>
        </p:graphicFrame>
        <p:graphicFrame>
          <p:nvGraphicFramePr>
            <p:cNvPr id="27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938379892"/>
                </p:ext>
              </p:extLst>
            </p:nvPr>
          </p:nvGraphicFramePr>
          <p:xfrm>
            <a:off x="1439" y="915"/>
            <a:ext cx="3661" cy="557"/>
          </p:xfrm>
          <a:graphic>
            <a:graphicData uri="http://schemas.openxmlformats.org/presentationml/2006/ole">
              <p:oleObj spid="_x0000_s68892" name="수식" r:id="rId6" imgW="5499100" imgH="838200" progId="Equation.3">
                <p:embed/>
              </p:oleObj>
            </a:graphicData>
          </a:graphic>
        </p:graphicFrame>
      </p:grpSp>
      <p:sp>
        <p:nvSpPr>
          <p:cNvPr id="28" name="Line 39"/>
          <p:cNvSpPr>
            <a:spLocks noChangeShapeType="1"/>
          </p:cNvSpPr>
          <p:nvPr/>
        </p:nvSpPr>
        <p:spPr bwMode="auto">
          <a:xfrm flipV="1">
            <a:off x="6143636" y="3000372"/>
            <a:ext cx="2236288" cy="0"/>
          </a:xfrm>
          <a:prstGeom prst="line">
            <a:avLst/>
          </a:prstGeom>
          <a:noFill/>
          <a:ln w="11430">
            <a:solidFill>
              <a:srgbClr val="FF0000"/>
            </a:solidFill>
            <a:round/>
            <a:headEnd/>
            <a:tailEnd type="oval" w="med" len="med"/>
          </a:ln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29" name="Group 33"/>
          <p:cNvGrpSpPr>
            <a:grpSpLocks/>
          </p:cNvGrpSpPr>
          <p:nvPr/>
        </p:nvGrpSpPr>
        <p:grpSpPr bwMode="auto">
          <a:xfrm>
            <a:off x="500034" y="4929198"/>
            <a:ext cx="7886258" cy="1643074"/>
            <a:chOff x="453" y="680"/>
            <a:chExt cx="4534" cy="1080"/>
          </a:xfrm>
        </p:grpSpPr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10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171450" indent="-171450">
                <a:lnSpc>
                  <a:spcPct val="110000"/>
                </a:lnSpc>
                <a:spcBef>
                  <a:spcPct val="50000"/>
                </a:spcBef>
                <a:buClr>
                  <a:schemeClr val="accent4"/>
                </a:buClr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&lt; 2.7 Prob3</a:t>
              </a:r>
              <a:r>
                <a:rPr lang="en-US" altLang="ko-KR" sz="12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&gt; </a:t>
              </a:r>
              <a:r>
                <a:rPr lang="ko-KR" altLang="en-US" sz="12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  </a:t>
              </a: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  <a:cs typeface="Times New Roman" pitchFamily="18" charset="0"/>
                </a:rPr>
                <a:t>Solve the initial value problem(IVP)  </a:t>
              </a: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ko-KR" altLang="en-US" sz="1200" b="1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        </a:t>
              </a:r>
            </a:p>
          </p:txBody>
        </p:sp>
        <p:graphicFrame>
          <p:nvGraphicFramePr>
            <p:cNvPr id="31" name="Object 8"/>
            <p:cNvGraphicFramePr>
              <a:graphicFrameLocks noChangeAspect="1"/>
            </p:cNvGraphicFramePr>
            <p:nvPr/>
          </p:nvGraphicFramePr>
          <p:xfrm>
            <a:off x="2753" y="688"/>
            <a:ext cx="1906" cy="190"/>
          </p:xfrm>
          <a:graphic>
            <a:graphicData uri="http://schemas.openxmlformats.org/presentationml/2006/ole">
              <p:oleObj spid="_x0000_s68893" name="수식" r:id="rId7" imgW="3022600" imgH="254000" progId="Equation.3">
                <p:embed/>
              </p:oleObj>
            </a:graphicData>
          </a:graphic>
        </p:graphicFrame>
      </p:grpSp>
      <p:graphicFrame>
        <p:nvGraphicFramePr>
          <p:cNvPr id="68888" name="Object 280"/>
          <p:cNvGraphicFramePr>
            <a:graphicFrameLocks noChangeAspect="1"/>
          </p:cNvGraphicFramePr>
          <p:nvPr/>
        </p:nvGraphicFramePr>
        <p:xfrm>
          <a:off x="5072066" y="5214950"/>
          <a:ext cx="3276600" cy="927100"/>
        </p:xfrm>
        <a:graphic>
          <a:graphicData uri="http://schemas.openxmlformats.org/presentationml/2006/ole">
            <p:oleObj spid="_x0000_s68894" name="수식" r:id="rId8" imgW="3276600" imgH="9271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397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00100" y="428604"/>
            <a:ext cx="6858048" cy="500066"/>
          </a:xfrm>
          <a:ln w="19050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2.10  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매개변수의  변환에  의한  풀이</a:t>
            </a:r>
            <a:endParaRPr lang="en-US" altLang="ko-KR" sz="2000" b="1" dirty="0">
              <a:latin typeface="HY신명조" pitchFamily="18" charset="-127"/>
              <a:ea typeface="HY신명조" pitchFamily="18" charset="-127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85786" y="1071546"/>
            <a:ext cx="7429552" cy="2678113"/>
            <a:chOff x="453" y="1586"/>
            <a:chExt cx="4534" cy="1687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53" y="1586"/>
              <a:ext cx="4534" cy="16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매개변수 </a:t>
              </a:r>
              <a:r>
                <a:rPr lang="ko-KR" altLang="en-US" sz="1400" dirty="0" err="1">
                  <a:latin typeface="HY신명조" pitchFamily="18" charset="-127"/>
                  <a:ea typeface="HY신명조" pitchFamily="18" charset="-127"/>
                </a:rPr>
                <a:t>변환법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Method of Variation of Parameter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)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어떤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구간 </a:t>
              </a:r>
              <a:r>
                <a:rPr lang="en-US" altLang="ko-KR" sz="1400" i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I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에서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연속인 임의의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변수                       를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갖는 미분방정식  </a:t>
              </a:r>
            </a:p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  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(1) …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표준형                                    의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rgbClr val="339933"/>
                </a:buClr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rgbClr val="339933"/>
                </a:buClr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</a:pP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9" name="Object 14"/>
            <p:cNvGraphicFramePr>
              <a:graphicFrameLocks noChangeAspect="1"/>
            </p:cNvGraphicFramePr>
            <p:nvPr/>
          </p:nvGraphicFramePr>
          <p:xfrm>
            <a:off x="2500" y="1801"/>
            <a:ext cx="744" cy="136"/>
          </p:xfrm>
          <a:graphic>
            <a:graphicData uri="http://schemas.openxmlformats.org/presentationml/2006/ole">
              <p:oleObj spid="_x0000_s63847" name="수식" r:id="rId3" imgW="1180800" imgH="215640" progId="Equation.3">
                <p:embed/>
              </p:oleObj>
            </a:graphicData>
          </a:graphic>
        </p:graphicFrame>
        <p:graphicFrame>
          <p:nvGraphicFramePr>
            <p:cNvPr id="10" name="Object 15"/>
            <p:cNvGraphicFramePr>
              <a:graphicFrameLocks noChangeAspect="1"/>
            </p:cNvGraphicFramePr>
            <p:nvPr/>
          </p:nvGraphicFramePr>
          <p:xfrm>
            <a:off x="1578" y="2036"/>
            <a:ext cx="1097" cy="152"/>
          </p:xfrm>
          <a:graphic>
            <a:graphicData uri="http://schemas.openxmlformats.org/presentationml/2006/ole">
              <p:oleObj spid="_x0000_s63848" name="수식" r:id="rId4" imgW="1739900" imgH="241300" progId="Equation.3">
                <p:embed/>
              </p:oleObj>
            </a:graphicData>
          </a:graphic>
        </p:graphicFrame>
        <p:graphicFrame>
          <p:nvGraphicFramePr>
            <p:cNvPr id="11" name="Object 16"/>
            <p:cNvGraphicFramePr>
              <a:graphicFrameLocks noChangeAspect="1"/>
            </p:cNvGraphicFramePr>
            <p:nvPr/>
          </p:nvGraphicFramePr>
          <p:xfrm>
            <a:off x="1578" y="2261"/>
            <a:ext cx="1488" cy="296"/>
          </p:xfrm>
          <a:graphic>
            <a:graphicData uri="http://schemas.openxmlformats.org/presentationml/2006/ole">
              <p:oleObj spid="_x0000_s63849" name="Equation" r:id="rId5" imgW="2362200" imgH="469900" progId="">
                <p:embed/>
              </p:oleObj>
            </a:graphicData>
          </a:graphic>
        </p:graphicFrame>
        <p:graphicFrame>
          <p:nvGraphicFramePr>
            <p:cNvPr id="12" name="Object 17"/>
            <p:cNvGraphicFramePr>
              <a:graphicFrameLocks noChangeAspect="1"/>
            </p:cNvGraphicFramePr>
            <p:nvPr/>
          </p:nvGraphicFramePr>
          <p:xfrm>
            <a:off x="1107" y="2666"/>
            <a:ext cx="3526" cy="520"/>
          </p:xfrm>
          <a:graphic>
            <a:graphicData uri="http://schemas.openxmlformats.org/presentationml/2006/ole">
              <p:oleObj spid="_x0000_s63850" name="수식" r:id="rId6" imgW="5600700" imgH="825500" progId="Equation.3">
                <p:embed/>
              </p:oleObj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7092280" y="1166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2-10</a:t>
            </a:r>
            <a:endParaRPr lang="ko-KR" altLang="en-US" sz="1000" dirty="0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1214414" y="3786190"/>
            <a:ext cx="7197725" cy="2928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altLang="ko-KR" sz="1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* </a:t>
            </a:r>
            <a:r>
              <a:rPr lang="ko-KR" altLang="en-US" sz="1400" b="1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방법상의 </a:t>
            </a:r>
            <a:r>
              <a:rPr lang="ko-KR" altLang="en-US" sz="1400" b="1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아이디어</a:t>
            </a:r>
            <a:r>
              <a:rPr lang="ko-KR" altLang="en-US" sz="140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rPr>
              <a:t> </a:t>
            </a:r>
          </a:p>
          <a:p>
            <a:pPr>
              <a:lnSpc>
                <a:spcPct val="200000"/>
              </a:lnSpc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제차상미분방정식의 </a:t>
            </a:r>
            <a:r>
              <a:rPr lang="ko-KR" altLang="en-US" sz="1400" dirty="0" err="1">
                <a:latin typeface="HY신명조" pitchFamily="18" charset="-127"/>
                <a:ea typeface="HY신명조" pitchFamily="18" charset="-127"/>
              </a:rPr>
              <a:t>일반해</a:t>
            </a: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: 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400" dirty="0" err="1">
                <a:latin typeface="HY신명조" pitchFamily="18" charset="-127"/>
                <a:ea typeface="HY신명조" pitchFamily="18" charset="-127"/>
              </a:rPr>
              <a:t>비제차상미분방정식의</a:t>
            </a: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 특수해 </a:t>
            </a: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: 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006600"/>
              </a:buClr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  ⇒  </a:t>
            </a: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주어진 </a:t>
            </a:r>
            <a:r>
              <a:rPr lang="ko-KR" altLang="en-US" sz="1400" dirty="0" err="1">
                <a:latin typeface="HY신명조" pitchFamily="18" charset="-127"/>
                <a:ea typeface="HY신명조" pitchFamily="18" charset="-127"/>
              </a:rPr>
              <a:t>비제차상미분방정식에</a:t>
            </a: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 대입 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 조건 </a:t>
            </a: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: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400" dirty="0">
                <a:latin typeface="HY신명조" pitchFamily="18" charset="-127"/>
                <a:ea typeface="HY신명조" pitchFamily="18" charset="-127"/>
              </a:rPr>
              <a:t>정리하여 얻어진 식 </a:t>
            </a: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: 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 </a:t>
            </a:r>
            <a:endParaRPr lang="en-US" altLang="ko-KR" sz="1400" dirty="0">
              <a:latin typeface="HY신명조" pitchFamily="18" charset="-127"/>
              <a:ea typeface="HY신명조" pitchFamily="18" charset="-127"/>
            </a:endParaRPr>
          </a:p>
        </p:txBody>
      </p:sp>
      <p:graphicFrame>
        <p:nvGraphicFramePr>
          <p:cNvPr id="1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9794576"/>
              </p:ext>
            </p:extLst>
          </p:nvPr>
        </p:nvGraphicFramePr>
        <p:xfrm>
          <a:off x="3857620" y="4214818"/>
          <a:ext cx="1079500" cy="241300"/>
        </p:xfrm>
        <a:graphic>
          <a:graphicData uri="http://schemas.openxmlformats.org/presentationml/2006/ole">
            <p:oleObj spid="_x0000_s63851" name="수식" r:id="rId7" imgW="1079032" imgH="241195" progId="Equation.3">
              <p:embed/>
            </p:oleObj>
          </a:graphicData>
        </a:graphic>
      </p:graphicFrame>
      <p:graphicFrame>
        <p:nvGraphicFramePr>
          <p:cNvPr id="1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9501860"/>
              </p:ext>
            </p:extLst>
          </p:nvPr>
        </p:nvGraphicFramePr>
        <p:xfrm>
          <a:off x="3929058" y="4643446"/>
          <a:ext cx="1549400" cy="279400"/>
        </p:xfrm>
        <a:graphic>
          <a:graphicData uri="http://schemas.openxmlformats.org/presentationml/2006/ole">
            <p:oleObj spid="_x0000_s63852" name="Equation" r:id="rId8" imgW="1549400" imgH="279400" progId="Equation.3">
              <p:embed/>
            </p:oleObj>
          </a:graphicData>
        </a:graphic>
      </p:graphicFrame>
      <p:graphicFrame>
        <p:nvGraphicFramePr>
          <p:cNvPr id="1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296991"/>
              </p:ext>
            </p:extLst>
          </p:nvPr>
        </p:nvGraphicFramePr>
        <p:xfrm>
          <a:off x="2000232" y="5500702"/>
          <a:ext cx="1130300" cy="254000"/>
        </p:xfrm>
        <a:graphic>
          <a:graphicData uri="http://schemas.openxmlformats.org/presentationml/2006/ole">
            <p:oleObj spid="_x0000_s63853" name="Equation" r:id="rId9" imgW="1129810" imgH="253890" progId="Equation.3">
              <p:embed/>
            </p:oleObj>
          </a:graphicData>
        </a:graphic>
      </p:graphicFrame>
      <p:graphicFrame>
        <p:nvGraphicFramePr>
          <p:cNvPr id="2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3076853"/>
              </p:ext>
            </p:extLst>
          </p:nvPr>
        </p:nvGraphicFramePr>
        <p:xfrm>
          <a:off x="3214678" y="5929330"/>
          <a:ext cx="1206500" cy="241300"/>
        </p:xfrm>
        <a:graphic>
          <a:graphicData uri="http://schemas.openxmlformats.org/presentationml/2006/ole">
            <p:oleObj spid="_x0000_s63854" name="수식" r:id="rId10" imgW="1206500" imgH="241300" progId="Equation.3">
              <p:embed/>
            </p:oleObj>
          </a:graphicData>
        </a:graphic>
      </p:graphicFrame>
      <p:graphicFrame>
        <p:nvGraphicFramePr>
          <p:cNvPr id="2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6540154"/>
              </p:ext>
            </p:extLst>
          </p:nvPr>
        </p:nvGraphicFramePr>
        <p:xfrm>
          <a:off x="2928926" y="6215082"/>
          <a:ext cx="4241800" cy="457200"/>
        </p:xfrm>
        <a:graphic>
          <a:graphicData uri="http://schemas.openxmlformats.org/presentationml/2006/ole">
            <p:oleObj spid="_x0000_s63855" name="수식" r:id="rId11" imgW="4241800" imgH="457200" progId="Equation.3">
              <p:embed/>
            </p:oleObj>
          </a:graphicData>
        </a:graphic>
      </p:graphicFrame>
      <p:sp>
        <p:nvSpPr>
          <p:cNvPr id="22" name="모서리가 둥근 직사각형 21"/>
          <p:cNvSpPr/>
          <p:nvPr/>
        </p:nvSpPr>
        <p:spPr>
          <a:xfrm>
            <a:off x="1142976" y="1714488"/>
            <a:ext cx="6643734" cy="192882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1736" y="2143116"/>
            <a:ext cx="2500330" cy="5000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429226" y="581004"/>
            <a:ext cx="7866405" cy="5705475"/>
            <a:chOff x="411" y="776"/>
            <a:chExt cx="4666" cy="3594"/>
          </a:xfrm>
        </p:grpSpPr>
        <p:sp>
          <p:nvSpPr>
            <p:cNvPr id="9" name="Text Box 36"/>
            <p:cNvSpPr txBox="1">
              <a:spLocks noChangeArrowheads="1"/>
            </p:cNvSpPr>
            <p:nvPr/>
          </p:nvSpPr>
          <p:spPr bwMode="auto">
            <a:xfrm>
              <a:off x="453" y="2570"/>
              <a:ext cx="4534" cy="1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285750" indent="-285750">
                <a:spcBef>
                  <a:spcPct val="50000"/>
                </a:spcBef>
                <a:buClr>
                  <a:schemeClr val="accent4"/>
                </a:buClr>
              </a:pPr>
              <a:r>
                <a:rPr lang="en-US" altLang="ko-KR" sz="1400" b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&lt; 2.10 Prob1 &gt; 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다음의 </a:t>
              </a:r>
              <a:r>
                <a:rPr lang="ko-KR" altLang="en-US" sz="1400" dirty="0" err="1">
                  <a:latin typeface="HY신명조" pitchFamily="18" charset="-127"/>
                  <a:ea typeface="HY신명조" pitchFamily="18" charset="-127"/>
                </a:rPr>
                <a:t>비제차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상미방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                       의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일반해를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구하시오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 marL="285750" indent="-285750">
                <a:spcBef>
                  <a:spcPct val="50000"/>
                </a:spcBef>
                <a:buClr>
                  <a:schemeClr val="accent4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                             &lt;</a:t>
              </a:r>
              <a:r>
                <a:rPr lang="en-US" altLang="ko-KR" sz="1400" dirty="0" err="1" smtClean="0">
                  <a:latin typeface="HY신명조" pitchFamily="18" charset="-127"/>
                  <a:ea typeface="HY신명조" pitchFamily="18" charset="-127"/>
                </a:rPr>
                <a:t>Ans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&gt;                             </a:t>
              </a:r>
            </a:p>
            <a:p>
              <a:pPr marL="285750" indent="-285750">
                <a:spcBef>
                  <a:spcPct val="50000"/>
                </a:spcBef>
                <a:buClr>
                  <a:schemeClr val="accent4"/>
                </a:buClr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 marL="285750" indent="-285750">
                <a:spcBef>
                  <a:spcPct val="50000"/>
                </a:spcBef>
                <a:buClr>
                  <a:schemeClr val="accent4"/>
                </a:buClr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 marL="285750" indent="-285750">
                <a:spcBef>
                  <a:spcPct val="50000"/>
                </a:spcBef>
                <a:buClr>
                  <a:schemeClr val="accent4"/>
                </a:buClr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 marL="285750" indent="-285750">
                <a:spcBef>
                  <a:spcPct val="50000"/>
                </a:spcBef>
                <a:buClr>
                  <a:schemeClr val="accent4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                               </a:t>
              </a:r>
            </a:p>
            <a:p>
              <a:pPr marL="285750" indent="-285750">
                <a:spcBef>
                  <a:spcPct val="50000"/>
                </a:spcBef>
                <a:buClr>
                  <a:schemeClr val="accent4"/>
                </a:buClr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 marL="285750" indent="-285750">
                <a:spcBef>
                  <a:spcPct val="50000"/>
                </a:spcBef>
                <a:buClr>
                  <a:schemeClr val="accent4"/>
                </a:buClr>
              </a:pP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 marL="285750" indent="-285750">
                <a:spcBef>
                  <a:spcPct val="50000"/>
                </a:spcBef>
                <a:buClr>
                  <a:schemeClr val="accent4"/>
                </a:buClr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10" name="Object 38"/>
            <p:cNvGraphicFramePr>
              <a:graphicFrameLocks noChangeAspect="1"/>
            </p:cNvGraphicFramePr>
            <p:nvPr/>
          </p:nvGraphicFramePr>
          <p:xfrm>
            <a:off x="996" y="911"/>
            <a:ext cx="832" cy="248"/>
          </p:xfrm>
          <a:graphic>
            <a:graphicData uri="http://schemas.openxmlformats.org/presentationml/2006/ole">
              <p:oleObj spid="_x0000_s65890" name="Equation" r:id="rId3" imgW="1320227" imgH="393529" progId="">
                <p:embed/>
              </p:oleObj>
            </a:graphicData>
          </a:graphic>
        </p:graphicFrame>
        <p:sp>
          <p:nvSpPr>
            <p:cNvPr id="11" name="Line 39"/>
            <p:cNvSpPr>
              <a:spLocks noChangeShapeType="1"/>
            </p:cNvSpPr>
            <p:nvPr/>
          </p:nvSpPr>
          <p:spPr bwMode="auto">
            <a:xfrm>
              <a:off x="2021" y="1040"/>
              <a:ext cx="2924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</p:spPr>
          <p:txBody>
            <a:bodyPr anchor="ctr"/>
            <a:lstStyle/>
            <a:p>
              <a:endParaRPr lang="ko-KR" altLang="en-US" sz="1400"/>
            </a:p>
          </p:txBody>
        </p:sp>
        <p:graphicFrame>
          <p:nvGraphicFramePr>
            <p:cNvPr id="12" name="Object 41"/>
            <p:cNvGraphicFramePr>
              <a:graphicFrameLocks noChangeAspect="1"/>
            </p:cNvGraphicFramePr>
            <p:nvPr/>
          </p:nvGraphicFramePr>
          <p:xfrm>
            <a:off x="2614" y="1130"/>
            <a:ext cx="923" cy="145"/>
          </p:xfrm>
          <a:graphic>
            <a:graphicData uri="http://schemas.openxmlformats.org/presentationml/2006/ole">
              <p:oleObj spid="_x0000_s65891" name="수식" r:id="rId4" imgW="1574800" imgH="241300" progId="Equation.3">
                <p:embed/>
              </p:oleObj>
            </a:graphicData>
          </a:graphic>
        </p:graphicFrame>
        <p:graphicFrame>
          <p:nvGraphicFramePr>
            <p:cNvPr id="1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083404090"/>
                </p:ext>
              </p:extLst>
            </p:nvPr>
          </p:nvGraphicFramePr>
          <p:xfrm>
            <a:off x="1300" y="1490"/>
            <a:ext cx="1560" cy="136"/>
          </p:xfrm>
          <a:graphic>
            <a:graphicData uri="http://schemas.openxmlformats.org/presentationml/2006/ole">
              <p:oleObj spid="_x0000_s65892" name="Equation" r:id="rId5" imgW="2476500" imgH="215900" progId="Equation.3">
                <p:embed/>
              </p:oleObj>
            </a:graphicData>
          </a:graphic>
        </p:graphicFrame>
        <p:graphicFrame>
          <p:nvGraphicFramePr>
            <p:cNvPr id="14" name="Object 43"/>
            <p:cNvGraphicFramePr>
              <a:graphicFrameLocks noChangeAspect="1"/>
            </p:cNvGraphicFramePr>
            <p:nvPr/>
          </p:nvGraphicFramePr>
          <p:xfrm>
            <a:off x="1851" y="1805"/>
            <a:ext cx="2925" cy="225"/>
          </p:xfrm>
          <a:graphic>
            <a:graphicData uri="http://schemas.openxmlformats.org/presentationml/2006/ole">
              <p:oleObj spid="_x0000_s65893" name="Equation" r:id="rId6" imgW="4267200" imgH="279400" progId="Equation.3">
                <p:embed/>
              </p:oleObj>
            </a:graphicData>
          </a:graphic>
        </p:graphicFrame>
        <p:graphicFrame>
          <p:nvGraphicFramePr>
            <p:cNvPr id="15" name="Object 44"/>
            <p:cNvGraphicFramePr>
              <a:graphicFrameLocks noChangeAspect="1"/>
            </p:cNvGraphicFramePr>
            <p:nvPr/>
          </p:nvGraphicFramePr>
          <p:xfrm>
            <a:off x="1216" y="2165"/>
            <a:ext cx="2025" cy="180"/>
          </p:xfrm>
          <a:graphic>
            <a:graphicData uri="http://schemas.openxmlformats.org/presentationml/2006/ole">
              <p:oleObj spid="_x0000_s65894" name="Equation" r:id="rId7" imgW="2895600" imgH="254000" progId="Equation.3">
                <p:embed/>
              </p:oleObj>
            </a:graphicData>
          </a:graphic>
        </p:graphicFrame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411" y="776"/>
              <a:ext cx="4666" cy="1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285750" indent="-285750">
                <a:spcBef>
                  <a:spcPct val="50000"/>
                </a:spcBef>
                <a:buClr>
                  <a:schemeClr val="accent4"/>
                </a:buClr>
              </a:pPr>
              <a:r>
                <a:rPr lang="en-US" altLang="ko-KR" sz="1400" b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&lt; Ex1&gt; 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다음의 </a:t>
              </a:r>
              <a:r>
                <a:rPr lang="ko-KR" altLang="en-US" sz="1400" dirty="0" err="1">
                  <a:latin typeface="HY신명조" pitchFamily="18" charset="-127"/>
                  <a:ea typeface="HY신명조" pitchFamily="18" charset="-127"/>
                </a:rPr>
                <a:t>비제차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상미분방정식을 풀어라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>
                <a:lnSpc>
                  <a:spcPct val="2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&lt;Sol&gt;</a:t>
              </a:r>
              <a:r>
                <a:rPr lang="en-US" altLang="ko-KR" sz="1400" b="1" dirty="0" smtClean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제차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상미분방정식의 해의 기저 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: </a:t>
              </a: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en-US" altLang="ko-KR" sz="14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        </a:t>
              </a:r>
              <a:r>
                <a:rPr lang="en-US" altLang="ko-KR" sz="1400" dirty="0" err="1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Wronskian</a:t>
              </a:r>
              <a:r>
                <a:rPr lang="en-US" altLang="ko-KR" sz="14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: </a:t>
              </a: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  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매개변수변환법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적용</a:t>
              </a: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  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일반해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:</a:t>
              </a:r>
            </a:p>
            <a:p>
              <a:pPr>
                <a:lnSpc>
                  <a:spcPct val="20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           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92280" y="1166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2-10</a:t>
            </a:r>
            <a:endParaRPr lang="ko-KR" altLang="en-US" sz="1000" dirty="0"/>
          </a:p>
        </p:txBody>
      </p:sp>
      <p:graphicFrame>
        <p:nvGraphicFramePr>
          <p:cNvPr id="65888" name="Object 352"/>
          <p:cNvGraphicFramePr>
            <a:graphicFrameLocks noChangeAspect="1"/>
          </p:cNvGraphicFramePr>
          <p:nvPr/>
        </p:nvGraphicFramePr>
        <p:xfrm>
          <a:off x="3707904" y="3356992"/>
          <a:ext cx="1117600" cy="469900"/>
        </p:xfrm>
        <a:graphic>
          <a:graphicData uri="http://schemas.openxmlformats.org/presentationml/2006/ole">
            <p:oleObj spid="_x0000_s65895" name="수식" r:id="rId8" imgW="1117600" imgH="469900" progId="Equation.3">
              <p:embed/>
            </p:oleObj>
          </a:graphicData>
        </a:graphic>
      </p:graphicFrame>
      <p:graphicFrame>
        <p:nvGraphicFramePr>
          <p:cNvPr id="65889" name="Object 353"/>
          <p:cNvGraphicFramePr>
            <a:graphicFrameLocks noChangeAspect="1"/>
          </p:cNvGraphicFramePr>
          <p:nvPr/>
        </p:nvGraphicFramePr>
        <p:xfrm>
          <a:off x="5643570" y="3643314"/>
          <a:ext cx="1447800" cy="469900"/>
        </p:xfrm>
        <a:graphic>
          <a:graphicData uri="http://schemas.openxmlformats.org/presentationml/2006/ole">
            <p:oleObj spid="_x0000_s65896" name="수식" r:id="rId9" imgW="1447800" imgH="469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6"/>
          <p:cNvSpPr txBox="1">
            <a:spLocks noGrp="1" noChangeArrowheads="1"/>
          </p:cNvSpPr>
          <p:nvPr>
            <p:ph idx="1"/>
          </p:nvPr>
        </p:nvSpPr>
        <p:spPr bwMode="auto">
          <a:xfrm>
            <a:off x="500034" y="428604"/>
            <a:ext cx="7920880" cy="61436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spcBef>
                <a:spcPct val="50000"/>
              </a:spcBef>
              <a:buClr>
                <a:schemeClr val="accent4"/>
              </a:buClr>
              <a:buNone/>
            </a:pPr>
            <a:r>
              <a:rPr lang="en-US" altLang="ko-KR" sz="1400" b="1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&lt; </a:t>
            </a:r>
            <a:r>
              <a:rPr lang="en-US" altLang="ko-KR" sz="1400" b="1" dirty="0" err="1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Prob</a:t>
            </a:r>
            <a:r>
              <a:rPr lang="en-US" altLang="ko-KR" sz="1400" b="1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&gt;   </a:t>
            </a:r>
            <a:r>
              <a:rPr lang="en-US" altLang="ko-KR" sz="1400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Solve</a:t>
            </a:r>
          </a:p>
          <a:p>
            <a:pPr marL="285750" indent="-285750">
              <a:spcBef>
                <a:spcPct val="50000"/>
              </a:spcBef>
              <a:buClr>
                <a:schemeClr val="accent4"/>
              </a:buClr>
              <a:buNone/>
            </a:pPr>
            <a:endParaRPr lang="en-US" altLang="ko-KR" sz="1400" b="1" dirty="0" smtClean="0">
              <a:latin typeface="Times New Roman" pitchFamily="18" charset="0"/>
              <a:ea typeface="HY신명조" pitchFamily="18" charset="-127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Clr>
                <a:schemeClr val="accent4"/>
              </a:buClr>
              <a:buNone/>
            </a:pPr>
            <a:endParaRPr lang="en-US" altLang="ko-KR" sz="1400" b="1" dirty="0" smtClean="0">
              <a:latin typeface="Times New Roman" pitchFamily="18" charset="0"/>
              <a:ea typeface="HY신명조" pitchFamily="18" charset="-127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Clr>
                <a:schemeClr val="accent4"/>
              </a:buClr>
              <a:buNone/>
            </a:pPr>
            <a:endParaRPr lang="en-US" altLang="ko-KR" sz="1400" b="1" dirty="0" smtClean="0">
              <a:latin typeface="Times New Roman" pitchFamily="18" charset="0"/>
              <a:ea typeface="HY신명조" pitchFamily="18" charset="-127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Clr>
                <a:schemeClr val="accent4"/>
              </a:buClr>
              <a:buNone/>
            </a:pPr>
            <a:endParaRPr lang="en-US" altLang="ko-KR" sz="1400" b="1" dirty="0" smtClean="0">
              <a:latin typeface="Times New Roman" pitchFamily="18" charset="0"/>
              <a:ea typeface="HY신명조" pitchFamily="18" charset="-127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Clr>
                <a:schemeClr val="accent4"/>
              </a:buClr>
              <a:buNone/>
            </a:pPr>
            <a:endParaRPr lang="en-US" altLang="ko-KR" sz="1400" b="1" dirty="0" smtClean="0">
              <a:latin typeface="Times New Roman" pitchFamily="18" charset="0"/>
              <a:ea typeface="HY신명조" pitchFamily="18" charset="-127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Clr>
                <a:schemeClr val="accent4"/>
              </a:buClr>
              <a:buNone/>
            </a:pPr>
            <a:endParaRPr lang="en-US" altLang="ko-KR" sz="1400" b="1" dirty="0" smtClean="0">
              <a:latin typeface="Times New Roman" pitchFamily="18" charset="0"/>
              <a:ea typeface="HY신명조" pitchFamily="18" charset="-127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Clr>
                <a:schemeClr val="accent4"/>
              </a:buClr>
              <a:buNone/>
            </a:pPr>
            <a:endParaRPr lang="en-US" altLang="ko-KR" sz="1400" b="1" dirty="0" smtClean="0">
              <a:latin typeface="Times New Roman" pitchFamily="18" charset="0"/>
              <a:ea typeface="HY신명조" pitchFamily="18" charset="-127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Clr>
                <a:schemeClr val="accent4"/>
              </a:buClr>
              <a:buNone/>
            </a:pPr>
            <a:r>
              <a:rPr lang="en-US" altLang="ko-KR" sz="1400" b="1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&lt; </a:t>
            </a:r>
            <a:r>
              <a:rPr lang="en-US" altLang="ko-KR" sz="1400" b="1" dirty="0" err="1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Prob</a:t>
            </a:r>
            <a:r>
              <a:rPr lang="en-US" altLang="ko-KR" sz="1400" b="1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 &gt;  </a:t>
            </a:r>
            <a:r>
              <a:rPr lang="en-US" altLang="ko-KR" sz="1400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Solve   </a:t>
            </a:r>
          </a:p>
          <a:p>
            <a:pPr marL="285750" indent="-285750">
              <a:spcBef>
                <a:spcPct val="50000"/>
              </a:spcBef>
              <a:buClr>
                <a:schemeClr val="accent4"/>
              </a:buClr>
              <a:buNone/>
            </a:pPr>
            <a:endParaRPr lang="en-US" altLang="ko-KR" sz="1400" b="1" dirty="0" smtClean="0">
              <a:latin typeface="Times New Roman" pitchFamily="18" charset="0"/>
              <a:ea typeface="HY신명조" pitchFamily="18" charset="-127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Clr>
                <a:schemeClr val="accent4"/>
              </a:buClr>
              <a:buNone/>
            </a:pPr>
            <a:endParaRPr lang="en-US" altLang="ko-KR" sz="1400" b="1" dirty="0" smtClean="0">
              <a:latin typeface="Times New Roman" pitchFamily="18" charset="0"/>
              <a:ea typeface="HY신명조" pitchFamily="18" charset="-127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Clr>
                <a:schemeClr val="accent4"/>
              </a:buClr>
              <a:buNone/>
            </a:pPr>
            <a:r>
              <a:rPr lang="en-US" altLang="ko-KR" sz="1400" b="1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     </a:t>
            </a: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                                          </a:t>
            </a:r>
          </a:p>
          <a:p>
            <a:pPr marL="285750" indent="-285750">
              <a:spcBef>
                <a:spcPct val="50000"/>
              </a:spcBef>
              <a:buClr>
                <a:schemeClr val="accent4"/>
              </a:buClr>
            </a:pP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  <a:p>
            <a:pPr marL="285750" indent="-285750">
              <a:spcBef>
                <a:spcPct val="50000"/>
              </a:spcBef>
              <a:buClr>
                <a:schemeClr val="accent4"/>
              </a:buClr>
            </a:pPr>
            <a:endParaRPr lang="en-US" altLang="ko-KR" sz="1400" dirty="0">
              <a:latin typeface="HY신명조" pitchFamily="18" charset="-127"/>
              <a:ea typeface="HY신명조" pitchFamily="18" charset="-127"/>
            </a:endParaRPr>
          </a:p>
          <a:p>
            <a:pPr marL="285750" indent="-285750">
              <a:spcBef>
                <a:spcPct val="50000"/>
              </a:spcBef>
              <a:buClr>
                <a:schemeClr val="accent4"/>
              </a:buClr>
            </a:pPr>
            <a:endParaRPr lang="en-US" altLang="ko-KR" sz="1400" dirty="0" smtClean="0">
              <a:latin typeface="HY신명조" pitchFamily="18" charset="-127"/>
              <a:ea typeface="HY신명조" pitchFamily="18" charset="-127"/>
            </a:endParaRP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1825625" y="428625"/>
          <a:ext cx="2311400" cy="285750"/>
        </p:xfrm>
        <a:graphic>
          <a:graphicData uri="http://schemas.openxmlformats.org/presentationml/2006/ole">
            <p:oleObj spid="_x0000_s72710" name="수식" r:id="rId3" imgW="2311400" imgH="254000" progId="Equation.3">
              <p:embed/>
            </p:oleObj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4500562" y="428604"/>
          <a:ext cx="2654300" cy="457200"/>
        </p:xfrm>
        <a:graphic>
          <a:graphicData uri="http://schemas.openxmlformats.org/presentationml/2006/ole">
            <p:oleObj spid="_x0000_s72711" name="수식" r:id="rId4" imgW="2654300" imgH="457200" progId="Equation.3">
              <p:embed/>
            </p:oleObj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1879600" y="2927350"/>
          <a:ext cx="5130800" cy="431800"/>
        </p:xfrm>
        <a:graphic>
          <a:graphicData uri="http://schemas.openxmlformats.org/presentationml/2006/ole">
            <p:oleObj spid="_x0000_s72712" name="수식" r:id="rId5" imgW="513072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88182" y="387935"/>
            <a:ext cx="7259637" cy="6057901"/>
            <a:chOff x="453" y="680"/>
            <a:chExt cx="4573" cy="381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3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&lt;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정리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1&gt;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제차 선형상미분방정식에 대한 기본정리 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중첩의 원리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, 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선형성의 원리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)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488" y="3004"/>
              <a:ext cx="4534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v"/>
              </a:pPr>
              <a:r>
                <a:rPr lang="en-US" altLang="ko-KR" sz="1300" dirty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ko-KR" sz="1300" dirty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단, 이 정리는 </a:t>
              </a:r>
              <a:r>
                <a:rPr lang="ko-KR" altLang="ko-KR" sz="1300" dirty="0" err="1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비제차</a:t>
              </a:r>
              <a:r>
                <a:rPr lang="ko-KR" altLang="ko-KR" sz="1300" dirty="0">
                  <a:solidFill>
                    <a:schemeClr val="accent2"/>
                  </a:solidFill>
                  <a:latin typeface="HY신명조" pitchFamily="18" charset="-127"/>
                  <a:ea typeface="HY신명조" pitchFamily="18" charset="-127"/>
                </a:rPr>
                <a:t> 선형방정식 또는 비선형 방정식에서는 성립하지 않는다.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492" y="3367"/>
              <a:ext cx="4534" cy="11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4"/>
                </a:buClr>
                <a:buFont typeface="Wingdings" pitchFamily="2" charset="2"/>
                <a:buChar char="§"/>
              </a:pPr>
              <a:r>
                <a:rPr lang="en-US" altLang="ko-KR" sz="13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en-US" altLang="ko-KR" sz="13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Ex.2 </a:t>
              </a:r>
              <a:r>
                <a:rPr lang="ko-KR" altLang="en-US" sz="1300" dirty="0" err="1">
                  <a:latin typeface="HY신명조" pitchFamily="18" charset="-127"/>
                  <a:ea typeface="HY신명조" pitchFamily="18" charset="-127"/>
                </a:rPr>
                <a:t>비제차</a:t>
              </a:r>
              <a:r>
                <a:rPr lang="ko-KR" altLang="en-US" sz="13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300" dirty="0" smtClean="0">
                  <a:latin typeface="HY신명조" pitchFamily="18" charset="-127"/>
                  <a:ea typeface="HY신명조" pitchFamily="18" charset="-127"/>
                </a:rPr>
                <a:t>선형상미분방정식            의 </a:t>
              </a:r>
              <a:r>
                <a:rPr lang="ko-KR" altLang="en-US" sz="1300" dirty="0">
                  <a:latin typeface="HY신명조" pitchFamily="18" charset="-127"/>
                  <a:ea typeface="HY신명조" pitchFamily="18" charset="-127"/>
                </a:rPr>
                <a:t>해에 대하여 생각하자</a:t>
              </a: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. 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      </a:t>
              </a:r>
              <a:r>
                <a:rPr lang="ko-KR" altLang="en-US" sz="1300" dirty="0" smtClean="0">
                  <a:latin typeface="HY신명조" pitchFamily="18" charset="-127"/>
                  <a:ea typeface="HY신명조" pitchFamily="18" charset="-127"/>
                </a:rPr>
                <a:t>함수               와               </a:t>
              </a:r>
              <a:r>
                <a:rPr lang="ko-KR" altLang="en-US" sz="1300" dirty="0">
                  <a:latin typeface="HY신명조" pitchFamily="18" charset="-127"/>
                  <a:ea typeface="HY신명조" pitchFamily="18" charset="-127"/>
                </a:rPr>
                <a:t>는 위의 방정식의 해이지만</a:t>
              </a: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300" dirty="0">
                  <a:latin typeface="HY신명조" pitchFamily="18" charset="-127"/>
                  <a:ea typeface="HY신명조" pitchFamily="18" charset="-127"/>
                </a:rPr>
                <a:t>이들의 합은 해가 아니다</a:t>
              </a: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. 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      </a:t>
              </a:r>
              <a:r>
                <a:rPr lang="ko-KR" altLang="en-US" sz="1300" dirty="0">
                  <a:latin typeface="HY신명조" pitchFamily="18" charset="-127"/>
                  <a:ea typeface="HY신명조" pitchFamily="18" charset="-127"/>
                </a:rPr>
                <a:t>예를 </a:t>
              </a:r>
              <a:r>
                <a:rPr lang="ko-KR" altLang="en-US" sz="1300" dirty="0" smtClean="0">
                  <a:latin typeface="HY신명조" pitchFamily="18" charset="-127"/>
                  <a:ea typeface="HY신명조" pitchFamily="18" charset="-127"/>
                </a:rPr>
                <a:t>들어               나              </a:t>
              </a:r>
              <a:r>
                <a:rPr lang="ko-KR" altLang="en-US" sz="1300" dirty="0">
                  <a:latin typeface="HY신명조" pitchFamily="18" charset="-127"/>
                  <a:ea typeface="HY신명조" pitchFamily="18" charset="-127"/>
                </a:rPr>
                <a:t>도 해가 아니다</a:t>
              </a: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>
                <a:spcBef>
                  <a:spcPct val="50000"/>
                </a:spcBef>
                <a:buClr>
                  <a:schemeClr val="accent4"/>
                </a:buClr>
                <a:buFont typeface="Wingdings" pitchFamily="2" charset="2"/>
                <a:buChar char="§"/>
              </a:pPr>
              <a:r>
                <a:rPr lang="en-US" altLang="ko-KR" sz="13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 </a:t>
              </a:r>
              <a:r>
                <a:rPr lang="en-US" altLang="ko-KR" sz="13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Ex.3 </a:t>
              </a:r>
              <a:r>
                <a:rPr lang="ko-KR" altLang="en-US" sz="1300" dirty="0" smtClean="0">
                  <a:latin typeface="HY신명조" pitchFamily="18" charset="-127"/>
                  <a:ea typeface="HY신명조" pitchFamily="18" charset="-127"/>
                </a:rPr>
                <a:t>비선형상미분방정식                의 </a:t>
              </a:r>
              <a:r>
                <a:rPr lang="ko-KR" altLang="en-US" sz="1300" dirty="0">
                  <a:latin typeface="HY신명조" pitchFamily="18" charset="-127"/>
                  <a:ea typeface="HY신명조" pitchFamily="18" charset="-127"/>
                </a:rPr>
                <a:t>해에 대하여 생각하자</a:t>
              </a: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. 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      </a:t>
              </a:r>
              <a:r>
                <a:rPr lang="ko-KR" altLang="en-US" sz="1300" dirty="0" smtClean="0">
                  <a:latin typeface="HY신명조" pitchFamily="18" charset="-127"/>
                  <a:ea typeface="HY신명조" pitchFamily="18" charset="-127"/>
                </a:rPr>
                <a:t>함수         와        </a:t>
              </a:r>
              <a:r>
                <a:rPr lang="ko-KR" altLang="en-US" sz="1300" dirty="0">
                  <a:latin typeface="HY신명조" pitchFamily="18" charset="-127"/>
                  <a:ea typeface="HY신명조" pitchFamily="18" charset="-127"/>
                </a:rPr>
                <a:t>은</a:t>
              </a:r>
              <a:r>
                <a:rPr lang="ko-KR" altLang="en-US" sz="13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300" dirty="0">
                  <a:latin typeface="HY신명조" pitchFamily="18" charset="-127"/>
                  <a:ea typeface="HY신명조" pitchFamily="18" charset="-127"/>
                </a:rPr>
                <a:t>위의 방정식의 해이지만</a:t>
              </a: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, </a:t>
              </a:r>
              <a:r>
                <a:rPr lang="ko-KR" altLang="en-US" sz="1300" dirty="0">
                  <a:latin typeface="HY신명조" pitchFamily="18" charset="-127"/>
                  <a:ea typeface="HY신명조" pitchFamily="18" charset="-127"/>
                </a:rPr>
                <a:t>이들의 합은 해가 아니다</a:t>
              </a: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. 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      </a:t>
              </a:r>
              <a:r>
                <a:rPr lang="ko-KR" altLang="en-US" sz="1300" dirty="0">
                  <a:latin typeface="HY신명조" pitchFamily="18" charset="-127"/>
                  <a:ea typeface="HY신명조" pitchFamily="18" charset="-127"/>
                </a:rPr>
                <a:t>예를 </a:t>
              </a:r>
              <a:r>
                <a:rPr lang="ko-KR" altLang="en-US" sz="1300" dirty="0" smtClean="0">
                  <a:latin typeface="HY신명조" pitchFamily="18" charset="-127"/>
                  <a:ea typeface="HY신명조" pitchFamily="18" charset="-127"/>
                </a:rPr>
                <a:t>들어      </a:t>
              </a:r>
              <a:r>
                <a:rPr lang="ko-KR" altLang="en-US" sz="1300" dirty="0">
                  <a:latin typeface="HY신명조" pitchFamily="18" charset="-127"/>
                  <a:ea typeface="HY신명조" pitchFamily="18" charset="-127"/>
                </a:rPr>
                <a:t>도 해가 아니다</a:t>
              </a: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.</a:t>
              </a:r>
            </a:p>
          </p:txBody>
        </p:sp>
        <p:graphicFrame>
          <p:nvGraphicFramePr>
            <p:cNvPr id="1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438786271"/>
                </p:ext>
              </p:extLst>
            </p:nvPr>
          </p:nvGraphicFramePr>
          <p:xfrm>
            <a:off x="2073" y="3387"/>
            <a:ext cx="368" cy="128"/>
          </p:xfrm>
          <a:graphic>
            <a:graphicData uri="http://schemas.openxmlformats.org/presentationml/2006/ole">
              <p:oleObj spid="_x0000_s37631" name="Equation" r:id="rId3" imgW="583947" imgH="203112" progId="Equation.3">
                <p:embed/>
              </p:oleObj>
            </a:graphicData>
          </a:graphic>
        </p:graphicFrame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3736" y="3447"/>
              <a:ext cx="1165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</p:spPr>
          <p:txBody>
            <a:bodyPr anchor="ctr"/>
            <a:lstStyle/>
            <a:p>
              <a:endParaRPr lang="ko-KR" altLang="en-US"/>
            </a:p>
          </p:txBody>
        </p:sp>
        <p:graphicFrame>
          <p:nvGraphicFramePr>
            <p:cNvPr id="12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892058063"/>
                </p:ext>
              </p:extLst>
            </p:nvPr>
          </p:nvGraphicFramePr>
          <p:xfrm>
            <a:off x="984" y="3594"/>
            <a:ext cx="488" cy="128"/>
          </p:xfrm>
          <a:graphic>
            <a:graphicData uri="http://schemas.openxmlformats.org/presentationml/2006/ole">
              <p:oleObj spid="_x0000_s37632" name="Equation" r:id="rId4" imgW="774364" imgH="203112" progId="Equation.3">
                <p:embed/>
              </p:oleObj>
            </a:graphicData>
          </a:graphic>
        </p:graphicFrame>
        <p:graphicFrame>
          <p:nvGraphicFramePr>
            <p:cNvPr id="13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933479768"/>
                </p:ext>
              </p:extLst>
            </p:nvPr>
          </p:nvGraphicFramePr>
          <p:xfrm>
            <a:off x="1665" y="3594"/>
            <a:ext cx="480" cy="128"/>
          </p:xfrm>
          <a:graphic>
            <a:graphicData uri="http://schemas.openxmlformats.org/presentationml/2006/ole">
              <p:oleObj spid="_x0000_s37633" name="Equation" r:id="rId5" imgW="761669" imgH="203112" progId="Equation.3">
                <p:embed/>
              </p:oleObj>
            </a:graphicData>
          </a:graphic>
        </p:graphicFrame>
        <p:graphicFrame>
          <p:nvGraphicFramePr>
            <p:cNvPr id="14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466952592"/>
                </p:ext>
              </p:extLst>
            </p:nvPr>
          </p:nvGraphicFramePr>
          <p:xfrm>
            <a:off x="1256" y="3775"/>
            <a:ext cx="448" cy="136"/>
          </p:xfrm>
          <a:graphic>
            <a:graphicData uri="http://schemas.openxmlformats.org/presentationml/2006/ole">
              <p:oleObj spid="_x0000_s37634" name="Equation" r:id="rId6" imgW="710891" imgH="215806" progId="Equation.3">
                <p:embed/>
              </p:oleObj>
            </a:graphicData>
          </a:graphic>
        </p:graphicFrame>
        <p:graphicFrame>
          <p:nvGraphicFramePr>
            <p:cNvPr id="1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399298423"/>
                </p:ext>
              </p:extLst>
            </p:nvPr>
          </p:nvGraphicFramePr>
          <p:xfrm>
            <a:off x="1891" y="3781"/>
            <a:ext cx="424" cy="136"/>
          </p:xfrm>
          <a:graphic>
            <a:graphicData uri="http://schemas.openxmlformats.org/presentationml/2006/ole">
              <p:oleObj spid="_x0000_s37635" name="Equation" r:id="rId7" imgW="672808" imgH="215806" progId="Equation.3">
                <p:embed/>
              </p:oleObj>
            </a:graphicData>
          </a:graphic>
        </p:graphicFrame>
        <p:graphicFrame>
          <p:nvGraphicFramePr>
            <p:cNvPr id="16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482750908"/>
                </p:ext>
              </p:extLst>
            </p:nvPr>
          </p:nvGraphicFramePr>
          <p:xfrm>
            <a:off x="1846" y="3956"/>
            <a:ext cx="520" cy="128"/>
          </p:xfrm>
          <a:graphic>
            <a:graphicData uri="http://schemas.openxmlformats.org/presentationml/2006/ole">
              <p:oleObj spid="_x0000_s37636" name="Equation" r:id="rId8" imgW="825500" imgH="203200" progId="Equation.3">
                <p:embed/>
              </p:oleObj>
            </a:graphicData>
          </a:graphic>
        </p:graphicFrame>
        <p:sp>
          <p:nvSpPr>
            <p:cNvPr id="17" name="Line 31"/>
            <p:cNvSpPr>
              <a:spLocks noChangeShapeType="1"/>
            </p:cNvSpPr>
            <p:nvPr/>
          </p:nvSpPr>
          <p:spPr bwMode="auto">
            <a:xfrm>
              <a:off x="3630" y="4002"/>
              <a:ext cx="1283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</p:spPr>
          <p:txBody>
            <a:bodyPr anchor="ctr"/>
            <a:lstStyle/>
            <a:p>
              <a:endParaRPr lang="ko-KR" altLang="en-US"/>
            </a:p>
          </p:txBody>
        </p:sp>
        <p:graphicFrame>
          <p:nvGraphicFramePr>
            <p:cNvPr id="18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291719042"/>
                </p:ext>
              </p:extLst>
            </p:nvPr>
          </p:nvGraphicFramePr>
          <p:xfrm>
            <a:off x="1030" y="4138"/>
            <a:ext cx="272" cy="152"/>
          </p:xfrm>
          <a:graphic>
            <a:graphicData uri="http://schemas.openxmlformats.org/presentationml/2006/ole">
              <p:oleObj spid="_x0000_s37637" name="Equation" r:id="rId9" imgW="431613" imgH="241195" progId="Equation.3">
                <p:embed/>
              </p:oleObj>
            </a:graphicData>
          </a:graphic>
        </p:graphicFrame>
        <p:graphicFrame>
          <p:nvGraphicFramePr>
            <p:cNvPr id="19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050202736"/>
                </p:ext>
              </p:extLst>
            </p:nvPr>
          </p:nvGraphicFramePr>
          <p:xfrm>
            <a:off x="1438" y="4183"/>
            <a:ext cx="216" cy="128"/>
          </p:xfrm>
          <a:graphic>
            <a:graphicData uri="http://schemas.openxmlformats.org/presentationml/2006/ole">
              <p:oleObj spid="_x0000_s37638" name="Equation" r:id="rId10" imgW="342751" imgH="203112" progId="Equation.3">
                <p:embed/>
              </p:oleObj>
            </a:graphicData>
          </a:graphic>
        </p:graphicFrame>
        <p:graphicFrame>
          <p:nvGraphicFramePr>
            <p:cNvPr id="20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707988459"/>
                </p:ext>
              </p:extLst>
            </p:nvPr>
          </p:nvGraphicFramePr>
          <p:xfrm>
            <a:off x="1211" y="4319"/>
            <a:ext cx="184" cy="136"/>
          </p:xfrm>
          <a:graphic>
            <a:graphicData uri="http://schemas.openxmlformats.org/presentationml/2006/ole">
              <p:oleObj spid="_x0000_s37639" name="Equation" r:id="rId11" imgW="291847" imgH="215713" progId="Equation.3">
                <p:embed/>
              </p:oleObj>
            </a:graphicData>
          </a:graphic>
        </p:graphicFrame>
      </p:grpSp>
      <p:sp>
        <p:nvSpPr>
          <p:cNvPr id="21" name="TextBox 20"/>
          <p:cNvSpPr txBox="1"/>
          <p:nvPr/>
        </p:nvSpPr>
        <p:spPr>
          <a:xfrm>
            <a:off x="7092280" y="1166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2-1</a:t>
            </a:r>
            <a:endParaRPr lang="ko-KR" altLang="en-US" sz="1000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2401429"/>
              </p:ext>
            </p:extLst>
          </p:nvPr>
        </p:nvGraphicFramePr>
        <p:xfrm>
          <a:off x="1357290" y="785794"/>
          <a:ext cx="5994400" cy="2311400"/>
        </p:xfrm>
        <a:graphic>
          <a:graphicData uri="http://schemas.openxmlformats.org/presentationml/2006/ole">
            <p:oleObj spid="_x0000_s37640" name="수식" r:id="rId12" imgW="5994360" imgH="231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176505" y="980728"/>
            <a:ext cx="7197725" cy="3602039"/>
            <a:chOff x="449" y="864"/>
            <a:chExt cx="4534" cy="2269"/>
          </a:xfrm>
        </p:grpSpPr>
        <p:graphicFrame>
          <p:nvGraphicFramePr>
            <p:cNvPr id="7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503952955"/>
                </p:ext>
              </p:extLst>
            </p:nvPr>
          </p:nvGraphicFramePr>
          <p:xfrm>
            <a:off x="2058" y="864"/>
            <a:ext cx="1088" cy="152"/>
          </p:xfrm>
          <a:graphic>
            <a:graphicData uri="http://schemas.openxmlformats.org/presentationml/2006/ole">
              <p:oleObj spid="_x0000_s38240" name="Equation" r:id="rId3" imgW="1727200" imgH="241300" progId="">
                <p:embed/>
              </p:oleObj>
            </a:graphicData>
          </a:graphic>
        </p:graphicFrame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449" y="1705"/>
              <a:ext cx="4534" cy="14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  <a:buClr>
                  <a:schemeClr val="accent4"/>
                </a:buClr>
                <a:buFont typeface="Wingdings" pitchFamily="2" charset="2"/>
                <a:buChar char="§"/>
              </a:pPr>
              <a:r>
                <a:rPr lang="en-US" altLang="ko-KR" sz="12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en-US" altLang="ko-KR" sz="12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Ex.4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다음 방정식의 초기값 문제를 풀어라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2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b="1" dirty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Step 1</a:t>
              </a:r>
              <a:r>
                <a:rPr lang="en-US" altLang="ko-KR" sz="12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ko-KR" altLang="en-US" sz="1200" dirty="0" err="1">
                  <a:latin typeface="HY신명조" pitchFamily="18" charset="-127"/>
                  <a:ea typeface="HY신명조" pitchFamily="18" charset="-127"/>
                </a:rPr>
                <a:t>일반해를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구함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2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Ex.1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에 의하여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)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    </a:t>
              </a:r>
              <a:r>
                <a:rPr lang="ko-KR" altLang="en-US" sz="1200" dirty="0" err="1">
                  <a:latin typeface="HY신명조" pitchFamily="18" charset="-127"/>
                  <a:ea typeface="HY신명조" pitchFamily="18" charset="-127"/>
                </a:rPr>
                <a:t>일반해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: 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2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b="1" dirty="0">
                  <a:solidFill>
                    <a:srgbClr val="0066FF"/>
                  </a:solidFill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Step 2</a:t>
              </a:r>
              <a:r>
                <a:rPr lang="en-US" altLang="ko-KR" sz="12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초기조건 적용 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: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200" dirty="0" smtClean="0">
                  <a:latin typeface="HY신명조" pitchFamily="18" charset="-127"/>
                  <a:ea typeface="HY신명조" pitchFamily="18" charset="-127"/>
                </a:rPr>
                <a:t>         </a:t>
              </a:r>
              <a:r>
                <a:rPr lang="ko-KR" altLang="en-US" sz="1200" dirty="0">
                  <a:latin typeface="HY신명조" pitchFamily="18" charset="-127"/>
                  <a:ea typeface="HY신명조" pitchFamily="18" charset="-127"/>
                </a:rPr>
                <a:t>특수해 </a:t>
              </a:r>
              <a:r>
                <a:rPr lang="en-US" altLang="ko-KR" sz="1200" dirty="0">
                  <a:latin typeface="HY신명조" pitchFamily="18" charset="-127"/>
                  <a:ea typeface="HY신명조" pitchFamily="18" charset="-127"/>
                </a:rPr>
                <a:t>: </a:t>
              </a:r>
            </a:p>
          </p:txBody>
        </p:sp>
        <p:graphicFrame>
          <p:nvGraphicFramePr>
            <p:cNvPr id="10" name="Object 27"/>
            <p:cNvGraphicFramePr>
              <a:graphicFrameLocks noChangeAspect="1"/>
            </p:cNvGraphicFramePr>
            <p:nvPr/>
          </p:nvGraphicFramePr>
          <p:xfrm>
            <a:off x="1286" y="1953"/>
            <a:ext cx="1504" cy="136"/>
          </p:xfrm>
          <a:graphic>
            <a:graphicData uri="http://schemas.openxmlformats.org/presentationml/2006/ole">
              <p:oleObj spid="_x0000_s38241" name="Equation" r:id="rId4" imgW="2387600" imgH="215900" progId="">
                <p:embed/>
              </p:oleObj>
            </a:graphicData>
          </a:graphic>
        </p:graphicFrame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2926" y="2025"/>
              <a:ext cx="1860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</p:spPr>
          <p:txBody>
            <a:bodyPr anchor="ctr"/>
            <a:lstStyle/>
            <a:p>
              <a:r>
                <a:rPr lang="en-US" altLang="ko-KR" dirty="0" smtClean="0"/>
                <a:t>   </a:t>
              </a:r>
              <a:endParaRPr lang="ko-KR" altLang="en-US" dirty="0"/>
            </a:p>
          </p:txBody>
        </p:sp>
        <p:graphicFrame>
          <p:nvGraphicFramePr>
            <p:cNvPr id="12" name="Object 29"/>
            <p:cNvGraphicFramePr>
              <a:graphicFrameLocks noChangeAspect="1"/>
            </p:cNvGraphicFramePr>
            <p:nvPr/>
          </p:nvGraphicFramePr>
          <p:xfrm>
            <a:off x="1157" y="2427"/>
            <a:ext cx="808" cy="136"/>
          </p:xfrm>
          <a:graphic>
            <a:graphicData uri="http://schemas.openxmlformats.org/presentationml/2006/ole">
              <p:oleObj spid="_x0000_s38242" name="Equation" r:id="rId5" imgW="1282700" imgH="215900" progId="Equation.3">
                <p:embed/>
              </p:oleObj>
            </a:graphicData>
          </a:graphic>
        </p:graphicFrame>
        <p:graphicFrame>
          <p:nvGraphicFramePr>
            <p:cNvPr id="13" name="Object 30"/>
            <p:cNvGraphicFramePr>
              <a:graphicFrameLocks noChangeAspect="1"/>
            </p:cNvGraphicFramePr>
            <p:nvPr/>
          </p:nvGraphicFramePr>
          <p:xfrm>
            <a:off x="1468" y="2764"/>
            <a:ext cx="2400" cy="136"/>
          </p:xfrm>
          <a:graphic>
            <a:graphicData uri="http://schemas.openxmlformats.org/presentationml/2006/ole">
              <p:oleObj spid="_x0000_s38243" name="Equation" r:id="rId6" imgW="3810000" imgH="215900" progId="Equation.3">
                <p:embed/>
              </p:oleObj>
            </a:graphicData>
          </a:graphic>
        </p:graphicFrame>
        <p:graphicFrame>
          <p:nvGraphicFramePr>
            <p:cNvPr id="14" name="Object 31"/>
            <p:cNvGraphicFramePr>
              <a:graphicFrameLocks noChangeAspect="1"/>
            </p:cNvGraphicFramePr>
            <p:nvPr/>
          </p:nvGraphicFramePr>
          <p:xfrm>
            <a:off x="1150" y="2953"/>
            <a:ext cx="920" cy="133"/>
          </p:xfrm>
          <a:graphic>
            <a:graphicData uri="http://schemas.openxmlformats.org/presentationml/2006/ole">
              <p:oleObj spid="_x0000_s38244" name="Equation" r:id="rId7" imgW="1409088" imgH="203112" progId="Equation.3">
                <p:embed/>
              </p:oleObj>
            </a:graphicData>
          </a:graphic>
        </p:graphicFrame>
      </p:grp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99592" y="548680"/>
            <a:ext cx="7197725" cy="1492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en-US" altLang="ko-KR" sz="14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400" b="1" dirty="0">
                <a:latin typeface="HY신명조" pitchFamily="18" charset="-127"/>
                <a:ea typeface="HY신명조" pitchFamily="18" charset="-127"/>
              </a:rPr>
              <a:t>초기값 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문제</a:t>
            </a:r>
            <a:endParaRPr lang="en-US" altLang="ko-KR" sz="1400" b="1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1400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초기 조건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en-US" altLang="ko-KR" sz="1400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Initial Conditions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) :  </a:t>
            </a:r>
            <a:endParaRPr lang="en-US" altLang="ko-KR" sz="1400" b="1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400" b="1" dirty="0" smtClean="0">
                <a:latin typeface="HY신명조" pitchFamily="18" charset="-127"/>
                <a:ea typeface="HY신명조" pitchFamily="18" charset="-127"/>
              </a:rPr>
              <a:t>초기값 문제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en-US" altLang="ko-KR" sz="1400" dirty="0" smtClean="0">
                <a:latin typeface="Times New Roman" pitchFamily="18" charset="0"/>
                <a:ea typeface="HY신명조" pitchFamily="18" charset="-127"/>
                <a:cs typeface="Times New Roman" pitchFamily="18" charset="0"/>
              </a:rPr>
              <a:t>Initial Value Problems</a:t>
            </a: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) 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400" dirty="0" smtClean="0">
                <a:latin typeface="HY신명조" pitchFamily="18" charset="-127"/>
                <a:ea typeface="HY신명조" pitchFamily="18" charset="-127"/>
              </a:rPr>
              <a:t>                : </a:t>
            </a:r>
            <a:r>
              <a:rPr lang="ko-KR" altLang="en-US" sz="1400" dirty="0" smtClean="0">
                <a:latin typeface="HY신명조" pitchFamily="18" charset="-127"/>
                <a:ea typeface="HY신명조" pitchFamily="18" charset="-127"/>
              </a:rPr>
              <a:t>제차 선형상미분방정식과 두 개의 초기조건으로 구성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92280" y="1166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2-1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092280" y="1166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2-1</a:t>
            </a:r>
            <a:endParaRPr lang="ko-KR" altLang="en-US" sz="1000" dirty="0"/>
          </a:p>
        </p:txBody>
      </p:sp>
      <p:graphicFrame>
        <p:nvGraphicFramePr>
          <p:cNvPr id="1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6003844"/>
              </p:ext>
            </p:extLst>
          </p:nvPr>
        </p:nvGraphicFramePr>
        <p:xfrm>
          <a:off x="755576" y="2996952"/>
          <a:ext cx="3987800" cy="685800"/>
        </p:xfrm>
        <a:graphic>
          <a:graphicData uri="http://schemas.openxmlformats.org/presentationml/2006/ole">
            <p:oleObj spid="_x0000_s39503" name="수식" r:id="rId3" imgW="3987800" imgH="685800" progId="Equation.3">
              <p:embed/>
            </p:oleObj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8654194"/>
              </p:ext>
            </p:extLst>
          </p:nvPr>
        </p:nvGraphicFramePr>
        <p:xfrm>
          <a:off x="395536" y="548680"/>
          <a:ext cx="6883400" cy="990600"/>
        </p:xfrm>
        <a:graphic>
          <a:graphicData uri="http://schemas.openxmlformats.org/presentationml/2006/ole">
            <p:oleObj spid="_x0000_s39504" name="수식" r:id="rId4" imgW="6883400" imgH="990600" progId="Equation.3">
              <p:embed/>
            </p:oleObj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256387"/>
              </p:ext>
            </p:extLst>
          </p:nvPr>
        </p:nvGraphicFramePr>
        <p:xfrm>
          <a:off x="762000" y="1765300"/>
          <a:ext cx="4940300" cy="914400"/>
        </p:xfrm>
        <a:graphic>
          <a:graphicData uri="http://schemas.openxmlformats.org/presentationml/2006/ole">
            <p:oleObj spid="_x0000_s39505" name="수식" r:id="rId5" imgW="4940280" imgH="914400" progId="Equation.3">
              <p:embed/>
            </p:oleObj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7463457"/>
              </p:ext>
            </p:extLst>
          </p:nvPr>
        </p:nvGraphicFramePr>
        <p:xfrm>
          <a:off x="4716463" y="2997200"/>
          <a:ext cx="2768600" cy="457200"/>
        </p:xfrm>
        <a:graphic>
          <a:graphicData uri="http://schemas.openxmlformats.org/presentationml/2006/ole">
            <p:oleObj spid="_x0000_s39506" name="수식" r:id="rId6" imgW="2768600" imgH="457200" progId="Equation.3">
              <p:embed/>
            </p:oleObj>
          </a:graphicData>
        </a:graphic>
      </p:graphicFrame>
      <p:graphicFrame>
        <p:nvGraphicFramePr>
          <p:cNvPr id="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6771737"/>
              </p:ext>
            </p:extLst>
          </p:nvPr>
        </p:nvGraphicFramePr>
        <p:xfrm>
          <a:off x="775468" y="4093443"/>
          <a:ext cx="7900988" cy="847725"/>
        </p:xfrm>
        <a:graphic>
          <a:graphicData uri="http://schemas.openxmlformats.org/presentationml/2006/ole">
            <p:oleObj spid="_x0000_s39507" name="수식" r:id="rId7" imgW="7086600" imgH="762000" progId="Equation.3">
              <p:embed/>
            </p:oleObj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6031812"/>
              </p:ext>
            </p:extLst>
          </p:nvPr>
        </p:nvGraphicFramePr>
        <p:xfrm>
          <a:off x="755576" y="5229200"/>
          <a:ext cx="5816600" cy="457200"/>
        </p:xfrm>
        <a:graphic>
          <a:graphicData uri="http://schemas.openxmlformats.org/presentationml/2006/ole">
            <p:oleObj spid="_x0000_s39508" name="수식" r:id="rId8" imgW="5816600" imgH="457200" progId="Equation.3">
              <p:embed/>
            </p:oleObj>
          </a:graphicData>
        </a:graphic>
      </p:graphicFrame>
      <p:cxnSp>
        <p:nvCxnSpPr>
          <p:cNvPr id="31" name="직선 연결선 30"/>
          <p:cNvCxnSpPr/>
          <p:nvPr/>
        </p:nvCxnSpPr>
        <p:spPr>
          <a:xfrm>
            <a:off x="1187624" y="3211697"/>
            <a:ext cx="336435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372200" y="3429000"/>
            <a:ext cx="108012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707904" y="4931645"/>
            <a:ext cx="489654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979712" y="5661248"/>
            <a:ext cx="403244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214414" y="4786322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57051" y="476672"/>
            <a:ext cx="7197725" cy="4897439"/>
            <a:chOff x="453" y="680"/>
            <a:chExt cx="4534" cy="3085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22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b="1" dirty="0" smtClean="0">
                  <a:latin typeface="HY신명조" pitchFamily="18" charset="-127"/>
                  <a:ea typeface="HY신명조" pitchFamily="18" charset="-127"/>
                </a:rPr>
                <a:t>계수내림 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(</a:t>
              </a:r>
              <a:r>
                <a:rPr lang="en-US" altLang="ko-KR" sz="1400" b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Method  of  </a:t>
              </a:r>
              <a:r>
                <a:rPr lang="en-US" altLang="ko-KR" sz="1400" b="1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Reduction </a:t>
              </a:r>
              <a:r>
                <a:rPr lang="en-US" altLang="ko-KR" sz="1400" b="1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of  Order</a:t>
              </a:r>
              <a:r>
                <a:rPr lang="en-US" altLang="ko-KR" sz="14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,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차수축소법</a:t>
              </a:r>
              <a:r>
                <a:rPr lang="en-US" altLang="ko-KR" sz="1400" b="1" dirty="0" smtClean="0">
                  <a:latin typeface="HY신명조" pitchFamily="18" charset="-127"/>
                  <a:ea typeface="HY신명조" pitchFamily="18" charset="-127"/>
                </a:rPr>
                <a:t>)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   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(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하나의 해를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알고 있을 때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기저를 구하는 방법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)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2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계 제차 선형상미분방정식</a:t>
              </a: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400" dirty="0" smtClean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718482420"/>
                </p:ext>
              </p:extLst>
            </p:nvPr>
          </p:nvGraphicFramePr>
          <p:xfrm>
            <a:off x="695" y="1404"/>
            <a:ext cx="3680" cy="480"/>
          </p:xfrm>
          <a:graphic>
            <a:graphicData uri="http://schemas.openxmlformats.org/presentationml/2006/ole">
              <p:oleObj spid="_x0000_s40222" name="수식" r:id="rId3" imgW="5841720" imgH="761760" progId="Equation.3">
                <p:embed/>
              </p:oleObj>
            </a:graphicData>
          </a:graphic>
        </p:graphicFrame>
        <p:graphicFrame>
          <p:nvGraphicFramePr>
            <p:cNvPr id="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300309860"/>
                </p:ext>
              </p:extLst>
            </p:nvPr>
          </p:nvGraphicFramePr>
          <p:xfrm>
            <a:off x="787" y="2041"/>
            <a:ext cx="3540" cy="1724"/>
          </p:xfrm>
          <a:graphic>
            <a:graphicData uri="http://schemas.openxmlformats.org/presentationml/2006/ole">
              <p:oleObj spid="_x0000_s40223" name="Equation" r:id="rId4" imgW="4851400" imgH="2362200" progId="">
                <p:embed/>
              </p:oleObj>
            </a:graphicData>
          </a:graphic>
        </p:graphicFrame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237" y="2222"/>
              <a:ext cx="1497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 dirty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( </a:t>
              </a:r>
              <a:r>
                <a:rPr lang="ko-KR" altLang="en-US" sz="1200" dirty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주어진 미분방정식에 대입</a:t>
              </a:r>
              <a:r>
                <a:rPr lang="en-US" altLang="ko-KR" sz="1200" dirty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)</a:t>
              </a:r>
            </a:p>
          </p:txBody>
        </p:sp>
        <p:graphicFrame>
          <p:nvGraphicFramePr>
            <p:cNvPr id="1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494550880"/>
                </p:ext>
              </p:extLst>
            </p:nvPr>
          </p:nvGraphicFramePr>
          <p:xfrm>
            <a:off x="2148" y="2462"/>
            <a:ext cx="960" cy="160"/>
          </p:xfrm>
          <a:graphic>
            <a:graphicData uri="http://schemas.openxmlformats.org/presentationml/2006/ole">
              <p:oleObj spid="_x0000_s40224" name="Equation" r:id="rId5" imgW="1524000" imgH="254000" progId="Equation.3">
                <p:embed/>
              </p:oleObj>
            </a:graphicData>
          </a:graphic>
        </p:graphicFrame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689" y="3129"/>
              <a:ext cx="816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 dirty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( </a:t>
              </a:r>
              <a:r>
                <a:rPr lang="ko-KR" altLang="en-US" sz="1200" dirty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변수분리형</a:t>
              </a:r>
              <a:r>
                <a:rPr lang="en-US" altLang="ko-KR" sz="1200" dirty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)</a:t>
              </a:r>
            </a:p>
          </p:txBody>
        </p:sp>
        <p:graphicFrame>
          <p:nvGraphicFramePr>
            <p:cNvPr id="1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220706821"/>
                </p:ext>
              </p:extLst>
            </p:nvPr>
          </p:nvGraphicFramePr>
          <p:xfrm>
            <a:off x="2148" y="1183"/>
            <a:ext cx="1216" cy="144"/>
          </p:xfrm>
          <a:graphic>
            <a:graphicData uri="http://schemas.openxmlformats.org/presentationml/2006/ole">
              <p:oleObj spid="_x0000_s40225" name="수식" r:id="rId6" imgW="1930400" imgH="228600" progId="Equation.3">
                <p:embed/>
              </p:oleObj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7092280" y="1166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2-1</a:t>
            </a:r>
            <a:endParaRPr lang="ko-KR" altLang="en-US" sz="1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87624" y="2132856"/>
            <a:ext cx="1008112" cy="288032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87624" y="3861048"/>
            <a:ext cx="504056" cy="216024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907704" y="4869160"/>
            <a:ext cx="1080120" cy="50405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3131840" y="5229200"/>
            <a:ext cx="21602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851920" y="5301208"/>
            <a:ext cx="64807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55576" y="548680"/>
            <a:ext cx="7197725" cy="2859088"/>
            <a:chOff x="453" y="680"/>
            <a:chExt cx="4534" cy="1801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53" y="680"/>
              <a:ext cx="4534" cy="1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4"/>
                </a:buClr>
              </a:pPr>
              <a:r>
                <a:rPr lang="en-US" altLang="ko-KR" sz="13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&lt;Ex</a:t>
              </a:r>
              <a:r>
                <a:rPr lang="en-US" altLang="ko-KR" sz="1300" dirty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. </a:t>
              </a:r>
              <a:r>
                <a:rPr lang="en-US" altLang="ko-KR" sz="1300" dirty="0" smtClean="0">
                  <a:latin typeface="Times New Roman" pitchFamily="18" charset="0"/>
                  <a:ea typeface="HY신명조" pitchFamily="18" charset="-127"/>
                  <a:cs typeface="Times New Roman" pitchFamily="18" charset="0"/>
                </a:rPr>
                <a:t>7&gt;   </a:t>
              </a:r>
              <a:r>
                <a:rPr lang="ko-KR" altLang="en-US" sz="1300" dirty="0" smtClean="0">
                  <a:latin typeface="HY신명조" pitchFamily="18" charset="-127"/>
                  <a:ea typeface="HY신명조" pitchFamily="18" charset="-127"/>
                </a:rPr>
                <a:t>다음 </a:t>
              </a:r>
              <a:r>
                <a:rPr lang="ko-KR" altLang="en-US" sz="1300" dirty="0">
                  <a:latin typeface="HY신명조" pitchFamily="18" charset="-127"/>
                  <a:ea typeface="HY신명조" pitchFamily="18" charset="-127"/>
                </a:rPr>
                <a:t>상미분방정식의 해의 기저를 구하라</a:t>
              </a: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.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3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300" b="1" dirty="0">
                <a:solidFill>
                  <a:srgbClr val="0066FF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ko-KR" altLang="en-US" sz="1300" dirty="0">
                  <a:latin typeface="HY신명조" pitchFamily="18" charset="-127"/>
                  <a:ea typeface="HY신명조" pitchFamily="18" charset="-127"/>
                </a:rPr>
                <a:t>첫 번째 해 </a:t>
              </a: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: 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3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ko-KR" sz="1300" dirty="0">
                  <a:solidFill>
                    <a:srgbClr val="0066FF"/>
                  </a:solidFill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3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300" dirty="0" err="1">
                  <a:latin typeface="HY신명조" pitchFamily="18" charset="-127"/>
                  <a:ea typeface="HY신명조" pitchFamily="18" charset="-127"/>
                </a:rPr>
                <a:t>차수축소법</a:t>
              </a:r>
              <a:r>
                <a:rPr lang="ko-KR" altLang="en-US" sz="1300" dirty="0">
                  <a:latin typeface="HY신명조" pitchFamily="18" charset="-127"/>
                  <a:ea typeface="HY신명조" pitchFamily="18" charset="-127"/>
                </a:rPr>
                <a:t> 적용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altLang="ko-KR" sz="13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7" name="Object 12"/>
            <p:cNvGraphicFramePr>
              <a:graphicFrameLocks noChangeAspect="1"/>
            </p:cNvGraphicFramePr>
            <p:nvPr/>
          </p:nvGraphicFramePr>
          <p:xfrm>
            <a:off x="1075" y="943"/>
            <a:ext cx="824" cy="152"/>
          </p:xfrm>
          <a:graphic>
            <a:graphicData uri="http://schemas.openxmlformats.org/presentationml/2006/ole">
              <p:oleObj spid="_x0000_s41169" name="Equation" r:id="rId3" imgW="1308100" imgH="241300" progId="">
                <p:embed/>
              </p:oleObj>
            </a:graphicData>
          </a:graphic>
        </p:graphicFrame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1995" y="1026"/>
              <a:ext cx="2813" cy="0"/>
            </a:xfrm>
            <a:prstGeom prst="line">
              <a:avLst/>
            </a:prstGeom>
            <a:noFill/>
            <a:ln w="11430">
              <a:solidFill>
                <a:srgbClr val="FF0000"/>
              </a:solidFill>
              <a:round/>
              <a:headEnd/>
              <a:tailEnd type="oval" w="med" len="med"/>
            </a:ln>
            <a:effectLst/>
          </p:spPr>
          <p:txBody>
            <a:bodyPr anchor="ctr"/>
            <a:lstStyle/>
            <a:p>
              <a:endParaRPr lang="ko-KR" altLang="en-US"/>
            </a:p>
          </p:txBody>
        </p:sp>
        <p:graphicFrame>
          <p:nvGraphicFramePr>
            <p:cNvPr id="9" name="Object 14"/>
            <p:cNvGraphicFramePr>
              <a:graphicFrameLocks noChangeAspect="1"/>
            </p:cNvGraphicFramePr>
            <p:nvPr/>
          </p:nvGraphicFramePr>
          <p:xfrm>
            <a:off x="1179" y="1269"/>
            <a:ext cx="256" cy="136"/>
          </p:xfrm>
          <a:graphic>
            <a:graphicData uri="http://schemas.openxmlformats.org/presentationml/2006/ole">
              <p:oleObj spid="_x0000_s41170" name="Equation" r:id="rId4" imgW="406048" imgH="215713" progId="Equation.3">
                <p:embed/>
              </p:oleObj>
            </a:graphicData>
          </a:graphic>
        </p:graphicFrame>
        <p:graphicFrame>
          <p:nvGraphicFramePr>
            <p:cNvPr id="10" name="Object 15"/>
            <p:cNvGraphicFramePr>
              <a:graphicFrameLocks noChangeAspect="1"/>
            </p:cNvGraphicFramePr>
            <p:nvPr/>
          </p:nvGraphicFramePr>
          <p:xfrm>
            <a:off x="976" y="1793"/>
            <a:ext cx="3344" cy="688"/>
          </p:xfrm>
          <a:graphic>
            <a:graphicData uri="http://schemas.openxmlformats.org/presentationml/2006/ole">
              <p:oleObj spid="_x0000_s41171" name="Equation" r:id="rId5" imgW="5308600" imgH="1092200" progId="">
                <p:embed/>
              </p:oleObj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7092280" y="1166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2-1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548680"/>
            <a:ext cx="6044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smtClean="0"/>
              <a:t>연습문제 </a:t>
            </a:r>
            <a:r>
              <a:rPr lang="en-US" altLang="ko-KR" sz="1400" u="sng" dirty="0" smtClean="0"/>
              <a:t>2.1</a:t>
            </a:r>
            <a:r>
              <a:rPr lang="en-US" altLang="ko-KR" sz="1400" dirty="0" smtClean="0"/>
              <a:t> &lt; </a:t>
            </a:r>
            <a:r>
              <a:rPr lang="ko-KR" altLang="en-US" sz="1400" dirty="0" smtClean="0"/>
              <a:t>또 다른  </a:t>
            </a:r>
            <a:r>
              <a:rPr lang="en-US" altLang="ko-KR" sz="1400" dirty="0" smtClean="0"/>
              <a:t>Method of Reduction of Order : </a:t>
            </a:r>
            <a:r>
              <a:rPr lang="ko-KR" altLang="en-US" sz="1400" dirty="0" smtClean="0"/>
              <a:t>계수내림방법</a:t>
            </a:r>
            <a:r>
              <a:rPr lang="en-US" altLang="ko-KR" sz="1400" dirty="0" smtClean="0"/>
              <a:t>&gt;</a:t>
            </a:r>
          </a:p>
          <a:p>
            <a:endParaRPr lang="en-US" altLang="ko-KR" sz="1400" u="sng" dirty="0" smtClean="0"/>
          </a:p>
          <a:p>
            <a:endParaRPr lang="ko-KR" altLang="en-US" sz="1400" dirty="0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971600" y="908720"/>
          <a:ext cx="6070600" cy="2895600"/>
        </p:xfrm>
        <a:graphic>
          <a:graphicData uri="http://schemas.openxmlformats.org/presentationml/2006/ole">
            <p:oleObj spid="_x0000_s73730" name="수식" r:id="rId3" imgW="6070320" imgH="2895480" progId="Equation.3">
              <p:embed/>
            </p:oleObj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683568" y="3645024"/>
          <a:ext cx="7200900" cy="457200"/>
        </p:xfrm>
        <a:graphic>
          <a:graphicData uri="http://schemas.openxmlformats.org/presentationml/2006/ole">
            <p:oleObj spid="_x0000_s73731" name="수식" r:id="rId4" imgW="7200720" imgH="457200" progId="Equation.3">
              <p:embed/>
            </p:oleObj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683568" y="4941168"/>
          <a:ext cx="7277100" cy="762000"/>
        </p:xfrm>
        <a:graphic>
          <a:graphicData uri="http://schemas.openxmlformats.org/presentationml/2006/ole">
            <p:oleObj spid="_x0000_s73732" name="수식" r:id="rId5" imgW="7277040" imgH="76176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259273" y="476672"/>
            <a:ext cx="6408712" cy="504057"/>
          </a:xfrm>
          <a:ln w="19050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altLang="ko-KR" sz="2000" b="1" dirty="0" smtClean="0">
                <a:latin typeface="HY신명조" pitchFamily="18" charset="-127"/>
                <a:ea typeface="HY신명조" pitchFamily="18" charset="-127"/>
              </a:rPr>
              <a:t>2.2   </a:t>
            </a:r>
            <a:r>
              <a:rPr lang="ko-KR" altLang="en-US" sz="2000" b="1" dirty="0" smtClean="0">
                <a:latin typeface="HY신명조" pitchFamily="18" charset="-127"/>
                <a:ea typeface="HY신명조" pitchFamily="18" charset="-127"/>
              </a:rPr>
              <a:t>상수계수를 갖는 제차 선형상미분방정식</a:t>
            </a:r>
            <a:endParaRPr lang="en-US" altLang="ko-KR" sz="2000" b="1" dirty="0">
              <a:latin typeface="HY신명조" pitchFamily="18" charset="-127"/>
              <a:ea typeface="HY신명조" pitchFamily="18" charset="-127"/>
            </a:endParaRP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611560" y="1168833"/>
            <a:ext cx="7704138" cy="5154324"/>
            <a:chOff x="453" y="1508"/>
            <a:chExt cx="4853" cy="2663"/>
          </a:xfrm>
        </p:grpSpPr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453" y="1508"/>
              <a:ext cx="4853" cy="26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ko-KR" altLang="en-US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상수계수를 </a:t>
              </a:r>
              <a:r>
                <a:rPr lang="ko-KR" altLang="en-US" sz="1400" dirty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갖는 </a:t>
              </a:r>
              <a:r>
                <a:rPr lang="en-US" altLang="ko-KR" sz="1400" dirty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2</a:t>
              </a:r>
              <a:r>
                <a:rPr lang="ko-KR" altLang="en-US" sz="1400" dirty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계 제차 선형상미분방정식 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: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ko-KR" sz="1400" dirty="0" smtClean="0">
                  <a:solidFill>
                    <a:srgbClr val="000000"/>
                  </a:solidFill>
                  <a:latin typeface="HY신명조" pitchFamily="18" charset="-127"/>
                  <a:ea typeface="HY신명조" pitchFamily="18" charset="-127"/>
                </a:rPr>
                <a:t> </a:t>
              </a:r>
              <a:endParaRPr lang="en-US" altLang="ko-KR" sz="140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</a:pPr>
              <a:endParaRPr lang="en-US" altLang="ko-KR" sz="140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endParaRPr lang="en-US" altLang="ko-KR" sz="1400" dirty="0" smtClean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l"/>
              </a:pPr>
              <a:endParaRPr lang="en-US" altLang="ko-KR" sz="140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accent2"/>
                </a:buClr>
              </a:pPr>
              <a:endParaRPr lang="ko-KR" altLang="en-US" sz="1400" dirty="0">
                <a:solidFill>
                  <a:srgbClr val="000000"/>
                </a:solidFill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경우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1:               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이면  서로 다른 두 실근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          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일반해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: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경우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2:     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이면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실이중근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</a:t>
              </a: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             </a:t>
              </a:r>
              <a:r>
                <a:rPr lang="ko-KR" altLang="en-US" sz="1400" dirty="0" err="1" smtClean="0">
                  <a:latin typeface="HY신명조" pitchFamily="18" charset="-127"/>
                  <a:ea typeface="HY신명조" pitchFamily="18" charset="-127"/>
                </a:rPr>
                <a:t>일반해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: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chemeClr val="tx2"/>
                </a:buClr>
                <a:buFontTx/>
                <a:buChar char="•"/>
              </a:pPr>
              <a:r>
                <a:rPr lang="en-US" altLang="ko-KR" sz="1400" dirty="0">
                  <a:latin typeface="HY신명조" pitchFamily="18" charset="-127"/>
                  <a:ea typeface="HY신명조" pitchFamily="18" charset="-127"/>
                </a:rPr>
                <a:t>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경우 </a:t>
              </a:r>
              <a:r>
                <a:rPr lang="en-US" altLang="ko-KR" sz="1400" dirty="0" smtClean="0">
                  <a:latin typeface="HY신명조" pitchFamily="18" charset="-127"/>
                  <a:ea typeface="HY신명조" pitchFamily="18" charset="-127"/>
                </a:rPr>
                <a:t>3:     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이면  </a:t>
              </a: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공액복소근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Clr>
                  <a:srgbClr val="339933"/>
                </a:buClr>
              </a:pPr>
              <a:r>
                <a:rPr lang="ko-KR" altLang="en-US" sz="1400" dirty="0">
                  <a:latin typeface="HY신명조" pitchFamily="18" charset="-127"/>
                  <a:ea typeface="HY신명조" pitchFamily="18" charset="-127"/>
                </a:rPr>
                <a:t>                                                 </a:t>
              </a:r>
              <a:r>
                <a:rPr lang="ko-KR" altLang="en-US" sz="1400" dirty="0" smtClean="0">
                  <a:latin typeface="HY신명조" pitchFamily="18" charset="-127"/>
                  <a:ea typeface="HY신명조" pitchFamily="18" charset="-127"/>
                </a:rPr>
                <a:t>  </a:t>
              </a:r>
              <a:endParaRPr lang="en-US" altLang="ko-KR" sz="1400" dirty="0">
                <a:latin typeface="HY신명조" pitchFamily="18" charset="-127"/>
                <a:ea typeface="HY신명조" pitchFamily="18" charset="-127"/>
              </a:endParaRPr>
            </a:p>
          </p:txBody>
        </p:sp>
        <p:graphicFrame>
          <p:nvGraphicFramePr>
            <p:cNvPr id="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637976687"/>
                </p:ext>
              </p:extLst>
            </p:nvPr>
          </p:nvGraphicFramePr>
          <p:xfrm>
            <a:off x="2916" y="1554"/>
            <a:ext cx="1592" cy="125"/>
          </p:xfrm>
          <a:graphic>
            <a:graphicData uri="http://schemas.openxmlformats.org/presentationml/2006/ole">
              <p:oleObj spid="_x0000_s42940" name="수식" r:id="rId3" imgW="2527200" imgH="215640" progId="Equation.3">
                <p:embed/>
              </p:oleObj>
            </a:graphicData>
          </a:graphic>
        </p:graphicFrame>
        <p:graphicFrame>
          <p:nvGraphicFramePr>
            <p:cNvPr id="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16823340"/>
                </p:ext>
              </p:extLst>
            </p:nvPr>
          </p:nvGraphicFramePr>
          <p:xfrm>
            <a:off x="544" y="1746"/>
            <a:ext cx="4088" cy="1052"/>
          </p:xfrm>
          <a:graphic>
            <a:graphicData uri="http://schemas.openxmlformats.org/presentationml/2006/ole">
              <p:oleObj spid="_x0000_s42941" name="수식" r:id="rId4" imgW="6489700" imgH="1752600" progId="Equation.3">
                <p:embed/>
              </p:oleObj>
            </a:graphicData>
          </a:graphic>
        </p:graphicFrame>
        <p:graphicFrame>
          <p:nvGraphicFramePr>
            <p:cNvPr id="1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785015365"/>
                </p:ext>
              </p:extLst>
            </p:nvPr>
          </p:nvGraphicFramePr>
          <p:xfrm>
            <a:off x="1043" y="2847"/>
            <a:ext cx="480" cy="152"/>
          </p:xfrm>
          <a:graphic>
            <a:graphicData uri="http://schemas.openxmlformats.org/presentationml/2006/ole">
              <p:oleObj spid="_x0000_s42942" name="수식" r:id="rId5" imgW="761669" imgH="241195" progId="Equation.3">
                <p:embed/>
              </p:oleObj>
            </a:graphicData>
          </a:graphic>
        </p:graphicFrame>
        <p:graphicFrame>
          <p:nvGraphicFramePr>
            <p:cNvPr id="11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904075444"/>
                </p:ext>
              </p:extLst>
            </p:nvPr>
          </p:nvGraphicFramePr>
          <p:xfrm>
            <a:off x="2778" y="2887"/>
            <a:ext cx="456" cy="102"/>
          </p:xfrm>
          <a:graphic>
            <a:graphicData uri="http://schemas.openxmlformats.org/presentationml/2006/ole">
              <p:oleObj spid="_x0000_s42943" name="수식" r:id="rId6" imgW="723586" imgH="215806" progId="Equation.3">
                <p:embed/>
              </p:oleObj>
            </a:graphicData>
          </a:graphic>
        </p:graphicFrame>
        <p:graphicFrame>
          <p:nvGraphicFramePr>
            <p:cNvPr id="12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497116961"/>
                </p:ext>
              </p:extLst>
            </p:nvPr>
          </p:nvGraphicFramePr>
          <p:xfrm>
            <a:off x="3764" y="2847"/>
            <a:ext cx="824" cy="146"/>
          </p:xfrm>
          <a:graphic>
            <a:graphicData uri="http://schemas.openxmlformats.org/presentationml/2006/ole">
              <p:oleObj spid="_x0000_s42944" name="수식" r:id="rId7" imgW="1307532" imgH="291973" progId="Equation.3">
                <p:embed/>
              </p:oleObj>
            </a:graphicData>
          </a:graphic>
        </p:graphicFrame>
        <p:graphicFrame>
          <p:nvGraphicFramePr>
            <p:cNvPr id="15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944062516"/>
                </p:ext>
              </p:extLst>
            </p:nvPr>
          </p:nvGraphicFramePr>
          <p:xfrm>
            <a:off x="1043" y="3308"/>
            <a:ext cx="480" cy="151"/>
          </p:xfrm>
          <a:graphic>
            <a:graphicData uri="http://schemas.openxmlformats.org/presentationml/2006/ole">
              <p:oleObj spid="_x0000_s42945" name="수식" r:id="rId8" imgW="761669" imgH="241195" progId="Equation.3">
                <p:embed/>
              </p:oleObj>
            </a:graphicData>
          </a:graphic>
        </p:graphicFrame>
        <p:graphicFrame>
          <p:nvGraphicFramePr>
            <p:cNvPr id="16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918102327"/>
                </p:ext>
              </p:extLst>
            </p:nvPr>
          </p:nvGraphicFramePr>
          <p:xfrm>
            <a:off x="1043" y="3717"/>
            <a:ext cx="480" cy="152"/>
          </p:xfrm>
          <a:graphic>
            <a:graphicData uri="http://schemas.openxmlformats.org/presentationml/2006/ole">
              <p:oleObj spid="_x0000_s42946" name="수식" r:id="rId9" imgW="761669" imgH="241195" progId="Equation.3">
                <p:embed/>
              </p:oleObj>
            </a:graphicData>
          </a:graphic>
        </p:graphicFrame>
      </p:grpSp>
      <p:sp>
        <p:nvSpPr>
          <p:cNvPr id="21" name="TextBox 20"/>
          <p:cNvSpPr txBox="1"/>
          <p:nvPr/>
        </p:nvSpPr>
        <p:spPr>
          <a:xfrm>
            <a:off x="7092280" y="1166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2-2</a:t>
            </a:r>
            <a:endParaRPr lang="ko-KR" altLang="en-US" sz="10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4693327"/>
              </p:ext>
            </p:extLst>
          </p:nvPr>
        </p:nvGraphicFramePr>
        <p:xfrm>
          <a:off x="3563888" y="4581128"/>
          <a:ext cx="863600" cy="393700"/>
        </p:xfrm>
        <a:graphic>
          <a:graphicData uri="http://schemas.openxmlformats.org/presentationml/2006/ole">
            <p:oleObj spid="_x0000_s42947" name="수식" r:id="rId10" imgW="863225" imgH="393529" progId="Equation.3">
              <p:embed/>
            </p:oleObj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3696885"/>
              </p:ext>
            </p:extLst>
          </p:nvPr>
        </p:nvGraphicFramePr>
        <p:xfrm>
          <a:off x="5280970" y="4509120"/>
          <a:ext cx="2514600" cy="431800"/>
        </p:xfrm>
        <a:graphic>
          <a:graphicData uri="http://schemas.openxmlformats.org/presentationml/2006/ole">
            <p:oleObj spid="_x0000_s42948" name="수식" r:id="rId11" imgW="2514600" imgH="431800" progId="Equation.3">
              <p:embed/>
            </p:oleObj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65250696"/>
              </p:ext>
            </p:extLst>
          </p:nvPr>
        </p:nvGraphicFramePr>
        <p:xfrm>
          <a:off x="3771900" y="5517232"/>
          <a:ext cx="1600200" cy="215900"/>
        </p:xfrm>
        <a:graphic>
          <a:graphicData uri="http://schemas.openxmlformats.org/presentationml/2006/ole">
            <p:oleObj spid="_x0000_s42949" name="수식" r:id="rId12" imgW="1600200" imgH="215900" progId="Equation.3">
              <p:embed/>
            </p:oleObj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813044"/>
              </p:ext>
            </p:extLst>
          </p:nvPr>
        </p:nvGraphicFramePr>
        <p:xfrm>
          <a:off x="5364088" y="5517232"/>
          <a:ext cx="2857500" cy="266700"/>
        </p:xfrm>
        <a:graphic>
          <a:graphicData uri="http://schemas.openxmlformats.org/presentationml/2006/ole">
            <p:oleObj spid="_x0000_s42950" name="수식" r:id="rId13" imgW="2857500" imgH="266700" progId="Equation.3">
              <p:embed/>
            </p:oleObj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499992" y="1196752"/>
            <a:ext cx="2088232" cy="288032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835696" y="2492896"/>
            <a:ext cx="4176464" cy="288032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63688" y="1844824"/>
            <a:ext cx="648072" cy="36004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803453" y="3751263"/>
            <a:ext cx="4464496" cy="331077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771800" y="4509120"/>
            <a:ext cx="5040560" cy="50405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771800" y="5517232"/>
            <a:ext cx="5472608" cy="288032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1184</Words>
  <Application>Microsoft Office PowerPoint</Application>
  <PresentationFormat>화면 슬라이드 쇼(4:3)</PresentationFormat>
  <Paragraphs>250</Paragraphs>
  <Slides>24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Office 테마</vt:lpstr>
      <vt:lpstr>Equation</vt:lpstr>
      <vt:lpstr>수식</vt:lpstr>
      <vt:lpstr>Ch. 2   2계 선형상미분방정식</vt:lpstr>
      <vt:lpstr>2.1   2계 제차 선형상미분방정식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2.2   상수계수를 갖는 제차 선형상미분방정식</vt:lpstr>
      <vt:lpstr>슬라이드 10</vt:lpstr>
      <vt:lpstr>2.3   미분연산자</vt:lpstr>
      <vt:lpstr>2.5   Euler-Cauchy 방정식</vt:lpstr>
      <vt:lpstr>슬라이드 13</vt:lpstr>
      <vt:lpstr>2.6   해의  존재성과  유일성.  Wronskian</vt:lpstr>
      <vt:lpstr>슬라이드 15</vt:lpstr>
      <vt:lpstr>슬라이드 16</vt:lpstr>
      <vt:lpstr>2.7  비제차 상미분방정식</vt:lpstr>
      <vt:lpstr>슬라이드 18</vt:lpstr>
      <vt:lpstr>슬라이드 19</vt:lpstr>
      <vt:lpstr>슬라이드 20</vt:lpstr>
      <vt:lpstr>슬라이드 21</vt:lpstr>
      <vt:lpstr>2.10   매개변수의  변환에  의한  풀이</vt:lpstr>
      <vt:lpstr>슬라이드 23</vt:lpstr>
      <vt:lpstr>슬라이드 24</vt:lpstr>
    </vt:vector>
  </TitlesOfParts>
  <Company>Home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Younghoon</dc:creator>
  <cp:lastModifiedBy>USER</cp:lastModifiedBy>
  <cp:revision>299</cp:revision>
  <dcterms:created xsi:type="dcterms:W3CDTF">2011-11-27T08:01:15Z</dcterms:created>
  <dcterms:modified xsi:type="dcterms:W3CDTF">2012-12-27T13:19:44Z</dcterms:modified>
</cp:coreProperties>
</file>