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6" r:id="rId3"/>
    <p:sldId id="297" r:id="rId4"/>
    <p:sldId id="300" r:id="rId5"/>
    <p:sldId id="301" r:id="rId6"/>
    <p:sldId id="308" r:id="rId7"/>
    <p:sldId id="302" r:id="rId8"/>
    <p:sldId id="305" r:id="rId9"/>
    <p:sldId id="281" r:id="rId10"/>
    <p:sldId id="289" r:id="rId11"/>
    <p:sldId id="291" r:id="rId12"/>
    <p:sldId id="306" r:id="rId13"/>
    <p:sldId id="259" r:id="rId14"/>
    <p:sldId id="307" r:id="rId15"/>
  </p:sldIdLst>
  <p:sldSz cx="9144000" cy="6858000" type="screen4x3"/>
  <p:notesSz cx="6669088" cy="992663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FFFF"/>
    <a:srgbClr val="00A7E2"/>
    <a:srgbClr val="336699"/>
    <a:srgbClr val="D7E9F5"/>
    <a:srgbClr val="CCECFF"/>
    <a:srgbClr val="99CCFF"/>
    <a:srgbClr val="339933"/>
    <a:srgbClr val="0066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0" autoAdjust="0"/>
    <p:restoredTop sz="94683" autoAdjust="0"/>
  </p:normalViewPr>
  <p:slideViewPr>
    <p:cSldViewPr>
      <p:cViewPr>
        <p:scale>
          <a:sx n="100" d="100"/>
          <a:sy n="100" d="100"/>
        </p:scale>
        <p:origin x="-239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4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12" Type="http://schemas.openxmlformats.org/officeDocument/2006/relationships/image" Target="../media/image23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3993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3994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3994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8B9AB8-2844-4806-AB23-2F28508C405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8143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F097803-6AD8-414A-904F-47C229A55CF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83767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4A2089-B35D-4D5E-9AF6-2A18F759B5D6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20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991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6011863" y="6237288"/>
            <a:ext cx="2819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 sz="160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799288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CA258-9F4C-4198-85B6-07D6ACF6CB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33" name="직선 연결선 32"/>
          <p:cNvCxnSpPr/>
          <p:nvPr userDrawn="1"/>
        </p:nvCxnSpPr>
        <p:spPr bwMode="auto">
          <a:xfrm>
            <a:off x="323528" y="476672"/>
            <a:ext cx="8352928" cy="0"/>
          </a:xfrm>
          <a:prstGeom prst="line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67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6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75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4.wmf"/><Relationship Id="rId20" Type="http://schemas.openxmlformats.org/officeDocument/2006/relationships/image" Target="../media/image76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71.wmf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7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7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7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8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7.bin"/><Relationship Id="rId18" Type="http://schemas.openxmlformats.org/officeDocument/2006/relationships/oleObject" Target="../embeddings/oleObject19.bin"/><Relationship Id="rId26" Type="http://schemas.openxmlformats.org/officeDocument/2006/relationships/oleObject" Target="../embeddings/oleObject23.bin"/><Relationship Id="rId3" Type="http://schemas.openxmlformats.org/officeDocument/2006/relationships/oleObject" Target="../embeddings/oleObject12.bin"/><Relationship Id="rId21" Type="http://schemas.openxmlformats.org/officeDocument/2006/relationships/image" Target="../media/image20.wmf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wmf"/><Relationship Id="rId17" Type="http://schemas.openxmlformats.org/officeDocument/2006/relationships/image" Target="../media/image25.png"/><Relationship Id="rId25" Type="http://schemas.openxmlformats.org/officeDocument/2006/relationships/image" Target="../media/image22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8.wmf"/><Relationship Id="rId20" Type="http://schemas.openxmlformats.org/officeDocument/2006/relationships/oleObject" Target="../embeddings/oleObject20.bin"/><Relationship Id="rId29" Type="http://schemas.openxmlformats.org/officeDocument/2006/relationships/image" Target="../media/image2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6.bin"/><Relationship Id="rId24" Type="http://schemas.openxmlformats.org/officeDocument/2006/relationships/oleObject" Target="../embeddings/oleObject22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image" Target="../media/image21.wmf"/><Relationship Id="rId28" Type="http://schemas.openxmlformats.org/officeDocument/2006/relationships/oleObject" Target="../embeddings/oleObject24.bin"/><Relationship Id="rId10" Type="http://schemas.openxmlformats.org/officeDocument/2006/relationships/image" Target="../media/image15.wmf"/><Relationship Id="rId19" Type="http://schemas.openxmlformats.org/officeDocument/2006/relationships/image" Target="../media/image19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7.wmf"/><Relationship Id="rId22" Type="http://schemas.openxmlformats.org/officeDocument/2006/relationships/oleObject" Target="../embeddings/oleObject21.bin"/><Relationship Id="rId27" Type="http://schemas.openxmlformats.org/officeDocument/2006/relationships/image" Target="../media/image2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40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40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3657600"/>
            <a:ext cx="9144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30000"/>
              </a:lnSpc>
            </a:pPr>
            <a:endParaRPr lang="ko-KR" altLang="ko-KR" sz="2000" b="1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71472" y="1000108"/>
            <a:ext cx="7858180" cy="734899"/>
          </a:xfrm>
          <a:prstGeom prst="rect">
            <a:avLst/>
          </a:prstGeom>
          <a:solidFill>
            <a:srgbClr val="D7E9F5"/>
          </a:solidFill>
          <a:ln w="38100" cmpd="thinThick">
            <a:solidFill>
              <a:srgbClr val="336699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fontAlgn="auto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ko-KR" sz="32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한양견명조"/>
              </a:rPr>
              <a:t>Ch. 5 </a:t>
            </a:r>
            <a:r>
              <a:rPr lang="ko-KR" altLang="en-US" sz="32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한양견명조"/>
              </a:rPr>
              <a:t>상미분방정식의 급수해법</a:t>
            </a:r>
            <a:r>
              <a:rPr lang="en-US" altLang="ko-KR" sz="32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한양견명조"/>
              </a:rPr>
              <a:t>. </a:t>
            </a:r>
            <a:r>
              <a:rPr lang="ko-KR" altLang="en-US" sz="32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한양견명조"/>
              </a:rPr>
              <a:t>특수함수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HY신명조" pitchFamily="18" charset="-127"/>
              <a:cs typeface="Times New Roman" pitchFamily="18" charset="0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857224" y="1785926"/>
            <a:ext cx="7200800" cy="285752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l"/>
            </a:pPr>
            <a:endParaRPr lang="en-US" altLang="ko-KR" sz="1400" dirty="0" smtClean="0"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l"/>
            </a:pPr>
            <a:endParaRPr lang="en-US" altLang="ko-KR" sz="1400" dirty="0" smtClean="0"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l"/>
            </a:pPr>
            <a:endParaRPr lang="en-US" altLang="ko-KR" sz="1400" dirty="0" smtClean="0"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None/>
            </a:pPr>
            <a:endParaRPr lang="en-US" altLang="ko-KR" sz="1400" dirty="0" smtClean="0"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C0504D"/>
              </a:buClr>
              <a:buFont typeface="Wingdings" pitchFamily="2" charset="2"/>
              <a:buChar char="l"/>
            </a:pP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변수계수를 갖는 선형미분 방정식을 풀이하는 표준적인 방법인 </a:t>
            </a:r>
            <a:r>
              <a:rPr lang="ko-KR" altLang="en-US" sz="1400" dirty="0" err="1" smtClean="0">
                <a:latin typeface="HY신명조" pitchFamily="18" charset="-127"/>
                <a:ea typeface="HY신명조" pitchFamily="18" charset="-127"/>
              </a:rPr>
              <a:t>멱급수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 해법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(</a:t>
            </a:r>
            <a:r>
              <a:rPr lang="en-US" altLang="ko-KR" sz="1400" dirty="0" smtClean="0"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power series method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)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을 소개한다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C0504D"/>
              </a:buClr>
              <a:buFont typeface="Wingdings" pitchFamily="2" charset="2"/>
              <a:buChar char="l"/>
            </a:pP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sz="1400" dirty="0" err="1" smtClean="0">
                <a:latin typeface="HY신명조" pitchFamily="18" charset="-127"/>
                <a:ea typeface="HY신명조" pitchFamily="18" charset="-127"/>
              </a:rPr>
              <a:t>멱급수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 해법으로 얻을 수 있는 유명한 특수함수 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: </a:t>
            </a:r>
            <a:r>
              <a:rPr lang="ko-KR" altLang="en-US" sz="1400" dirty="0" err="1" smtClean="0">
                <a:latin typeface="HY신명조" pitchFamily="18" charset="-127"/>
                <a:ea typeface="HY신명조" pitchFamily="18" charset="-127"/>
              </a:rPr>
              <a:t>르장드르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 함수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(</a:t>
            </a:r>
            <a:r>
              <a:rPr lang="en-US" altLang="ko-KR" sz="1400" dirty="0" smtClean="0"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Legendre function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),       </a:t>
            </a:r>
            <a:r>
              <a:rPr lang="ko-KR" altLang="en-US" sz="1400" dirty="0" err="1" smtClean="0">
                <a:latin typeface="HY신명조" pitchFamily="18" charset="-127"/>
                <a:ea typeface="HY신명조" pitchFamily="18" charset="-127"/>
              </a:rPr>
              <a:t>베셀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 함수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(</a:t>
            </a:r>
            <a:r>
              <a:rPr lang="en-US" altLang="ko-KR" sz="1400" dirty="0" smtClean="0"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Bessel function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),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가우스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(</a:t>
            </a:r>
            <a:r>
              <a:rPr lang="en-US" altLang="ko-KR" sz="1400" dirty="0" smtClean="0"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Gauss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)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의  초기하함수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(</a:t>
            </a:r>
            <a:r>
              <a:rPr lang="en-US" altLang="ko-KR" sz="1400" dirty="0" err="1" smtClean="0"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hypergeometric</a:t>
            </a:r>
            <a:r>
              <a:rPr lang="en-US" altLang="ko-KR" sz="1400" dirty="0" smtClean="0"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 function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)</a:t>
            </a:r>
          </a:p>
          <a:p>
            <a:pPr>
              <a:buClr>
                <a:schemeClr val="accent2"/>
              </a:buClr>
            </a:pP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260648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CH 5</a:t>
            </a:r>
            <a:endParaRPr lang="ko-KR" alt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642910" y="571480"/>
            <a:ext cx="7197725" cy="1079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  <a:buClr>
                <a:srgbClr val="C0504D"/>
              </a:buClr>
              <a:buFont typeface="Wingdings" pitchFamily="2" charset="2"/>
              <a:buChar char="l"/>
            </a:pPr>
            <a:r>
              <a:rPr lang="ko-KR" altLang="en-US" sz="1400" b="1" dirty="0" smtClean="0">
                <a:latin typeface="HY신명조" pitchFamily="18" charset="-127"/>
                <a:ea typeface="HY신명조" pitchFamily="18" charset="-127"/>
              </a:rPr>
              <a:t>  해의 </a:t>
            </a:r>
            <a:r>
              <a:rPr lang="ko-KR" altLang="en-US" sz="1400" b="1" dirty="0">
                <a:latin typeface="HY신명조" pitchFamily="18" charset="-127"/>
                <a:ea typeface="HY신명조" pitchFamily="18" charset="-127"/>
              </a:rPr>
              <a:t>형태를 나타내는 결정방정식</a:t>
            </a:r>
            <a:r>
              <a:rPr lang="en-US" altLang="ko-KR" sz="1400" b="1" dirty="0">
                <a:latin typeface="HY신명조" pitchFamily="18" charset="-127"/>
                <a:ea typeface="HY신명조" pitchFamily="18" charset="-127"/>
              </a:rPr>
              <a:t>(Indicial Equation</a:t>
            </a:r>
            <a:r>
              <a:rPr lang="en-US" altLang="ko-KR" sz="1400" b="1" dirty="0" smtClean="0">
                <a:latin typeface="HY신명조" pitchFamily="18" charset="-127"/>
                <a:ea typeface="HY신명조" pitchFamily="18" charset="-127"/>
              </a:rPr>
              <a:t>)</a:t>
            </a:r>
            <a:endParaRPr lang="en-US" altLang="ko-KR" sz="1400" dirty="0">
              <a:latin typeface="HY신명조" pitchFamily="18" charset="-127"/>
              <a:ea typeface="HY신명조" pitchFamily="18" charset="-127"/>
            </a:endParaRPr>
          </a:p>
          <a:p>
            <a:pPr algn="l">
              <a:lnSpc>
                <a:spcPct val="250000"/>
              </a:lnSpc>
              <a:spcBef>
                <a:spcPct val="50000"/>
              </a:spcBef>
              <a:buClr>
                <a:srgbClr val="1F497D"/>
              </a:buClr>
              <a:buFontTx/>
              <a:buChar char="•"/>
            </a:pP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 </a:t>
            </a:r>
            <a:endParaRPr lang="en-US" altLang="ko-KR" sz="1400" dirty="0">
              <a:latin typeface="HY신명조" pitchFamily="18" charset="-127"/>
              <a:ea typeface="HY신명조" pitchFamily="18" charset="-127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  <a:buClr>
                <a:srgbClr val="1F497D"/>
              </a:buClr>
              <a:buFontTx/>
              <a:buChar char="•"/>
            </a:pPr>
            <a:r>
              <a:rPr lang="en-US" altLang="ko-KR" sz="1400" dirty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                                                                   </a:t>
            </a:r>
            <a:endParaRPr lang="en-US" altLang="ko-KR" sz="1400" dirty="0">
              <a:latin typeface="HY신명조" pitchFamily="18" charset="-127"/>
              <a:ea typeface="HY신명조" pitchFamily="18" charset="-127"/>
            </a:endParaRPr>
          </a:p>
        </p:txBody>
      </p:sp>
      <p:graphicFrame>
        <p:nvGraphicFramePr>
          <p:cNvPr id="13" name="Object 25"/>
          <p:cNvGraphicFramePr>
            <a:graphicFrameLocks noChangeAspect="1"/>
          </p:cNvGraphicFramePr>
          <p:nvPr/>
        </p:nvGraphicFramePr>
        <p:xfrm>
          <a:off x="928662" y="1000108"/>
          <a:ext cx="191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7" name="수식" r:id="rId3" imgW="1917360" imgH="431640" progId="Equation.3">
                  <p:embed/>
                </p:oleObj>
              </mc:Choice>
              <mc:Fallback>
                <p:oleObj name="수식" r:id="rId3" imgW="1917360" imgH="431640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1000108"/>
                        <a:ext cx="1917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26"/>
          <p:cNvSpPr>
            <a:spLocks noChangeShapeType="1"/>
          </p:cNvSpPr>
          <p:nvPr/>
        </p:nvSpPr>
        <p:spPr bwMode="auto">
          <a:xfrm>
            <a:off x="2928926" y="1214422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ko-KR" altLang="en-US"/>
          </a:p>
        </p:txBody>
      </p:sp>
      <p:graphicFrame>
        <p:nvGraphicFramePr>
          <p:cNvPr id="15" name="Object 27"/>
          <p:cNvGraphicFramePr>
            <a:graphicFrameLocks noChangeAspect="1"/>
          </p:cNvGraphicFramePr>
          <p:nvPr/>
        </p:nvGraphicFramePr>
        <p:xfrm>
          <a:off x="3214678" y="1000108"/>
          <a:ext cx="952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8" name="Equation" r:id="rId5" imgW="952087" imgH="215806" progId="">
                  <p:embed/>
                </p:oleObj>
              </mc:Choice>
              <mc:Fallback>
                <p:oleObj name="Equation" r:id="rId5" imgW="952087" imgH="215806" progId="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1000108"/>
                        <a:ext cx="9525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8"/>
          <p:cNvGraphicFramePr>
            <a:graphicFrameLocks noChangeAspect="1"/>
          </p:cNvGraphicFramePr>
          <p:nvPr/>
        </p:nvGraphicFramePr>
        <p:xfrm>
          <a:off x="4773613" y="1000125"/>
          <a:ext cx="4000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9" name="수식" r:id="rId7" imgW="4000320" imgH="507960" progId="Equation.3">
                  <p:embed/>
                </p:oleObj>
              </mc:Choice>
              <mc:Fallback>
                <p:oleObj name="수식" r:id="rId7" imgW="4000320" imgH="50796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3" y="1000125"/>
                        <a:ext cx="4000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9"/>
          <p:cNvGraphicFramePr>
            <a:graphicFrameLocks noChangeAspect="1"/>
          </p:cNvGraphicFramePr>
          <p:nvPr/>
        </p:nvGraphicFramePr>
        <p:xfrm>
          <a:off x="4286248" y="1571612"/>
          <a:ext cx="4454377" cy="287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0" name="Equation" r:id="rId9" imgW="3937000" imgH="254000" progId="">
                  <p:embed/>
                </p:oleObj>
              </mc:Choice>
              <mc:Fallback>
                <p:oleObj name="Equation" r:id="rId9" imgW="3937000" imgH="254000" progId="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48" y="1571612"/>
                        <a:ext cx="4454377" cy="2873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0"/>
          <p:cNvGraphicFramePr>
            <a:graphicFrameLocks noChangeAspect="1"/>
          </p:cNvGraphicFramePr>
          <p:nvPr/>
        </p:nvGraphicFramePr>
        <p:xfrm>
          <a:off x="928662" y="1928802"/>
          <a:ext cx="5860628" cy="1508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1" name="Equation" r:id="rId11" imgW="5130800" imgH="1320800" progId="">
                  <p:embed/>
                </p:oleObj>
              </mc:Choice>
              <mc:Fallback>
                <p:oleObj name="Equation" r:id="rId11" imgW="5130800" imgH="1320800" progId="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1928802"/>
                        <a:ext cx="5860628" cy="15086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1"/>
          <p:cNvGraphicFramePr>
            <a:graphicFrameLocks noChangeAspect="1"/>
          </p:cNvGraphicFramePr>
          <p:nvPr/>
        </p:nvGraphicFramePr>
        <p:xfrm>
          <a:off x="928662" y="3571876"/>
          <a:ext cx="6134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2" name="Equation" r:id="rId13" imgW="6134100" imgH="266700" progId="Equation.3">
                  <p:embed/>
                </p:oleObj>
              </mc:Choice>
              <mc:Fallback>
                <p:oleObj name="Equation" r:id="rId13" imgW="6134100" imgH="26670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3571876"/>
                        <a:ext cx="61341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2"/>
          <p:cNvGraphicFramePr>
            <a:graphicFrameLocks noChangeAspect="1"/>
          </p:cNvGraphicFramePr>
          <p:nvPr/>
        </p:nvGraphicFramePr>
        <p:xfrm>
          <a:off x="928662" y="4000504"/>
          <a:ext cx="4982838" cy="597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3" name="Equation" r:id="rId15" imgW="4445000" imgH="533400" progId="">
                  <p:embed/>
                </p:oleObj>
              </mc:Choice>
              <mc:Fallback>
                <p:oleObj name="Equation" r:id="rId15" imgW="4445000" imgH="533400" progId="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4000504"/>
                        <a:ext cx="4982838" cy="5979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164288" y="260648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5-3</a:t>
            </a:r>
            <a:endParaRPr lang="ko-KR" altLang="en-US" sz="1000" b="1" dirty="0"/>
          </a:p>
        </p:txBody>
      </p:sp>
      <p:graphicFrame>
        <p:nvGraphicFramePr>
          <p:cNvPr id="35916" name="Object 76"/>
          <p:cNvGraphicFramePr>
            <a:graphicFrameLocks noChangeAspect="1"/>
          </p:cNvGraphicFramePr>
          <p:nvPr/>
        </p:nvGraphicFramePr>
        <p:xfrm>
          <a:off x="1851025" y="4714875"/>
          <a:ext cx="6896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4" name="수식" r:id="rId17" imgW="6895800" imgH="495000" progId="Equation.3">
                  <p:embed/>
                </p:oleObj>
              </mc:Choice>
              <mc:Fallback>
                <p:oleObj name="수식" r:id="rId17" imgW="6895800" imgH="49500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4714875"/>
                        <a:ext cx="68961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직선 연결선 22"/>
          <p:cNvCxnSpPr/>
          <p:nvPr/>
        </p:nvCxnSpPr>
        <p:spPr bwMode="auto">
          <a:xfrm>
            <a:off x="1928794" y="4572008"/>
            <a:ext cx="4000528" cy="1588"/>
          </a:xfrm>
          <a:prstGeom prst="line">
            <a:avLst/>
          </a:prstGeom>
          <a:noFill/>
          <a:ln w="6350">
            <a:solidFill>
              <a:srgbClr val="00A7E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500034" y="571480"/>
            <a:ext cx="7197725" cy="35394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rgbClr val="C0504D"/>
              </a:buClr>
            </a:pPr>
            <a:r>
              <a:rPr lang="en-US" altLang="ko-KR" sz="1400" b="1" dirty="0" smtClean="0">
                <a:latin typeface="HY신명조" pitchFamily="18" charset="-127"/>
                <a:ea typeface="HY신명조" pitchFamily="18" charset="-127"/>
              </a:rPr>
              <a:t>&lt;</a:t>
            </a:r>
            <a:r>
              <a:rPr lang="ko-KR" altLang="en-US" sz="1400" b="1" dirty="0" smtClean="0">
                <a:latin typeface="HY신명조" pitchFamily="18" charset="-127"/>
                <a:ea typeface="HY신명조" pitchFamily="18" charset="-127"/>
              </a:rPr>
              <a:t>정리</a:t>
            </a:r>
            <a:r>
              <a:rPr lang="en-US" altLang="ko-KR" sz="1400" b="1" dirty="0" smtClean="0">
                <a:latin typeface="HY신명조" pitchFamily="18" charset="-127"/>
                <a:ea typeface="HY신명조" pitchFamily="18" charset="-127"/>
              </a:rPr>
              <a:t>2&gt;  </a:t>
            </a:r>
            <a:r>
              <a:rPr lang="en-US" altLang="ko-KR" sz="1400" b="1" dirty="0" err="1">
                <a:latin typeface="HY신명조" pitchFamily="18" charset="-127"/>
                <a:ea typeface="HY신명조" pitchFamily="18" charset="-127"/>
              </a:rPr>
              <a:t>Forbenius</a:t>
            </a:r>
            <a:r>
              <a:rPr lang="en-US" altLang="ko-KR" sz="1400" b="1" dirty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sz="1400" b="1" dirty="0" smtClean="0">
                <a:latin typeface="HY신명조" pitchFamily="18" charset="-127"/>
                <a:ea typeface="HY신명조" pitchFamily="18" charset="-127"/>
              </a:rPr>
              <a:t>해법</a:t>
            </a:r>
            <a:r>
              <a:rPr lang="en-US" altLang="ko-KR" sz="1400" b="1" dirty="0" smtClean="0">
                <a:latin typeface="HY신명조" pitchFamily="18" charset="-127"/>
                <a:ea typeface="HY신명조" pitchFamily="18" charset="-127"/>
              </a:rPr>
              <a:t>. </a:t>
            </a:r>
            <a:r>
              <a:rPr lang="ko-KR" altLang="en-US" sz="1400" b="1" dirty="0" smtClean="0">
                <a:latin typeface="HY신명조" pitchFamily="18" charset="-127"/>
                <a:ea typeface="HY신명조" pitchFamily="18" charset="-127"/>
              </a:rPr>
              <a:t>해의 </a:t>
            </a:r>
            <a:r>
              <a:rPr lang="ko-KR" altLang="en-US" sz="1400" b="1" dirty="0">
                <a:latin typeface="HY신명조" pitchFamily="18" charset="-127"/>
                <a:ea typeface="HY신명조" pitchFamily="18" charset="-127"/>
              </a:rPr>
              <a:t>기저</a:t>
            </a:r>
            <a:r>
              <a:rPr lang="en-US" altLang="ko-KR" sz="1400" b="1" dirty="0">
                <a:latin typeface="HY신명조" pitchFamily="18" charset="-127"/>
                <a:ea typeface="HY신명조" pitchFamily="18" charset="-127"/>
              </a:rPr>
              <a:t>. </a:t>
            </a:r>
            <a:r>
              <a:rPr lang="en-US" altLang="ko-KR" sz="1400" b="1" dirty="0" smtClean="0">
                <a:latin typeface="HY신명조" pitchFamily="18" charset="-127"/>
                <a:ea typeface="HY신명조" pitchFamily="18" charset="-127"/>
              </a:rPr>
              <a:t> 3</a:t>
            </a:r>
            <a:r>
              <a:rPr lang="ko-KR" altLang="en-US" sz="1400" b="1" dirty="0">
                <a:latin typeface="HY신명조" pitchFamily="18" charset="-127"/>
                <a:ea typeface="HY신명조" pitchFamily="18" charset="-127"/>
              </a:rPr>
              <a:t>가지 경우</a:t>
            </a:r>
          </a:p>
          <a:p>
            <a:pPr algn="l">
              <a:spcBef>
                <a:spcPct val="50000"/>
              </a:spcBef>
              <a:buClr>
                <a:srgbClr val="1F497D"/>
              </a:buClr>
              <a:buFontTx/>
              <a:buChar char="•"/>
            </a:pPr>
            <a:r>
              <a:rPr lang="ko-KR" altLang="en-US" sz="1400" b="1" dirty="0">
                <a:latin typeface="HY신명조" pitchFamily="18" charset="-127"/>
                <a:ea typeface="HY신명조" pitchFamily="18" charset="-127"/>
              </a:rPr>
              <a:t> 경우 </a:t>
            </a:r>
            <a:r>
              <a:rPr lang="en-US" altLang="ko-KR" sz="1400" b="1" dirty="0">
                <a:latin typeface="HY신명조" pitchFamily="18" charset="-127"/>
                <a:ea typeface="HY신명조" pitchFamily="18" charset="-127"/>
              </a:rPr>
              <a:t>1. </a:t>
            </a:r>
            <a:r>
              <a:rPr lang="ko-KR" altLang="en-US" sz="1400" b="1" dirty="0">
                <a:latin typeface="HY신명조" pitchFamily="18" charset="-127"/>
                <a:ea typeface="HY신명조" pitchFamily="18" charset="-127"/>
              </a:rPr>
              <a:t>두 근의 </a:t>
            </a:r>
            <a:r>
              <a:rPr lang="ko-KR" altLang="en-US" sz="1400" b="1" dirty="0" smtClean="0">
                <a:latin typeface="HY신명조" pitchFamily="18" charset="-127"/>
                <a:ea typeface="HY신명조" pitchFamily="18" charset="-127"/>
              </a:rPr>
              <a:t>차가  정수가  아닌  서로 </a:t>
            </a:r>
            <a:r>
              <a:rPr lang="ko-KR" altLang="en-US" sz="1400" b="1" dirty="0">
                <a:latin typeface="HY신명조" pitchFamily="18" charset="-127"/>
                <a:ea typeface="HY신명조" pitchFamily="18" charset="-127"/>
              </a:rPr>
              <a:t>다른 </a:t>
            </a:r>
            <a:r>
              <a:rPr lang="ko-KR" altLang="en-US" sz="1400" b="1" dirty="0" smtClean="0">
                <a:latin typeface="HY신명조" pitchFamily="18" charset="-127"/>
                <a:ea typeface="HY신명조" pitchFamily="18" charset="-127"/>
              </a:rPr>
              <a:t>근들</a:t>
            </a:r>
            <a:r>
              <a:rPr lang="en-US" altLang="ko-KR" sz="1400" b="1" dirty="0" smtClean="0">
                <a:latin typeface="HY신명조" pitchFamily="18" charset="-127"/>
                <a:ea typeface="HY신명조" pitchFamily="18" charset="-127"/>
              </a:rPr>
              <a:t>.  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기저는</a:t>
            </a:r>
            <a:endParaRPr lang="ko-KR" altLang="en-US" sz="1400" dirty="0">
              <a:latin typeface="HY신명조" pitchFamily="18" charset="-127"/>
              <a:ea typeface="HY신명조" pitchFamily="18" charset="-127"/>
            </a:endParaRPr>
          </a:p>
          <a:p>
            <a:pPr algn="l">
              <a:spcBef>
                <a:spcPct val="50000"/>
              </a:spcBef>
              <a:buClr>
                <a:srgbClr val="339933"/>
              </a:buClr>
              <a:buFontTx/>
              <a:buChar char="•"/>
            </a:pPr>
            <a:endParaRPr lang="ko-KR" altLang="en-US" sz="1400" b="1" dirty="0">
              <a:latin typeface="HY신명조" pitchFamily="18" charset="-127"/>
              <a:ea typeface="HY신명조" pitchFamily="18" charset="-127"/>
            </a:endParaRPr>
          </a:p>
          <a:p>
            <a:pPr algn="l">
              <a:spcBef>
                <a:spcPct val="50000"/>
              </a:spcBef>
              <a:buClr>
                <a:srgbClr val="339933"/>
              </a:buClr>
            </a:pPr>
            <a:r>
              <a:rPr lang="en-US" altLang="ko-KR" sz="1400" b="1" dirty="0" smtClean="0">
                <a:latin typeface="HY신명조" pitchFamily="18" charset="-127"/>
                <a:ea typeface="HY신명조" pitchFamily="18" charset="-127"/>
              </a:rPr>
              <a:t>     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(cf.  </a:t>
            </a:r>
            <a:r>
              <a:rPr lang="ko-KR" altLang="en-US" sz="1400" dirty="0" err="1" smtClean="0">
                <a:latin typeface="HY신명조" pitchFamily="18" charset="-127"/>
                <a:ea typeface="HY신명조" pitchFamily="18" charset="-127"/>
              </a:rPr>
              <a:t>공액복소근도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  경우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1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에  속함</a:t>
            </a:r>
            <a:endParaRPr lang="en-US" altLang="ko-KR" sz="1400" dirty="0" smtClean="0">
              <a:latin typeface="HY신명조" pitchFamily="18" charset="-127"/>
              <a:ea typeface="HY신명조" pitchFamily="18" charset="-127"/>
            </a:endParaRPr>
          </a:p>
          <a:p>
            <a:pPr algn="l">
              <a:spcBef>
                <a:spcPct val="50000"/>
              </a:spcBef>
              <a:buClr>
                <a:srgbClr val="339933"/>
              </a:buClr>
            </a:pP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  </a:t>
            </a:r>
            <a:endParaRPr lang="ko-KR" altLang="en-US" sz="1400" dirty="0">
              <a:latin typeface="HY신명조" pitchFamily="18" charset="-127"/>
              <a:ea typeface="HY신명조" pitchFamily="18" charset="-127"/>
            </a:endParaRPr>
          </a:p>
          <a:p>
            <a:pPr algn="l">
              <a:spcBef>
                <a:spcPct val="50000"/>
              </a:spcBef>
              <a:buClr>
                <a:srgbClr val="1F497D"/>
              </a:buClr>
              <a:buFontTx/>
              <a:buChar char="•"/>
            </a:pPr>
            <a:r>
              <a:rPr lang="ko-KR" altLang="en-US" sz="1400" dirty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sz="1400" b="1" dirty="0">
                <a:latin typeface="HY신명조" pitchFamily="18" charset="-127"/>
                <a:ea typeface="HY신명조" pitchFamily="18" charset="-127"/>
              </a:rPr>
              <a:t>경우 </a:t>
            </a:r>
            <a:r>
              <a:rPr lang="en-US" altLang="ko-KR" sz="1400" b="1" dirty="0">
                <a:latin typeface="HY신명조" pitchFamily="18" charset="-127"/>
                <a:ea typeface="HY신명조" pitchFamily="18" charset="-127"/>
              </a:rPr>
              <a:t>2. </a:t>
            </a:r>
            <a:r>
              <a:rPr lang="ko-KR" altLang="en-US" sz="1400" b="1" dirty="0">
                <a:latin typeface="HY신명조" pitchFamily="18" charset="-127"/>
                <a:ea typeface="HY신명조" pitchFamily="18" charset="-127"/>
              </a:rPr>
              <a:t>이중근</a:t>
            </a:r>
          </a:p>
          <a:p>
            <a:pPr algn="l">
              <a:spcBef>
                <a:spcPct val="50000"/>
              </a:spcBef>
              <a:buClr>
                <a:srgbClr val="339933"/>
              </a:buClr>
              <a:buFontTx/>
              <a:buChar char="•"/>
            </a:pPr>
            <a:endParaRPr lang="ko-KR" altLang="en-US" sz="1400" b="1" dirty="0">
              <a:latin typeface="HY신명조" pitchFamily="18" charset="-127"/>
              <a:ea typeface="HY신명조" pitchFamily="18" charset="-127"/>
            </a:endParaRPr>
          </a:p>
          <a:p>
            <a:pPr algn="l">
              <a:spcBef>
                <a:spcPct val="50000"/>
              </a:spcBef>
              <a:buClr>
                <a:srgbClr val="339933"/>
              </a:buClr>
            </a:pPr>
            <a:endParaRPr lang="en-US" altLang="ko-KR" sz="1400" b="1" dirty="0" smtClean="0">
              <a:latin typeface="HY신명조" pitchFamily="18" charset="-127"/>
              <a:ea typeface="HY신명조" pitchFamily="18" charset="-127"/>
            </a:endParaRPr>
          </a:p>
          <a:p>
            <a:pPr algn="l">
              <a:spcBef>
                <a:spcPct val="50000"/>
              </a:spcBef>
              <a:buClr>
                <a:srgbClr val="339933"/>
              </a:buClr>
            </a:pPr>
            <a:endParaRPr lang="ko-KR" altLang="en-US" sz="1400" b="1" dirty="0">
              <a:latin typeface="HY신명조" pitchFamily="18" charset="-127"/>
              <a:ea typeface="HY신명조" pitchFamily="18" charset="-127"/>
            </a:endParaRPr>
          </a:p>
          <a:p>
            <a:pPr algn="l">
              <a:spcBef>
                <a:spcPct val="50000"/>
              </a:spcBef>
              <a:buClr>
                <a:srgbClr val="1F497D"/>
              </a:buClr>
              <a:buFontTx/>
              <a:buChar char="•"/>
            </a:pPr>
            <a:r>
              <a:rPr lang="ko-KR" altLang="en-US" sz="1400" b="1" dirty="0">
                <a:latin typeface="HY신명조" pitchFamily="18" charset="-127"/>
                <a:ea typeface="HY신명조" pitchFamily="18" charset="-127"/>
              </a:rPr>
              <a:t> 경우 </a:t>
            </a:r>
            <a:r>
              <a:rPr lang="en-US" altLang="ko-KR" sz="1400" b="1" dirty="0">
                <a:latin typeface="HY신명조" pitchFamily="18" charset="-127"/>
                <a:ea typeface="HY신명조" pitchFamily="18" charset="-127"/>
              </a:rPr>
              <a:t>3. </a:t>
            </a:r>
            <a:r>
              <a:rPr lang="ko-KR" altLang="en-US" sz="1400" b="1" dirty="0">
                <a:latin typeface="HY신명조" pitchFamily="18" charset="-127"/>
                <a:ea typeface="HY신명조" pitchFamily="18" charset="-127"/>
              </a:rPr>
              <a:t>두 근의 차가 </a:t>
            </a:r>
            <a:r>
              <a:rPr lang="ko-KR" altLang="en-US" sz="1400" b="1" dirty="0" smtClean="0">
                <a:latin typeface="HY신명조" pitchFamily="18" charset="-127"/>
                <a:ea typeface="HY신명조" pitchFamily="18" charset="-127"/>
              </a:rPr>
              <a:t> 정수인  서로 </a:t>
            </a:r>
            <a:r>
              <a:rPr lang="ko-KR" altLang="en-US" sz="1400" b="1" dirty="0">
                <a:latin typeface="HY신명조" pitchFamily="18" charset="-127"/>
                <a:ea typeface="HY신명조" pitchFamily="18" charset="-127"/>
              </a:rPr>
              <a:t>다른 </a:t>
            </a:r>
            <a:r>
              <a:rPr lang="ko-KR" altLang="en-US" sz="1400" b="1" dirty="0" smtClean="0">
                <a:latin typeface="HY신명조" pitchFamily="18" charset="-127"/>
                <a:ea typeface="HY신명조" pitchFamily="18" charset="-127"/>
              </a:rPr>
              <a:t>근들</a:t>
            </a:r>
            <a:endParaRPr lang="ko-KR" altLang="en-US" sz="1400" b="1" dirty="0">
              <a:latin typeface="HY신명조" pitchFamily="18" charset="-127"/>
              <a:ea typeface="HY신명조" pitchFamily="18" charset="-127"/>
            </a:endParaRPr>
          </a:p>
          <a:p>
            <a:pPr algn="l">
              <a:spcBef>
                <a:spcPct val="50000"/>
              </a:spcBef>
              <a:buClr>
                <a:srgbClr val="339933"/>
              </a:buClr>
              <a:buFontTx/>
              <a:buChar char="•"/>
            </a:pPr>
            <a:endParaRPr lang="en-US" altLang="ko-KR" sz="1400" b="1" dirty="0">
              <a:latin typeface="HY신명조" pitchFamily="18" charset="-127"/>
              <a:ea typeface="HY신명조" pitchFamily="18" charset="-127"/>
            </a:endParaRPr>
          </a:p>
        </p:txBody>
      </p:sp>
      <p:graphicFrame>
        <p:nvGraphicFramePr>
          <p:cNvPr id="9" name="Object 28"/>
          <p:cNvGraphicFramePr>
            <a:graphicFrameLocks noChangeAspect="1"/>
          </p:cNvGraphicFramePr>
          <p:nvPr/>
        </p:nvGraphicFramePr>
        <p:xfrm>
          <a:off x="1714480" y="1214422"/>
          <a:ext cx="5138519" cy="349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3" name="Equation" r:id="rId3" imgW="4102100" imgH="279400" progId="">
                  <p:embed/>
                </p:oleObj>
              </mc:Choice>
              <mc:Fallback>
                <p:oleObj name="Equation" r:id="rId3" imgW="4102100" imgH="279400" progId="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1214422"/>
                        <a:ext cx="5138519" cy="3499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9"/>
          <p:cNvGraphicFramePr>
            <a:graphicFrameLocks noChangeAspect="1"/>
          </p:cNvGraphicFramePr>
          <p:nvPr/>
        </p:nvGraphicFramePr>
        <p:xfrm>
          <a:off x="1714480" y="2500306"/>
          <a:ext cx="5454561" cy="339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4" name="Equation" r:id="rId5" imgW="4483100" imgH="279400" progId="">
                  <p:embed/>
                </p:oleObj>
              </mc:Choice>
              <mc:Fallback>
                <p:oleObj name="Equation" r:id="rId5" imgW="4483100" imgH="279400" progId="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2500306"/>
                        <a:ext cx="5454561" cy="3399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0"/>
          <p:cNvGraphicFramePr>
            <a:graphicFrameLocks noChangeAspect="1"/>
          </p:cNvGraphicFramePr>
          <p:nvPr/>
        </p:nvGraphicFramePr>
        <p:xfrm>
          <a:off x="1571604" y="3857628"/>
          <a:ext cx="5918116" cy="339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5" name="Equation" r:id="rId7" imgW="4864100" imgH="279400" progId="">
                  <p:embed/>
                </p:oleObj>
              </mc:Choice>
              <mc:Fallback>
                <p:oleObj name="Equation" r:id="rId7" imgW="4864100" imgH="279400" progId="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3857628"/>
                        <a:ext cx="5918116" cy="3399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164288" y="260648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5-3</a:t>
            </a:r>
            <a:endParaRPr lang="ko-KR" altLang="en-US" sz="1000" b="1" dirty="0"/>
          </a:p>
        </p:txBody>
      </p:sp>
      <p:graphicFrame>
        <p:nvGraphicFramePr>
          <p:cNvPr id="37945" name="Object 57"/>
          <p:cNvGraphicFramePr>
            <a:graphicFrameLocks noChangeAspect="1"/>
          </p:cNvGraphicFramePr>
          <p:nvPr/>
        </p:nvGraphicFramePr>
        <p:xfrm>
          <a:off x="3714744" y="1571612"/>
          <a:ext cx="4724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6" name="수식" r:id="rId9" imgW="4724280" imgH="241200" progId="Equation.3">
                  <p:embed/>
                </p:oleObj>
              </mc:Choice>
              <mc:Fallback>
                <p:oleObj name="수식" r:id="rId9" imgW="4724280" imgH="24120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44" y="1571612"/>
                        <a:ext cx="47244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46" name="Object 58"/>
          <p:cNvGraphicFramePr>
            <a:graphicFrameLocks noChangeAspect="1"/>
          </p:cNvGraphicFramePr>
          <p:nvPr/>
        </p:nvGraphicFramePr>
        <p:xfrm>
          <a:off x="6845300" y="1285875"/>
          <a:ext cx="1117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7" name="수식" r:id="rId11" imgW="1117440" imgH="228600" progId="Equation.3">
                  <p:embed/>
                </p:oleObj>
              </mc:Choice>
              <mc:Fallback>
                <p:oleObj name="수식" r:id="rId11" imgW="1117440" imgH="22860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5300" y="1285875"/>
                        <a:ext cx="1117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47" name="Object 59"/>
          <p:cNvGraphicFramePr>
            <a:graphicFrameLocks noChangeAspect="1"/>
          </p:cNvGraphicFramePr>
          <p:nvPr/>
        </p:nvGraphicFramePr>
        <p:xfrm>
          <a:off x="3500430" y="2786058"/>
          <a:ext cx="609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8" name="수식" r:id="rId13" imgW="609480" imgH="228600" progId="Equation.3">
                  <p:embed/>
                </p:oleObj>
              </mc:Choice>
              <mc:Fallback>
                <p:oleObj name="수식" r:id="rId13" imgW="609480" imgH="22860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2786058"/>
                        <a:ext cx="609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48" name="Object 60"/>
          <p:cNvGraphicFramePr>
            <a:graphicFrameLocks noChangeAspect="1"/>
          </p:cNvGraphicFramePr>
          <p:nvPr/>
        </p:nvGraphicFramePr>
        <p:xfrm>
          <a:off x="4286248" y="2571744"/>
          <a:ext cx="3771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9" name="수식" r:id="rId15" imgW="3771720" imgH="482400" progId="Equation.3">
                  <p:embed/>
                </p:oleObj>
              </mc:Choice>
              <mc:Fallback>
                <p:oleObj name="수식" r:id="rId15" imgW="3771720" imgH="48240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48" y="2571744"/>
                        <a:ext cx="3771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49" name="Object 61"/>
          <p:cNvGraphicFramePr>
            <a:graphicFrameLocks noChangeAspect="1"/>
          </p:cNvGraphicFramePr>
          <p:nvPr/>
        </p:nvGraphicFramePr>
        <p:xfrm>
          <a:off x="1142976" y="4286256"/>
          <a:ext cx="7556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0" name="수식" r:id="rId17" imgW="7556400" imgH="241200" progId="Equation.3">
                  <p:embed/>
                </p:oleObj>
              </mc:Choice>
              <mc:Fallback>
                <p:oleObj name="수식" r:id="rId17" imgW="7556400" imgH="24120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4286256"/>
                        <a:ext cx="75565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52" name="Object 64"/>
          <p:cNvGraphicFramePr>
            <a:graphicFrameLocks noChangeAspect="1"/>
          </p:cNvGraphicFramePr>
          <p:nvPr/>
        </p:nvGraphicFramePr>
        <p:xfrm>
          <a:off x="7500958" y="3929066"/>
          <a:ext cx="1117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1" name="수식" r:id="rId19" imgW="1117440" imgH="228600" progId="Equation.3">
                  <p:embed/>
                </p:oleObj>
              </mc:Choice>
              <mc:Fallback>
                <p:oleObj name="수식" r:id="rId19" imgW="1117440" imgH="22860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0958" y="3929066"/>
                        <a:ext cx="1117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571472" y="571480"/>
          <a:ext cx="4445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5" name="수식" r:id="rId3" imgW="4444920" imgH="495000" progId="Equation.3">
                  <p:embed/>
                </p:oleObj>
              </mc:Choice>
              <mc:Fallback>
                <p:oleObj name="수식" r:id="rId3" imgW="4444920" imgH="495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571480"/>
                        <a:ext cx="4445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164288" y="260648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5-3</a:t>
            </a:r>
            <a:endParaRPr lang="ko-KR" altLang="en-US" sz="10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714348" y="642918"/>
            <a:ext cx="7197725" cy="4071966"/>
            <a:chOff x="453" y="680"/>
            <a:chExt cx="4534" cy="2478"/>
          </a:xfrm>
        </p:grpSpPr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453" y="680"/>
              <a:ext cx="4534" cy="24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71450" indent="-171450" algn="l">
                <a:spcBef>
                  <a:spcPct val="50000"/>
                </a:spcBef>
                <a:buClr>
                  <a:srgbClr val="8064A2"/>
                </a:buClr>
              </a:pP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&lt; </a:t>
              </a:r>
              <a:r>
                <a:rPr lang="en-US" altLang="ko-KR" sz="1200" dirty="0" smtClean="0">
                  <a:ea typeface="HY신명조" pitchFamily="18" charset="-127"/>
                  <a:cs typeface="Times New Roman" pitchFamily="18" charset="0"/>
                </a:rPr>
                <a:t>Ex.2&gt;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200" b="1" dirty="0">
                  <a:latin typeface="HY신명조" pitchFamily="18" charset="-127"/>
                  <a:ea typeface="HY신명조" pitchFamily="18" charset="-127"/>
                </a:rPr>
                <a:t>경우 </a:t>
              </a:r>
              <a:r>
                <a:rPr lang="en-US" altLang="ko-KR" sz="1200" b="1" dirty="0">
                  <a:latin typeface="HY신명조" pitchFamily="18" charset="-127"/>
                  <a:ea typeface="HY신명조" pitchFamily="18" charset="-127"/>
                </a:rPr>
                <a:t>2</a:t>
              </a:r>
              <a:r>
                <a:rPr lang="ko-KR" altLang="en-US" sz="1200" b="1" dirty="0">
                  <a:latin typeface="HY신명조" pitchFamily="18" charset="-127"/>
                  <a:ea typeface="HY신명조" pitchFamily="18" charset="-127"/>
                </a:rPr>
                <a:t>의 예</a:t>
              </a:r>
              <a:r>
                <a:rPr lang="en-US" altLang="ko-KR" sz="1200" b="1" dirty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ko-KR" altLang="en-US" sz="1200" b="1" dirty="0">
                  <a:latin typeface="HY신명조" pitchFamily="18" charset="-127"/>
                  <a:ea typeface="HY신명조" pitchFamily="18" charset="-127"/>
                </a:rPr>
                <a:t>이중근</a:t>
              </a:r>
              <a:r>
                <a:rPr lang="en-US" altLang="ko-KR" sz="1200" b="1" dirty="0">
                  <a:latin typeface="HY신명조" pitchFamily="18" charset="-127"/>
                  <a:ea typeface="HY신명조" pitchFamily="18" charset="-127"/>
                </a:rPr>
                <a:t>)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다음의 상미분방정식을 풀어라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.</a:t>
              </a:r>
              <a:endParaRPr lang="en-US" altLang="ko-KR" sz="1200" b="1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</a:pP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200" b="1" dirty="0">
                  <a:solidFill>
                    <a:srgbClr val="0066FF"/>
                  </a:solidFill>
                  <a:latin typeface="HY신명조" pitchFamily="18" charset="-127"/>
                  <a:ea typeface="HY신명조" pitchFamily="18" charset="-127"/>
                </a:rPr>
                <a:t>  </a:t>
              </a: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200" b="1" dirty="0">
                  <a:solidFill>
                    <a:srgbClr val="0066FF"/>
                  </a:solidFill>
                  <a:latin typeface="HY신명조" pitchFamily="18" charset="-127"/>
                  <a:ea typeface="HY신명조" pitchFamily="18" charset="-127"/>
                </a:rPr>
                <a:t>                                        </a:t>
              </a: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 </a:t>
              </a: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          </a:t>
              </a: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   </a:t>
              </a:r>
            </a:p>
          </p:txBody>
        </p:sp>
        <p:graphicFrame>
          <p:nvGraphicFramePr>
            <p:cNvPr id="10" name="Object 25"/>
            <p:cNvGraphicFramePr>
              <a:graphicFrameLocks noChangeAspect="1"/>
            </p:cNvGraphicFramePr>
            <p:nvPr/>
          </p:nvGraphicFramePr>
          <p:xfrm>
            <a:off x="930" y="880"/>
            <a:ext cx="1064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1" name="Equation" r:id="rId4" imgW="1688367" imgH="215806" progId="Equation.3">
                    <p:embed/>
                  </p:oleObj>
                </mc:Choice>
                <mc:Fallback>
                  <p:oleObj name="Equation" r:id="rId4" imgW="1688367" imgH="215806" progId="Equation.3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880"/>
                          <a:ext cx="1064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26"/>
            <p:cNvSpPr>
              <a:spLocks noChangeShapeType="1"/>
            </p:cNvSpPr>
            <p:nvPr/>
          </p:nvSpPr>
          <p:spPr bwMode="auto">
            <a:xfrm>
              <a:off x="2022" y="956"/>
              <a:ext cx="2812" cy="0"/>
            </a:xfrm>
            <a:prstGeom prst="line">
              <a:avLst/>
            </a:prstGeom>
            <a:noFill/>
            <a:ln w="11430">
              <a:solidFill>
                <a:srgbClr val="FF0000"/>
              </a:solidFill>
              <a:round/>
              <a:headEnd/>
              <a:tailEnd type="oval" w="med" len="med"/>
            </a:ln>
            <a:effectLst/>
          </p:spPr>
          <p:txBody>
            <a:bodyPr anchor="ctr"/>
            <a:lstStyle/>
            <a:p>
              <a:endParaRPr lang="ko-KR" altLang="en-US"/>
            </a:p>
          </p:txBody>
        </p:sp>
        <p:graphicFrame>
          <p:nvGraphicFramePr>
            <p:cNvPr id="12" name="Object 27"/>
            <p:cNvGraphicFramePr>
              <a:graphicFrameLocks noChangeAspect="1"/>
            </p:cNvGraphicFramePr>
            <p:nvPr/>
          </p:nvGraphicFramePr>
          <p:xfrm>
            <a:off x="485" y="1062"/>
            <a:ext cx="4488" cy="20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2" name="Equation" r:id="rId6" imgW="7124700" imgH="3327400" progId="">
                    <p:embed/>
                  </p:oleObj>
                </mc:Choice>
                <mc:Fallback>
                  <p:oleObj name="Equation" r:id="rId6" imgW="7124700" imgH="3327400" progId="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" y="1062"/>
                          <a:ext cx="4488" cy="20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7164288" y="260648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5-3</a:t>
            </a:r>
            <a:endParaRPr lang="ko-KR" alt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428625" y="552450"/>
          <a:ext cx="3441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9" name="수식" r:id="rId3" imgW="3441600" imgH="545760" progId="Equation.3">
                  <p:embed/>
                </p:oleObj>
              </mc:Choice>
              <mc:Fallback>
                <p:oleObj name="수식" r:id="rId3" imgW="3441600" imgH="5457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552450"/>
                        <a:ext cx="3441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164288" y="260648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5-3</a:t>
            </a:r>
            <a:endParaRPr lang="ko-KR" altLang="en-US" sz="1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0" y="2540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0" y="2540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0" y="1079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25" name="Group 34"/>
          <p:cNvGrpSpPr>
            <a:grpSpLocks/>
          </p:cNvGrpSpPr>
          <p:nvPr/>
        </p:nvGrpSpPr>
        <p:grpSpPr bwMode="auto">
          <a:xfrm>
            <a:off x="714348" y="1411273"/>
            <a:ext cx="7858180" cy="5137151"/>
            <a:chOff x="453" y="1133"/>
            <a:chExt cx="4534" cy="3236"/>
          </a:xfrm>
        </p:grpSpPr>
        <p:sp>
          <p:nvSpPr>
            <p:cNvPr id="26" name="Text Box 7"/>
            <p:cNvSpPr txBox="1">
              <a:spLocks noChangeArrowheads="1"/>
            </p:cNvSpPr>
            <p:nvPr/>
          </p:nvSpPr>
          <p:spPr bwMode="auto">
            <a:xfrm>
              <a:off x="453" y="1133"/>
              <a:ext cx="4534" cy="2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  <a:spcBef>
                  <a:spcPct val="50000"/>
                </a:spcBef>
                <a:buClr>
                  <a:srgbClr val="C0504D"/>
                </a:buClr>
                <a:buFont typeface="Wingdings" pitchFamily="2" charset="2"/>
                <a:buChar char="l"/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거듭제곱급수해법은  변수계수를  갖는 선형상미분방정식을  풀이하는  표준적인 해법</a:t>
              </a: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lnSpc>
                  <a:spcPct val="130000"/>
                </a:lnSpc>
                <a:spcBef>
                  <a:spcPct val="50000"/>
                </a:spcBef>
                <a:buClr>
                  <a:srgbClr val="C0504D"/>
                </a:buClr>
                <a:buFont typeface="Wingdings" pitchFamily="2" charset="2"/>
                <a:buChar char="l"/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                                                         : </a:t>
              </a:r>
              <a:r>
                <a:rPr lang="ko-KR" altLang="en-US" sz="1400" b="1" dirty="0" smtClean="0">
                  <a:latin typeface="HY신명조" pitchFamily="18" charset="-127"/>
                  <a:ea typeface="HY신명조" pitchFamily="18" charset="-127"/>
                </a:rPr>
                <a:t>거듭제곱급수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( </a:t>
              </a:r>
              <a:r>
                <a:rPr lang="en-US" altLang="ko-KR" sz="14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Power series in power of          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)  </a:t>
              </a: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lnSpc>
                  <a:spcPct val="130000"/>
                </a:lnSpc>
                <a:spcBef>
                  <a:spcPct val="50000"/>
                </a:spcBef>
                <a:buClr>
                  <a:srgbClr val="1F497D"/>
                </a:buClr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                      :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상수로서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급수의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계수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(the coefficients of the series)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lnSpc>
                  <a:spcPct val="130000"/>
                </a:lnSpc>
                <a:spcBef>
                  <a:spcPct val="50000"/>
                </a:spcBef>
                <a:buClr>
                  <a:srgbClr val="1F497D"/>
                </a:buClr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      :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상수로서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급수의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중심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(the center of the series) </a:t>
              </a: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lnSpc>
                  <a:spcPct val="130000"/>
                </a:lnSpc>
                <a:spcBef>
                  <a:spcPct val="50000"/>
                </a:spcBef>
                <a:buClr>
                  <a:srgbClr val="1F497D"/>
                </a:buClr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      :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변수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(variable)              (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모든 변수와  상수는  실수라  가정한다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.)</a:t>
              </a:r>
            </a:p>
            <a:p>
              <a:pPr algn="l">
                <a:lnSpc>
                  <a:spcPct val="130000"/>
                </a:lnSpc>
                <a:spcBef>
                  <a:spcPct val="50000"/>
                </a:spcBef>
                <a:buClr>
                  <a:srgbClr val="C00000"/>
                </a:buClr>
                <a:buFont typeface="Wingdings" pitchFamily="2" charset="2"/>
                <a:buChar char="l"/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Taylor series :  </a:t>
              </a:r>
            </a:p>
            <a:p>
              <a:pPr algn="l">
                <a:lnSpc>
                  <a:spcPct val="130000"/>
                </a:lnSpc>
                <a:spcBef>
                  <a:spcPct val="50000"/>
                </a:spcBef>
                <a:buClr>
                  <a:srgbClr val="1F497D"/>
                </a:buClr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    </a:t>
              </a:r>
              <a:r>
                <a:rPr lang="en-US" altLang="ko-KR" sz="1400" dirty="0" err="1" smtClean="0">
                  <a:ea typeface="HY신명조" pitchFamily="18" charset="-127"/>
                  <a:cs typeface="Times New Roman" pitchFamily="18" charset="0"/>
                </a:rPr>
                <a:t>Maclaurin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series (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중심이 </a:t>
              </a:r>
              <a:r>
                <a:rPr lang="en-US" altLang="ko-KR" sz="14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0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인 경우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)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:                                             </a:t>
              </a:r>
            </a:p>
            <a:p>
              <a:pPr algn="l">
                <a:lnSpc>
                  <a:spcPct val="200000"/>
                </a:lnSpc>
                <a:spcBef>
                  <a:spcPct val="50000"/>
                </a:spcBef>
                <a:buClr>
                  <a:srgbClr val="C0504D"/>
                </a:buClr>
                <a:buFont typeface="Wingdings" pitchFamily="2" charset="2"/>
                <a:buChar char="l"/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잘 알려진 급수의 예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en-US" altLang="ko-KR" sz="1400" dirty="0" err="1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Maclaurin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급수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)</a:t>
              </a:r>
              <a:endParaRPr lang="ko-KR" altLang="en-US" sz="14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Char char="l"/>
              </a:pP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</p:txBody>
        </p:sp>
        <p:graphicFrame>
          <p:nvGraphicFramePr>
            <p:cNvPr id="27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6280980"/>
                </p:ext>
              </p:extLst>
            </p:nvPr>
          </p:nvGraphicFramePr>
          <p:xfrm>
            <a:off x="659" y="1369"/>
            <a:ext cx="199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28" name="수식" r:id="rId3" imgW="3162240" imgH="431640" progId="Equation.3">
                    <p:embed/>
                  </p:oleObj>
                </mc:Choice>
                <mc:Fallback>
                  <p:oleObj name="수식" r:id="rId3" imgW="3162240" imgH="431640" progId="Equation.3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9" y="1369"/>
                          <a:ext cx="199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6184564"/>
                </p:ext>
              </p:extLst>
            </p:nvPr>
          </p:nvGraphicFramePr>
          <p:xfrm>
            <a:off x="824" y="1639"/>
            <a:ext cx="63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29" name="Equation" r:id="rId5" imgW="1002865" imgH="241195" progId="Equation.3">
                    <p:embed/>
                  </p:oleObj>
                </mc:Choice>
                <mc:Fallback>
                  <p:oleObj name="Equation" r:id="rId5" imgW="1002865" imgH="241195" progId="Equation.3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" y="1639"/>
                          <a:ext cx="632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3028431"/>
                </p:ext>
              </p:extLst>
            </p:nvPr>
          </p:nvGraphicFramePr>
          <p:xfrm>
            <a:off x="824" y="1909"/>
            <a:ext cx="11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30" name="수식" r:id="rId7" imgW="177480" imgH="228600" progId="Equation.3">
                    <p:embed/>
                  </p:oleObj>
                </mc:Choice>
                <mc:Fallback>
                  <p:oleObj name="수식" r:id="rId7" imgW="177480" imgH="228600" progId="Equation.3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" y="1909"/>
                          <a:ext cx="112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2662665"/>
                </p:ext>
              </p:extLst>
            </p:nvPr>
          </p:nvGraphicFramePr>
          <p:xfrm>
            <a:off x="2638" y="2584"/>
            <a:ext cx="123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31" name="수식" r:id="rId9" imgW="1968480" imgH="457200" progId="Equation.3">
                    <p:embed/>
                  </p:oleObj>
                </mc:Choice>
                <mc:Fallback>
                  <p:oleObj name="수식" r:id="rId9" imgW="1968480" imgH="457200" progId="Equation.3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8" y="2584"/>
                          <a:ext cx="1239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4871558"/>
                </p:ext>
              </p:extLst>
            </p:nvPr>
          </p:nvGraphicFramePr>
          <p:xfrm>
            <a:off x="824" y="3169"/>
            <a:ext cx="1608" cy="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32" name="Equation" r:id="rId11" imgW="2552400" imgH="1904760" progId="">
                    <p:embed/>
                  </p:oleObj>
                </mc:Choice>
                <mc:Fallback>
                  <p:oleObj name="Equation" r:id="rId11" imgW="2552400" imgH="1904760" progId="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" y="3169"/>
                          <a:ext cx="1608" cy="1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제목 1"/>
          <p:cNvSpPr txBox="1">
            <a:spLocks/>
          </p:cNvSpPr>
          <p:nvPr/>
        </p:nvSpPr>
        <p:spPr>
          <a:xfrm>
            <a:off x="1142976" y="714357"/>
            <a:ext cx="7000924" cy="500066"/>
          </a:xfrm>
          <a:prstGeom prst="rect">
            <a:avLst/>
          </a:prstGeom>
          <a:ln w="19050">
            <a:solidFill>
              <a:srgbClr val="336699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fontAlgn="auto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ko-KR" sz="2000" b="1" dirty="0">
                <a:latin typeface="HY신명조" pitchFamily="18" charset="-127"/>
                <a:ea typeface="HY신명조" pitchFamily="18" charset="-127"/>
              </a:rPr>
              <a:t>5.1 </a:t>
            </a:r>
            <a: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sz="2000" b="1" dirty="0" smtClean="0">
                <a:latin typeface="HY신명조" pitchFamily="18" charset="-127"/>
                <a:ea typeface="HY신명조" pitchFamily="18" charset="-127"/>
              </a:rPr>
              <a:t>거듭제곱급수 해법 </a:t>
            </a:r>
            <a: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  <a:t>(Power Series Method)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Y신명조" pitchFamily="18" charset="-127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64288" y="260648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5-1</a:t>
            </a:r>
            <a:endParaRPr lang="ko-KR" altLang="en-US" sz="1000" b="1" dirty="0"/>
          </a:p>
        </p:txBody>
      </p:sp>
      <p:graphicFrame>
        <p:nvGraphicFramePr>
          <p:cNvPr id="49222" name="Object 70"/>
          <p:cNvGraphicFramePr>
            <a:graphicFrameLocks noChangeAspect="1"/>
          </p:cNvGraphicFramePr>
          <p:nvPr/>
        </p:nvGraphicFramePr>
        <p:xfrm>
          <a:off x="7786710" y="1857364"/>
          <a:ext cx="406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3" name="수식" r:id="rId13" imgW="406080" imgH="228600" progId="Equation.3">
                  <p:embed/>
                </p:oleObj>
              </mc:Choice>
              <mc:Fallback>
                <p:oleObj name="수식" r:id="rId13" imgW="406080" imgH="22860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6710" y="1857364"/>
                        <a:ext cx="406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23" name="Object 71"/>
          <p:cNvGraphicFramePr>
            <a:graphicFrameLocks noChangeAspect="1"/>
          </p:cNvGraphicFramePr>
          <p:nvPr/>
        </p:nvGraphicFramePr>
        <p:xfrm>
          <a:off x="1357290" y="3071810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4" name="수식" r:id="rId15" imgW="126720" imgH="139680" progId="Equation.3">
                  <p:embed/>
                </p:oleObj>
              </mc:Choice>
              <mc:Fallback>
                <p:oleObj name="수식" r:id="rId15" imgW="126720" imgH="13968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3071810"/>
                        <a:ext cx="1270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24" name="Object 72"/>
          <p:cNvGraphicFramePr>
            <a:graphicFrameLocks noChangeAspect="1"/>
          </p:cNvGraphicFramePr>
          <p:nvPr/>
        </p:nvGraphicFramePr>
        <p:xfrm>
          <a:off x="4773613" y="5572125"/>
          <a:ext cx="2552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5" name="수식" r:id="rId17" imgW="2552400" imgH="965160" progId="Equation.3">
                  <p:embed/>
                </p:oleObj>
              </mc:Choice>
              <mc:Fallback>
                <p:oleObj name="수식" r:id="rId17" imgW="2552400" imgH="96516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3" y="5572125"/>
                        <a:ext cx="2552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25" name="Object 73"/>
          <p:cNvGraphicFramePr>
            <a:graphicFrameLocks noChangeAspect="1"/>
          </p:cNvGraphicFramePr>
          <p:nvPr/>
        </p:nvGraphicFramePr>
        <p:xfrm>
          <a:off x="3357554" y="4714884"/>
          <a:ext cx="1866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6" name="수식" r:id="rId19" imgW="1866600" imgH="253800" progId="Equation.3">
                  <p:embed/>
                </p:oleObj>
              </mc:Choice>
              <mc:Fallback>
                <p:oleObj name="수식" r:id="rId19" imgW="1866600" imgH="25380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4714884"/>
                        <a:ext cx="18669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26" name="Object 74"/>
          <p:cNvGraphicFramePr>
            <a:graphicFrameLocks noChangeAspect="1"/>
          </p:cNvGraphicFramePr>
          <p:nvPr/>
        </p:nvGraphicFramePr>
        <p:xfrm>
          <a:off x="2428860" y="3286124"/>
          <a:ext cx="276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7" name="수식" r:id="rId21" imgW="2768400" imgH="457200" progId="Equation.3">
                  <p:embed/>
                </p:oleObj>
              </mc:Choice>
              <mc:Fallback>
                <p:oleObj name="수식" r:id="rId21" imgW="2768400" imgH="45720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3286124"/>
                        <a:ext cx="2768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27" name="Object 75"/>
          <p:cNvGraphicFramePr>
            <a:graphicFrameLocks noChangeAspect="1"/>
          </p:cNvGraphicFramePr>
          <p:nvPr/>
        </p:nvGraphicFramePr>
        <p:xfrm>
          <a:off x="3563888" y="5229200"/>
          <a:ext cx="2209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8" name="수식" r:id="rId23" imgW="2209680" imgH="241200" progId="Equation.3">
                  <p:embed/>
                </p:oleObj>
              </mc:Choice>
              <mc:Fallback>
                <p:oleObj name="수식" r:id="rId23" imgW="2209680" imgH="24120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5229200"/>
                        <a:ext cx="2209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32"/>
          <p:cNvGrpSpPr>
            <a:grpSpLocks/>
          </p:cNvGrpSpPr>
          <p:nvPr/>
        </p:nvGrpSpPr>
        <p:grpSpPr bwMode="auto">
          <a:xfrm>
            <a:off x="928662" y="500042"/>
            <a:ext cx="7197725" cy="3087688"/>
            <a:chOff x="453" y="680"/>
            <a:chExt cx="4534" cy="1945"/>
          </a:xfrm>
        </p:grpSpPr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453" y="680"/>
              <a:ext cx="4534" cy="19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  <a:spcBef>
                  <a:spcPct val="50000"/>
                </a:spcBef>
                <a:buClr>
                  <a:srgbClr val="C0504D"/>
                </a:buClr>
                <a:buFont typeface="Wingdings" pitchFamily="2" charset="2"/>
                <a:buChar char="l"/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 </a:t>
              </a:r>
              <a:r>
                <a:rPr lang="ko-KR" altLang="en-US" sz="1400" b="1" dirty="0">
                  <a:latin typeface="HY신명조" pitchFamily="18" charset="-127"/>
                  <a:ea typeface="HY신명조" pitchFamily="18" charset="-127"/>
                </a:rPr>
                <a:t>거듭제곱급수 해법의 </a:t>
              </a:r>
              <a:r>
                <a:rPr lang="ko-KR" altLang="en-US" sz="1400" b="1" dirty="0" smtClean="0">
                  <a:latin typeface="HY신명조" pitchFamily="18" charset="-127"/>
                  <a:ea typeface="HY신명조" pitchFamily="18" charset="-127"/>
                </a:rPr>
                <a:t> 개념과  기법</a:t>
              </a:r>
              <a:endParaRPr lang="ko-KR" altLang="en-US" sz="1400" b="1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lnSpc>
                  <a:spcPct val="13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     상미분방정식                         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에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적용 </a:t>
              </a:r>
            </a:p>
            <a:p>
              <a:pPr algn="l">
                <a:lnSpc>
                  <a:spcPct val="130000"/>
                </a:lnSpc>
                <a:spcBef>
                  <a:spcPct val="50000"/>
                </a:spcBef>
                <a:buClr>
                  <a:srgbClr val="1F497D"/>
                </a:buClr>
                <a:buFontTx/>
                <a:buChar char="•"/>
              </a:pP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      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와       </a:t>
              </a:r>
              <a:r>
                <a:rPr lang="ko-KR" altLang="en-US" sz="1400" dirty="0" err="1" smtClean="0">
                  <a:latin typeface="HY신명조" pitchFamily="18" charset="-127"/>
                  <a:ea typeface="HY신명조" pitchFamily="18" charset="-127"/>
                </a:rPr>
                <a:t>를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i="1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x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의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거듭제곱급수로 표현 </a:t>
              </a:r>
            </a:p>
            <a:p>
              <a:pPr algn="l">
                <a:lnSpc>
                  <a:spcPct val="130000"/>
                </a:lnSpc>
                <a:spcBef>
                  <a:spcPct val="50000"/>
                </a:spcBef>
                <a:buClr>
                  <a:srgbClr val="1F497D"/>
                </a:buClr>
                <a:buFontTx/>
                <a:buChar char="•"/>
              </a:pP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    해를 미지의 계수를 갖는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거듭제곱급수                                          </a:t>
              </a:r>
              <a:r>
                <a:rPr lang="ko-KR" altLang="en-US" sz="1400" dirty="0" err="1" smtClean="0">
                  <a:latin typeface="HY신명조" pitchFamily="18" charset="-127"/>
                  <a:ea typeface="HY신명조" pitchFamily="18" charset="-127"/>
                </a:rPr>
                <a:t>로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가정</a:t>
              </a: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lnSpc>
                  <a:spcPct val="130000"/>
                </a:lnSpc>
                <a:spcBef>
                  <a:spcPct val="50000"/>
                </a:spcBef>
                <a:buClr>
                  <a:srgbClr val="1F497D"/>
                </a:buClr>
              </a:pPr>
              <a:r>
                <a:rPr lang="en-US" altLang="ko-KR" sz="1400" i="1" dirty="0" smtClean="0">
                  <a:latin typeface="HY신명조" pitchFamily="18" charset="-127"/>
                  <a:ea typeface="HY신명조" pitchFamily="18" charset="-127"/>
                  <a:cs typeface="Times New Roman" pitchFamily="18" charset="0"/>
                </a:rPr>
                <a:t>         </a:t>
              </a:r>
              <a:r>
                <a:rPr lang="en-US" altLang="ko-KR" sz="1400" i="1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y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와  </a:t>
              </a:r>
              <a:r>
                <a:rPr lang="en-US" altLang="ko-KR" sz="1400" i="1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y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를 </a:t>
              </a:r>
              <a:r>
                <a:rPr lang="ko-KR" altLang="en-US" sz="1400" dirty="0" err="1" smtClean="0">
                  <a:latin typeface="HY신명조" pitchFamily="18" charset="-127"/>
                  <a:ea typeface="HY신명조" pitchFamily="18" charset="-127"/>
                </a:rPr>
                <a:t>항별미분하여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얻은 급수</a:t>
              </a:r>
            </a:p>
            <a:p>
              <a:pPr algn="l">
                <a:lnSpc>
                  <a:spcPct val="130000"/>
                </a:lnSpc>
                <a:spcBef>
                  <a:spcPct val="50000"/>
                </a:spcBef>
                <a:buClr>
                  <a:srgbClr val="339933"/>
                </a:buClr>
                <a:buFontTx/>
                <a:buChar char="•"/>
              </a:pPr>
              <a:endParaRPr lang="ko-KR" altLang="en-US" sz="14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lnSpc>
                  <a:spcPct val="130000"/>
                </a:lnSpc>
                <a:spcBef>
                  <a:spcPct val="50000"/>
                </a:spcBef>
                <a:buClr>
                  <a:srgbClr val="339933"/>
                </a:buClr>
              </a:pP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      </a:t>
              </a:r>
              <a:r>
                <a:rPr lang="ko-KR" altLang="en-US" sz="1400" dirty="0" err="1" smtClean="0">
                  <a:latin typeface="HY신명조" pitchFamily="18" charset="-127"/>
                  <a:ea typeface="HY신명조" pitchFamily="18" charset="-127"/>
                </a:rPr>
                <a:t>를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주어진 상미분방정식에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대입</a:t>
              </a:r>
            </a:p>
            <a:p>
              <a:pPr algn="l">
                <a:lnSpc>
                  <a:spcPct val="130000"/>
                </a:lnSpc>
                <a:spcBef>
                  <a:spcPct val="50000"/>
                </a:spcBef>
                <a:buClr>
                  <a:srgbClr val="1F497D"/>
                </a:buClr>
                <a:buFontTx/>
                <a:buChar char="•"/>
              </a:pP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  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미지계수     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을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계산</a:t>
              </a:r>
              <a:endParaRPr lang="ko-KR" altLang="en-US" sz="1400" dirty="0">
                <a:latin typeface="HY신명조" pitchFamily="18" charset="-127"/>
                <a:ea typeface="HY신명조" pitchFamily="18" charset="-127"/>
              </a:endParaRPr>
            </a:p>
          </p:txBody>
        </p:sp>
        <p:graphicFrame>
          <p:nvGraphicFramePr>
            <p:cNvPr id="17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9633146"/>
                </p:ext>
              </p:extLst>
            </p:nvPr>
          </p:nvGraphicFramePr>
          <p:xfrm>
            <a:off x="1405" y="969"/>
            <a:ext cx="97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68" name="Equation" r:id="rId3" imgW="1548728" imgH="241195" progId="Equation.3">
                    <p:embed/>
                  </p:oleObj>
                </mc:Choice>
                <mc:Fallback>
                  <p:oleObj name="Equation" r:id="rId3" imgW="1548728" imgH="241195" progId="Equation.3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5" y="969"/>
                          <a:ext cx="976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8525761"/>
                </p:ext>
              </p:extLst>
            </p:nvPr>
          </p:nvGraphicFramePr>
          <p:xfrm>
            <a:off x="675" y="1211"/>
            <a:ext cx="23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69" name="Equation" r:id="rId5" imgW="368300" imgH="241300" progId="Equation.3">
                    <p:embed/>
                  </p:oleObj>
                </mc:Choice>
                <mc:Fallback>
                  <p:oleObj name="Equation" r:id="rId5" imgW="368300" imgH="241300" progId="Equation.3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5" y="1211"/>
                          <a:ext cx="232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1032922"/>
                </p:ext>
              </p:extLst>
            </p:nvPr>
          </p:nvGraphicFramePr>
          <p:xfrm>
            <a:off x="1020" y="1214"/>
            <a:ext cx="21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70" name="Equation" r:id="rId7" imgW="342751" imgH="241195" progId="Equation.3">
                    <p:embed/>
                  </p:oleObj>
                </mc:Choice>
                <mc:Fallback>
                  <p:oleObj name="Equation" r:id="rId7" imgW="342751" imgH="241195" progId="Equation.3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1214"/>
                          <a:ext cx="216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3485936"/>
                </p:ext>
              </p:extLst>
            </p:nvPr>
          </p:nvGraphicFramePr>
          <p:xfrm>
            <a:off x="2696" y="1378"/>
            <a:ext cx="1478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71" name="Equation" r:id="rId9" imgW="2070100" imgH="431800" progId="">
                    <p:embed/>
                  </p:oleObj>
                </mc:Choice>
                <mc:Fallback>
                  <p:oleObj name="Equation" r:id="rId9" imgW="2070100" imgH="431800" progId="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6" y="1378"/>
                          <a:ext cx="1478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8"/>
            <p:cNvGraphicFramePr>
              <a:graphicFrameLocks noChangeAspect="1"/>
            </p:cNvGraphicFramePr>
            <p:nvPr/>
          </p:nvGraphicFramePr>
          <p:xfrm>
            <a:off x="2568" y="1670"/>
            <a:ext cx="175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72" name="Equation" r:id="rId11" imgW="2781300" imgH="469900" progId="Equation.3">
                    <p:embed/>
                  </p:oleObj>
                </mc:Choice>
                <mc:Fallback>
                  <p:oleObj name="Equation" r:id="rId11" imgW="2781300" imgH="469900" progId="Equation.3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8" y="1670"/>
                          <a:ext cx="1752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9"/>
            <p:cNvGraphicFramePr>
              <a:graphicFrameLocks noChangeAspect="1"/>
            </p:cNvGraphicFramePr>
            <p:nvPr/>
          </p:nvGraphicFramePr>
          <p:xfrm>
            <a:off x="2388" y="1940"/>
            <a:ext cx="187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73" name="Equation" r:id="rId13" imgW="2971800" imgH="444500" progId="Equation.3">
                    <p:embed/>
                  </p:oleObj>
                </mc:Choice>
                <mc:Fallback>
                  <p:oleObj name="Equation" r:id="rId13" imgW="2971800" imgH="444500" progId="Equation.3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8" y="1940"/>
                          <a:ext cx="1872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30"/>
            <p:cNvGraphicFramePr>
              <a:graphicFrameLocks noChangeAspect="1"/>
            </p:cNvGraphicFramePr>
            <p:nvPr/>
          </p:nvGraphicFramePr>
          <p:xfrm>
            <a:off x="1218" y="2390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74" name="Equation" r:id="rId15" imgW="215713" imgH="241091" progId="Equation.3">
                    <p:embed/>
                  </p:oleObj>
                </mc:Choice>
                <mc:Fallback>
                  <p:oleObj name="Equation" r:id="rId15" imgW="215713" imgH="241091" progId="Equation.3">
                    <p:embed/>
                    <p:pic>
                      <p:nvPicPr>
                        <p:cNvPr id="0" name="Picture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8" y="2390"/>
                          <a:ext cx="136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Box 11"/>
          <p:cNvSpPr txBox="1"/>
          <p:nvPr/>
        </p:nvSpPr>
        <p:spPr>
          <a:xfrm>
            <a:off x="7164288" y="260648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5-1</a:t>
            </a:r>
            <a:endParaRPr lang="ko-KR" altLang="en-US" sz="1000" b="1" dirty="0"/>
          </a:p>
        </p:txBody>
      </p:sp>
      <p:grpSp>
        <p:nvGrpSpPr>
          <p:cNvPr id="30" name="Group 26"/>
          <p:cNvGrpSpPr>
            <a:grpSpLocks/>
          </p:cNvGrpSpPr>
          <p:nvPr/>
        </p:nvGrpSpPr>
        <p:grpSpPr bwMode="auto">
          <a:xfrm>
            <a:off x="928662" y="3571876"/>
            <a:ext cx="7197725" cy="3175893"/>
            <a:chOff x="453" y="680"/>
            <a:chExt cx="4534" cy="2137"/>
          </a:xfrm>
        </p:grpSpPr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>
              <a:off x="453" y="680"/>
              <a:ext cx="4534" cy="21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85750" indent="-285750" algn="l">
                <a:spcBef>
                  <a:spcPct val="50000"/>
                </a:spcBef>
                <a:buClr>
                  <a:srgbClr val="8064A2"/>
                </a:buClr>
                <a:buFont typeface="Wingdings" pitchFamily="2" charset="2"/>
                <a:buChar char="§"/>
              </a:pPr>
              <a:r>
                <a:rPr lang="en-US" altLang="ko-KR" sz="13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3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Ex.2</a:t>
              </a:r>
              <a:r>
                <a:rPr lang="en-US" altLang="ko-KR" sz="13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300" dirty="0">
                  <a:latin typeface="HY신명조" pitchFamily="18" charset="-127"/>
                  <a:ea typeface="HY신명조" pitchFamily="18" charset="-127"/>
                </a:rPr>
                <a:t>다음 상미분방정식을 거듭제곱급수를 이용하여 풀어라</a:t>
              </a:r>
              <a:r>
                <a:rPr lang="en-US" altLang="ko-KR" sz="1300" dirty="0">
                  <a:latin typeface="HY신명조" pitchFamily="18" charset="-127"/>
                  <a:ea typeface="HY신명조" pitchFamily="18" charset="-127"/>
                </a:rPr>
                <a:t>.</a:t>
              </a: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Blip>
                  <a:blip r:embed="rId17"/>
                </a:buBlip>
              </a:pPr>
              <a:endParaRPr lang="en-US" altLang="ko-KR" sz="13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</a:pPr>
              <a:endParaRPr lang="en-US" altLang="ko-KR" sz="13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300" b="1" dirty="0" smtClean="0">
                  <a:solidFill>
                    <a:srgbClr val="0066FF"/>
                  </a:solidFill>
                  <a:latin typeface="HY신명조" pitchFamily="18" charset="-127"/>
                  <a:ea typeface="HY신명조" pitchFamily="18" charset="-127"/>
                </a:rPr>
                <a:t>                                                              </a:t>
              </a:r>
              <a:r>
                <a:rPr lang="ko-KR" altLang="en-US" sz="1300" dirty="0" smtClean="0">
                  <a:latin typeface="HY신명조" pitchFamily="18" charset="-127"/>
                  <a:ea typeface="HY신명조" pitchFamily="18" charset="-127"/>
                </a:rPr>
                <a:t>와                                                </a:t>
              </a:r>
              <a:r>
                <a:rPr lang="ko-KR" altLang="en-US" sz="1300" dirty="0">
                  <a:latin typeface="HY신명조" pitchFamily="18" charset="-127"/>
                  <a:ea typeface="HY신명조" pitchFamily="18" charset="-127"/>
                </a:rPr>
                <a:t>를 대입   </a:t>
              </a:r>
              <a:r>
                <a:rPr lang="ko-KR" altLang="en-US" sz="1300" dirty="0" smtClean="0">
                  <a:latin typeface="HY신명조" pitchFamily="18" charset="-127"/>
                  <a:ea typeface="HY신명조" pitchFamily="18" charset="-127"/>
                </a:rPr>
                <a:t>   </a:t>
              </a:r>
              <a:endParaRPr lang="ko-KR" altLang="en-US" sz="13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ko-KR" altLang="en-US" sz="13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ko-KR" altLang="en-US" sz="13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ko-KR" altLang="en-US" sz="13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ko-KR" altLang="en-US" sz="13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ko-KR" altLang="en-US" sz="13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ko-KR" altLang="en-US" sz="13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ko-KR" altLang="en-US" sz="1300" dirty="0">
                <a:latin typeface="HY신명조" pitchFamily="18" charset="-127"/>
                <a:ea typeface="HY신명조" pitchFamily="18" charset="-127"/>
              </a:endParaRPr>
            </a:p>
          </p:txBody>
        </p:sp>
        <p:graphicFrame>
          <p:nvGraphicFramePr>
            <p:cNvPr id="32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0820763"/>
                </p:ext>
              </p:extLst>
            </p:nvPr>
          </p:nvGraphicFramePr>
          <p:xfrm>
            <a:off x="1231" y="1004"/>
            <a:ext cx="407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75" name="Equation" r:id="rId18" imgW="596880" imgH="203040" progId="">
                    <p:embed/>
                  </p:oleObj>
                </mc:Choice>
                <mc:Fallback>
                  <p:oleObj name="Equation" r:id="rId18" imgW="596880" imgH="203040" progId="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1" y="1004"/>
                          <a:ext cx="407" cy="1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Line 20"/>
            <p:cNvSpPr>
              <a:spLocks noChangeShapeType="1"/>
            </p:cNvSpPr>
            <p:nvPr/>
          </p:nvSpPr>
          <p:spPr bwMode="auto">
            <a:xfrm>
              <a:off x="1665" y="1071"/>
              <a:ext cx="3129" cy="0"/>
            </a:xfrm>
            <a:prstGeom prst="line">
              <a:avLst/>
            </a:prstGeom>
            <a:noFill/>
            <a:ln w="11430">
              <a:solidFill>
                <a:srgbClr val="FF0000"/>
              </a:solidFill>
              <a:round/>
              <a:headEnd/>
              <a:tailEnd type="oval" w="med" len="med"/>
            </a:ln>
            <a:effectLst/>
          </p:spPr>
          <p:txBody>
            <a:bodyPr anchor="ctr"/>
            <a:lstStyle/>
            <a:p>
              <a:endParaRPr lang="ko-KR" altLang="en-US"/>
            </a:p>
          </p:txBody>
        </p:sp>
        <p:graphicFrame>
          <p:nvGraphicFramePr>
            <p:cNvPr id="34" name="Object 21"/>
            <p:cNvGraphicFramePr>
              <a:graphicFrameLocks noChangeAspect="1"/>
            </p:cNvGraphicFramePr>
            <p:nvPr/>
          </p:nvGraphicFramePr>
          <p:xfrm>
            <a:off x="813" y="1257"/>
            <a:ext cx="178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76" name="Equation" r:id="rId20" imgW="2565400" imgH="457200" progId="Equation.3">
                    <p:embed/>
                  </p:oleObj>
                </mc:Choice>
                <mc:Fallback>
                  <p:oleObj name="Equation" r:id="rId20" imgW="2565400" imgH="457200" progId="Equation.3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3" y="1257"/>
                          <a:ext cx="1782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22"/>
            <p:cNvGraphicFramePr>
              <a:graphicFrameLocks noChangeAspect="1"/>
            </p:cNvGraphicFramePr>
            <p:nvPr/>
          </p:nvGraphicFramePr>
          <p:xfrm>
            <a:off x="2793" y="1257"/>
            <a:ext cx="1600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77" name="Equation" r:id="rId22" imgW="2501900" imgH="457200" progId="Equation.3">
                    <p:embed/>
                  </p:oleObj>
                </mc:Choice>
                <mc:Fallback>
                  <p:oleObj name="Equation" r:id="rId22" imgW="2501900" imgH="457200" progId="Equation.3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3" y="1257"/>
                          <a:ext cx="1600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3384803"/>
                </p:ext>
              </p:extLst>
            </p:nvPr>
          </p:nvGraphicFramePr>
          <p:xfrm>
            <a:off x="1361" y="1647"/>
            <a:ext cx="2256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78" name="Equation" r:id="rId24" imgW="3403440" imgH="279360" progId="">
                    <p:embed/>
                  </p:oleObj>
                </mc:Choice>
                <mc:Fallback>
                  <p:oleObj name="Equation" r:id="rId24" imgW="3403440" imgH="279360" progId="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1" y="1647"/>
                          <a:ext cx="2256" cy="1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266" name="Object 90"/>
          <p:cNvGraphicFramePr>
            <a:graphicFrameLocks noChangeAspect="1"/>
          </p:cNvGraphicFramePr>
          <p:nvPr/>
        </p:nvGraphicFramePr>
        <p:xfrm>
          <a:off x="2643174" y="5286388"/>
          <a:ext cx="3937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9" name="Equation" r:id="rId26" imgW="3936960" imgH="393480" progId="">
                  <p:embed/>
                </p:oleObj>
              </mc:Choice>
              <mc:Fallback>
                <p:oleObj name="Equation" r:id="rId26" imgW="3936960" imgH="393480" progId="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5286388"/>
                        <a:ext cx="3937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67" name="Object 91"/>
          <p:cNvGraphicFramePr>
            <a:graphicFrameLocks noChangeAspect="1"/>
          </p:cNvGraphicFramePr>
          <p:nvPr/>
        </p:nvGraphicFramePr>
        <p:xfrm>
          <a:off x="1428728" y="5715016"/>
          <a:ext cx="2514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0" name="Equation" r:id="rId28" imgW="2514600" imgH="393480" progId="">
                  <p:embed/>
                </p:oleObj>
              </mc:Choice>
              <mc:Fallback>
                <p:oleObj name="Equation" r:id="rId28" imgW="2514600" imgH="393480" progId="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5715016"/>
                        <a:ext cx="2514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468284" y="1285860"/>
            <a:ext cx="7229475" cy="4230689"/>
            <a:chOff x="411" y="1116"/>
            <a:chExt cx="4554" cy="2665"/>
          </a:xfrm>
        </p:grpSpPr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431" y="1116"/>
              <a:ext cx="4534" cy="21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>
                  <a:srgbClr val="C0504D"/>
                </a:buClr>
                <a:buFont typeface="Wingdings" pitchFamily="2" charset="2"/>
                <a:buChar char="l"/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거듭제곱급수 해법의 이론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</a:t>
              </a: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lnSpc>
                  <a:spcPct val="300000"/>
                </a:lnSpc>
                <a:spcBef>
                  <a:spcPct val="50000"/>
                </a:spcBef>
                <a:buClr>
                  <a:srgbClr val="1F497D"/>
                </a:buClr>
                <a:buFontTx/>
                <a:buChar char="•"/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i="1" dirty="0" smtClean="0">
                  <a:ea typeface="HY신명조" pitchFamily="18" charset="-127"/>
                  <a:cs typeface="Times New Roman" pitchFamily="18" charset="0"/>
                </a:rPr>
                <a:t>n</a:t>
              </a:r>
              <a:r>
                <a:rPr lang="ko-KR" altLang="en-US" sz="1400" b="1" dirty="0" smtClean="0">
                  <a:latin typeface="HY신명조" pitchFamily="18" charset="-127"/>
                  <a:ea typeface="HY신명조" pitchFamily="18" charset="-127"/>
                </a:rPr>
                <a:t>번째까지의 부분합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: </a:t>
              </a: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rgbClr val="1F497D"/>
                </a:buClr>
                <a:buFontTx/>
                <a:buChar char="•"/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b="1" dirty="0">
                  <a:latin typeface="HY신명조" pitchFamily="18" charset="-127"/>
                  <a:ea typeface="HY신명조" pitchFamily="18" charset="-127"/>
                </a:rPr>
                <a:t>나머지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en-US" altLang="ko-KR" sz="1400" dirty="0">
                  <a:ea typeface="HY신명조" pitchFamily="18" charset="-127"/>
                  <a:cs typeface="Times New Roman" pitchFamily="18" charset="0"/>
                </a:rPr>
                <a:t>Remainder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) : </a:t>
              </a:r>
            </a:p>
            <a:p>
              <a:pPr algn="l">
                <a:lnSpc>
                  <a:spcPct val="200000"/>
                </a:lnSpc>
                <a:spcBef>
                  <a:spcPct val="50000"/>
                </a:spcBef>
                <a:buClr>
                  <a:srgbClr val="1F497D"/>
                </a:buClr>
                <a:buFontTx/>
                <a:buChar char="•"/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b="1" dirty="0">
                  <a:latin typeface="HY신명조" pitchFamily="18" charset="-127"/>
                  <a:ea typeface="HY신명조" pitchFamily="18" charset="-127"/>
                </a:rPr>
                <a:t>수렴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: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부분합의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수열      이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수렴할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때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,</a:t>
              </a:r>
            </a:p>
            <a:p>
              <a:pPr algn="l">
                <a:lnSpc>
                  <a:spcPct val="200000"/>
                </a:lnSpc>
                <a:spcBef>
                  <a:spcPct val="50000"/>
                </a:spcBef>
                <a:buClr>
                  <a:srgbClr val="1F497D"/>
                </a:buClr>
              </a:pP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endParaRPr lang="ko-KR" altLang="en-US" sz="14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rgbClr val="1F497D"/>
                </a:buClr>
                <a:buFontTx/>
                <a:buChar char="•"/>
              </a:pP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b="1" dirty="0" err="1">
                  <a:latin typeface="HY신명조" pitchFamily="18" charset="-127"/>
                  <a:ea typeface="HY신명조" pitchFamily="18" charset="-127"/>
                </a:rPr>
                <a:t>수렴값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en-US" altLang="ko-KR" sz="1400" dirty="0">
                  <a:ea typeface="HY신명조" pitchFamily="18" charset="-127"/>
                  <a:cs typeface="Times New Roman" pitchFamily="18" charset="0"/>
                </a:rPr>
                <a:t>Value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)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또는 </a:t>
              </a:r>
              <a:r>
                <a:rPr lang="ko-KR" altLang="en-US" sz="1400" b="1" dirty="0">
                  <a:latin typeface="HY신명조" pitchFamily="18" charset="-127"/>
                  <a:ea typeface="HY신명조" pitchFamily="18" charset="-127"/>
                </a:rPr>
                <a:t>합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en-US" altLang="ko-KR" sz="1400" dirty="0">
                  <a:ea typeface="HY신명조" pitchFamily="18" charset="-127"/>
                  <a:cs typeface="Times New Roman" pitchFamily="18" charset="0"/>
                </a:rPr>
                <a:t>Sum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)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: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부분합의 수열이 수렴할 때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,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부분합 수열의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극한값</a:t>
              </a:r>
              <a:endParaRPr lang="ko-KR" altLang="en-US" sz="14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  <a:buClr>
                  <a:srgbClr val="1F497D"/>
                </a:buClr>
                <a:buFontTx/>
                <a:buChar char="•"/>
              </a:pP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b="1" dirty="0">
                  <a:latin typeface="HY신명조" pitchFamily="18" charset="-127"/>
                  <a:ea typeface="HY신명조" pitchFamily="18" charset="-127"/>
                </a:rPr>
                <a:t>발산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: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부분합의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수열      이 발산하면</a:t>
              </a:r>
              <a:endParaRPr lang="ko-KR" altLang="en-US" sz="1400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endParaRPr>
            </a:p>
          </p:txBody>
        </p:sp>
        <p:graphicFrame>
          <p:nvGraphicFramePr>
            <p:cNvPr id="12" name="Object 12"/>
            <p:cNvGraphicFramePr>
              <a:graphicFrameLocks noChangeAspect="1"/>
            </p:cNvGraphicFramePr>
            <p:nvPr/>
          </p:nvGraphicFramePr>
          <p:xfrm>
            <a:off x="879" y="1295"/>
            <a:ext cx="2320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92" name="수식" r:id="rId3" imgW="3504960" imgH="533160" progId="Equation.3">
                    <p:embed/>
                  </p:oleObj>
                </mc:Choice>
                <mc:Fallback>
                  <p:oleObj name="수식" r:id="rId3" imgW="3504960" imgH="533160" progId="Equation.3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9" y="1295"/>
                          <a:ext cx="2320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8696441"/>
                </p:ext>
              </p:extLst>
            </p:nvPr>
          </p:nvGraphicFramePr>
          <p:xfrm>
            <a:off x="1637" y="1712"/>
            <a:ext cx="2383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93" name="Equation" r:id="rId5" imgW="3670300" imgH="279400" progId="Equation.3">
                    <p:embed/>
                  </p:oleObj>
                </mc:Choice>
                <mc:Fallback>
                  <p:oleObj name="Equation" r:id="rId5" imgW="3670300" imgH="279400" progId="Equation.3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7" y="1712"/>
                          <a:ext cx="2383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4804482"/>
                </p:ext>
              </p:extLst>
            </p:nvPr>
          </p:nvGraphicFramePr>
          <p:xfrm>
            <a:off x="1627" y="1987"/>
            <a:ext cx="200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94" name="Equation" r:id="rId7" imgW="3009900" imgH="279400" progId="Equation.3">
                    <p:embed/>
                  </p:oleObj>
                </mc:Choice>
                <mc:Fallback>
                  <p:oleObj name="Equation" r:id="rId7" imgW="3009900" imgH="279400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7" y="1987"/>
                          <a:ext cx="200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411" y="3509"/>
              <a:ext cx="4109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50000"/>
                </a:spcBef>
                <a:buClr>
                  <a:srgbClr val="C0504D"/>
                </a:buClr>
                <a:buFont typeface="Wingdings" pitchFamily="2" charset="2"/>
                <a:buChar char="v"/>
              </a:pP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거듭제곱급수는 그 급수의 중심에서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항상 수렴한다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.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164288" y="260648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5-1</a:t>
            </a:r>
            <a:endParaRPr lang="ko-KR" altLang="en-US" sz="1000" b="1" dirty="0"/>
          </a:p>
        </p:txBody>
      </p:sp>
      <p:graphicFrame>
        <p:nvGraphicFramePr>
          <p:cNvPr id="53288" name="Object 40"/>
          <p:cNvGraphicFramePr>
            <a:graphicFrameLocks noChangeAspect="1"/>
          </p:cNvGraphicFramePr>
          <p:nvPr/>
        </p:nvGraphicFramePr>
        <p:xfrm>
          <a:off x="2411760" y="3212976"/>
          <a:ext cx="317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5" name="수식" r:id="rId9" imgW="317160" imgH="228600" progId="Equation.3">
                  <p:embed/>
                </p:oleObj>
              </mc:Choice>
              <mc:Fallback>
                <p:oleObj name="수식" r:id="rId9" imgW="317160" imgH="2286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212976"/>
                        <a:ext cx="317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89" name="Object 41"/>
          <p:cNvGraphicFramePr>
            <a:graphicFrameLocks noChangeAspect="1"/>
          </p:cNvGraphicFramePr>
          <p:nvPr/>
        </p:nvGraphicFramePr>
        <p:xfrm>
          <a:off x="1187624" y="3429000"/>
          <a:ext cx="6489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6" name="수식" r:id="rId11" imgW="6489360" imgH="533160" progId="Equation.3">
                  <p:embed/>
                </p:oleObj>
              </mc:Choice>
              <mc:Fallback>
                <p:oleObj name="수식" r:id="rId11" imgW="6489360" imgH="53316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429000"/>
                        <a:ext cx="6489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0" name="Object 42"/>
          <p:cNvGraphicFramePr>
            <a:graphicFrameLocks noChangeAspect="1"/>
          </p:cNvGraphicFramePr>
          <p:nvPr/>
        </p:nvGraphicFramePr>
        <p:xfrm>
          <a:off x="2411760" y="4437112"/>
          <a:ext cx="317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7" name="수식" r:id="rId13" imgW="317160" imgH="228600" progId="Equation.3">
                  <p:embed/>
                </p:oleObj>
              </mc:Choice>
              <mc:Fallback>
                <p:oleObj name="수식" r:id="rId13" imgW="317160" imgH="22860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437112"/>
                        <a:ext cx="317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1" name="Object 43"/>
          <p:cNvGraphicFramePr>
            <a:graphicFrameLocks noChangeAspect="1"/>
          </p:cNvGraphicFramePr>
          <p:nvPr/>
        </p:nvGraphicFramePr>
        <p:xfrm>
          <a:off x="3779912" y="4293096"/>
          <a:ext cx="298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8" name="수식" r:id="rId15" imgW="2984400" imgH="533160" progId="Equation.3">
                  <p:embed/>
                </p:oleObj>
              </mc:Choice>
              <mc:Fallback>
                <p:oleObj name="수식" r:id="rId15" imgW="2984400" imgH="53316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293096"/>
                        <a:ext cx="2984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34"/>
          <p:cNvGrpSpPr>
            <a:grpSpLocks/>
          </p:cNvGrpSpPr>
          <p:nvPr/>
        </p:nvGrpSpPr>
        <p:grpSpPr bwMode="auto">
          <a:xfrm>
            <a:off x="357159" y="500043"/>
            <a:ext cx="8358246" cy="2246314"/>
            <a:chOff x="408" y="680"/>
            <a:chExt cx="4616" cy="1415"/>
          </a:xfrm>
        </p:grpSpPr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408" y="680"/>
              <a:ext cx="4616" cy="141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  <a:spcBef>
                  <a:spcPct val="50000"/>
                </a:spcBef>
                <a:buClr>
                  <a:srgbClr val="C0504D"/>
                </a:buClr>
                <a:buFont typeface="Wingdings" pitchFamily="2" charset="2"/>
                <a:buChar char="l"/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b="1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b="1" dirty="0">
                  <a:latin typeface="HY신명조" pitchFamily="18" charset="-127"/>
                  <a:ea typeface="HY신명조" pitchFamily="18" charset="-127"/>
                </a:rPr>
                <a:t>수렴구간</a:t>
              </a:r>
              <a:r>
                <a:rPr lang="en-US" altLang="ko-KR" sz="1400" b="1" dirty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en-US" altLang="ko-KR" sz="1400" dirty="0">
                  <a:ea typeface="HY신명조" pitchFamily="18" charset="-127"/>
                  <a:cs typeface="Times New Roman" pitchFamily="18" charset="0"/>
                </a:rPr>
                <a:t>Convergence Interval</a:t>
              </a:r>
              <a:r>
                <a:rPr lang="en-US" altLang="ko-KR" sz="1400" b="1" dirty="0">
                  <a:latin typeface="HY신명조" pitchFamily="18" charset="-127"/>
                  <a:ea typeface="HY신명조" pitchFamily="18" charset="-127"/>
                </a:rPr>
                <a:t>), </a:t>
              </a:r>
              <a:r>
                <a:rPr lang="ko-KR" altLang="en-US" sz="1400" b="1" dirty="0">
                  <a:latin typeface="HY신명조" pitchFamily="18" charset="-127"/>
                  <a:ea typeface="HY신명조" pitchFamily="18" charset="-127"/>
                </a:rPr>
                <a:t>수렴반지름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en-US" altLang="ko-KR" sz="1400" dirty="0">
                  <a:ea typeface="HY신명조" pitchFamily="18" charset="-127"/>
                  <a:cs typeface="Times New Roman" pitchFamily="18" charset="0"/>
                </a:rPr>
                <a:t>Radius of Convergence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)</a:t>
              </a:r>
            </a:p>
            <a:p>
              <a:pPr algn="l">
                <a:lnSpc>
                  <a:spcPct val="130000"/>
                </a:lnSpc>
                <a:spcBef>
                  <a:spcPct val="50000"/>
                </a:spcBef>
                <a:buClr>
                  <a:srgbClr val="1F497D"/>
                </a:buClr>
                <a:buFontTx/>
                <a:buChar char="•"/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 </a:t>
              </a:r>
              <a:r>
                <a:rPr lang="ko-KR" altLang="en-US" sz="1400" b="1" dirty="0">
                  <a:latin typeface="HY신명조" pitchFamily="18" charset="-127"/>
                  <a:ea typeface="HY신명조" pitchFamily="18" charset="-127"/>
                </a:rPr>
                <a:t>수렴구간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: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급수가 수렴하는 값들의 구간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(              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의 형태로 나타남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)</a:t>
              </a:r>
            </a:p>
            <a:p>
              <a:pPr algn="l">
                <a:lnSpc>
                  <a:spcPct val="130000"/>
                </a:lnSpc>
                <a:spcBef>
                  <a:spcPct val="50000"/>
                </a:spcBef>
                <a:buClr>
                  <a:srgbClr val="1F497D"/>
                </a:buClr>
                <a:buFontTx/>
                <a:buChar char="•"/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 </a:t>
              </a:r>
              <a:r>
                <a:rPr lang="ko-KR" altLang="en-US" sz="1400" b="1" dirty="0">
                  <a:latin typeface="HY신명조" pitchFamily="18" charset="-127"/>
                  <a:ea typeface="HY신명조" pitchFamily="18" charset="-127"/>
                </a:rPr>
                <a:t>수렴반지름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en-US" altLang="ko-KR" sz="1400" dirty="0" smtClean="0">
                  <a:ea typeface="HY신명조" pitchFamily="18" charset="-127"/>
                  <a:cs typeface="Times New Roman" pitchFamily="18" charset="0"/>
                </a:rPr>
                <a:t>R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):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급수                    는                 인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모든 </a:t>
              </a:r>
              <a:r>
                <a:rPr lang="en-US" altLang="ko-KR" sz="1400" i="1" dirty="0" smtClean="0">
                  <a:ea typeface="HY신명조" pitchFamily="18" charset="-127"/>
                  <a:cs typeface="Times New Roman" pitchFamily="18" charset="0"/>
                </a:rPr>
                <a:t>x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에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대하여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수렴 </a:t>
              </a: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lnSpc>
                  <a:spcPct val="130000"/>
                </a:lnSpc>
                <a:spcBef>
                  <a:spcPct val="50000"/>
                </a:spcBef>
                <a:buClr>
                  <a:srgbClr val="1F497D"/>
                </a:buClr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                                       (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이 때 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        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인  </a:t>
              </a:r>
              <a:r>
                <a:rPr lang="en-US" altLang="ko-KR" sz="1400" i="1" dirty="0" smtClean="0">
                  <a:ea typeface="HY신명조" pitchFamily="18" charset="-127"/>
                  <a:cs typeface="Times New Roman" pitchFamily="18" charset="0"/>
                </a:rPr>
                <a:t>x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에 대하여는 발산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)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endParaRPr lang="ko-KR" altLang="en-US" sz="1400" dirty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lnSpc>
                  <a:spcPct val="130000"/>
                </a:lnSpc>
                <a:spcBef>
                  <a:spcPct val="50000"/>
                </a:spcBef>
                <a:buClr>
                  <a:srgbClr val="339933"/>
                </a:buClr>
              </a:pP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                         </a:t>
              </a: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            </a:t>
              </a:r>
            </a:p>
          </p:txBody>
        </p:sp>
        <p:graphicFrame>
          <p:nvGraphicFramePr>
            <p:cNvPr id="25" name="Object 15"/>
            <p:cNvGraphicFramePr>
              <a:graphicFrameLocks noChangeAspect="1"/>
            </p:cNvGraphicFramePr>
            <p:nvPr/>
          </p:nvGraphicFramePr>
          <p:xfrm>
            <a:off x="2381" y="950"/>
            <a:ext cx="496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80" name="Equation" r:id="rId3" imgW="787058" imgH="266584" progId="Equation.3">
                    <p:embed/>
                  </p:oleObj>
                </mc:Choice>
                <mc:Fallback>
                  <p:oleObj name="Equation" r:id="rId3" imgW="787058" imgH="266584" progId="Equation.3">
                    <p:embed/>
                    <p:pic>
                      <p:nvPicPr>
                        <p:cNvPr id="0" name="Picture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950"/>
                          <a:ext cx="496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17"/>
            <p:cNvGraphicFramePr>
              <a:graphicFrameLocks noChangeAspect="1"/>
            </p:cNvGraphicFramePr>
            <p:nvPr/>
          </p:nvGraphicFramePr>
          <p:xfrm>
            <a:off x="2259" y="1210"/>
            <a:ext cx="496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81" name="Equation" r:id="rId5" imgW="787058" imgH="266584" progId="Equation.3">
                    <p:embed/>
                  </p:oleObj>
                </mc:Choice>
                <mc:Fallback>
                  <p:oleObj name="Equation" r:id="rId5" imgW="787058" imgH="266584" progId="Equation.3">
                    <p:embed/>
                    <p:pic>
                      <p:nvPicPr>
                        <p:cNvPr id="0" name="Picture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9" y="1210"/>
                          <a:ext cx="496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19"/>
            <p:cNvGraphicFramePr>
              <a:graphicFrameLocks noChangeAspect="1"/>
            </p:cNvGraphicFramePr>
            <p:nvPr/>
          </p:nvGraphicFramePr>
          <p:xfrm>
            <a:off x="2259" y="1436"/>
            <a:ext cx="487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82" name="수식" r:id="rId7" imgW="774360" imgH="253800" progId="Equation.3">
                    <p:embed/>
                  </p:oleObj>
                </mc:Choice>
                <mc:Fallback>
                  <p:oleObj name="수식" r:id="rId7" imgW="774360" imgH="253800" progId="Equation.3">
                    <p:embed/>
                    <p:pic>
                      <p:nvPicPr>
                        <p:cNvPr id="0" name="Picture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9" y="1436"/>
                          <a:ext cx="487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1"/>
            <p:cNvGraphicFramePr>
              <a:graphicFrameLocks noChangeAspect="1"/>
            </p:cNvGraphicFramePr>
            <p:nvPr/>
          </p:nvGraphicFramePr>
          <p:xfrm>
            <a:off x="986" y="1618"/>
            <a:ext cx="1359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83" name="수식" r:id="rId9" imgW="1993680" imgH="634680" progId="Equation.3">
                    <p:embed/>
                  </p:oleObj>
                </mc:Choice>
                <mc:Fallback>
                  <p:oleObj name="수식" r:id="rId9" imgW="1993680" imgH="634680" progId="Equation.3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6" y="1618"/>
                          <a:ext cx="1359" cy="4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 Box 22"/>
            <p:cNvSpPr txBox="1">
              <a:spLocks noChangeArrowheads="1"/>
            </p:cNvSpPr>
            <p:nvPr/>
          </p:nvSpPr>
          <p:spPr bwMode="auto">
            <a:xfrm>
              <a:off x="1986" y="1490"/>
              <a:ext cx="907" cy="3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         </a:t>
              </a: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          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또는</a:t>
              </a:r>
              <a:endParaRPr lang="ko-KR" altLang="en-US" sz="1400" dirty="0">
                <a:latin typeface="HY신명조" pitchFamily="18" charset="-127"/>
                <a:ea typeface="HY신명조" pitchFamily="18" charset="-127"/>
              </a:endParaRPr>
            </a:p>
          </p:txBody>
        </p:sp>
        <p:graphicFrame>
          <p:nvGraphicFramePr>
            <p:cNvPr id="30" name="Object 23"/>
            <p:cNvGraphicFramePr>
              <a:graphicFrameLocks noChangeAspect="1"/>
            </p:cNvGraphicFramePr>
            <p:nvPr/>
          </p:nvGraphicFramePr>
          <p:xfrm>
            <a:off x="3014" y="1572"/>
            <a:ext cx="1088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84" name="수식" r:id="rId11" imgW="1422360" imgH="660240" progId="Equation.3">
                    <p:embed/>
                  </p:oleObj>
                </mc:Choice>
                <mc:Fallback>
                  <p:oleObj name="수식" r:id="rId11" imgW="1422360" imgH="660240" progId="Equation.3">
                    <p:embed/>
                    <p:pic>
                      <p:nvPicPr>
                        <p:cNvPr id="0" name="Picture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1572"/>
                          <a:ext cx="1088" cy="5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Box 10"/>
          <p:cNvSpPr txBox="1"/>
          <p:nvPr/>
        </p:nvSpPr>
        <p:spPr>
          <a:xfrm>
            <a:off x="7164288" y="260648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5-1</a:t>
            </a:r>
            <a:endParaRPr lang="ko-KR" altLang="en-US" sz="1000" b="1" dirty="0"/>
          </a:p>
        </p:txBody>
      </p:sp>
      <p:graphicFrame>
        <p:nvGraphicFramePr>
          <p:cNvPr id="54375" name="Object 103"/>
          <p:cNvGraphicFramePr>
            <a:graphicFrameLocks noChangeAspect="1"/>
          </p:cNvGraphicFramePr>
          <p:nvPr/>
        </p:nvGraphicFramePr>
        <p:xfrm>
          <a:off x="2123728" y="3501008"/>
          <a:ext cx="25273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5" name="수식" r:id="rId13" imgW="2527200" imgH="1447560" progId="Equation.3">
                  <p:embed/>
                </p:oleObj>
              </mc:Choice>
              <mc:Fallback>
                <p:oleObj name="수식" r:id="rId13" imgW="2527200" imgH="1447560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501008"/>
                        <a:ext cx="25273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76" name="Object 104"/>
          <p:cNvGraphicFramePr>
            <a:graphicFrameLocks noChangeAspect="1"/>
          </p:cNvGraphicFramePr>
          <p:nvPr/>
        </p:nvGraphicFramePr>
        <p:xfrm>
          <a:off x="5220072" y="3429000"/>
          <a:ext cx="25527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6" name="수식" r:id="rId15" imgW="2552400" imgH="1549080" progId="Equation.3">
                  <p:embed/>
                </p:oleObj>
              </mc:Choice>
              <mc:Fallback>
                <p:oleObj name="수식" r:id="rId15" imgW="2552400" imgH="1549080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3429000"/>
                        <a:ext cx="25527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78" name="Object 106"/>
          <p:cNvGraphicFramePr>
            <a:graphicFrameLocks noChangeAspect="1"/>
          </p:cNvGraphicFramePr>
          <p:nvPr/>
        </p:nvGraphicFramePr>
        <p:xfrm>
          <a:off x="2339752" y="1268760"/>
          <a:ext cx="1092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7" name="수식" r:id="rId17" imgW="1091880" imgH="304560" progId="Equation.3">
                  <p:embed/>
                </p:oleObj>
              </mc:Choice>
              <mc:Fallback>
                <p:oleObj name="수식" r:id="rId17" imgW="1091880" imgH="304560" progId="Equation.3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268760"/>
                        <a:ext cx="1092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79" name="Object 107"/>
          <p:cNvGraphicFramePr>
            <a:graphicFrameLocks noChangeAspect="1"/>
          </p:cNvGraphicFramePr>
          <p:nvPr/>
        </p:nvGraphicFramePr>
        <p:xfrm>
          <a:off x="1043608" y="2996952"/>
          <a:ext cx="3771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8" name="수식" r:id="rId19" imgW="3771720" imgH="304560" progId="Equation.3">
                  <p:embed/>
                </p:oleObj>
              </mc:Choice>
              <mc:Fallback>
                <p:oleObj name="수식" r:id="rId19" imgW="3771720" imgH="304560" progId="Equation.3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996952"/>
                        <a:ext cx="3771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467544" y="620688"/>
          <a:ext cx="767080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1" name="수식" r:id="rId3" imgW="7670520" imgH="5206680" progId="Equation.3">
                  <p:embed/>
                </p:oleObj>
              </mc:Choice>
              <mc:Fallback>
                <p:oleObj name="수식" r:id="rId3" imgW="7670520" imgH="52066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620688"/>
                        <a:ext cx="767080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164288" y="260648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5-1</a:t>
            </a:r>
            <a:endParaRPr lang="ko-KR" altLang="en-US" sz="1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571472" y="571480"/>
            <a:ext cx="8072494" cy="5912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  <a:buClr>
                <a:srgbClr val="C0504D"/>
              </a:buClr>
              <a:buFont typeface="Wingdings" pitchFamily="2" charset="2"/>
              <a:buChar char="l"/>
            </a:pPr>
            <a:r>
              <a:rPr lang="en-US" altLang="ko-KR" sz="1400" dirty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1400" b="1" dirty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sz="1400" b="1" dirty="0" smtClean="0">
                <a:latin typeface="HY신명조" pitchFamily="18" charset="-127"/>
                <a:ea typeface="HY신명조" pitchFamily="18" charset="-127"/>
              </a:rPr>
              <a:t>거듭제곱급수의 </a:t>
            </a:r>
            <a:r>
              <a:rPr lang="ko-KR" altLang="en-US" sz="1400" b="1" dirty="0">
                <a:latin typeface="HY신명조" pitchFamily="18" charset="-127"/>
                <a:ea typeface="HY신명조" pitchFamily="18" charset="-127"/>
              </a:rPr>
              <a:t>연산</a:t>
            </a:r>
            <a:r>
              <a:rPr lang="en-US" altLang="ko-KR" sz="1400" b="1" dirty="0">
                <a:latin typeface="HY신명조" pitchFamily="18" charset="-127"/>
                <a:ea typeface="HY신명조" pitchFamily="18" charset="-127"/>
              </a:rPr>
              <a:t>(</a:t>
            </a:r>
            <a:r>
              <a:rPr lang="en-US" altLang="ko-KR" sz="1400" dirty="0">
                <a:ea typeface="HY신명조" pitchFamily="18" charset="-127"/>
                <a:cs typeface="Times New Roman" pitchFamily="18" charset="0"/>
              </a:rPr>
              <a:t>Operations on Power Series</a:t>
            </a:r>
            <a:r>
              <a:rPr lang="en-US" altLang="ko-KR" sz="1400" dirty="0">
                <a:latin typeface="HY신명조" pitchFamily="18" charset="-127"/>
                <a:ea typeface="HY신명조" pitchFamily="18" charset="-127"/>
              </a:rPr>
              <a:t>)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  <a:buClr>
                <a:srgbClr val="1F497D"/>
              </a:buClr>
            </a:pPr>
            <a:r>
              <a:rPr lang="en-US" altLang="ko-KR" sz="1400" dirty="0">
                <a:latin typeface="HY신명조" pitchFamily="18" charset="-127"/>
                <a:ea typeface="HY신명조" pitchFamily="18" charset="-127"/>
              </a:rPr>
              <a:t>  </a:t>
            </a:r>
            <a:endParaRPr lang="en-US" altLang="ko-KR" sz="1400" dirty="0" smtClean="0">
              <a:latin typeface="HY신명조" pitchFamily="18" charset="-127"/>
              <a:ea typeface="HY신명조" pitchFamily="18" charset="-127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  <a:buClr>
                <a:srgbClr val="1F497D"/>
              </a:buClr>
            </a:pPr>
            <a:endParaRPr lang="en-US" altLang="ko-KR" sz="1400" dirty="0" smtClean="0">
              <a:latin typeface="HY신명조" pitchFamily="18" charset="-127"/>
              <a:ea typeface="HY신명조" pitchFamily="18" charset="-127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  <a:buClr>
                <a:srgbClr val="1F497D"/>
              </a:buClr>
              <a:buFontTx/>
              <a:buChar char="•"/>
            </a:pPr>
            <a:r>
              <a:rPr lang="en-US" altLang="ko-KR" sz="1400" dirty="0">
                <a:latin typeface="HY신명조" pitchFamily="18" charset="-127"/>
                <a:ea typeface="HY신명조" pitchFamily="18" charset="-127"/>
              </a:rPr>
              <a:t>  </a:t>
            </a:r>
            <a:r>
              <a:rPr lang="ko-KR" altLang="en-US" sz="1400" b="1" dirty="0" err="1" smtClean="0">
                <a:latin typeface="HY신명조" pitchFamily="18" charset="-127"/>
                <a:ea typeface="HY신명조" pitchFamily="18" charset="-127"/>
              </a:rPr>
              <a:t>항별덧셈</a:t>
            </a:r>
            <a:r>
              <a:rPr lang="en-US" altLang="ko-KR" sz="1400" b="1" dirty="0" smtClean="0">
                <a:latin typeface="HY신명조" pitchFamily="18" charset="-127"/>
                <a:ea typeface="HY신명조" pitchFamily="18" charset="-127"/>
              </a:rPr>
              <a:t> (</a:t>
            </a:r>
            <a:r>
              <a:rPr lang="ko-KR" altLang="en-US" sz="1400" b="1" dirty="0" smtClean="0">
                <a:latin typeface="HY신명조" pitchFamily="18" charset="-127"/>
                <a:ea typeface="HY신명조" pitchFamily="18" charset="-127"/>
              </a:rPr>
              <a:t>뺄셈</a:t>
            </a:r>
            <a:r>
              <a:rPr lang="en-US" altLang="ko-KR" sz="1400" b="1" dirty="0" smtClean="0">
                <a:latin typeface="HY신명조" pitchFamily="18" charset="-127"/>
                <a:ea typeface="HY신명조" pitchFamily="18" charset="-127"/>
              </a:rPr>
              <a:t>)</a:t>
            </a:r>
            <a:r>
              <a:rPr lang="en-US" altLang="ko-KR" dirty="0" smtClean="0"/>
              <a:t>(</a:t>
            </a:r>
            <a:r>
              <a:rPr lang="en-US" altLang="ko-KR" sz="1400" dirty="0" err="1" smtClean="0">
                <a:ea typeface="HY신명조" pitchFamily="18" charset="-127"/>
                <a:cs typeface="Times New Roman" pitchFamily="18" charset="0"/>
              </a:rPr>
              <a:t>Termwise</a:t>
            </a:r>
            <a:r>
              <a:rPr lang="en-US" altLang="ko-KR" sz="1400" dirty="0" smtClean="0">
                <a:ea typeface="HY신명조" pitchFamily="18" charset="-127"/>
                <a:cs typeface="Times New Roman" pitchFamily="18" charset="0"/>
              </a:rPr>
              <a:t> </a:t>
            </a:r>
            <a:r>
              <a:rPr lang="en-US" altLang="ko-KR" sz="1400" dirty="0">
                <a:ea typeface="HY신명조" pitchFamily="18" charset="-127"/>
                <a:cs typeface="Times New Roman" pitchFamily="18" charset="0"/>
              </a:rPr>
              <a:t>Addition</a:t>
            </a:r>
            <a:r>
              <a:rPr lang="en-US" altLang="ko-KR" sz="1400" b="1" dirty="0">
                <a:latin typeface="HY신명조" pitchFamily="18" charset="-127"/>
                <a:ea typeface="HY신명조" pitchFamily="18" charset="-127"/>
              </a:rPr>
              <a:t>)</a:t>
            </a:r>
            <a:r>
              <a:rPr lang="en-US" altLang="ko-KR" sz="1400" dirty="0">
                <a:latin typeface="HY신명조" pitchFamily="18" charset="-127"/>
                <a:ea typeface="HY신명조" pitchFamily="18" charset="-127"/>
              </a:rPr>
              <a:t> : </a:t>
            </a:r>
            <a:r>
              <a:rPr lang="ko-KR" altLang="en-US" sz="1400" dirty="0">
                <a:latin typeface="HY신명조" pitchFamily="18" charset="-127"/>
                <a:ea typeface="HY신명조" pitchFamily="18" charset="-127"/>
              </a:rPr>
              <a:t>두 개의 거듭제곱급수는 각 </a:t>
            </a:r>
            <a:r>
              <a:rPr lang="ko-KR" altLang="en-US" sz="1400" dirty="0" err="1">
                <a:latin typeface="HY신명조" pitchFamily="18" charset="-127"/>
                <a:ea typeface="HY신명조" pitchFamily="18" charset="-127"/>
              </a:rPr>
              <a:t>항별로</a:t>
            </a:r>
            <a:r>
              <a:rPr lang="ko-KR" altLang="en-US" sz="1400" dirty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더할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(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뺄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)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sz="1400" dirty="0">
                <a:latin typeface="HY신명조" pitchFamily="18" charset="-127"/>
                <a:ea typeface="HY신명조" pitchFamily="18" charset="-127"/>
              </a:rPr>
              <a:t>수 있다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  <a:buClr>
                <a:srgbClr val="1F497D"/>
              </a:buClr>
            </a:pP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     </a:t>
            </a:r>
            <a:endParaRPr lang="en-US" altLang="ko-KR" sz="1400" dirty="0">
              <a:latin typeface="HY신명조" pitchFamily="18" charset="-127"/>
              <a:ea typeface="HY신명조" pitchFamily="18" charset="-127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  <a:buClr>
                <a:srgbClr val="1F497D"/>
              </a:buClr>
              <a:buFontTx/>
              <a:buChar char="•"/>
            </a:pPr>
            <a:r>
              <a:rPr lang="en-US" altLang="ko-KR" sz="1400" dirty="0">
                <a:latin typeface="HY신명조" pitchFamily="18" charset="-127"/>
                <a:ea typeface="HY신명조" pitchFamily="18" charset="-127"/>
              </a:rPr>
              <a:t>  </a:t>
            </a:r>
            <a:r>
              <a:rPr lang="ko-KR" altLang="en-US" sz="1400" b="1" dirty="0" err="1">
                <a:latin typeface="HY신명조" pitchFamily="18" charset="-127"/>
                <a:ea typeface="HY신명조" pitchFamily="18" charset="-127"/>
              </a:rPr>
              <a:t>항별곱셈</a:t>
            </a:r>
            <a:r>
              <a:rPr lang="ko-KR" altLang="en-US" sz="1400" b="1" dirty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1400" b="1" dirty="0">
                <a:latin typeface="HY신명조" pitchFamily="18" charset="-127"/>
                <a:ea typeface="HY신명조" pitchFamily="18" charset="-127"/>
              </a:rPr>
              <a:t>(</a:t>
            </a:r>
            <a:r>
              <a:rPr lang="en-US" altLang="ko-KR" sz="1400" dirty="0" err="1">
                <a:ea typeface="HY신명조" pitchFamily="18" charset="-127"/>
                <a:cs typeface="Times New Roman" pitchFamily="18" charset="0"/>
              </a:rPr>
              <a:t>Termwise</a:t>
            </a:r>
            <a:r>
              <a:rPr lang="en-US" altLang="ko-KR" sz="1400" dirty="0">
                <a:ea typeface="HY신명조" pitchFamily="18" charset="-127"/>
                <a:cs typeface="Times New Roman" pitchFamily="18" charset="0"/>
              </a:rPr>
              <a:t> Multiplication</a:t>
            </a:r>
            <a:r>
              <a:rPr lang="en-US" altLang="ko-KR" sz="1400" b="1" dirty="0">
                <a:latin typeface="HY신명조" pitchFamily="18" charset="-127"/>
                <a:ea typeface="HY신명조" pitchFamily="18" charset="-127"/>
              </a:rPr>
              <a:t>)</a:t>
            </a:r>
            <a:r>
              <a:rPr lang="en-US" altLang="ko-KR" sz="1400" dirty="0">
                <a:latin typeface="HY신명조" pitchFamily="18" charset="-127"/>
                <a:ea typeface="HY신명조" pitchFamily="18" charset="-127"/>
              </a:rPr>
              <a:t> : </a:t>
            </a:r>
            <a:r>
              <a:rPr lang="ko-KR" altLang="en-US" sz="1400" dirty="0">
                <a:latin typeface="HY신명조" pitchFamily="18" charset="-127"/>
                <a:ea typeface="HY신명조" pitchFamily="18" charset="-127"/>
              </a:rPr>
              <a:t>두 거듭제곱급수는 각 </a:t>
            </a:r>
            <a:r>
              <a:rPr lang="ko-KR" altLang="en-US" sz="1400" dirty="0" err="1">
                <a:latin typeface="HY신명조" pitchFamily="18" charset="-127"/>
                <a:ea typeface="HY신명조" pitchFamily="18" charset="-127"/>
              </a:rPr>
              <a:t>항별로</a:t>
            </a:r>
            <a:r>
              <a:rPr lang="ko-KR" altLang="en-US" sz="1400" dirty="0">
                <a:latin typeface="HY신명조" pitchFamily="18" charset="-127"/>
                <a:ea typeface="HY신명조" pitchFamily="18" charset="-127"/>
              </a:rPr>
              <a:t> 곱할 수 있다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  <a:buClr>
                <a:srgbClr val="1F497D"/>
              </a:buClr>
            </a:pPr>
            <a:endParaRPr lang="en-US" altLang="ko-KR" sz="1400" dirty="0" smtClean="0">
              <a:latin typeface="HY신명조" pitchFamily="18" charset="-127"/>
              <a:ea typeface="HY신명조" pitchFamily="18" charset="-127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  <a:buClr>
                <a:srgbClr val="1F497D"/>
              </a:buClr>
              <a:buFontTx/>
              <a:buChar char="•"/>
            </a:pPr>
            <a:r>
              <a:rPr lang="ko-KR" altLang="en-US" sz="1400" b="1" dirty="0" smtClean="0">
                <a:latin typeface="HY신명조" pitchFamily="18" charset="-127"/>
                <a:ea typeface="HY신명조" pitchFamily="18" charset="-127"/>
              </a:rPr>
              <a:t>  </a:t>
            </a:r>
            <a:r>
              <a:rPr lang="ko-KR" altLang="en-US" sz="1400" b="1" dirty="0" err="1" smtClean="0">
                <a:latin typeface="HY신명조" pitchFamily="18" charset="-127"/>
                <a:ea typeface="HY신명조" pitchFamily="18" charset="-127"/>
              </a:rPr>
              <a:t>항별미분</a:t>
            </a:r>
            <a:r>
              <a:rPr lang="en-US" altLang="ko-KR" sz="1400" b="1" dirty="0" smtClean="0">
                <a:latin typeface="HY신명조" pitchFamily="18" charset="-127"/>
                <a:ea typeface="HY신명조" pitchFamily="18" charset="-127"/>
              </a:rPr>
              <a:t>(</a:t>
            </a:r>
            <a:r>
              <a:rPr lang="en-US" altLang="ko-KR" sz="1400" dirty="0" err="1" smtClean="0">
                <a:ea typeface="HY신명조" pitchFamily="18" charset="-127"/>
                <a:cs typeface="Times New Roman" pitchFamily="18" charset="0"/>
              </a:rPr>
              <a:t>Termwise</a:t>
            </a:r>
            <a:r>
              <a:rPr lang="en-US" altLang="ko-KR" sz="1400" dirty="0" smtClean="0">
                <a:ea typeface="HY신명조" pitchFamily="18" charset="-127"/>
                <a:cs typeface="Times New Roman" pitchFamily="18" charset="0"/>
              </a:rPr>
              <a:t> Differentiation</a:t>
            </a:r>
            <a:r>
              <a:rPr lang="en-US" altLang="ko-KR" sz="1400" b="1" dirty="0" smtClean="0">
                <a:latin typeface="HY신명조" pitchFamily="18" charset="-127"/>
                <a:ea typeface="HY신명조" pitchFamily="18" charset="-127"/>
              </a:rPr>
              <a:t>)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 :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거듭제곱급수는 같은 </a:t>
            </a:r>
            <a:r>
              <a:rPr lang="ko-KR" altLang="en-US" sz="1400" dirty="0" err="1" smtClean="0">
                <a:latin typeface="HY신명조" pitchFamily="18" charset="-127"/>
                <a:ea typeface="HY신명조" pitchFamily="18" charset="-127"/>
              </a:rPr>
              <a:t>수렴구간내에서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sz="1400" dirty="0" err="1" smtClean="0">
                <a:latin typeface="HY신명조" pitchFamily="18" charset="-127"/>
                <a:ea typeface="HY신명조" pitchFamily="18" charset="-127"/>
              </a:rPr>
              <a:t>항별로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sz="1400" dirty="0" err="1" smtClean="0">
                <a:latin typeface="HY신명조" pitchFamily="18" charset="-127"/>
                <a:ea typeface="HY신명조" pitchFamily="18" charset="-127"/>
              </a:rPr>
              <a:t>미분가능하다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  <a:buClr>
                <a:srgbClr val="1F497D"/>
              </a:buClr>
              <a:buFontTx/>
              <a:buChar char="•"/>
            </a:pPr>
            <a:r>
              <a:rPr lang="ko-KR" altLang="en-US" sz="1400" b="1" dirty="0" smtClean="0">
                <a:latin typeface="HY신명조" pitchFamily="18" charset="-127"/>
                <a:ea typeface="HY신명조" pitchFamily="18" charset="-127"/>
              </a:rPr>
              <a:t>  </a:t>
            </a:r>
            <a:r>
              <a:rPr lang="ko-KR" altLang="en-US" sz="1400" b="1" dirty="0" err="1" smtClean="0">
                <a:latin typeface="HY신명조" pitchFamily="18" charset="-127"/>
                <a:ea typeface="HY신명조" pitchFamily="18" charset="-127"/>
              </a:rPr>
              <a:t>항별적분</a:t>
            </a:r>
            <a:r>
              <a:rPr lang="en-US" altLang="ko-KR" sz="1400" b="1" dirty="0" smtClean="0">
                <a:latin typeface="HY신명조" pitchFamily="18" charset="-127"/>
                <a:ea typeface="HY신명조" pitchFamily="18" charset="-127"/>
              </a:rPr>
              <a:t>(</a:t>
            </a:r>
            <a:r>
              <a:rPr lang="en-US" altLang="ko-KR" sz="1400" dirty="0" err="1" smtClean="0">
                <a:ea typeface="HY신명조" pitchFamily="18" charset="-127"/>
                <a:cs typeface="Times New Roman" pitchFamily="18" charset="0"/>
              </a:rPr>
              <a:t>Termwise</a:t>
            </a:r>
            <a:r>
              <a:rPr lang="en-US" altLang="ko-KR" sz="1400" dirty="0" smtClean="0">
                <a:ea typeface="HY신명조" pitchFamily="18" charset="-127"/>
                <a:cs typeface="Times New Roman" pitchFamily="18" charset="0"/>
              </a:rPr>
              <a:t> Integration</a:t>
            </a:r>
            <a:r>
              <a:rPr lang="en-US" altLang="ko-KR" sz="1400" b="1" dirty="0" smtClean="0">
                <a:latin typeface="HY신명조" pitchFamily="18" charset="-127"/>
                <a:ea typeface="HY신명조" pitchFamily="18" charset="-127"/>
              </a:rPr>
              <a:t>)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 :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거듭제곱급수는 같은 </a:t>
            </a:r>
            <a:r>
              <a:rPr lang="ko-KR" altLang="en-US" sz="1400" dirty="0" err="1" smtClean="0">
                <a:latin typeface="HY신명조" pitchFamily="18" charset="-127"/>
                <a:ea typeface="HY신명조" pitchFamily="18" charset="-127"/>
              </a:rPr>
              <a:t>수렴구간내에서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sz="1400" dirty="0" err="1" smtClean="0">
                <a:latin typeface="HY신명조" pitchFamily="18" charset="-127"/>
                <a:ea typeface="HY신명조" pitchFamily="18" charset="-127"/>
              </a:rPr>
              <a:t>항별로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sz="1400" dirty="0" err="1" smtClean="0">
                <a:latin typeface="HY신명조" pitchFamily="18" charset="-127"/>
                <a:ea typeface="HY신명조" pitchFamily="18" charset="-127"/>
              </a:rPr>
              <a:t>적분가능하다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  <a:buClr>
                <a:srgbClr val="1F497D"/>
              </a:buClr>
            </a:pP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   ( term-by-term differentiable(</a:t>
            </a:r>
            <a:r>
              <a:rPr lang="en-US" altLang="ko-KR" sz="1400" dirty="0" err="1" smtClean="0">
                <a:latin typeface="HY신명조" pitchFamily="18" charset="-127"/>
                <a:ea typeface="HY신명조" pitchFamily="18" charset="-127"/>
              </a:rPr>
              <a:t>integrable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) in the </a:t>
            </a:r>
            <a:r>
              <a:rPr lang="en-US" altLang="ko-KR" sz="1400" u="sng" dirty="0" smtClean="0">
                <a:latin typeface="HY신명조" pitchFamily="18" charset="-127"/>
                <a:ea typeface="HY신명조" pitchFamily="18" charset="-127"/>
              </a:rPr>
              <a:t>same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 interval of convergence )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  <a:buClr>
                <a:srgbClr val="1F497D"/>
              </a:buClr>
            </a:pPr>
            <a:endParaRPr lang="en-US" altLang="ko-KR" sz="1400" dirty="0">
              <a:latin typeface="HY신명조" pitchFamily="18" charset="-127"/>
              <a:ea typeface="HY신명조" pitchFamily="18" charset="-127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  <a:buClr>
                <a:srgbClr val="1F497D"/>
              </a:buClr>
              <a:buFontTx/>
              <a:buChar char="•"/>
            </a:pPr>
            <a:r>
              <a:rPr lang="en-US" altLang="ko-KR" sz="1400" dirty="0">
                <a:latin typeface="HY신명조" pitchFamily="18" charset="-127"/>
                <a:ea typeface="HY신명조" pitchFamily="18" charset="-127"/>
              </a:rPr>
              <a:t>  </a:t>
            </a:r>
            <a:r>
              <a:rPr lang="ko-KR" altLang="en-US" sz="1400" b="1" dirty="0">
                <a:latin typeface="HY신명조" pitchFamily="18" charset="-127"/>
                <a:ea typeface="HY신명조" pitchFamily="18" charset="-127"/>
              </a:rPr>
              <a:t>모든 계수가 </a:t>
            </a:r>
            <a:r>
              <a:rPr lang="ko-KR" altLang="en-US" sz="1400" b="1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1400" b="1" dirty="0" smtClean="0">
                <a:latin typeface="HY신명조" pitchFamily="18" charset="-127"/>
                <a:ea typeface="HY신명조" pitchFamily="18" charset="-127"/>
              </a:rPr>
              <a:t>0 </a:t>
            </a:r>
            <a:r>
              <a:rPr lang="ko-KR" altLang="en-US" sz="1400" b="1" dirty="0" smtClean="0">
                <a:latin typeface="HY신명조" pitchFamily="18" charset="-127"/>
                <a:ea typeface="HY신명조" pitchFamily="18" charset="-127"/>
              </a:rPr>
              <a:t>이  됨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 (‘Identity Theorem for Power Series’) 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  <a:buClr>
                <a:srgbClr val="1F497D"/>
              </a:buClr>
            </a:pP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           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만일 </a:t>
            </a:r>
            <a:r>
              <a:rPr lang="ko-KR" altLang="en-US" sz="1400" dirty="0">
                <a:latin typeface="HY신명조" pitchFamily="18" charset="-127"/>
                <a:ea typeface="HY신명조" pitchFamily="18" charset="-127"/>
              </a:rPr>
              <a:t>어떤 거듭제곱급수가 양의 수렴반지름을 갖고</a:t>
            </a:r>
            <a:r>
              <a:rPr lang="en-US" altLang="ko-KR" sz="1400" dirty="0">
                <a:latin typeface="HY신명조" pitchFamily="18" charset="-127"/>
                <a:ea typeface="HY신명조" pitchFamily="18" charset="-127"/>
              </a:rPr>
              <a:t>, </a:t>
            </a:r>
            <a:endParaRPr lang="en-US" altLang="ko-KR" sz="1400" dirty="0" smtClean="0">
              <a:latin typeface="HY신명조" pitchFamily="18" charset="-127"/>
              <a:ea typeface="HY신명조" pitchFamily="18" charset="-127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  <a:buClr>
                <a:srgbClr val="1F497D"/>
              </a:buClr>
            </a:pP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           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수렴구간 전체에서 합이 </a:t>
            </a:r>
            <a:r>
              <a:rPr lang="ko-KR" altLang="en-US" sz="1400" dirty="0" err="1">
                <a:latin typeface="HY신명조" pitchFamily="18" charset="-127"/>
                <a:ea typeface="HY신명조" pitchFamily="18" charset="-127"/>
              </a:rPr>
              <a:t>항등적으로</a:t>
            </a:r>
            <a:r>
              <a:rPr lang="ko-KR" altLang="en-US" sz="1400" dirty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1400" dirty="0">
                <a:ea typeface="HY신명조" pitchFamily="18" charset="-127"/>
                <a:cs typeface="Times New Roman" pitchFamily="18" charset="0"/>
              </a:rPr>
              <a:t>0</a:t>
            </a:r>
            <a:r>
              <a:rPr lang="ko-KR" altLang="en-US" sz="1400" dirty="0">
                <a:latin typeface="HY신명조" pitchFamily="18" charset="-127"/>
                <a:ea typeface="HY신명조" pitchFamily="18" charset="-127"/>
              </a:rPr>
              <a:t>이라면</a:t>
            </a:r>
            <a:r>
              <a:rPr lang="en-US" altLang="ko-KR" sz="1400" dirty="0">
                <a:latin typeface="HY신명조" pitchFamily="18" charset="-127"/>
                <a:ea typeface="HY신명조" pitchFamily="18" charset="-127"/>
              </a:rPr>
              <a:t>, </a:t>
            </a:r>
            <a:r>
              <a:rPr lang="ko-KR" altLang="en-US" sz="1400" dirty="0">
                <a:latin typeface="HY신명조" pitchFamily="18" charset="-127"/>
                <a:ea typeface="HY신명조" pitchFamily="18" charset="-127"/>
              </a:rPr>
              <a:t>급수의 모든 계수는 </a:t>
            </a:r>
            <a:r>
              <a:rPr lang="en-US" altLang="ko-KR" sz="1400" dirty="0" smtClean="0">
                <a:ea typeface="HY신명조" pitchFamily="18" charset="-127"/>
                <a:cs typeface="Times New Roman" pitchFamily="18" charset="0"/>
              </a:rPr>
              <a:t>0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이다</a:t>
            </a:r>
            <a:r>
              <a:rPr lang="en-US" altLang="ko-KR" sz="1400" dirty="0"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  <a:buClr>
                <a:srgbClr val="C0504D"/>
              </a:buClr>
            </a:pP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   </a:t>
            </a:r>
            <a:endParaRPr lang="en-US" altLang="ko-KR" sz="1400" dirty="0"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4288" y="260648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5-1</a:t>
            </a:r>
            <a:endParaRPr lang="ko-KR" altLang="en-US" sz="1000" b="1" dirty="0"/>
          </a:p>
        </p:txBody>
      </p:sp>
      <p:graphicFrame>
        <p:nvGraphicFramePr>
          <p:cNvPr id="56394" name="Object 74"/>
          <p:cNvGraphicFramePr>
            <a:graphicFrameLocks noChangeAspect="1"/>
          </p:cNvGraphicFramePr>
          <p:nvPr/>
        </p:nvGraphicFramePr>
        <p:xfrm>
          <a:off x="1058863" y="857250"/>
          <a:ext cx="5537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7" name="수식" r:id="rId3" imgW="5537160" imgH="888840" progId="Equation.3">
                  <p:embed/>
                </p:oleObj>
              </mc:Choice>
              <mc:Fallback>
                <p:oleObj name="수식" r:id="rId3" imgW="5537160" imgH="88884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857250"/>
                        <a:ext cx="5537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95" name="Object 75"/>
          <p:cNvGraphicFramePr>
            <a:graphicFrameLocks noChangeAspect="1"/>
          </p:cNvGraphicFramePr>
          <p:nvPr/>
        </p:nvGraphicFramePr>
        <p:xfrm>
          <a:off x="3786182" y="2071678"/>
          <a:ext cx="325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8" name="수식" r:id="rId5" imgW="3251160" imgH="431640" progId="Equation.3">
                  <p:embed/>
                </p:oleObj>
              </mc:Choice>
              <mc:Fallback>
                <p:oleObj name="수식" r:id="rId5" imgW="3251160" imgH="43164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2071678"/>
                        <a:ext cx="3251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96" name="Object 76"/>
          <p:cNvGraphicFramePr>
            <a:graphicFrameLocks noChangeAspect="1"/>
          </p:cNvGraphicFramePr>
          <p:nvPr/>
        </p:nvGraphicFramePr>
        <p:xfrm>
          <a:off x="3727450" y="2857500"/>
          <a:ext cx="392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9" name="수식" r:id="rId7" imgW="3924000" imgH="431640" progId="Equation.3">
                  <p:embed/>
                </p:oleObj>
              </mc:Choice>
              <mc:Fallback>
                <p:oleObj name="수식" r:id="rId7" imgW="3924000" imgH="43164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0" y="2857500"/>
                        <a:ext cx="3924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7158" y="571481"/>
            <a:ext cx="857256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  <a:buClr>
                <a:srgbClr val="C0504D"/>
              </a:buClr>
              <a:buFont typeface="Wingdings" pitchFamily="2" charset="2"/>
              <a:buChar char="l"/>
            </a:pP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sz="1400" b="1" dirty="0" smtClean="0">
                <a:latin typeface="HY신명조" pitchFamily="18" charset="-127"/>
                <a:ea typeface="HY신명조" pitchFamily="18" charset="-127"/>
              </a:rPr>
              <a:t>상미분방정식에 대한 거듭제곱급수 해의 존재</a:t>
            </a:r>
            <a:r>
              <a:rPr lang="en-US" altLang="ko-KR" sz="1400" b="1" dirty="0" smtClean="0">
                <a:latin typeface="HY신명조" pitchFamily="18" charset="-127"/>
                <a:ea typeface="HY신명조" pitchFamily="18" charset="-127"/>
              </a:rPr>
              <a:t>.  </a:t>
            </a:r>
            <a:r>
              <a:rPr lang="ko-KR" altLang="en-US" sz="1400" b="1" dirty="0" smtClean="0">
                <a:latin typeface="HY신명조" pitchFamily="18" charset="-127"/>
                <a:ea typeface="HY신명조" pitchFamily="18" charset="-127"/>
              </a:rPr>
              <a:t>실수 해석함수</a:t>
            </a:r>
            <a:endParaRPr lang="en-US" altLang="ko-KR" sz="1400" b="1" dirty="0" smtClean="0">
              <a:latin typeface="HY신명조" pitchFamily="18" charset="-127"/>
              <a:ea typeface="HY신명조" pitchFamily="18" charset="-127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  <a:buClr>
                <a:srgbClr val="C0504D"/>
              </a:buClr>
            </a:pPr>
            <a:r>
              <a:rPr lang="en-US" altLang="ko-KR" sz="1400" b="1" dirty="0" smtClean="0">
                <a:latin typeface="HY신명조" pitchFamily="18" charset="-127"/>
                <a:ea typeface="HY신명조" pitchFamily="18" charset="-127"/>
              </a:rPr>
              <a:t>      </a:t>
            </a:r>
            <a:r>
              <a:rPr lang="ko-KR" altLang="en-US" sz="1400" b="1" dirty="0" smtClean="0">
                <a:latin typeface="HY신명조" pitchFamily="18" charset="-127"/>
                <a:ea typeface="HY신명조" pitchFamily="18" charset="-127"/>
              </a:rPr>
              <a:t>언제  거듭제곱급수 해가  존재하는가 </a:t>
            </a:r>
            <a:r>
              <a:rPr lang="en-US" altLang="ko-KR" sz="1400" b="1" dirty="0" smtClean="0">
                <a:latin typeface="HY신명조" pitchFamily="18" charset="-127"/>
                <a:ea typeface="HY신명조" pitchFamily="18" charset="-127"/>
              </a:rPr>
              <a:t>?     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  <a:buClr>
                <a:srgbClr val="C0504D"/>
              </a:buClr>
            </a:pPr>
            <a:r>
              <a:rPr lang="en-US" altLang="ko-KR" sz="1400" b="1" dirty="0" smtClean="0">
                <a:latin typeface="HY신명조" pitchFamily="18" charset="-127"/>
                <a:ea typeface="HY신명조" pitchFamily="18" charset="-127"/>
              </a:rPr>
              <a:t>         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답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.</a:t>
            </a:r>
            <a:r>
              <a:rPr lang="en-US" altLang="ko-KR" sz="1400" b="1" dirty="0" smtClean="0">
                <a:latin typeface="HY신명조" pitchFamily="18" charset="-127"/>
                <a:ea typeface="HY신명조" pitchFamily="18" charset="-127"/>
              </a:rPr>
              <a:t> 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상미분방정식</a:t>
            </a:r>
            <a:r>
              <a:rPr lang="ko-KR" altLang="en-US" sz="1400" b="1" dirty="0" smtClean="0">
                <a:latin typeface="HY신명조" pitchFamily="18" charset="-127"/>
                <a:ea typeface="HY신명조" pitchFamily="18" charset="-127"/>
              </a:rPr>
              <a:t>                                             </a:t>
            </a:r>
            <a:endParaRPr lang="en-US" altLang="ko-KR" sz="1400" b="1" dirty="0" smtClean="0">
              <a:latin typeface="HY신명조" pitchFamily="18" charset="-127"/>
              <a:ea typeface="HY신명조" pitchFamily="18" charset="-127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  <a:buClr>
                <a:srgbClr val="C0504D"/>
              </a:buClr>
            </a:pPr>
            <a:r>
              <a:rPr lang="en-US" altLang="ko-KR" sz="1400" b="1" dirty="0" smtClean="0">
                <a:latin typeface="HY신명조" pitchFamily="18" charset="-127"/>
                <a:ea typeface="HY신명조" pitchFamily="18" charset="-127"/>
              </a:rPr>
              <a:t>               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에서             이</a:t>
            </a:r>
            <a:r>
              <a:rPr lang="ko-KR" altLang="en-US" sz="1400" b="1" dirty="0" smtClean="0">
                <a:latin typeface="HY신명조" pitchFamily="18" charset="-127"/>
                <a:ea typeface="HY신명조" pitchFamily="18" charset="-127"/>
              </a:rPr>
              <a:t> 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거듭제곱급수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(Taylor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급수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)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로 표현되어질 수 있으면  </a:t>
            </a:r>
            <a:endParaRPr lang="en-US" altLang="ko-KR" sz="1400" dirty="0" smtClean="0">
              <a:latin typeface="HY신명조" pitchFamily="18" charset="-127"/>
              <a:ea typeface="HY신명조" pitchFamily="18" charset="-127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  <a:buClr>
                <a:srgbClr val="C0504D"/>
              </a:buClr>
            </a:pP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                </a:t>
            </a:r>
            <a:r>
              <a:rPr lang="ko-KR" altLang="en-US" sz="1400" dirty="0" err="1" smtClean="0">
                <a:latin typeface="HY신명조" pitchFamily="18" charset="-127"/>
                <a:ea typeface="HY신명조" pitchFamily="18" charset="-127"/>
              </a:rPr>
              <a:t>거듭제곱급수해가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  존재한다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.</a:t>
            </a:r>
            <a:endParaRPr lang="ko-KR" altLang="en-US" sz="1400" b="1" dirty="0" smtClean="0">
              <a:latin typeface="HY신명조" pitchFamily="18" charset="-127"/>
              <a:ea typeface="HY신명조" pitchFamily="18" charset="-127"/>
            </a:endParaRPr>
          </a:p>
          <a:p>
            <a:pPr algn="l">
              <a:spcBef>
                <a:spcPct val="50000"/>
              </a:spcBef>
              <a:buClr>
                <a:srgbClr val="1F497D"/>
              </a:buClr>
            </a:pPr>
            <a:endParaRPr lang="en-US" altLang="ko-KR" sz="1400" b="1" dirty="0" smtClean="0">
              <a:latin typeface="HY신명조" pitchFamily="18" charset="-127"/>
              <a:ea typeface="HY신명조" pitchFamily="18" charset="-127"/>
            </a:endParaRPr>
          </a:p>
          <a:p>
            <a:pPr algn="l">
              <a:spcBef>
                <a:spcPct val="50000"/>
              </a:spcBef>
              <a:buClr>
                <a:srgbClr val="1F497D"/>
              </a:buClr>
            </a:pPr>
            <a:r>
              <a:rPr lang="en-US" altLang="ko-KR" sz="1400" b="1" dirty="0" smtClean="0">
                <a:latin typeface="HY신명조" pitchFamily="18" charset="-127"/>
                <a:ea typeface="HY신명조" pitchFamily="18" charset="-127"/>
              </a:rPr>
              <a:t>&lt; Definition  of </a:t>
            </a:r>
            <a:r>
              <a:rPr lang="ko-KR" altLang="en-US" sz="1400" b="1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1400" b="1" dirty="0" smtClean="0">
                <a:ea typeface="HY신명조" pitchFamily="18" charset="-127"/>
                <a:cs typeface="Times New Roman" pitchFamily="18" charset="0"/>
              </a:rPr>
              <a:t>Real  Analytic  Function </a:t>
            </a:r>
            <a:r>
              <a:rPr lang="en-US" altLang="ko-KR" sz="1400" b="1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(</a:t>
            </a:r>
            <a:r>
              <a:rPr lang="ko-KR" altLang="en-US" sz="1400" b="1" dirty="0" smtClean="0">
                <a:latin typeface="HY신명조" pitchFamily="18" charset="-127"/>
                <a:ea typeface="HY신명조" pitchFamily="18" charset="-127"/>
              </a:rPr>
              <a:t>실수 해석함수</a:t>
            </a:r>
            <a:r>
              <a:rPr lang="en-US" altLang="ko-KR" sz="1400" b="1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 )&gt;</a:t>
            </a:r>
          </a:p>
          <a:p>
            <a:pPr algn="l">
              <a:spcBef>
                <a:spcPct val="50000"/>
              </a:spcBef>
              <a:buClr>
                <a:srgbClr val="1F497D"/>
              </a:buClr>
            </a:pPr>
            <a:r>
              <a:rPr lang="en-US" altLang="ko-KR" sz="1400" b="1" dirty="0" smtClean="0">
                <a:latin typeface="HY신명조" pitchFamily="18" charset="-127"/>
                <a:ea typeface="HY신명조" pitchFamily="18" charset="-127"/>
              </a:rPr>
              <a:t>       </a:t>
            </a:r>
          </a:p>
          <a:p>
            <a:pPr algn="l">
              <a:spcBef>
                <a:spcPct val="50000"/>
              </a:spcBef>
              <a:buClr>
                <a:srgbClr val="1F497D"/>
              </a:buClr>
            </a:pPr>
            <a:endParaRPr lang="ko-KR" altLang="en-US" sz="1400" dirty="0" smtClean="0">
              <a:latin typeface="HY신명조" pitchFamily="18" charset="-127"/>
              <a:ea typeface="HY신명조" pitchFamily="18" charset="-127"/>
            </a:endParaRPr>
          </a:p>
          <a:p>
            <a:pPr algn="l">
              <a:spcBef>
                <a:spcPct val="50000"/>
              </a:spcBef>
              <a:buClr>
                <a:srgbClr val="1F497D"/>
              </a:buClr>
            </a:pPr>
            <a:endParaRPr lang="en-US" altLang="ko-KR" sz="1400" b="1" dirty="0" smtClean="0">
              <a:latin typeface="HY신명조" pitchFamily="18" charset="-127"/>
              <a:ea typeface="HY신명조" pitchFamily="18" charset="-127"/>
            </a:endParaRPr>
          </a:p>
          <a:p>
            <a:pPr algn="l">
              <a:spcBef>
                <a:spcPct val="50000"/>
              </a:spcBef>
              <a:buClr>
                <a:srgbClr val="1F497D"/>
              </a:buClr>
            </a:pPr>
            <a:r>
              <a:rPr lang="en-US" altLang="ko-KR" sz="1400" b="1" dirty="0" smtClean="0">
                <a:latin typeface="HY신명조" pitchFamily="18" charset="-127"/>
                <a:ea typeface="HY신명조" pitchFamily="18" charset="-127"/>
              </a:rPr>
              <a:t>&lt;Theorem 1&gt;</a:t>
            </a:r>
            <a:r>
              <a:rPr lang="ko-KR" altLang="en-US" sz="1400" b="1" dirty="0" smtClean="0">
                <a:latin typeface="HY신명조" pitchFamily="18" charset="-127"/>
                <a:ea typeface="HY신명조" pitchFamily="18" charset="-127"/>
              </a:rPr>
              <a:t>거듭제곱급수 해의 존재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 </a:t>
            </a:r>
            <a:endParaRPr lang="en-US" altLang="ko-KR" sz="1400" dirty="0" smtClean="0">
              <a:latin typeface="HY신명조" pitchFamily="18" charset="-127"/>
              <a:ea typeface="HY신명조" pitchFamily="18" charset="-127"/>
            </a:endParaRPr>
          </a:p>
          <a:p>
            <a:pPr algn="l">
              <a:spcBef>
                <a:spcPct val="50000"/>
              </a:spcBef>
              <a:buClr>
                <a:srgbClr val="1F497D"/>
              </a:buClr>
            </a:pP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     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                           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    </a:t>
            </a:r>
            <a:endParaRPr lang="en-US" altLang="ko-KR" sz="1400" dirty="0">
              <a:latin typeface="HY신명조" pitchFamily="18" charset="-127"/>
              <a:ea typeface="HY신명조" pitchFamily="18" charset="-127"/>
            </a:endParaRPr>
          </a:p>
        </p:txBody>
      </p:sp>
      <p:graphicFrame>
        <p:nvGraphicFramePr>
          <p:cNvPr id="3" name="Object 40"/>
          <p:cNvGraphicFramePr>
            <a:graphicFrameLocks noChangeAspect="1"/>
          </p:cNvGraphicFramePr>
          <p:nvPr/>
        </p:nvGraphicFramePr>
        <p:xfrm>
          <a:off x="714348" y="4429132"/>
          <a:ext cx="7038975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1" name="수식" r:id="rId3" imgW="6616440" imgH="1295280" progId="Equation.3">
                  <p:embed/>
                </p:oleObj>
              </mc:Choice>
              <mc:Fallback>
                <p:oleObj name="수식" r:id="rId3" imgW="6616440" imgH="1295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4429132"/>
                        <a:ext cx="7038975" cy="138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2714612" y="1428736"/>
          <a:ext cx="240347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2" name="수식" r:id="rId5" imgW="2260440" imgH="228600" progId="Equation.3">
                  <p:embed/>
                </p:oleObj>
              </mc:Choice>
              <mc:Fallback>
                <p:oleObj name="수식" r:id="rId5" imgW="226044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1428736"/>
                        <a:ext cx="2403475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1857356" y="1857364"/>
          <a:ext cx="576263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3" name="수식" r:id="rId7" imgW="533160" imgH="164880" progId="Equation.3">
                  <p:embed/>
                </p:oleObj>
              </mc:Choice>
              <mc:Fallback>
                <p:oleObj name="수식" r:id="rId7" imgW="533160" imgH="1648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1857364"/>
                        <a:ext cx="576263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8"/>
          <p:cNvGraphicFramePr>
            <a:graphicFrameLocks noChangeAspect="1"/>
          </p:cNvGraphicFramePr>
          <p:nvPr/>
        </p:nvGraphicFramePr>
        <p:xfrm>
          <a:off x="714348" y="3143248"/>
          <a:ext cx="6350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4" name="수식" r:id="rId9" imgW="6349680" imgH="507960" progId="Equation.3">
                  <p:embed/>
                </p:oleObj>
              </mc:Choice>
              <mc:Fallback>
                <p:oleObj name="수식" r:id="rId9" imgW="6349680" imgH="5079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3143248"/>
                        <a:ext cx="6350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4545013" y="3844925"/>
          <a:ext cx="114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5" name="수식" r:id="rId11" imgW="114120" imgH="228600" progId="Equation.3">
                  <p:embed/>
                </p:oleObj>
              </mc:Choice>
              <mc:Fallback>
                <p:oleObj name="수식" r:id="rId11" imgW="11412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3844925"/>
                        <a:ext cx="1143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8" name="Object 10"/>
          <p:cNvGraphicFramePr>
            <a:graphicFrameLocks noChangeAspect="1"/>
          </p:cNvGraphicFramePr>
          <p:nvPr/>
        </p:nvGraphicFramePr>
        <p:xfrm>
          <a:off x="3143240" y="6143644"/>
          <a:ext cx="2159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6" name="Equation" r:id="rId13" imgW="1955800" imgH="279400" progId="">
                  <p:embed/>
                </p:oleObj>
              </mc:Choice>
              <mc:Fallback>
                <p:oleObj name="Equation" r:id="rId13" imgW="1955800" imgH="27940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6143644"/>
                        <a:ext cx="21590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85720" y="6072206"/>
            <a:ext cx="3021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504D"/>
              </a:buClr>
            </a:pPr>
            <a:r>
              <a:rPr lang="en-US" altLang="ko-KR" sz="1400" dirty="0" smtClean="0">
                <a:ea typeface="HY신명조" pitchFamily="18" charset="-127"/>
                <a:cs typeface="Times New Roman" pitchFamily="18" charset="0"/>
              </a:rPr>
              <a:t>(</a:t>
            </a:r>
            <a:r>
              <a:rPr lang="en-US" altLang="ko-KR" sz="1400" dirty="0" err="1" smtClean="0">
                <a:ea typeface="HY신명조" pitchFamily="18" charset="-127"/>
                <a:cs typeface="Times New Roman" pitchFamily="18" charset="0"/>
              </a:rPr>
              <a:t>cf</a:t>
            </a:r>
            <a:r>
              <a:rPr lang="en-US" altLang="ko-KR" sz="1400" dirty="0" smtClean="0">
                <a:ea typeface="HY신명조" pitchFamily="18" charset="-127"/>
                <a:cs typeface="Times New Roman" pitchFamily="18" charset="0"/>
              </a:rPr>
              <a:t>)  5</a:t>
            </a:r>
            <a:r>
              <a:rPr lang="ko-KR" altLang="en-US" sz="1400" dirty="0" smtClean="0">
                <a:ea typeface="HY신명조" pitchFamily="18" charset="-127"/>
                <a:cs typeface="Times New Roman" pitchFamily="18" charset="0"/>
              </a:rPr>
              <a:t>장 </a:t>
            </a:r>
            <a:r>
              <a:rPr lang="en-US" altLang="ko-KR" sz="1400" dirty="0" smtClean="0">
                <a:ea typeface="HY신명조" pitchFamily="18" charset="-127"/>
                <a:cs typeface="Times New Roman" pitchFamily="18" charset="0"/>
              </a:rPr>
              <a:t>2</a:t>
            </a:r>
            <a:r>
              <a:rPr lang="ko-KR" altLang="en-US" sz="1400" dirty="0" smtClean="0">
                <a:ea typeface="HY신명조" pitchFamily="18" charset="-127"/>
                <a:cs typeface="Times New Roman" pitchFamily="18" charset="0"/>
              </a:rPr>
              <a:t>절의 </a:t>
            </a:r>
            <a:r>
              <a:rPr lang="en-US" altLang="ko-KR" sz="1400" dirty="0" smtClean="0">
                <a:ea typeface="HY신명조" pitchFamily="18" charset="-127"/>
                <a:cs typeface="Times New Roman" pitchFamily="18" charset="0"/>
              </a:rPr>
              <a:t>  Legendre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의 방정식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 </a:t>
            </a:r>
          </a:p>
        </p:txBody>
      </p:sp>
      <p:graphicFrame>
        <p:nvGraphicFramePr>
          <p:cNvPr id="63499" name="Object 11"/>
          <p:cNvGraphicFramePr>
            <a:graphicFrameLocks noChangeAspect="1"/>
          </p:cNvGraphicFramePr>
          <p:nvPr/>
        </p:nvGraphicFramePr>
        <p:xfrm>
          <a:off x="5357818" y="6143644"/>
          <a:ext cx="2082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7" name="수식" r:id="rId15" imgW="2082600" imgH="241200" progId="Equation.3">
                  <p:embed/>
                </p:oleObj>
              </mc:Choice>
              <mc:Fallback>
                <p:oleObj name="수식" r:id="rId15" imgW="2082600" imgH="2412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8" y="6143644"/>
                        <a:ext cx="2082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0" name="Object 12"/>
          <p:cNvGraphicFramePr>
            <a:graphicFrameLocks noChangeAspect="1"/>
          </p:cNvGraphicFramePr>
          <p:nvPr/>
        </p:nvGraphicFramePr>
        <p:xfrm>
          <a:off x="1571604" y="6429396"/>
          <a:ext cx="695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8" name="수식" r:id="rId17" imgW="6959520" imgH="241200" progId="Equation.3">
                  <p:embed/>
                </p:oleObj>
              </mc:Choice>
              <mc:Fallback>
                <p:oleObj name="수식" r:id="rId17" imgW="6959520" imgH="241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6429396"/>
                        <a:ext cx="6959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164288" y="260648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5-1</a:t>
            </a:r>
            <a:endParaRPr lang="ko-KR" altLang="en-US" sz="1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428728" y="571480"/>
            <a:ext cx="6192688" cy="553264"/>
          </a:xfrm>
          <a:prstGeom prst="rect">
            <a:avLst/>
          </a:prstGeom>
          <a:ln w="19050">
            <a:solidFill>
              <a:srgbClr val="336699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fontAlgn="auto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  <a:t>5.3  </a:t>
            </a:r>
            <a:r>
              <a:rPr lang="ko-KR" altLang="en-US" sz="2000" b="1" dirty="0" smtClean="0">
                <a:latin typeface="HY신명조" pitchFamily="18" charset="-127"/>
                <a:ea typeface="HY신명조" pitchFamily="18" charset="-127"/>
              </a:rPr>
              <a:t>거듭제곱급수 해법의 확장</a:t>
            </a:r>
            <a: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  <a:t>.  </a:t>
            </a:r>
            <a:r>
              <a:rPr lang="en-US" altLang="ko-KR" sz="2000" b="1" dirty="0" err="1" smtClean="0">
                <a:latin typeface="HY신명조" pitchFamily="18" charset="-127"/>
                <a:ea typeface="HY신명조" pitchFamily="18" charset="-127"/>
              </a:rPr>
              <a:t>Frobenius</a:t>
            </a:r>
            <a: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sz="2000" b="1" dirty="0">
                <a:latin typeface="HY신명조" pitchFamily="18" charset="-127"/>
                <a:ea typeface="HY신명조" pitchFamily="18" charset="-127"/>
              </a:rPr>
              <a:t>해법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Y신명조" pitchFamily="18" charset="-127"/>
              <a:cs typeface="Times New Roman" pitchFamily="18" charset="0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928662" y="1285860"/>
            <a:ext cx="7786742" cy="1079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  <a:buClr>
                <a:srgbClr val="C0504D"/>
              </a:buClr>
            </a:pP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&lt;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정리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1&gt;  </a:t>
            </a:r>
            <a:r>
              <a:rPr lang="ko-KR" altLang="ko-KR" sz="1400" b="1" dirty="0">
                <a:latin typeface="HY신명조" pitchFamily="18" charset="-127"/>
                <a:ea typeface="HY신명조" pitchFamily="18" charset="-127"/>
              </a:rPr>
              <a:t>Frobenius 해법(Frobenius Method)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   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함수  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   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  와        가  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x=0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에서 해석적인 임의의 함수라 하자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.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그러면 </a:t>
            </a:r>
            <a:r>
              <a:rPr lang="ko-KR" altLang="en-US" sz="1400" dirty="0" err="1" smtClean="0">
                <a:latin typeface="HY신명조" pitchFamily="18" charset="-127"/>
                <a:ea typeface="HY신명조" pitchFamily="18" charset="-127"/>
              </a:rPr>
              <a:t>상미분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 방정식                             </a:t>
            </a:r>
            <a:endParaRPr lang="en-US" altLang="ko-KR" sz="1400" dirty="0" smtClean="0">
              <a:latin typeface="HY신명조" pitchFamily="18" charset="-127"/>
              <a:ea typeface="HY신명조" pitchFamily="18" charset="-127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    (1)                                        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은</a:t>
            </a:r>
            <a:endParaRPr lang="en-US" altLang="ko-KR" sz="1400" dirty="0" smtClean="0">
              <a:latin typeface="HY신명조" pitchFamily="18" charset="-127"/>
              <a:ea typeface="HY신명조" pitchFamily="18" charset="-127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    (2)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    와  같은 형태의 해를 적어도 하나 갖는다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. 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여기서  지수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(exponent) r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은</a:t>
            </a:r>
            <a:endParaRPr lang="en-US" altLang="ko-KR" sz="1400" dirty="0" smtClean="0">
              <a:latin typeface="HY신명조" pitchFamily="18" charset="-127"/>
              <a:ea typeface="HY신명조" pitchFamily="18" charset="-127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            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이 되도록  선택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,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결정해야만 하는 상수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(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실수이거나  복소수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)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이다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    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또한  이 방정식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(1)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은  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1</a:t>
            </a:r>
            <a:r>
              <a:rPr lang="ko-KR" altLang="en-US" sz="1400" dirty="0" err="1" smtClean="0">
                <a:latin typeface="HY신명조" pitchFamily="18" charset="-127"/>
                <a:ea typeface="HY신명조" pitchFamily="18" charset="-127"/>
              </a:rPr>
              <a:t>차독립인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  두 번째 해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((2)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와 유사하거나 로그항을 포함하는 해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)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를</a:t>
            </a:r>
            <a:endParaRPr lang="en-US" altLang="ko-KR" sz="1400" dirty="0" smtClean="0">
              <a:latin typeface="HY신명조" pitchFamily="18" charset="-127"/>
              <a:ea typeface="HY신명조" pitchFamily="18" charset="-127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    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갖는다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. (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자세한 내용은 정리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2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에서 다뤄짐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.)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    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  </a:t>
            </a:r>
            <a:endParaRPr lang="en-US" altLang="ko-KR" sz="1400" dirty="0">
              <a:latin typeface="HY신명조" pitchFamily="18" charset="-127"/>
              <a:ea typeface="HY신명조" pitchFamily="18" charset="-127"/>
            </a:endParaRPr>
          </a:p>
        </p:txBody>
      </p:sp>
      <p:graphicFrame>
        <p:nvGraphicFramePr>
          <p:cNvPr id="8" name="Object 30"/>
          <p:cNvGraphicFramePr>
            <a:graphicFrameLocks noChangeAspect="1"/>
          </p:cNvGraphicFramePr>
          <p:nvPr/>
        </p:nvGraphicFramePr>
        <p:xfrm>
          <a:off x="1714480" y="1714488"/>
          <a:ext cx="374442" cy="28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2" name="Equation" r:id="rId3" imgW="330057" imgH="253890" progId="">
                  <p:embed/>
                </p:oleObj>
              </mc:Choice>
              <mc:Fallback>
                <p:oleObj name="Equation" r:id="rId3" imgW="330057" imgH="253890" progId="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1714488"/>
                        <a:ext cx="374442" cy="2857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1928794" y="2428868"/>
          <a:ext cx="4210350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3" name="Equation" r:id="rId5" imgW="3606800" imgH="431800" progId="">
                  <p:embed/>
                </p:oleObj>
              </mc:Choice>
              <mc:Fallback>
                <p:oleObj name="Equation" r:id="rId5" imgW="3606800" imgH="431800" progId="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2428868"/>
                        <a:ext cx="4210350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2000232" y="2000240"/>
          <a:ext cx="1656184" cy="455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4" name="Equation" r:id="rId7" imgW="1524000" imgH="419100" progId="">
                  <p:embed/>
                </p:oleObj>
              </mc:Choice>
              <mc:Fallback>
                <p:oleObj name="Equation" r:id="rId7" imgW="1524000" imgH="419100" progId="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2000240"/>
                        <a:ext cx="1656184" cy="455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2357422" y="1714488"/>
          <a:ext cx="376083" cy="285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5" name="Equation" r:id="rId9" imgW="330057" imgH="253890" progId="">
                  <p:embed/>
                </p:oleObj>
              </mc:Choice>
              <mc:Fallback>
                <p:oleObj name="Equation" r:id="rId9" imgW="330057" imgH="253890" progId="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1714488"/>
                        <a:ext cx="376083" cy="2857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164288" y="260648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5-3</a:t>
            </a:r>
            <a:endParaRPr lang="ko-KR" altLang="en-US" sz="1000" b="1" dirty="0"/>
          </a:p>
        </p:txBody>
      </p:sp>
      <p:graphicFrame>
        <p:nvGraphicFramePr>
          <p:cNvPr id="27700" name="Object 52"/>
          <p:cNvGraphicFramePr>
            <a:graphicFrameLocks noChangeAspect="1"/>
          </p:cNvGraphicFramePr>
          <p:nvPr/>
        </p:nvGraphicFramePr>
        <p:xfrm>
          <a:off x="1285852" y="3429000"/>
          <a:ext cx="444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6" name="수식" r:id="rId11" imgW="444240" imgH="228600" progId="Equation.3">
                  <p:embed/>
                </p:oleObj>
              </mc:Choice>
              <mc:Fallback>
                <p:oleObj name="수식" r:id="rId11" imgW="444240" imgH="2286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3429000"/>
                        <a:ext cx="444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01" name="Object 53"/>
          <p:cNvGraphicFramePr>
            <a:graphicFrameLocks noChangeAspect="1"/>
          </p:cNvGraphicFramePr>
          <p:nvPr/>
        </p:nvGraphicFramePr>
        <p:xfrm>
          <a:off x="928662" y="4643446"/>
          <a:ext cx="67945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7" name="수식" r:id="rId13" imgW="6794280" imgH="1841400" progId="Equation.3">
                  <p:embed/>
                </p:oleObj>
              </mc:Choice>
              <mc:Fallback>
                <p:oleObj name="수식" r:id="rId13" imgW="6794280" imgH="18414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4643446"/>
                        <a:ext cx="679450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직선 연결선 13"/>
          <p:cNvCxnSpPr/>
          <p:nvPr/>
        </p:nvCxnSpPr>
        <p:spPr bwMode="auto">
          <a:xfrm>
            <a:off x="1857356" y="5357826"/>
            <a:ext cx="2643206" cy="1588"/>
          </a:xfrm>
          <a:prstGeom prst="line">
            <a:avLst/>
          </a:prstGeom>
          <a:noFill/>
          <a:ln w="3175">
            <a:solidFill>
              <a:srgbClr val="00A7E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연결선 17"/>
          <p:cNvCxnSpPr/>
          <p:nvPr/>
        </p:nvCxnSpPr>
        <p:spPr bwMode="auto">
          <a:xfrm>
            <a:off x="4429124" y="5929330"/>
            <a:ext cx="1357322" cy="1588"/>
          </a:xfrm>
          <a:prstGeom prst="line">
            <a:avLst/>
          </a:prstGeom>
          <a:noFill/>
          <a:ln w="6350">
            <a:solidFill>
              <a:srgbClr val="00A7E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직선 연결선 19"/>
          <p:cNvCxnSpPr/>
          <p:nvPr/>
        </p:nvCxnSpPr>
        <p:spPr bwMode="auto">
          <a:xfrm flipV="1">
            <a:off x="1857356" y="6143644"/>
            <a:ext cx="1071570" cy="7143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직선 연결선 21"/>
          <p:cNvCxnSpPr/>
          <p:nvPr/>
        </p:nvCxnSpPr>
        <p:spPr bwMode="auto">
          <a:xfrm>
            <a:off x="1857356" y="6215082"/>
            <a:ext cx="1143008" cy="15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직선 연결선 29"/>
          <p:cNvCxnSpPr/>
          <p:nvPr/>
        </p:nvCxnSpPr>
        <p:spPr bwMode="auto">
          <a:xfrm>
            <a:off x="1857356" y="6215082"/>
            <a:ext cx="1071570" cy="1588"/>
          </a:xfrm>
          <a:prstGeom prst="line">
            <a:avLst/>
          </a:prstGeom>
          <a:noFill/>
          <a:ln w="6350">
            <a:solidFill>
              <a:srgbClr val="00A7E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직선 연결선 35"/>
          <p:cNvCxnSpPr/>
          <p:nvPr/>
        </p:nvCxnSpPr>
        <p:spPr bwMode="auto">
          <a:xfrm>
            <a:off x="3857620" y="6215082"/>
            <a:ext cx="3786214" cy="1588"/>
          </a:xfrm>
          <a:prstGeom prst="line">
            <a:avLst/>
          </a:prstGeom>
          <a:noFill/>
          <a:ln w="6350">
            <a:solidFill>
              <a:srgbClr val="00FFFF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직선 연결선 37"/>
          <p:cNvCxnSpPr/>
          <p:nvPr/>
        </p:nvCxnSpPr>
        <p:spPr bwMode="auto">
          <a:xfrm>
            <a:off x="1643042" y="6500834"/>
            <a:ext cx="3214710" cy="1588"/>
          </a:xfrm>
          <a:prstGeom prst="line">
            <a:avLst/>
          </a:prstGeom>
          <a:noFill/>
          <a:ln w="6350">
            <a:solidFill>
              <a:srgbClr val="00A7E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4942</TotalTime>
  <Words>693</Words>
  <Application>Microsoft Office PowerPoint</Application>
  <PresentationFormat>화면 슬라이드 쇼(4:3)</PresentationFormat>
  <Paragraphs>130</Paragraphs>
  <Slides>14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기본 디자인</vt:lpstr>
      <vt:lpstr>수식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yonsei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genesis</dc:creator>
  <cp:lastModifiedBy>이기원</cp:lastModifiedBy>
  <cp:revision>377</cp:revision>
  <dcterms:created xsi:type="dcterms:W3CDTF">2000-03-04T07:08:02Z</dcterms:created>
  <dcterms:modified xsi:type="dcterms:W3CDTF">2013-04-18T16:28:59Z</dcterms:modified>
</cp:coreProperties>
</file>