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5" r:id="rId2"/>
    <p:sldId id="272" r:id="rId3"/>
    <p:sldId id="260" r:id="rId4"/>
    <p:sldId id="309" r:id="rId5"/>
    <p:sldId id="310" r:id="rId6"/>
    <p:sldId id="282" r:id="rId7"/>
    <p:sldId id="303" r:id="rId8"/>
    <p:sldId id="304" r:id="rId9"/>
    <p:sldId id="311" r:id="rId10"/>
  </p:sldIdLst>
  <p:sldSz cx="9144000" cy="6858000" type="screen4x3"/>
  <p:notesSz cx="6669088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FFFF"/>
    <a:srgbClr val="00A7E2"/>
    <a:srgbClr val="336699"/>
    <a:srgbClr val="D7E9F5"/>
    <a:srgbClr val="CCECFF"/>
    <a:srgbClr val="99CCFF"/>
    <a:srgbClr val="339933"/>
    <a:srgbClr val="006600"/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00" autoAdjust="0"/>
    <p:restoredTop sz="94683" autoAdjust="0"/>
  </p:normalViewPr>
  <p:slideViewPr>
    <p:cSldViewPr>
      <p:cViewPr>
        <p:scale>
          <a:sx n="100" d="100"/>
          <a:sy n="100" d="100"/>
        </p:scale>
        <p:origin x="-612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18" Type="http://schemas.openxmlformats.org/officeDocument/2006/relationships/image" Target="../media/image4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17" Type="http://schemas.openxmlformats.org/officeDocument/2006/relationships/image" Target="../media/image39.wmf"/><Relationship Id="rId2" Type="http://schemas.openxmlformats.org/officeDocument/2006/relationships/image" Target="../media/image24.wmf"/><Relationship Id="rId16" Type="http://schemas.openxmlformats.org/officeDocument/2006/relationships/image" Target="../media/image38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5" Type="http://schemas.openxmlformats.org/officeDocument/2006/relationships/image" Target="../media/image37.wmf"/><Relationship Id="rId10" Type="http://schemas.openxmlformats.org/officeDocument/2006/relationships/image" Target="../media/image32.wmf"/><Relationship Id="rId19" Type="http://schemas.openxmlformats.org/officeDocument/2006/relationships/image" Target="../media/image41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Relationship Id="rId14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28.wmf"/><Relationship Id="rId1" Type="http://schemas.openxmlformats.org/officeDocument/2006/relationships/image" Target="../media/image48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69.wmf"/><Relationship Id="rId5" Type="http://schemas.openxmlformats.org/officeDocument/2006/relationships/image" Target="../media/image63.wmf"/><Relationship Id="rId4" Type="http://schemas.openxmlformats.org/officeDocument/2006/relationships/image" Target="../media/image6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2.wmf"/><Relationship Id="rId7" Type="http://schemas.openxmlformats.org/officeDocument/2006/relationships/image" Target="../media/image75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68.wmf"/><Relationship Id="rId9" Type="http://schemas.openxmlformats.org/officeDocument/2006/relationships/image" Target="../media/image7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399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399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8B9AB8-2844-4806-AB23-2F28508C405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38143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097803-6AD8-414A-904F-47C229A55CF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98376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24320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3991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6011863" y="6237288"/>
            <a:ext cx="281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sz="160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99288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CA258-9F4C-4198-85B6-07D6ACF6CB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3" name="직선 연결선 32"/>
          <p:cNvCxnSpPr/>
          <p:nvPr userDrawn="1"/>
        </p:nvCxnSpPr>
        <p:spPr bwMode="auto">
          <a:xfrm>
            <a:off x="323528" y="476672"/>
            <a:ext cx="8352928" cy="0"/>
          </a:xfrm>
          <a:prstGeom prst="line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4.bin"/><Relationship Id="rId18" Type="http://schemas.openxmlformats.org/officeDocument/2006/relationships/oleObject" Target="../embeddings/oleObject39.bin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3.bin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4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6.bin"/><Relationship Id="rId10" Type="http://schemas.openxmlformats.org/officeDocument/2006/relationships/oleObject" Target="../embeddings/oleObject31.bin"/><Relationship Id="rId19" Type="http://schemas.openxmlformats.org/officeDocument/2006/relationships/oleObject" Target="../embeddings/oleObject40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1.bin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8.bin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7.bin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6.bin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5.bin"/><Relationship Id="rId9" Type="http://schemas.openxmlformats.org/officeDocument/2006/relationships/oleObject" Target="../embeddings/oleObject8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1619672" y="620688"/>
            <a:ext cx="5904656" cy="504056"/>
          </a:xfrm>
          <a:prstGeom prst="rect">
            <a:avLst/>
          </a:prstGeom>
          <a:ln w="19050">
            <a:solidFill>
              <a:srgbClr val="336699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5.4   Bessel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2000" b="1" dirty="0">
                <a:latin typeface="HY신명조" pitchFamily="18" charset="-127"/>
                <a:ea typeface="HY신명조" pitchFamily="18" charset="-127"/>
              </a:rPr>
              <a:t>방정식</a:t>
            </a:r>
            <a:r>
              <a:rPr lang="en-US" altLang="ko-KR" sz="2000" b="1" dirty="0">
                <a:latin typeface="HY신명조" pitchFamily="18" charset="-127"/>
                <a:ea typeface="HY신명조" pitchFamily="18" charset="-127"/>
              </a:rPr>
              <a:t>. 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 Bessel </a:t>
            </a:r>
            <a:r>
              <a:rPr lang="ko-KR" altLang="en-US" sz="2000" b="1" dirty="0">
                <a:latin typeface="HY신명조" pitchFamily="18" charset="-127"/>
                <a:ea typeface="HY신명조" pitchFamily="18" charset="-127"/>
              </a:rPr>
              <a:t>함수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Y신명조" pitchFamily="18" charset="-127"/>
              <a:cs typeface="Times New Roman" pitchFamily="18" charset="0"/>
            </a:endParaRPr>
          </a:p>
        </p:txBody>
      </p: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107504" y="1412776"/>
            <a:ext cx="8497405" cy="4816476"/>
            <a:chOff x="414" y="1586"/>
            <a:chExt cx="4573" cy="3034"/>
          </a:xfrm>
        </p:grpSpPr>
        <p:sp>
          <p:nvSpPr>
            <p:cNvPr id="14" name="Text Box 36"/>
            <p:cNvSpPr txBox="1">
              <a:spLocks noChangeArrowheads="1"/>
            </p:cNvSpPr>
            <p:nvPr/>
          </p:nvSpPr>
          <p:spPr bwMode="auto">
            <a:xfrm>
              <a:off x="414" y="1586"/>
              <a:ext cx="4573" cy="189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r>
                <a:rPr lang="en-US" altLang="ko-KR" sz="1400" dirty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solidFill>
                    <a:srgbClr val="000000"/>
                  </a:solidFill>
                  <a:ea typeface="HY신명조" pitchFamily="18" charset="-127"/>
                  <a:cs typeface="Times New Roman" pitchFamily="18" charset="0"/>
                </a:rPr>
                <a:t>Bessel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방정식 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: </a:t>
              </a: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  </a:t>
              </a: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</a:pPr>
              <a:endParaRPr lang="en-US" altLang="ko-KR" sz="14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</a:pPr>
              <a:endParaRPr lang="en-US" altLang="ko-KR" sz="14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400" dirty="0" smtClean="0">
                  <a:solidFill>
                    <a:srgbClr val="000000"/>
                  </a:solidFill>
                  <a:ea typeface="HY신명조" pitchFamily="18" charset="-127"/>
                  <a:cs typeface="Times New Roman" pitchFamily="18" charset="0"/>
                </a:rPr>
                <a:t>    </a:t>
              </a:r>
              <a:r>
                <a:rPr lang="en-US" altLang="ko-KR" sz="1400" dirty="0" err="1" smtClean="0">
                  <a:solidFill>
                    <a:srgbClr val="000000"/>
                  </a:solidFill>
                  <a:ea typeface="HY신명조" pitchFamily="18" charset="-127"/>
                  <a:cs typeface="Times New Roman" pitchFamily="18" charset="0"/>
                </a:rPr>
                <a:t>Frobenius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해법 적용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:                                      </a:t>
              </a: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                              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이라 가정하고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,  (2)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와  그 도함수들을  주어진  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Bessel</a:t>
              </a:r>
              <a:r>
                <a:rPr lang="ko-KR" altLang="en-US" sz="1400" dirty="0" err="1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미방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(1)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에 대입하면</a:t>
              </a:r>
              <a:endParaRPr lang="en-US" altLang="ko-KR" dirty="0"/>
            </a:p>
          </p:txBody>
        </p:sp>
        <p:graphicFrame>
          <p:nvGraphicFramePr>
            <p:cNvPr id="15" name="Object 37"/>
            <p:cNvGraphicFramePr>
              <a:graphicFrameLocks noChangeAspect="1"/>
            </p:cNvGraphicFramePr>
            <p:nvPr/>
          </p:nvGraphicFramePr>
          <p:xfrm>
            <a:off x="1344" y="1586"/>
            <a:ext cx="1193" cy="205"/>
          </p:xfrm>
          <a:graphic>
            <a:graphicData uri="http://schemas.openxmlformats.org/presentationml/2006/ole">
              <p:oleObj spid="_x0000_s21566" name="Equation" r:id="rId3" imgW="1625600" imgH="279400" progId="">
                <p:embed/>
              </p:oleObj>
            </a:graphicData>
          </a:graphic>
        </p:graphicFrame>
        <p:graphicFrame>
          <p:nvGraphicFramePr>
            <p:cNvPr id="16" name="Object 38"/>
            <p:cNvGraphicFramePr>
              <a:graphicFrameLocks noChangeAspect="1"/>
            </p:cNvGraphicFramePr>
            <p:nvPr/>
          </p:nvGraphicFramePr>
          <p:xfrm>
            <a:off x="574" y="3446"/>
            <a:ext cx="3842" cy="1174"/>
          </p:xfrm>
          <a:graphic>
            <a:graphicData uri="http://schemas.openxmlformats.org/presentationml/2006/ole">
              <p:oleObj spid="_x0000_s21567" name="Equation" r:id="rId4" imgW="4864100" imgH="1485900" progId="">
                <p:embed/>
              </p:oleObj>
            </a:graphicData>
          </a:graphic>
        </p:graphicFrame>
      </p:grpSp>
      <p:graphicFrame>
        <p:nvGraphicFramePr>
          <p:cNvPr id="17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40892295"/>
              </p:ext>
            </p:extLst>
          </p:nvPr>
        </p:nvGraphicFramePr>
        <p:xfrm>
          <a:off x="2123728" y="3429000"/>
          <a:ext cx="998676" cy="485071"/>
        </p:xfrm>
        <a:graphic>
          <a:graphicData uri="http://schemas.openxmlformats.org/presentationml/2006/ole">
            <p:oleObj spid="_x0000_s21568" name="Equation" r:id="rId5" imgW="888614" imgH="431613" progId="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64288" y="26064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5-4</a:t>
            </a:r>
            <a:endParaRPr lang="ko-KR" altLang="en-US" sz="1000" b="1" dirty="0"/>
          </a:p>
        </p:txBody>
      </p:sp>
      <p:graphicFrame>
        <p:nvGraphicFramePr>
          <p:cNvPr id="21569" name="Object 65"/>
          <p:cNvGraphicFramePr>
            <a:graphicFrameLocks noChangeAspect="1"/>
          </p:cNvGraphicFramePr>
          <p:nvPr/>
        </p:nvGraphicFramePr>
        <p:xfrm>
          <a:off x="4211960" y="1484784"/>
          <a:ext cx="3149600" cy="241300"/>
        </p:xfrm>
        <a:graphic>
          <a:graphicData uri="http://schemas.openxmlformats.org/presentationml/2006/ole">
            <p:oleObj spid="_x0000_s21569" name="수식" r:id="rId6" imgW="3149280" imgH="241200" progId="Equation.3">
              <p:embed/>
            </p:oleObj>
          </a:graphicData>
        </a:graphic>
      </p:graphicFrame>
      <p:graphicFrame>
        <p:nvGraphicFramePr>
          <p:cNvPr id="21570" name="Object 66"/>
          <p:cNvGraphicFramePr>
            <a:graphicFrameLocks noChangeAspect="1"/>
          </p:cNvGraphicFramePr>
          <p:nvPr/>
        </p:nvGraphicFramePr>
        <p:xfrm>
          <a:off x="1115616" y="1988840"/>
          <a:ext cx="6438900" cy="1016000"/>
        </p:xfrm>
        <a:graphic>
          <a:graphicData uri="http://schemas.openxmlformats.org/presentationml/2006/ole">
            <p:oleObj spid="_x0000_s21570" name="수식" r:id="rId7" imgW="6438600" imgH="1015920" progId="Equation.3">
              <p:embed/>
            </p:oleObj>
          </a:graphicData>
        </a:graphic>
      </p:graphicFrame>
      <p:graphicFrame>
        <p:nvGraphicFramePr>
          <p:cNvPr id="21571" name="Object 67"/>
          <p:cNvGraphicFramePr>
            <a:graphicFrameLocks noChangeAspect="1"/>
          </p:cNvGraphicFramePr>
          <p:nvPr/>
        </p:nvGraphicFramePr>
        <p:xfrm>
          <a:off x="3152775" y="3560763"/>
          <a:ext cx="1104900" cy="228600"/>
        </p:xfrm>
        <a:graphic>
          <a:graphicData uri="http://schemas.openxmlformats.org/presentationml/2006/ole">
            <p:oleObj spid="_x0000_s21571" name="수식" r:id="rId8" imgW="1104840" imgH="228600" progId="Equation.3">
              <p:embed/>
            </p:oleObj>
          </a:graphicData>
        </a:graphic>
      </p:graphicFrame>
      <p:graphicFrame>
        <p:nvGraphicFramePr>
          <p:cNvPr id="21572" name="Object 68"/>
          <p:cNvGraphicFramePr>
            <a:graphicFrameLocks noChangeAspect="1"/>
          </p:cNvGraphicFramePr>
          <p:nvPr/>
        </p:nvGraphicFramePr>
        <p:xfrm>
          <a:off x="3923928" y="4941168"/>
          <a:ext cx="5080000" cy="280987"/>
        </p:xfrm>
        <a:graphic>
          <a:graphicData uri="http://schemas.openxmlformats.org/presentationml/2006/ole">
            <p:oleObj spid="_x0000_s21572" name="수식" r:id="rId9" imgW="5079960" imgH="266400" progId="Equation.3">
              <p:embed/>
            </p:oleObj>
          </a:graphicData>
        </a:graphic>
      </p:graphicFrame>
      <p:sp>
        <p:nvSpPr>
          <p:cNvPr id="18" name="모서리가 둥근 직사각형 17"/>
          <p:cNvSpPr/>
          <p:nvPr/>
        </p:nvSpPr>
        <p:spPr bwMode="auto">
          <a:xfrm>
            <a:off x="1907704" y="1340768"/>
            <a:ext cx="2232248" cy="288032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1979712" y="1412776"/>
            <a:ext cx="45719" cy="45719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aphicFrame>
        <p:nvGraphicFramePr>
          <p:cNvPr id="21573" name="Object 69"/>
          <p:cNvGraphicFramePr>
            <a:graphicFrameLocks noChangeAspect="1"/>
          </p:cNvGraphicFramePr>
          <p:nvPr/>
        </p:nvGraphicFramePr>
        <p:xfrm>
          <a:off x="107504" y="5373216"/>
          <a:ext cx="342900" cy="190500"/>
        </p:xfrm>
        <a:graphic>
          <a:graphicData uri="http://schemas.openxmlformats.org/presentationml/2006/ole">
            <p:oleObj spid="_x0000_s21573" name="수식" r:id="rId10" imgW="342720" imgH="190440" progId="Equation.3">
              <p:embed/>
            </p:oleObj>
          </a:graphicData>
        </a:graphic>
      </p:graphicFrame>
      <p:graphicFrame>
        <p:nvGraphicFramePr>
          <p:cNvPr id="21574" name="Object 70"/>
          <p:cNvGraphicFramePr>
            <a:graphicFrameLocks noChangeAspect="1"/>
          </p:cNvGraphicFramePr>
          <p:nvPr/>
        </p:nvGraphicFramePr>
        <p:xfrm>
          <a:off x="107504" y="5661248"/>
          <a:ext cx="330200" cy="144016"/>
        </p:xfrm>
        <a:graphic>
          <a:graphicData uri="http://schemas.openxmlformats.org/presentationml/2006/ole">
            <p:oleObj spid="_x0000_s21574" name="수식" r:id="rId11" imgW="330120" imgH="190440" progId="Equation.3">
              <p:embed/>
            </p:oleObj>
          </a:graphicData>
        </a:graphic>
      </p:graphicFrame>
      <p:graphicFrame>
        <p:nvGraphicFramePr>
          <p:cNvPr id="21575" name="Object 71"/>
          <p:cNvGraphicFramePr>
            <a:graphicFrameLocks noChangeAspect="1"/>
          </p:cNvGraphicFramePr>
          <p:nvPr/>
        </p:nvGraphicFramePr>
        <p:xfrm>
          <a:off x="82550" y="4994275"/>
          <a:ext cx="406400" cy="228600"/>
        </p:xfrm>
        <a:graphic>
          <a:graphicData uri="http://schemas.openxmlformats.org/presentationml/2006/ole">
            <p:oleObj spid="_x0000_s21575" name="수식" r:id="rId12" imgW="406080" imgH="228600" progId="Equation.3">
              <p:embed/>
            </p:oleObj>
          </a:graphicData>
        </a:graphic>
      </p:graphicFrame>
      <p:graphicFrame>
        <p:nvGraphicFramePr>
          <p:cNvPr id="21576" name="Object 72"/>
          <p:cNvGraphicFramePr>
            <a:graphicFrameLocks noChangeAspect="1"/>
          </p:cNvGraphicFramePr>
          <p:nvPr/>
        </p:nvGraphicFramePr>
        <p:xfrm>
          <a:off x="88900" y="5930900"/>
          <a:ext cx="355600" cy="228600"/>
        </p:xfrm>
        <a:graphic>
          <a:graphicData uri="http://schemas.openxmlformats.org/presentationml/2006/ole">
            <p:oleObj spid="_x0000_s21576" name="수식" r:id="rId13" imgW="355320" imgH="228600" progId="Equation.3">
              <p:embed/>
            </p:oleObj>
          </a:graphicData>
        </a:graphic>
      </p:graphicFrame>
      <p:graphicFrame>
        <p:nvGraphicFramePr>
          <p:cNvPr id="21577" name="Object 73"/>
          <p:cNvGraphicFramePr>
            <a:graphicFrameLocks noChangeAspect="1"/>
          </p:cNvGraphicFramePr>
          <p:nvPr/>
        </p:nvGraphicFramePr>
        <p:xfrm>
          <a:off x="2051720" y="6237312"/>
          <a:ext cx="3378200" cy="241300"/>
        </p:xfrm>
        <a:graphic>
          <a:graphicData uri="http://schemas.openxmlformats.org/presentationml/2006/ole">
            <p:oleObj spid="_x0000_s21577" name="수식" r:id="rId14" imgW="3377880" imgH="241200" progId="Equation.3">
              <p:embed/>
            </p:oleObj>
          </a:graphicData>
        </a:graphic>
      </p:graphicFrame>
      <p:cxnSp>
        <p:nvCxnSpPr>
          <p:cNvPr id="37" name="직선 연결선 36"/>
          <p:cNvCxnSpPr/>
          <p:nvPr/>
        </p:nvCxnSpPr>
        <p:spPr bwMode="auto">
          <a:xfrm>
            <a:off x="683568" y="6165304"/>
            <a:ext cx="2952328" cy="0"/>
          </a:xfrm>
          <a:prstGeom prst="line">
            <a:avLst/>
          </a:prstGeom>
          <a:noFill/>
          <a:ln>
            <a:solidFill>
              <a:srgbClr val="00A7E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연결선 38"/>
          <p:cNvCxnSpPr/>
          <p:nvPr/>
        </p:nvCxnSpPr>
        <p:spPr bwMode="auto">
          <a:xfrm>
            <a:off x="2051720" y="6453336"/>
            <a:ext cx="2952328" cy="0"/>
          </a:xfrm>
          <a:prstGeom prst="line">
            <a:avLst/>
          </a:prstGeom>
          <a:noFill/>
          <a:ln>
            <a:solidFill>
              <a:srgbClr val="00A7E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연결선 23"/>
          <p:cNvCxnSpPr/>
          <p:nvPr/>
        </p:nvCxnSpPr>
        <p:spPr bwMode="auto">
          <a:xfrm>
            <a:off x="1285852" y="2214554"/>
            <a:ext cx="5572164" cy="1588"/>
          </a:xfrm>
          <a:prstGeom prst="line">
            <a:avLst/>
          </a:prstGeom>
          <a:noFill/>
          <a:ln w="6350">
            <a:solidFill>
              <a:srgbClr val="00A7E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755576" y="620688"/>
            <a:ext cx="7197725" cy="5700713"/>
            <a:chOff x="453" y="680"/>
            <a:chExt cx="4534" cy="3591"/>
          </a:xfrm>
        </p:grpSpPr>
        <p:sp>
          <p:nvSpPr>
            <p:cNvPr id="9" name="Text Box 41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23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인 경우에 대한 계수 점화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 smtClean="0">
                  <a:ea typeface="HY신명조" pitchFamily="18" charset="-127"/>
                  <a:cs typeface="Times New Roman" pitchFamily="18" charset="0"/>
                </a:rPr>
                <a:t>Coefficient Recursion for                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)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</a:pPr>
              <a:endParaRPr lang="en-US" altLang="ko-KR" sz="1400" dirty="0" smtClean="0">
                <a:ea typeface="HY신명조" pitchFamily="18" charset="-127"/>
                <a:cs typeface="Times New Roman" pitchFamily="18" charset="0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</a:pPr>
              <a:endParaRPr lang="en-US" altLang="ko-KR" sz="1400" dirty="0">
                <a:ea typeface="HY신명조" pitchFamily="18" charset="-127"/>
                <a:cs typeface="Times New Roman" pitchFamily="18" charset="0"/>
              </a:endParaRP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400" dirty="0" smtClean="0">
                  <a:ea typeface="HY신명조" pitchFamily="18" charset="-127"/>
                  <a:cs typeface="Times New Roman" pitchFamily="18" charset="0"/>
                </a:rPr>
                <a:t>   </a:t>
              </a: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</a:pPr>
              <a:endParaRPr lang="en-US" altLang="ko-KR" sz="1400" dirty="0" smtClean="0">
                <a:ea typeface="HY신명조" pitchFamily="18" charset="-127"/>
                <a:cs typeface="Times New Roman" pitchFamily="18" charset="0"/>
              </a:endParaRP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</a:pPr>
              <a:endParaRPr lang="en-US" altLang="ko-KR" sz="1400" dirty="0" smtClean="0">
                <a:ea typeface="HY신명조" pitchFamily="18" charset="-127"/>
                <a:cs typeface="Times New Roman" pitchFamily="18" charset="0"/>
              </a:endParaRP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</a:pPr>
              <a:endParaRPr lang="en-US" altLang="ko-KR" sz="1400" dirty="0" smtClean="0">
                <a:ea typeface="HY신명조" pitchFamily="18" charset="-127"/>
                <a:cs typeface="Times New Roman" pitchFamily="18" charset="0"/>
              </a:endParaRP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400" dirty="0" smtClean="0">
                  <a:ea typeface="HY신명조" pitchFamily="18" charset="-127"/>
                  <a:cs typeface="Times New Roman" pitchFamily="18" charset="0"/>
                </a:rPr>
                <a:t>    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</a:pPr>
              <a:endParaRPr lang="en-US" altLang="ko-KR" sz="1400" dirty="0">
                <a:ea typeface="HY신명조" pitchFamily="18" charset="-127"/>
                <a:cs typeface="Times New Roman" pitchFamily="18" charset="0"/>
              </a:endParaRPr>
            </a:p>
          </p:txBody>
        </p:sp>
        <p:graphicFrame>
          <p:nvGraphicFramePr>
            <p:cNvPr id="10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797137786"/>
                </p:ext>
              </p:extLst>
            </p:nvPr>
          </p:nvGraphicFramePr>
          <p:xfrm>
            <a:off x="771" y="2903"/>
            <a:ext cx="3286" cy="1368"/>
          </p:xfrm>
          <a:graphic>
            <a:graphicData uri="http://schemas.openxmlformats.org/presentationml/2006/ole">
              <p:oleObj spid="_x0000_s18507" name="Equation" r:id="rId3" imgW="4813200" imgH="1879560" progId="">
                <p:embed/>
              </p:oleObj>
            </a:graphicData>
          </a:graphic>
        </p:graphicFrame>
      </p:grpSp>
      <p:graphicFrame>
        <p:nvGraphicFramePr>
          <p:cNvPr id="1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13041701"/>
              </p:ext>
            </p:extLst>
          </p:nvPr>
        </p:nvGraphicFramePr>
        <p:xfrm>
          <a:off x="1043608" y="620688"/>
          <a:ext cx="646112" cy="265112"/>
        </p:xfrm>
        <a:graphic>
          <a:graphicData uri="http://schemas.openxmlformats.org/presentationml/2006/ole">
            <p:oleObj spid="_x0000_s18508" name="Equation" r:id="rId4" imgW="596880" imgH="228600" progId="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164288" y="26064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5-4</a:t>
            </a:r>
            <a:endParaRPr lang="ko-KR" altLang="en-US" sz="1000" b="1" dirty="0"/>
          </a:p>
        </p:txBody>
      </p:sp>
      <p:graphicFrame>
        <p:nvGraphicFramePr>
          <p:cNvPr id="18510" name="Object 78"/>
          <p:cNvGraphicFramePr>
            <a:graphicFrameLocks noChangeAspect="1"/>
          </p:cNvGraphicFramePr>
          <p:nvPr/>
        </p:nvGraphicFramePr>
        <p:xfrm>
          <a:off x="5796136" y="620688"/>
          <a:ext cx="646112" cy="265112"/>
        </p:xfrm>
        <a:graphic>
          <a:graphicData uri="http://schemas.openxmlformats.org/presentationml/2006/ole">
            <p:oleObj spid="_x0000_s18510" name="Equation" r:id="rId5" imgW="596880" imgH="228600" progId="">
              <p:embed/>
            </p:oleObj>
          </a:graphicData>
        </a:graphic>
      </p:graphicFrame>
      <p:graphicFrame>
        <p:nvGraphicFramePr>
          <p:cNvPr id="18511" name="Object 79"/>
          <p:cNvGraphicFramePr>
            <a:graphicFrameLocks noChangeAspect="1"/>
          </p:cNvGraphicFramePr>
          <p:nvPr/>
        </p:nvGraphicFramePr>
        <p:xfrm>
          <a:off x="1103313" y="981075"/>
          <a:ext cx="7454900" cy="850900"/>
        </p:xfrm>
        <a:graphic>
          <a:graphicData uri="http://schemas.openxmlformats.org/presentationml/2006/ole">
            <p:oleObj spid="_x0000_s18511" name="수식" r:id="rId6" imgW="7454880" imgH="850680" progId="Equation.3">
              <p:embed/>
            </p:oleObj>
          </a:graphicData>
        </a:graphic>
      </p:graphicFrame>
      <p:graphicFrame>
        <p:nvGraphicFramePr>
          <p:cNvPr id="18512" name="Object 80"/>
          <p:cNvGraphicFramePr>
            <a:graphicFrameLocks noChangeAspect="1"/>
          </p:cNvGraphicFramePr>
          <p:nvPr/>
        </p:nvGraphicFramePr>
        <p:xfrm>
          <a:off x="1116013" y="1916113"/>
          <a:ext cx="4914900" cy="1155700"/>
        </p:xfrm>
        <a:graphic>
          <a:graphicData uri="http://schemas.openxmlformats.org/presentationml/2006/ole">
            <p:oleObj spid="_x0000_s18512" name="수식" r:id="rId7" imgW="4914720" imgH="1155600" progId="Equation.3">
              <p:embed/>
            </p:oleObj>
          </a:graphicData>
        </a:graphic>
      </p:graphicFrame>
      <p:graphicFrame>
        <p:nvGraphicFramePr>
          <p:cNvPr id="18513" name="Object 81"/>
          <p:cNvGraphicFramePr>
            <a:graphicFrameLocks noChangeAspect="1"/>
          </p:cNvGraphicFramePr>
          <p:nvPr/>
        </p:nvGraphicFramePr>
        <p:xfrm>
          <a:off x="4572000" y="2781300"/>
          <a:ext cx="3086100" cy="457200"/>
        </p:xfrm>
        <a:graphic>
          <a:graphicData uri="http://schemas.openxmlformats.org/presentationml/2006/ole">
            <p:oleObj spid="_x0000_s18513" name="수식" r:id="rId8" imgW="3085920" imgH="457200" progId="Equation.3">
              <p:embed/>
            </p:oleObj>
          </a:graphicData>
        </a:graphic>
      </p:graphicFrame>
      <p:graphicFrame>
        <p:nvGraphicFramePr>
          <p:cNvPr id="18514" name="Object 82"/>
          <p:cNvGraphicFramePr>
            <a:graphicFrameLocks noChangeAspect="1"/>
          </p:cNvGraphicFramePr>
          <p:nvPr/>
        </p:nvGraphicFramePr>
        <p:xfrm>
          <a:off x="1043608" y="3356992"/>
          <a:ext cx="6007100" cy="762000"/>
        </p:xfrm>
        <a:graphic>
          <a:graphicData uri="http://schemas.openxmlformats.org/presentationml/2006/ole">
            <p:oleObj spid="_x0000_s18514" name="수식" r:id="rId9" imgW="6006960" imgH="761760" progId="Equation.3">
              <p:embed/>
            </p:oleObj>
          </a:graphicData>
        </a:graphic>
      </p:graphicFrame>
      <p:graphicFrame>
        <p:nvGraphicFramePr>
          <p:cNvPr id="18515" name="Object 83"/>
          <p:cNvGraphicFramePr>
            <a:graphicFrameLocks noChangeAspect="1"/>
          </p:cNvGraphicFramePr>
          <p:nvPr/>
        </p:nvGraphicFramePr>
        <p:xfrm>
          <a:off x="6588224" y="4293096"/>
          <a:ext cx="393700" cy="228600"/>
        </p:xfrm>
        <a:graphic>
          <a:graphicData uri="http://schemas.openxmlformats.org/presentationml/2006/ole">
            <p:oleObj spid="_x0000_s18515" name="수식" r:id="rId10" imgW="393480" imgH="228600" progId="Equation.3">
              <p:embed/>
            </p:oleObj>
          </a:graphicData>
        </a:graphic>
      </p:graphicFrame>
      <p:graphicFrame>
        <p:nvGraphicFramePr>
          <p:cNvPr id="18516" name="Object 84"/>
          <p:cNvGraphicFramePr>
            <a:graphicFrameLocks noChangeAspect="1"/>
          </p:cNvGraphicFramePr>
          <p:nvPr/>
        </p:nvGraphicFramePr>
        <p:xfrm>
          <a:off x="3131840" y="4797152"/>
          <a:ext cx="1028700" cy="241300"/>
        </p:xfrm>
        <a:graphic>
          <a:graphicData uri="http://schemas.openxmlformats.org/presentationml/2006/ole">
            <p:oleObj spid="_x0000_s18516" name="수식" r:id="rId11" imgW="1028520" imgH="241200" progId="Equation.3">
              <p:embed/>
            </p:oleObj>
          </a:graphicData>
        </a:graphic>
      </p:graphicFrame>
      <p:graphicFrame>
        <p:nvGraphicFramePr>
          <p:cNvPr id="18517" name="Object 85"/>
          <p:cNvGraphicFramePr>
            <a:graphicFrameLocks noChangeAspect="1"/>
          </p:cNvGraphicFramePr>
          <p:nvPr/>
        </p:nvGraphicFramePr>
        <p:xfrm>
          <a:off x="4644008" y="5373216"/>
          <a:ext cx="1447800" cy="227013"/>
        </p:xfrm>
        <a:graphic>
          <a:graphicData uri="http://schemas.openxmlformats.org/presentationml/2006/ole">
            <p:oleObj spid="_x0000_s18517" name="수식" r:id="rId12" imgW="1447560" imgH="241200" progId="Equation.3">
              <p:embed/>
            </p:oleObj>
          </a:graphicData>
        </a:graphic>
      </p:graphicFrame>
      <p:graphicFrame>
        <p:nvGraphicFramePr>
          <p:cNvPr id="18518" name="Object 86"/>
          <p:cNvGraphicFramePr>
            <a:graphicFrameLocks noChangeAspect="1"/>
          </p:cNvGraphicFramePr>
          <p:nvPr/>
        </p:nvGraphicFramePr>
        <p:xfrm>
          <a:off x="5940152" y="5877272"/>
          <a:ext cx="393700" cy="228600"/>
        </p:xfrm>
        <a:graphic>
          <a:graphicData uri="http://schemas.openxmlformats.org/presentationml/2006/ole">
            <p:oleObj spid="_x0000_s18518" name="수식" r:id="rId13" imgW="393480" imgH="228600" progId="Equation.3">
              <p:embed/>
            </p:oleObj>
          </a:graphicData>
        </a:graphic>
      </p:graphicFrame>
      <p:cxnSp>
        <p:nvCxnSpPr>
          <p:cNvPr id="19" name="직선 연결선 18"/>
          <p:cNvCxnSpPr/>
          <p:nvPr/>
        </p:nvCxnSpPr>
        <p:spPr bwMode="auto">
          <a:xfrm>
            <a:off x="1979712" y="1268760"/>
            <a:ext cx="504056" cy="0"/>
          </a:xfrm>
          <a:prstGeom prst="line">
            <a:avLst/>
          </a:prstGeom>
          <a:noFill/>
          <a:ln>
            <a:solidFill>
              <a:srgbClr val="00A7E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연결선 20"/>
          <p:cNvCxnSpPr/>
          <p:nvPr/>
        </p:nvCxnSpPr>
        <p:spPr bwMode="auto">
          <a:xfrm>
            <a:off x="2915816" y="3573016"/>
            <a:ext cx="1224136" cy="0"/>
          </a:xfrm>
          <a:prstGeom prst="line">
            <a:avLst/>
          </a:prstGeom>
          <a:noFill/>
          <a:ln>
            <a:solidFill>
              <a:srgbClr val="00A7E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연결선 22"/>
          <p:cNvCxnSpPr/>
          <p:nvPr/>
        </p:nvCxnSpPr>
        <p:spPr bwMode="auto">
          <a:xfrm>
            <a:off x="5436096" y="3573016"/>
            <a:ext cx="151216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직선 연결선 24"/>
          <p:cNvCxnSpPr/>
          <p:nvPr/>
        </p:nvCxnSpPr>
        <p:spPr bwMode="auto">
          <a:xfrm>
            <a:off x="5436096" y="3573016"/>
            <a:ext cx="151216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연결선 26"/>
          <p:cNvCxnSpPr/>
          <p:nvPr/>
        </p:nvCxnSpPr>
        <p:spPr bwMode="auto">
          <a:xfrm>
            <a:off x="5436096" y="3573016"/>
            <a:ext cx="151216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직선 연결선 44"/>
          <p:cNvCxnSpPr/>
          <p:nvPr/>
        </p:nvCxnSpPr>
        <p:spPr bwMode="auto">
          <a:xfrm>
            <a:off x="5292080" y="3573016"/>
            <a:ext cx="1656184" cy="0"/>
          </a:xfrm>
          <a:prstGeom prst="line">
            <a:avLst/>
          </a:prstGeom>
          <a:noFill/>
          <a:ln>
            <a:solidFill>
              <a:srgbClr val="00A7E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직선 연결선 60"/>
          <p:cNvCxnSpPr/>
          <p:nvPr/>
        </p:nvCxnSpPr>
        <p:spPr bwMode="auto">
          <a:xfrm>
            <a:off x="1115616" y="3789040"/>
            <a:ext cx="3096344" cy="0"/>
          </a:xfrm>
          <a:prstGeom prst="line">
            <a:avLst/>
          </a:prstGeom>
          <a:noFill/>
          <a:ln>
            <a:solidFill>
              <a:srgbClr val="00A7E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모서리가 둥근 직사각형 69"/>
          <p:cNvSpPr/>
          <p:nvPr/>
        </p:nvSpPr>
        <p:spPr bwMode="auto">
          <a:xfrm>
            <a:off x="1619672" y="5733256"/>
            <a:ext cx="4248472" cy="648072"/>
          </a:xfrm>
          <a:prstGeom prst="roundRect">
            <a:avLst/>
          </a:prstGeom>
          <a:noFill/>
          <a:ln w="6350">
            <a:solidFill>
              <a:srgbClr val="00A7E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2" name="Group 28"/>
          <p:cNvGrpSpPr>
            <a:grpSpLocks/>
          </p:cNvGrpSpPr>
          <p:nvPr/>
        </p:nvGrpSpPr>
        <p:grpSpPr bwMode="auto">
          <a:xfrm>
            <a:off x="827733" y="620091"/>
            <a:ext cx="7197725" cy="4973638"/>
            <a:chOff x="173" y="-331"/>
            <a:chExt cx="4534" cy="3133"/>
          </a:xfrm>
        </p:grpSpPr>
        <p:sp>
          <p:nvSpPr>
            <p:cNvPr id="6165" name="Text Box 21"/>
            <p:cNvSpPr txBox="1">
              <a:spLocks noChangeArrowheads="1"/>
            </p:cNvSpPr>
            <p:nvPr/>
          </p:nvSpPr>
          <p:spPr bwMode="auto">
            <a:xfrm>
              <a:off x="173" y="-331"/>
              <a:ext cx="4534" cy="2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50000"/>
                </a:spcBef>
                <a:buClr>
                  <a:srgbClr val="1F497D"/>
                </a:buClr>
                <a:buFontTx/>
                <a:buChar char="•"/>
              </a:pPr>
              <a:r>
                <a:rPr lang="en-US" altLang="ko-KR" sz="1400" dirty="0"/>
                <a:t>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정수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l-GR" altLang="ko-KR" sz="1400" dirty="0" smtClean="0">
                  <a:ea typeface="HY신명조" pitchFamily="18" charset="-127"/>
                  <a:cs typeface="Times New Roman" pitchFamily="18" charset="0"/>
                </a:rPr>
                <a:t>ν</a:t>
              </a:r>
              <a:r>
                <a:rPr lang="en-US" altLang="ko-KR" sz="1400" dirty="0" smtClean="0">
                  <a:ea typeface="HY신명조" pitchFamily="18" charset="-127"/>
                  <a:cs typeface="Times New Roman" pitchFamily="18" charset="0"/>
                </a:rPr>
                <a:t> = n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 대한 </a:t>
              </a:r>
              <a:r>
                <a:rPr lang="en-US" altLang="ko-KR" sz="1400" dirty="0" smtClean="0">
                  <a:ea typeface="HY신명조" pitchFamily="18" charset="-127"/>
                  <a:cs typeface="Times New Roman" pitchFamily="18" charset="0"/>
                </a:rPr>
                <a:t>Bessel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함수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rgbClr val="339933"/>
                </a:buClr>
                <a:buFontTx/>
                <a:buChar char="•"/>
              </a:pP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rgbClr val="339933"/>
                </a:buClr>
                <a:buFontTx/>
                <a:buChar char="•"/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rgbClr val="339933"/>
                </a:buClr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으로 선택하면 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250000"/>
                </a:lnSpc>
                <a:spcBef>
                  <a:spcPct val="50000"/>
                </a:spcBef>
                <a:buClr>
                  <a:srgbClr val="339933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      </a:t>
              </a:r>
            </a:p>
            <a:p>
              <a:pPr algn="l">
                <a:lnSpc>
                  <a:spcPct val="250000"/>
                </a:lnSpc>
                <a:spcBef>
                  <a:spcPct val="50000"/>
                </a:spcBef>
                <a:buClr>
                  <a:srgbClr val="339933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 :  ‘ </a:t>
              </a:r>
              <a:r>
                <a:rPr lang="en-US" altLang="ko-KR" sz="1400" i="1" dirty="0" smtClean="0">
                  <a:ea typeface="HY신명조" pitchFamily="18" charset="-127"/>
                  <a:cs typeface="Times New Roman" pitchFamily="18" charset="0"/>
                </a:rPr>
                <a:t>n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차 제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1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종 </a:t>
              </a:r>
              <a:r>
                <a:rPr lang="en-US" altLang="ko-KR" sz="1400" dirty="0" smtClean="0">
                  <a:ea typeface="HY신명조" pitchFamily="18" charset="-127"/>
                  <a:cs typeface="Times New Roman" pitchFamily="18" charset="0"/>
                </a:rPr>
                <a:t>Bessel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함수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’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라고  한다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 algn="l">
                <a:lnSpc>
                  <a:spcPct val="250000"/>
                </a:lnSpc>
                <a:spcBef>
                  <a:spcPct val="50000"/>
                </a:spcBef>
                <a:buClr>
                  <a:srgbClr val="339933"/>
                </a:buClr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 lvl="0" algn="l">
                <a:spcBef>
                  <a:spcPct val="50000"/>
                </a:spcBef>
                <a:buClr>
                  <a:srgbClr val="1F497D"/>
                </a:buClr>
                <a:buFontTx/>
                <a:buChar char="•"/>
              </a:pPr>
              <a:r>
                <a:rPr lang="en-US" altLang="ko-KR" sz="1400" dirty="0">
                  <a:solidFill>
                    <a:srgbClr val="000000"/>
                  </a:solidFill>
                </a:rPr>
                <a:t> 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임의의</a:t>
              </a:r>
              <a:r>
                <a:rPr lang="ko-KR" altLang="en-US" sz="1400" dirty="0" smtClean="0">
                  <a:solidFill>
                    <a:srgbClr val="000000"/>
                  </a:solidFill>
                </a:rPr>
                <a:t>  </a:t>
              </a:r>
              <a:r>
                <a:rPr lang="el-GR" altLang="ko-KR" sz="1400" dirty="0" smtClean="0">
                  <a:solidFill>
                    <a:srgbClr val="000000"/>
                  </a:solidFill>
                  <a:ea typeface="HY신명조" pitchFamily="18" charset="-127"/>
                  <a:cs typeface="Times New Roman" pitchFamily="18" charset="0"/>
                </a:rPr>
                <a:t>ν</a:t>
              </a:r>
              <a:r>
                <a:rPr lang="en-US" altLang="ko-KR" sz="1400" dirty="0" smtClean="0">
                  <a:solidFill>
                    <a:srgbClr val="000000"/>
                  </a:solidFill>
                  <a:ea typeface="HY신명조" pitchFamily="18" charset="-127"/>
                  <a:cs typeface="Times New Roman" pitchFamily="18" charset="0"/>
                </a:rPr>
                <a:t> ≥0 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에 </a:t>
              </a:r>
              <a:r>
                <a:rPr lang="ko-KR" altLang="en-US" sz="1400" dirty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대한 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solidFill>
                    <a:srgbClr val="000000"/>
                  </a:solidFill>
                  <a:ea typeface="HY신명조" pitchFamily="18" charset="-127"/>
                  <a:cs typeface="Times New Roman" pitchFamily="18" charset="0"/>
                </a:rPr>
                <a:t>Bessel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함수         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.   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감마함수</a:t>
              </a:r>
              <a:endParaRPr lang="en-US" altLang="ko-KR" sz="14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 lvl="0" algn="l">
                <a:spcBef>
                  <a:spcPct val="50000"/>
                </a:spcBef>
                <a:buClr>
                  <a:srgbClr val="1F497D"/>
                </a:buClr>
              </a:pPr>
              <a:r>
                <a:rPr lang="en-US" altLang="ko-KR" sz="1400" dirty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     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감마함수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 smtClean="0">
                  <a:solidFill>
                    <a:srgbClr val="000000"/>
                  </a:solidFill>
                  <a:ea typeface="HY신명조" pitchFamily="18" charset="-127"/>
                  <a:cs typeface="Times New Roman" pitchFamily="18" charset="0"/>
                </a:rPr>
                <a:t>Gamma Function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) : </a:t>
              </a:r>
            </a:p>
            <a:p>
              <a:pPr lvl="0" algn="l">
                <a:spcBef>
                  <a:spcPct val="50000"/>
                </a:spcBef>
                <a:buClr>
                  <a:srgbClr val="1F497D"/>
                </a:buClr>
              </a:pPr>
              <a:r>
                <a:rPr lang="en-US" altLang="ko-KR" sz="1400" dirty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        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감마함수의 성질 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:</a:t>
              </a:r>
            </a:p>
            <a:p>
              <a:pPr lvl="0" algn="l">
                <a:spcBef>
                  <a:spcPct val="50000"/>
                </a:spcBef>
                <a:buClr>
                  <a:srgbClr val="1F497D"/>
                </a:buClr>
              </a:pPr>
              <a:endParaRPr lang="en-US" altLang="ko-KR" sz="14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rgbClr val="339933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으로 선택하면 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250000"/>
                </a:lnSpc>
                <a:spcBef>
                  <a:spcPct val="50000"/>
                </a:spcBef>
                <a:buClr>
                  <a:srgbClr val="339933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      :</a:t>
              </a:r>
              <a:endParaRPr lang="en-US" altLang="ko-KR" sz="1400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250000"/>
                </a:lnSpc>
                <a:spcBef>
                  <a:spcPct val="50000"/>
                </a:spcBef>
                <a:buClr>
                  <a:srgbClr val="339933"/>
                </a:buClr>
              </a:pP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616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261177695"/>
                </p:ext>
              </p:extLst>
            </p:nvPr>
          </p:nvGraphicFramePr>
          <p:xfrm>
            <a:off x="445" y="939"/>
            <a:ext cx="1360" cy="320"/>
          </p:xfrm>
          <a:graphic>
            <a:graphicData uri="http://schemas.openxmlformats.org/presentationml/2006/ole">
              <p:oleObj spid="_x0000_s6214" name="Equation" r:id="rId3" imgW="2158920" imgH="507960" progId="">
                <p:embed/>
              </p:oleObj>
            </a:graphicData>
          </a:graphic>
        </p:graphicFrame>
        <p:graphicFrame>
          <p:nvGraphicFramePr>
            <p:cNvPr id="616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814973968"/>
                </p:ext>
              </p:extLst>
            </p:nvPr>
          </p:nvGraphicFramePr>
          <p:xfrm>
            <a:off x="581" y="2482"/>
            <a:ext cx="3216" cy="320"/>
          </p:xfrm>
          <a:graphic>
            <a:graphicData uri="http://schemas.openxmlformats.org/presentationml/2006/ole">
              <p:oleObj spid="_x0000_s6215" name="Equation" r:id="rId4" imgW="5105160" imgH="507960" progId="">
                <p:embed/>
              </p:oleObj>
            </a:graphicData>
          </a:graphic>
        </p:graphicFrame>
      </p:grpSp>
      <p:graphicFrame>
        <p:nvGraphicFramePr>
          <p:cNvPr id="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49965721"/>
              </p:ext>
            </p:extLst>
          </p:nvPr>
        </p:nvGraphicFramePr>
        <p:xfrm>
          <a:off x="3347864" y="692696"/>
          <a:ext cx="406400" cy="254000"/>
        </p:xfrm>
        <a:graphic>
          <a:graphicData uri="http://schemas.openxmlformats.org/presentationml/2006/ole">
            <p:oleObj spid="_x0000_s6216" name="Equation" r:id="rId5" imgW="406080" imgH="253800" progId="">
              <p:embed/>
            </p:oleObj>
          </a:graphicData>
        </a:graphic>
      </p:graphicFrame>
      <p:graphicFrame>
        <p:nvGraphicFramePr>
          <p:cNvPr id="1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20252591"/>
              </p:ext>
            </p:extLst>
          </p:nvPr>
        </p:nvGraphicFramePr>
        <p:xfrm>
          <a:off x="1259632" y="980728"/>
          <a:ext cx="3492500" cy="914400"/>
        </p:xfrm>
        <a:graphic>
          <a:graphicData uri="http://schemas.openxmlformats.org/presentationml/2006/ole">
            <p:oleObj spid="_x0000_s6217" name="Equation" r:id="rId6" imgW="3492360" imgH="914400" progId="">
              <p:embed/>
            </p:oleObj>
          </a:graphicData>
        </a:graphic>
      </p:graphicFrame>
      <p:graphicFrame>
        <p:nvGraphicFramePr>
          <p:cNvPr id="1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36638596"/>
              </p:ext>
            </p:extLst>
          </p:nvPr>
        </p:nvGraphicFramePr>
        <p:xfrm>
          <a:off x="3275856" y="1484784"/>
          <a:ext cx="2527300" cy="508000"/>
        </p:xfrm>
        <a:graphic>
          <a:graphicData uri="http://schemas.openxmlformats.org/presentationml/2006/ole">
            <p:oleObj spid="_x0000_s6218" name="Equation" r:id="rId7" imgW="2527200" imgH="507960" progId="">
              <p:embed/>
            </p:oleObj>
          </a:graphicData>
        </a:graphic>
      </p:graphicFrame>
      <p:graphicFrame>
        <p:nvGraphicFramePr>
          <p:cNvPr id="1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4526525"/>
              </p:ext>
            </p:extLst>
          </p:nvPr>
        </p:nvGraphicFramePr>
        <p:xfrm>
          <a:off x="3707904" y="4149080"/>
          <a:ext cx="1752600" cy="330200"/>
        </p:xfrm>
        <a:graphic>
          <a:graphicData uri="http://schemas.openxmlformats.org/presentationml/2006/ole">
            <p:oleObj spid="_x0000_s6220" name="Equation" r:id="rId8" imgW="1752480" imgH="330120" progId="">
              <p:embed/>
            </p:oleObj>
          </a:graphicData>
        </a:graphic>
      </p:graphicFrame>
      <p:graphicFrame>
        <p:nvGraphicFramePr>
          <p:cNvPr id="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30940750"/>
              </p:ext>
            </p:extLst>
          </p:nvPr>
        </p:nvGraphicFramePr>
        <p:xfrm>
          <a:off x="3571868" y="4500570"/>
          <a:ext cx="3365500" cy="254000"/>
        </p:xfrm>
        <a:graphic>
          <a:graphicData uri="http://schemas.openxmlformats.org/presentationml/2006/ole">
            <p:oleObj spid="_x0000_s6221" name="Equation" r:id="rId9" imgW="3365280" imgH="253800" progId="">
              <p:embed/>
            </p:oleObj>
          </a:graphicData>
        </a:graphic>
      </p:graphicFrame>
      <p:graphicFrame>
        <p:nvGraphicFramePr>
          <p:cNvPr id="1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01173995"/>
              </p:ext>
            </p:extLst>
          </p:nvPr>
        </p:nvGraphicFramePr>
        <p:xfrm>
          <a:off x="1403648" y="5733256"/>
          <a:ext cx="2349500" cy="508000"/>
        </p:xfrm>
        <a:graphic>
          <a:graphicData uri="http://schemas.openxmlformats.org/presentationml/2006/ole">
            <p:oleObj spid="_x0000_s6222" name="Equation" r:id="rId10" imgW="2349360" imgH="507960" progId="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164288" y="26064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5-4</a:t>
            </a:r>
            <a:endParaRPr lang="ko-KR" altLang="en-US" sz="1000" b="1" dirty="0"/>
          </a:p>
        </p:txBody>
      </p:sp>
      <p:graphicFrame>
        <p:nvGraphicFramePr>
          <p:cNvPr id="6223" name="Object 79"/>
          <p:cNvGraphicFramePr>
            <a:graphicFrameLocks noChangeAspect="1"/>
          </p:cNvGraphicFramePr>
          <p:nvPr/>
        </p:nvGraphicFramePr>
        <p:xfrm>
          <a:off x="1258888" y="2060575"/>
          <a:ext cx="5676900" cy="495300"/>
        </p:xfrm>
        <a:graphic>
          <a:graphicData uri="http://schemas.openxmlformats.org/presentationml/2006/ole">
            <p:oleObj spid="_x0000_s6223" name="수식" r:id="rId11" imgW="5676840" imgH="495000" progId="Equation.3">
              <p:embed/>
            </p:oleObj>
          </a:graphicData>
        </a:graphic>
      </p:graphicFrame>
      <p:graphicFrame>
        <p:nvGraphicFramePr>
          <p:cNvPr id="6224" name="Object 80"/>
          <p:cNvGraphicFramePr>
            <a:graphicFrameLocks noChangeAspect="1"/>
          </p:cNvGraphicFramePr>
          <p:nvPr/>
        </p:nvGraphicFramePr>
        <p:xfrm>
          <a:off x="715963" y="2800350"/>
          <a:ext cx="406400" cy="190500"/>
        </p:xfrm>
        <a:graphic>
          <a:graphicData uri="http://schemas.openxmlformats.org/presentationml/2006/ole">
            <p:oleObj spid="_x0000_s6224" name="수식" r:id="rId12" imgW="406080" imgH="190440" progId="Equation.3">
              <p:embed/>
            </p:oleObj>
          </a:graphicData>
        </a:graphic>
      </p:graphicFrame>
      <p:graphicFrame>
        <p:nvGraphicFramePr>
          <p:cNvPr id="6225" name="Object 81"/>
          <p:cNvGraphicFramePr>
            <a:graphicFrameLocks noChangeAspect="1"/>
          </p:cNvGraphicFramePr>
          <p:nvPr/>
        </p:nvGraphicFramePr>
        <p:xfrm>
          <a:off x="1438275" y="4797425"/>
          <a:ext cx="5994400" cy="228600"/>
        </p:xfrm>
        <a:graphic>
          <a:graphicData uri="http://schemas.openxmlformats.org/presentationml/2006/ole">
            <p:oleObj spid="_x0000_s6225" name="수식" r:id="rId13" imgW="5994360" imgH="228600" progId="Equation.3">
              <p:embed/>
            </p:oleObj>
          </a:graphicData>
        </a:graphic>
      </p:graphicFrame>
      <p:graphicFrame>
        <p:nvGraphicFramePr>
          <p:cNvPr id="6226" name="Object 82"/>
          <p:cNvGraphicFramePr>
            <a:graphicFrameLocks noChangeAspect="1"/>
          </p:cNvGraphicFramePr>
          <p:nvPr/>
        </p:nvGraphicFramePr>
        <p:xfrm>
          <a:off x="5940152" y="1628800"/>
          <a:ext cx="520700" cy="228600"/>
        </p:xfrm>
        <a:graphic>
          <a:graphicData uri="http://schemas.openxmlformats.org/presentationml/2006/ole">
            <p:oleObj spid="_x0000_s6226" name="수식" r:id="rId14" imgW="520560" imgH="228600" progId="Equation.3">
              <p:embed/>
            </p:oleObj>
          </a:graphicData>
        </a:graphic>
      </p:graphicFrame>
      <p:graphicFrame>
        <p:nvGraphicFramePr>
          <p:cNvPr id="6227" name="Object 83"/>
          <p:cNvGraphicFramePr>
            <a:graphicFrameLocks noChangeAspect="1"/>
          </p:cNvGraphicFramePr>
          <p:nvPr/>
        </p:nvGraphicFramePr>
        <p:xfrm>
          <a:off x="6694488" y="5229225"/>
          <a:ext cx="546100" cy="228600"/>
        </p:xfrm>
        <a:graphic>
          <a:graphicData uri="http://schemas.openxmlformats.org/presentationml/2006/ole">
            <p:oleObj spid="_x0000_s6227" name="수식" r:id="rId15" imgW="545760" imgH="228600" progId="Equation.3">
              <p:embed/>
            </p:oleObj>
          </a:graphicData>
        </a:graphic>
      </p:graphicFrame>
      <p:graphicFrame>
        <p:nvGraphicFramePr>
          <p:cNvPr id="6228" name="Object 84"/>
          <p:cNvGraphicFramePr>
            <a:graphicFrameLocks noChangeAspect="1"/>
          </p:cNvGraphicFramePr>
          <p:nvPr/>
        </p:nvGraphicFramePr>
        <p:xfrm>
          <a:off x="808038" y="5876925"/>
          <a:ext cx="508000" cy="228600"/>
        </p:xfrm>
        <a:graphic>
          <a:graphicData uri="http://schemas.openxmlformats.org/presentationml/2006/ole">
            <p:oleObj spid="_x0000_s6228" name="수식" r:id="rId16" imgW="507960" imgH="228600" progId="Equation.3">
              <p:embed/>
            </p:oleObj>
          </a:graphicData>
        </a:graphic>
      </p:graphicFrame>
      <p:graphicFrame>
        <p:nvGraphicFramePr>
          <p:cNvPr id="6229" name="Object 85"/>
          <p:cNvGraphicFramePr>
            <a:graphicFrameLocks noChangeAspect="1"/>
          </p:cNvGraphicFramePr>
          <p:nvPr/>
        </p:nvGraphicFramePr>
        <p:xfrm>
          <a:off x="3976688" y="5732463"/>
          <a:ext cx="4432300" cy="762000"/>
        </p:xfrm>
        <a:graphic>
          <a:graphicData uri="http://schemas.openxmlformats.org/presentationml/2006/ole">
            <p:oleObj spid="_x0000_s6229" name="수식" r:id="rId17" imgW="4431960" imgH="761760" progId="Equation.3">
              <p:embed/>
            </p:oleObj>
          </a:graphicData>
        </a:graphic>
      </p:graphicFrame>
      <p:graphicFrame>
        <p:nvGraphicFramePr>
          <p:cNvPr id="6230" name="Object 86"/>
          <p:cNvGraphicFramePr>
            <a:graphicFrameLocks noChangeAspect="1"/>
          </p:cNvGraphicFramePr>
          <p:nvPr/>
        </p:nvGraphicFramePr>
        <p:xfrm>
          <a:off x="3635896" y="3861048"/>
          <a:ext cx="558800" cy="228600"/>
        </p:xfrm>
        <a:graphic>
          <a:graphicData uri="http://schemas.openxmlformats.org/presentationml/2006/ole">
            <p:oleObj spid="_x0000_s6230" name="수식" r:id="rId18" imgW="558720" imgH="228600" progId="Equation.3">
              <p:embed/>
            </p:oleObj>
          </a:graphicData>
        </a:graphic>
      </p:graphicFrame>
      <p:sp>
        <p:nvSpPr>
          <p:cNvPr id="24" name="모서리가 둥근 직사각형 23"/>
          <p:cNvSpPr/>
          <p:nvPr/>
        </p:nvSpPr>
        <p:spPr bwMode="auto">
          <a:xfrm>
            <a:off x="1331640" y="5733256"/>
            <a:ext cx="7056784" cy="72008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1331640" y="5733256"/>
            <a:ext cx="6984776" cy="792088"/>
          </a:xfrm>
          <a:prstGeom prst="roundRect">
            <a:avLst/>
          </a:prstGeom>
          <a:noFill/>
          <a:ln w="19050">
            <a:solidFill>
              <a:srgbClr val="0066FF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 bwMode="auto">
          <a:xfrm>
            <a:off x="1043608" y="4077072"/>
            <a:ext cx="936104" cy="0"/>
          </a:xfrm>
          <a:prstGeom prst="line">
            <a:avLst/>
          </a:prstGeom>
          <a:noFill/>
          <a:ln w="19050">
            <a:solidFill>
              <a:srgbClr val="0066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모서리가 둥근 직사각형 35"/>
          <p:cNvSpPr/>
          <p:nvPr/>
        </p:nvSpPr>
        <p:spPr bwMode="auto">
          <a:xfrm>
            <a:off x="1403648" y="2636912"/>
            <a:ext cx="5544616" cy="576064"/>
          </a:xfrm>
          <a:prstGeom prst="roundRect">
            <a:avLst/>
          </a:prstGeom>
          <a:noFill/>
          <a:ln w="6350">
            <a:solidFill>
              <a:srgbClr val="00A7E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 bwMode="auto">
          <a:xfrm>
            <a:off x="2843808" y="2276872"/>
            <a:ext cx="576064" cy="0"/>
          </a:xfrm>
          <a:prstGeom prst="line">
            <a:avLst/>
          </a:prstGeom>
          <a:noFill/>
          <a:ln>
            <a:solidFill>
              <a:srgbClr val="00A7E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연결선 28"/>
          <p:cNvCxnSpPr/>
          <p:nvPr/>
        </p:nvCxnSpPr>
        <p:spPr bwMode="auto">
          <a:xfrm>
            <a:off x="4071934" y="6215082"/>
            <a:ext cx="1643074" cy="1588"/>
          </a:xfrm>
          <a:prstGeom prst="line">
            <a:avLst/>
          </a:prstGeom>
          <a:noFill/>
          <a:ln w="6350">
            <a:solidFill>
              <a:srgbClr val="0066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231" name="Object 87"/>
          <p:cNvGraphicFramePr>
            <a:graphicFrameLocks noChangeAspect="1"/>
          </p:cNvGraphicFramePr>
          <p:nvPr/>
        </p:nvGraphicFramePr>
        <p:xfrm>
          <a:off x="5603875" y="4227513"/>
          <a:ext cx="482600" cy="203200"/>
        </p:xfrm>
        <a:graphic>
          <a:graphicData uri="http://schemas.openxmlformats.org/presentationml/2006/ole">
            <p:oleObj spid="_x0000_s6231" name="수식" r:id="rId19" imgW="482400" imgH="203040" progId="Equation.3">
              <p:embed/>
            </p:oleObj>
          </a:graphicData>
        </a:graphic>
      </p:graphicFrame>
      <p:graphicFrame>
        <p:nvGraphicFramePr>
          <p:cNvPr id="6232" name="Object 88"/>
          <p:cNvGraphicFramePr>
            <a:graphicFrameLocks noChangeAspect="1"/>
          </p:cNvGraphicFramePr>
          <p:nvPr/>
        </p:nvGraphicFramePr>
        <p:xfrm>
          <a:off x="6967538" y="4519613"/>
          <a:ext cx="444500" cy="190500"/>
        </p:xfrm>
        <a:graphic>
          <a:graphicData uri="http://schemas.openxmlformats.org/presentationml/2006/ole">
            <p:oleObj spid="_x0000_s6232" name="수식" r:id="rId20" imgW="444240" imgH="190440" progId="Equation.3">
              <p:embed/>
            </p:oleObj>
          </a:graphicData>
        </a:graphic>
      </p:graphicFrame>
      <p:graphicFrame>
        <p:nvGraphicFramePr>
          <p:cNvPr id="6233" name="Object 89"/>
          <p:cNvGraphicFramePr>
            <a:graphicFrameLocks noChangeAspect="1"/>
          </p:cNvGraphicFramePr>
          <p:nvPr/>
        </p:nvGraphicFramePr>
        <p:xfrm>
          <a:off x="3071802" y="4500570"/>
          <a:ext cx="419100" cy="190500"/>
        </p:xfrm>
        <a:graphic>
          <a:graphicData uri="http://schemas.openxmlformats.org/presentationml/2006/ole">
            <p:oleObj spid="_x0000_s6233" name="수식" r:id="rId21" imgW="41904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539750" y="620713"/>
          <a:ext cx="8051800" cy="4318000"/>
        </p:xfrm>
        <a:graphic>
          <a:graphicData uri="http://schemas.openxmlformats.org/presentationml/2006/ole">
            <p:oleObj spid="_x0000_s77826" name="수식" r:id="rId3" imgW="8051760" imgH="4317840" progId="Equation.3">
              <p:embed/>
            </p:oleObj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899592" y="5013176"/>
          <a:ext cx="1155700" cy="241300"/>
        </p:xfrm>
        <a:graphic>
          <a:graphicData uri="http://schemas.openxmlformats.org/presentationml/2006/ole">
            <p:oleObj spid="_x0000_s77827" name="수식" r:id="rId4" imgW="1155600" imgH="241200" progId="Equation.3">
              <p:embed/>
            </p:oleObj>
          </a:graphicData>
        </a:graphic>
      </p:graphicFrame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539552" y="4941168"/>
            <a:ext cx="8496944" cy="1723549"/>
          </a:xfrm>
          <a:prstGeom prst="rect">
            <a:avLst/>
          </a:prstGeom>
          <a:noFill/>
          <a:ln w="12700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Clr>
                <a:srgbClr val="C0504D"/>
              </a:buClr>
              <a:buFont typeface="Wingdings" pitchFamily="2" charset="2"/>
              <a:buChar char="l"/>
            </a:pPr>
            <a:r>
              <a:rPr lang="en-US" altLang="ko-KR" sz="1300" dirty="0" smtClean="0">
                <a:solidFill>
                  <a:srgbClr val="000000"/>
                </a:solidFill>
                <a:latin typeface="굴림" pitchFamily="50" charset="-127"/>
              </a:rPr>
              <a:t>                        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Bessel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" pitchFamily="50" charset="-127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방정식의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일반해</a:t>
            </a:r>
            <a:endParaRPr lang="en-US" altLang="ko-KR" sz="1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  <a:buClr>
                <a:srgbClr val="C0504D"/>
              </a:buClr>
            </a:pPr>
            <a:r>
              <a:rPr lang="en-US" altLang="ko-KR" sz="1400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    </a:t>
            </a:r>
            <a:r>
              <a:rPr lang="ko-KR" altLang="en-US" sz="14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모든 </a:t>
            </a:r>
            <a:r>
              <a:rPr lang="el-GR" altLang="ko-KR" sz="1400" dirty="0" smtClean="0">
                <a:solidFill>
                  <a:srgbClr val="000000"/>
                </a:solidFill>
                <a:ea typeface="HY신명조" pitchFamily="18" charset="-127"/>
                <a:cs typeface="Times New Roman" pitchFamily="18" charset="0"/>
              </a:rPr>
              <a:t>ν</a:t>
            </a:r>
            <a:r>
              <a:rPr lang="ko-KR" altLang="en-US" sz="14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값 </a:t>
            </a:r>
            <a:r>
              <a:rPr lang="en-US" altLang="ko-KR" sz="14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그리고</a:t>
            </a:r>
            <a:r>
              <a:rPr lang="ko-KR" altLang="en-US" sz="1400" i="1" dirty="0" smtClean="0">
                <a:solidFill>
                  <a:srgbClr val="000000"/>
                </a:solidFill>
                <a:ea typeface="HY신명조" pitchFamily="18" charset="-127"/>
                <a:cs typeface="Times New Roman" pitchFamily="18" charset="0"/>
              </a:rPr>
              <a:t> </a:t>
            </a:r>
            <a:r>
              <a:rPr lang="en-US" altLang="ko-KR" sz="1400" i="1" dirty="0" smtClean="0">
                <a:solidFill>
                  <a:srgbClr val="000000"/>
                </a:solidFill>
                <a:ea typeface="HY신명조" pitchFamily="18" charset="-127"/>
                <a:cs typeface="Times New Roman" pitchFamily="18" charset="0"/>
              </a:rPr>
              <a:t>x </a:t>
            </a:r>
            <a:r>
              <a:rPr lang="en-US" altLang="ko-KR" sz="14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&gt; </a:t>
            </a:r>
            <a:r>
              <a:rPr lang="en-US" altLang="ko-KR" sz="1400" dirty="0" smtClean="0">
                <a:solidFill>
                  <a:srgbClr val="000000"/>
                </a:solidFill>
                <a:ea typeface="HY신명조" pitchFamily="18" charset="-127"/>
                <a:cs typeface="Times New Roman" pitchFamily="18" charset="0"/>
              </a:rPr>
              <a:t>0</a:t>
            </a:r>
            <a:r>
              <a:rPr lang="en-US" altLang="ko-KR" sz="14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) </a:t>
            </a:r>
            <a:r>
              <a:rPr lang="ko-KR" altLang="en-US" sz="14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대한  </a:t>
            </a:r>
            <a:r>
              <a:rPr lang="en-US" altLang="ko-KR" sz="1400" dirty="0" smtClean="0">
                <a:solidFill>
                  <a:srgbClr val="000000"/>
                </a:solidFill>
                <a:ea typeface="HY신명조" pitchFamily="18" charset="-127"/>
                <a:cs typeface="Times New Roman" pitchFamily="18" charset="0"/>
              </a:rPr>
              <a:t>Bessel</a:t>
            </a:r>
            <a:r>
              <a:rPr lang="en-US" altLang="ko-KR" sz="14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방정식의 </a:t>
            </a:r>
            <a:r>
              <a:rPr lang="ko-KR" altLang="en-US" sz="1400" dirty="0" err="1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일반해는</a:t>
            </a:r>
            <a:r>
              <a:rPr lang="ko-KR" altLang="en-US" sz="14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 다음과  같다</a:t>
            </a:r>
            <a:r>
              <a:rPr lang="en-US" altLang="ko-KR" sz="14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Clr>
                <a:srgbClr val="C0504D"/>
              </a:buClr>
            </a:pPr>
            <a:endParaRPr lang="en-US" altLang="ko-KR" dirty="0" smtClean="0"/>
          </a:p>
          <a:p>
            <a:pPr algn="l">
              <a:lnSpc>
                <a:spcPct val="150000"/>
              </a:lnSpc>
              <a:spcBef>
                <a:spcPct val="50000"/>
              </a:spcBef>
              <a:buClr>
                <a:srgbClr val="C0504D"/>
              </a:buClr>
            </a:pPr>
            <a:endParaRPr lang="en-US" altLang="ko-KR" sz="1400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</a:endParaRPr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899592" y="6021288"/>
          <a:ext cx="8102600" cy="495300"/>
        </p:xfrm>
        <a:graphic>
          <a:graphicData uri="http://schemas.openxmlformats.org/presentationml/2006/ole">
            <p:oleObj spid="_x0000_s77829" name="수식" r:id="rId5" imgW="8102520" imgH="495000" progId="Equation.3">
              <p:embed/>
            </p:oleObj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827584" y="5661248"/>
          <a:ext cx="4991100" cy="241300"/>
        </p:xfrm>
        <a:graphic>
          <a:graphicData uri="http://schemas.openxmlformats.org/presentationml/2006/ole">
            <p:oleObj spid="_x0000_s77831" name="수식" r:id="rId6" imgW="4991040" imgH="241200" progId="Equation.3">
              <p:embed/>
            </p:oleObj>
          </a:graphicData>
        </a:graphic>
      </p:graphicFrame>
      <p:sp>
        <p:nvSpPr>
          <p:cNvPr id="9" name="모서리가 둥근 직사각형 8"/>
          <p:cNvSpPr/>
          <p:nvPr/>
        </p:nvSpPr>
        <p:spPr bwMode="auto">
          <a:xfrm>
            <a:off x="683568" y="3068960"/>
            <a:ext cx="2808312" cy="792088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683568" y="3068960"/>
            <a:ext cx="2808312" cy="792088"/>
          </a:xfrm>
          <a:prstGeom prst="roundRect">
            <a:avLst/>
          </a:prstGeom>
          <a:noFill/>
          <a:ln w="19050">
            <a:solidFill>
              <a:srgbClr val="0066FF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1475656" y="3356992"/>
            <a:ext cx="576064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연결선 13"/>
          <p:cNvCxnSpPr/>
          <p:nvPr/>
        </p:nvCxnSpPr>
        <p:spPr bwMode="auto">
          <a:xfrm>
            <a:off x="1475656" y="3356992"/>
            <a:ext cx="576064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연결선 15"/>
          <p:cNvCxnSpPr/>
          <p:nvPr/>
        </p:nvCxnSpPr>
        <p:spPr bwMode="auto">
          <a:xfrm>
            <a:off x="1475656" y="3284984"/>
            <a:ext cx="576064" cy="7200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연결선 17"/>
          <p:cNvCxnSpPr/>
          <p:nvPr/>
        </p:nvCxnSpPr>
        <p:spPr bwMode="auto">
          <a:xfrm>
            <a:off x="1403648" y="3284984"/>
            <a:ext cx="64807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연결선 19"/>
          <p:cNvCxnSpPr/>
          <p:nvPr/>
        </p:nvCxnSpPr>
        <p:spPr bwMode="auto">
          <a:xfrm>
            <a:off x="3779912" y="3861048"/>
            <a:ext cx="1584176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연결선 21"/>
          <p:cNvCxnSpPr/>
          <p:nvPr/>
        </p:nvCxnSpPr>
        <p:spPr bwMode="auto">
          <a:xfrm>
            <a:off x="3779912" y="3861048"/>
            <a:ext cx="1584176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연결선 23"/>
          <p:cNvCxnSpPr/>
          <p:nvPr/>
        </p:nvCxnSpPr>
        <p:spPr bwMode="auto">
          <a:xfrm>
            <a:off x="1475656" y="3284984"/>
            <a:ext cx="576064" cy="0"/>
          </a:xfrm>
          <a:prstGeom prst="line">
            <a:avLst/>
          </a:prstGeom>
          <a:noFill/>
          <a:ln>
            <a:solidFill>
              <a:srgbClr val="0066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연결선 26"/>
          <p:cNvCxnSpPr/>
          <p:nvPr/>
        </p:nvCxnSpPr>
        <p:spPr bwMode="auto">
          <a:xfrm>
            <a:off x="3779912" y="3861048"/>
            <a:ext cx="1584176" cy="0"/>
          </a:xfrm>
          <a:prstGeom prst="line">
            <a:avLst/>
          </a:prstGeom>
          <a:noFill/>
          <a:ln>
            <a:solidFill>
              <a:srgbClr val="0066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611560" y="4653136"/>
          <a:ext cx="3695700" cy="241300"/>
        </p:xfrm>
        <a:graphic>
          <a:graphicData uri="http://schemas.openxmlformats.org/presentationml/2006/ole">
            <p:oleObj spid="_x0000_s77832" name="수식" r:id="rId7" imgW="3695400" imgH="241200" progId="Equation.3">
              <p:embed/>
            </p:oleObj>
          </a:graphicData>
        </a:graphic>
      </p:graphicFrame>
      <p:cxnSp>
        <p:nvCxnSpPr>
          <p:cNvPr id="30" name="직선 연결선 29"/>
          <p:cNvCxnSpPr/>
          <p:nvPr/>
        </p:nvCxnSpPr>
        <p:spPr bwMode="auto">
          <a:xfrm>
            <a:off x="5868144" y="4365104"/>
            <a:ext cx="864096" cy="0"/>
          </a:xfrm>
          <a:prstGeom prst="line">
            <a:avLst/>
          </a:prstGeom>
          <a:noFill/>
          <a:ln>
            <a:solidFill>
              <a:srgbClr val="0066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직선 연결선 31"/>
          <p:cNvCxnSpPr/>
          <p:nvPr/>
        </p:nvCxnSpPr>
        <p:spPr bwMode="auto">
          <a:xfrm>
            <a:off x="5868144" y="4653136"/>
            <a:ext cx="151216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직선 연결선 35"/>
          <p:cNvCxnSpPr/>
          <p:nvPr/>
        </p:nvCxnSpPr>
        <p:spPr bwMode="auto">
          <a:xfrm>
            <a:off x="5868144" y="4653136"/>
            <a:ext cx="1512168" cy="0"/>
          </a:xfrm>
          <a:prstGeom prst="line">
            <a:avLst/>
          </a:prstGeom>
          <a:noFill/>
          <a:ln>
            <a:solidFill>
              <a:srgbClr val="0066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모서리가 둥근 직사각형 40"/>
          <p:cNvSpPr/>
          <p:nvPr/>
        </p:nvSpPr>
        <p:spPr bwMode="auto">
          <a:xfrm>
            <a:off x="827584" y="5013176"/>
            <a:ext cx="8208912" cy="158417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3995936" y="5085184"/>
            <a:ext cx="914400" cy="91440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755576" y="4941168"/>
            <a:ext cx="8280920" cy="1656184"/>
          </a:xfrm>
          <a:prstGeom prst="roundRect">
            <a:avLst/>
          </a:prstGeom>
          <a:noFill/>
          <a:ln w="19050">
            <a:solidFill>
              <a:srgbClr val="0066FF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 bwMode="auto">
          <a:xfrm>
            <a:off x="323528" y="5877272"/>
            <a:ext cx="914400" cy="914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직선 연결선 50"/>
          <p:cNvCxnSpPr/>
          <p:nvPr/>
        </p:nvCxnSpPr>
        <p:spPr bwMode="auto">
          <a:xfrm>
            <a:off x="971600" y="5589240"/>
            <a:ext cx="720080" cy="0"/>
          </a:xfrm>
          <a:prstGeom prst="line">
            <a:avLst/>
          </a:prstGeom>
          <a:noFill/>
          <a:ln>
            <a:solidFill>
              <a:srgbClr val="0066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직선 연결선 58"/>
          <p:cNvCxnSpPr/>
          <p:nvPr/>
        </p:nvCxnSpPr>
        <p:spPr bwMode="auto">
          <a:xfrm>
            <a:off x="1547664" y="6237312"/>
            <a:ext cx="1440160" cy="0"/>
          </a:xfrm>
          <a:prstGeom prst="line">
            <a:avLst/>
          </a:prstGeom>
          <a:noFill/>
          <a:ln>
            <a:solidFill>
              <a:srgbClr val="0066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직선 연결선 65"/>
          <p:cNvCxnSpPr/>
          <p:nvPr/>
        </p:nvCxnSpPr>
        <p:spPr bwMode="auto">
          <a:xfrm>
            <a:off x="1115616" y="6453336"/>
            <a:ext cx="1656184" cy="0"/>
          </a:xfrm>
          <a:prstGeom prst="line">
            <a:avLst/>
          </a:prstGeom>
          <a:noFill/>
          <a:ln>
            <a:solidFill>
              <a:srgbClr val="0066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직선 연결선 68"/>
          <p:cNvCxnSpPr/>
          <p:nvPr/>
        </p:nvCxnSpPr>
        <p:spPr bwMode="auto">
          <a:xfrm>
            <a:off x="4355976" y="5877272"/>
            <a:ext cx="1512168" cy="0"/>
          </a:xfrm>
          <a:prstGeom prst="line">
            <a:avLst/>
          </a:prstGeom>
          <a:noFill/>
          <a:ln>
            <a:solidFill>
              <a:srgbClr val="0066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직선 연결선 70"/>
          <p:cNvCxnSpPr/>
          <p:nvPr/>
        </p:nvCxnSpPr>
        <p:spPr bwMode="auto">
          <a:xfrm>
            <a:off x="611560" y="4869160"/>
            <a:ext cx="3672408" cy="0"/>
          </a:xfrm>
          <a:prstGeom prst="line">
            <a:avLst/>
          </a:prstGeom>
          <a:noFill/>
          <a:ln>
            <a:solidFill>
              <a:srgbClr val="00FF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직선 연결선 76"/>
          <p:cNvCxnSpPr/>
          <p:nvPr/>
        </p:nvCxnSpPr>
        <p:spPr bwMode="auto">
          <a:xfrm>
            <a:off x="107504" y="4797152"/>
            <a:ext cx="914400" cy="914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직선 연결선 82"/>
          <p:cNvCxnSpPr/>
          <p:nvPr/>
        </p:nvCxnSpPr>
        <p:spPr bwMode="auto">
          <a:xfrm>
            <a:off x="971600" y="4869160"/>
            <a:ext cx="576064" cy="0"/>
          </a:xfrm>
          <a:prstGeom prst="line">
            <a:avLst/>
          </a:prstGeom>
          <a:noFill/>
          <a:ln>
            <a:solidFill>
              <a:srgbClr val="0066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직사각형 84"/>
          <p:cNvSpPr/>
          <p:nvPr/>
        </p:nvSpPr>
        <p:spPr bwMode="auto">
          <a:xfrm>
            <a:off x="1691680" y="5661248"/>
            <a:ext cx="1872208" cy="216024"/>
          </a:xfrm>
          <a:prstGeom prst="rect">
            <a:avLst/>
          </a:prstGeom>
          <a:noFill/>
          <a:ln>
            <a:solidFill>
              <a:srgbClr val="00FF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8358214" y="285728"/>
          <a:ext cx="215900" cy="165100"/>
        </p:xfrm>
        <a:graphic>
          <a:graphicData uri="http://schemas.openxmlformats.org/presentationml/2006/ole">
            <p:oleObj spid="_x0000_s77833" name="수식" r:id="rId8" imgW="215640" imgH="16488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690563" y="1052513"/>
          <a:ext cx="4648200" cy="2400300"/>
        </p:xfrm>
        <a:graphic>
          <a:graphicData uri="http://schemas.openxmlformats.org/presentationml/2006/ole">
            <p:oleObj spid="_x0000_s80898" name="수식" r:id="rId3" imgW="4647960" imgH="2400120" progId="Equation.3">
              <p:embed/>
            </p:oleObj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2143108" y="642918"/>
          <a:ext cx="1752600" cy="330200"/>
        </p:xfrm>
        <a:graphic>
          <a:graphicData uri="http://schemas.openxmlformats.org/presentationml/2006/ole">
            <p:oleObj spid="_x0000_s80899" name="Equation" r:id="rId4" imgW="1752480" imgH="330120" progId="">
              <p:embed/>
            </p:oleObj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3968750" y="714356"/>
          <a:ext cx="546100" cy="215918"/>
        </p:xfrm>
        <a:graphic>
          <a:graphicData uri="http://schemas.openxmlformats.org/presentationml/2006/ole">
            <p:oleObj spid="_x0000_s80900" name="수식" r:id="rId5" imgW="545760" imgH="228600" progId="Equation.3">
              <p:embed/>
            </p:oleObj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714348" y="714356"/>
          <a:ext cx="1193800" cy="215900"/>
        </p:xfrm>
        <a:graphic>
          <a:graphicData uri="http://schemas.openxmlformats.org/presentationml/2006/ole">
            <p:oleObj spid="_x0000_s80901" name="수식" r:id="rId6" imgW="1193760" imgH="215640" progId="Equation.3">
              <p:embed/>
            </p:oleObj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5220072" y="1052736"/>
          <a:ext cx="3276600" cy="2070100"/>
        </p:xfrm>
        <a:graphic>
          <a:graphicData uri="http://schemas.openxmlformats.org/presentationml/2006/ole">
            <p:oleObj spid="_x0000_s80902" name="수식" r:id="rId7" imgW="3276360" imgH="2070000" progId="Equation.3">
              <p:embed/>
            </p:oleObj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642910" y="4000504"/>
          <a:ext cx="4533900" cy="1882775"/>
        </p:xfrm>
        <a:graphic>
          <a:graphicData uri="http://schemas.openxmlformats.org/presentationml/2006/ole">
            <p:oleObj spid="_x0000_s80903" name="수식" r:id="rId8" imgW="4533840" imgH="1993680" progId="Equation.3">
              <p:embed/>
            </p:oleObj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5286380" y="4214818"/>
          <a:ext cx="3543300" cy="1485900"/>
        </p:xfrm>
        <a:graphic>
          <a:graphicData uri="http://schemas.openxmlformats.org/presentationml/2006/ole">
            <p:oleObj spid="_x0000_s80904" name="수식" r:id="rId9" imgW="3543120" imgH="1485720" progId="Equation.3">
              <p:embed/>
            </p:oleObj>
          </a:graphicData>
        </a:graphic>
      </p:graphicFrame>
      <p:graphicFrame>
        <p:nvGraphicFramePr>
          <p:cNvPr id="80905" name="Object 9"/>
          <p:cNvGraphicFramePr>
            <a:graphicFrameLocks noChangeAspect="1"/>
          </p:cNvGraphicFramePr>
          <p:nvPr/>
        </p:nvGraphicFramePr>
        <p:xfrm>
          <a:off x="1071538" y="5715016"/>
          <a:ext cx="6540500" cy="762000"/>
        </p:xfrm>
        <a:graphic>
          <a:graphicData uri="http://schemas.openxmlformats.org/presentationml/2006/ole">
            <p:oleObj spid="_x0000_s80905" name="수식" r:id="rId10" imgW="6540480" imgH="761760" progId="Equation.3">
              <p:embed/>
            </p:oleObj>
          </a:graphicData>
        </a:graphic>
      </p:graphicFrame>
      <p:graphicFrame>
        <p:nvGraphicFramePr>
          <p:cNvPr id="80906" name="Object 10"/>
          <p:cNvGraphicFramePr>
            <a:graphicFrameLocks noChangeAspect="1"/>
          </p:cNvGraphicFramePr>
          <p:nvPr/>
        </p:nvGraphicFramePr>
        <p:xfrm>
          <a:off x="7143768" y="285728"/>
          <a:ext cx="1422400" cy="241300"/>
        </p:xfrm>
        <a:graphic>
          <a:graphicData uri="http://schemas.openxmlformats.org/presentationml/2006/ole">
            <p:oleObj spid="_x0000_s80906" name="수식" r:id="rId11" imgW="142236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04" name="Group 32"/>
          <p:cNvGrpSpPr>
            <a:grpSpLocks/>
          </p:cNvGrpSpPr>
          <p:nvPr/>
        </p:nvGrpSpPr>
        <p:grpSpPr bwMode="auto">
          <a:xfrm>
            <a:off x="827262" y="980729"/>
            <a:ext cx="7558088" cy="3671888"/>
            <a:chOff x="226" y="1934"/>
            <a:chExt cx="4761" cy="2313"/>
          </a:xfrm>
        </p:grpSpPr>
        <p:sp>
          <p:nvSpPr>
            <p:cNvPr id="28698" name="Text Box 26"/>
            <p:cNvSpPr txBox="1">
              <a:spLocks noChangeArrowheads="1"/>
            </p:cNvSpPr>
            <p:nvPr/>
          </p:nvSpPr>
          <p:spPr bwMode="auto">
            <a:xfrm>
              <a:off x="453" y="1934"/>
              <a:ext cx="4534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50000"/>
                </a:spcBef>
                <a:buClr>
                  <a:srgbClr val="1F497D"/>
                </a:buClr>
                <a:buFontTx/>
                <a:buChar char="•"/>
              </a:pPr>
              <a:r>
                <a:rPr lang="en-US" altLang="ko-KR" sz="1600" dirty="0" smtClean="0"/>
                <a:t>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미분</a:t>
              </a:r>
              <a:r>
                <a:rPr lang="en-US" altLang="ko-KR" sz="1400" b="1" dirty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점화관계 </a:t>
              </a:r>
            </a:p>
          </p:txBody>
        </p:sp>
        <p:graphicFrame>
          <p:nvGraphicFramePr>
            <p:cNvPr id="2870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029676061"/>
                </p:ext>
              </p:extLst>
            </p:nvPr>
          </p:nvGraphicFramePr>
          <p:xfrm>
            <a:off x="676" y="2231"/>
            <a:ext cx="3721" cy="434"/>
          </p:xfrm>
          <a:graphic>
            <a:graphicData uri="http://schemas.openxmlformats.org/presentationml/2006/ole">
              <p:oleObj spid="_x0000_s28740" name="Equation" r:id="rId3" imgW="5663880" imgH="660240" progId="">
                <p:embed/>
              </p:oleObj>
            </a:graphicData>
          </a:graphic>
        </p:graphicFrame>
        <p:sp>
          <p:nvSpPr>
            <p:cNvPr id="28702" name="Text Box 30"/>
            <p:cNvSpPr txBox="1">
              <a:spLocks noChangeArrowheads="1"/>
            </p:cNvSpPr>
            <p:nvPr/>
          </p:nvSpPr>
          <p:spPr bwMode="auto">
            <a:xfrm>
              <a:off x="226" y="3567"/>
              <a:ext cx="4534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50000"/>
                </a:spcBef>
                <a:buClr>
                  <a:srgbClr val="1F497D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&lt;Ex3&gt;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반정수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(half-integer)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차수 </a:t>
              </a:r>
              <a:r>
                <a:rPr lang="el-GR" altLang="ko-KR" sz="1400" dirty="0" smtClean="0">
                  <a:latin typeface="HY신명조" pitchFamily="18" charset="-127"/>
                  <a:ea typeface="HY신명조" pitchFamily="18" charset="-127"/>
                </a:rPr>
                <a:t>ν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 대한 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Elementary Bessel function</a:t>
              </a:r>
            </a:p>
            <a:p>
              <a:pPr algn="l">
                <a:lnSpc>
                  <a:spcPct val="150000"/>
                </a:lnSpc>
                <a:spcBef>
                  <a:spcPct val="50000"/>
                </a:spcBef>
                <a:buClr>
                  <a:srgbClr val="339933"/>
                </a:buClr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차수                         인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Bessel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함수    는 초등함수이다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.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28703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469167248"/>
                </p:ext>
              </p:extLst>
            </p:nvPr>
          </p:nvGraphicFramePr>
          <p:xfrm>
            <a:off x="680" y="3794"/>
            <a:ext cx="912" cy="248"/>
          </p:xfrm>
          <a:graphic>
            <a:graphicData uri="http://schemas.openxmlformats.org/presentationml/2006/ole">
              <p:oleObj spid="_x0000_s28741" name="Equation" r:id="rId4" imgW="1447560" imgH="393480" progId="">
                <p:embed/>
              </p:oleObj>
            </a:graphicData>
          </a:graphic>
        </p:graphicFrame>
      </p:grp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755576" y="620688"/>
            <a:ext cx="7197725" cy="412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  <a:buClr>
                <a:srgbClr val="C0504D"/>
              </a:buClr>
            </a:pPr>
            <a:r>
              <a:rPr lang="en-US" altLang="ko-KR" sz="1600" dirty="0" smtClean="0">
                <a:latin typeface="HY신명조" pitchFamily="18" charset="-127"/>
                <a:ea typeface="HY신명조" pitchFamily="18" charset="-127"/>
              </a:rPr>
              <a:t>&lt;</a:t>
            </a:r>
            <a:r>
              <a:rPr lang="ko-KR" altLang="en-US" sz="1600" dirty="0" smtClean="0">
                <a:latin typeface="HY신명조" pitchFamily="18" charset="-127"/>
                <a:ea typeface="HY신명조" pitchFamily="18" charset="-127"/>
              </a:rPr>
              <a:t>정리</a:t>
            </a:r>
            <a:r>
              <a:rPr lang="en-US" altLang="ko-KR" sz="1600" dirty="0" smtClean="0">
                <a:latin typeface="HY신명조" pitchFamily="18" charset="-127"/>
                <a:ea typeface="HY신명조" pitchFamily="18" charset="-127"/>
              </a:rPr>
              <a:t>1&gt; </a:t>
            </a:r>
            <a:r>
              <a:rPr lang="ko-KR" altLang="en-US" sz="1600" dirty="0" smtClean="0">
                <a:latin typeface="HY신명조" pitchFamily="18" charset="-127"/>
                <a:ea typeface="HY신명조" pitchFamily="18" charset="-127"/>
              </a:rPr>
              <a:t>급수로부터 관계식 유추</a:t>
            </a:r>
            <a:endParaRPr lang="en-US" altLang="ko-KR" sz="1400" dirty="0">
              <a:latin typeface="HY신명조" pitchFamily="18" charset="-127"/>
              <a:ea typeface="HY신명조" pitchFamily="18" charset="-127"/>
            </a:endParaRPr>
          </a:p>
        </p:txBody>
      </p:sp>
      <p:graphicFrame>
        <p:nvGraphicFramePr>
          <p:cNvPr id="1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48770800"/>
              </p:ext>
            </p:extLst>
          </p:nvPr>
        </p:nvGraphicFramePr>
        <p:xfrm>
          <a:off x="1763688" y="4365104"/>
          <a:ext cx="2768600" cy="444500"/>
        </p:xfrm>
        <a:graphic>
          <a:graphicData uri="http://schemas.openxmlformats.org/presentationml/2006/ole">
            <p:oleObj spid="_x0000_s28742" name="Equation" r:id="rId5" imgW="2768400" imgH="444240" progId="">
              <p:embed/>
            </p:oleObj>
          </a:graphicData>
        </a:graphic>
      </p:graphicFrame>
      <p:graphicFrame>
        <p:nvGraphicFramePr>
          <p:cNvPr id="1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36523170"/>
              </p:ext>
            </p:extLst>
          </p:nvPr>
        </p:nvGraphicFramePr>
        <p:xfrm>
          <a:off x="7092280" y="3645024"/>
          <a:ext cx="177800" cy="228600"/>
        </p:xfrm>
        <a:graphic>
          <a:graphicData uri="http://schemas.openxmlformats.org/presentationml/2006/ole">
            <p:oleObj spid="_x0000_s28743" name="Equation" r:id="rId6" imgW="177480" imgH="228600" progId="">
              <p:embed/>
            </p:oleObj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60446550"/>
              </p:ext>
            </p:extLst>
          </p:nvPr>
        </p:nvGraphicFramePr>
        <p:xfrm>
          <a:off x="4211960" y="4005064"/>
          <a:ext cx="177800" cy="228600"/>
        </p:xfrm>
        <a:graphic>
          <a:graphicData uri="http://schemas.openxmlformats.org/presentationml/2006/ole">
            <p:oleObj spid="_x0000_s28744" name="Equation" r:id="rId7" imgW="177480" imgH="228600" progId="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64288" y="26064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5-4</a:t>
            </a:r>
            <a:endParaRPr lang="ko-KR" altLang="en-US" sz="1000" b="1" dirty="0"/>
          </a:p>
        </p:txBody>
      </p:sp>
      <p:graphicFrame>
        <p:nvGraphicFramePr>
          <p:cNvPr id="28745" name="Object 73"/>
          <p:cNvGraphicFramePr>
            <a:graphicFrameLocks noChangeAspect="1"/>
          </p:cNvGraphicFramePr>
          <p:nvPr/>
        </p:nvGraphicFramePr>
        <p:xfrm>
          <a:off x="7493000" y="1557338"/>
          <a:ext cx="889000" cy="228600"/>
        </p:xfrm>
        <a:graphic>
          <a:graphicData uri="http://schemas.openxmlformats.org/presentationml/2006/ole">
            <p:oleObj spid="_x0000_s28745" name="수식" r:id="rId8" imgW="888840" imgH="228600" progId="Equation.3">
              <p:embed/>
            </p:oleObj>
          </a:graphicData>
        </a:graphic>
      </p:graphicFrame>
      <p:graphicFrame>
        <p:nvGraphicFramePr>
          <p:cNvPr id="28746" name="Object 74"/>
          <p:cNvGraphicFramePr>
            <a:graphicFrameLocks noChangeAspect="1"/>
          </p:cNvGraphicFramePr>
          <p:nvPr/>
        </p:nvGraphicFramePr>
        <p:xfrm>
          <a:off x="7451725" y="1916113"/>
          <a:ext cx="914400" cy="228600"/>
        </p:xfrm>
        <a:graphic>
          <a:graphicData uri="http://schemas.openxmlformats.org/presentationml/2006/ole">
            <p:oleObj spid="_x0000_s28746" name="수식" r:id="rId9" imgW="914400" imgH="228600" progId="Equation.3">
              <p:embed/>
            </p:oleObj>
          </a:graphicData>
        </a:graphic>
      </p:graphicFrame>
      <p:graphicFrame>
        <p:nvGraphicFramePr>
          <p:cNvPr id="28747" name="Object 75"/>
          <p:cNvGraphicFramePr>
            <a:graphicFrameLocks noChangeAspect="1"/>
          </p:cNvGraphicFramePr>
          <p:nvPr/>
        </p:nvGraphicFramePr>
        <p:xfrm>
          <a:off x="928662" y="2214554"/>
          <a:ext cx="5676900" cy="685800"/>
        </p:xfrm>
        <a:graphic>
          <a:graphicData uri="http://schemas.openxmlformats.org/presentationml/2006/ole">
            <p:oleObj spid="_x0000_s28747" name="수식" r:id="rId10" imgW="5676840" imgH="685800" progId="Equation.3">
              <p:embed/>
            </p:oleObj>
          </a:graphicData>
        </a:graphic>
      </p:graphicFrame>
      <p:graphicFrame>
        <p:nvGraphicFramePr>
          <p:cNvPr id="28748" name="Object 76"/>
          <p:cNvGraphicFramePr>
            <a:graphicFrameLocks noChangeAspect="1"/>
          </p:cNvGraphicFramePr>
          <p:nvPr/>
        </p:nvGraphicFramePr>
        <p:xfrm>
          <a:off x="7165975" y="247650"/>
          <a:ext cx="1117600" cy="241300"/>
        </p:xfrm>
        <a:graphic>
          <a:graphicData uri="http://schemas.openxmlformats.org/presentationml/2006/ole">
            <p:oleObj spid="_x0000_s28748" name="수식" r:id="rId11" imgW="1117440" imgH="241200" progId="Equation.3">
              <p:embed/>
            </p:oleObj>
          </a:graphicData>
        </a:graphic>
      </p:graphicFrame>
      <p:graphicFrame>
        <p:nvGraphicFramePr>
          <p:cNvPr id="28750" name="Object 78"/>
          <p:cNvGraphicFramePr>
            <a:graphicFrameLocks noChangeAspect="1"/>
          </p:cNvGraphicFramePr>
          <p:nvPr/>
        </p:nvGraphicFramePr>
        <p:xfrm>
          <a:off x="6448425" y="517525"/>
          <a:ext cx="2298700" cy="520700"/>
        </p:xfrm>
        <a:graphic>
          <a:graphicData uri="http://schemas.openxmlformats.org/presentationml/2006/ole">
            <p:oleObj spid="_x0000_s28750" name="수식" r:id="rId12" imgW="2298600" imgH="52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1200224" y="2157239"/>
            <a:ext cx="719772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C0504D"/>
              </a:buClr>
              <a:buFont typeface="Wingdings" pitchFamily="2" charset="2"/>
              <a:buChar char="l"/>
            </a:pPr>
            <a:r>
              <a:rPr lang="en-US" altLang="ko-KR" sz="1300" dirty="0">
                <a:solidFill>
                  <a:srgbClr val="000000"/>
                </a:solidFill>
                <a:latin typeface="굴림" pitchFamily="50" charset="-127"/>
              </a:rPr>
              <a:t> </a:t>
            </a:r>
          </a:p>
        </p:txBody>
      </p:sp>
      <p:graphicFrame>
        <p:nvGraphicFramePr>
          <p:cNvPr id="5840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27406428"/>
              </p:ext>
            </p:extLst>
          </p:nvPr>
        </p:nvGraphicFramePr>
        <p:xfrm>
          <a:off x="1555241" y="2182243"/>
          <a:ext cx="3088767" cy="1121791"/>
        </p:xfrm>
        <a:graphic>
          <a:graphicData uri="http://schemas.openxmlformats.org/presentationml/2006/ole">
            <p:oleObj spid="_x0000_s58461" name="Equation" r:id="rId3" imgW="2552400" imgH="927000" progId="">
              <p:embed/>
            </p:oleObj>
          </a:graphicData>
        </a:graphic>
      </p:graphicFrame>
      <p:graphicFrame>
        <p:nvGraphicFramePr>
          <p:cNvPr id="5840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32966911"/>
              </p:ext>
            </p:extLst>
          </p:nvPr>
        </p:nvGraphicFramePr>
        <p:xfrm>
          <a:off x="1547664" y="3337942"/>
          <a:ext cx="6624736" cy="950384"/>
        </p:xfrm>
        <a:graphic>
          <a:graphicData uri="http://schemas.openxmlformats.org/presentationml/2006/ole">
            <p:oleObj spid="_x0000_s58462" name="Equation" r:id="rId4" imgW="6019560" imgH="863280" progId="">
              <p:embed/>
            </p:oleObj>
          </a:graphicData>
        </a:graphic>
      </p:graphicFrame>
      <p:graphicFrame>
        <p:nvGraphicFramePr>
          <p:cNvPr id="5840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74359834"/>
              </p:ext>
            </p:extLst>
          </p:nvPr>
        </p:nvGraphicFramePr>
        <p:xfrm>
          <a:off x="1452636" y="4541664"/>
          <a:ext cx="6146800" cy="1803400"/>
        </p:xfrm>
        <a:graphic>
          <a:graphicData uri="http://schemas.openxmlformats.org/presentationml/2006/ole">
            <p:oleObj spid="_x0000_s58463" name="Equation" r:id="rId5" imgW="6146800" imgH="1803400" progId="Equation.3">
              <p:embed/>
            </p:oleObj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1979712" y="836713"/>
            <a:ext cx="6192688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5.5 Bessel 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함수       와 </a:t>
            </a:r>
            <a:r>
              <a:rPr lang="ko-KR" altLang="en-US" sz="2000" b="1" dirty="0" err="1" smtClean="0">
                <a:latin typeface="HY신명조" pitchFamily="18" charset="-127"/>
                <a:ea typeface="HY신명조" pitchFamily="18" charset="-127"/>
              </a:rPr>
              <a:t>일반해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Y신명조" pitchFamily="18" charset="-127"/>
              <a:cs typeface="Times New Roman" pitchFamily="18" charset="0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76374190"/>
              </p:ext>
            </p:extLst>
          </p:nvPr>
        </p:nvGraphicFramePr>
        <p:xfrm>
          <a:off x="5234161" y="1165225"/>
          <a:ext cx="552450" cy="334963"/>
        </p:xfrm>
        <a:graphic>
          <a:graphicData uri="http://schemas.openxmlformats.org/presentationml/2006/ole">
            <p:oleObj spid="_x0000_s58464" name="Equation" r:id="rId6" imgW="418918" imgH="253890" progId="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64288" y="26064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5-5</a:t>
            </a:r>
            <a:endParaRPr lang="ko-KR" altLang="en-US" sz="1000" b="1" dirty="0"/>
          </a:p>
        </p:txBody>
      </p:sp>
      <p:graphicFrame>
        <p:nvGraphicFramePr>
          <p:cNvPr id="58465" name="Object 97"/>
          <p:cNvGraphicFramePr>
            <a:graphicFrameLocks noChangeAspect="1"/>
          </p:cNvGraphicFramePr>
          <p:nvPr/>
        </p:nvGraphicFramePr>
        <p:xfrm>
          <a:off x="7165975" y="247650"/>
          <a:ext cx="1117600" cy="241300"/>
        </p:xfrm>
        <a:graphic>
          <a:graphicData uri="http://schemas.openxmlformats.org/presentationml/2006/ole">
            <p:oleObj spid="_x0000_s58465" name="수식" r:id="rId7" imgW="1117440" imgH="241200" progId="Equation.3">
              <p:embed/>
            </p:oleObj>
          </a:graphicData>
        </a:graphic>
      </p:graphicFrame>
      <p:graphicFrame>
        <p:nvGraphicFramePr>
          <p:cNvPr id="58466" name="Object 98"/>
          <p:cNvGraphicFramePr>
            <a:graphicFrameLocks noChangeAspect="1"/>
          </p:cNvGraphicFramePr>
          <p:nvPr/>
        </p:nvGraphicFramePr>
        <p:xfrm>
          <a:off x="4714876" y="2214554"/>
          <a:ext cx="1130300" cy="241300"/>
        </p:xfrm>
        <a:graphic>
          <a:graphicData uri="http://schemas.openxmlformats.org/presentationml/2006/ole">
            <p:oleObj spid="_x0000_s58466" name="수식" r:id="rId8" imgW="11300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10" name="Group 18"/>
          <p:cNvGrpSpPr>
            <a:grpSpLocks/>
          </p:cNvGrpSpPr>
          <p:nvPr/>
        </p:nvGrpSpPr>
        <p:grpSpPr bwMode="auto">
          <a:xfrm>
            <a:off x="1272232" y="2233439"/>
            <a:ext cx="7197725" cy="3436939"/>
            <a:chOff x="453" y="680"/>
            <a:chExt cx="4534" cy="2165"/>
          </a:xfrm>
        </p:grpSpPr>
        <p:graphicFrame>
          <p:nvGraphicFramePr>
            <p:cNvPr id="5940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66694753"/>
                </p:ext>
              </p:extLst>
            </p:nvPr>
          </p:nvGraphicFramePr>
          <p:xfrm>
            <a:off x="624" y="701"/>
            <a:ext cx="2497" cy="601"/>
          </p:xfrm>
          <a:graphic>
            <a:graphicData uri="http://schemas.openxmlformats.org/presentationml/2006/ole">
              <p:oleObj spid="_x0000_s59439" name="Equation" r:id="rId3" imgW="3276360" imgH="787320" progId="">
                <p:embed/>
              </p:oleObj>
            </a:graphicData>
          </a:graphic>
        </p:graphicFrame>
        <p:sp>
          <p:nvSpPr>
            <p:cNvPr id="59405" name="Text Box 13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r>
                <a:rPr lang="en-US" altLang="ko-KR" sz="1300" dirty="0">
                  <a:solidFill>
                    <a:srgbClr val="000000"/>
                  </a:solidFill>
                  <a:latin typeface="굴림" pitchFamily="50" charset="-127"/>
                </a:rPr>
                <a:t> </a:t>
              </a:r>
            </a:p>
          </p:txBody>
        </p:sp>
        <p:graphicFrame>
          <p:nvGraphicFramePr>
            <p:cNvPr id="5940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883100180"/>
                </p:ext>
              </p:extLst>
            </p:nvPr>
          </p:nvGraphicFramePr>
          <p:xfrm>
            <a:off x="586" y="1388"/>
            <a:ext cx="4395" cy="881"/>
          </p:xfrm>
          <a:graphic>
            <a:graphicData uri="http://schemas.openxmlformats.org/presentationml/2006/ole">
              <p:oleObj spid="_x0000_s59440" name="Equation" r:id="rId4" imgW="5765760" imgH="1155600" progId="">
                <p:embed/>
              </p:oleObj>
            </a:graphicData>
          </a:graphic>
        </p:graphicFrame>
        <p:sp>
          <p:nvSpPr>
            <p:cNvPr id="59407" name="Text Box 15"/>
            <p:cNvSpPr txBox="1">
              <a:spLocks noChangeArrowheads="1"/>
            </p:cNvSpPr>
            <p:nvPr/>
          </p:nvSpPr>
          <p:spPr bwMode="auto">
            <a:xfrm>
              <a:off x="453" y="1360"/>
              <a:ext cx="4534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r>
                <a:rPr lang="en-US" altLang="ko-KR" sz="1300" dirty="0">
                  <a:solidFill>
                    <a:srgbClr val="000000"/>
                  </a:solidFill>
                  <a:latin typeface="굴림" pitchFamily="50" charset="-127"/>
                </a:rPr>
                <a:t> </a:t>
              </a:r>
            </a:p>
          </p:txBody>
        </p:sp>
        <p:sp>
          <p:nvSpPr>
            <p:cNvPr id="59408" name="Text Box 16"/>
            <p:cNvSpPr txBox="1">
              <a:spLocks noChangeArrowheads="1"/>
            </p:cNvSpPr>
            <p:nvPr/>
          </p:nvSpPr>
          <p:spPr bwMode="auto">
            <a:xfrm>
              <a:off x="453" y="2380"/>
              <a:ext cx="453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r>
                <a:rPr lang="en-US" altLang="ko-KR" sz="1300" dirty="0">
                  <a:solidFill>
                    <a:srgbClr val="000000"/>
                  </a:solidFill>
                  <a:latin typeface="굴림" pitchFamily="50" charset="-127"/>
                </a:rPr>
                <a:t> </a:t>
              </a:r>
              <a:r>
                <a:rPr lang="en-US" altLang="ko-KR" sz="1400" b="1" dirty="0">
                  <a:solidFill>
                    <a:srgbClr val="000000"/>
                  </a:solidFill>
                </a:rPr>
                <a:t>Bessel</a:t>
              </a:r>
              <a:r>
                <a:rPr lang="en-US" altLang="ko-KR" sz="1400" b="1" dirty="0">
                  <a:solidFill>
                    <a:srgbClr val="000000"/>
                  </a:solidFill>
                  <a:latin typeface="굴림" pitchFamily="50" charset="-127"/>
                </a:rPr>
                <a:t> </a:t>
              </a:r>
              <a:r>
                <a:rPr lang="ko-KR" altLang="en-US" sz="1400" b="1" dirty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방정식의 </a:t>
              </a:r>
              <a:r>
                <a:rPr lang="ko-KR" altLang="en-US" sz="1400" b="1" dirty="0" err="1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일반해</a:t>
              </a:r>
              <a:endParaRPr lang="en-US" altLang="ko-KR" sz="1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150000"/>
                </a:lnSpc>
                <a:spcBef>
                  <a:spcPct val="50000"/>
                </a:spcBef>
                <a:buClr>
                  <a:srgbClr val="C0504D"/>
                </a:buClr>
              </a:pPr>
              <a:r>
                <a:rPr lang="en-US" altLang="ko-KR" sz="1400" dirty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모든 </a:t>
              </a:r>
              <a:r>
                <a:rPr lang="el-GR" altLang="ko-KR" sz="1400" dirty="0" smtClean="0">
                  <a:solidFill>
                    <a:srgbClr val="000000"/>
                  </a:solidFill>
                  <a:ea typeface="HY신명조" pitchFamily="18" charset="-127"/>
                  <a:cs typeface="Times New Roman" pitchFamily="18" charset="0"/>
                </a:rPr>
                <a:t>ν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값 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그리고</a:t>
              </a:r>
              <a:r>
                <a:rPr lang="ko-KR" altLang="en-US" sz="1400" i="1" dirty="0" smtClean="0">
                  <a:solidFill>
                    <a:srgbClr val="000000"/>
                  </a:solidFill>
                  <a:ea typeface="HY신명조" pitchFamily="18" charset="-127"/>
                  <a:cs typeface="Times New Roman" pitchFamily="18" charset="0"/>
                </a:rPr>
                <a:t> </a:t>
              </a:r>
              <a:r>
                <a:rPr lang="en-US" altLang="ko-KR" sz="1400" i="1" dirty="0" smtClean="0">
                  <a:solidFill>
                    <a:srgbClr val="000000"/>
                  </a:solidFill>
                  <a:ea typeface="HY신명조" pitchFamily="18" charset="-127"/>
                  <a:cs typeface="Times New Roman" pitchFamily="18" charset="0"/>
                </a:rPr>
                <a:t>x 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&gt; </a:t>
              </a:r>
              <a:r>
                <a:rPr lang="en-US" altLang="ko-KR" sz="1400" dirty="0" smtClean="0">
                  <a:solidFill>
                    <a:srgbClr val="000000"/>
                  </a:solidFill>
                  <a:ea typeface="HY신명조" pitchFamily="18" charset="-127"/>
                  <a:cs typeface="Times New Roman" pitchFamily="18" charset="0"/>
                </a:rPr>
                <a:t>0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) 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대한 </a:t>
              </a:r>
              <a:r>
                <a:rPr lang="en-US" altLang="ko-KR" sz="1400" dirty="0" smtClean="0">
                  <a:solidFill>
                    <a:srgbClr val="000000"/>
                  </a:solidFill>
                  <a:ea typeface="HY신명조" pitchFamily="18" charset="-127"/>
                  <a:cs typeface="Times New Roman" pitchFamily="18" charset="0"/>
                </a:rPr>
                <a:t>Bessel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방정식의 </a:t>
              </a:r>
              <a:r>
                <a:rPr lang="ko-KR" altLang="en-US" sz="1400" dirty="0" err="1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일반해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: </a:t>
              </a:r>
              <a:endParaRPr lang="ko-KR" altLang="en-US" sz="1400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5940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674275344"/>
                </p:ext>
              </p:extLst>
            </p:nvPr>
          </p:nvGraphicFramePr>
          <p:xfrm>
            <a:off x="3367" y="2658"/>
            <a:ext cx="1024" cy="160"/>
          </p:xfrm>
          <a:graphic>
            <a:graphicData uri="http://schemas.openxmlformats.org/presentationml/2006/ole">
              <p:oleObj spid="_x0000_s59441" name="Equation" r:id="rId5" imgW="1625400" imgH="253800" progId="">
                <p:embed/>
              </p:oleObj>
            </a:graphicData>
          </a:graphic>
        </p:graphicFrame>
      </p:grpSp>
      <p:sp>
        <p:nvSpPr>
          <p:cNvPr id="12" name="제목 1"/>
          <p:cNvSpPr txBox="1">
            <a:spLocks/>
          </p:cNvSpPr>
          <p:nvPr/>
        </p:nvSpPr>
        <p:spPr>
          <a:xfrm>
            <a:off x="1403648" y="692696"/>
            <a:ext cx="6264696" cy="648072"/>
          </a:xfrm>
          <a:prstGeom prst="rect">
            <a:avLst/>
          </a:prstGeom>
          <a:ln w="19050">
            <a:solidFill>
              <a:srgbClr val="336699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5.5  Bessel 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함수       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.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  </a:t>
            </a:r>
            <a:r>
              <a:rPr lang="ko-KR" altLang="en-US" sz="2000" b="1" dirty="0" err="1" smtClean="0">
                <a:latin typeface="HY신명조" pitchFamily="18" charset="-127"/>
                <a:ea typeface="HY신명조" pitchFamily="18" charset="-127"/>
              </a:rPr>
              <a:t>일반해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Y신명조" pitchFamily="18" charset="-127"/>
              <a:cs typeface="Times New Roman" pitchFamily="18" charset="0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76374190"/>
              </p:ext>
            </p:extLst>
          </p:nvPr>
        </p:nvGraphicFramePr>
        <p:xfrm>
          <a:off x="4788024" y="908720"/>
          <a:ext cx="552450" cy="334963"/>
        </p:xfrm>
        <a:graphic>
          <a:graphicData uri="http://schemas.openxmlformats.org/presentationml/2006/ole">
            <p:oleObj spid="_x0000_s59442" name="Equation" r:id="rId6" imgW="418918" imgH="253890" progId="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64288" y="26064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5-5</a:t>
            </a:r>
            <a:endParaRPr lang="ko-KR" altLang="en-US" sz="1000" b="1" dirty="0"/>
          </a:p>
        </p:txBody>
      </p:sp>
      <p:graphicFrame>
        <p:nvGraphicFramePr>
          <p:cNvPr id="59443" name="Object 51"/>
          <p:cNvGraphicFramePr>
            <a:graphicFrameLocks noChangeAspect="1"/>
          </p:cNvGraphicFramePr>
          <p:nvPr/>
        </p:nvGraphicFramePr>
        <p:xfrm>
          <a:off x="755576" y="3789040"/>
          <a:ext cx="571500" cy="228600"/>
        </p:xfrm>
        <a:graphic>
          <a:graphicData uri="http://schemas.openxmlformats.org/presentationml/2006/ole">
            <p:oleObj spid="_x0000_s59443" name="수식" r:id="rId7" imgW="571320" imgH="228600" progId="Equation.3">
              <p:embed/>
            </p:oleObj>
          </a:graphicData>
        </a:graphic>
      </p:graphicFrame>
      <p:graphicFrame>
        <p:nvGraphicFramePr>
          <p:cNvPr id="59444" name="Object 52"/>
          <p:cNvGraphicFramePr>
            <a:graphicFrameLocks noChangeAspect="1"/>
          </p:cNvGraphicFramePr>
          <p:nvPr/>
        </p:nvGraphicFramePr>
        <p:xfrm>
          <a:off x="755576" y="4365104"/>
          <a:ext cx="584200" cy="228600"/>
        </p:xfrm>
        <a:graphic>
          <a:graphicData uri="http://schemas.openxmlformats.org/presentationml/2006/ole">
            <p:oleObj spid="_x0000_s59444" name="수식" r:id="rId8" imgW="583920" imgH="228600" progId="Equation.3">
              <p:embed/>
            </p:oleObj>
          </a:graphicData>
        </a:graphic>
      </p:graphicFrame>
      <p:graphicFrame>
        <p:nvGraphicFramePr>
          <p:cNvPr id="59445" name="Object 53"/>
          <p:cNvGraphicFramePr>
            <a:graphicFrameLocks noChangeAspect="1"/>
          </p:cNvGraphicFramePr>
          <p:nvPr/>
        </p:nvGraphicFramePr>
        <p:xfrm>
          <a:off x="8532440" y="4365104"/>
          <a:ext cx="342900" cy="228600"/>
        </p:xfrm>
        <a:graphic>
          <a:graphicData uri="http://schemas.openxmlformats.org/presentationml/2006/ole">
            <p:oleObj spid="_x0000_s59445" name="수식" r:id="rId9" imgW="342720" imgH="228600" progId="Equation.3">
              <p:embed/>
            </p:oleObj>
          </a:graphicData>
        </a:graphic>
      </p:graphicFrame>
      <p:graphicFrame>
        <p:nvGraphicFramePr>
          <p:cNvPr id="59446" name="Object 54"/>
          <p:cNvGraphicFramePr>
            <a:graphicFrameLocks noChangeAspect="1"/>
          </p:cNvGraphicFramePr>
          <p:nvPr/>
        </p:nvGraphicFramePr>
        <p:xfrm>
          <a:off x="539552" y="5013176"/>
          <a:ext cx="723900" cy="241300"/>
        </p:xfrm>
        <a:graphic>
          <a:graphicData uri="http://schemas.openxmlformats.org/presentationml/2006/ole">
            <p:oleObj spid="_x0000_s59446" name="수식" r:id="rId10" imgW="723600" imgH="241200" progId="Equation.3">
              <p:embed/>
            </p:oleObj>
          </a:graphicData>
        </a:graphic>
      </p:graphicFrame>
      <p:graphicFrame>
        <p:nvGraphicFramePr>
          <p:cNvPr id="59448" name="Object 56"/>
          <p:cNvGraphicFramePr>
            <a:graphicFrameLocks noChangeAspect="1"/>
          </p:cNvGraphicFramePr>
          <p:nvPr/>
        </p:nvGraphicFramePr>
        <p:xfrm>
          <a:off x="7668344" y="5373216"/>
          <a:ext cx="342900" cy="228600"/>
        </p:xfrm>
        <a:graphic>
          <a:graphicData uri="http://schemas.openxmlformats.org/presentationml/2006/ole">
            <p:oleObj spid="_x0000_s59448" name="수식" r:id="rId11" imgW="342720" imgH="228600" progId="Equation.3">
              <p:embed/>
            </p:oleObj>
          </a:graphicData>
        </a:graphic>
      </p:graphicFrame>
      <p:sp>
        <p:nvSpPr>
          <p:cNvPr id="18" name="직사각형 17"/>
          <p:cNvSpPr/>
          <p:nvPr/>
        </p:nvSpPr>
        <p:spPr bwMode="auto">
          <a:xfrm>
            <a:off x="1043608" y="2204864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aphicFrame>
        <p:nvGraphicFramePr>
          <p:cNvPr id="59449" name="Object 57"/>
          <p:cNvGraphicFramePr>
            <a:graphicFrameLocks noChangeAspect="1"/>
          </p:cNvGraphicFramePr>
          <p:nvPr/>
        </p:nvGraphicFramePr>
        <p:xfrm>
          <a:off x="5508104" y="260648"/>
          <a:ext cx="2743200" cy="241300"/>
        </p:xfrm>
        <a:graphic>
          <a:graphicData uri="http://schemas.openxmlformats.org/presentationml/2006/ole">
            <p:oleObj spid="_x0000_s59449" name="수식" r:id="rId12" imgW="2743200" imgH="241200" progId="Equation.3">
              <p:embed/>
            </p:oleObj>
          </a:graphicData>
        </a:graphic>
      </p:graphicFrame>
      <p:sp>
        <p:nvSpPr>
          <p:cNvPr id="20" name="모서리가 둥근 직사각형 19"/>
          <p:cNvSpPr/>
          <p:nvPr/>
        </p:nvSpPr>
        <p:spPr bwMode="auto">
          <a:xfrm>
            <a:off x="539552" y="4941168"/>
            <a:ext cx="7560840" cy="720080"/>
          </a:xfrm>
          <a:prstGeom prst="roundRect">
            <a:avLst/>
          </a:prstGeom>
          <a:noFill/>
          <a:ln w="19050">
            <a:solidFill>
              <a:srgbClr val="0066FF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64288" y="26064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5-4,  5-5</a:t>
            </a:r>
            <a:endParaRPr lang="ko-KR" altLang="en-US" sz="1000" b="1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395536" y="548680"/>
          <a:ext cx="4000500" cy="1320800"/>
        </p:xfrm>
        <a:graphic>
          <a:graphicData uri="http://schemas.openxmlformats.org/presentationml/2006/ole">
            <p:oleObj spid="_x0000_s83971" name="수식" r:id="rId3" imgW="4000320" imgH="1320480" progId="Equation.3">
              <p:embed/>
            </p:oleObj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395536" y="1916832"/>
          <a:ext cx="3810000" cy="787400"/>
        </p:xfrm>
        <a:graphic>
          <a:graphicData uri="http://schemas.openxmlformats.org/presentationml/2006/ole">
            <p:oleObj spid="_x0000_s83972" name="수식" r:id="rId4" imgW="3809880" imgH="787320" progId="Equation.3">
              <p:embed/>
            </p:oleObj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395536" y="2852936"/>
          <a:ext cx="8013700" cy="838200"/>
        </p:xfrm>
        <a:graphic>
          <a:graphicData uri="http://schemas.openxmlformats.org/presentationml/2006/ole">
            <p:oleObj spid="_x0000_s83973" name="수식" r:id="rId5" imgW="8013600" imgH="83808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4971</TotalTime>
  <Words>196</Words>
  <Application>Microsoft Office PowerPoint</Application>
  <PresentationFormat>화면 슬라이드 쇼(4:3)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기본 디자인</vt:lpstr>
      <vt:lpstr>Equation</vt:lpstr>
      <vt:lpstr>수식</vt:lpstr>
      <vt:lpstr>Microsoft Equation 3.0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yonsei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genesis</dc:creator>
  <cp:lastModifiedBy>USER</cp:lastModifiedBy>
  <cp:revision>383</cp:revision>
  <dcterms:created xsi:type="dcterms:W3CDTF">2000-03-04T07:08:02Z</dcterms:created>
  <dcterms:modified xsi:type="dcterms:W3CDTF">2013-05-03T07:50:00Z</dcterms:modified>
</cp:coreProperties>
</file>