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9" r:id="rId3"/>
    <p:sldId id="296" r:id="rId4"/>
    <p:sldId id="297" r:id="rId5"/>
    <p:sldId id="311" r:id="rId6"/>
    <p:sldId id="310" r:id="rId7"/>
    <p:sldId id="308" r:id="rId8"/>
    <p:sldId id="298" r:id="rId9"/>
    <p:sldId id="299" r:id="rId10"/>
    <p:sldId id="300" r:id="rId11"/>
    <p:sldId id="301" r:id="rId12"/>
    <p:sldId id="302" r:id="rId13"/>
    <p:sldId id="293" r:id="rId14"/>
    <p:sldId id="312" r:id="rId15"/>
    <p:sldId id="257" r:id="rId16"/>
    <p:sldId id="313" r:id="rId17"/>
    <p:sldId id="258" r:id="rId18"/>
    <p:sldId id="280" r:id="rId19"/>
    <p:sldId id="281" r:id="rId20"/>
    <p:sldId id="314" r:id="rId21"/>
    <p:sldId id="289" r:id="rId22"/>
    <p:sldId id="291" r:id="rId23"/>
    <p:sldId id="315" r:id="rId24"/>
    <p:sldId id="259" r:id="rId25"/>
    <p:sldId id="316" r:id="rId26"/>
  </p:sldIdLst>
  <p:sldSz cx="9144000" cy="6858000" type="screen4x3"/>
  <p:notesSz cx="6815138" cy="9931400"/>
  <p:defaultTextStyle>
    <a:defPPr>
      <a:defRPr lang="ko-KR"/>
    </a:defPPr>
    <a:lvl1pPr algn="l" rtl="0" fontAlgn="base" latinLnBrk="1">
      <a:spcBef>
        <a:spcPct val="70000"/>
      </a:spcBef>
      <a:spcAft>
        <a:spcPct val="0"/>
      </a:spcAft>
      <a:buClr>
        <a:schemeClr val="bg1"/>
      </a:buClr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70000"/>
      </a:spcBef>
      <a:spcAft>
        <a:spcPct val="0"/>
      </a:spcAft>
      <a:buClr>
        <a:schemeClr val="bg1"/>
      </a:buClr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70000"/>
      </a:spcBef>
      <a:spcAft>
        <a:spcPct val="0"/>
      </a:spcAft>
      <a:buClr>
        <a:schemeClr val="bg1"/>
      </a:buClr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70000"/>
      </a:spcBef>
      <a:spcAft>
        <a:spcPct val="0"/>
      </a:spcAft>
      <a:buClr>
        <a:schemeClr val="bg1"/>
      </a:buClr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70000"/>
      </a:spcBef>
      <a:spcAft>
        <a:spcPct val="0"/>
      </a:spcAft>
      <a:buClr>
        <a:schemeClr val="bg1"/>
      </a:buClr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4F81BD"/>
    <a:srgbClr val="006600"/>
    <a:srgbClr val="339933"/>
    <a:srgbClr val="D0D8E8"/>
    <a:srgbClr val="E9EDF4"/>
    <a:srgbClr val="0000CC"/>
    <a:srgbClr val="FF3300"/>
    <a:srgbClr val="99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4630" autoAdjust="0"/>
  </p:normalViewPr>
  <p:slideViewPr>
    <p:cSldViewPr>
      <p:cViewPr>
        <p:scale>
          <a:sx n="100" d="100"/>
          <a:sy n="100" d="100"/>
        </p:scale>
        <p:origin x="-558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77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2" Type="http://schemas.openxmlformats.org/officeDocument/2006/relationships/image" Target="../media/image66.wmf"/><Relationship Id="rId16" Type="http://schemas.openxmlformats.org/officeDocument/2006/relationships/image" Target="../media/image80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5" Type="http://schemas.openxmlformats.org/officeDocument/2006/relationships/image" Target="../media/image7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Relationship Id="rId14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4" Type="http://schemas.openxmlformats.org/officeDocument/2006/relationships/image" Target="../media/image12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9.wmf"/><Relationship Id="rId7" Type="http://schemas.openxmlformats.org/officeDocument/2006/relationships/image" Target="../media/image2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4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9" Type="http://schemas.openxmlformats.org/officeDocument/2006/relationships/image" Target="../media/image13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39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63" tIns="46131" rIns="92263" bIns="46131" numCol="1" anchor="t" anchorCtr="0" compatLnSpc="1">
            <a:prstTxWarp prst="textNoShape">
              <a:avLst/>
            </a:prstTxWarp>
          </a:bodyPr>
          <a:lstStyle>
            <a:lvl1pPr defTabSz="922338">
              <a:spcBef>
                <a:spcPct val="0"/>
              </a:spcBef>
              <a:buClrTx/>
              <a:defRPr sz="1200"/>
            </a:lvl1pPr>
          </a:lstStyle>
          <a:p>
            <a:endParaRPr lang="en-US" altLang="ko-KR"/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63" tIns="46131" rIns="92263" bIns="46131" numCol="1" anchor="t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buClrTx/>
              <a:defRPr sz="1200"/>
            </a:lvl1pPr>
          </a:lstStyle>
          <a:p>
            <a:endParaRPr lang="en-US" altLang="ko-KR"/>
          </a:p>
        </p:txBody>
      </p:sp>
      <p:sp>
        <p:nvSpPr>
          <p:cNvPr id="399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63" tIns="46131" rIns="92263" bIns="46131" numCol="1" anchor="b" anchorCtr="0" compatLnSpc="1">
            <a:prstTxWarp prst="textNoShape">
              <a:avLst/>
            </a:prstTxWarp>
          </a:bodyPr>
          <a:lstStyle>
            <a:lvl1pPr defTabSz="922338">
              <a:spcBef>
                <a:spcPct val="0"/>
              </a:spcBef>
              <a:buClrTx/>
              <a:defRPr sz="1200"/>
            </a:lvl1pPr>
          </a:lstStyle>
          <a:p>
            <a:endParaRPr lang="en-US" altLang="ko-KR"/>
          </a:p>
        </p:txBody>
      </p:sp>
      <p:sp>
        <p:nvSpPr>
          <p:cNvPr id="399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388" y="9434513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63" tIns="46131" rIns="92263" bIns="46131" numCol="1" anchor="b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buClrTx/>
              <a:defRPr sz="1200"/>
            </a:lvl1pPr>
          </a:lstStyle>
          <a:p>
            <a:fld id="{A421F851-41BA-4752-A2C0-9F43A1AC54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72750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63" tIns="46131" rIns="92263" bIns="46131" numCol="1" anchor="t" anchorCtr="0" compatLnSpc="1">
            <a:prstTxWarp prst="textNoShape">
              <a:avLst/>
            </a:prstTxWarp>
          </a:bodyPr>
          <a:lstStyle>
            <a:lvl1pPr defTabSz="922338">
              <a:spcBef>
                <a:spcPct val="0"/>
              </a:spcBef>
              <a:buClrTx/>
              <a:defRPr sz="1200"/>
            </a:lvl1pPr>
          </a:lstStyle>
          <a:p>
            <a:endParaRPr lang="en-US" altLang="ko-KR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63" tIns="46131" rIns="92263" bIns="46131" numCol="1" anchor="t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buClrTx/>
              <a:defRPr sz="1200"/>
            </a:lvl1pPr>
          </a:lstStyle>
          <a:p>
            <a:endParaRPr lang="en-US" altLang="ko-KR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53062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63" tIns="46131" rIns="92263" bIns="461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63" tIns="46131" rIns="92263" bIns="46131" numCol="1" anchor="b" anchorCtr="0" compatLnSpc="1">
            <a:prstTxWarp prst="textNoShape">
              <a:avLst/>
            </a:prstTxWarp>
          </a:bodyPr>
          <a:lstStyle>
            <a:lvl1pPr defTabSz="922338">
              <a:spcBef>
                <a:spcPct val="0"/>
              </a:spcBef>
              <a:buClrTx/>
              <a:defRPr sz="1200"/>
            </a:lvl1pPr>
          </a:lstStyle>
          <a:p>
            <a:endParaRPr lang="en-US" altLang="ko-KR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63" tIns="46131" rIns="92263" bIns="46131" numCol="1" anchor="b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buClrTx/>
              <a:defRPr sz="1200"/>
            </a:lvl1pPr>
          </a:lstStyle>
          <a:p>
            <a:fld id="{8E8F77BC-3272-4D3B-A601-85311C5721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19850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841273-5824-4DEE-8F60-57DE6B1BE190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8753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4772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1268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6011863" y="6237288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</a:pPr>
            <a:endParaRPr lang="ko-KR" altLang="ko-KR" sz="160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770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 bwMode="auto">
          <a:xfrm>
            <a:off x="323528" y="476672"/>
            <a:ext cx="83529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60" r:id="rId3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oleObject" Target="../embeddings/oleObject56.bin"/><Relationship Id="rId3" Type="http://schemas.openxmlformats.org/officeDocument/2006/relationships/image" Target="../media/image25.png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Relationship Id="rId14" Type="http://schemas.openxmlformats.org/officeDocument/2006/relationships/oleObject" Target="../embeddings/oleObject5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25.png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oleObject" Target="../embeddings/oleObject75.bin"/><Relationship Id="rId18" Type="http://schemas.openxmlformats.org/officeDocument/2006/relationships/oleObject" Target="../embeddings/oleObject8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9.bin"/><Relationship Id="rId12" Type="http://schemas.openxmlformats.org/officeDocument/2006/relationships/oleObject" Target="../embeddings/oleObject74.bin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7.bin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71.bin"/><Relationship Id="rId14" Type="http://schemas.openxmlformats.org/officeDocument/2006/relationships/oleObject" Target="../embeddings/oleObject7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8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10" Type="http://schemas.openxmlformats.org/officeDocument/2006/relationships/oleObject" Target="../embeddings/oleObject95.bin"/><Relationship Id="rId4" Type="http://schemas.openxmlformats.org/officeDocument/2006/relationships/image" Target="../media/image96.png"/><Relationship Id="rId9" Type="http://schemas.openxmlformats.org/officeDocument/2006/relationships/oleObject" Target="../embeddings/oleObject9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image" Target="../media/image25.png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image" Target="../media/image25.png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Relationship Id="rId9" Type="http://schemas.openxmlformats.org/officeDocument/2006/relationships/oleObject" Target="../embeddings/oleObject11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2.bin"/><Relationship Id="rId12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1.bin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0.bin"/><Relationship Id="rId10" Type="http://schemas.openxmlformats.org/officeDocument/2006/relationships/oleObject" Target="../embeddings/oleObject135.bin"/><Relationship Id="rId4" Type="http://schemas.openxmlformats.org/officeDocument/2006/relationships/image" Target="../media/image25.png"/><Relationship Id="rId9" Type="http://schemas.openxmlformats.org/officeDocument/2006/relationships/oleObject" Target="../embeddings/oleObject13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140.bin"/><Relationship Id="rId4" Type="http://schemas.openxmlformats.org/officeDocument/2006/relationships/oleObject" Target="../embeddings/oleObject13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image" Target="../media/image25.png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3.bin"/><Relationship Id="rId5" Type="http://schemas.openxmlformats.org/officeDocument/2006/relationships/oleObject" Target="../embeddings/oleObject142.bin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1.bin"/><Relationship Id="rId9" Type="http://schemas.openxmlformats.org/officeDocument/2006/relationships/oleObject" Target="../embeddings/oleObject14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51.bin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0.bin"/><Relationship Id="rId10" Type="http://schemas.openxmlformats.org/officeDocument/2006/relationships/oleObject" Target="../embeddings/oleObject155.bin"/><Relationship Id="rId4" Type="http://schemas.openxmlformats.org/officeDocument/2006/relationships/oleObject" Target="../embeddings/oleObject149.bin"/><Relationship Id="rId9" Type="http://schemas.openxmlformats.org/officeDocument/2006/relationships/oleObject" Target="../embeddings/oleObject15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5.png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25.png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3657600"/>
            <a:ext cx="9144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0"/>
              </a:spcBef>
              <a:buClrTx/>
            </a:pPr>
            <a:endParaRPr lang="ko-KR" altLang="ko-KR" sz="2000" b="1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000232" y="1000108"/>
            <a:ext cx="5214974" cy="700700"/>
          </a:xfrm>
          <a:prstGeom prst="rect">
            <a:avLst/>
          </a:prstGeom>
          <a:ln w="38100" cmpd="thinThick">
            <a:solidFill>
              <a:srgbClr val="4F81B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28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한양견명조"/>
              </a:rPr>
              <a:t>Ch. </a:t>
            </a:r>
            <a:r>
              <a:rPr lang="en-US" altLang="ko-KR" sz="2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한양견명조"/>
              </a:rPr>
              <a:t>6  </a:t>
            </a:r>
            <a:r>
              <a:rPr lang="ko-KR" altLang="en-US" sz="2800" b="1" dirty="0" err="1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한양견명조"/>
              </a:rPr>
              <a:t>라플라스</a:t>
            </a:r>
            <a:r>
              <a:rPr lang="ko-KR" altLang="en-US" sz="28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한양견명조"/>
              </a:rPr>
              <a:t> 변환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14414" y="2000240"/>
            <a:ext cx="7200800" cy="41044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rgbClr val="C0504D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제어 시스템 해석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설계 등 미분방정식을 풀 수 있는 도구로 공학전반에 널리 이용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rgbClr val="C0504D"/>
              </a:buClr>
              <a:buFont typeface="Wingdings" pitchFamily="2" charset="2"/>
              <a:buChar char="l"/>
            </a:pP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라플라스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변환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(Laplace Transform)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방법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rgbClr val="1F497D"/>
              </a:buClr>
            </a:pP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상미분방정식을 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라플라스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변환하여 보조방정식으로 변환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rgbClr val="1F497D"/>
              </a:buClr>
            </a:pP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대수적인 연산을 통하여 보조방정식을 푼다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rgbClr val="1F497D"/>
              </a:buClr>
            </a:pP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보조방정식의 해를 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역변환하여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상미분방정식의 해를 구한다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rgbClr val="C0504D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장점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rgbClr val="1F497D"/>
              </a:buClr>
            </a:pP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비제차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상미분방정식의 해를 구할 때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제차 상미분방정식의 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일반해를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따로 구할 필요가 없다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rgbClr val="1F497D"/>
              </a:buClr>
            </a:pP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초기값은 보조방정식을 만드는 과정 중에서 자동적으로 고려된다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rgbClr val="1F497D"/>
              </a:buClr>
            </a:pP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불연속성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순간적인 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충격량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또는 복잡한 주기함수를 입력으로 갖는 상미분방정식도 쉽게 해를 찾을 수 있다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.</a:t>
            </a:r>
            <a:endParaRPr lang="en-US" altLang="ko-KR" sz="14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2280" y="26064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CH 6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73" name="Group 25"/>
          <p:cNvGrpSpPr>
            <a:grpSpLocks/>
          </p:cNvGrpSpPr>
          <p:nvPr/>
        </p:nvGrpSpPr>
        <p:grpSpPr bwMode="auto">
          <a:xfrm>
            <a:off x="1115616" y="1340768"/>
            <a:ext cx="7200900" cy="6021390"/>
            <a:chOff x="451" y="1586"/>
            <a:chExt cx="4536" cy="3793"/>
          </a:xfrm>
        </p:grpSpPr>
        <p:sp>
          <p:nvSpPr>
            <p:cNvPr id="53257" name="Text Box 9"/>
            <p:cNvSpPr txBox="1">
              <a:spLocks noChangeArrowheads="1"/>
            </p:cNvSpPr>
            <p:nvPr/>
          </p:nvSpPr>
          <p:spPr bwMode="auto">
            <a:xfrm>
              <a:off x="453" y="1586"/>
              <a:ext cx="4534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600" dirty="0"/>
                <a:t> </a:t>
              </a:r>
              <a:r>
                <a:rPr lang="ko-KR" altLang="en-US" sz="1400" b="1" u="sng" dirty="0" err="1">
                  <a:latin typeface="HY신명조" pitchFamily="18" charset="-127"/>
                  <a:ea typeface="HY신명조" pitchFamily="18" charset="-127"/>
                </a:rPr>
                <a:t>도함수의</a:t>
              </a:r>
              <a:r>
                <a:rPr lang="ko-KR" altLang="en-US" sz="1400" b="1" u="sng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u="sng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u="sng" dirty="0" err="1" smtClean="0">
                  <a:latin typeface="HY신명조" pitchFamily="18" charset="-127"/>
                  <a:ea typeface="HY신명조" pitchFamily="18" charset="-127"/>
                </a:rPr>
                <a:t>라플라스</a:t>
              </a:r>
              <a:r>
                <a:rPr lang="ko-KR" altLang="en-US" sz="1400" b="1" u="sng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u="sng" dirty="0">
                  <a:latin typeface="HY신명조" pitchFamily="18" charset="-127"/>
                  <a:ea typeface="HY신명조" pitchFamily="18" charset="-127"/>
                </a:rPr>
                <a:t>변환 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:</a:t>
              </a:r>
            </a:p>
          </p:txBody>
        </p:sp>
        <p:sp>
          <p:nvSpPr>
            <p:cNvPr id="53262" name="Text Box 14"/>
            <p:cNvSpPr txBox="1">
              <a:spLocks noChangeArrowheads="1"/>
            </p:cNvSpPr>
            <p:nvPr/>
          </p:nvSpPr>
          <p:spPr bwMode="auto">
            <a:xfrm>
              <a:off x="451" y="2384"/>
              <a:ext cx="4534" cy="2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endParaRPr lang="en-US" altLang="ko-KR" sz="1200" dirty="0" smtClean="0">
                <a:ea typeface="굴림체" pitchFamily="49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endParaRPr lang="en-US" altLang="ko-KR" sz="1200" dirty="0" smtClean="0">
                <a:ea typeface="굴림체" pitchFamily="49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endParaRPr lang="en-US" altLang="ko-KR" sz="1200" dirty="0" smtClean="0">
                <a:ea typeface="굴림체" pitchFamily="49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endParaRPr lang="en-US" altLang="ko-KR" sz="1200" dirty="0" smtClean="0">
                <a:ea typeface="굴림체" pitchFamily="49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endParaRPr lang="en-US" altLang="ko-KR" sz="1200" dirty="0" smtClean="0">
                <a:ea typeface="굴림체" pitchFamily="49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endParaRPr lang="en-US" altLang="ko-KR" sz="1200" dirty="0" smtClean="0">
                <a:ea typeface="굴림체" pitchFamily="49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endParaRPr lang="en-US" altLang="ko-KR" sz="1200" dirty="0" smtClean="0">
                <a:ea typeface="굴림체" pitchFamily="49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endParaRPr lang="en-US" altLang="ko-KR" sz="1200" dirty="0" smtClean="0">
                <a:ea typeface="굴림체" pitchFamily="49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endParaRPr lang="en-US" altLang="ko-KR" sz="1200" dirty="0" smtClean="0">
                <a:ea typeface="굴림체" pitchFamily="49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r>
                <a:rPr lang="en-US" altLang="ko-KR" sz="1200" dirty="0" smtClean="0">
                  <a:ea typeface="굴림체" pitchFamily="49" charset="-127"/>
                </a:rPr>
                <a:t>Ex.1            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라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하자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  <a:r>
                <a:rPr lang="en-US" altLang="ko-KR" sz="1200" i="1" dirty="0">
                  <a:ea typeface="굴림체" pitchFamily="49" charset="-127"/>
                  <a:cs typeface="Times New Roman" pitchFamily="18" charset="0"/>
                </a:rPr>
                <a:t> </a:t>
              </a:r>
              <a:r>
                <a:rPr lang="en-US" altLang="ko-KR" sz="1200" i="1" dirty="0" smtClean="0">
                  <a:ea typeface="굴림체" pitchFamily="49" charset="-127"/>
                  <a:cs typeface="Times New Roman" pitchFamily="18" charset="0"/>
                </a:rPr>
                <a:t>  f </a:t>
              </a:r>
              <a:r>
                <a:rPr lang="en-US" altLang="ko-KR" sz="1200" dirty="0">
                  <a:ea typeface="굴림체" pitchFamily="49" charset="-127"/>
                  <a:cs typeface="Times New Roman" pitchFamily="18" charset="0"/>
                </a:rPr>
                <a:t>(</a:t>
              </a:r>
              <a:r>
                <a:rPr lang="en-US" altLang="ko-KR" sz="1200" i="1" dirty="0">
                  <a:ea typeface="굴림체" pitchFamily="49" charset="-127"/>
                  <a:cs typeface="Times New Roman" pitchFamily="18" charset="0"/>
                </a:rPr>
                <a:t>t</a:t>
              </a:r>
              <a:r>
                <a:rPr lang="en-US" altLang="ko-KR" sz="1200" dirty="0" smtClean="0">
                  <a:ea typeface="굴림체" pitchFamily="49" charset="-127"/>
                  <a:cs typeface="Times New Roman" pitchFamily="18" charset="0"/>
                </a:rPr>
                <a:t>)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의 변환          을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구하라</a:t>
              </a:r>
              <a:r>
                <a:rPr lang="en-US" altLang="ko-KR" sz="1200" dirty="0">
                  <a:ea typeface="굴림체" pitchFamily="49" charset="-127"/>
                </a:rPr>
                <a:t>.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굴림체" pitchFamily="49" charset="-127"/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latin typeface="굴림체" pitchFamily="49" charset="-127"/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latin typeface="굴림체" pitchFamily="49" charset="-127"/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굴림체" pitchFamily="49" charset="-127"/>
                  <a:ea typeface="굴림체" pitchFamily="49" charset="-127"/>
                </a:rPr>
                <a:t>   </a:t>
              </a:r>
            </a:p>
          </p:txBody>
        </p:sp>
        <p:graphicFrame>
          <p:nvGraphicFramePr>
            <p:cNvPr id="5326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038625086"/>
                </p:ext>
              </p:extLst>
            </p:nvPr>
          </p:nvGraphicFramePr>
          <p:xfrm>
            <a:off x="950" y="3990"/>
            <a:ext cx="544" cy="136"/>
          </p:xfrm>
          <a:graphic>
            <a:graphicData uri="http://schemas.openxmlformats.org/presentationml/2006/ole">
              <p:oleObj spid="_x0000_s53315" name="Equation" r:id="rId4" imgW="863225" imgH="215806" progId="Equation.3">
                <p:embed/>
              </p:oleObj>
            </a:graphicData>
          </a:graphic>
        </p:graphicFrame>
      </p:grpSp>
      <p:sp>
        <p:nvSpPr>
          <p:cNvPr id="14" name="제목 1"/>
          <p:cNvSpPr txBox="1">
            <a:spLocks/>
          </p:cNvSpPr>
          <p:nvPr/>
        </p:nvSpPr>
        <p:spPr>
          <a:xfrm>
            <a:off x="1691680" y="620687"/>
            <a:ext cx="5976664" cy="504057"/>
          </a:xfrm>
          <a:prstGeom prst="rect">
            <a:avLst/>
          </a:prstGeom>
          <a:ln w="19050">
            <a:solidFill>
              <a:srgbClr val="4F81B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6.2    </a:t>
            </a:r>
            <a:r>
              <a:rPr lang="ko-KR" altLang="en-US" sz="2000" b="1" dirty="0" err="1" smtClean="0">
                <a:latin typeface="HY신명조" pitchFamily="18" charset="-127"/>
                <a:ea typeface="HY신명조" pitchFamily="18" charset="-127"/>
              </a:rPr>
              <a:t>도함수와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 적분의  변환</a:t>
            </a:r>
            <a:r>
              <a:rPr lang="en-US" altLang="ko-KR" sz="2000" b="1" dirty="0">
                <a:latin typeface="HY신명조" pitchFamily="18" charset="-127"/>
                <a:ea typeface="HY신명조" pitchFamily="18" charset="-127"/>
              </a:rPr>
              <a:t>. 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 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상미분방정식</a:t>
            </a:r>
            <a:endParaRPr lang="ko-KR" altLang="en-US" sz="2000" b="1" dirty="0">
              <a:latin typeface="HY신명조" pitchFamily="18" charset="-127"/>
              <a:ea typeface="HY신명조" pitchFamily="18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22759626"/>
              </p:ext>
            </p:extLst>
          </p:nvPr>
        </p:nvGraphicFramePr>
        <p:xfrm>
          <a:off x="3635896" y="1844824"/>
          <a:ext cx="2344738" cy="557213"/>
        </p:xfrm>
        <a:graphic>
          <a:graphicData uri="http://schemas.openxmlformats.org/presentationml/2006/ole">
            <p:oleObj spid="_x0000_s53316" name="Equation" r:id="rId5" imgW="2133600" imgH="508000" progId="">
              <p:embed/>
            </p:oleObj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26262136"/>
              </p:ext>
            </p:extLst>
          </p:nvPr>
        </p:nvGraphicFramePr>
        <p:xfrm>
          <a:off x="3635896" y="2996952"/>
          <a:ext cx="3808413" cy="332829"/>
        </p:xfrm>
        <a:graphic>
          <a:graphicData uri="http://schemas.openxmlformats.org/presentationml/2006/ole">
            <p:oleObj spid="_x0000_s53317" name="Equation" r:id="rId6" imgW="3467100" imgH="304800" progId="">
              <p:embed/>
            </p:oleObj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19301875"/>
              </p:ext>
            </p:extLst>
          </p:nvPr>
        </p:nvGraphicFramePr>
        <p:xfrm>
          <a:off x="1691680" y="5445224"/>
          <a:ext cx="5994400" cy="1270000"/>
        </p:xfrm>
        <a:graphic>
          <a:graphicData uri="http://schemas.openxmlformats.org/presentationml/2006/ole">
            <p:oleObj spid="_x0000_s53318" name="Equation" r:id="rId7" imgW="5994400" imgH="1270000" progId="">
              <p:embed/>
            </p:oleObj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7747534"/>
              </p:ext>
            </p:extLst>
          </p:nvPr>
        </p:nvGraphicFramePr>
        <p:xfrm>
          <a:off x="4283968" y="5085184"/>
          <a:ext cx="419100" cy="254000"/>
        </p:xfrm>
        <a:graphic>
          <a:graphicData uri="http://schemas.openxmlformats.org/presentationml/2006/ole">
            <p:oleObj spid="_x0000_s53319" name="Equation" r:id="rId8" imgW="419040" imgH="253800" progId="">
              <p:embed/>
            </p:oleObj>
          </a:graphicData>
        </a:graphic>
      </p:graphicFrame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5364088" y="5229200"/>
            <a:ext cx="2774900" cy="0"/>
          </a:xfrm>
          <a:prstGeom prst="line">
            <a:avLst/>
          </a:prstGeom>
          <a:noFill/>
          <a:ln w="11430">
            <a:solidFill>
              <a:srgbClr val="FF0000"/>
            </a:solidFill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92280" y="26064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6-2</a:t>
            </a:r>
            <a:endParaRPr lang="ko-KR" altLang="en-US" sz="1000" b="1" dirty="0"/>
          </a:p>
        </p:txBody>
      </p:sp>
      <p:graphicFrame>
        <p:nvGraphicFramePr>
          <p:cNvPr id="53320" name="Object 72"/>
          <p:cNvGraphicFramePr>
            <a:graphicFrameLocks noChangeAspect="1"/>
          </p:cNvGraphicFramePr>
          <p:nvPr/>
        </p:nvGraphicFramePr>
        <p:xfrm>
          <a:off x="3635896" y="2420888"/>
          <a:ext cx="2870200" cy="292100"/>
        </p:xfrm>
        <a:graphic>
          <a:graphicData uri="http://schemas.openxmlformats.org/presentationml/2006/ole">
            <p:oleObj spid="_x0000_s53320" name="수식" r:id="rId9" imgW="2869920" imgH="291960" progId="Equation.3">
              <p:embed/>
            </p:oleObj>
          </a:graphicData>
        </a:graphic>
      </p:graphicFrame>
      <p:graphicFrame>
        <p:nvGraphicFramePr>
          <p:cNvPr id="53321" name="Object 73"/>
          <p:cNvGraphicFramePr>
            <a:graphicFrameLocks noChangeAspect="1"/>
          </p:cNvGraphicFramePr>
          <p:nvPr/>
        </p:nvGraphicFramePr>
        <p:xfrm>
          <a:off x="3851920" y="2780928"/>
          <a:ext cx="76200" cy="190500"/>
        </p:xfrm>
        <a:graphic>
          <a:graphicData uri="http://schemas.openxmlformats.org/presentationml/2006/ole">
            <p:oleObj spid="_x0000_s53321" name="수식" r:id="rId10" imgW="75960" imgH="190440" progId="Equation.3">
              <p:embed/>
            </p:oleObj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3563888" y="1772816"/>
            <a:ext cx="3024336" cy="936104"/>
          </a:xfrm>
          <a:prstGeom prst="rect">
            <a:avLst/>
          </a:prstGeom>
          <a:noFill/>
          <a:ln w="127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563888" y="2996952"/>
            <a:ext cx="3888432" cy="288032"/>
          </a:xfrm>
          <a:prstGeom prst="rect">
            <a:avLst/>
          </a:prstGeom>
          <a:noFill/>
          <a:ln w="127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53322" name="Object 74"/>
          <p:cNvGraphicFramePr>
            <a:graphicFrameLocks noChangeAspect="1"/>
          </p:cNvGraphicFramePr>
          <p:nvPr/>
        </p:nvGraphicFramePr>
        <p:xfrm>
          <a:off x="2771800" y="1844824"/>
          <a:ext cx="647700" cy="241300"/>
        </p:xfrm>
        <a:graphic>
          <a:graphicData uri="http://schemas.openxmlformats.org/presentationml/2006/ole">
            <p:oleObj spid="_x0000_s53322" name="수식" r:id="rId11" imgW="647640" imgH="241200" progId="Equation.3">
              <p:embed/>
            </p:oleObj>
          </a:graphicData>
        </a:graphic>
      </p:graphicFrame>
      <p:graphicFrame>
        <p:nvGraphicFramePr>
          <p:cNvPr id="53323" name="Object 75"/>
          <p:cNvGraphicFramePr>
            <a:graphicFrameLocks noChangeAspect="1"/>
          </p:cNvGraphicFramePr>
          <p:nvPr/>
        </p:nvGraphicFramePr>
        <p:xfrm>
          <a:off x="2771800" y="2996952"/>
          <a:ext cx="698500" cy="241300"/>
        </p:xfrm>
        <a:graphic>
          <a:graphicData uri="http://schemas.openxmlformats.org/presentationml/2006/ole">
            <p:oleObj spid="_x0000_s53323" name="수식" r:id="rId12" imgW="698400" imgH="241200" progId="Equation.3">
              <p:embed/>
            </p:oleObj>
          </a:graphicData>
        </a:graphic>
      </p:graphicFrame>
      <p:graphicFrame>
        <p:nvGraphicFramePr>
          <p:cNvPr id="53324" name="Object 76"/>
          <p:cNvGraphicFramePr>
            <a:graphicFrameLocks noChangeAspect="1"/>
          </p:cNvGraphicFramePr>
          <p:nvPr/>
        </p:nvGraphicFramePr>
        <p:xfrm>
          <a:off x="6732240" y="1844824"/>
          <a:ext cx="495300" cy="228600"/>
        </p:xfrm>
        <a:graphic>
          <a:graphicData uri="http://schemas.openxmlformats.org/presentationml/2006/ole">
            <p:oleObj spid="_x0000_s53324" name="수식" r:id="rId13" imgW="495000" imgH="228600" progId="Equation.3">
              <p:embed/>
            </p:oleObj>
          </a:graphicData>
        </a:graphic>
      </p:graphicFrame>
      <p:graphicFrame>
        <p:nvGraphicFramePr>
          <p:cNvPr id="53325" name="Object 77"/>
          <p:cNvGraphicFramePr>
            <a:graphicFrameLocks noChangeAspect="1"/>
          </p:cNvGraphicFramePr>
          <p:nvPr/>
        </p:nvGraphicFramePr>
        <p:xfrm>
          <a:off x="6732240" y="2132856"/>
          <a:ext cx="508000" cy="228600"/>
        </p:xfrm>
        <a:graphic>
          <a:graphicData uri="http://schemas.openxmlformats.org/presentationml/2006/ole">
            <p:oleObj spid="_x0000_s53325" name="수식" r:id="rId14" imgW="507960" imgH="228600" progId="Equation.3">
              <p:embed/>
            </p:oleObj>
          </a:graphicData>
        </a:graphic>
      </p:graphicFrame>
      <p:graphicFrame>
        <p:nvGraphicFramePr>
          <p:cNvPr id="53326" name="Object 78"/>
          <p:cNvGraphicFramePr>
            <a:graphicFrameLocks noChangeAspect="1"/>
          </p:cNvGraphicFramePr>
          <p:nvPr/>
        </p:nvGraphicFramePr>
        <p:xfrm>
          <a:off x="7524328" y="3068960"/>
          <a:ext cx="495300" cy="228600"/>
        </p:xfrm>
        <a:graphic>
          <a:graphicData uri="http://schemas.openxmlformats.org/presentationml/2006/ole">
            <p:oleObj spid="_x0000_s53326" name="수식" r:id="rId15" imgW="495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99" name="Group 27"/>
          <p:cNvGrpSpPr>
            <a:grpSpLocks/>
          </p:cNvGrpSpPr>
          <p:nvPr/>
        </p:nvGrpSpPr>
        <p:grpSpPr bwMode="auto">
          <a:xfrm>
            <a:off x="395536" y="620688"/>
            <a:ext cx="7210425" cy="5840415"/>
            <a:chOff x="445" y="680"/>
            <a:chExt cx="4542" cy="3679"/>
          </a:xfrm>
        </p:grpSpPr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u="sng" dirty="0">
                  <a:latin typeface="HY신명조" pitchFamily="18" charset="-127"/>
                  <a:ea typeface="HY신명조" pitchFamily="18" charset="-127"/>
                </a:rPr>
                <a:t>적분의 </a:t>
              </a:r>
              <a:r>
                <a:rPr lang="ko-KR" altLang="en-US" sz="1400" b="1" u="sng" dirty="0" err="1">
                  <a:latin typeface="HY신명조" pitchFamily="18" charset="-127"/>
                  <a:ea typeface="HY신명조" pitchFamily="18" charset="-127"/>
                </a:rPr>
                <a:t>라플라스</a:t>
              </a:r>
              <a:r>
                <a:rPr lang="ko-KR" altLang="en-US" sz="1400" b="1" u="sng" dirty="0">
                  <a:latin typeface="HY신명조" pitchFamily="18" charset="-127"/>
                  <a:ea typeface="HY신명조" pitchFamily="18" charset="-127"/>
                </a:rPr>
                <a:t> 변환 </a:t>
              </a:r>
              <a:endParaRPr lang="en-US" altLang="ko-KR" sz="1400" b="1" u="sng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54290" name="Text Box 18"/>
            <p:cNvSpPr txBox="1">
              <a:spLocks noChangeArrowheads="1"/>
            </p:cNvSpPr>
            <p:nvPr/>
          </p:nvSpPr>
          <p:spPr bwMode="auto">
            <a:xfrm>
              <a:off x="445" y="2585"/>
              <a:ext cx="4534" cy="1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endParaRPr lang="en-US" altLang="ko-KR" sz="1200" dirty="0" smtClean="0">
                <a:ea typeface="굴림체" pitchFamily="49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endParaRPr lang="en-US" altLang="ko-KR" sz="1200" dirty="0" smtClean="0">
                <a:ea typeface="굴림체" pitchFamily="49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r>
                <a:rPr lang="en-US" altLang="ko-KR" sz="1200" dirty="0" smtClean="0">
                  <a:ea typeface="굴림체" pitchFamily="49" charset="-127"/>
                </a:rPr>
                <a:t>Ex.3                  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과                        의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역변환을 구하라</a:t>
              </a:r>
              <a:r>
                <a:rPr lang="en-US" altLang="ko-KR" sz="1200" dirty="0">
                  <a:ea typeface="굴림체" pitchFamily="49" charset="-127"/>
                </a:rPr>
                <a:t>.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굴림체" pitchFamily="49" charset="-127"/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latin typeface="굴림체" pitchFamily="49" charset="-127"/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latin typeface="굴림체" pitchFamily="49" charset="-127"/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굴림체" pitchFamily="49" charset="-127"/>
                  <a:ea typeface="굴림체" pitchFamily="49" charset="-127"/>
                </a:rPr>
                <a:t>   </a:t>
              </a:r>
            </a:p>
          </p:txBody>
        </p:sp>
        <p:graphicFrame>
          <p:nvGraphicFramePr>
            <p:cNvPr id="5429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234101151"/>
                </p:ext>
              </p:extLst>
            </p:nvPr>
          </p:nvGraphicFramePr>
          <p:xfrm>
            <a:off x="989" y="2903"/>
            <a:ext cx="552" cy="336"/>
          </p:xfrm>
          <a:graphic>
            <a:graphicData uri="http://schemas.openxmlformats.org/presentationml/2006/ole">
              <p:oleObj spid="_x0000_s54325" name="수식" r:id="rId4" imgW="876240" imgH="533160" progId="Equation.3">
                <p:embed/>
              </p:oleObj>
            </a:graphicData>
          </a:graphic>
        </p:graphicFrame>
        <p:graphicFrame>
          <p:nvGraphicFramePr>
            <p:cNvPr id="5429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994366039"/>
                </p:ext>
              </p:extLst>
            </p:nvPr>
          </p:nvGraphicFramePr>
          <p:xfrm>
            <a:off x="1715" y="2857"/>
            <a:ext cx="696" cy="312"/>
          </p:xfrm>
          <a:graphic>
            <a:graphicData uri="http://schemas.openxmlformats.org/presentationml/2006/ole">
              <p:oleObj spid="_x0000_s54326" name="수식" r:id="rId5" imgW="1104840" imgH="495000" progId="Equation.3">
                <p:embed/>
              </p:oleObj>
            </a:graphicData>
          </a:graphic>
        </p:graphicFrame>
      </p:grp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5148064" y="4365104"/>
            <a:ext cx="3024336" cy="0"/>
          </a:xfrm>
          <a:prstGeom prst="line">
            <a:avLst/>
          </a:prstGeom>
          <a:noFill/>
          <a:ln w="11430">
            <a:solidFill>
              <a:srgbClr val="FF0000"/>
            </a:solidFill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72458020"/>
              </p:ext>
            </p:extLst>
          </p:nvPr>
        </p:nvGraphicFramePr>
        <p:xfrm>
          <a:off x="1475656" y="4797152"/>
          <a:ext cx="5384800" cy="1143000"/>
        </p:xfrm>
        <a:graphic>
          <a:graphicData uri="http://schemas.openxmlformats.org/presentationml/2006/ole">
            <p:oleObj spid="_x0000_s54328" name="Equation" r:id="rId6" imgW="5384800" imgH="1143000" progId="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92280" y="26064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6-2</a:t>
            </a:r>
            <a:endParaRPr lang="ko-KR" altLang="en-US" sz="1000" b="1" dirty="0"/>
          </a:p>
        </p:txBody>
      </p:sp>
      <p:graphicFrame>
        <p:nvGraphicFramePr>
          <p:cNvPr id="54329" name="Object 57"/>
          <p:cNvGraphicFramePr>
            <a:graphicFrameLocks noChangeAspect="1"/>
          </p:cNvGraphicFramePr>
          <p:nvPr/>
        </p:nvGraphicFramePr>
        <p:xfrm>
          <a:off x="2555776" y="764704"/>
          <a:ext cx="5956300" cy="1422400"/>
        </p:xfrm>
        <a:graphic>
          <a:graphicData uri="http://schemas.openxmlformats.org/presentationml/2006/ole">
            <p:oleObj spid="_x0000_s54329" name="수식" r:id="rId7" imgW="5956200" imgH="1422360" progId="Equation.3">
              <p:embed/>
            </p:oleObj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3275856" y="1340768"/>
            <a:ext cx="1728192" cy="360040"/>
          </a:xfrm>
          <a:prstGeom prst="rect">
            <a:avLst/>
          </a:prstGeom>
          <a:noFill/>
          <a:ln w="127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275856" y="1772816"/>
            <a:ext cx="1872208" cy="432048"/>
          </a:xfrm>
          <a:prstGeom prst="rect">
            <a:avLst/>
          </a:prstGeom>
          <a:noFill/>
          <a:ln w="127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54330" name="Object 58"/>
          <p:cNvGraphicFramePr>
            <a:graphicFrameLocks noChangeAspect="1"/>
          </p:cNvGraphicFramePr>
          <p:nvPr/>
        </p:nvGraphicFramePr>
        <p:xfrm>
          <a:off x="3347864" y="4941168"/>
          <a:ext cx="203200" cy="215900"/>
        </p:xfrm>
        <a:graphic>
          <a:graphicData uri="http://schemas.openxmlformats.org/presentationml/2006/ole">
            <p:oleObj spid="_x0000_s54330" name="수식" r:id="rId8" imgW="203040" imgH="215640" progId="Equation.3">
              <p:embed/>
            </p:oleObj>
          </a:graphicData>
        </a:graphic>
      </p:graphicFrame>
      <p:graphicFrame>
        <p:nvGraphicFramePr>
          <p:cNvPr id="54331" name="Object 59"/>
          <p:cNvGraphicFramePr>
            <a:graphicFrameLocks noChangeAspect="1"/>
          </p:cNvGraphicFramePr>
          <p:nvPr/>
        </p:nvGraphicFramePr>
        <p:xfrm>
          <a:off x="3275856" y="5517232"/>
          <a:ext cx="254000" cy="215900"/>
        </p:xfrm>
        <a:graphic>
          <a:graphicData uri="http://schemas.openxmlformats.org/presentationml/2006/ole">
            <p:oleObj spid="_x0000_s54331" name="수식" r:id="rId9" imgW="2538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68" name="Group 48"/>
          <p:cNvGrpSpPr>
            <a:grpSpLocks/>
          </p:cNvGrpSpPr>
          <p:nvPr/>
        </p:nvGrpSpPr>
        <p:grpSpPr bwMode="auto">
          <a:xfrm>
            <a:off x="539552" y="477242"/>
            <a:ext cx="7848872" cy="4554538"/>
            <a:chOff x="453" y="635"/>
            <a:chExt cx="4534" cy="2869"/>
          </a:xfrm>
        </p:grpSpPr>
        <p:sp>
          <p:nvSpPr>
            <p:cNvPr id="56340" name="Text Box 20"/>
            <p:cNvSpPr txBox="1">
              <a:spLocks noChangeArrowheads="1"/>
            </p:cNvSpPr>
            <p:nvPr/>
          </p:nvSpPr>
          <p:spPr bwMode="auto">
            <a:xfrm>
              <a:off x="453" y="635"/>
              <a:ext cx="4534" cy="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미분방정식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초기값 문제</a:t>
              </a:r>
            </a:p>
            <a:p>
              <a:pPr>
                <a:lnSpc>
                  <a:spcPct val="130000"/>
                </a:lnSpc>
                <a:buClr>
                  <a:schemeClr val="accent2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여기서 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r(t)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는  기계시스템 또는 전기시스템에 주어진 입력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[input; </a:t>
              </a:r>
              <a:r>
                <a:rPr lang="ko-KR" altLang="en-US" sz="1200" dirty="0" err="1" smtClean="0">
                  <a:latin typeface="HY신명조" pitchFamily="18" charset="-127"/>
                  <a:ea typeface="HY신명조" pitchFamily="18" charset="-127"/>
                </a:rPr>
                <a:t>구동력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(driving force)]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이고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,</a:t>
              </a:r>
            </a:p>
            <a:p>
              <a:pPr>
                <a:lnSpc>
                  <a:spcPct val="130000"/>
                </a:lnSpc>
                <a:buClr>
                  <a:schemeClr val="accent2"/>
                </a:buClr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              y(t)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는 얻어지는 출력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[output;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입력에 대한 응답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(response to the input)]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이다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  <a:endParaRPr lang="ko-KR" altLang="en-US" dirty="0"/>
            </a:p>
            <a:p>
              <a:pPr>
                <a:lnSpc>
                  <a:spcPct val="130000"/>
                </a:lnSpc>
                <a:buClr>
                  <a:srgbClr val="1F497D"/>
                </a:buClr>
                <a:buFontTx/>
                <a:buChar char="•"/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1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단계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: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주어진 미분방정식에 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Laplace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변환을 취하여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(                 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로 표기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buClr>
                  <a:srgbClr val="339933"/>
                </a:buClr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</a:t>
              </a:r>
            </a:p>
            <a:p>
              <a:pPr>
                <a:lnSpc>
                  <a:spcPct val="130000"/>
                </a:lnSpc>
                <a:buClr>
                  <a:srgbClr val="339933"/>
                </a:buClr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         보조방정식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 smtClean="0">
                  <a:ea typeface="HY신명조" pitchFamily="18" charset="-127"/>
                  <a:cs typeface="Times New Roman" pitchFamily="18" charset="0"/>
                </a:rPr>
                <a:t>Subsidiary Equation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          을 얻는다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buClr>
                  <a:srgbClr val="1F497D"/>
                </a:buClr>
                <a:buFontTx/>
                <a:buChar char="•"/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2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단계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: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대수학적인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방법에 의한 보조방정식의 풀이</a:t>
              </a:r>
            </a:p>
            <a:p>
              <a:pPr>
                <a:lnSpc>
                  <a:spcPct val="130000"/>
                </a:lnSpc>
                <a:buClr>
                  <a:srgbClr val="339933"/>
                </a:buClr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    전달함수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>
                  <a:ea typeface="HY신명조" pitchFamily="18" charset="-127"/>
                  <a:cs typeface="Times New Roman" pitchFamily="18" charset="0"/>
                </a:rPr>
                <a:t>Transfer Function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 :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를 이용하여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곱하여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buClr>
                  <a:srgbClr val="339933"/>
                </a:buClr>
                <a:buFontTx/>
                <a:buChar char="•"/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buClr>
                  <a:srgbClr val="339933"/>
                </a:buClr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   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보조방정식의 해 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: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를 얻는다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buClr>
                  <a:srgbClr val="1F497D"/>
                </a:buClr>
                <a:buFontTx/>
                <a:buChar char="•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3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단계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: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Y(s)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를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역변환하여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해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y(t)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를  구한다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56341" name="Object 21"/>
            <p:cNvGraphicFramePr>
              <a:graphicFrameLocks noChangeAspect="1"/>
            </p:cNvGraphicFramePr>
            <p:nvPr/>
          </p:nvGraphicFramePr>
          <p:xfrm>
            <a:off x="1950" y="680"/>
            <a:ext cx="1800" cy="144"/>
          </p:xfrm>
          <a:graphic>
            <a:graphicData uri="http://schemas.openxmlformats.org/presentationml/2006/ole">
              <p:oleObj spid="_x0000_s56399" name="수식" r:id="rId3" imgW="2857320" imgH="228600" progId="Equation.3">
                <p:embed/>
              </p:oleObj>
            </a:graphicData>
          </a:graphic>
        </p:graphicFrame>
        <p:graphicFrame>
          <p:nvGraphicFramePr>
            <p:cNvPr id="56363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096792149"/>
                </p:ext>
              </p:extLst>
            </p:nvPr>
          </p:nvGraphicFramePr>
          <p:xfrm>
            <a:off x="2366" y="1678"/>
            <a:ext cx="1912" cy="176"/>
          </p:xfrm>
          <a:graphic>
            <a:graphicData uri="http://schemas.openxmlformats.org/presentationml/2006/ole">
              <p:oleObj spid="_x0000_s56400" name="수식" r:id="rId4" imgW="3035160" imgH="279360" progId="Equation.3">
                <p:embed/>
              </p:oleObj>
            </a:graphicData>
          </a:graphic>
        </p:graphicFrame>
        <p:graphicFrame>
          <p:nvGraphicFramePr>
            <p:cNvPr id="56364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076583736"/>
                </p:ext>
              </p:extLst>
            </p:nvPr>
          </p:nvGraphicFramePr>
          <p:xfrm>
            <a:off x="2491" y="1995"/>
            <a:ext cx="1816" cy="160"/>
          </p:xfrm>
          <a:graphic>
            <a:graphicData uri="http://schemas.openxmlformats.org/presentationml/2006/ole">
              <p:oleObj spid="_x0000_s56401" name="Equation" r:id="rId5" imgW="2882900" imgH="254000" progId="Equation.3">
                <p:embed/>
              </p:oleObj>
            </a:graphicData>
          </a:graphic>
        </p:graphicFrame>
        <p:graphicFrame>
          <p:nvGraphicFramePr>
            <p:cNvPr id="56365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69649100"/>
                </p:ext>
              </p:extLst>
            </p:nvPr>
          </p:nvGraphicFramePr>
          <p:xfrm>
            <a:off x="2075" y="2404"/>
            <a:ext cx="1824" cy="464"/>
          </p:xfrm>
          <a:graphic>
            <a:graphicData uri="http://schemas.openxmlformats.org/presentationml/2006/ole">
              <p:oleObj spid="_x0000_s56402" name="Equation" r:id="rId6" imgW="2895600" imgH="736600" progId="Equation.3">
                <p:embed/>
              </p:oleObj>
            </a:graphicData>
          </a:graphic>
        </p:graphicFrame>
        <p:graphicFrame>
          <p:nvGraphicFramePr>
            <p:cNvPr id="56366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50736334"/>
                </p:ext>
              </p:extLst>
            </p:nvPr>
          </p:nvGraphicFramePr>
          <p:xfrm>
            <a:off x="1664" y="3030"/>
            <a:ext cx="1737" cy="136"/>
          </p:xfrm>
          <a:graphic>
            <a:graphicData uri="http://schemas.openxmlformats.org/presentationml/2006/ole">
              <p:oleObj spid="_x0000_s56403" name="수식" r:id="rId7" imgW="2755800" imgH="215640" progId="Equation.3">
                <p:embed/>
              </p:oleObj>
            </a:graphicData>
          </a:graphic>
        </p:graphicFrame>
      </p:grpSp>
      <p:graphicFrame>
        <p:nvGraphicFramePr>
          <p:cNvPr id="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32222681"/>
              </p:ext>
            </p:extLst>
          </p:nvPr>
        </p:nvGraphicFramePr>
        <p:xfrm>
          <a:off x="5220072" y="1772816"/>
          <a:ext cx="1761966" cy="309086"/>
        </p:xfrm>
        <a:graphic>
          <a:graphicData uri="http://schemas.openxmlformats.org/presentationml/2006/ole">
            <p:oleObj spid="_x0000_s56404" name="Equation" r:id="rId8" imgW="1447560" imgH="253800" progId="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92280" y="26064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6-2</a:t>
            </a:r>
            <a:endParaRPr lang="ko-KR" altLang="en-US" sz="1000" b="1" dirty="0"/>
          </a:p>
        </p:txBody>
      </p:sp>
      <p:sp>
        <p:nvSpPr>
          <p:cNvPr id="15" name="타원 14"/>
          <p:cNvSpPr/>
          <p:nvPr/>
        </p:nvSpPr>
        <p:spPr bwMode="auto">
          <a:xfrm>
            <a:off x="2915816" y="5229200"/>
            <a:ext cx="1944216" cy="1440160"/>
          </a:xfrm>
          <a:prstGeom prst="ellipse">
            <a:avLst/>
          </a:prstGeom>
          <a:noFill/>
          <a:ln w="127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5652120" y="5229200"/>
            <a:ext cx="1944216" cy="1440160"/>
          </a:xfrm>
          <a:prstGeom prst="ellipse">
            <a:avLst/>
          </a:prstGeom>
          <a:noFill/>
          <a:ln w="127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347864" y="5445224"/>
            <a:ext cx="1080120" cy="28803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56405" name="Object 85"/>
          <p:cNvGraphicFramePr>
            <a:graphicFrameLocks noChangeAspect="1"/>
          </p:cNvGraphicFramePr>
          <p:nvPr/>
        </p:nvGraphicFramePr>
        <p:xfrm>
          <a:off x="3524250" y="5522913"/>
          <a:ext cx="749300" cy="203200"/>
        </p:xfrm>
        <a:graphic>
          <a:graphicData uri="http://schemas.openxmlformats.org/presentationml/2006/ole">
            <p:oleObj spid="_x0000_s56405" name="수식" r:id="rId9" imgW="749160" imgH="203040" progId="Equation.3">
              <p:embed/>
            </p:oleObj>
          </a:graphicData>
        </a:graphic>
      </p:graphicFrame>
      <p:sp>
        <p:nvSpPr>
          <p:cNvPr id="20" name="직사각형 19"/>
          <p:cNvSpPr/>
          <p:nvPr/>
        </p:nvSpPr>
        <p:spPr bwMode="auto">
          <a:xfrm>
            <a:off x="3347864" y="5949280"/>
            <a:ext cx="1080120" cy="504056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940152" y="5517232"/>
            <a:ext cx="1368152" cy="432048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56406" name="Object 86"/>
          <p:cNvGraphicFramePr>
            <a:graphicFrameLocks noChangeAspect="1"/>
          </p:cNvGraphicFramePr>
          <p:nvPr/>
        </p:nvGraphicFramePr>
        <p:xfrm>
          <a:off x="6056313" y="5535613"/>
          <a:ext cx="1104900" cy="393700"/>
        </p:xfrm>
        <a:graphic>
          <a:graphicData uri="http://schemas.openxmlformats.org/presentationml/2006/ole">
            <p:oleObj spid="_x0000_s56406" name="수식" r:id="rId10" imgW="1104840" imgH="393480" progId="Equation.3">
              <p:embed/>
            </p:oleObj>
          </a:graphicData>
        </a:graphic>
      </p:graphicFrame>
      <p:sp>
        <p:nvSpPr>
          <p:cNvPr id="22" name="직사각형 21"/>
          <p:cNvSpPr/>
          <p:nvPr/>
        </p:nvSpPr>
        <p:spPr bwMode="auto">
          <a:xfrm>
            <a:off x="6084168" y="6237312"/>
            <a:ext cx="1080120" cy="216024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56407" name="Object 87"/>
          <p:cNvGraphicFramePr>
            <a:graphicFrameLocks noChangeAspect="1"/>
          </p:cNvGraphicFramePr>
          <p:nvPr/>
        </p:nvGraphicFramePr>
        <p:xfrm>
          <a:off x="3392488" y="6040438"/>
          <a:ext cx="977900" cy="393700"/>
        </p:xfrm>
        <a:graphic>
          <a:graphicData uri="http://schemas.openxmlformats.org/presentationml/2006/ole">
            <p:oleObj spid="_x0000_s56407" name="수식" r:id="rId11" imgW="977760" imgH="393480" progId="Equation.3">
              <p:embed/>
            </p:oleObj>
          </a:graphicData>
        </a:graphic>
      </p:graphicFrame>
      <p:graphicFrame>
        <p:nvGraphicFramePr>
          <p:cNvPr id="56408" name="Object 88"/>
          <p:cNvGraphicFramePr>
            <a:graphicFrameLocks noChangeAspect="1"/>
          </p:cNvGraphicFramePr>
          <p:nvPr/>
        </p:nvGraphicFramePr>
        <p:xfrm>
          <a:off x="6300788" y="6237288"/>
          <a:ext cx="685800" cy="203200"/>
        </p:xfrm>
        <a:graphic>
          <a:graphicData uri="http://schemas.openxmlformats.org/presentationml/2006/ole">
            <p:oleObj spid="_x0000_s56408" name="수식" r:id="rId12" imgW="685800" imgH="203040" progId="Equation.3">
              <p:embed/>
            </p:oleObj>
          </a:graphicData>
        </a:graphic>
      </p:graphicFrame>
      <p:cxnSp>
        <p:nvCxnSpPr>
          <p:cNvPr id="27" name="직선 화살표 연결선 26"/>
          <p:cNvCxnSpPr/>
          <p:nvPr/>
        </p:nvCxnSpPr>
        <p:spPr bwMode="auto">
          <a:xfrm>
            <a:off x="4499992" y="5589240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화살표 연결선 28"/>
          <p:cNvCxnSpPr/>
          <p:nvPr/>
        </p:nvCxnSpPr>
        <p:spPr bwMode="auto">
          <a:xfrm flipH="1">
            <a:off x="4499992" y="6309320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화살표 연결선 35"/>
          <p:cNvCxnSpPr/>
          <p:nvPr/>
        </p:nvCxnSpPr>
        <p:spPr bwMode="auto">
          <a:xfrm>
            <a:off x="6444208" y="5949280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6409" name="Object 89"/>
          <p:cNvGraphicFramePr>
            <a:graphicFrameLocks noChangeAspect="1"/>
          </p:cNvGraphicFramePr>
          <p:nvPr/>
        </p:nvGraphicFramePr>
        <p:xfrm>
          <a:off x="5035550" y="5189538"/>
          <a:ext cx="444500" cy="406400"/>
        </p:xfrm>
        <a:graphic>
          <a:graphicData uri="http://schemas.openxmlformats.org/presentationml/2006/ole">
            <p:oleObj spid="_x0000_s56409" name="수식" r:id="rId13" imgW="444240" imgH="406080" progId="Equation.3">
              <p:embed/>
            </p:oleObj>
          </a:graphicData>
        </a:graphic>
      </p:graphicFrame>
      <p:graphicFrame>
        <p:nvGraphicFramePr>
          <p:cNvPr id="56410" name="Object 90"/>
          <p:cNvGraphicFramePr>
            <a:graphicFrameLocks noChangeAspect="1"/>
          </p:cNvGraphicFramePr>
          <p:nvPr/>
        </p:nvGraphicFramePr>
        <p:xfrm>
          <a:off x="6516688" y="6021388"/>
          <a:ext cx="698500" cy="203200"/>
        </p:xfrm>
        <a:graphic>
          <a:graphicData uri="http://schemas.openxmlformats.org/presentationml/2006/ole">
            <p:oleObj spid="_x0000_s56410" name="수식" r:id="rId14" imgW="698400" imgH="203040" progId="Equation.3">
              <p:embed/>
            </p:oleObj>
          </a:graphicData>
        </a:graphic>
      </p:graphicFrame>
      <p:graphicFrame>
        <p:nvGraphicFramePr>
          <p:cNvPr id="56411" name="Object 91"/>
          <p:cNvGraphicFramePr>
            <a:graphicFrameLocks noChangeAspect="1"/>
          </p:cNvGraphicFramePr>
          <p:nvPr/>
        </p:nvGraphicFramePr>
        <p:xfrm>
          <a:off x="4984750" y="6296025"/>
          <a:ext cx="457200" cy="469900"/>
        </p:xfrm>
        <a:graphic>
          <a:graphicData uri="http://schemas.openxmlformats.org/presentationml/2006/ole">
            <p:oleObj spid="_x0000_s56411" name="수식" r:id="rId15" imgW="457200" imgH="469800" progId="Equation.3">
              <p:embed/>
            </p:oleObj>
          </a:graphicData>
        </a:graphic>
      </p:graphicFrame>
      <p:graphicFrame>
        <p:nvGraphicFramePr>
          <p:cNvPr id="56412" name="Object 92"/>
          <p:cNvGraphicFramePr>
            <a:graphicFrameLocks noChangeAspect="1"/>
          </p:cNvGraphicFramePr>
          <p:nvPr/>
        </p:nvGraphicFramePr>
        <p:xfrm>
          <a:off x="1116013" y="5373688"/>
          <a:ext cx="1549400" cy="431800"/>
        </p:xfrm>
        <a:graphic>
          <a:graphicData uri="http://schemas.openxmlformats.org/presentationml/2006/ole">
            <p:oleObj spid="_x0000_s56412" name="수식" r:id="rId16" imgW="1549080" imgH="431640" progId="Equation.3">
              <p:embed/>
            </p:oleObj>
          </a:graphicData>
        </a:graphic>
      </p:graphicFrame>
      <p:graphicFrame>
        <p:nvGraphicFramePr>
          <p:cNvPr id="56413" name="Object 93"/>
          <p:cNvGraphicFramePr>
            <a:graphicFrameLocks noChangeAspect="1"/>
          </p:cNvGraphicFramePr>
          <p:nvPr/>
        </p:nvGraphicFramePr>
        <p:xfrm>
          <a:off x="3708400" y="5013325"/>
          <a:ext cx="355600" cy="203200"/>
        </p:xfrm>
        <a:graphic>
          <a:graphicData uri="http://schemas.openxmlformats.org/presentationml/2006/ole">
            <p:oleObj spid="_x0000_s56413" name="수식" r:id="rId17" imgW="355320" imgH="203040" progId="Equation.3">
              <p:embed/>
            </p:oleObj>
          </a:graphicData>
        </a:graphic>
      </p:graphicFrame>
      <p:graphicFrame>
        <p:nvGraphicFramePr>
          <p:cNvPr id="56414" name="Object 94"/>
          <p:cNvGraphicFramePr>
            <a:graphicFrameLocks noChangeAspect="1"/>
          </p:cNvGraphicFramePr>
          <p:nvPr/>
        </p:nvGraphicFramePr>
        <p:xfrm>
          <a:off x="6462713" y="5019675"/>
          <a:ext cx="368300" cy="203200"/>
        </p:xfrm>
        <a:graphic>
          <a:graphicData uri="http://schemas.openxmlformats.org/presentationml/2006/ole">
            <p:oleObj spid="_x0000_s56414" name="수식" r:id="rId18" imgW="368280" imgH="203040" progId="Equation.3">
              <p:embed/>
            </p:oleObj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971600" y="5301208"/>
            <a:ext cx="1800200" cy="576064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27584" y="5013176"/>
            <a:ext cx="6984776" cy="1728192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AutoShape 9" descr="PIC145"/>
          <p:cNvSpPr>
            <a:spLocks noChangeAspect="1" noChangeArrowheads="1"/>
          </p:cNvSpPr>
          <p:nvPr/>
        </p:nvSpPr>
        <p:spPr bwMode="auto">
          <a:xfrm>
            <a:off x="155575" y="46038"/>
            <a:ext cx="1285875" cy="247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95" name="AutoShape 11" descr="PIC149"/>
          <p:cNvSpPr>
            <a:spLocks noChangeAspect="1" noChangeArrowheads="1"/>
          </p:cNvSpPr>
          <p:nvPr/>
        </p:nvSpPr>
        <p:spPr bwMode="auto">
          <a:xfrm>
            <a:off x="155575" y="46038"/>
            <a:ext cx="1285875" cy="247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2020" name="Group 36"/>
          <p:cNvGrpSpPr>
            <a:grpSpLocks/>
          </p:cNvGrpSpPr>
          <p:nvPr/>
        </p:nvGrpSpPr>
        <p:grpSpPr bwMode="auto">
          <a:xfrm>
            <a:off x="611560" y="548680"/>
            <a:ext cx="7197725" cy="4678363"/>
            <a:chOff x="453" y="680"/>
            <a:chExt cx="4534" cy="2947"/>
          </a:xfrm>
        </p:grpSpPr>
        <p:sp>
          <p:nvSpPr>
            <p:cNvPr id="42007" name="Text Box 23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2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r>
                <a:rPr lang="en-US" altLang="ko-KR" sz="1200" dirty="0" smtClean="0">
                  <a:ea typeface="굴림체" pitchFamily="49" charset="-127"/>
                </a:rPr>
                <a:t>Ex.4</a:t>
              </a:r>
              <a:r>
                <a:rPr lang="en-US" altLang="ko-KR" sz="1200" dirty="0" smtClean="0">
                  <a:latin typeface="굴림체" pitchFamily="49" charset="-127"/>
                  <a:ea typeface="굴림체" pitchFamily="49" charset="-127"/>
                </a:rPr>
                <a:t>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다음 초기값 문제를 풀어라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  </a:t>
              </a:r>
              <a:r>
                <a:rPr lang="en-US" altLang="ko-KR" sz="1200" b="1" dirty="0">
                  <a:solidFill>
                    <a:srgbClr val="0066FF"/>
                  </a:solidFill>
                  <a:ea typeface="HY신명조" pitchFamily="18" charset="-127"/>
                  <a:cs typeface="Times New Roman" pitchFamily="18" charset="0"/>
                </a:rPr>
                <a:t>Step 1   </a:t>
              </a:r>
              <a:r>
                <a:rPr lang="ko-KR" altLang="en-US" sz="1200" b="1" dirty="0">
                  <a:latin typeface="HY신명조" pitchFamily="18" charset="-127"/>
                  <a:ea typeface="HY신명조" pitchFamily="18" charset="-127"/>
                </a:rPr>
                <a:t>보조방정식</a:t>
              </a: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                                                 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b="1" dirty="0" smtClean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200" b="1" dirty="0" smtClean="0">
                  <a:solidFill>
                    <a:srgbClr val="0066FF"/>
                  </a:solidFill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en-US" altLang="ko-KR" sz="1200" b="1" dirty="0" smtClean="0">
                  <a:solidFill>
                    <a:srgbClr val="0066FF"/>
                  </a:solidFill>
                  <a:ea typeface="HY신명조" pitchFamily="18" charset="-127"/>
                  <a:cs typeface="Times New Roman" pitchFamily="18" charset="0"/>
                </a:rPr>
                <a:t>Step 2  </a:t>
              </a:r>
              <a:r>
                <a:rPr lang="ko-KR" altLang="en-US" sz="1200" b="1" dirty="0" smtClean="0">
                  <a:latin typeface="HY신명조" pitchFamily="18" charset="-127"/>
                  <a:ea typeface="HY신명조" pitchFamily="18" charset="-127"/>
                </a:rPr>
                <a:t>전달함수</a:t>
              </a: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b="1" dirty="0">
                <a:solidFill>
                  <a:srgbClr val="0066FF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b="1" dirty="0">
                <a:solidFill>
                  <a:srgbClr val="0066FF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b="1" dirty="0" smtClean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   </a:t>
              </a:r>
              <a:r>
                <a:rPr lang="en-US" altLang="ko-KR" sz="1200" b="1" dirty="0">
                  <a:solidFill>
                    <a:srgbClr val="0066FF"/>
                  </a:solidFill>
                  <a:ea typeface="HY신명조" pitchFamily="18" charset="-127"/>
                  <a:cs typeface="Times New Roman" pitchFamily="18" charset="0"/>
                </a:rPr>
                <a:t>Step 3</a:t>
              </a:r>
              <a:r>
                <a:rPr lang="en-US" altLang="ko-KR" sz="1200" dirty="0"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en-US" altLang="ko-KR" sz="1200" dirty="0" smtClean="0"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ko-KR" altLang="en-US" sz="1200" b="1" dirty="0" err="1" smtClean="0">
                  <a:latin typeface="HY신명조" pitchFamily="18" charset="-127"/>
                  <a:ea typeface="HY신명조" pitchFamily="18" charset="-127"/>
                </a:rPr>
                <a:t>역변환</a:t>
              </a:r>
              <a:endParaRPr lang="ko-KR" altLang="en-US" sz="1200" b="1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   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                                 </a:t>
              </a:r>
            </a:p>
          </p:txBody>
        </p:sp>
        <p:sp>
          <p:nvSpPr>
            <p:cNvPr id="42008" name="Line 24"/>
            <p:cNvSpPr>
              <a:spLocks noChangeShapeType="1"/>
            </p:cNvSpPr>
            <p:nvPr/>
          </p:nvSpPr>
          <p:spPr bwMode="auto">
            <a:xfrm>
              <a:off x="2699" y="981"/>
              <a:ext cx="2222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aphicFrame>
          <p:nvGraphicFramePr>
            <p:cNvPr id="42009" name="Object 25"/>
            <p:cNvGraphicFramePr>
              <a:graphicFrameLocks noChangeAspect="1"/>
            </p:cNvGraphicFramePr>
            <p:nvPr/>
          </p:nvGraphicFramePr>
          <p:xfrm>
            <a:off x="1386" y="935"/>
            <a:ext cx="1192" cy="136"/>
          </p:xfrm>
          <a:graphic>
            <a:graphicData uri="http://schemas.openxmlformats.org/presentationml/2006/ole">
              <p:oleObj spid="_x0000_s42041" name="Equation" r:id="rId3" imgW="1892300" imgH="215900" progId="Equation.3">
                <p:embed/>
              </p:oleObj>
            </a:graphicData>
          </a:graphic>
        </p:graphicFrame>
        <p:graphicFrame>
          <p:nvGraphicFramePr>
            <p:cNvPr id="4201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33506480"/>
                </p:ext>
              </p:extLst>
            </p:nvPr>
          </p:nvGraphicFramePr>
          <p:xfrm>
            <a:off x="1534" y="1174"/>
            <a:ext cx="2112" cy="248"/>
          </p:xfrm>
          <a:graphic>
            <a:graphicData uri="http://schemas.openxmlformats.org/presentationml/2006/ole">
              <p:oleObj spid="_x0000_s42042" name="Equation" r:id="rId4" imgW="3352800" imgH="393700" progId="Equation.3">
                <p:embed/>
              </p:oleObj>
            </a:graphicData>
          </a:graphic>
        </p:graphicFrame>
        <p:graphicFrame>
          <p:nvGraphicFramePr>
            <p:cNvPr id="42016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971787152"/>
                </p:ext>
              </p:extLst>
            </p:nvPr>
          </p:nvGraphicFramePr>
          <p:xfrm>
            <a:off x="1344" y="1507"/>
            <a:ext cx="416" cy="248"/>
          </p:xfrm>
          <a:graphic>
            <a:graphicData uri="http://schemas.openxmlformats.org/presentationml/2006/ole">
              <p:oleObj spid="_x0000_s42043" name="Equation" r:id="rId5" imgW="660113" imgH="393529" progId="Equation.3">
                <p:embed/>
              </p:oleObj>
            </a:graphicData>
          </a:graphic>
        </p:graphicFrame>
        <p:graphicFrame>
          <p:nvGraphicFramePr>
            <p:cNvPr id="42017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46946638"/>
                </p:ext>
              </p:extLst>
            </p:nvPr>
          </p:nvGraphicFramePr>
          <p:xfrm>
            <a:off x="1262" y="1807"/>
            <a:ext cx="2392" cy="280"/>
          </p:xfrm>
          <a:graphic>
            <a:graphicData uri="http://schemas.openxmlformats.org/presentationml/2006/ole">
              <p:oleObj spid="_x0000_s42044" name="Equation" r:id="rId6" imgW="3797300" imgH="444500" progId="Equation.3">
                <p:embed/>
              </p:oleObj>
            </a:graphicData>
          </a:graphic>
        </p:graphicFrame>
      </p:grpSp>
      <p:graphicFrame>
        <p:nvGraphicFramePr>
          <p:cNvPr id="1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94438128"/>
              </p:ext>
            </p:extLst>
          </p:nvPr>
        </p:nvGraphicFramePr>
        <p:xfrm>
          <a:off x="1907704" y="2924944"/>
          <a:ext cx="4153318" cy="431838"/>
        </p:xfrm>
        <a:graphic>
          <a:graphicData uri="http://schemas.openxmlformats.org/presentationml/2006/ole">
            <p:oleObj spid="_x0000_s42045" name="Equation" r:id="rId7" imgW="4152900" imgH="431800" progId="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092280" y="26064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6-2</a:t>
            </a:r>
            <a:endParaRPr lang="ko-KR" altLang="en-US" sz="1000" b="1" dirty="0"/>
          </a:p>
        </p:txBody>
      </p:sp>
      <p:graphicFrame>
        <p:nvGraphicFramePr>
          <p:cNvPr id="42046" name="Object 62"/>
          <p:cNvGraphicFramePr>
            <a:graphicFrameLocks noChangeAspect="1"/>
          </p:cNvGraphicFramePr>
          <p:nvPr/>
        </p:nvGraphicFramePr>
        <p:xfrm>
          <a:off x="611188" y="5661025"/>
          <a:ext cx="7848600" cy="1016000"/>
        </p:xfrm>
        <a:graphic>
          <a:graphicData uri="http://schemas.openxmlformats.org/presentationml/2006/ole">
            <p:oleObj spid="_x0000_s42046" name="수식" r:id="rId8" imgW="7848360" imgH="1015920" progId="Equation.3">
              <p:embed/>
            </p:oleObj>
          </a:graphicData>
        </a:graphic>
      </p:graphicFrame>
      <p:cxnSp>
        <p:nvCxnSpPr>
          <p:cNvPr id="16" name="직선 연결선 15"/>
          <p:cNvCxnSpPr/>
          <p:nvPr/>
        </p:nvCxnSpPr>
        <p:spPr bwMode="auto">
          <a:xfrm>
            <a:off x="611560" y="5877272"/>
            <a:ext cx="16561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직사각형 17"/>
          <p:cNvSpPr/>
          <p:nvPr/>
        </p:nvSpPr>
        <p:spPr bwMode="auto">
          <a:xfrm>
            <a:off x="467544" y="5589240"/>
            <a:ext cx="8064896" cy="1152128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8291513" y="320675"/>
          <a:ext cx="254000" cy="177800"/>
        </p:xfrm>
        <a:graphic>
          <a:graphicData uri="http://schemas.openxmlformats.org/presentationml/2006/ole">
            <p:oleObj spid="_x0000_s75778" name="수식" r:id="rId3" imgW="253800" imgH="177480" progId="Equation.3">
              <p:embed/>
            </p:oleObj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467544" y="692696"/>
          <a:ext cx="8051800" cy="4241800"/>
        </p:xfrm>
        <a:graphic>
          <a:graphicData uri="http://schemas.openxmlformats.org/presentationml/2006/ole">
            <p:oleObj spid="_x0000_s75779" name="수식" r:id="rId4" imgW="8051760" imgH="4241520" progId="Equation.3">
              <p:embed/>
            </p:oleObj>
          </a:graphicData>
        </a:graphic>
      </p:graphicFrame>
      <p:cxnSp>
        <p:nvCxnSpPr>
          <p:cNvPr id="5" name="직선 연결선 4"/>
          <p:cNvCxnSpPr/>
          <p:nvPr/>
        </p:nvCxnSpPr>
        <p:spPr bwMode="auto">
          <a:xfrm>
            <a:off x="467544" y="908720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연결선 8"/>
          <p:cNvCxnSpPr/>
          <p:nvPr/>
        </p:nvCxnSpPr>
        <p:spPr bwMode="auto">
          <a:xfrm>
            <a:off x="3491880" y="4941168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0" y="93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110" name="Group 38"/>
          <p:cNvGrpSpPr>
            <a:grpSpLocks/>
          </p:cNvGrpSpPr>
          <p:nvPr/>
        </p:nvGrpSpPr>
        <p:grpSpPr bwMode="auto">
          <a:xfrm>
            <a:off x="899716" y="1340768"/>
            <a:ext cx="7197725" cy="4278314"/>
            <a:chOff x="317" y="1133"/>
            <a:chExt cx="4534" cy="2695"/>
          </a:xfrm>
        </p:grpSpPr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317" y="1133"/>
              <a:ext cx="4534" cy="2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C0504D"/>
                </a:buClr>
              </a:pP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공학에서  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on 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또는  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off 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로 되는 함수가  자주 출현한다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. 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예를 들면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,  </a:t>
              </a:r>
            </a:p>
            <a:p>
              <a:pPr>
                <a:spcBef>
                  <a:spcPct val="50000"/>
                </a:spcBef>
                <a:buClr>
                  <a:srgbClr val="C0504D"/>
                </a:buClr>
              </a:pPr>
              <a:r>
                <a:rPr lang="ko-KR" altLang="en-US" sz="1400" b="1" dirty="0" err="1" smtClean="0">
                  <a:latin typeface="HY신명조" pitchFamily="18" charset="-127"/>
                  <a:ea typeface="HY신명조" pitchFamily="18" charset="-127"/>
                </a:rPr>
                <a:t>기계계에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 가해진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외력이나 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전기회로에 인가되는 전압은 임의시간 후에 제거될 수 있다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. </a:t>
              </a:r>
            </a:p>
            <a:p>
              <a:pPr>
                <a:spcBef>
                  <a:spcPct val="50000"/>
                </a:spcBef>
                <a:buClr>
                  <a:srgbClr val="C0504D"/>
                </a:buClr>
              </a:pP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이런 경우  다음과 같이 정의되는 특수한 함수를 이용하는 것이 편리하다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.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endParaRPr lang="ko-KR" altLang="en-US" sz="1400" b="1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단위계단함수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(unit step </a:t>
              </a:r>
              <a:r>
                <a:rPr lang="en-US" altLang="ko-KR" dirty="0" smtClean="0"/>
                <a:t>function  or  Heaviside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함수</a:t>
              </a:r>
              <a:r>
                <a:rPr lang="en-US" altLang="ko-KR" sz="1400" b="1" dirty="0">
                  <a:latin typeface="HY신명조" pitchFamily="18" charset="-127"/>
                  <a:ea typeface="HY신명조" pitchFamily="18" charset="-127"/>
                </a:rPr>
                <a:t>) : </a:t>
              </a:r>
            </a:p>
            <a:p>
              <a:pPr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endParaRPr lang="en-US" altLang="ko-KR" sz="1400" b="1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endParaRPr lang="en-US" altLang="ko-KR" sz="1400" b="1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endParaRPr lang="en-US" altLang="ko-KR" sz="1400" b="1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endParaRPr lang="en-US" altLang="ko-KR" sz="1400" b="1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endParaRPr lang="en-US" altLang="ko-KR" sz="1400" b="1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endParaRPr lang="en-US" altLang="ko-KR" sz="1400" b="1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rgbClr val="1F497D"/>
                </a:buClr>
              </a:pPr>
              <a:endParaRPr lang="en-US" altLang="ko-KR" sz="1400" b="1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r>
                <a:rPr lang="en-US" altLang="ko-KR" sz="1400" b="1" dirty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단위계단함수의 </a:t>
              </a:r>
              <a:r>
                <a:rPr lang="ko-KR" altLang="en-US" sz="1400" b="1" dirty="0" err="1">
                  <a:latin typeface="HY신명조" pitchFamily="18" charset="-127"/>
                  <a:ea typeface="HY신명조" pitchFamily="18" charset="-127"/>
                </a:rPr>
                <a:t>라플라스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 변환 </a:t>
              </a:r>
              <a:r>
                <a:rPr lang="en-US" altLang="ko-KR" sz="1400" b="1" dirty="0">
                  <a:latin typeface="HY신명조" pitchFamily="18" charset="-127"/>
                  <a:ea typeface="HY신명조" pitchFamily="18" charset="-127"/>
                </a:rPr>
                <a:t>: </a:t>
              </a:r>
              <a:endParaRPr lang="en-US" altLang="ko-KR" sz="1400" b="1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rgbClr val="1F497D"/>
                </a:buClr>
              </a:pP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                </a:t>
              </a:r>
              <a:endParaRPr lang="en-US" altLang="ko-KR" sz="1400" b="1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309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45795271"/>
                </p:ext>
              </p:extLst>
            </p:nvPr>
          </p:nvGraphicFramePr>
          <p:xfrm>
            <a:off x="3530" y="1773"/>
            <a:ext cx="944" cy="328"/>
          </p:xfrm>
          <a:graphic>
            <a:graphicData uri="http://schemas.openxmlformats.org/presentationml/2006/ole">
              <p:oleObj spid="_x0000_s3128" name="Equation" r:id="rId3" imgW="1498600" imgH="520700" progId="Equation.3">
                <p:embed/>
              </p:oleObj>
            </a:graphicData>
          </a:graphic>
        </p:graphicFrame>
        <p:pic>
          <p:nvPicPr>
            <p:cNvPr id="3107" name="_x71567224" descr="DRW0000041832f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5" y="2313"/>
              <a:ext cx="1994" cy="74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제목 1"/>
          <p:cNvSpPr txBox="1">
            <a:spLocks/>
          </p:cNvSpPr>
          <p:nvPr/>
        </p:nvSpPr>
        <p:spPr>
          <a:xfrm>
            <a:off x="1547664" y="620689"/>
            <a:ext cx="5904656" cy="504055"/>
          </a:xfrm>
          <a:prstGeom prst="rect">
            <a:avLst/>
          </a:prstGeom>
          <a:noFill/>
          <a:ln w="12700">
            <a:solidFill>
              <a:srgbClr val="4F81B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6.3  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단위계단함수</a:t>
            </a:r>
            <a:r>
              <a:rPr lang="en-US" altLang="ko-KR" sz="2000" b="1" dirty="0">
                <a:latin typeface="HY신명조" pitchFamily="18" charset="-127"/>
                <a:ea typeface="HY신명조" pitchFamily="18" charset="-127"/>
              </a:rPr>
              <a:t>. 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제 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2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이동정리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(t-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이동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)</a:t>
            </a:r>
            <a:endParaRPr lang="ko-KR" altLang="en-US" sz="2000" b="1" dirty="0">
              <a:latin typeface="HY신명조" pitchFamily="18" charset="-127"/>
              <a:ea typeface="HY신명조" pitchFamily="18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53882928"/>
              </p:ext>
            </p:extLst>
          </p:nvPr>
        </p:nvGraphicFramePr>
        <p:xfrm>
          <a:off x="4000496" y="4857760"/>
          <a:ext cx="1312863" cy="460375"/>
        </p:xfrm>
        <a:graphic>
          <a:graphicData uri="http://schemas.openxmlformats.org/presentationml/2006/ole">
            <p:oleObj spid="_x0000_s3129" name="Equation" r:id="rId5" imgW="1193800" imgH="419100" progId="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92280" y="26064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6-3</a:t>
            </a:r>
            <a:endParaRPr lang="ko-KR" altLang="en-US" sz="1000" b="1" dirty="0"/>
          </a:p>
        </p:txBody>
      </p:sp>
      <p:graphicFrame>
        <p:nvGraphicFramePr>
          <p:cNvPr id="3131" name="Object 59"/>
          <p:cNvGraphicFramePr>
            <a:graphicFrameLocks noChangeAspect="1"/>
          </p:cNvGraphicFramePr>
          <p:nvPr/>
        </p:nvGraphicFramePr>
        <p:xfrm>
          <a:off x="7715272" y="2500306"/>
          <a:ext cx="520700" cy="228600"/>
        </p:xfrm>
        <a:graphic>
          <a:graphicData uri="http://schemas.openxmlformats.org/presentationml/2006/ole">
            <p:oleObj spid="_x0000_s3131" name="수식" r:id="rId6" imgW="520560" imgH="228600" progId="Equation.3">
              <p:embed/>
            </p:oleObj>
          </a:graphicData>
        </a:graphic>
      </p:graphicFrame>
      <p:graphicFrame>
        <p:nvGraphicFramePr>
          <p:cNvPr id="3133" name="Object 61"/>
          <p:cNvGraphicFramePr>
            <a:graphicFrameLocks noChangeAspect="1"/>
          </p:cNvGraphicFramePr>
          <p:nvPr/>
        </p:nvGraphicFramePr>
        <p:xfrm>
          <a:off x="1428728" y="5429264"/>
          <a:ext cx="6286500" cy="787400"/>
        </p:xfrm>
        <a:graphic>
          <a:graphicData uri="http://schemas.openxmlformats.org/presentationml/2006/ole">
            <p:oleObj spid="_x0000_s3133" name="수식" r:id="rId7" imgW="6286320" imgH="787320" progId="Equation.3">
              <p:embed/>
            </p:oleObj>
          </a:graphicData>
        </a:graphic>
      </p:graphicFrame>
      <p:sp>
        <p:nvSpPr>
          <p:cNvPr id="15" name="직사각형 14"/>
          <p:cNvSpPr/>
          <p:nvPr/>
        </p:nvSpPr>
        <p:spPr bwMode="auto">
          <a:xfrm>
            <a:off x="5929322" y="2285992"/>
            <a:ext cx="1656184" cy="648072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929058" y="4857760"/>
            <a:ext cx="1440160" cy="504056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5500694" y="5072074"/>
          <a:ext cx="508000" cy="228600"/>
        </p:xfrm>
        <a:graphic>
          <a:graphicData uri="http://schemas.openxmlformats.org/presentationml/2006/ole">
            <p:oleObj spid="_x0000_s3134" name="수식" r:id="rId8" imgW="507960" imgH="228600" progId="Equation.3">
              <p:embed/>
            </p:oleObj>
          </a:graphicData>
        </a:graphic>
      </p:graphicFrame>
      <p:graphicFrame>
        <p:nvGraphicFramePr>
          <p:cNvPr id="3135" name="Object 63"/>
          <p:cNvGraphicFramePr>
            <a:graphicFrameLocks noChangeAspect="1"/>
          </p:cNvGraphicFramePr>
          <p:nvPr/>
        </p:nvGraphicFramePr>
        <p:xfrm>
          <a:off x="5857884" y="6143644"/>
          <a:ext cx="508000" cy="495300"/>
        </p:xfrm>
        <a:graphic>
          <a:graphicData uri="http://schemas.openxmlformats.org/presentationml/2006/ole">
            <p:oleObj spid="_x0000_s3135" name="수식" r:id="rId9" imgW="507960" imgH="495000" progId="Equation.3">
              <p:embed/>
            </p:oleObj>
          </a:graphicData>
        </a:graphic>
      </p:graphicFrame>
      <p:graphicFrame>
        <p:nvGraphicFramePr>
          <p:cNvPr id="3137" name="Object 65"/>
          <p:cNvGraphicFramePr>
            <a:graphicFrameLocks noChangeAspect="1"/>
          </p:cNvGraphicFramePr>
          <p:nvPr/>
        </p:nvGraphicFramePr>
        <p:xfrm>
          <a:off x="6228184" y="4941168"/>
          <a:ext cx="1714500" cy="431800"/>
        </p:xfrm>
        <a:graphic>
          <a:graphicData uri="http://schemas.openxmlformats.org/presentationml/2006/ole">
            <p:oleObj spid="_x0000_s3137" name="수식" r:id="rId10" imgW="1714320" imgH="431640" progId="Equation.3">
              <p:embed/>
            </p:oleObj>
          </a:graphicData>
        </a:graphic>
      </p:graphicFrame>
      <p:sp>
        <p:nvSpPr>
          <p:cNvPr id="18" name="직사각형 17"/>
          <p:cNvSpPr/>
          <p:nvPr/>
        </p:nvSpPr>
        <p:spPr bwMode="auto">
          <a:xfrm>
            <a:off x="6876256" y="4941168"/>
            <a:ext cx="864096" cy="432048"/>
          </a:xfrm>
          <a:prstGeom prst="rect">
            <a:avLst/>
          </a:prstGeom>
          <a:noFill/>
          <a:ln w="63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8297863" y="320675"/>
          <a:ext cx="241300" cy="177800"/>
        </p:xfrm>
        <a:graphic>
          <a:graphicData uri="http://schemas.openxmlformats.org/presentationml/2006/ole">
            <p:oleObj spid="_x0000_s76802" name="수식" r:id="rId3" imgW="241200" imgH="177480" progId="Equation.3">
              <p:embed/>
            </p:oleObj>
          </a:graphicData>
        </a:graphic>
      </p:graphicFrame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683568" y="620688"/>
            <a:ext cx="7197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0504D"/>
              </a:buClr>
              <a:buFont typeface="Wingdings" pitchFamily="2" charset="2"/>
              <a:buChar char="l"/>
            </a:pP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&lt; </a:t>
            </a:r>
            <a:r>
              <a:rPr lang="ko-KR" altLang="en-US" sz="1600" b="1" dirty="0" smtClean="0"/>
              <a:t>정리</a:t>
            </a:r>
            <a:r>
              <a:rPr lang="en-US" altLang="ko-KR" sz="1600" b="1" dirty="0" smtClean="0"/>
              <a:t>1&gt;</a:t>
            </a:r>
            <a:r>
              <a:rPr lang="en-US" altLang="ko-KR" sz="1600" dirty="0" smtClean="0"/>
              <a:t>   </a:t>
            </a:r>
            <a:r>
              <a:rPr lang="ko-KR" altLang="en-US" sz="1400" b="1" u="sng" dirty="0" smtClean="0">
                <a:latin typeface="HY신명조" pitchFamily="18" charset="-127"/>
                <a:ea typeface="HY신명조" pitchFamily="18" charset="-127"/>
              </a:rPr>
              <a:t>제 </a:t>
            </a:r>
            <a:r>
              <a:rPr lang="en-US" altLang="ko-KR" sz="1400" b="1" u="sng" dirty="0" smtClean="0">
                <a:latin typeface="HY신명조" pitchFamily="18" charset="-127"/>
                <a:ea typeface="HY신명조" pitchFamily="18" charset="-127"/>
              </a:rPr>
              <a:t>2 </a:t>
            </a:r>
            <a:r>
              <a:rPr lang="ko-KR" altLang="en-US" sz="1400" b="1" u="sng" dirty="0" smtClean="0">
                <a:latin typeface="HY신명조" pitchFamily="18" charset="-127"/>
                <a:ea typeface="HY신명조" pitchFamily="18" charset="-127"/>
              </a:rPr>
              <a:t>이동정리 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en-US" altLang="ko-KR" sz="1400" dirty="0" smtClean="0">
                <a:ea typeface="HY신명조" pitchFamily="18" charset="-127"/>
                <a:cs typeface="Times New Roman" pitchFamily="18" charset="0"/>
              </a:rPr>
              <a:t>Second </a:t>
            </a:r>
            <a:r>
              <a:rPr lang="en-US" altLang="ko-KR" sz="1400" dirty="0">
                <a:ea typeface="HY신명조" pitchFamily="18" charset="-127"/>
                <a:cs typeface="Times New Roman" pitchFamily="18" charset="0"/>
              </a:rPr>
              <a:t>Shifting </a:t>
            </a:r>
            <a:r>
              <a:rPr lang="en-US" altLang="ko-KR" sz="1400" dirty="0" smtClean="0">
                <a:ea typeface="HY신명조" pitchFamily="18" charset="-127"/>
                <a:cs typeface="Times New Roman" pitchFamily="18" charset="0"/>
              </a:rPr>
              <a:t>Theorem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;  </a:t>
            </a:r>
            <a:r>
              <a:rPr lang="en-US" altLang="ko-KR" sz="1400" u="sng" dirty="0" smtClean="0">
                <a:ea typeface="HY신명조" pitchFamily="18" charset="-127"/>
                <a:cs typeface="Times New Roman" pitchFamily="18" charset="0"/>
              </a:rPr>
              <a:t>t</a:t>
            </a:r>
            <a:r>
              <a:rPr lang="en-US" altLang="ko-KR" sz="1400" b="1" u="sng" dirty="0" smtClean="0">
                <a:latin typeface="HY신명조" pitchFamily="18" charset="-127"/>
                <a:ea typeface="HY신명조" pitchFamily="18" charset="-127"/>
              </a:rPr>
              <a:t>-Shifting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)</a:t>
            </a:r>
            <a:endParaRPr lang="ko-KR" altLang="en-US" sz="1400" b="1" dirty="0">
              <a:latin typeface="HY신명조" pitchFamily="18" charset="-127"/>
              <a:ea typeface="HY신명조" pitchFamily="18" charset="-127"/>
            </a:endParaRP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331640" y="1052736"/>
          <a:ext cx="5219700" cy="889000"/>
        </p:xfrm>
        <a:graphic>
          <a:graphicData uri="http://schemas.openxmlformats.org/presentationml/2006/ole">
            <p:oleObj spid="_x0000_s76804" name="수식" r:id="rId4" imgW="5219640" imgH="888840" progId="Equation.3">
              <p:embed/>
            </p:oleObj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1520825" y="2133600"/>
          <a:ext cx="6781800" cy="2311400"/>
        </p:xfrm>
        <a:graphic>
          <a:graphicData uri="http://schemas.openxmlformats.org/presentationml/2006/ole">
            <p:oleObj spid="_x0000_s76806" name="수식" r:id="rId5" imgW="6781680" imgH="2311200" progId="Equation.3">
              <p:embed/>
            </p:oleObj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1401763" y="4714875"/>
          <a:ext cx="4445000" cy="1790700"/>
        </p:xfrm>
        <a:graphic>
          <a:graphicData uri="http://schemas.openxmlformats.org/presentationml/2006/ole">
            <p:oleObj spid="_x0000_s76807" name="수식" r:id="rId6" imgW="4444920" imgH="1790640" progId="Equation.3">
              <p:embed/>
            </p:oleObj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1259632" y="1052736"/>
            <a:ext cx="5328592" cy="936104"/>
          </a:xfrm>
          <a:prstGeom prst="rect">
            <a:avLst/>
          </a:prstGeom>
          <a:noFill/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85852" y="4643446"/>
            <a:ext cx="3168352" cy="285752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6034088" y="5081588"/>
          <a:ext cx="2311400" cy="1206500"/>
        </p:xfrm>
        <a:graphic>
          <a:graphicData uri="http://schemas.openxmlformats.org/presentationml/2006/ole">
            <p:oleObj spid="_x0000_s76808" name="수식" r:id="rId7" imgW="2311200" imgH="120636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2" name="Group 26"/>
          <p:cNvGrpSpPr>
            <a:grpSpLocks/>
          </p:cNvGrpSpPr>
          <p:nvPr/>
        </p:nvGrpSpPr>
        <p:grpSpPr bwMode="auto">
          <a:xfrm>
            <a:off x="1272232" y="2233562"/>
            <a:ext cx="7197725" cy="2308225"/>
            <a:chOff x="453" y="680"/>
            <a:chExt cx="4534" cy="1454"/>
          </a:xfrm>
        </p:grpSpPr>
        <p:sp>
          <p:nvSpPr>
            <p:cNvPr id="4113" name="Text Box 17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r>
                <a:rPr lang="en-US" altLang="ko-KR" sz="1200" dirty="0" smtClean="0">
                  <a:ea typeface="굴림체" pitchFamily="49" charset="-127"/>
                </a:rPr>
                <a:t>Ex.1 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아래의 식으로 정의된 함수 </a:t>
              </a:r>
              <a:r>
                <a:rPr lang="en-US" altLang="ko-KR" sz="1200" i="1" dirty="0" smtClean="0">
                  <a:ea typeface="HY신명조" pitchFamily="18" charset="-127"/>
                  <a:cs typeface="Times New Roman" pitchFamily="18" charset="0"/>
                </a:rPr>
                <a:t>f </a:t>
              </a:r>
              <a:r>
                <a:rPr lang="en-US" altLang="ko-KR" sz="1200" dirty="0" smtClean="0">
                  <a:ea typeface="HY신명조" pitchFamily="18" charset="-127"/>
                  <a:cs typeface="Times New Roman" pitchFamily="18" charset="0"/>
                </a:rPr>
                <a:t>(</a:t>
              </a:r>
              <a:r>
                <a:rPr lang="en-US" altLang="ko-KR" sz="1200" i="1" dirty="0" smtClean="0">
                  <a:ea typeface="HY신명조" pitchFamily="18" charset="-127"/>
                  <a:cs typeface="Times New Roman" pitchFamily="18" charset="0"/>
                </a:rPr>
                <a:t>t</a:t>
              </a:r>
              <a:r>
                <a:rPr lang="en-US" altLang="ko-KR" sz="1200" dirty="0" smtClean="0">
                  <a:ea typeface="HY신명조" pitchFamily="18" charset="-127"/>
                  <a:cs typeface="Times New Roman" pitchFamily="18" charset="0"/>
                </a:rPr>
                <a:t>)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를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단위계단함수를 사용하여 표현하고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그 변환을 구하라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.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en-US" altLang="ko-KR" sz="1200" b="1" dirty="0">
                  <a:solidFill>
                    <a:srgbClr val="0066FF"/>
                  </a:solidFill>
                  <a:ea typeface="HY신명조" pitchFamily="18" charset="-127"/>
                  <a:cs typeface="Times New Roman" pitchFamily="18" charset="0"/>
                </a:rPr>
                <a:t>Step 1 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단위계단함수의 식 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:</a:t>
              </a: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en-US" altLang="ko-KR" sz="1200" b="1" dirty="0">
                  <a:solidFill>
                    <a:srgbClr val="0066FF"/>
                  </a:solidFill>
                  <a:ea typeface="HY신명조" pitchFamily="18" charset="-127"/>
                  <a:cs typeface="Times New Roman" pitchFamily="18" charset="0"/>
                </a:rPr>
                <a:t>Step 2  </a:t>
              </a:r>
              <a:r>
                <a:rPr lang="ko-KR" altLang="en-US" sz="1200" dirty="0" err="1">
                  <a:latin typeface="HY신명조" pitchFamily="18" charset="-127"/>
                  <a:ea typeface="HY신명조" pitchFamily="18" charset="-127"/>
                </a:rPr>
                <a:t>항별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200" dirty="0" err="1">
                  <a:latin typeface="HY신명조" pitchFamily="18" charset="-127"/>
                  <a:ea typeface="HY신명조" pitchFamily="18" charset="-127"/>
                </a:rPr>
                <a:t>라플라스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변환</a:t>
              </a:r>
            </a:p>
          </p:txBody>
        </p:sp>
        <p:graphicFrame>
          <p:nvGraphicFramePr>
            <p:cNvPr id="411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308387828"/>
                </p:ext>
              </p:extLst>
            </p:nvPr>
          </p:nvGraphicFramePr>
          <p:xfrm>
            <a:off x="1204" y="934"/>
            <a:ext cx="1336" cy="528"/>
          </p:xfrm>
          <a:graphic>
            <a:graphicData uri="http://schemas.openxmlformats.org/presentationml/2006/ole">
              <p:oleObj spid="_x0000_s4145" name="Equation" r:id="rId4" imgW="2120900" imgH="838200" progId="Equation.3">
                <p:embed/>
              </p:oleObj>
            </a:graphicData>
          </a:graphic>
        </p:graphicFrame>
        <p:graphicFrame>
          <p:nvGraphicFramePr>
            <p:cNvPr id="411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869324324"/>
                </p:ext>
              </p:extLst>
            </p:nvPr>
          </p:nvGraphicFramePr>
          <p:xfrm>
            <a:off x="1794" y="1569"/>
            <a:ext cx="2552" cy="288"/>
          </p:xfrm>
          <a:graphic>
            <a:graphicData uri="http://schemas.openxmlformats.org/presentationml/2006/ole">
              <p:oleObj spid="_x0000_s4146" name="Equation" r:id="rId5" imgW="4051300" imgH="457200" progId="Equation.3">
                <p:embed/>
              </p:oleObj>
            </a:graphicData>
          </a:graphic>
        </p:graphicFrame>
        <p:sp>
          <p:nvSpPr>
            <p:cNvPr id="4117" name="Line 21"/>
            <p:cNvSpPr>
              <a:spLocks noChangeShapeType="1"/>
            </p:cNvSpPr>
            <p:nvPr/>
          </p:nvSpPr>
          <p:spPr bwMode="auto">
            <a:xfrm>
              <a:off x="2578" y="1206"/>
              <a:ext cx="2222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68000837"/>
              </p:ext>
            </p:extLst>
          </p:nvPr>
        </p:nvGraphicFramePr>
        <p:xfrm>
          <a:off x="1923752" y="4518744"/>
          <a:ext cx="5816600" cy="2006600"/>
        </p:xfrm>
        <a:graphic>
          <a:graphicData uri="http://schemas.openxmlformats.org/presentationml/2006/ole">
            <p:oleObj spid="_x0000_s4147" name="Equation" r:id="rId6" imgW="5816600" imgH="2006600" progId="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92280" y="26064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6-3</a:t>
            </a:r>
            <a:endParaRPr lang="ko-KR" altLang="en-US" sz="1000" b="1" dirty="0"/>
          </a:p>
        </p:txBody>
      </p:sp>
      <p:graphicFrame>
        <p:nvGraphicFramePr>
          <p:cNvPr id="4148" name="Object 52"/>
          <p:cNvGraphicFramePr>
            <a:graphicFrameLocks noChangeAspect="1"/>
          </p:cNvGraphicFramePr>
          <p:nvPr/>
        </p:nvGraphicFramePr>
        <p:xfrm>
          <a:off x="5940152" y="5805264"/>
          <a:ext cx="127000" cy="215900"/>
        </p:xfrm>
        <a:graphic>
          <a:graphicData uri="http://schemas.openxmlformats.org/presentationml/2006/ole">
            <p:oleObj spid="_x0000_s4148" name="수식" r:id="rId7" imgW="126720" imgH="215640" progId="Equation.3">
              <p:embed/>
            </p:oleObj>
          </a:graphicData>
        </a:graphic>
      </p:graphicFrame>
      <p:graphicFrame>
        <p:nvGraphicFramePr>
          <p:cNvPr id="4149" name="Object 53"/>
          <p:cNvGraphicFramePr>
            <a:graphicFrameLocks noChangeAspect="1"/>
          </p:cNvGraphicFramePr>
          <p:nvPr/>
        </p:nvGraphicFramePr>
        <p:xfrm>
          <a:off x="6588224" y="6309320"/>
          <a:ext cx="127000" cy="215900"/>
        </p:xfrm>
        <a:graphic>
          <a:graphicData uri="http://schemas.openxmlformats.org/presentationml/2006/ole">
            <p:oleObj spid="_x0000_s4149" name="수식" r:id="rId8" imgW="1267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70" name="Group 46"/>
          <p:cNvGrpSpPr>
            <a:grpSpLocks/>
          </p:cNvGrpSpPr>
          <p:nvPr/>
        </p:nvGrpSpPr>
        <p:grpSpPr bwMode="auto">
          <a:xfrm>
            <a:off x="683568" y="692696"/>
            <a:ext cx="7197725" cy="2074863"/>
            <a:chOff x="453" y="680"/>
            <a:chExt cx="4534" cy="1307"/>
          </a:xfrm>
        </p:grpSpPr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r>
                <a:rPr lang="en-US" altLang="ko-KR" sz="1200" dirty="0" smtClean="0">
                  <a:ea typeface="굴림체" pitchFamily="49" charset="-127"/>
                </a:rPr>
                <a:t>Ex.2</a:t>
              </a:r>
              <a:r>
                <a:rPr lang="en-US" altLang="ko-KR" sz="1200" dirty="0" smtClean="0">
                  <a:latin typeface="굴림체" pitchFamily="49" charset="-127"/>
                  <a:ea typeface="굴림체" pitchFamily="49" charset="-127"/>
                </a:rPr>
                <a:t>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다음의 </a:t>
              </a:r>
              <a:r>
                <a:rPr lang="ko-KR" altLang="en-US" sz="1200" dirty="0" err="1">
                  <a:latin typeface="HY신명조" pitchFamily="18" charset="-127"/>
                  <a:ea typeface="HY신명조" pitchFamily="18" charset="-127"/>
                </a:rPr>
                <a:t>라플라스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200" dirty="0" err="1">
                  <a:latin typeface="HY신명조" pitchFamily="18" charset="-127"/>
                  <a:ea typeface="HY신명조" pitchFamily="18" charset="-127"/>
                </a:rPr>
                <a:t>역변환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200" i="1" dirty="0" smtClean="0">
                  <a:ea typeface="HY신명조" pitchFamily="18" charset="-127"/>
                  <a:cs typeface="Times New Roman" pitchFamily="18" charset="0"/>
                </a:rPr>
                <a:t>f </a:t>
              </a:r>
              <a:r>
                <a:rPr lang="en-US" altLang="ko-KR" sz="1200" dirty="0">
                  <a:ea typeface="HY신명조" pitchFamily="18" charset="-127"/>
                  <a:cs typeface="Times New Roman" pitchFamily="18" charset="0"/>
                </a:rPr>
                <a:t>(</a:t>
              </a:r>
              <a:r>
                <a:rPr lang="en-US" altLang="ko-KR" sz="1200" i="1" dirty="0">
                  <a:ea typeface="HY신명조" pitchFamily="18" charset="-127"/>
                  <a:cs typeface="Times New Roman" pitchFamily="18" charset="0"/>
                </a:rPr>
                <a:t>t</a:t>
              </a:r>
              <a:r>
                <a:rPr lang="en-US" altLang="ko-KR" sz="1200" dirty="0">
                  <a:ea typeface="HY신명조" pitchFamily="18" charset="-127"/>
                  <a:cs typeface="Times New Roman" pitchFamily="18" charset="0"/>
                </a:rPr>
                <a:t>)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를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구하여라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 flipV="1">
              <a:off x="2699" y="1071"/>
              <a:ext cx="2220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aphicFrame>
          <p:nvGraphicFramePr>
            <p:cNvPr id="26641" name="Object 17"/>
            <p:cNvGraphicFramePr>
              <a:graphicFrameLocks noChangeAspect="1"/>
            </p:cNvGraphicFramePr>
            <p:nvPr/>
          </p:nvGraphicFramePr>
          <p:xfrm>
            <a:off x="1133" y="952"/>
            <a:ext cx="1376" cy="288"/>
          </p:xfrm>
          <a:graphic>
            <a:graphicData uri="http://schemas.openxmlformats.org/presentationml/2006/ole">
              <p:oleObj spid="_x0000_s26700" name="Equation" r:id="rId4" imgW="2184400" imgH="457200" progId="Equation.3">
                <p:embed/>
              </p:oleObj>
            </a:graphicData>
          </a:graphic>
        </p:graphicFrame>
        <p:sp>
          <p:nvSpPr>
            <p:cNvPr id="26667" name="Text Box 43"/>
            <p:cNvSpPr txBox="1">
              <a:spLocks noChangeArrowheads="1"/>
            </p:cNvSpPr>
            <p:nvPr/>
          </p:nvSpPr>
          <p:spPr bwMode="auto">
            <a:xfrm>
              <a:off x="2948" y="1814"/>
              <a:ext cx="1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ko-KR" sz="1200" dirty="0"/>
                <a:t>(</a:t>
              </a:r>
              <a:r>
                <a:rPr lang="ko-KR" altLang="en-US" sz="1200" b="1" dirty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제 </a:t>
              </a:r>
              <a:r>
                <a:rPr lang="en-US" altLang="ko-KR" sz="1200" b="1" dirty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1</a:t>
              </a:r>
              <a:r>
                <a:rPr lang="ko-KR" altLang="en-US" sz="1200" b="1" dirty="0" smtClean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이동정리  사용</a:t>
              </a:r>
              <a:r>
                <a:rPr lang="en-US" altLang="ko-KR" sz="1200" dirty="0" smtClean="0"/>
                <a:t>)</a:t>
              </a:r>
              <a:endParaRPr lang="en-US" altLang="ko-KR" sz="1200" dirty="0"/>
            </a:p>
          </p:txBody>
        </p:sp>
      </p:grpSp>
      <p:graphicFrame>
        <p:nvGraphicFramePr>
          <p:cNvPr id="1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25569235"/>
              </p:ext>
            </p:extLst>
          </p:nvPr>
        </p:nvGraphicFramePr>
        <p:xfrm>
          <a:off x="1907704" y="1772816"/>
          <a:ext cx="1397000" cy="431800"/>
        </p:xfrm>
        <a:graphic>
          <a:graphicData uri="http://schemas.openxmlformats.org/presentationml/2006/ole">
            <p:oleObj spid="_x0000_s26701" name="Equation" r:id="rId5" imgW="1397000" imgH="431800" progId="">
              <p:embed/>
            </p:oleObj>
          </a:graphicData>
        </a:graphic>
      </p:graphicFrame>
      <p:graphicFrame>
        <p:nvGraphicFramePr>
          <p:cNvPr id="15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95087399"/>
              </p:ext>
            </p:extLst>
          </p:nvPr>
        </p:nvGraphicFramePr>
        <p:xfrm>
          <a:off x="1907704" y="2348880"/>
          <a:ext cx="2692400" cy="533400"/>
        </p:xfrm>
        <a:graphic>
          <a:graphicData uri="http://schemas.openxmlformats.org/presentationml/2006/ole">
            <p:oleObj spid="_x0000_s26702" name="Equation" r:id="rId6" imgW="2692400" imgH="533400" progId="">
              <p:embed/>
            </p:oleObj>
          </a:graphicData>
        </a:graphic>
      </p:graphicFrame>
      <p:graphicFrame>
        <p:nvGraphicFramePr>
          <p:cNvPr id="1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84456273"/>
              </p:ext>
            </p:extLst>
          </p:nvPr>
        </p:nvGraphicFramePr>
        <p:xfrm>
          <a:off x="1907704" y="2996952"/>
          <a:ext cx="5168900" cy="1549400"/>
        </p:xfrm>
        <a:graphic>
          <a:graphicData uri="http://schemas.openxmlformats.org/presentationml/2006/ole">
            <p:oleObj spid="_x0000_s26703" name="Equation" r:id="rId7" imgW="5168900" imgH="1549400" progId="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92280" y="26064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6-3</a:t>
            </a:r>
            <a:endParaRPr lang="ko-KR" altLang="en-US" sz="1000" b="1" dirty="0"/>
          </a:p>
        </p:txBody>
      </p:sp>
      <p:graphicFrame>
        <p:nvGraphicFramePr>
          <p:cNvPr id="26704" name="Object 80"/>
          <p:cNvGraphicFramePr>
            <a:graphicFrameLocks noChangeAspect="1"/>
          </p:cNvGraphicFramePr>
          <p:nvPr/>
        </p:nvGraphicFramePr>
        <p:xfrm>
          <a:off x="2843808" y="6453336"/>
          <a:ext cx="2705100" cy="241300"/>
        </p:xfrm>
        <a:graphic>
          <a:graphicData uri="http://schemas.openxmlformats.org/presentationml/2006/ole">
            <p:oleObj spid="_x0000_s26704" name="수식" r:id="rId8" imgW="2705040" imgH="241200" progId="Equation.3">
              <p:embed/>
            </p:oleObj>
          </a:graphicData>
        </a:graphic>
      </p:graphicFrame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7092280" y="3068960"/>
            <a:ext cx="1656184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en-US" altLang="ko-KR" sz="1200" dirty="0"/>
              <a:t>(</a:t>
            </a:r>
            <a:r>
              <a:rPr lang="ko-KR" altLang="en-US" sz="1200" b="1" dirty="0">
                <a:solidFill>
                  <a:srgbClr val="0066FF"/>
                </a:solidFill>
                <a:latin typeface="HY신명조" pitchFamily="18" charset="-127"/>
                <a:ea typeface="HY신명조" pitchFamily="18" charset="-127"/>
              </a:rPr>
              <a:t>제 </a:t>
            </a:r>
            <a:r>
              <a:rPr lang="en-US" altLang="ko-KR" sz="1200" b="1" dirty="0" smtClean="0">
                <a:solidFill>
                  <a:srgbClr val="0066FF"/>
                </a:solidFill>
                <a:latin typeface="HY신명조" pitchFamily="18" charset="-127"/>
                <a:ea typeface="HY신명조" pitchFamily="18" charset="-127"/>
              </a:rPr>
              <a:t>2</a:t>
            </a:r>
            <a:r>
              <a:rPr lang="ko-KR" altLang="en-US" sz="1200" b="1" dirty="0" smtClean="0">
                <a:solidFill>
                  <a:srgbClr val="0066FF"/>
                </a:solidFill>
                <a:latin typeface="HY신명조" pitchFamily="18" charset="-127"/>
                <a:ea typeface="HY신명조" pitchFamily="18" charset="-127"/>
              </a:rPr>
              <a:t>이</a:t>
            </a:r>
            <a:r>
              <a:rPr lang="ko-KR" altLang="en-US" sz="1200" dirty="0" smtClean="0">
                <a:solidFill>
                  <a:srgbClr val="0066FF"/>
                </a:solidFill>
                <a:latin typeface="HY신명조" pitchFamily="18" charset="-127"/>
                <a:ea typeface="HY신명조" pitchFamily="18" charset="-127"/>
              </a:rPr>
              <a:t>동</a:t>
            </a:r>
            <a:r>
              <a:rPr lang="ko-KR" altLang="en-US" sz="1200" b="1" dirty="0" smtClean="0">
                <a:solidFill>
                  <a:srgbClr val="0066FF"/>
                </a:solidFill>
                <a:latin typeface="HY신명조" pitchFamily="18" charset="-127"/>
                <a:ea typeface="HY신명조" pitchFamily="18" charset="-127"/>
              </a:rPr>
              <a:t>정리  사용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84" name="Group 36"/>
          <p:cNvGrpSpPr>
            <a:grpSpLocks/>
          </p:cNvGrpSpPr>
          <p:nvPr/>
        </p:nvGrpSpPr>
        <p:grpSpPr bwMode="auto">
          <a:xfrm>
            <a:off x="539105" y="1124744"/>
            <a:ext cx="8064501" cy="5611814"/>
            <a:chOff x="-9" y="1026"/>
            <a:chExt cx="5080" cy="3535"/>
          </a:xfrm>
        </p:grpSpPr>
        <p:sp>
          <p:nvSpPr>
            <p:cNvPr id="27678" name="Text Box 30"/>
            <p:cNvSpPr txBox="1">
              <a:spLocks noChangeArrowheads="1"/>
            </p:cNvSpPr>
            <p:nvPr/>
          </p:nvSpPr>
          <p:spPr bwMode="auto">
            <a:xfrm>
              <a:off x="-9" y="1026"/>
              <a:ext cx="5080" cy="3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rgbClr val="C0504D"/>
                </a:buClr>
                <a:buFont typeface="Arial" charset="0"/>
                <a:buChar char="•"/>
              </a:pPr>
              <a:r>
                <a:rPr lang="ko-KR" altLang="en-US" sz="1400" dirty="0" smtClean="0"/>
                <a:t>  아주  짧은 시간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순간</a:t>
              </a:r>
              <a:r>
                <a:rPr lang="en-US" altLang="ko-KR" sz="1400" dirty="0" smtClean="0"/>
                <a:t>)</a:t>
              </a:r>
              <a:r>
                <a:rPr lang="ko-KR" altLang="en-US" sz="1400" dirty="0" smtClean="0"/>
                <a:t>에만 작용하는 외력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기계적 또는 전기적인 힘 등등</a:t>
              </a:r>
              <a:r>
                <a:rPr lang="en-US" altLang="ko-KR" sz="1400" dirty="0" smtClean="0"/>
                <a:t>)</a:t>
              </a:r>
              <a:r>
                <a:rPr lang="ko-KR" altLang="en-US" sz="1400" dirty="0" smtClean="0"/>
                <a:t>의 영향을 받는  현상</a:t>
              </a:r>
              <a:r>
                <a:rPr lang="en-US" altLang="ko-KR" sz="1400" dirty="0" smtClean="0"/>
                <a:t>,</a:t>
              </a:r>
            </a:p>
            <a:p>
              <a:pPr>
                <a:spcBef>
                  <a:spcPct val="50000"/>
                </a:spcBef>
                <a:buClr>
                  <a:srgbClr val="C0504D"/>
                </a:buClr>
              </a:pPr>
              <a:r>
                <a:rPr lang="en-US" altLang="ko-KR" sz="1400" dirty="0" smtClean="0"/>
                <a:t>  </a:t>
              </a:r>
              <a:r>
                <a:rPr lang="ko-KR" altLang="en-US" sz="1400" dirty="0" smtClean="0"/>
                <a:t>예를  들자면 비행기가  </a:t>
              </a:r>
              <a:r>
                <a:rPr lang="ko-KR" altLang="en-US" sz="1400" dirty="0" err="1" smtClean="0"/>
                <a:t>경착륙</a:t>
              </a:r>
              <a:r>
                <a:rPr lang="ko-KR" altLang="en-US" sz="1400" dirty="0" smtClean="0"/>
                <a:t> 할 때</a:t>
              </a:r>
              <a:r>
                <a:rPr lang="en-US" altLang="ko-KR" sz="1400" dirty="0" smtClean="0"/>
                <a:t>,  </a:t>
              </a:r>
              <a:r>
                <a:rPr lang="ko-KR" altLang="en-US" sz="1400" dirty="0" smtClean="0"/>
                <a:t>기계시스템이 해머로 가격될 때</a:t>
              </a:r>
              <a:r>
                <a:rPr lang="en-US" altLang="ko-KR" sz="1400" dirty="0" smtClean="0"/>
                <a:t>,  </a:t>
              </a:r>
              <a:r>
                <a:rPr lang="ko-KR" altLang="en-US" sz="1400" dirty="0" smtClean="0"/>
                <a:t>라켓으로  테니스 공을</a:t>
              </a:r>
              <a:endParaRPr lang="en-US" altLang="ko-KR" sz="1400" dirty="0" smtClean="0"/>
            </a:p>
            <a:p>
              <a:pPr>
                <a:spcBef>
                  <a:spcPct val="50000"/>
                </a:spcBef>
                <a:buClr>
                  <a:srgbClr val="C0504D"/>
                </a:buClr>
              </a:pPr>
              <a:r>
                <a:rPr lang="en-US" altLang="ko-KR" sz="1400" dirty="0" smtClean="0"/>
                <a:t>  </a:t>
              </a:r>
              <a:r>
                <a:rPr lang="ko-KR" altLang="en-US" sz="1400" dirty="0" smtClean="0"/>
                <a:t>타격할 때와 같은 현상들이 있다</a:t>
              </a:r>
              <a:r>
                <a:rPr lang="en-US" altLang="ko-KR" sz="1400" dirty="0" smtClean="0"/>
                <a:t>.</a:t>
              </a:r>
            </a:p>
            <a:p>
              <a:pPr>
                <a:spcBef>
                  <a:spcPct val="50000"/>
                </a:spcBef>
                <a:buClr>
                  <a:srgbClr val="C0504D"/>
                </a:buClr>
              </a:pPr>
              <a:r>
                <a:rPr lang="en-US" altLang="ko-KR" sz="1400" dirty="0" smtClean="0"/>
                <a:t>    </a:t>
              </a:r>
              <a:r>
                <a:rPr lang="ko-KR" altLang="en-US" sz="1400" dirty="0" smtClean="0"/>
                <a:t>이와 같은 현상과 문제는 </a:t>
              </a:r>
              <a:r>
                <a:rPr lang="en-US" altLang="ko-KR" sz="1400" dirty="0" smtClean="0"/>
                <a:t>‘</a:t>
              </a:r>
              <a:r>
                <a:rPr lang="en-US" altLang="ko-KR" sz="1400" dirty="0" err="1" smtClean="0"/>
                <a:t>Drac</a:t>
              </a:r>
              <a:r>
                <a:rPr lang="ko-KR" altLang="en-US" sz="1400" dirty="0" smtClean="0"/>
                <a:t>의 델타함수</a:t>
              </a:r>
              <a:r>
                <a:rPr lang="en-US" altLang="ko-KR" sz="1400" dirty="0" smtClean="0"/>
                <a:t>’ </a:t>
              </a:r>
              <a:r>
                <a:rPr lang="ko-KR" altLang="en-US" sz="1400" dirty="0" smtClean="0"/>
                <a:t>에 의해 모델링할 수 있는데  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이것들은 </a:t>
              </a:r>
              <a:r>
                <a:rPr lang="en-US" altLang="ko-KR" sz="1400" dirty="0" smtClean="0"/>
                <a:t>   </a:t>
              </a:r>
            </a:p>
            <a:p>
              <a:pPr>
                <a:spcBef>
                  <a:spcPct val="50000"/>
                </a:spcBef>
                <a:buClr>
                  <a:srgbClr val="C0504D"/>
                </a:buClr>
              </a:pPr>
              <a:r>
                <a:rPr lang="en-US" altLang="ko-KR" sz="1400" dirty="0" smtClean="0"/>
                <a:t>   Laplace</a:t>
              </a:r>
              <a:r>
                <a:rPr lang="ko-KR" altLang="en-US" sz="1400" dirty="0" smtClean="0"/>
                <a:t>변환에 의해 매우 효과적으로 풀 수 있다</a:t>
              </a:r>
              <a:r>
                <a:rPr lang="en-US" altLang="ko-KR" sz="1400" dirty="0" smtClean="0"/>
                <a:t>.)   </a:t>
              </a:r>
              <a:r>
                <a:rPr lang="ko-KR" altLang="en-US" sz="1400" dirty="0" smtClean="0"/>
                <a:t>그 수학적 모델은 다음과 같은 함수로 </a:t>
              </a:r>
              <a:endParaRPr lang="en-US" altLang="ko-KR" sz="1400" dirty="0" smtClean="0"/>
            </a:p>
            <a:p>
              <a:pPr>
                <a:spcBef>
                  <a:spcPct val="50000"/>
                </a:spcBef>
                <a:buClr>
                  <a:srgbClr val="C0504D"/>
                </a:buClr>
              </a:pPr>
              <a:r>
                <a:rPr lang="en-US" altLang="ko-KR" sz="1400" dirty="0" smtClean="0"/>
                <a:t>   </a:t>
              </a:r>
              <a:r>
                <a:rPr lang="ko-KR" altLang="en-US" sz="1400" dirty="0" smtClean="0"/>
                <a:t>표현될 수 있다</a:t>
              </a:r>
              <a:r>
                <a:rPr lang="en-US" altLang="ko-KR" sz="1400" dirty="0" smtClean="0"/>
                <a:t>.  </a:t>
              </a:r>
              <a:r>
                <a:rPr lang="ko-KR" altLang="en-US" sz="1400" dirty="0" smtClean="0"/>
                <a:t>그  </a:t>
              </a:r>
              <a:r>
                <a:rPr lang="ko-KR" altLang="en-US" sz="1400" b="1" u="sng" dirty="0" smtClean="0"/>
                <a:t>충격력</a:t>
              </a:r>
              <a:r>
                <a:rPr lang="ko-KR" altLang="en-US" sz="1400" dirty="0" smtClean="0"/>
                <a:t>을</a:t>
              </a:r>
              <a:endParaRPr lang="en-US" altLang="ko-KR" sz="1400" dirty="0" smtClean="0"/>
            </a:p>
            <a:p>
              <a:pPr>
                <a:spcBef>
                  <a:spcPct val="50000"/>
                </a:spcBef>
                <a:buClr>
                  <a:srgbClr val="C0504D"/>
                </a:buClr>
              </a:pPr>
              <a:endParaRPr lang="en-US" altLang="ko-KR" sz="1400" dirty="0" smtClean="0"/>
            </a:p>
            <a:p>
              <a:pPr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endParaRPr lang="en-US" altLang="ko-KR" sz="1400" dirty="0" smtClean="0"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rgbClr val="C0504D"/>
                </a:buClr>
              </a:pPr>
              <a:r>
                <a:rPr lang="en-US" altLang="ko-KR" sz="1400" dirty="0" smtClean="0">
                  <a:ea typeface="굴림체" pitchFamily="49" charset="-127"/>
                </a:rPr>
                <a:t>    </a:t>
              </a:r>
              <a:r>
                <a:rPr lang="ko-KR" altLang="en-US" sz="1400" dirty="0" smtClean="0">
                  <a:ea typeface="굴림체" pitchFamily="49" charset="-127"/>
                </a:rPr>
                <a:t>로  정의한다</a:t>
              </a:r>
              <a:r>
                <a:rPr lang="en-US" altLang="ko-KR" sz="1400" dirty="0" smtClean="0">
                  <a:ea typeface="굴림체" pitchFamily="49" charset="-127"/>
                </a:rPr>
                <a:t>.</a:t>
              </a:r>
            </a:p>
            <a:p>
              <a:pPr>
                <a:spcBef>
                  <a:spcPct val="50000"/>
                </a:spcBef>
                <a:buClr>
                  <a:srgbClr val="C0504D"/>
                </a:buClr>
              </a:pPr>
              <a:r>
                <a:rPr lang="en-US" altLang="ko-KR" sz="1400" dirty="0" smtClean="0">
                  <a:ea typeface="굴림체" pitchFamily="49" charset="-127"/>
                </a:rPr>
                <a:t>       ( </a:t>
              </a:r>
              <a:r>
                <a:rPr lang="ko-KR" altLang="en-US" sz="1400" dirty="0" smtClean="0">
                  <a:ea typeface="굴림체" pitchFamily="49" charset="-127"/>
                </a:rPr>
                <a:t>힘의 </a:t>
              </a:r>
              <a:r>
                <a:rPr lang="ko-KR" altLang="en-US" sz="1400" dirty="0" err="1" smtClean="0">
                  <a:ea typeface="굴림체" pitchFamily="49" charset="-127"/>
                </a:rPr>
                <a:t>적분값</a:t>
              </a:r>
              <a:r>
                <a:rPr lang="ko-KR" altLang="en-US" sz="1400" dirty="0" smtClean="0">
                  <a:ea typeface="굴림체" pitchFamily="49" charset="-127"/>
                </a:rPr>
                <a:t>   </a:t>
              </a:r>
              <a:endParaRPr lang="en-US" altLang="ko-KR" sz="1400" dirty="0" smtClean="0"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rgbClr val="C0504D"/>
                </a:buClr>
              </a:pPr>
              <a:endParaRPr lang="ko-KR" altLang="en-US" sz="1400" b="1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rgbClr val="1F497D"/>
                </a:buClr>
              </a:pPr>
              <a:r>
                <a:rPr lang="en-US" altLang="ko-KR" sz="1400" b="1" dirty="0" smtClean="0">
                  <a:latin typeface="굴림체" pitchFamily="49" charset="-127"/>
                  <a:ea typeface="굴림체" pitchFamily="49" charset="-127"/>
                </a:rPr>
                <a:t>&lt;</a:t>
              </a:r>
              <a:r>
                <a:rPr lang="ko-KR" altLang="en-US" sz="1400" b="1" dirty="0" smtClean="0">
                  <a:latin typeface="굴림체" pitchFamily="49" charset="-127"/>
                  <a:ea typeface="굴림체" pitchFamily="49" charset="-127"/>
                </a:rPr>
                <a:t>정의</a:t>
              </a:r>
              <a:r>
                <a:rPr lang="en-US" altLang="ko-KR" sz="1400" b="1" dirty="0" smtClean="0">
                  <a:latin typeface="굴림체" pitchFamily="49" charset="-127"/>
                  <a:ea typeface="굴림체" pitchFamily="49" charset="-127"/>
                </a:rPr>
                <a:t>&gt; 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rgbClr val="1F497D"/>
                </a:buClr>
              </a:pPr>
              <a:r>
                <a:rPr lang="en-US" altLang="ko-KR" sz="1400" b="1" dirty="0" smtClean="0">
                  <a:latin typeface="굴림체" pitchFamily="49" charset="-127"/>
                  <a:ea typeface="굴림체" pitchFamily="49" charset="-127"/>
                </a:rPr>
                <a:t>         :</a:t>
              </a:r>
              <a:r>
                <a:rPr lang="en-US" altLang="ko-KR" sz="1400" b="1" dirty="0" smtClean="0">
                  <a:ea typeface="굴림체" pitchFamily="49" charset="-127"/>
                </a:rPr>
                <a:t>Dirac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의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델타함수</a:t>
              </a:r>
              <a:r>
                <a:rPr lang="en-US" altLang="ko-KR" sz="1200" b="1" dirty="0" smtClean="0">
                  <a:latin typeface="HY신명조" pitchFamily="18" charset="-127"/>
                  <a:ea typeface="HY신명조" pitchFamily="18" charset="-127"/>
                </a:rPr>
                <a:t>(Dirac delta function)</a:t>
              </a:r>
              <a:r>
                <a:rPr lang="ko-KR" altLang="en-US" sz="1200" b="1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또는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단위충격함수</a:t>
              </a:r>
              <a:r>
                <a:rPr lang="en-US" altLang="ko-KR" sz="1200" b="1" dirty="0" smtClean="0">
                  <a:latin typeface="HY신명조" pitchFamily="18" charset="-127"/>
                  <a:ea typeface="HY신명조" pitchFamily="18" charset="-127"/>
                </a:rPr>
                <a:t>(unit impulse function)</a:t>
              </a:r>
              <a:r>
                <a:rPr lang="ko-KR" altLang="en-US" sz="1200" b="1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라고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한다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.</a:t>
              </a:r>
              <a:r>
                <a:rPr lang="en-US" altLang="ko-KR" sz="1400" b="1" dirty="0" smtClean="0">
                  <a:latin typeface="굴림체" pitchFamily="49" charset="-127"/>
                  <a:ea typeface="굴림체" pitchFamily="49" charset="-127"/>
                </a:rPr>
                <a:t> 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rgbClr val="1F497D"/>
                </a:buClr>
              </a:pPr>
              <a:endParaRPr lang="en-US" altLang="ko-KR" sz="1400" b="1" dirty="0">
                <a:latin typeface="굴림체" pitchFamily="49" charset="-127"/>
                <a:ea typeface="굴림체" pitchFamily="49" charset="-127"/>
              </a:endParaRPr>
            </a:p>
            <a:p>
              <a:pPr>
                <a:lnSpc>
                  <a:spcPct val="250000"/>
                </a:lnSpc>
                <a:spcBef>
                  <a:spcPct val="50000"/>
                </a:spcBef>
                <a:buClr>
                  <a:srgbClr val="1F497D"/>
                </a:buClr>
              </a:pPr>
              <a:endParaRPr lang="en-US" altLang="ko-KR" sz="1400" b="1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27681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7773352"/>
                </p:ext>
              </p:extLst>
            </p:nvPr>
          </p:nvGraphicFramePr>
          <p:xfrm>
            <a:off x="316" y="4201"/>
            <a:ext cx="3448" cy="360"/>
          </p:xfrm>
          <a:graphic>
            <a:graphicData uri="http://schemas.openxmlformats.org/presentationml/2006/ole">
              <p:oleObj spid="_x0000_s27703" name="수식" r:id="rId3" imgW="5473440" imgH="571320" progId="Equation.3">
                <p:embed/>
              </p:oleObj>
            </a:graphicData>
          </a:graphic>
        </p:graphicFrame>
      </p:grpSp>
      <p:sp>
        <p:nvSpPr>
          <p:cNvPr id="10" name="제목 1"/>
          <p:cNvSpPr txBox="1">
            <a:spLocks/>
          </p:cNvSpPr>
          <p:nvPr/>
        </p:nvSpPr>
        <p:spPr>
          <a:xfrm>
            <a:off x="755576" y="548680"/>
            <a:ext cx="7560840" cy="432047"/>
          </a:xfrm>
          <a:prstGeom prst="rect">
            <a:avLst/>
          </a:prstGeom>
          <a:ln w="12700">
            <a:solidFill>
              <a:srgbClr val="4F81B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altLang="ko-KR" sz="2000" b="1" dirty="0">
                <a:latin typeface="HY신명조" pitchFamily="18" charset="-127"/>
                <a:ea typeface="HY신명조" pitchFamily="18" charset="-127"/>
              </a:rPr>
              <a:t>6.4 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 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짧은 충격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(Short Impulses).  Dirac</a:t>
            </a:r>
            <a:r>
              <a:rPr lang="ko-KR" altLang="en-US" sz="2000" b="1" dirty="0">
                <a:latin typeface="HY신명조" pitchFamily="18" charset="-127"/>
                <a:ea typeface="HY신명조" pitchFamily="18" charset="-127"/>
              </a:rPr>
              <a:t>의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델타함수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. 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부분분수</a:t>
            </a:r>
            <a:endParaRPr lang="ko-KR" altLang="en-US" sz="2000" b="1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92280" y="26064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6-4</a:t>
            </a:r>
            <a:endParaRPr lang="ko-KR" altLang="en-US" sz="1000" b="1" dirty="0"/>
          </a:p>
        </p:txBody>
      </p:sp>
      <p:graphicFrame>
        <p:nvGraphicFramePr>
          <p:cNvPr id="27705" name="Object 57"/>
          <p:cNvGraphicFramePr>
            <a:graphicFrameLocks noChangeAspect="1"/>
          </p:cNvGraphicFramePr>
          <p:nvPr/>
        </p:nvGraphicFramePr>
        <p:xfrm>
          <a:off x="755576" y="2996952"/>
          <a:ext cx="4483100" cy="698500"/>
        </p:xfrm>
        <a:graphic>
          <a:graphicData uri="http://schemas.openxmlformats.org/presentationml/2006/ole">
            <p:oleObj spid="_x0000_s27705" name="수식" r:id="rId4" imgW="4483080" imgH="698400" progId="Equation.3">
              <p:embed/>
            </p:oleObj>
          </a:graphicData>
        </a:graphic>
      </p:graphicFrame>
      <p:graphicFrame>
        <p:nvGraphicFramePr>
          <p:cNvPr id="27707" name="Object 59"/>
          <p:cNvGraphicFramePr>
            <a:graphicFrameLocks noChangeAspect="1"/>
          </p:cNvGraphicFramePr>
          <p:nvPr/>
        </p:nvGraphicFramePr>
        <p:xfrm>
          <a:off x="2124075" y="3933825"/>
          <a:ext cx="6096000" cy="1054100"/>
        </p:xfrm>
        <a:graphic>
          <a:graphicData uri="http://schemas.openxmlformats.org/presentationml/2006/ole">
            <p:oleObj spid="_x0000_s27707" name="수식" r:id="rId5" imgW="6095880" imgH="1054080" progId="Equation.3">
              <p:embed/>
            </p:oleObj>
          </a:graphicData>
        </a:graphic>
      </p:graphicFrame>
      <p:graphicFrame>
        <p:nvGraphicFramePr>
          <p:cNvPr id="27708" name="Object 60"/>
          <p:cNvGraphicFramePr>
            <a:graphicFrameLocks noChangeAspect="1"/>
          </p:cNvGraphicFramePr>
          <p:nvPr/>
        </p:nvGraphicFramePr>
        <p:xfrm>
          <a:off x="1331640" y="4725144"/>
          <a:ext cx="1879600" cy="431800"/>
        </p:xfrm>
        <a:graphic>
          <a:graphicData uri="http://schemas.openxmlformats.org/presentationml/2006/ole">
            <p:oleObj spid="_x0000_s27708" name="수식" r:id="rId6" imgW="1879560" imgH="431640" progId="Equation.3">
              <p:embed/>
            </p:oleObj>
          </a:graphicData>
        </a:graphic>
      </p:graphicFrame>
      <p:graphicFrame>
        <p:nvGraphicFramePr>
          <p:cNvPr id="27709" name="Object 61"/>
          <p:cNvGraphicFramePr>
            <a:graphicFrameLocks noChangeAspect="1"/>
          </p:cNvGraphicFramePr>
          <p:nvPr/>
        </p:nvGraphicFramePr>
        <p:xfrm>
          <a:off x="3131840" y="4797152"/>
          <a:ext cx="520700" cy="228600"/>
        </p:xfrm>
        <a:graphic>
          <a:graphicData uri="http://schemas.openxmlformats.org/presentationml/2006/ole">
            <p:oleObj spid="_x0000_s27709" name="수식" r:id="rId7" imgW="520560" imgH="228600" progId="Equation.3">
              <p:embed/>
            </p:oleObj>
          </a:graphicData>
        </a:graphic>
      </p:graphicFrame>
      <p:graphicFrame>
        <p:nvGraphicFramePr>
          <p:cNvPr id="27710" name="Object 62"/>
          <p:cNvGraphicFramePr>
            <a:graphicFrameLocks noChangeAspect="1"/>
          </p:cNvGraphicFramePr>
          <p:nvPr/>
        </p:nvGraphicFramePr>
        <p:xfrm>
          <a:off x="755576" y="5733256"/>
          <a:ext cx="7289800" cy="533400"/>
        </p:xfrm>
        <a:graphic>
          <a:graphicData uri="http://schemas.openxmlformats.org/presentationml/2006/ole">
            <p:oleObj spid="_x0000_s27710" name="수식" r:id="rId8" imgW="7289640" imgH="533160" progId="Equation.3">
              <p:embed/>
            </p:oleObj>
          </a:graphicData>
        </a:graphic>
      </p:graphicFrame>
      <p:graphicFrame>
        <p:nvGraphicFramePr>
          <p:cNvPr id="27711" name="Object 63"/>
          <p:cNvGraphicFramePr>
            <a:graphicFrameLocks noChangeAspect="1"/>
          </p:cNvGraphicFramePr>
          <p:nvPr/>
        </p:nvGraphicFramePr>
        <p:xfrm>
          <a:off x="4860032" y="6021288"/>
          <a:ext cx="3225800" cy="241300"/>
        </p:xfrm>
        <a:graphic>
          <a:graphicData uri="http://schemas.openxmlformats.org/presentationml/2006/ole">
            <p:oleObj spid="_x0000_s27711" name="수식" r:id="rId9" imgW="3225600" imgH="241200" progId="Equation.3">
              <p:embed/>
            </p:oleObj>
          </a:graphicData>
        </a:graphic>
      </p:graphicFrame>
      <p:sp>
        <p:nvSpPr>
          <p:cNvPr id="18" name="직사각형 17"/>
          <p:cNvSpPr/>
          <p:nvPr/>
        </p:nvSpPr>
        <p:spPr bwMode="auto">
          <a:xfrm>
            <a:off x="1259632" y="4725144"/>
            <a:ext cx="7272808" cy="720080"/>
          </a:xfrm>
          <a:prstGeom prst="rect">
            <a:avLst/>
          </a:prstGeom>
          <a:noFill/>
          <a:ln w="127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331640" y="2996952"/>
            <a:ext cx="3024336" cy="720080"/>
          </a:xfrm>
          <a:prstGeom prst="rect">
            <a:avLst/>
          </a:prstGeom>
          <a:noFill/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547664" y="692696"/>
            <a:ext cx="6192688" cy="500066"/>
          </a:xfrm>
          <a:prstGeom prst="rect">
            <a:avLst/>
          </a:prstGeom>
          <a:ln w="19050">
            <a:solidFill>
              <a:srgbClr val="4F81B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altLang="ko-KR" sz="2000" b="1" dirty="0">
                <a:latin typeface="HY신명조" pitchFamily="18" charset="-127"/>
                <a:ea typeface="HY신명조" pitchFamily="18" charset="-127"/>
              </a:rPr>
              <a:t>6.1 </a:t>
            </a:r>
            <a:r>
              <a:rPr lang="ko-KR" altLang="en-US" sz="2000" b="1" dirty="0" err="1">
                <a:latin typeface="HY신명조" pitchFamily="18" charset="-127"/>
                <a:ea typeface="HY신명조" pitchFamily="18" charset="-127"/>
              </a:rPr>
              <a:t>라플라스</a:t>
            </a:r>
            <a:r>
              <a:rPr lang="ko-KR" altLang="en-US" sz="2000" b="1" dirty="0">
                <a:latin typeface="HY신명조" pitchFamily="18" charset="-127"/>
                <a:ea typeface="HY신명조" pitchFamily="18" charset="-127"/>
              </a:rPr>
              <a:t> 변환</a:t>
            </a:r>
            <a:r>
              <a:rPr lang="en-US" altLang="ko-KR" sz="2000" b="1" dirty="0">
                <a:latin typeface="HY신명조" pitchFamily="18" charset="-127"/>
                <a:ea typeface="HY신명조" pitchFamily="18" charset="-127"/>
              </a:rPr>
              <a:t>. </a:t>
            </a:r>
            <a:r>
              <a:rPr lang="ko-KR" altLang="en-US" sz="2000" b="1" dirty="0" err="1" smtClean="0">
                <a:latin typeface="HY신명조" pitchFamily="18" charset="-127"/>
                <a:ea typeface="HY신명조" pitchFamily="18" charset="-127"/>
              </a:rPr>
              <a:t>선형성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.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제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1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이동법칙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(s-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이동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)</a:t>
            </a:r>
            <a:endParaRPr lang="ko-KR" altLang="en-US" sz="2000" b="1" dirty="0">
              <a:latin typeface="HY신명조" pitchFamily="18" charset="-127"/>
              <a:ea typeface="HY신명조" pitchFamily="18" charset="-127"/>
            </a:endParaRPr>
          </a:p>
        </p:txBody>
      </p:sp>
      <p:graphicFrame>
        <p:nvGraphicFramePr>
          <p:cNvPr id="60417" name="Object 1"/>
          <p:cNvGraphicFramePr>
            <a:graphicFrameLocks noChangeAspect="1"/>
          </p:cNvGraphicFramePr>
          <p:nvPr/>
        </p:nvGraphicFramePr>
        <p:xfrm>
          <a:off x="5383213" y="4737100"/>
          <a:ext cx="317500" cy="190500"/>
        </p:xfrm>
        <a:graphic>
          <a:graphicData uri="http://schemas.openxmlformats.org/presentationml/2006/ole">
            <p:oleObj spid="_x0000_s60417" name="수식" r:id="rId3" imgW="317160" imgH="190440" progId="Equation.3">
              <p:embed/>
            </p:oleObj>
          </a:graphicData>
        </a:graphic>
      </p:graphicFrame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043608" y="1484784"/>
            <a:ext cx="7197725" cy="1958976"/>
            <a:chOff x="453" y="1586"/>
            <a:chExt cx="4534" cy="1234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453" y="1586"/>
              <a:ext cx="4534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6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ko-KR" sz="1400" b="1" dirty="0" err="1">
                  <a:latin typeface="HY신명조" pitchFamily="18" charset="-127"/>
                  <a:ea typeface="HY신명조" pitchFamily="18" charset="-127"/>
                </a:rPr>
                <a:t>라플라스</a:t>
              </a:r>
              <a:r>
                <a:rPr lang="ko-KR" altLang="ko-KR" sz="1400" b="1" dirty="0">
                  <a:latin typeface="HY신명조" pitchFamily="18" charset="-127"/>
                  <a:ea typeface="HY신명조" pitchFamily="18" charset="-127"/>
                </a:rPr>
                <a:t> 변환</a:t>
              </a:r>
              <a:r>
                <a:rPr lang="ko-KR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ko-KR" altLang="ko-KR" sz="1400" dirty="0">
                  <a:ea typeface="HY신명조" pitchFamily="18" charset="-127"/>
                  <a:cs typeface="Times New Roman" pitchFamily="18" charset="0"/>
                </a:rPr>
                <a:t>Laplace </a:t>
              </a:r>
              <a:r>
                <a:rPr lang="en-US" altLang="ko-KR" sz="1400" dirty="0">
                  <a:ea typeface="HY신명조" pitchFamily="18" charset="-127"/>
                  <a:cs typeface="Times New Roman" pitchFamily="18" charset="0"/>
                </a:rPr>
                <a:t>T</a:t>
              </a:r>
              <a:r>
                <a:rPr lang="ko-KR" altLang="ko-KR" sz="1400" dirty="0">
                  <a:ea typeface="HY신명조" pitchFamily="18" charset="-127"/>
                  <a:cs typeface="Times New Roman" pitchFamily="18" charset="0"/>
                </a:rPr>
                <a:t>ransform</a:t>
              </a:r>
              <a:r>
                <a:rPr lang="ko-KR" altLang="ko-KR" sz="1400" dirty="0"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:</a:t>
              </a:r>
            </a:p>
            <a:p>
              <a:pPr>
                <a:lnSpc>
                  <a:spcPct val="130000"/>
                </a:lnSpc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 err="1">
                  <a:latin typeface="HY신명조" pitchFamily="18" charset="-127"/>
                  <a:ea typeface="HY신명조" pitchFamily="18" charset="-127"/>
                </a:rPr>
                <a:t>역변환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>
                  <a:ea typeface="HY신명조" pitchFamily="18" charset="-127"/>
                  <a:cs typeface="Times New Roman" pitchFamily="18" charset="0"/>
                </a:rPr>
                <a:t>Inverse Transform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 : </a:t>
              </a:r>
            </a:p>
          </p:txBody>
        </p:sp>
        <p:graphicFrame>
          <p:nvGraphicFramePr>
            <p:cNvPr id="7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559141665"/>
                </p:ext>
              </p:extLst>
            </p:nvPr>
          </p:nvGraphicFramePr>
          <p:xfrm flipH="1">
            <a:off x="2501" y="2724"/>
            <a:ext cx="66" cy="96"/>
          </p:xfrm>
          <a:graphic>
            <a:graphicData uri="http://schemas.openxmlformats.org/presentationml/2006/ole">
              <p:oleObj spid="_x0000_s60418" name="수식" r:id="rId4" imgW="126720" imgH="152280" progId="Equation.3">
                <p:embed/>
              </p:oleObj>
            </a:graphicData>
          </a:graphic>
        </p:graphicFrame>
        <p:graphicFrame>
          <p:nvGraphicFramePr>
            <p:cNvPr id="8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204782746"/>
                </p:ext>
              </p:extLst>
            </p:nvPr>
          </p:nvGraphicFramePr>
          <p:xfrm>
            <a:off x="1541" y="2369"/>
            <a:ext cx="568" cy="120"/>
          </p:xfrm>
          <a:graphic>
            <a:graphicData uri="http://schemas.openxmlformats.org/presentationml/2006/ole">
              <p:oleObj spid="_x0000_s60419" name="수식" r:id="rId5" imgW="901440" imgH="190440" progId="Equation.3">
                <p:embed/>
              </p:oleObj>
            </a:graphicData>
          </a:graphic>
        </p:graphicFrame>
      </p:grpSp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4355976" y="1412776"/>
          <a:ext cx="1917700" cy="508000"/>
        </p:xfrm>
        <a:graphic>
          <a:graphicData uri="http://schemas.openxmlformats.org/presentationml/2006/ole">
            <p:oleObj spid="_x0000_s60423" name="Equation" r:id="rId6" imgW="1739900" imgH="469900" progId="">
              <p:embed/>
            </p:oleObj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3707904" y="1988840"/>
          <a:ext cx="1130300" cy="279400"/>
        </p:xfrm>
        <a:graphic>
          <a:graphicData uri="http://schemas.openxmlformats.org/presentationml/2006/ole">
            <p:oleObj spid="_x0000_s60424" name="Equation" r:id="rId7" imgW="1028254" imgH="253890" progId="">
              <p:embed/>
            </p:oleObj>
          </a:graphicData>
        </a:graphic>
      </p:graphicFrame>
      <p:sp>
        <p:nvSpPr>
          <p:cNvPr id="17" name="타원 16"/>
          <p:cNvSpPr/>
          <p:nvPr/>
        </p:nvSpPr>
        <p:spPr bwMode="auto">
          <a:xfrm>
            <a:off x="2627784" y="2996952"/>
            <a:ext cx="1224136" cy="1584176"/>
          </a:xfrm>
          <a:prstGeom prst="ellipse">
            <a:avLst/>
          </a:prstGeom>
          <a:noFill/>
          <a:ln w="952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4932040" y="2996952"/>
            <a:ext cx="1224136" cy="1512168"/>
          </a:xfrm>
          <a:prstGeom prst="ellipse">
            <a:avLst/>
          </a:prstGeom>
          <a:noFill/>
          <a:ln w="952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>
            <a:off x="3923928" y="3501008"/>
            <a:ext cx="9361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화살표 연결선 35"/>
          <p:cNvCxnSpPr/>
          <p:nvPr/>
        </p:nvCxnSpPr>
        <p:spPr bwMode="auto">
          <a:xfrm flipH="1">
            <a:off x="3923928" y="3933056"/>
            <a:ext cx="9361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59141665"/>
              </p:ext>
            </p:extLst>
          </p:nvPr>
        </p:nvGraphicFramePr>
        <p:xfrm flipH="1">
          <a:off x="4283968" y="3933056"/>
          <a:ext cx="211138" cy="228600"/>
        </p:xfrm>
        <a:graphic>
          <a:graphicData uri="http://schemas.openxmlformats.org/presentationml/2006/ole">
            <p:oleObj spid="_x0000_s60425" name="수식" r:id="rId8" imgW="253800" imgH="228600" progId="Equation.3">
              <p:embed/>
            </p:oleObj>
          </a:graphicData>
        </a:graphic>
      </p:graphicFrame>
      <p:graphicFrame>
        <p:nvGraphicFramePr>
          <p:cNvPr id="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04782746"/>
              </p:ext>
            </p:extLst>
          </p:nvPr>
        </p:nvGraphicFramePr>
        <p:xfrm>
          <a:off x="5073650" y="2727325"/>
          <a:ext cx="901700" cy="190500"/>
        </p:xfrm>
        <a:graphic>
          <a:graphicData uri="http://schemas.openxmlformats.org/presentationml/2006/ole">
            <p:oleObj spid="_x0000_s60426" name="수식" r:id="rId9" imgW="901440" imgH="190440" progId="Equation.3">
              <p:embed/>
            </p:oleObj>
          </a:graphicData>
        </a:graphic>
      </p:graphicFrame>
      <p:graphicFrame>
        <p:nvGraphicFramePr>
          <p:cNvPr id="3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59141665"/>
              </p:ext>
            </p:extLst>
          </p:nvPr>
        </p:nvGraphicFramePr>
        <p:xfrm flipH="1">
          <a:off x="2700338" y="4724400"/>
          <a:ext cx="784225" cy="190500"/>
        </p:xfrm>
        <a:graphic>
          <a:graphicData uri="http://schemas.openxmlformats.org/presentationml/2006/ole">
            <p:oleObj spid="_x0000_s60427" name="수식" r:id="rId10" imgW="952200" imgH="190440" progId="Equation.3">
              <p:embed/>
            </p:oleObj>
          </a:graphicData>
        </a:graphic>
      </p:graphicFrame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2987824" y="5013176"/>
          <a:ext cx="790575" cy="215900"/>
        </p:xfrm>
        <a:graphic>
          <a:graphicData uri="http://schemas.openxmlformats.org/presentationml/2006/ole">
            <p:oleObj spid="_x0000_s60428" name="수식" r:id="rId11" imgW="825480" imgH="215640" progId="Equation.3">
              <p:embed/>
            </p:oleObj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5076056" y="5013176"/>
          <a:ext cx="754063" cy="215900"/>
        </p:xfrm>
        <a:graphic>
          <a:graphicData uri="http://schemas.openxmlformats.org/presentationml/2006/ole">
            <p:oleObj spid="_x0000_s60429" name="수식" r:id="rId12" imgW="787320" imgH="215640" progId="Equation.3">
              <p:embed/>
            </p:oleObj>
          </a:graphicData>
        </a:graphic>
      </p:graphicFrame>
      <p:cxnSp>
        <p:nvCxnSpPr>
          <p:cNvPr id="42" name="직선 화살표 연결선 41"/>
          <p:cNvCxnSpPr/>
          <p:nvPr/>
        </p:nvCxnSpPr>
        <p:spPr bwMode="auto">
          <a:xfrm>
            <a:off x="3635896" y="4797152"/>
            <a:ext cx="16561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직선 연결선 44"/>
          <p:cNvCxnSpPr/>
          <p:nvPr/>
        </p:nvCxnSpPr>
        <p:spPr bwMode="auto">
          <a:xfrm>
            <a:off x="3635896" y="4725144"/>
            <a:ext cx="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59141665"/>
              </p:ext>
            </p:extLst>
          </p:nvPr>
        </p:nvGraphicFramePr>
        <p:xfrm>
          <a:off x="2843213" y="3573463"/>
          <a:ext cx="720725" cy="431800"/>
        </p:xfrm>
        <a:graphic>
          <a:graphicData uri="http://schemas.openxmlformats.org/presentationml/2006/ole">
            <p:oleObj spid="_x0000_s60432" name="수식" r:id="rId13" imgW="749160" imgH="431640" progId="Equation.3">
              <p:embed/>
            </p:oleObj>
          </a:graphicData>
        </a:graphic>
      </p:graphicFrame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5292725" y="3500438"/>
          <a:ext cx="503238" cy="431800"/>
        </p:xfrm>
        <a:graphic>
          <a:graphicData uri="http://schemas.openxmlformats.org/presentationml/2006/ole">
            <p:oleObj spid="_x0000_s60433" name="수식" r:id="rId14" imgW="431640" imgH="431640" progId="Equation.3">
              <p:embed/>
            </p:oleObj>
          </a:graphicData>
        </a:graphic>
      </p:graphicFrame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1043608" y="5661248"/>
          <a:ext cx="7180263" cy="495300"/>
        </p:xfrm>
        <a:graphic>
          <a:graphicData uri="http://schemas.openxmlformats.org/presentationml/2006/ole">
            <p:oleObj spid="_x0000_s60434" name="수식" r:id="rId15" imgW="6997680" imgH="495000" progId="Equation.3">
              <p:embed/>
            </p:oleObj>
          </a:graphicData>
        </a:graphic>
      </p:graphicFrame>
      <p:graphicFrame>
        <p:nvGraphicFramePr>
          <p:cNvPr id="60435" name="Object 19"/>
          <p:cNvGraphicFramePr>
            <a:graphicFrameLocks noChangeAspect="1"/>
          </p:cNvGraphicFramePr>
          <p:nvPr/>
        </p:nvGraphicFramePr>
        <p:xfrm>
          <a:off x="4139952" y="4221088"/>
          <a:ext cx="560387" cy="215900"/>
        </p:xfrm>
        <a:graphic>
          <a:graphicData uri="http://schemas.openxmlformats.org/presentationml/2006/ole">
            <p:oleObj spid="_x0000_s60435" name="수식" r:id="rId16" imgW="545760" imgH="215640" progId="Equation.3">
              <p:embed/>
            </p:oleObj>
          </a:graphicData>
        </a:graphic>
      </p:graphicFrame>
      <p:graphicFrame>
        <p:nvGraphicFramePr>
          <p:cNvPr id="60436" name="Object 20"/>
          <p:cNvGraphicFramePr>
            <a:graphicFrameLocks noChangeAspect="1"/>
          </p:cNvGraphicFramePr>
          <p:nvPr/>
        </p:nvGraphicFramePr>
        <p:xfrm>
          <a:off x="3923928" y="3068960"/>
          <a:ext cx="912812" cy="215900"/>
        </p:xfrm>
        <a:graphic>
          <a:graphicData uri="http://schemas.openxmlformats.org/presentationml/2006/ole">
            <p:oleObj spid="_x0000_s60436" name="수식" r:id="rId17" imgW="888840" imgH="215640" progId="Equation.3">
              <p:embed/>
            </p:oleObj>
          </a:graphicData>
        </a:graphic>
      </p:graphicFrame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8375650" y="327025"/>
          <a:ext cx="246063" cy="177800"/>
        </p:xfrm>
        <a:graphic>
          <a:graphicData uri="http://schemas.openxmlformats.org/presentationml/2006/ole">
            <p:oleObj spid="_x0000_s60437" name="수식" r:id="rId18" imgW="241200" imgH="177480" progId="Equation.3">
              <p:embed/>
            </p:oleObj>
          </a:graphicData>
        </a:graphic>
      </p:graphicFrame>
      <p:sp>
        <p:nvSpPr>
          <p:cNvPr id="27" name="직사각형 26"/>
          <p:cNvSpPr/>
          <p:nvPr/>
        </p:nvSpPr>
        <p:spPr bwMode="auto">
          <a:xfrm>
            <a:off x="4283968" y="1412776"/>
            <a:ext cx="2016224" cy="504056"/>
          </a:xfrm>
          <a:prstGeom prst="rect">
            <a:avLst/>
          </a:prstGeom>
          <a:noFill/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8291513" y="320675"/>
          <a:ext cx="254000" cy="177800"/>
        </p:xfrm>
        <a:graphic>
          <a:graphicData uri="http://schemas.openxmlformats.org/presentationml/2006/ole">
            <p:oleObj spid="_x0000_s77827" name="수식" r:id="rId3" imgW="253800" imgH="177480" progId="Equation.3">
              <p:embed/>
            </p:oleObj>
          </a:graphicData>
        </a:graphic>
      </p:graphicFrame>
      <p:sp>
        <p:nvSpPr>
          <p:cNvPr id="4" name="직사각형 3"/>
          <p:cNvSpPr/>
          <p:nvPr/>
        </p:nvSpPr>
        <p:spPr>
          <a:xfrm>
            <a:off x="467544" y="1556792"/>
            <a:ext cx="409118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spcBef>
                <a:spcPct val="50000"/>
              </a:spcBef>
              <a:buClr>
                <a:srgbClr val="1F497D"/>
              </a:buClr>
              <a:buFontTx/>
              <a:buChar char="•"/>
            </a:pPr>
            <a:r>
              <a:rPr lang="en-US" altLang="ko-KR" sz="1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ea typeface="굴림체" pitchFamily="49" charset="-127"/>
              </a:rPr>
              <a:t>Dirac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delta function 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의  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Laplace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변환  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: </a:t>
            </a:r>
            <a:endParaRPr lang="en-US" altLang="ko-KR" sz="1400" b="1" dirty="0">
              <a:latin typeface="HY신명조" pitchFamily="18" charset="-127"/>
              <a:ea typeface="HY신명조" pitchFamily="18" charset="-127"/>
            </a:endParaRP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467544" y="620688"/>
          <a:ext cx="8039100" cy="876300"/>
        </p:xfrm>
        <a:graphic>
          <a:graphicData uri="http://schemas.openxmlformats.org/presentationml/2006/ole">
            <p:oleObj spid="_x0000_s77828" name="수식" r:id="rId4" imgW="8038800" imgH="876240" progId="Equation.3">
              <p:embed/>
            </p:oleObj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4139952" y="1772816"/>
          <a:ext cx="1295400" cy="292100"/>
        </p:xfrm>
        <a:graphic>
          <a:graphicData uri="http://schemas.openxmlformats.org/presentationml/2006/ole">
            <p:oleObj spid="_x0000_s77829" name="수식" r:id="rId5" imgW="1295280" imgH="291960" progId="Equation.3">
              <p:embed/>
            </p:oleObj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5796136" y="1844824"/>
          <a:ext cx="1866900" cy="241300"/>
        </p:xfrm>
        <a:graphic>
          <a:graphicData uri="http://schemas.openxmlformats.org/presentationml/2006/ole">
            <p:oleObj spid="_x0000_s77830" name="수식" r:id="rId6" imgW="1866600" imgH="241200" progId="Equation.3">
              <p:embed/>
            </p:oleObj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774700" y="2098675"/>
          <a:ext cx="7226300" cy="2768600"/>
        </p:xfrm>
        <a:graphic>
          <a:graphicData uri="http://schemas.openxmlformats.org/presentationml/2006/ole">
            <p:oleObj spid="_x0000_s77832" name="수식" r:id="rId7" imgW="7226280" imgH="2768400" progId="Equation.3">
              <p:embed/>
            </p:oleObj>
          </a:graphicData>
        </a:graphic>
      </p:graphicFrame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5436096" y="4077072"/>
          <a:ext cx="3213100" cy="1054100"/>
        </p:xfrm>
        <a:graphic>
          <a:graphicData uri="http://schemas.openxmlformats.org/presentationml/2006/ole">
            <p:oleObj spid="_x0000_s77834" name="수식" r:id="rId8" imgW="3213000" imgH="1054080" progId="Equation.3">
              <p:embed/>
            </p:oleObj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899592" y="5085184"/>
          <a:ext cx="7493000" cy="1651000"/>
        </p:xfrm>
        <a:graphic>
          <a:graphicData uri="http://schemas.openxmlformats.org/presentationml/2006/ole">
            <p:oleObj spid="_x0000_s77835" name="수식" r:id="rId9" imgW="7492680" imgH="1650960" progId="Equation.3">
              <p:embed/>
            </p:oleObj>
          </a:graphicData>
        </a:graphic>
      </p:graphicFrame>
      <p:sp>
        <p:nvSpPr>
          <p:cNvPr id="11" name="직사각형 10"/>
          <p:cNvSpPr/>
          <p:nvPr/>
        </p:nvSpPr>
        <p:spPr bwMode="auto">
          <a:xfrm>
            <a:off x="1115616" y="908720"/>
            <a:ext cx="1872208" cy="360040"/>
          </a:xfrm>
          <a:prstGeom prst="rect">
            <a:avLst/>
          </a:prstGeom>
          <a:noFill/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067944" y="1772816"/>
            <a:ext cx="1440160" cy="288032"/>
          </a:xfrm>
          <a:prstGeom prst="rect">
            <a:avLst/>
          </a:prstGeom>
          <a:noFill/>
          <a:ln w="127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 bwMode="auto">
          <a:xfrm>
            <a:off x="6876256" y="206084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70" name="Group 30"/>
          <p:cNvGrpSpPr>
            <a:grpSpLocks/>
          </p:cNvGrpSpPr>
          <p:nvPr/>
        </p:nvGrpSpPr>
        <p:grpSpPr bwMode="auto">
          <a:xfrm>
            <a:off x="827584" y="692696"/>
            <a:ext cx="7197725" cy="1403350"/>
            <a:chOff x="453" y="680"/>
            <a:chExt cx="4534" cy="884"/>
          </a:xfrm>
        </p:grpSpPr>
        <p:sp>
          <p:nvSpPr>
            <p:cNvPr id="35855" name="Text Box 15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r>
                <a:rPr lang="en-US" altLang="ko-KR" sz="1200" dirty="0" smtClean="0">
                  <a:ea typeface="굴림체" pitchFamily="49" charset="-127"/>
                </a:rPr>
                <a:t>Ex.2</a:t>
              </a:r>
              <a:r>
                <a:rPr lang="en-US" altLang="ko-KR" sz="1200" dirty="0" smtClean="0">
                  <a:latin typeface="굴림체" pitchFamily="49" charset="-127"/>
                  <a:ea typeface="굴림체" pitchFamily="49" charset="-127"/>
                </a:rPr>
                <a:t>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단일 </a:t>
              </a:r>
              <a:r>
                <a:rPr lang="ko-KR" altLang="en-US" sz="1200" dirty="0" err="1">
                  <a:latin typeface="HY신명조" pitchFamily="18" charset="-127"/>
                  <a:ea typeface="HY신명조" pitchFamily="18" charset="-127"/>
                </a:rPr>
                <a:t>구형파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대신      에서 단위충격이 가해졌을 때 그 응답을 구하라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  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상미분방정식 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: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  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보조방정식 </a:t>
              </a:r>
              <a:r>
                <a:rPr lang="en-US" altLang="ko-KR" sz="1200" dirty="0">
                  <a:latin typeface="굴림체" pitchFamily="49" charset="-127"/>
                  <a:ea typeface="굴림체" pitchFamily="49" charset="-127"/>
                </a:rPr>
                <a:t>: </a:t>
              </a:r>
            </a:p>
          </p:txBody>
        </p:sp>
        <p:graphicFrame>
          <p:nvGraphicFramePr>
            <p:cNvPr id="3585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703008770"/>
                </p:ext>
              </p:extLst>
            </p:nvPr>
          </p:nvGraphicFramePr>
          <p:xfrm>
            <a:off x="1670" y="709"/>
            <a:ext cx="184" cy="112"/>
          </p:xfrm>
          <a:graphic>
            <a:graphicData uri="http://schemas.openxmlformats.org/presentationml/2006/ole">
              <p:oleObj spid="_x0000_s35890" name="Equation" r:id="rId3" imgW="291847" imgH="177646" progId="Equation.3">
                <p:embed/>
              </p:oleObj>
            </a:graphicData>
          </a:graphic>
        </p:graphicFrame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>
              <a:off x="3916" y="769"/>
              <a:ext cx="929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aphicFrame>
          <p:nvGraphicFramePr>
            <p:cNvPr id="3586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213251561"/>
                </p:ext>
              </p:extLst>
            </p:nvPr>
          </p:nvGraphicFramePr>
          <p:xfrm>
            <a:off x="1313" y="1054"/>
            <a:ext cx="1672" cy="136"/>
          </p:xfrm>
          <a:graphic>
            <a:graphicData uri="http://schemas.openxmlformats.org/presentationml/2006/ole">
              <p:oleObj spid="_x0000_s35891" name="Equation" r:id="rId4" imgW="2654300" imgH="215900" progId="Equation.3">
                <p:embed/>
              </p:oleObj>
            </a:graphicData>
          </a:graphic>
        </p:graphicFrame>
        <p:graphicFrame>
          <p:nvGraphicFramePr>
            <p:cNvPr id="3586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420421584"/>
                </p:ext>
              </p:extLst>
            </p:nvPr>
          </p:nvGraphicFramePr>
          <p:xfrm>
            <a:off x="1227" y="1389"/>
            <a:ext cx="824" cy="136"/>
          </p:xfrm>
          <a:graphic>
            <a:graphicData uri="http://schemas.openxmlformats.org/presentationml/2006/ole">
              <p:oleObj spid="_x0000_s35892" name="Equation" r:id="rId5" imgW="1307532" imgH="215806" progId="Equation.3">
                <p:embed/>
              </p:oleObj>
            </a:graphicData>
          </a:graphic>
        </p:graphicFrame>
      </p:grpSp>
      <p:graphicFrame>
        <p:nvGraphicFramePr>
          <p:cNvPr id="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41103989"/>
              </p:ext>
            </p:extLst>
          </p:nvPr>
        </p:nvGraphicFramePr>
        <p:xfrm>
          <a:off x="2051720" y="2132856"/>
          <a:ext cx="2806715" cy="1016000"/>
        </p:xfrm>
        <a:graphic>
          <a:graphicData uri="http://schemas.openxmlformats.org/presentationml/2006/ole">
            <p:oleObj spid="_x0000_s35893" name="Equation" r:id="rId6" imgW="2806700" imgH="1016000" progId="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92280" y="26064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6-4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27" name="Group 39"/>
          <p:cNvGrpSpPr>
            <a:grpSpLocks/>
          </p:cNvGrpSpPr>
          <p:nvPr/>
        </p:nvGrpSpPr>
        <p:grpSpPr bwMode="auto">
          <a:xfrm>
            <a:off x="971600" y="1395412"/>
            <a:ext cx="7197726" cy="5462588"/>
            <a:chOff x="453" y="375"/>
            <a:chExt cx="4534" cy="3441"/>
          </a:xfrm>
        </p:grpSpPr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>
              <a:off x="453" y="1429"/>
              <a:ext cx="4534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buClr>
                  <a:srgbClr val="C0504D"/>
                </a:buClr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rgbClr val="C0504D"/>
                </a:buClr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err="1">
                  <a:latin typeface="HY신명조" pitchFamily="18" charset="-127"/>
                  <a:ea typeface="HY신명조" pitchFamily="18" charset="-127"/>
                </a:rPr>
                <a:t>합성곱의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성질        교환법칙 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: </a:t>
              </a:r>
            </a:p>
            <a:p>
              <a:pPr>
                <a:spcBef>
                  <a:spcPct val="50000"/>
                </a:spcBef>
                <a:buClr>
                  <a:srgbClr val="1F497D"/>
                </a:buClr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분배법칙 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: </a:t>
              </a:r>
            </a:p>
            <a:p>
              <a:pPr>
                <a:spcBef>
                  <a:spcPct val="50000"/>
                </a:spcBef>
                <a:buClr>
                  <a:srgbClr val="1F497D"/>
                </a:buClr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결합법칙 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: </a:t>
              </a:r>
            </a:p>
            <a:p>
              <a:pPr>
                <a:spcBef>
                  <a:spcPct val="50000"/>
                </a:spcBef>
                <a:buClr>
                  <a:srgbClr val="1F497D"/>
                </a:buClr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rgbClr val="1F497D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합성곱의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특이성질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:              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(&lt;Ex3&gt;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참고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)</a:t>
              </a: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3790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092257719"/>
                </p:ext>
              </p:extLst>
            </p:nvPr>
          </p:nvGraphicFramePr>
          <p:xfrm>
            <a:off x="478" y="375"/>
            <a:ext cx="3624" cy="560"/>
          </p:xfrm>
          <a:graphic>
            <a:graphicData uri="http://schemas.openxmlformats.org/presentationml/2006/ole">
              <p:oleObj spid="_x0000_s37978" name="수식" r:id="rId3" imgW="5752800" imgH="888840" progId="Equation.3">
                <p:embed/>
              </p:oleObj>
            </a:graphicData>
          </a:graphic>
        </p:graphicFrame>
        <p:sp>
          <p:nvSpPr>
            <p:cNvPr id="37917" name="Text Box 29"/>
            <p:cNvSpPr txBox="1">
              <a:spLocks noChangeArrowheads="1"/>
            </p:cNvSpPr>
            <p:nvPr/>
          </p:nvSpPr>
          <p:spPr bwMode="auto">
            <a:xfrm>
              <a:off x="453" y="3105"/>
              <a:ext cx="4534" cy="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r>
                <a:rPr lang="en-US" altLang="ko-KR" sz="1200" dirty="0" smtClean="0">
                  <a:ea typeface="굴림체" pitchFamily="49" charset="-127"/>
                </a:rPr>
                <a:t>Ex.1                              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에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대한 </a:t>
              </a:r>
              <a:r>
                <a:rPr lang="ko-KR" altLang="en-US" sz="1200" dirty="0" err="1" smtClean="0">
                  <a:latin typeface="HY신명조" pitchFamily="18" charset="-127"/>
                  <a:ea typeface="HY신명조" pitchFamily="18" charset="-127"/>
                </a:rPr>
                <a:t>역변환</a:t>
              </a:r>
              <a:r>
                <a:rPr lang="en-US" altLang="ko-KR" sz="1200" i="1" dirty="0">
                  <a:ea typeface="굴림체" pitchFamily="49" charset="-127"/>
                  <a:cs typeface="Times New Roman" pitchFamily="18" charset="0"/>
                </a:rPr>
                <a:t> h</a:t>
              </a:r>
              <a:r>
                <a:rPr lang="en-US" altLang="ko-KR" sz="1200" dirty="0">
                  <a:ea typeface="굴림체" pitchFamily="49" charset="-127"/>
                  <a:cs typeface="Times New Roman" pitchFamily="18" charset="0"/>
                </a:rPr>
                <a:t>(</a:t>
              </a:r>
              <a:r>
                <a:rPr lang="en-US" altLang="ko-KR" sz="1200" i="1" dirty="0">
                  <a:ea typeface="굴림체" pitchFamily="49" charset="-127"/>
                  <a:cs typeface="Times New Roman" pitchFamily="18" charset="0"/>
                </a:rPr>
                <a:t>t</a:t>
              </a:r>
              <a:r>
                <a:rPr lang="en-US" altLang="ko-KR" sz="1200" dirty="0" smtClean="0">
                  <a:ea typeface="굴림체" pitchFamily="49" charset="-127"/>
                  <a:cs typeface="Times New Roman" pitchFamily="18" charset="0"/>
                </a:rPr>
                <a:t>)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를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구하여라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4"/>
                </a:buBlip>
              </a:pPr>
              <a:endParaRPr lang="en-US" altLang="ko-KR" sz="1200" dirty="0">
                <a:latin typeface="굴림체" pitchFamily="49" charset="-127"/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</a:pPr>
              <a:endParaRPr lang="en-US" altLang="ko-KR" sz="1200" dirty="0">
                <a:latin typeface="굴림체" pitchFamily="49" charset="-127"/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굴림체" pitchFamily="49" charset="-127"/>
                <a:ea typeface="굴림체" pitchFamily="49" charset="-127"/>
              </a:endParaRPr>
            </a:p>
          </p:txBody>
        </p:sp>
        <p:graphicFrame>
          <p:nvGraphicFramePr>
            <p:cNvPr id="37918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490897603"/>
                </p:ext>
              </p:extLst>
            </p:nvPr>
          </p:nvGraphicFramePr>
          <p:xfrm>
            <a:off x="2222" y="1974"/>
            <a:ext cx="568" cy="136"/>
          </p:xfrm>
          <a:graphic>
            <a:graphicData uri="http://schemas.openxmlformats.org/presentationml/2006/ole">
              <p:oleObj spid="_x0000_s37979" name="Equation" r:id="rId5" imgW="901309" imgH="215806" progId="Equation.3">
                <p:embed/>
              </p:oleObj>
            </a:graphicData>
          </a:graphic>
        </p:graphicFrame>
        <p:graphicFrame>
          <p:nvGraphicFramePr>
            <p:cNvPr id="37919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46122609"/>
                </p:ext>
              </p:extLst>
            </p:nvPr>
          </p:nvGraphicFramePr>
          <p:xfrm>
            <a:off x="2222" y="2200"/>
            <a:ext cx="1232" cy="144"/>
          </p:xfrm>
          <a:graphic>
            <a:graphicData uri="http://schemas.openxmlformats.org/presentationml/2006/ole">
              <p:oleObj spid="_x0000_s37980" name="Equation" r:id="rId6" imgW="1955800" imgH="228600" progId="Equation.3">
                <p:embed/>
              </p:oleObj>
            </a:graphicData>
          </a:graphic>
        </p:graphicFrame>
        <p:graphicFrame>
          <p:nvGraphicFramePr>
            <p:cNvPr id="37920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793443127"/>
                </p:ext>
              </p:extLst>
            </p:nvPr>
          </p:nvGraphicFramePr>
          <p:xfrm>
            <a:off x="2222" y="2427"/>
            <a:ext cx="944" cy="136"/>
          </p:xfrm>
          <a:graphic>
            <a:graphicData uri="http://schemas.openxmlformats.org/presentationml/2006/ole">
              <p:oleObj spid="_x0000_s37981" name="Equation" r:id="rId7" imgW="1497950" imgH="215806" progId="Equation.3">
                <p:embed/>
              </p:oleObj>
            </a:graphicData>
          </a:graphic>
        </p:graphicFrame>
        <p:graphicFrame>
          <p:nvGraphicFramePr>
            <p:cNvPr id="37921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852819052"/>
                </p:ext>
              </p:extLst>
            </p:nvPr>
          </p:nvGraphicFramePr>
          <p:xfrm>
            <a:off x="1632" y="2609"/>
            <a:ext cx="696" cy="136"/>
          </p:xfrm>
          <a:graphic>
            <a:graphicData uri="http://schemas.openxmlformats.org/presentationml/2006/ole">
              <p:oleObj spid="_x0000_s37982" name="Equation" r:id="rId8" imgW="1104421" imgH="215806" progId="Equation.3">
                <p:embed/>
              </p:oleObj>
            </a:graphicData>
          </a:graphic>
        </p:graphicFrame>
        <p:graphicFrame>
          <p:nvGraphicFramePr>
            <p:cNvPr id="37922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160351358"/>
                </p:ext>
              </p:extLst>
            </p:nvPr>
          </p:nvGraphicFramePr>
          <p:xfrm>
            <a:off x="2721" y="2835"/>
            <a:ext cx="344" cy="120"/>
          </p:xfrm>
          <a:graphic>
            <a:graphicData uri="http://schemas.openxmlformats.org/presentationml/2006/ole">
              <p:oleObj spid="_x0000_s37983" name="수식" r:id="rId9" imgW="545760" imgH="190440" progId="Equation.3">
                <p:embed/>
              </p:oleObj>
            </a:graphicData>
          </a:graphic>
        </p:graphicFrame>
        <p:graphicFrame>
          <p:nvGraphicFramePr>
            <p:cNvPr id="3792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79154097"/>
                </p:ext>
              </p:extLst>
            </p:nvPr>
          </p:nvGraphicFramePr>
          <p:xfrm>
            <a:off x="1043" y="3108"/>
            <a:ext cx="720" cy="208"/>
          </p:xfrm>
          <a:graphic>
            <a:graphicData uri="http://schemas.openxmlformats.org/presentationml/2006/ole">
              <p:oleObj spid="_x0000_s37984" name="Equation" r:id="rId10" imgW="1143000" imgH="330200" progId="Equation.3">
                <p:embed/>
              </p:oleObj>
            </a:graphicData>
          </a:graphic>
        </p:graphicFrame>
      </p:grpSp>
      <p:sp>
        <p:nvSpPr>
          <p:cNvPr id="17" name="제목 1"/>
          <p:cNvSpPr txBox="1">
            <a:spLocks/>
          </p:cNvSpPr>
          <p:nvPr/>
        </p:nvSpPr>
        <p:spPr>
          <a:xfrm>
            <a:off x="1835696" y="620688"/>
            <a:ext cx="5256584" cy="504055"/>
          </a:xfrm>
          <a:prstGeom prst="rect">
            <a:avLst/>
          </a:prstGeom>
          <a:noFill/>
          <a:ln w="19050">
            <a:solidFill>
              <a:srgbClr val="4F81B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altLang="ko-KR" sz="2000" b="1" dirty="0">
                <a:latin typeface="HY신명조" pitchFamily="18" charset="-127"/>
                <a:ea typeface="HY신명조" pitchFamily="18" charset="-127"/>
              </a:rPr>
              <a:t>6.5 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  </a:t>
            </a:r>
            <a:r>
              <a:rPr lang="ko-KR" altLang="en-US" sz="2000" b="1" dirty="0" err="1" smtClean="0">
                <a:latin typeface="HY신명조" pitchFamily="18" charset="-127"/>
                <a:ea typeface="HY신명조" pitchFamily="18" charset="-127"/>
              </a:rPr>
              <a:t>합성곱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(Convolution). 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적분방정식</a:t>
            </a:r>
            <a:endParaRPr lang="ko-KR" altLang="en-US" sz="2000" b="1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5364088" y="5877272"/>
            <a:ext cx="2763276" cy="0"/>
          </a:xfrm>
          <a:prstGeom prst="line">
            <a:avLst/>
          </a:prstGeom>
          <a:noFill/>
          <a:ln w="11430">
            <a:solidFill>
              <a:srgbClr val="FF0000"/>
            </a:solidFill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92280" y="26064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6-5</a:t>
            </a:r>
            <a:endParaRPr lang="ko-KR" altLang="en-US" sz="1000" b="1" dirty="0"/>
          </a:p>
        </p:txBody>
      </p:sp>
      <p:graphicFrame>
        <p:nvGraphicFramePr>
          <p:cNvPr id="37988" name="Object 100"/>
          <p:cNvGraphicFramePr>
            <a:graphicFrameLocks noChangeAspect="1"/>
          </p:cNvGraphicFramePr>
          <p:nvPr/>
        </p:nvGraphicFramePr>
        <p:xfrm>
          <a:off x="1043608" y="2564904"/>
          <a:ext cx="6578600" cy="977900"/>
        </p:xfrm>
        <a:graphic>
          <a:graphicData uri="http://schemas.openxmlformats.org/presentationml/2006/ole">
            <p:oleObj spid="_x0000_s37988" name="수식" r:id="rId11" imgW="6578280" imgH="977760" progId="Equation.3">
              <p:embed/>
            </p:oleObj>
          </a:graphicData>
        </a:graphic>
      </p:graphicFrame>
      <p:graphicFrame>
        <p:nvGraphicFramePr>
          <p:cNvPr id="37990" name="Object 102"/>
          <p:cNvGraphicFramePr>
            <a:graphicFrameLocks noChangeAspect="1"/>
          </p:cNvGraphicFramePr>
          <p:nvPr/>
        </p:nvGraphicFramePr>
        <p:xfrm>
          <a:off x="1357313" y="6092825"/>
          <a:ext cx="4330700" cy="444500"/>
        </p:xfrm>
        <a:graphic>
          <a:graphicData uri="http://schemas.openxmlformats.org/presentationml/2006/ole">
            <p:oleObj spid="_x0000_s37990" name="수식" r:id="rId12" imgW="4330440" imgH="444240" progId="Equation.3">
              <p:embed/>
            </p:oleObj>
          </a:graphicData>
        </a:graphic>
      </p:graphicFrame>
      <p:sp>
        <p:nvSpPr>
          <p:cNvPr id="36" name="모서리가 둥근 직사각형 35"/>
          <p:cNvSpPr/>
          <p:nvPr/>
        </p:nvSpPr>
        <p:spPr bwMode="auto">
          <a:xfrm>
            <a:off x="2285984" y="1916832"/>
            <a:ext cx="2214008" cy="432048"/>
          </a:xfrm>
          <a:prstGeom prst="roundRect">
            <a:avLst/>
          </a:prstGeom>
          <a:noFill/>
          <a:ln w="127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2339752" y="3068960"/>
            <a:ext cx="2808312" cy="574924"/>
          </a:xfrm>
          <a:prstGeom prst="roundRect">
            <a:avLst/>
          </a:prstGeom>
          <a:noFill/>
          <a:ln w="127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8291513" y="320675"/>
          <a:ext cx="254000" cy="177800"/>
        </p:xfrm>
        <a:graphic>
          <a:graphicData uri="http://schemas.openxmlformats.org/presentationml/2006/ole">
            <p:oleObj spid="_x0000_s78850" name="수식" r:id="rId3" imgW="253800" imgH="177480" progId="Equation.3">
              <p:embed/>
            </p:oleObj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500034" y="571480"/>
          <a:ext cx="3924300" cy="495300"/>
        </p:xfrm>
        <a:graphic>
          <a:graphicData uri="http://schemas.openxmlformats.org/presentationml/2006/ole">
            <p:oleObj spid="_x0000_s78851" name="수식" r:id="rId4" imgW="3924000" imgH="495000" progId="Equation.3">
              <p:embed/>
            </p:oleObj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1142976" y="1214422"/>
          <a:ext cx="6235700" cy="2819400"/>
        </p:xfrm>
        <a:graphic>
          <a:graphicData uri="http://schemas.openxmlformats.org/presentationml/2006/ole">
            <p:oleObj spid="_x0000_s78853" name="수식" r:id="rId5" imgW="6235560" imgH="281916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9" name="Group 29"/>
          <p:cNvGrpSpPr>
            <a:grpSpLocks/>
          </p:cNvGrpSpPr>
          <p:nvPr/>
        </p:nvGrpSpPr>
        <p:grpSpPr bwMode="auto">
          <a:xfrm>
            <a:off x="755576" y="620688"/>
            <a:ext cx="7197725" cy="4865688"/>
            <a:chOff x="453" y="680"/>
            <a:chExt cx="4534" cy="3065"/>
          </a:xfrm>
        </p:grpSpPr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적분방정식</a:t>
              </a:r>
              <a:r>
                <a:rPr lang="en-US" altLang="ko-KR" sz="1400" b="1" dirty="0">
                  <a:latin typeface="굴림체" pitchFamily="49" charset="-127"/>
                  <a:ea typeface="굴림체" pitchFamily="49" charset="-127"/>
                </a:rPr>
                <a:t>(</a:t>
              </a:r>
              <a:r>
                <a:rPr lang="en-US" altLang="ko-KR" sz="1400" b="1" dirty="0">
                  <a:ea typeface="굴림체" pitchFamily="49" charset="-127"/>
                </a:rPr>
                <a:t>Integral Equation</a:t>
              </a:r>
              <a:r>
                <a:rPr lang="en-US" altLang="ko-KR" sz="1400" b="1" dirty="0" smtClean="0">
                  <a:latin typeface="굴림체" pitchFamily="49" charset="-127"/>
                  <a:ea typeface="굴림체" pitchFamily="49" charset="-127"/>
                </a:rPr>
                <a:t>)</a:t>
              </a:r>
            </a:p>
            <a:p>
              <a:pPr>
                <a:spcBef>
                  <a:spcPct val="50000"/>
                </a:spcBef>
                <a:buClr>
                  <a:srgbClr val="C0504D"/>
                </a:buClr>
              </a:pPr>
              <a:r>
                <a:rPr lang="en-US" altLang="ko-KR" sz="1400" b="1" dirty="0" smtClean="0">
                  <a:latin typeface="굴림체" pitchFamily="49" charset="-127"/>
                  <a:ea typeface="굴림체" pitchFamily="49" charset="-127"/>
                </a:rPr>
                <a:t> 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합성곱정리는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미지의 함수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(f(t))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가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적분기호 내에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때에 따라서는  또한  밖에도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</a:t>
              </a:r>
            </a:p>
            <a:p>
              <a:pPr>
                <a:spcBef>
                  <a:spcPct val="50000"/>
                </a:spcBef>
                <a:buClr>
                  <a:srgbClr val="C0504D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존재하는  형태의  방정식을  풀이하는데  유용하다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다음을 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rgbClr val="C0504D"/>
                </a:buClr>
              </a:pPr>
              <a:r>
                <a:rPr lang="en-US" altLang="ko-KR" sz="1400" b="1" dirty="0" smtClean="0">
                  <a:latin typeface="굴림체" pitchFamily="49" charset="-127"/>
                  <a:ea typeface="굴림체" pitchFamily="49" charset="-127"/>
                </a:rPr>
                <a:t>   ‘(</a:t>
              </a:r>
              <a:r>
                <a:rPr lang="ko-KR" altLang="en-US" sz="1400" b="1" dirty="0" smtClean="0">
                  <a:latin typeface="굴림체" pitchFamily="49" charset="-127"/>
                  <a:ea typeface="굴림체" pitchFamily="49" charset="-127"/>
                </a:rPr>
                <a:t>제</a:t>
              </a:r>
              <a:r>
                <a:rPr lang="en-US" altLang="ko-KR" sz="1400" b="1" dirty="0" smtClean="0">
                  <a:latin typeface="굴림체" pitchFamily="49" charset="-127"/>
                  <a:ea typeface="굴림체" pitchFamily="49" charset="-127"/>
                </a:rPr>
                <a:t>2</a:t>
              </a:r>
              <a:r>
                <a:rPr lang="ko-KR" altLang="en-US" sz="1400" b="1" dirty="0" smtClean="0">
                  <a:latin typeface="굴림체" pitchFamily="49" charset="-127"/>
                  <a:ea typeface="굴림체" pitchFamily="49" charset="-127"/>
                </a:rPr>
                <a:t>종</a:t>
              </a:r>
              <a:r>
                <a:rPr lang="en-US" altLang="ko-KR" sz="1400" b="1" dirty="0" smtClean="0">
                  <a:latin typeface="굴림체" pitchFamily="49" charset="-127"/>
                  <a:ea typeface="굴림체" pitchFamily="49" charset="-127"/>
                </a:rPr>
                <a:t>) </a:t>
              </a:r>
              <a:r>
                <a:rPr lang="en-US" altLang="ko-KR" sz="1400" b="1" dirty="0" err="1" smtClean="0">
                  <a:latin typeface="굴림체" pitchFamily="49" charset="-127"/>
                  <a:ea typeface="굴림체" pitchFamily="49" charset="-127"/>
                </a:rPr>
                <a:t>Volterra</a:t>
              </a:r>
              <a:r>
                <a:rPr lang="en-US" altLang="ko-KR" sz="1400" b="1" dirty="0" smtClean="0">
                  <a:latin typeface="굴림체" pitchFamily="49" charset="-127"/>
                  <a:ea typeface="굴림체" pitchFamily="49" charset="-127"/>
                </a:rPr>
                <a:t> </a:t>
              </a:r>
              <a:r>
                <a:rPr lang="ko-KR" altLang="en-US" sz="1400" b="1" dirty="0" smtClean="0">
                  <a:latin typeface="굴림체" pitchFamily="49" charset="-127"/>
                  <a:ea typeface="굴림체" pitchFamily="49" charset="-127"/>
                </a:rPr>
                <a:t>적분방정식</a:t>
              </a:r>
              <a:r>
                <a:rPr lang="en-US" altLang="ko-KR" sz="1400" b="1" dirty="0" smtClean="0">
                  <a:latin typeface="굴림체" pitchFamily="49" charset="-127"/>
                  <a:ea typeface="굴림체" pitchFamily="49" charset="-127"/>
                </a:rPr>
                <a:t>’</a:t>
              </a:r>
              <a:r>
                <a:rPr lang="ko-KR" altLang="en-US" sz="1400" b="1" dirty="0" smtClean="0">
                  <a:latin typeface="굴림체" pitchFamily="49" charset="-127"/>
                  <a:ea typeface="굴림체" pitchFamily="49" charset="-127"/>
                </a:rPr>
                <a:t>이라고 한다</a:t>
              </a:r>
              <a:r>
                <a:rPr lang="en-US" altLang="ko-KR" sz="1400" b="1" dirty="0" smtClean="0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>
                <a:spcBef>
                  <a:spcPct val="50000"/>
                </a:spcBef>
                <a:buClr>
                  <a:srgbClr val="C0504D"/>
                </a:buClr>
              </a:pPr>
              <a:endParaRPr lang="en-US" altLang="ko-KR" sz="1400" b="1" dirty="0" smtClean="0">
                <a:latin typeface="굴림체" pitchFamily="49" charset="-127"/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endParaRPr lang="en-US" altLang="ko-KR" sz="1400" dirty="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453" y="1950"/>
              <a:ext cx="4534" cy="1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r>
                <a:rPr lang="en-US" altLang="ko-KR" sz="1200" dirty="0" smtClean="0">
                  <a:ea typeface="굴림체" pitchFamily="49" charset="-127"/>
                </a:rPr>
                <a:t>&lt;Ex.6&gt;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다음의 제 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2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종 </a:t>
              </a:r>
              <a:r>
                <a:rPr lang="en-US" altLang="ko-KR" sz="1200" dirty="0" err="1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Volterra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적분방정식을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풀어라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   </a:t>
              </a:r>
              <a:r>
                <a:rPr lang="ko-KR" altLang="en-US" sz="1200" dirty="0" err="1">
                  <a:latin typeface="HY신명조" pitchFamily="18" charset="-127"/>
                  <a:ea typeface="HY신명조" pitchFamily="18" charset="-127"/>
                </a:rPr>
                <a:t>합성곱을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이용</a:t>
              </a: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   </a:t>
              </a:r>
              <a:r>
                <a:rPr lang="ko-KR" altLang="en-US" sz="1200" dirty="0" err="1">
                  <a:latin typeface="HY신명조" pitchFamily="18" charset="-127"/>
                  <a:ea typeface="HY신명조" pitchFamily="18" charset="-127"/>
                </a:rPr>
                <a:t>라플라스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변환</a:t>
              </a: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ko-KR" altLang="en-US" sz="1200" dirty="0">
                <a:latin typeface="굴림체" pitchFamily="49" charset="-127"/>
                <a:ea typeface="굴림체" pitchFamily="49" charset="-127"/>
              </a:endParaRP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400" dirty="0">
                  <a:latin typeface="굴림체" pitchFamily="49" charset="-127"/>
                  <a:ea typeface="굴림체" pitchFamily="49" charset="-127"/>
                </a:rPr>
                <a:t>   </a:t>
              </a:r>
            </a:p>
          </p:txBody>
        </p:sp>
        <p:graphicFrame>
          <p:nvGraphicFramePr>
            <p:cNvPr id="514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684111662"/>
                </p:ext>
              </p:extLst>
            </p:nvPr>
          </p:nvGraphicFramePr>
          <p:xfrm>
            <a:off x="1139" y="2157"/>
            <a:ext cx="1136" cy="360"/>
          </p:xfrm>
          <a:graphic>
            <a:graphicData uri="http://schemas.openxmlformats.org/presentationml/2006/ole">
              <p:oleObj spid="_x0000_s5166" name="수식" r:id="rId4" imgW="1803240" imgH="571320" progId="Equation.3">
                <p:embed/>
              </p:oleObj>
            </a:graphicData>
          </a:graphic>
        </p:graphicFrame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>
              <a:off x="3084" y="2041"/>
              <a:ext cx="1814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aphicFrame>
          <p:nvGraphicFramePr>
            <p:cNvPr id="514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534428605"/>
                </p:ext>
              </p:extLst>
            </p:nvPr>
          </p:nvGraphicFramePr>
          <p:xfrm>
            <a:off x="1315" y="2676"/>
            <a:ext cx="592" cy="128"/>
          </p:xfrm>
          <a:graphic>
            <a:graphicData uri="http://schemas.openxmlformats.org/presentationml/2006/ole">
              <p:oleObj spid="_x0000_s5167" name="Equation" r:id="rId5" imgW="939392" imgH="203112" progId="Equation.3">
                <p:embed/>
              </p:oleObj>
            </a:graphicData>
          </a:graphic>
        </p:graphicFrame>
        <p:graphicFrame>
          <p:nvGraphicFramePr>
            <p:cNvPr id="514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208305813"/>
                </p:ext>
              </p:extLst>
            </p:nvPr>
          </p:nvGraphicFramePr>
          <p:xfrm>
            <a:off x="1315" y="2857"/>
            <a:ext cx="872" cy="248"/>
          </p:xfrm>
          <a:graphic>
            <a:graphicData uri="http://schemas.openxmlformats.org/presentationml/2006/ole">
              <p:oleObj spid="_x0000_s5168" name="Equation" r:id="rId6" imgW="1384300" imgH="393700" progId="Equation.3">
                <p:embed/>
              </p:oleObj>
            </a:graphicData>
          </a:graphic>
        </p:graphicFrame>
        <p:graphicFrame>
          <p:nvGraphicFramePr>
            <p:cNvPr id="514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907516178"/>
                </p:ext>
              </p:extLst>
            </p:nvPr>
          </p:nvGraphicFramePr>
          <p:xfrm>
            <a:off x="1315" y="3175"/>
            <a:ext cx="1720" cy="264"/>
          </p:xfrm>
          <a:graphic>
            <a:graphicData uri="http://schemas.openxmlformats.org/presentationml/2006/ole">
              <p:oleObj spid="_x0000_s5169" name="Equation" r:id="rId7" imgW="2730500" imgH="419100" progId="Equation.3">
                <p:embed/>
              </p:oleObj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7092280" y="26064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6-5</a:t>
            </a:r>
            <a:endParaRPr lang="ko-KR" altLang="en-US" sz="1000" b="1" dirty="0"/>
          </a:p>
        </p:txBody>
      </p:sp>
      <p:graphicFrame>
        <p:nvGraphicFramePr>
          <p:cNvPr id="1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4111662"/>
              </p:ext>
            </p:extLst>
          </p:nvPr>
        </p:nvGraphicFramePr>
        <p:xfrm>
          <a:off x="1547664" y="1988840"/>
          <a:ext cx="6299200" cy="368300"/>
        </p:xfrm>
        <a:graphic>
          <a:graphicData uri="http://schemas.openxmlformats.org/presentationml/2006/ole">
            <p:oleObj spid="_x0000_s5170" name="수식" r:id="rId8" imgW="6298920" imgH="368280" progId="Equation.3">
              <p:embed/>
            </p:oleObj>
          </a:graphicData>
        </a:graphic>
      </p:graphicFrame>
      <p:sp>
        <p:nvSpPr>
          <p:cNvPr id="14" name="모서리가 둥근 직사각형 13"/>
          <p:cNvSpPr/>
          <p:nvPr/>
        </p:nvSpPr>
        <p:spPr bwMode="auto">
          <a:xfrm>
            <a:off x="1475656" y="1988840"/>
            <a:ext cx="2304256" cy="360040"/>
          </a:xfrm>
          <a:prstGeom prst="roundRect">
            <a:avLst/>
          </a:prstGeom>
          <a:noFill/>
          <a:ln w="127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 bwMode="auto">
          <a:xfrm>
            <a:off x="1979712" y="1844824"/>
            <a:ext cx="172819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171" name="Object 51"/>
          <p:cNvGraphicFramePr>
            <a:graphicFrameLocks noChangeAspect="1"/>
          </p:cNvGraphicFramePr>
          <p:nvPr/>
        </p:nvGraphicFramePr>
        <p:xfrm>
          <a:off x="1115616" y="5085184"/>
          <a:ext cx="2971800" cy="838200"/>
        </p:xfrm>
        <a:graphic>
          <a:graphicData uri="http://schemas.openxmlformats.org/presentationml/2006/ole">
            <p:oleObj spid="_x0000_s5171" name="수식" r:id="rId9" imgW="2971800" imgH="838080" progId="Equation.3">
              <p:embed/>
            </p:oleObj>
          </a:graphicData>
        </a:graphic>
      </p:graphicFrame>
      <p:graphicFrame>
        <p:nvGraphicFramePr>
          <p:cNvPr id="5172" name="Object 52"/>
          <p:cNvGraphicFramePr>
            <a:graphicFrameLocks noChangeAspect="1"/>
          </p:cNvGraphicFramePr>
          <p:nvPr/>
        </p:nvGraphicFramePr>
        <p:xfrm>
          <a:off x="6804248" y="6309320"/>
          <a:ext cx="1092200" cy="228600"/>
        </p:xfrm>
        <a:graphic>
          <a:graphicData uri="http://schemas.openxmlformats.org/presentationml/2006/ole">
            <p:oleObj spid="_x0000_s5172" name="수식" r:id="rId10" imgW="1091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8286776" y="320675"/>
          <a:ext cx="258737" cy="177800"/>
        </p:xfrm>
        <a:graphic>
          <a:graphicData uri="http://schemas.openxmlformats.org/presentationml/2006/ole">
            <p:oleObj spid="_x0000_s79874" name="수식" r:id="rId3" imgW="253800" imgH="177480" progId="Equation.3">
              <p:embed/>
            </p:oleObj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285720" y="500042"/>
          <a:ext cx="3581400" cy="977900"/>
        </p:xfrm>
        <a:graphic>
          <a:graphicData uri="http://schemas.openxmlformats.org/presentationml/2006/ole">
            <p:oleObj spid="_x0000_s79875" name="수식" r:id="rId4" imgW="3581280" imgH="977760" progId="Equation.3">
              <p:embed/>
            </p:oleObj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214414" y="1500174"/>
          <a:ext cx="2857500" cy="1739900"/>
        </p:xfrm>
        <a:graphic>
          <a:graphicData uri="http://schemas.openxmlformats.org/presentationml/2006/ole">
            <p:oleObj spid="_x0000_s79876" name="수식" r:id="rId5" imgW="2857320" imgH="1739880" progId="Equation.3">
              <p:embed/>
            </p:oleObj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1071538" y="3786190"/>
          <a:ext cx="3035300" cy="965200"/>
        </p:xfrm>
        <a:graphic>
          <a:graphicData uri="http://schemas.openxmlformats.org/presentationml/2006/ole">
            <p:oleObj spid="_x0000_s79877" name="수식" r:id="rId6" imgW="3035160" imgH="965160" progId="Equation.3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1071538" y="4929198"/>
          <a:ext cx="3162300" cy="1739900"/>
        </p:xfrm>
        <a:graphic>
          <a:graphicData uri="http://schemas.openxmlformats.org/presentationml/2006/ole">
            <p:oleObj spid="_x0000_s79878" name="수식" r:id="rId7" imgW="3162240" imgH="1739880" progId="Equation.3">
              <p:embed/>
            </p:oleObj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4429124" y="4214818"/>
          <a:ext cx="2971800" cy="254000"/>
        </p:xfrm>
        <a:graphic>
          <a:graphicData uri="http://schemas.openxmlformats.org/presentationml/2006/ole">
            <p:oleObj spid="_x0000_s79879" name="수식" r:id="rId8" imgW="2971800" imgH="253800" progId="Equation.3">
              <p:embed/>
            </p:oleObj>
          </a:graphicData>
        </a:graphic>
      </p:graphicFrame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4429124" y="4500570"/>
          <a:ext cx="2400300" cy="254000"/>
        </p:xfrm>
        <a:graphic>
          <a:graphicData uri="http://schemas.openxmlformats.org/presentationml/2006/ole">
            <p:oleObj spid="_x0000_s79880" name="수식" r:id="rId9" imgW="2400120" imgH="253800" progId="Equation.3">
              <p:embed/>
            </p:oleObj>
          </a:graphicData>
        </a:graphic>
      </p:graphicFrame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5429256" y="4857760"/>
          <a:ext cx="2286000" cy="1651000"/>
        </p:xfrm>
        <a:graphic>
          <a:graphicData uri="http://schemas.openxmlformats.org/presentationml/2006/ole">
            <p:oleObj spid="_x0000_s79881" name="수식" r:id="rId10" imgW="2286000" imgH="1650960" progId="Equation.3">
              <p:embed/>
            </p:oleObj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1071538" y="1500174"/>
            <a:ext cx="3071834" cy="1785950"/>
          </a:xfrm>
          <a:prstGeom prst="rect">
            <a:avLst/>
          </a:prstGeom>
          <a:noFill/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000100" y="4929198"/>
            <a:ext cx="3286148" cy="1714512"/>
          </a:xfrm>
          <a:prstGeom prst="rect">
            <a:avLst/>
          </a:prstGeom>
          <a:noFill/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5759450" y="2357438"/>
          <a:ext cx="1371600" cy="863600"/>
        </p:xfrm>
        <a:graphic>
          <a:graphicData uri="http://schemas.openxmlformats.org/presentationml/2006/ole">
            <p:oleObj spid="_x0000_s79882" name="수식" r:id="rId11" imgW="1371600" imgH="863280" progId="Equation.3">
              <p:embed/>
            </p:oleObj>
          </a:graphicData>
        </a:graphic>
      </p:graphicFrame>
      <p:sp>
        <p:nvSpPr>
          <p:cNvPr id="17" name="직사각형 16"/>
          <p:cNvSpPr/>
          <p:nvPr/>
        </p:nvSpPr>
        <p:spPr bwMode="auto">
          <a:xfrm>
            <a:off x="5643570" y="2285992"/>
            <a:ext cx="1571636" cy="928694"/>
          </a:xfrm>
          <a:prstGeom prst="rect">
            <a:avLst/>
          </a:prstGeom>
          <a:noFill/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643570" y="5643578"/>
            <a:ext cx="1714512" cy="928694"/>
          </a:xfrm>
          <a:prstGeom prst="rect">
            <a:avLst/>
          </a:prstGeom>
          <a:noFill/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0" y="2540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0" y="2540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0" y="1079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49198" name="Group 46"/>
          <p:cNvGrpSpPr>
            <a:grpSpLocks/>
          </p:cNvGrpSpPr>
          <p:nvPr/>
        </p:nvGrpSpPr>
        <p:grpSpPr bwMode="auto">
          <a:xfrm>
            <a:off x="1044203" y="620539"/>
            <a:ext cx="7197725" cy="4568825"/>
            <a:chOff x="300" y="554"/>
            <a:chExt cx="4534" cy="2878"/>
          </a:xfrm>
        </p:grpSpPr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300" y="554"/>
              <a:ext cx="4534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6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ko-KR" sz="1400" b="1" dirty="0" err="1">
                  <a:latin typeface="HY신명조" pitchFamily="18" charset="-127"/>
                  <a:ea typeface="HY신명조" pitchFamily="18" charset="-127"/>
                </a:rPr>
                <a:t>라플라스</a:t>
              </a:r>
              <a:r>
                <a:rPr lang="ko-KR" altLang="ko-KR" sz="1400" b="1" dirty="0">
                  <a:latin typeface="HY신명조" pitchFamily="18" charset="-127"/>
                  <a:ea typeface="HY신명조" pitchFamily="18" charset="-127"/>
                </a:rPr>
                <a:t> 변환</a:t>
              </a:r>
              <a:r>
                <a:rPr lang="ko-KR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ko-KR" altLang="ko-KR" sz="1400" dirty="0">
                  <a:ea typeface="HY신명조" pitchFamily="18" charset="-127"/>
                  <a:cs typeface="Times New Roman" pitchFamily="18" charset="0"/>
                </a:rPr>
                <a:t>Laplace </a:t>
              </a:r>
              <a:r>
                <a:rPr lang="en-US" altLang="ko-KR" sz="1400" dirty="0">
                  <a:ea typeface="HY신명조" pitchFamily="18" charset="-127"/>
                  <a:cs typeface="Times New Roman" pitchFamily="18" charset="0"/>
                </a:rPr>
                <a:t>T</a:t>
              </a:r>
              <a:r>
                <a:rPr lang="ko-KR" altLang="ko-KR" sz="1400" dirty="0">
                  <a:ea typeface="HY신명조" pitchFamily="18" charset="-127"/>
                  <a:cs typeface="Times New Roman" pitchFamily="18" charset="0"/>
                </a:rPr>
                <a:t>ransform</a:t>
              </a:r>
              <a:r>
                <a:rPr lang="ko-KR" altLang="ko-KR" sz="1400" dirty="0"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: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49184" name="Text Box 32"/>
            <p:cNvSpPr txBox="1">
              <a:spLocks noChangeArrowheads="1"/>
            </p:cNvSpPr>
            <p:nvPr/>
          </p:nvSpPr>
          <p:spPr bwMode="auto">
            <a:xfrm>
              <a:off x="300" y="917"/>
              <a:ext cx="4534" cy="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r>
                <a:rPr lang="en-US" altLang="ko-KR" sz="1200" dirty="0" smtClean="0">
                  <a:ea typeface="굴림체" pitchFamily="49" charset="-127"/>
                </a:rPr>
                <a:t>Ex.1    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일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때  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 이라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하자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.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를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구하라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.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latin typeface="굴림체" pitchFamily="49" charset="-127"/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latin typeface="굴림체" pitchFamily="49" charset="-127"/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굴림체" pitchFamily="49" charset="-127"/>
                  <a:ea typeface="굴림체" pitchFamily="49" charset="-127"/>
                </a:rPr>
                <a:t>   </a:t>
              </a:r>
            </a:p>
          </p:txBody>
        </p:sp>
        <p:graphicFrame>
          <p:nvGraphicFramePr>
            <p:cNvPr id="49185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559141665"/>
                </p:ext>
              </p:extLst>
            </p:nvPr>
          </p:nvGraphicFramePr>
          <p:xfrm>
            <a:off x="799" y="962"/>
            <a:ext cx="216" cy="112"/>
          </p:xfrm>
          <a:graphic>
            <a:graphicData uri="http://schemas.openxmlformats.org/presentationml/2006/ole">
              <p:oleObj spid="_x0000_s49241" name="수식" r:id="rId4" imgW="342720" imgH="177480" progId="Equation.3">
                <p:embed/>
              </p:oleObj>
            </a:graphicData>
          </a:graphic>
        </p:graphicFrame>
        <p:graphicFrame>
          <p:nvGraphicFramePr>
            <p:cNvPr id="49186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204782746"/>
                </p:ext>
              </p:extLst>
            </p:nvPr>
          </p:nvGraphicFramePr>
          <p:xfrm>
            <a:off x="1298" y="962"/>
            <a:ext cx="336" cy="136"/>
          </p:xfrm>
          <a:graphic>
            <a:graphicData uri="http://schemas.openxmlformats.org/presentationml/2006/ole">
              <p:oleObj spid="_x0000_s49242" name="수식" r:id="rId5" imgW="533160" imgH="215640" progId="Equation.3">
                <p:embed/>
              </p:oleObj>
            </a:graphicData>
          </a:graphic>
        </p:graphicFrame>
        <p:graphicFrame>
          <p:nvGraphicFramePr>
            <p:cNvPr id="4918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713196016"/>
                </p:ext>
              </p:extLst>
            </p:nvPr>
          </p:nvGraphicFramePr>
          <p:xfrm>
            <a:off x="2159" y="962"/>
            <a:ext cx="200" cy="136"/>
          </p:xfrm>
          <a:graphic>
            <a:graphicData uri="http://schemas.openxmlformats.org/presentationml/2006/ole">
              <p:oleObj spid="_x0000_s49243" name="Equation" r:id="rId6" imgW="317087" imgH="215619" progId="Equation.3">
                <p:embed/>
              </p:oleObj>
            </a:graphicData>
          </a:graphic>
        </p:graphicFrame>
        <p:sp>
          <p:nvSpPr>
            <p:cNvPr id="49189" name="Text Box 37"/>
            <p:cNvSpPr txBox="1">
              <a:spLocks noChangeArrowheads="1"/>
            </p:cNvSpPr>
            <p:nvPr/>
          </p:nvSpPr>
          <p:spPr bwMode="auto">
            <a:xfrm>
              <a:off x="300" y="2686"/>
              <a:ext cx="4534" cy="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r>
                <a:rPr lang="en-US" altLang="ko-KR" sz="1200" dirty="0" smtClean="0">
                  <a:ea typeface="굴림체" pitchFamily="49" charset="-127"/>
                </a:rPr>
                <a:t>Ex.2    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일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때  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    이라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하자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.  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를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구하라</a:t>
              </a:r>
              <a:r>
                <a:rPr lang="en-US" altLang="ko-KR" sz="1200" dirty="0">
                  <a:latin typeface="굴림체" pitchFamily="49" charset="-127"/>
                  <a:ea typeface="굴림체" pitchFamily="49" charset="-127"/>
                </a:rPr>
                <a:t>.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latin typeface="굴림체" pitchFamily="49" charset="-127"/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latin typeface="굴림체" pitchFamily="49" charset="-127"/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굴림체" pitchFamily="49" charset="-127"/>
                  <a:ea typeface="굴림체" pitchFamily="49" charset="-127"/>
                </a:rPr>
                <a:t>   </a:t>
              </a:r>
            </a:p>
          </p:txBody>
        </p:sp>
        <p:graphicFrame>
          <p:nvGraphicFramePr>
            <p:cNvPr id="49190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960641400"/>
                </p:ext>
              </p:extLst>
            </p:nvPr>
          </p:nvGraphicFramePr>
          <p:xfrm>
            <a:off x="799" y="2731"/>
            <a:ext cx="200" cy="112"/>
          </p:xfrm>
          <a:graphic>
            <a:graphicData uri="http://schemas.openxmlformats.org/presentationml/2006/ole">
              <p:oleObj spid="_x0000_s49244" name="Equation" r:id="rId7" imgW="317087" imgH="177569" progId="Equation.3">
                <p:embed/>
              </p:oleObj>
            </a:graphicData>
          </a:graphic>
        </p:graphicFrame>
        <p:graphicFrame>
          <p:nvGraphicFramePr>
            <p:cNvPr id="49191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027851887"/>
                </p:ext>
              </p:extLst>
            </p:nvPr>
          </p:nvGraphicFramePr>
          <p:xfrm>
            <a:off x="1319" y="2674"/>
            <a:ext cx="432" cy="176"/>
          </p:xfrm>
          <a:graphic>
            <a:graphicData uri="http://schemas.openxmlformats.org/presentationml/2006/ole">
              <p:oleObj spid="_x0000_s49245" name="수식" r:id="rId8" imgW="685800" imgH="279360" progId="Equation.3">
                <p:embed/>
              </p:oleObj>
            </a:graphicData>
          </a:graphic>
        </p:graphicFrame>
        <p:sp>
          <p:nvSpPr>
            <p:cNvPr id="49195" name="Line 43"/>
            <p:cNvSpPr>
              <a:spLocks noChangeShapeType="1"/>
            </p:cNvSpPr>
            <p:nvPr/>
          </p:nvSpPr>
          <p:spPr bwMode="auto">
            <a:xfrm>
              <a:off x="2885" y="1008"/>
              <a:ext cx="1906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49196" name="Line 44"/>
            <p:cNvSpPr>
              <a:spLocks noChangeShapeType="1"/>
            </p:cNvSpPr>
            <p:nvPr/>
          </p:nvSpPr>
          <p:spPr bwMode="auto">
            <a:xfrm>
              <a:off x="3021" y="2777"/>
              <a:ext cx="1769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graphicFrame>
        <p:nvGraphicFramePr>
          <p:cNvPr id="2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10523055"/>
              </p:ext>
            </p:extLst>
          </p:nvPr>
        </p:nvGraphicFramePr>
        <p:xfrm>
          <a:off x="4355976" y="620688"/>
          <a:ext cx="1917893" cy="517525"/>
        </p:xfrm>
        <a:graphic>
          <a:graphicData uri="http://schemas.openxmlformats.org/presentationml/2006/ole">
            <p:oleObj spid="_x0000_s49246" name="Equation" r:id="rId9" imgW="1739900" imgH="469900" progId="">
              <p:embed/>
            </p:oleObj>
          </a:graphicData>
        </a:graphic>
      </p:graphicFrame>
      <p:graphicFrame>
        <p:nvGraphicFramePr>
          <p:cNvPr id="2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52997478"/>
              </p:ext>
            </p:extLst>
          </p:nvPr>
        </p:nvGraphicFramePr>
        <p:xfrm>
          <a:off x="1907704" y="1628800"/>
          <a:ext cx="2972099" cy="495300"/>
        </p:xfrm>
        <a:graphic>
          <a:graphicData uri="http://schemas.openxmlformats.org/presentationml/2006/ole">
            <p:oleObj spid="_x0000_s49248" name="Equation" r:id="rId10" imgW="2971800" imgH="495300" progId="">
              <p:embed/>
            </p:oleObj>
          </a:graphicData>
        </a:graphic>
      </p:graphicFrame>
      <p:graphicFrame>
        <p:nvGraphicFramePr>
          <p:cNvPr id="28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8867983"/>
              </p:ext>
            </p:extLst>
          </p:nvPr>
        </p:nvGraphicFramePr>
        <p:xfrm>
          <a:off x="4139952" y="4005064"/>
          <a:ext cx="419100" cy="254000"/>
        </p:xfrm>
        <a:graphic>
          <a:graphicData uri="http://schemas.openxmlformats.org/presentationml/2006/ole">
            <p:oleObj spid="_x0000_s49249" name="Equation" r:id="rId11" imgW="419040" imgH="253800" progId="">
              <p:embed/>
            </p:oleObj>
          </a:graphicData>
        </a:graphic>
      </p:graphicFrame>
      <p:graphicFrame>
        <p:nvGraphicFramePr>
          <p:cNvPr id="29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27640607"/>
              </p:ext>
            </p:extLst>
          </p:nvPr>
        </p:nvGraphicFramePr>
        <p:xfrm>
          <a:off x="1979712" y="4365104"/>
          <a:ext cx="2667269" cy="495300"/>
        </p:xfrm>
        <a:graphic>
          <a:graphicData uri="http://schemas.openxmlformats.org/presentationml/2006/ole">
            <p:oleObj spid="_x0000_s49250" name="Equation" r:id="rId12" imgW="2667000" imgH="495300" progId="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92280" y="26064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6-1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07" name="Group 31"/>
          <p:cNvGrpSpPr>
            <a:grpSpLocks/>
          </p:cNvGrpSpPr>
          <p:nvPr/>
        </p:nvGrpSpPr>
        <p:grpSpPr bwMode="auto">
          <a:xfrm>
            <a:off x="971600" y="836712"/>
            <a:ext cx="7224713" cy="4316414"/>
            <a:chOff x="445" y="-56"/>
            <a:chExt cx="4551" cy="2719"/>
          </a:xfrm>
        </p:grpSpPr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445" y="-56"/>
              <a:ext cx="4534" cy="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&lt;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정리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1&gt; </a:t>
              </a:r>
              <a:r>
                <a:rPr lang="ko-KR" altLang="en-US" sz="1400" b="1" dirty="0" err="1" smtClean="0">
                  <a:latin typeface="HY신명조" pitchFamily="18" charset="-127"/>
                  <a:ea typeface="HY신명조" pitchFamily="18" charset="-127"/>
                </a:rPr>
                <a:t>라플라스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변환의 </a:t>
              </a:r>
              <a:r>
                <a:rPr lang="ko-KR" altLang="en-US" sz="1400" b="1" dirty="0" err="1">
                  <a:latin typeface="HY신명조" pitchFamily="18" charset="-127"/>
                  <a:ea typeface="HY신명조" pitchFamily="18" charset="-127"/>
                </a:rPr>
                <a:t>선형성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: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라플라스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변환은 선형연산이다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역변환도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선형연산이다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!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>
              <a:off x="462" y="1442"/>
              <a:ext cx="4534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r>
                <a:rPr lang="en-US" altLang="ko-KR" sz="1200" dirty="0" smtClean="0">
                  <a:ea typeface="굴림체" pitchFamily="49" charset="-127"/>
                </a:rPr>
                <a:t>Ex.3 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쌍곡선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함수</a:t>
              </a:r>
              <a:r>
                <a:rPr lang="en-US" altLang="ko-KR" sz="1200" dirty="0">
                  <a:ea typeface="굴림체" pitchFamily="49" charset="-127"/>
                  <a:cs typeface="Times New Roman" pitchFamily="18" charset="0"/>
                </a:rPr>
                <a:t> </a:t>
              </a:r>
              <a:r>
                <a:rPr lang="en-US" altLang="ko-KR" sz="1200" dirty="0" err="1">
                  <a:ea typeface="굴림체" pitchFamily="49" charset="-127"/>
                  <a:cs typeface="Times New Roman" pitchFamily="18" charset="0"/>
                </a:rPr>
                <a:t>cosh</a:t>
              </a:r>
              <a:r>
                <a:rPr lang="en-US" altLang="ko-KR" sz="1200" dirty="0">
                  <a:ea typeface="굴림체" pitchFamily="49" charset="-127"/>
                  <a:cs typeface="Times New Roman" pitchFamily="18" charset="0"/>
                </a:rPr>
                <a:t> </a:t>
              </a:r>
              <a:r>
                <a:rPr lang="en-US" altLang="ko-KR" sz="1200" i="1" dirty="0" smtClean="0">
                  <a:ea typeface="굴림체" pitchFamily="49" charset="-127"/>
                  <a:cs typeface="Times New Roman" pitchFamily="18" charset="0"/>
                </a:rPr>
                <a:t>at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와 </a:t>
              </a:r>
              <a:r>
                <a:rPr lang="en-US" altLang="ko-KR" sz="1200" dirty="0" err="1">
                  <a:ea typeface="굴림체" pitchFamily="49" charset="-127"/>
                  <a:cs typeface="Times New Roman" pitchFamily="18" charset="0"/>
                </a:rPr>
                <a:t>sinh</a:t>
              </a:r>
              <a:r>
                <a:rPr lang="en-US" altLang="ko-KR" sz="1200" dirty="0">
                  <a:ea typeface="굴림체" pitchFamily="49" charset="-127"/>
                  <a:cs typeface="Times New Roman" pitchFamily="18" charset="0"/>
                </a:rPr>
                <a:t> </a:t>
              </a:r>
              <a:r>
                <a:rPr lang="en-US" altLang="ko-KR" sz="1200" i="1" dirty="0" smtClean="0">
                  <a:ea typeface="굴림체" pitchFamily="49" charset="-127"/>
                  <a:cs typeface="Times New Roman" pitchFamily="18" charset="0"/>
                </a:rPr>
                <a:t>at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의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라플라스 변환을 구하라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</a:pPr>
              <a:endParaRPr lang="en-US" altLang="ko-KR" sz="1200" dirty="0" smtClean="0">
                <a:latin typeface="HY신명조" pitchFamily="18" charset="-127"/>
                <a:ea typeface="HY신명조" pitchFamily="18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</a:pPr>
              <a:endParaRPr lang="en-US" altLang="ko-KR" sz="1200" dirty="0" smtClean="0">
                <a:latin typeface="HY신명조" pitchFamily="18" charset="-127"/>
                <a:ea typeface="HY신명조" pitchFamily="18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rgbClr val="C00000"/>
                </a:buClr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  </a:t>
              </a:r>
            </a:p>
          </p:txBody>
        </p:sp>
        <p:sp>
          <p:nvSpPr>
            <p:cNvPr id="50203" name="Line 27"/>
            <p:cNvSpPr>
              <a:spLocks noChangeShapeType="1"/>
            </p:cNvSpPr>
            <p:nvPr/>
          </p:nvSpPr>
          <p:spPr bwMode="auto">
            <a:xfrm>
              <a:off x="3342" y="1532"/>
              <a:ext cx="1496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77329944"/>
              </p:ext>
            </p:extLst>
          </p:nvPr>
        </p:nvGraphicFramePr>
        <p:xfrm>
          <a:off x="2051720" y="1196752"/>
          <a:ext cx="2933700" cy="280987"/>
        </p:xfrm>
        <a:graphic>
          <a:graphicData uri="http://schemas.openxmlformats.org/presentationml/2006/ole">
            <p:oleObj spid="_x0000_s50230" name="Equation" r:id="rId4" imgW="2654300" imgH="254000" progId="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92280" y="26064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6-1</a:t>
            </a:r>
            <a:endParaRPr lang="ko-KR" altLang="en-US" sz="1000" b="1" dirty="0"/>
          </a:p>
        </p:txBody>
      </p:sp>
      <p:graphicFrame>
        <p:nvGraphicFramePr>
          <p:cNvPr id="1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27851887"/>
              </p:ext>
            </p:extLst>
          </p:nvPr>
        </p:nvGraphicFramePr>
        <p:xfrm>
          <a:off x="1692275" y="3500438"/>
          <a:ext cx="5905500" cy="1384300"/>
        </p:xfrm>
        <a:graphic>
          <a:graphicData uri="http://schemas.openxmlformats.org/presentationml/2006/ole">
            <p:oleObj spid="_x0000_s50233" name="수식" r:id="rId5" imgW="5905440" imgH="1384200" progId="Equation.3">
              <p:embed/>
            </p:oleObj>
          </a:graphicData>
        </a:graphic>
      </p:graphicFrame>
      <p:graphicFrame>
        <p:nvGraphicFramePr>
          <p:cNvPr id="50235" name="Object 59"/>
          <p:cNvGraphicFramePr>
            <a:graphicFrameLocks noChangeAspect="1"/>
          </p:cNvGraphicFramePr>
          <p:nvPr/>
        </p:nvGraphicFramePr>
        <p:xfrm>
          <a:off x="2098675" y="5013325"/>
          <a:ext cx="5435600" cy="1384300"/>
        </p:xfrm>
        <a:graphic>
          <a:graphicData uri="http://schemas.openxmlformats.org/presentationml/2006/ole">
            <p:oleObj spid="_x0000_s50235" name="수식" r:id="rId6" imgW="5435280" imgH="1384200" progId="Equation.3">
              <p:embed/>
            </p:oleObj>
          </a:graphicData>
        </a:graphic>
      </p:graphicFrame>
      <p:graphicFrame>
        <p:nvGraphicFramePr>
          <p:cNvPr id="50236" name="Object 60"/>
          <p:cNvGraphicFramePr>
            <a:graphicFrameLocks noChangeAspect="1"/>
          </p:cNvGraphicFramePr>
          <p:nvPr/>
        </p:nvGraphicFramePr>
        <p:xfrm>
          <a:off x="1878013" y="1557338"/>
          <a:ext cx="5537200" cy="762000"/>
        </p:xfrm>
        <a:graphic>
          <a:graphicData uri="http://schemas.openxmlformats.org/presentationml/2006/ole">
            <p:oleObj spid="_x0000_s50236" name="수식" r:id="rId7" imgW="553716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8388424" y="332656"/>
          <a:ext cx="215900" cy="165100"/>
        </p:xfrm>
        <a:graphic>
          <a:graphicData uri="http://schemas.openxmlformats.org/presentationml/2006/ole">
            <p:oleObj spid="_x0000_s73730" name="수식" r:id="rId3" imgW="215640" imgH="164880" progId="Equation.3">
              <p:embed/>
            </p:oleObj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755576" y="692696"/>
          <a:ext cx="5321300" cy="2882900"/>
        </p:xfrm>
        <a:graphic>
          <a:graphicData uri="http://schemas.openxmlformats.org/presentationml/2006/ole">
            <p:oleObj spid="_x0000_s73731" name="수식" r:id="rId4" imgW="5321160" imgH="288288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539750" y="679450"/>
          <a:ext cx="4762500" cy="5384800"/>
        </p:xfrm>
        <a:graphic>
          <a:graphicData uri="http://schemas.openxmlformats.org/presentationml/2006/ole">
            <p:oleObj spid="_x0000_s71682" name="수식" r:id="rId3" imgW="4762440" imgH="5384520" progId="Equation.3">
              <p:embed/>
            </p:oleObj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4572000" y="1628800"/>
          <a:ext cx="3949700" cy="1968500"/>
        </p:xfrm>
        <a:graphic>
          <a:graphicData uri="http://schemas.openxmlformats.org/presentationml/2006/ole">
            <p:oleObj spid="_x0000_s71683" name="수식" r:id="rId4" imgW="3949560" imgH="1968480" progId="Equation.3">
              <p:embed/>
            </p:oleObj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8316416" y="260648"/>
          <a:ext cx="215900" cy="165100"/>
        </p:xfrm>
        <a:graphic>
          <a:graphicData uri="http://schemas.openxmlformats.org/presentationml/2006/ole">
            <p:oleObj spid="_x0000_s71684" name="수식" r:id="rId5" imgW="215640" imgH="16488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32" y="2071678"/>
            <a:ext cx="5622669" cy="3992563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643042" y="1285859"/>
            <a:ext cx="6192688" cy="642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표</a:t>
            </a:r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6.1  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기본함수의  </a:t>
            </a:r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Laplace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변환</a:t>
            </a:r>
            <a:endParaRPr lang="ko-KR" altLang="en-US" b="1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2280" y="26064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6-1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="" xmlns:p14="http://schemas.microsoft.com/office/powerpoint/2010/main" val="41079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6" name="Group 26"/>
          <p:cNvGrpSpPr>
            <a:grpSpLocks/>
          </p:cNvGrpSpPr>
          <p:nvPr/>
        </p:nvGrpSpPr>
        <p:grpSpPr bwMode="auto">
          <a:xfrm>
            <a:off x="755576" y="836712"/>
            <a:ext cx="7224713" cy="4338638"/>
            <a:chOff x="436" y="680"/>
            <a:chExt cx="4551" cy="2733"/>
          </a:xfrm>
        </p:grpSpPr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u="sng" dirty="0">
                  <a:latin typeface="HY신명조" pitchFamily="18" charset="-127"/>
                  <a:ea typeface="HY신명조" pitchFamily="18" charset="-127"/>
                </a:rPr>
                <a:t>제 </a:t>
              </a:r>
              <a:r>
                <a:rPr lang="en-US" altLang="ko-KR" sz="1400" b="1" u="sng" dirty="0">
                  <a:latin typeface="HY신명조" pitchFamily="18" charset="-127"/>
                  <a:ea typeface="HY신명조" pitchFamily="18" charset="-127"/>
                </a:rPr>
                <a:t>1</a:t>
              </a:r>
              <a:r>
                <a:rPr lang="ko-KR" altLang="en-US" sz="1400" b="1" u="sng" dirty="0">
                  <a:latin typeface="HY신명조" pitchFamily="18" charset="-127"/>
                  <a:ea typeface="HY신명조" pitchFamily="18" charset="-127"/>
                </a:rPr>
                <a:t>이동정리</a:t>
              </a:r>
              <a:r>
                <a:rPr lang="en-US" altLang="ko-KR" sz="1400" u="sng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u="sng" dirty="0">
                  <a:ea typeface="HY신명조" pitchFamily="18" charset="-127"/>
                  <a:cs typeface="Times New Roman" pitchFamily="18" charset="0"/>
                </a:rPr>
                <a:t>First Shifting Theorem</a:t>
              </a:r>
              <a:r>
                <a:rPr lang="en-US" altLang="ko-KR" sz="1400" u="sng" dirty="0">
                  <a:latin typeface="HY신명조" pitchFamily="18" charset="-127"/>
                  <a:ea typeface="HY신명조" pitchFamily="18" charset="-127"/>
                </a:rPr>
                <a:t>), </a:t>
              </a:r>
              <a:r>
                <a:rPr lang="en-US" altLang="ko-KR" sz="1400" u="sng" dirty="0" smtClean="0">
                  <a:ea typeface="HY신명조" pitchFamily="18" charset="-127"/>
                  <a:cs typeface="Times New Roman" pitchFamily="18" charset="0"/>
                </a:rPr>
                <a:t>s</a:t>
              </a:r>
              <a:r>
                <a:rPr lang="en-US" altLang="ko-KR" sz="1400" b="1" u="sng" dirty="0" smtClean="0">
                  <a:latin typeface="HY신명조" pitchFamily="18" charset="-127"/>
                  <a:ea typeface="HY신명조" pitchFamily="18" charset="-127"/>
                </a:rPr>
                <a:t>-Shifting</a:t>
              </a:r>
            </a:p>
            <a:p>
              <a:pPr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endParaRPr lang="en-US" altLang="ko-KR" sz="1400" b="1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endParaRPr lang="en-US" altLang="ko-KR" sz="1400" b="1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endParaRPr lang="en-US" altLang="ko-KR" sz="1400" b="1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rgbClr val="C0504D"/>
                </a:buClr>
              </a:pP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51218" name="Text Box 18"/>
            <p:cNvSpPr txBox="1">
              <a:spLocks noChangeArrowheads="1"/>
            </p:cNvSpPr>
            <p:nvPr/>
          </p:nvSpPr>
          <p:spPr bwMode="auto">
            <a:xfrm>
              <a:off x="436" y="1814"/>
              <a:ext cx="4534" cy="15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endParaRPr lang="en-US" altLang="ko-KR" sz="1200" dirty="0" smtClean="0">
                <a:ea typeface="굴림체" pitchFamily="49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</a:pPr>
              <a:endParaRPr lang="en-US" altLang="ko-KR" sz="1200" dirty="0" smtClean="0">
                <a:ea typeface="굴림체" pitchFamily="49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</a:pPr>
              <a:endParaRPr lang="en-US" altLang="ko-KR" sz="1200" dirty="0" smtClean="0">
                <a:ea typeface="굴림체" pitchFamily="49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</a:pPr>
              <a:r>
                <a:rPr lang="en-US" altLang="ko-KR" sz="1200" dirty="0" smtClean="0">
                  <a:ea typeface="굴림체" pitchFamily="49" charset="-127"/>
                </a:rPr>
                <a:t>&lt; Ex.5 &gt;      </a:t>
              </a:r>
            </a:p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endParaRPr lang="en-US" altLang="ko-KR" sz="1200" dirty="0" smtClean="0">
                <a:latin typeface="굴림체" pitchFamily="49" charset="-127"/>
                <a:ea typeface="굴림체" pitchFamily="49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rgbClr val="8064A2"/>
                </a:buClr>
              </a:pPr>
              <a:r>
                <a:rPr lang="en-US" altLang="ko-KR" sz="1200" dirty="0" smtClean="0">
                  <a:latin typeface="굴림체" pitchFamily="49" charset="-127"/>
                  <a:ea typeface="굴림체" pitchFamily="49" charset="-127"/>
                </a:rPr>
                <a:t>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위의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관계식을 사용하여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다음 식에 대한 </a:t>
              </a:r>
              <a:r>
                <a:rPr lang="ko-KR" altLang="en-US" sz="1200" dirty="0" err="1">
                  <a:latin typeface="HY신명조" pitchFamily="18" charset="-127"/>
                  <a:ea typeface="HY신명조" pitchFamily="18" charset="-127"/>
                </a:rPr>
                <a:t>라플라스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200" dirty="0" err="1">
                  <a:latin typeface="HY신명조" pitchFamily="18" charset="-127"/>
                  <a:ea typeface="HY신명조" pitchFamily="18" charset="-127"/>
                </a:rPr>
                <a:t>역변환을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구하라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latin typeface="굴림체" pitchFamily="49" charset="-127"/>
                <a:ea typeface="굴림체" pitchFamily="49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굴림체" pitchFamily="49" charset="-127"/>
                  <a:ea typeface="굴림체" pitchFamily="49" charset="-127"/>
                </a:rPr>
                <a:t>   </a:t>
              </a:r>
            </a:p>
          </p:txBody>
        </p:sp>
      </p:grp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59526370"/>
              </p:ext>
            </p:extLst>
          </p:nvPr>
        </p:nvGraphicFramePr>
        <p:xfrm>
          <a:off x="1619672" y="3429000"/>
          <a:ext cx="3721100" cy="469900"/>
        </p:xfrm>
        <a:graphic>
          <a:graphicData uri="http://schemas.openxmlformats.org/presentationml/2006/ole">
            <p:oleObj spid="_x0000_s51251" name="Equation" r:id="rId4" imgW="3721100" imgH="469900" progId="">
              <p:embed/>
            </p:oleObj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56835444"/>
              </p:ext>
            </p:extLst>
          </p:nvPr>
        </p:nvGraphicFramePr>
        <p:xfrm>
          <a:off x="1691680" y="4365104"/>
          <a:ext cx="1358900" cy="393700"/>
        </p:xfrm>
        <a:graphic>
          <a:graphicData uri="http://schemas.openxmlformats.org/presentationml/2006/ole">
            <p:oleObj spid="_x0000_s51252" name="Equation" r:id="rId5" imgW="1358310" imgH="393529" progId="">
              <p:embed/>
            </p:oleObj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22655658"/>
              </p:ext>
            </p:extLst>
          </p:nvPr>
        </p:nvGraphicFramePr>
        <p:xfrm>
          <a:off x="1619672" y="4941168"/>
          <a:ext cx="5943600" cy="533400"/>
        </p:xfrm>
        <a:graphic>
          <a:graphicData uri="http://schemas.openxmlformats.org/presentationml/2006/ole">
            <p:oleObj spid="_x0000_s51253" name="Equation" r:id="rId6" imgW="5943600" imgH="533400" progId="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92280" y="26064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6-1</a:t>
            </a:r>
            <a:endParaRPr lang="ko-KR" altLang="en-US" sz="1000" b="1" dirty="0"/>
          </a:p>
        </p:txBody>
      </p:sp>
      <p:graphicFrame>
        <p:nvGraphicFramePr>
          <p:cNvPr id="51254" name="Object 54"/>
          <p:cNvGraphicFramePr>
            <a:graphicFrameLocks noChangeAspect="1"/>
          </p:cNvGraphicFramePr>
          <p:nvPr/>
        </p:nvGraphicFramePr>
        <p:xfrm>
          <a:off x="1907704" y="2132856"/>
          <a:ext cx="3581400" cy="762000"/>
        </p:xfrm>
        <a:graphic>
          <a:graphicData uri="http://schemas.openxmlformats.org/presentationml/2006/ole">
            <p:oleObj spid="_x0000_s51254" name="수식" r:id="rId7" imgW="3581280" imgH="761760" progId="Equation.3">
              <p:embed/>
            </p:oleObj>
          </a:graphicData>
        </a:graphic>
      </p:graphicFrame>
      <p:graphicFrame>
        <p:nvGraphicFramePr>
          <p:cNvPr id="51255" name="Object 55"/>
          <p:cNvGraphicFramePr>
            <a:graphicFrameLocks noChangeAspect="1"/>
          </p:cNvGraphicFramePr>
          <p:nvPr/>
        </p:nvGraphicFramePr>
        <p:xfrm>
          <a:off x="1173163" y="1306513"/>
          <a:ext cx="6832600" cy="508000"/>
        </p:xfrm>
        <a:graphic>
          <a:graphicData uri="http://schemas.openxmlformats.org/presentationml/2006/ole">
            <p:oleObj spid="_x0000_s51255" name="수식" r:id="rId8" imgW="6832440" imgH="507960" progId="Equation.3">
              <p:embed/>
            </p:oleObj>
          </a:graphicData>
        </a:graphic>
      </p:graphicFrame>
      <p:graphicFrame>
        <p:nvGraphicFramePr>
          <p:cNvPr id="51256" name="Object 56"/>
          <p:cNvGraphicFramePr>
            <a:graphicFrameLocks noChangeAspect="1"/>
          </p:cNvGraphicFramePr>
          <p:nvPr/>
        </p:nvGraphicFramePr>
        <p:xfrm>
          <a:off x="1016000" y="5072063"/>
          <a:ext cx="558800" cy="190500"/>
        </p:xfrm>
        <a:graphic>
          <a:graphicData uri="http://schemas.openxmlformats.org/presentationml/2006/ole">
            <p:oleObj spid="_x0000_s51256" name="수식" r:id="rId9" imgW="558720" imgH="190440" progId="Equation.3">
              <p:embed/>
            </p:oleObj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5076056" y="1196752"/>
            <a:ext cx="1584176" cy="360040"/>
          </a:xfrm>
          <a:prstGeom prst="rect">
            <a:avLst/>
          </a:prstGeom>
          <a:noFill/>
          <a:ln w="127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67544" y="1379577"/>
            <a:ext cx="8208912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0504D"/>
              </a:buClr>
              <a:buFont typeface="Wingdings" pitchFamily="2" charset="2"/>
              <a:buChar char="l"/>
            </a:pP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&lt;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정리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3&gt; Existence Theorem for Laplace Transforms(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라플라스변환의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 존재성 정리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)</a:t>
            </a:r>
            <a:endParaRPr lang="ko-KR" altLang="en-US" sz="1400" dirty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 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함수</a:t>
            </a:r>
            <a:r>
              <a:rPr lang="en-US" altLang="ko-KR" sz="1400" i="1" dirty="0">
                <a:ea typeface="굴림체" pitchFamily="49" charset="-127"/>
                <a:cs typeface="Times New Roman" pitchFamily="18" charset="0"/>
              </a:rPr>
              <a:t> f</a:t>
            </a:r>
            <a:r>
              <a:rPr lang="en-US" altLang="ko-KR" sz="1400" dirty="0">
                <a:ea typeface="굴림체" pitchFamily="49" charset="-127"/>
                <a:cs typeface="Times New Roman" pitchFamily="18" charset="0"/>
              </a:rPr>
              <a:t>(</a:t>
            </a:r>
            <a:r>
              <a:rPr lang="en-US" altLang="ko-KR" sz="1400" i="1" dirty="0">
                <a:ea typeface="굴림체" pitchFamily="49" charset="-127"/>
                <a:cs typeface="Times New Roman" pitchFamily="18" charset="0"/>
              </a:rPr>
              <a:t>t</a:t>
            </a:r>
            <a:r>
              <a:rPr lang="en-US" altLang="ko-KR" sz="1400" dirty="0" smtClean="0">
                <a:ea typeface="굴림체" pitchFamily="49" charset="-127"/>
                <a:cs typeface="Times New Roman" pitchFamily="18" charset="0"/>
              </a:rPr>
              <a:t>)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가 영역        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상의 모든 유한구간에서 구분적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연속인 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(piecewise continuous)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함수이고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,</a:t>
            </a:r>
            <a:endParaRPr lang="en-US" altLang="ko-KR" sz="1400" dirty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   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어떤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상수</a:t>
            </a:r>
            <a:r>
              <a:rPr lang="en-US" altLang="ko-KR" sz="1400" i="1" dirty="0">
                <a:ea typeface="굴림체" pitchFamily="49" charset="-127"/>
                <a:cs typeface="Times New Roman" pitchFamily="18" charset="0"/>
              </a:rPr>
              <a:t> </a:t>
            </a:r>
            <a:r>
              <a:rPr lang="en-US" altLang="ko-KR" sz="1400" i="1" dirty="0" smtClean="0">
                <a:ea typeface="굴림체" pitchFamily="49" charset="-127"/>
                <a:cs typeface="Times New Roman" pitchFamily="18" charset="0"/>
              </a:rPr>
              <a:t>k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와</a:t>
            </a:r>
            <a:r>
              <a:rPr lang="en-US" altLang="ko-KR" sz="1400" i="1" dirty="0" smtClean="0">
                <a:ea typeface="굴림체" pitchFamily="49" charset="-127"/>
                <a:cs typeface="Times New Roman" pitchFamily="18" charset="0"/>
              </a:rPr>
              <a:t> M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에 대해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, 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함수      가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‘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증가제한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(growth  restriction)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조건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’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                                       (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또는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‘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지수적 차수의 증가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(growth of exponential order)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식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’)                   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                                                          …  (2)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을  만족하면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, 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모든</a:t>
            </a:r>
            <a:r>
              <a:rPr lang="en-US" altLang="ko-KR" sz="1400" i="1" dirty="0" smtClean="0">
                <a:ea typeface="굴림체" pitchFamily="49" charset="-127"/>
                <a:cs typeface="Times New Roman" pitchFamily="18" charset="0"/>
              </a:rPr>
              <a:t> </a:t>
            </a:r>
            <a:r>
              <a:rPr lang="en-US" altLang="ko-KR" sz="1400" i="1" dirty="0">
                <a:ea typeface="굴림체" pitchFamily="49" charset="-127"/>
                <a:cs typeface="Times New Roman" pitchFamily="18" charset="0"/>
              </a:rPr>
              <a:t>s</a:t>
            </a:r>
            <a:r>
              <a:rPr lang="en-US" altLang="ko-KR" sz="1400" dirty="0">
                <a:ea typeface="굴림체" pitchFamily="49" charset="-127"/>
                <a:cs typeface="Times New Roman" pitchFamily="18" charset="0"/>
              </a:rPr>
              <a:t> &gt; </a:t>
            </a:r>
            <a:r>
              <a:rPr lang="en-US" altLang="ko-KR" sz="1400" i="1" dirty="0" smtClean="0">
                <a:ea typeface="굴림체" pitchFamily="49" charset="-127"/>
                <a:cs typeface="Times New Roman" pitchFamily="18" charset="0"/>
              </a:rPr>
              <a:t>k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에 대해 </a:t>
            </a:r>
            <a:r>
              <a:rPr lang="en-US" altLang="ko-KR" sz="1400" i="1" dirty="0" smtClean="0">
                <a:ea typeface="굴림체" pitchFamily="49" charset="-127"/>
                <a:cs typeface="Times New Roman" pitchFamily="18" charset="0"/>
              </a:rPr>
              <a:t>  f</a:t>
            </a:r>
            <a:r>
              <a:rPr lang="en-US" altLang="ko-KR" sz="1400" dirty="0" smtClean="0">
                <a:ea typeface="굴림체" pitchFamily="49" charset="-127"/>
                <a:cs typeface="Times New Roman" pitchFamily="18" charset="0"/>
              </a:rPr>
              <a:t>(</a:t>
            </a:r>
            <a:r>
              <a:rPr lang="en-US" altLang="ko-KR" sz="1400" i="1" dirty="0" smtClean="0">
                <a:ea typeface="굴림체" pitchFamily="49" charset="-127"/>
                <a:cs typeface="Times New Roman" pitchFamily="18" charset="0"/>
              </a:rPr>
              <a:t>t</a:t>
            </a:r>
            <a:r>
              <a:rPr lang="en-US" altLang="ko-KR" sz="1400" dirty="0" smtClean="0">
                <a:ea typeface="굴림체" pitchFamily="49" charset="-127"/>
                <a:cs typeface="Times New Roman" pitchFamily="18" charset="0"/>
              </a:rPr>
              <a:t>)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의 라플라스변환         가 존재한다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.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 </a:t>
            </a: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유일성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(Uniqueness):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만약 주어진 함수의 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라플라스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변환이 존재하면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그것은 유일하게 결정된다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.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     </a:t>
            </a:r>
            <a:endParaRPr lang="ko-KR" altLang="en-US" sz="1400" dirty="0">
              <a:latin typeface="HY신명조" pitchFamily="18" charset="-127"/>
              <a:ea typeface="HY신명조" pitchFamily="18" charset="-127"/>
            </a:endParaRPr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26885415"/>
              </p:ext>
            </p:extLst>
          </p:nvPr>
        </p:nvGraphicFramePr>
        <p:xfrm>
          <a:off x="2915816" y="2996952"/>
          <a:ext cx="1003300" cy="304800"/>
        </p:xfrm>
        <a:graphic>
          <a:graphicData uri="http://schemas.openxmlformats.org/presentationml/2006/ole">
            <p:oleObj spid="_x0000_s52285" name="수식" r:id="rId3" imgW="1002960" imgH="304560" progId="Equation.3">
              <p:embed/>
            </p:oleObj>
          </a:graphicData>
        </a:graphic>
      </p:graphicFrame>
      <p:graphicFrame>
        <p:nvGraphicFramePr>
          <p:cNvPr id="522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80131287"/>
              </p:ext>
            </p:extLst>
          </p:nvPr>
        </p:nvGraphicFramePr>
        <p:xfrm>
          <a:off x="2051720" y="1844824"/>
          <a:ext cx="355600" cy="190500"/>
        </p:xfrm>
        <a:graphic>
          <a:graphicData uri="http://schemas.openxmlformats.org/presentationml/2006/ole">
            <p:oleObj spid="_x0000_s52286" name="Equation" r:id="rId4" imgW="355446" imgH="190417" progId="Equation.3">
              <p:embed/>
            </p:oleObj>
          </a:graphicData>
        </a:graphic>
      </p:graphicFrame>
      <p:graphicFrame>
        <p:nvGraphicFramePr>
          <p:cNvPr id="1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68261159"/>
              </p:ext>
            </p:extLst>
          </p:nvPr>
        </p:nvGraphicFramePr>
        <p:xfrm>
          <a:off x="5220072" y="3501008"/>
          <a:ext cx="463550" cy="280898"/>
        </p:xfrm>
        <a:graphic>
          <a:graphicData uri="http://schemas.openxmlformats.org/presentationml/2006/ole">
            <p:oleObj spid="_x0000_s52287" name="Equation" r:id="rId5" imgW="418918" imgH="25389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92280" y="26064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6-1</a:t>
            </a:r>
            <a:endParaRPr lang="ko-KR" altLang="en-US" sz="1000" b="1" dirty="0"/>
          </a:p>
        </p:txBody>
      </p:sp>
      <p:graphicFrame>
        <p:nvGraphicFramePr>
          <p:cNvPr id="52288" name="Object 64"/>
          <p:cNvGraphicFramePr>
            <a:graphicFrameLocks noChangeAspect="1"/>
          </p:cNvGraphicFramePr>
          <p:nvPr/>
        </p:nvGraphicFramePr>
        <p:xfrm>
          <a:off x="755576" y="548680"/>
          <a:ext cx="7023100" cy="774700"/>
        </p:xfrm>
        <a:graphic>
          <a:graphicData uri="http://schemas.openxmlformats.org/presentationml/2006/ole">
            <p:oleObj spid="_x0000_s52288" name="수식" r:id="rId6" imgW="7022880" imgH="774360" progId="Equation.3">
              <p:embed/>
            </p:oleObj>
          </a:graphicData>
        </a:graphic>
      </p:graphicFrame>
      <p:graphicFrame>
        <p:nvGraphicFramePr>
          <p:cNvPr id="52289" name="Object 65"/>
          <p:cNvGraphicFramePr>
            <a:graphicFrameLocks noChangeAspect="1"/>
          </p:cNvGraphicFramePr>
          <p:nvPr/>
        </p:nvGraphicFramePr>
        <p:xfrm>
          <a:off x="3203848" y="2276872"/>
          <a:ext cx="330200" cy="215900"/>
        </p:xfrm>
        <a:graphic>
          <a:graphicData uri="http://schemas.openxmlformats.org/presentationml/2006/ole">
            <p:oleObj spid="_x0000_s52289" name="수식" r:id="rId7" imgW="330120" imgH="215640" progId="Equation.3">
              <p:embed/>
            </p:oleObj>
          </a:graphicData>
        </a:graphic>
      </p:graphicFrame>
      <p:graphicFrame>
        <p:nvGraphicFramePr>
          <p:cNvPr id="52290" name="Object 66"/>
          <p:cNvGraphicFramePr>
            <a:graphicFrameLocks noChangeAspect="1"/>
          </p:cNvGraphicFramePr>
          <p:nvPr/>
        </p:nvGraphicFramePr>
        <p:xfrm>
          <a:off x="827088" y="3860800"/>
          <a:ext cx="7569200" cy="1943100"/>
        </p:xfrm>
        <a:graphic>
          <a:graphicData uri="http://schemas.openxmlformats.org/presentationml/2006/ole">
            <p:oleObj spid="_x0000_s52290" name="수식" r:id="rId8" imgW="7569000" imgH="1942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7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7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5387</TotalTime>
  <Words>880</Words>
  <Application>Microsoft Office PowerPoint</Application>
  <PresentationFormat>화면 슬라이드 쇼(4:3)</PresentationFormat>
  <Paragraphs>204</Paragraphs>
  <Slides>25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기본 디자인</vt:lpstr>
      <vt:lpstr>수식</vt:lpstr>
      <vt:lpstr>Equation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Company>yonsei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genesis</dc:creator>
  <cp:lastModifiedBy>USER</cp:lastModifiedBy>
  <cp:revision>466</cp:revision>
  <dcterms:created xsi:type="dcterms:W3CDTF">2000-03-04T07:08:02Z</dcterms:created>
  <dcterms:modified xsi:type="dcterms:W3CDTF">2013-01-09T09:48:44Z</dcterms:modified>
</cp:coreProperties>
</file>