
<file path=[Content_Types].xml><?xml version="1.0" encoding="utf-8"?>
<Types xmlns="http://schemas.openxmlformats.org/package/2006/content-types">
  <Default Extension="tmp" ContentType="image/jpeg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85" r:id="rId20"/>
    <p:sldId id="286" r:id="rId21"/>
    <p:sldId id="287" r:id="rId22"/>
    <p:sldId id="288" r:id="rId23"/>
    <p:sldId id="289" r:id="rId24"/>
    <p:sldId id="274" r:id="rId25"/>
    <p:sldId id="275" r:id="rId26"/>
    <p:sldId id="276" r:id="rId27"/>
    <p:sldId id="290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693400" cy="7556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675" y="1236679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2465" y="442546"/>
            <a:ext cx="2305764" cy="705623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171" y="442546"/>
            <a:ext cx="6783626" cy="70562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7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565" y="1852394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534" y="1852394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5" y="503768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6088" y="1087997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5" y="2266951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5" y="503768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6088" y="1087997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5" y="2266951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7FE2-D9FC-4B04-A8E0-59064D107A3B}" type="datetimeFigureOut">
              <a:rPr lang="ko-KR" altLang="en-US" smtClean="0"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02020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0" y="812800"/>
            <a:ext cx="7620099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Chapter 6 Registers and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7000" y="20320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6-1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2032000"/>
            <a:ext cx="173605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Registers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26162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6-2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0" y="2616200"/>
            <a:ext cx="265457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Shift Registers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000" y="32004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6-3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700" y="3200400"/>
            <a:ext cx="297799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Ripple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00" y="37846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6-4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8700" y="3784600"/>
            <a:ext cx="418018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Synchronous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7000" y="43688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6-5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8700" y="4368800"/>
            <a:ext cx="2872197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000000"/>
                </a:solidFill>
                <a:latin typeface="Arial" panose="020B0604020202020204" pitchFamily="34" charset="0"/>
              </a:rPr>
              <a:t>Other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7000" y="49530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808080"/>
                </a:solidFill>
                <a:latin typeface="Arial" panose="020B0604020202020204" pitchFamily="34" charset="0"/>
              </a:rPr>
              <a:t>6-6</a:t>
            </a:r>
            <a:endParaRPr lang="ko-KR" altLang="en-US" sz="3208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00" y="4953000"/>
            <a:ext cx="5925918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 smtClean="0">
                <a:solidFill>
                  <a:srgbClr val="808080"/>
                </a:solidFill>
                <a:latin typeface="Arial" panose="020B0604020202020204" pitchFamily="34" charset="0"/>
              </a:rPr>
              <a:t>HDL for Registers and Counters</a:t>
            </a:r>
            <a:endParaRPr lang="ko-KR" altLang="en-US" sz="3208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9900" y="622300"/>
            <a:ext cx="47353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Universal Shift Register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358900"/>
            <a:ext cx="8739572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Unidirectional shift register: capable of shifting in one direction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" y="2108200"/>
            <a:ext cx="879247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Bidirectional shift register: capable of shifting in both directions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2463800"/>
            <a:ext cx="7862730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universal shift register:  has both shifts and parallel load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200400"/>
            <a:ext cx="851117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most general shift register has the following capabilities: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12300" y="6807200"/>
            <a:ext cx="238270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9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7300" y="482600"/>
            <a:ext cx="5817362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4-bit Universal Shift Register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041400"/>
            <a:ext cx="134011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Has all the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2500" y="1333500"/>
            <a:ext cx="144430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capabilities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listed above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619500"/>
            <a:ext cx="1987724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Selection inputs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control the mode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of operation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8700" y="6007100"/>
            <a:ext cx="4704814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Shift registers are often used to interface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500" y="6337300"/>
            <a:ext cx="2099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3500" y="6540500"/>
            <a:ext cx="416781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Ai+1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Ai-1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Ii </a:t>
            </a:r>
          </a:p>
          <a:p>
            <a:pPr>
              <a:lnSpc>
                <a:spcPts val="1500"/>
              </a:lnSpc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8700" y="6311900"/>
            <a:ext cx="437780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digital systems situated remotely from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each other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12300" y="6858000"/>
            <a:ext cx="251672" cy="2971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12 </a:t>
            </a:r>
          </a:p>
          <a:p>
            <a:pPr>
              <a:lnSpc>
                <a:spcPts val="11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0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596900"/>
            <a:ext cx="4583627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6-3 Ripple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460500"/>
            <a:ext cx="8890254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b="1" i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register that goes through a prescribed sequence of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upon the application of input pulses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300" y="2273300"/>
            <a:ext cx="580768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may occur at a fixed interval of time or at random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300" y="2628900"/>
            <a:ext cx="844622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may follow the binary number sequence or any other sequence of states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300" y="2997200"/>
            <a:ext cx="7340151" cy="554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dirty="0" smtClean="0">
                <a:solidFill>
                  <a:srgbClr val="000000"/>
                </a:solidFill>
                <a:latin typeface="Arial" panose="020B0604020202020204" pitchFamily="34" charset="0"/>
              </a:rPr>
              <a:t>- n-bit </a:t>
            </a:r>
            <a:r>
              <a:rPr lang="en-US" altLang="ko-KR" sz="2008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binary counter</a:t>
            </a:r>
            <a:r>
              <a:rPr lang="en-US" altLang="ko-KR" sz="2008" dirty="0" smtClean="0">
                <a:solidFill>
                  <a:srgbClr val="000000"/>
                </a:solidFill>
                <a:latin typeface="Arial" panose="020B0604020202020204" pitchFamily="34" charset="0"/>
              </a:rPr>
              <a:t>: n flip-flops counting in binary from </a:t>
            </a:r>
            <a:r>
              <a:rPr lang="en-US" altLang="ko-KR" sz="2008" dirty="0" smtClean="0">
                <a:solidFill>
                  <a:srgbClr val="000000"/>
                </a:solidFill>
                <a:latin typeface="Arial" panose="020B0604020202020204" pitchFamily="34" charset="0"/>
              </a:rPr>
              <a:t>0~2</a:t>
            </a:r>
            <a:r>
              <a:rPr lang="en-US" altLang="ko-KR" sz="2008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ko-KR" sz="2008" dirty="0" smtClean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endParaRPr lang="en-US" altLang="ko-KR" sz="20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2300"/>
              </a:lnSpc>
            </a:pPr>
            <a:endParaRPr lang="ko-KR" altLang="en-US" sz="1312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" y="3378200"/>
            <a:ext cx="232416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categories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0300" y="3784600"/>
            <a:ext cx="827630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 smtClean="0">
                <a:solidFill>
                  <a:srgbClr val="3333CC"/>
                </a:solidFill>
                <a:latin typeface="Arial" panose="020B0604020202020204" pitchFamily="34" charset="0"/>
              </a:rPr>
              <a:t> Ripple counters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: FF output transition serves as a source for triggering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other via the clock pin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0" y="4470400"/>
            <a:ext cx="258083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ripple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3500" y="4838700"/>
            <a:ext cx="239649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BCD ripple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300" y="5194300"/>
            <a:ext cx="790761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 smtClean="0">
                <a:solidFill>
                  <a:srgbClr val="3333CC"/>
                </a:solidFill>
                <a:latin typeface="Arial" panose="020B0604020202020204" pitchFamily="34" charset="0"/>
              </a:rPr>
              <a:t> Synchronous counters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: inputs of all FF receive the common clock </a:t>
            </a:r>
          </a:p>
          <a:p>
            <a:pPr>
              <a:lnSpc>
                <a:spcPts val="2300"/>
              </a:lnSpc>
            </a:pPr>
            <a:endParaRPr lang="ko-KR" altLang="en-US" sz="2008" b="1" i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500" y="5562600"/>
            <a:ext cx="408124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discussed in Sections 6-4 and 6-5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790" y="386321"/>
            <a:ext cx="9433673" cy="919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4000" b="1" dirty="0">
                <a:solidFill>
                  <a:srgbClr val="FF0000"/>
                </a:solidFill>
                <a:latin typeface="Arial" panose="020B0604020202020204" pitchFamily="34" charset="0"/>
              </a:rPr>
              <a:t>Figure 6-8 4-Bit Binary Ripple Counter </a:t>
            </a:r>
          </a:p>
          <a:p>
            <a:pPr>
              <a:lnSpc>
                <a:spcPts val="4100"/>
              </a:lnSpc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14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38" y="1045368"/>
            <a:ext cx="6169164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0" y="444500"/>
            <a:ext cx="772435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Figure 6-8 4-Bit Binary Ripple Counter </a:t>
            </a: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041400"/>
            <a:ext cx="2712281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single count input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333500"/>
            <a:ext cx="4028347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each FF connected to C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of next higher-order FF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1955800"/>
            <a:ext cx="223458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approaches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6900" y="2260600"/>
            <a:ext cx="8669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from 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6900" y="2540000"/>
            <a:ext cx="39642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from JK: J and K inputs tied together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6900" y="2794000"/>
            <a:ext cx="4148572" cy="828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810" dirty="0" smtClean="0">
                <a:solidFill>
                  <a:srgbClr val="000000"/>
                </a:solidFill>
                <a:latin typeface="Arial" panose="020B0604020202020204" pitchFamily="34" charset="0"/>
              </a:rPr>
              <a:t>- from D: complement output connected </a:t>
            </a:r>
            <a:br>
              <a:rPr lang="en-US" altLang="ko-KR" sz="181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the D input </a:t>
            </a:r>
          </a:p>
          <a:p>
            <a:pPr>
              <a:lnSpc>
                <a:spcPts val="2200"/>
              </a:lnSpc>
            </a:pP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1600" y="3619500"/>
            <a:ext cx="1971694" cy="828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Every time A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 goes </a:t>
            </a:r>
            <a:b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from 1 to 0, it </a:t>
            </a:r>
          </a:p>
          <a:p>
            <a:pPr>
              <a:lnSpc>
                <a:spcPts val="2200"/>
              </a:lnSpc>
            </a:pP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1600" y="4165600"/>
            <a:ext cx="1930016" cy="8111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2297">
              <a:lnSpc>
                <a:spcPts val="22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complements A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i+1 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(Negative trigger) </a:t>
            </a:r>
          </a:p>
          <a:p>
            <a:pPr indent="82297">
              <a:lnSpc>
                <a:spcPts val="2200"/>
              </a:lnSpc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6159500"/>
            <a:ext cx="283090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Binary count-down counter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6426200"/>
            <a:ext cx="2367315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positive-trigger T </a:t>
            </a:r>
            <a:b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flip-flops instead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7400" y="4953000"/>
            <a:ext cx="132408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7400" y="5118100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1 	1 	1 </a:t>
            </a:r>
          </a:p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7400" y="5283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1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7400" y="54229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1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7400" y="55753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1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7400" y="57150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07400" y="58674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07400" y="6007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7400" y="61595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07400" y="6299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1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15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0900" y="444500"/>
            <a:ext cx="4063420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BCD Ripple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0" y="2819400"/>
            <a:ext cx="372057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 decimal counter: 0 ~ 9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3111500"/>
            <a:ext cx="514724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 at least 4 flip-flops, similar to a binary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counter, but state after 1001 is 0000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7700" y="3898900"/>
            <a:ext cx="134011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8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 smtClean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7700" y="4076700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0 	0 	0 </a:t>
            </a:r>
          </a:p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4229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0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700" y="43688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0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7700" y="4521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0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7700" y="46609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1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7700" y="48133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1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7700" y="49530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1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7700" y="51054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1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700" y="5245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7700" y="5397500"/>
            <a:ext cx="1207062" cy="423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66800" algn="l"/>
                <a:tab pos="1079500" algn="l"/>
              </a:tabLst>
              <a:defRPr/>
            </a:pP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 	0 	0 	1 </a:t>
            </a:r>
            <a:b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0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668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1700" y="4064000"/>
            <a:ext cx="1598194" cy="5066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: count input </a:t>
            </a:r>
          </a:p>
          <a:p>
            <a:pPr>
              <a:lnSpc>
                <a:spcPts val="2100"/>
              </a:lnSpc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1700" y="4330700"/>
            <a:ext cx="3448060" cy="7759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"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 = 0 </a:t>
            </a:r>
            <a:b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 negative-edge </a:t>
            </a:r>
          </a:p>
          <a:p>
            <a:pPr indent="2">
              <a:lnSpc>
                <a:spcPts val="2100"/>
              </a:lnSpc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1700" y="4889500"/>
            <a:ext cx="35009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=Q</a:t>
            </a:r>
            <a:r>
              <a:rPr lang="en-US" altLang="ko-KR" sz="1210" smtClean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</a:p>
          <a:p>
            <a:pPr>
              <a:lnSpc>
                <a:spcPts val="2100"/>
              </a:lnSpc>
            </a:pP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15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622300"/>
            <a:ext cx="7241791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Three-Decade Decimal 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6300" y="1384300"/>
            <a:ext cx="5623334" cy="652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n-decade counter: count from 0 to 10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</a:p>
          <a:p>
            <a:pPr>
              <a:lnSpc>
                <a:spcPts val="2700"/>
              </a:lnSpc>
            </a:pP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905000"/>
            <a:ext cx="8992846" cy="652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to </a:t>
            </a:r>
            <a:r>
              <a:rPr lang="en-US" altLang="ko-KR" sz="2410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decades come from Q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previous (</a:t>
            </a:r>
            <a:r>
              <a:rPr lang="en-US" altLang="ko-KR" sz="2410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 </a:t>
            </a:r>
          </a:p>
          <a:p>
            <a:pPr>
              <a:lnSpc>
                <a:spcPts val="2700"/>
              </a:lnSpc>
            </a:pP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2413000"/>
            <a:ext cx="8620950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Q8 in one decade goes from 1 to 0, it triggers the count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5200" y="2844800"/>
            <a:ext cx="8895064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for the next higher-order decade while its own decade goes from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5200" y="3289300"/>
            <a:ext cx="86081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9 to 0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7600" y="596900"/>
            <a:ext cx="6010043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6-4 Synchronous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6300" y="1358900"/>
            <a:ext cx="904414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synchronous counter: clock pulses are applied to inputs of all FF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1765300"/>
            <a:ext cx="503509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3-bit binary counter with T flip-flops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4600" y="5740400"/>
            <a:ext cx="1267976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A2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=A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6400" y="5740400"/>
            <a:ext cx="945772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A1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=A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1500" y="5740400"/>
            <a:ext cx="841064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TA</a:t>
            </a:r>
            <a:r>
              <a:rPr lang="en-US" altLang="ko-KR" sz="1612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431800"/>
            <a:ext cx="683167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4-Bit Synchronous Binary Counter </a:t>
            </a: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4600" y="1117600"/>
            <a:ext cx="477374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significant position: complemented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2400" y="1422400"/>
            <a:ext cx="191558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with every pulse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4600" y="1739900"/>
            <a:ext cx="474488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 other positions: complemented if all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significant bits are </a:t>
            </a:r>
            <a:r>
              <a:rPr lang="en-US" altLang="ko-KR" sz="2008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to 1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4600" y="2717800"/>
            <a:ext cx="434253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extended to any number of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stages, with each stage having an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3327400"/>
            <a:ext cx="4594206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addition FF and an AND gate that gives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 output of 1 if all previous FF outputs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are 1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600" y="4279900"/>
            <a:ext cx="419666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triggered with either the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positive or the negative clock edge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4600" y="4927600"/>
            <a:ext cx="431079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either of the JK-type, the T-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2400" y="5232400"/>
            <a:ext cx="404918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type, or the D-type with XOR gates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18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66" y="3064931"/>
            <a:ext cx="6858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912" y="247552"/>
            <a:ext cx="9167574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Figure </a:t>
            </a: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6-12 4-Bit Synchronous Binary Counter </a:t>
            </a:r>
          </a:p>
          <a:p>
            <a:pPr>
              <a:lnSpc>
                <a:spcPts val="3700"/>
              </a:lnSpc>
            </a:pPr>
            <a:endParaRPr lang="en-US" altLang="ko-KR" sz="3208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16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77" y="1195754"/>
            <a:ext cx="6613445" cy="5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900" y="520700"/>
            <a:ext cx="3057760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6-1 Registers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3606800"/>
            <a:ext cx="375423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Clocked sequential circuit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3975100"/>
            <a:ext cx="720870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No flip-flops / no feedbacks </a:t>
            </a:r>
            <a:r>
              <a:rPr lang="en-US" altLang="ko-KR" sz="2008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reduce to combinational circuit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4279900"/>
            <a:ext cx="635109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No combinational circuit </a:t>
            </a:r>
            <a:r>
              <a:rPr lang="en-US" altLang="ko-KR" sz="2008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remain a sequential circuit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800" y="4584700"/>
            <a:ext cx="24910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registers and counters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1400" y="4838700"/>
            <a:ext cx="8088753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Register: a group of flip-flops capable of storing one bit of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0" y="5588000"/>
            <a:ext cx="820897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n-bit register consists of a group of n flip-flops capable of storing n bits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1400" y="5880100"/>
            <a:ext cx="8545609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Counter: a register going through a predetermined sequence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states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8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3" y="1278475"/>
            <a:ext cx="6626225" cy="56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</p:spTree>
    <p:extLst>
      <p:ext uri="{BB962C8B-B14F-4D97-AF65-F5344CB8AC3E}">
        <p14:creationId xmlns:p14="http://schemas.microsoft.com/office/powerpoint/2010/main" val="130510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185862"/>
            <a:ext cx="2584450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1185862"/>
            <a:ext cx="2649537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889374"/>
            <a:ext cx="2584450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346449"/>
            <a:ext cx="14398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273424"/>
            <a:ext cx="1512888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048374"/>
            <a:ext cx="1079500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6048374"/>
            <a:ext cx="1123950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3816349"/>
            <a:ext cx="2584450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4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  <a:endParaRPr lang="en-US" altLang="ko-KR" sz="3208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3400424"/>
            <a:ext cx="820737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367087"/>
            <a:ext cx="863600" cy="3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921374"/>
            <a:ext cx="627062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5921374"/>
            <a:ext cx="671512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3128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3128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8655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8655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9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 smtClean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  <a:endParaRPr lang="en-US" altLang="ko-KR" sz="1408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  <a:endParaRPr lang="en-US" altLang="ko-KR" sz="3208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7" y="2387600"/>
            <a:ext cx="905064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900" y="482600"/>
            <a:ext cx="834811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Synchronous Count Down Binary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7600" y="2171700"/>
            <a:ext cx="4440318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 to 4-Bit synchronous count up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2476500"/>
            <a:ext cx="169918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binary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3086100"/>
            <a:ext cx="1037143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910" smtClean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 smtClean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 smtClean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  <a:p>
            <a:pPr marL="0" marR="0" lvl="0" indent="0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289300"/>
            <a:ext cx="971420" cy="32701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	1 	1 	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1 1 1 0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1 1 0 1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1 1 0 0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1 0 1 1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1 0 1 0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1 0 0 1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1 0 0 0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0 1 1 1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0 1 1 0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0 1 0 1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0 1 0 0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0 0 1 1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0 0 1 0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0 0 0 1 </a:t>
            </a:r>
            <a:b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0 0 0 0 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7600" y="3073400"/>
            <a:ext cx="477374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significant position: complemented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with every pulse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600" y="3683000"/>
            <a:ext cx="474488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 other positions: complemented if all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lower significant bits are </a:t>
            </a:r>
            <a:r>
              <a:rPr lang="en-US" altLang="ko-KR" sz="2008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to 0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19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1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520700"/>
            <a:ext cx="511024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Up-Down Binary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0700" y="1765300"/>
            <a:ext cx="210955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up  down  operation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0193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0" y="2019300"/>
            <a:ext cx="11541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0700" y="2019300"/>
            <a:ext cx="89287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count up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22987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22987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2298700"/>
            <a:ext cx="119103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count down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5781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25781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2578100"/>
            <a:ext cx="1110882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no change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100" y="4025900"/>
            <a:ext cx="311303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an up-down binary counter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using T flip-flops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20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3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82600"/>
            <a:ext cx="26832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21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4" y="1593850"/>
            <a:ext cx="436665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5900" y="482600"/>
            <a:ext cx="26832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4300" y="1181100"/>
            <a:ext cx="589263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count from 0000 to 1001 and back to 0000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4787900"/>
            <a:ext cx="6665286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minterms 10 to 15 are taken as don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’t-care terms </a:t>
            </a:r>
          </a:p>
          <a:p>
            <a:pPr>
              <a:lnSpc>
                <a:spcPts val="27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6642100"/>
            <a:ext cx="5765040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4 T flip-flops, 5 AND gates, and 1 OR gate</a:t>
            </a: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21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482600"/>
            <a:ext cx="673222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Binary Counter with Parallel Load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231900"/>
            <a:ext cx="836446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Load an initial binary number into the counter prior to the count operation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99200" y="5765800"/>
            <a:ext cx="306013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It can be used to generate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9200" y="6070600"/>
            <a:ext cx="338349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any desired count sequence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22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6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8700" y="571500"/>
            <a:ext cx="6039282" cy="14690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A BCD Counter using a Binary </a:t>
            </a:r>
            <a:b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Counter with Parallel Load </a:t>
            </a:r>
          </a:p>
          <a:p>
            <a:pPr>
              <a:lnSpc>
                <a:spcPts val="3900"/>
              </a:lnSpc>
            </a:pPr>
            <a:endParaRPr lang="ko-KR" altLang="en-US" sz="3208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2460097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 AND detects the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8200" y="1828800"/>
            <a:ext cx="2657266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 NAND detects the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133600"/>
            <a:ext cx="3424464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occurrence of state 1001 and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8200" y="2133600"/>
            <a:ext cx="3424464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occurrence of state 1010 and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438400"/>
            <a:ext cx="2986395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then the counter reloads 0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8200" y="2438400"/>
            <a:ext cx="3531416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then the counter is cleared to 0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9700" y="622300"/>
            <a:ext cx="2816284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4-bit Register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231900"/>
            <a:ext cx="5934317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Simplest register: consisting of only </a:t>
            </a:r>
            <a:b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flip-flops without any gates </a:t>
            </a:r>
          </a:p>
          <a:p>
            <a:pPr>
              <a:lnSpc>
                <a:spcPts val="3300"/>
              </a:lnSpc>
            </a:pPr>
            <a:endParaRPr lang="ko-KR" altLang="en-US" sz="28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095500"/>
            <a:ext cx="4512454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 6-1: 4-bit register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8100" y="2514600"/>
            <a:ext cx="3056927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- positive edge trigger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8100" y="2870200"/>
            <a:ext cx="5448607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- When the clear input goes to 0, all flip-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flops are reset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606800"/>
            <a:ext cx="515128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- The R inputs must be maintained at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975100"/>
            <a:ext cx="5459828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logic 1 during normal clocked operation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0" y="596900"/>
            <a:ext cx="4447371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6-5 Other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04900" y="1358900"/>
            <a:ext cx="8544006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Divide-by-N counter (modulo-N counter): a counter that goes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a repeated sequence of N states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2159000"/>
            <a:ext cx="8239435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Counters can be used to generate timing signals to control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sequence of operations in a digital system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2984500"/>
            <a:ext cx="854560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Counters can be constructed also by means of shift registers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3403600"/>
            <a:ext cx="8009437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sequence of counters may follow the binary count or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any other arbitrary sequence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0" y="4229100"/>
            <a:ext cx="297998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non-binary counters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73200" y="4648200"/>
            <a:ext cx="168635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Ring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3200" y="5016500"/>
            <a:ext cx="212718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Johnson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24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0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546100"/>
            <a:ext cx="5640327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Counter with Unused States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5200" y="1168400"/>
            <a:ext cx="857286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interference may cause a circuit to enter one of the unused states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5200" y="1460500"/>
            <a:ext cx="1224694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3949700"/>
            <a:ext cx="3662606" cy="12576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4">
              <a:lnSpc>
                <a:spcPts val="3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two unused states: 011 and 111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Simplified equations: </a:t>
            </a:r>
          </a:p>
          <a:p>
            <a:pPr indent="2284">
              <a:lnSpc>
                <a:spcPts val="3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4851400"/>
            <a:ext cx="1384995" cy="554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=B  K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=B </a:t>
            </a:r>
          </a:p>
          <a:p>
            <a:pPr>
              <a:lnSpc>
                <a:spcPts val="2300"/>
              </a:lnSpc>
            </a:pPr>
            <a:endParaRPr lang="ko-KR" altLang="en-US" sz="13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800" y="5156200"/>
            <a:ext cx="1423531" cy="1060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=C  K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=1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=B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 K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</a:p>
          <a:p>
            <a:pPr>
              <a:lnSpc>
                <a:spcPts val="2900"/>
              </a:lnSpc>
            </a:pPr>
            <a:endParaRPr lang="ko-KR" altLang="en-US" sz="13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207000"/>
            <a:ext cx="2861361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 i="1" smtClean="0">
                <a:solidFill>
                  <a:srgbClr val="000000"/>
                </a:solidFill>
                <a:latin typeface="Arial" panose="020B0604020202020204" pitchFamily="34" charset="0"/>
              </a:rPr>
              <a:t>We need to analyze the </a:t>
            </a:r>
            <a:br>
              <a:rPr lang="en-US" altLang="ko-KR" sz="2008" i="1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i="1" smtClean="0">
                <a:solidFill>
                  <a:srgbClr val="000000"/>
                </a:solidFill>
                <a:latin typeface="Arial" panose="020B0604020202020204" pitchFamily="34" charset="0"/>
              </a:rPr>
              <a:t>circuit to determine the </a:t>
            </a:r>
            <a:br>
              <a:rPr lang="en-US" altLang="ko-KR" sz="2008" i="1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i="1" smtClean="0">
                <a:solidFill>
                  <a:srgbClr val="000000"/>
                </a:solidFill>
                <a:latin typeface="Arial" panose="020B0604020202020204" pitchFamily="34" charset="0"/>
              </a:rPr>
              <a:t>effects of unused states! </a:t>
            </a:r>
          </a:p>
          <a:p>
            <a:pPr>
              <a:lnSpc>
                <a:spcPts val="2100"/>
              </a:lnSpc>
            </a:pPr>
            <a:endParaRPr lang="ko-KR" altLang="en-US" sz="2008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0" y="6400800"/>
            <a:ext cx="8425383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Self correcting counter: if it happens to be in an unused state, it eventually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0" y="6680200"/>
            <a:ext cx="8112157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reaches the normal counter sequence after one or more clock pulses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3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82600"/>
            <a:ext cx="2740943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Ring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0" y="965200"/>
            <a:ext cx="8519961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ring counter: a circuit shift register with only one flip-flop being set an any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time, all others are cleared. The single bit is shifted from one flip-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flop to the next to produce the sequence of timing signals </a:t>
            </a:r>
          </a:p>
          <a:p>
            <a:pPr>
              <a:lnSpc>
                <a:spcPts val="20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1739900"/>
            <a:ext cx="6813084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approaches: (a) ring-counter (b) counter and decoder </a:t>
            </a:r>
          </a:p>
          <a:p>
            <a:pPr>
              <a:lnSpc>
                <a:spcPts val="20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006600"/>
            <a:ext cx="737381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k-bit ring counter: k flip-flops to provide k distinguishable states </a:t>
            </a:r>
          </a:p>
          <a:p>
            <a:pPr>
              <a:lnSpc>
                <a:spcPts val="19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5700" y="457200"/>
            <a:ext cx="352179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Johnson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952500"/>
            <a:ext cx="8782854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b="1" smtClean="0">
                <a:solidFill>
                  <a:srgbClr val="3333CC"/>
                </a:solidFill>
                <a:latin typeface="Arial" panose="020B0604020202020204" pitchFamily="34" charset="0"/>
              </a:rPr>
              <a:t>switch-tail ring counter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: a circular shift register with the complement output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of the last flip-flop connected to the input of the first flip-flop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300" y="1536700"/>
            <a:ext cx="7130157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double the number of states for a ring counter (Figure 6-17a)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1841500"/>
            <a:ext cx="8107989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008" b="1" smtClean="0">
                <a:solidFill>
                  <a:srgbClr val="3333CC"/>
                </a:solidFill>
                <a:latin typeface="Arial" panose="020B0604020202020204" pitchFamily="34" charset="0"/>
              </a:rPr>
              <a:t>Johnson counter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: a k-bit switch-tail counter with 2k decoding gates to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provide outputs for 2k timing signals </a:t>
            </a:r>
          </a:p>
          <a:p>
            <a:pPr>
              <a:lnSpc>
                <a:spcPts val="22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300" y="2413000"/>
            <a:ext cx="298754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Connecting Figure 6-18a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45300" y="2705100"/>
            <a:ext cx="293028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with 8 AND gates listed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Figure 6-18b to complete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 construction of the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Johnson counter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1700" y="4483100"/>
            <a:ext cx="3728585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Disadvantage: it never finds its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 to a valid state if it is at an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unused state </a:t>
            </a:r>
          </a:p>
          <a:p>
            <a:pPr>
              <a:lnSpc>
                <a:spcPts val="22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0" y="5359400"/>
            <a:ext cx="2938305" cy="554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-Correcting: D</a:t>
            </a:r>
            <a:r>
              <a:rPr lang="en-US" altLang="ko-KR" sz="1312" smtClean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 = (A+C)B </a:t>
            </a:r>
          </a:p>
          <a:p>
            <a:pPr>
              <a:lnSpc>
                <a:spcPts val="2300"/>
              </a:lnSpc>
            </a:pPr>
            <a:endParaRPr lang="ko-KR" altLang="en-US" sz="13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00" y="5689600"/>
            <a:ext cx="3683701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of FF = ½ # of timing signals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1700" y="6019800"/>
            <a:ext cx="332623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of 2-input decoding gates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# of time signals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27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8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200" y="444500"/>
            <a:ext cx="2265685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Summary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193800"/>
            <a:ext cx="676896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000000"/>
                </a:solidFill>
                <a:latin typeface="Arial" panose="020B0604020202020204" pitchFamily="34" charset="0"/>
              </a:rPr>
              <a:t>Chapter 6 Registers and Counters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2500" y="1676400"/>
            <a:ext cx="2260171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</a:rPr>
              <a:t>6-1 Registers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3700" y="2095500"/>
            <a:ext cx="537704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4-bit register, register with parallel load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0" y="2463800"/>
            <a:ext cx="3124830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</a:rPr>
              <a:t>6-2 Shift Registers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63700" y="2882900"/>
            <a:ext cx="8055218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4-bit shift register, serial shift register, serial adder, second-</a:t>
            </a:r>
            <a:b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form serial adder, universal shift register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0" y="3632200"/>
            <a:ext cx="3409203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</a:rPr>
              <a:t>6-3 Ripple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63700" y="4051300"/>
            <a:ext cx="8088304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4-bit binary ripple counter, count-down counter, BCD ripple </a:t>
            </a:r>
            <a:b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counter, multi-decade BCD counter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0" y="4787900"/>
            <a:ext cx="4467505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</a:rPr>
              <a:t>6-4 Synchronous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63700" y="5194300"/>
            <a:ext cx="7945637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4-bit synchronous binary counter, count-down counter, up-</a:t>
            </a:r>
            <a:b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down binary counter, BCD counter, binary counter with </a:t>
            </a:r>
            <a:b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parallel load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500" y="6311900"/>
            <a:ext cx="3188373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 smtClean="0">
                <a:solidFill>
                  <a:srgbClr val="000000"/>
                </a:solidFill>
                <a:latin typeface="Arial" panose="020B0604020202020204" pitchFamily="34" charset="0"/>
              </a:rPr>
              <a:t>6-5 Other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63700" y="6718300"/>
            <a:ext cx="4199419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 smtClean="0">
                <a:solidFill>
                  <a:srgbClr val="3333CC"/>
                </a:solidFill>
                <a:latin typeface="Arial" panose="020B0604020202020204" pitchFamily="34" charset="0"/>
              </a:rPr>
              <a:t>ring counter, Johnson counter</a:t>
            </a: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28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5100" y="622300"/>
            <a:ext cx="536800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Register with Parallel Load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7300" y="1435100"/>
            <a:ext cx="180754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Parallel load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300" y="1879600"/>
            <a:ext cx="755655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loading: the transfer of new information into a register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7300" y="2247900"/>
            <a:ext cx="7418698" cy="126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loading: all the bits of the register are loaded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with a common clock pulse </a:t>
            </a:r>
          </a:p>
          <a:p>
            <a:pPr>
              <a:lnSpc>
                <a:spcPts val="34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3060700"/>
            <a:ext cx="6856044" cy="12576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8902">
              <a:lnSpc>
                <a:spcPts val="3400"/>
              </a:lnSpc>
            </a:pPr>
            <a:r>
              <a:rPr lang="en-US" altLang="ko-KR" sz="2008" smtClean="0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 smtClean="0">
                <a:solidFill>
                  <a:srgbClr val="3333CC"/>
                </a:solidFill>
                <a:latin typeface="Arial" panose="020B0604020202020204" pitchFamily="34" charset="0"/>
              </a:rPr>
              <a:t> Load control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: determine when to load new information 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Approaches to register with parallel load </a:t>
            </a:r>
          </a:p>
          <a:p>
            <a:pPr indent="358902">
              <a:lnSpc>
                <a:spcPts val="3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3987800"/>
            <a:ext cx="7800212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1.controlling the </a:t>
            </a:r>
            <a:r>
              <a:rPr lang="en-US" altLang="ko-KR" sz="2410" i="1" smtClean="0">
                <a:solidFill>
                  <a:srgbClr val="000000"/>
                </a:solidFill>
                <a:latin typeface="Arial" panose="020B0604020202020204" pitchFamily="34" charset="0"/>
              </a:rPr>
              <a:t>clock input signal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 with an enabling gate: </a:t>
            </a:r>
          </a:p>
          <a:p>
            <a:pPr>
              <a:lnSpc>
                <a:spcPts val="2700"/>
              </a:lnSpc>
            </a:pPr>
            <a:endParaRPr lang="ko-KR" altLang="en-US" sz="241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100" y="4368800"/>
            <a:ext cx="7982955" cy="126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uneven propagation delays between the master clock and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the inputs of flip-flops </a:t>
            </a:r>
          </a:p>
          <a:p>
            <a:pPr>
              <a:lnSpc>
                <a:spcPts val="34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300" y="5245100"/>
            <a:ext cx="822661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2.controlling the </a:t>
            </a:r>
            <a:r>
              <a:rPr lang="en-US" altLang="ko-KR" sz="2410" i="1" smtClean="0">
                <a:solidFill>
                  <a:srgbClr val="000000"/>
                </a:solidFill>
                <a:latin typeface="Arial" panose="020B0604020202020204" pitchFamily="34" charset="0"/>
              </a:rPr>
              <a:t>D inputs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: ensure that all clock pulses arrive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at the same time anywhere in the system </a:t>
            </a:r>
          </a:p>
          <a:p>
            <a:pPr>
              <a:lnSpc>
                <a:spcPts val="34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46100"/>
            <a:ext cx="7471597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4-bit register with a load control input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05600" y="1409700"/>
            <a:ext cx="102271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load=1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5000" y="1752600"/>
            <a:ext cx="2574423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are transferred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register with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positive edge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lock </a:t>
            </a:r>
          </a:p>
          <a:p>
            <a:pPr>
              <a:lnSpc>
                <a:spcPts val="21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2857500"/>
            <a:ext cx="85119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load=0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5000" y="3124200"/>
            <a:ext cx="276678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outputs are connected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their respective </a:t>
            </a:r>
          </a:p>
          <a:p>
            <a:pPr>
              <a:lnSpc>
                <a:spcPts val="22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3695700"/>
            <a:ext cx="758221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inputs </a:t>
            </a:r>
          </a:p>
          <a:p>
            <a:pPr>
              <a:lnSpc>
                <a:spcPts val="20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0" y="4229100"/>
            <a:ext cx="3061736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feedback connection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necessary because the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flip-flop does not have a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change” condition </a:t>
            </a:r>
          </a:p>
          <a:p>
            <a:pPr>
              <a:lnSpc>
                <a:spcPts val="21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5334000"/>
            <a:ext cx="250870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clock pulses are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94500" y="5613400"/>
            <a:ext cx="292067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applied to the C inputs at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all times </a:t>
            </a:r>
          </a:p>
          <a:p>
            <a:pPr>
              <a:lnSpc>
                <a:spcPts val="21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000" y="596900"/>
            <a:ext cx="4250523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 smtClean="0">
                <a:solidFill>
                  <a:srgbClr val="FF0000"/>
                </a:solidFill>
                <a:latin typeface="Arial" panose="020B0604020202020204" pitchFamily="34" charset="0"/>
              </a:rPr>
              <a:t>6-2 Shift Registers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358900"/>
            <a:ext cx="7296869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register: a register capable of shifting its binary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 one or both directions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108200"/>
            <a:ext cx="8483092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 Fig. 6-3: each clock pulse shifts the contents of the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one bit position to the right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2844800"/>
            <a:ext cx="692657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serial input: determines what goes into the leftmost flip-flop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3136900"/>
            <a:ext cx="695543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serial output: taken from the output of the rightmost flip-flop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1400" y="3441700"/>
            <a:ext cx="83804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b="1" i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control</a:t>
            </a: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the shift  occur only with certain pulses </a:t>
            </a:r>
          </a:p>
          <a:p>
            <a:pPr>
              <a:lnSpc>
                <a:spcPts val="2700"/>
              </a:lnSpc>
            </a:pPr>
            <a:endParaRPr lang="ko-KR" altLang="en-US" sz="2410" b="1" i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5900" y="3810000"/>
            <a:ext cx="233237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inhibiting the clock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5900" y="4114800"/>
            <a:ext cx="494526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control through the D inputs (shown later)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7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520700"/>
            <a:ext cx="2973314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Serial Transfer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143000"/>
            <a:ext cx="8418971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serial transfer: information is transferred one bit at a time by </a:t>
            </a:r>
            <a:b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shifting the bits out of source register into destination register </a:t>
            </a:r>
          </a:p>
          <a:p>
            <a:pPr>
              <a:lnSpc>
                <a:spcPts val="26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1828800"/>
            <a:ext cx="303621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serial output (SO) of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9900" y="2133600"/>
            <a:ext cx="2945102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register A is connected to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the serial input (SI) of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register B and the SI of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register A itself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3403600"/>
            <a:ext cx="268034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shift control input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when and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times the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are shifted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699000"/>
            <a:ext cx="214000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 vs. parallel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8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500" y="520700"/>
            <a:ext cx="3051926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Serial Addition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155700"/>
            <a:ext cx="8416920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Register A holds the augend and register B holds the addend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8600" y="1524000"/>
            <a:ext cx="611597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- Initially, register A and carry flip-flop are cleared to 0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1400" y="1828800"/>
            <a:ext cx="842012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All the numbers are transferred serially into B and added to A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5900" y="2603500"/>
            <a:ext cx="226664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adder: use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4800" y="2908300"/>
            <a:ext cx="304570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</a:rPr>
              <a:t>registers with parallel load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2600" y="3213100"/>
            <a:ext cx="28068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# of full adders = # of bits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2600" y="3479800"/>
            <a:ext cx="78547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faster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2600" y="3759200"/>
            <a:ext cx="2309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combinational circuit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65900" y="4025900"/>
            <a:ext cx="259686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adder: use shift </a:t>
            </a:r>
            <a:b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2600" y="4648200"/>
            <a:ext cx="273953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requiring less equipment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0" y="4914900"/>
            <a:ext cx="210634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only one full adder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600" y="5194300"/>
            <a:ext cx="19348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smtClean="0">
                <a:solidFill>
                  <a:srgbClr val="000000"/>
                </a:solidFill>
                <a:latin typeface="Arial" panose="020B0604020202020204" pitchFamily="34" charset="0"/>
              </a:rPr>
              <a:t>- sequential circuit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9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900" y="546100"/>
            <a:ext cx="5822491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smtClean="0">
                <a:solidFill>
                  <a:srgbClr val="FF0000"/>
                </a:solidFill>
                <a:latin typeface="Arial" panose="020B0604020202020204" pitchFamily="34" charset="0"/>
              </a:rPr>
              <a:t>Second Form of Serial Adder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2200" y="1181100"/>
            <a:ext cx="5031827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Design a serial adder using a JK FF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2200" y="1549400"/>
            <a:ext cx="386964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2 shift registers as input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2200" y="1854200"/>
            <a:ext cx="4632678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state table with FF input/outputs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02200" y="2159000"/>
            <a:ext cx="401391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input and output equations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2200" y="2463800"/>
            <a:ext cx="1925207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the circuit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4800" y="6489700"/>
            <a:ext cx="180337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smtClean="0">
                <a:solidFill>
                  <a:srgbClr val="000000"/>
                </a:solidFill>
                <a:latin typeface="Arial" panose="020B0604020202020204" pitchFamily="34" charset="0"/>
              </a:rPr>
              <a:t>no full-adder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12300" y="6845300"/>
            <a:ext cx="251672" cy="319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408" smtClean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</a:p>
          <a:p>
            <a:pPr>
              <a:lnSpc>
                <a:spcPts val="12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1424</Words>
  <Application>Microsoft Office PowerPoint</Application>
  <PresentationFormat>사용자 지정</PresentationFormat>
  <Paragraphs>280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Richard Kwon</dc:creator>
  <cp:lastModifiedBy>Richard Kwon</cp:lastModifiedBy>
  <cp:revision>8</cp:revision>
  <dcterms:created xsi:type="dcterms:W3CDTF">2015-04-14T06:22:37Z</dcterms:created>
  <dcterms:modified xsi:type="dcterms:W3CDTF">2015-05-13T08:50:11Z</dcterms:modified>
</cp:coreProperties>
</file>