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379" r:id="rId3"/>
    <p:sldId id="380" r:id="rId4"/>
    <p:sldId id="404" r:id="rId5"/>
    <p:sldId id="381" r:id="rId6"/>
    <p:sldId id="382" r:id="rId7"/>
    <p:sldId id="383" r:id="rId8"/>
    <p:sldId id="384" r:id="rId9"/>
    <p:sldId id="386" r:id="rId10"/>
    <p:sldId id="387" r:id="rId11"/>
    <p:sldId id="388" r:id="rId12"/>
    <p:sldId id="389" r:id="rId13"/>
    <p:sldId id="391" r:id="rId14"/>
    <p:sldId id="392" r:id="rId15"/>
    <p:sldId id="393" r:id="rId16"/>
    <p:sldId id="394" r:id="rId17"/>
    <p:sldId id="409" r:id="rId18"/>
    <p:sldId id="395" r:id="rId19"/>
    <p:sldId id="396" r:id="rId20"/>
    <p:sldId id="397" r:id="rId21"/>
    <p:sldId id="398" r:id="rId22"/>
    <p:sldId id="399" r:id="rId23"/>
    <p:sldId id="402" r:id="rId24"/>
    <p:sldId id="400" r:id="rId25"/>
    <p:sldId id="408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06" r:id="rId64"/>
    <p:sldId id="407" r:id="rId65"/>
    <p:sldId id="355" r:id="rId66"/>
    <p:sldId id="356" r:id="rId67"/>
    <p:sldId id="360" r:id="rId68"/>
    <p:sldId id="357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47" autoAdjust="0"/>
  </p:normalViewPr>
  <p:slideViewPr>
    <p:cSldViewPr>
      <p:cViewPr varScale="1">
        <p:scale>
          <a:sx n="96" d="100"/>
          <a:sy n="96" d="100"/>
        </p:scale>
        <p:origin x="-11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11E98-ABAA-43E8-8C7F-92303F7A10D4}" type="datetimeFigureOut">
              <a:rPr lang="ko-KR" altLang="en-US" smtClean="0"/>
              <a:pPr/>
              <a:t>2015-08-31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3864A-43CA-4AB2-86D0-4BEA4016B0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3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AF0D6-387C-4AC2-965B-CAEF9BAFC60D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470E5D-9B8E-470B-8F2B-58279EE0F16A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CF687A-89EC-4F78-AF88-AA3D33C77458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41C53-072E-423D-81B8-6FFDD4D5AB6F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2E0996-09A7-4F43-AF77-A7D7BDCF9A2B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0AC52F-61A1-44B6-9E5B-702A6A1BEB73}" type="slidenum">
              <a:rPr lang="en-US" altLang="ko-KR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7A00F0-DABB-4889-82AE-1784D899A0A9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AD6A87-5EA5-4A4F-A8CC-1A51A8369523}" type="slidenum">
              <a:rPr lang="en-US" altLang="ko-KR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C90174-3262-4678-BF6D-84BCF3C40D2E}" type="slidenum">
              <a:rPr lang="en-US" altLang="ko-KR"/>
              <a:pPr>
                <a:defRPr/>
              </a:pPr>
              <a:t>43</a:t>
            </a:fld>
            <a:endParaRPr lang="en-US" altLang="ko-K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B3F4F-AA56-4DE5-AD58-D5017DE18797}" type="slidenum">
              <a:rPr lang="en-US" altLang="ko-KR"/>
              <a:pPr>
                <a:defRPr/>
              </a:pPr>
              <a:t>44</a:t>
            </a:fld>
            <a:endParaRPr lang="en-US" altLang="ko-KR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353AB-C251-4A82-827D-98E3210A33AD}" type="slidenum">
              <a:rPr lang="en-US" altLang="ko-KR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84392-4E90-4AD3-80B9-FA0674579E16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5A8837-EA93-4D7E-9E65-47B3D593A732}" type="slidenum">
              <a:rPr lang="en-US" altLang="ko-KR"/>
              <a:pPr>
                <a:defRPr/>
              </a:pPr>
              <a:t>46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7B738-D920-4732-A729-510C04284FEA}" type="slidenum">
              <a:rPr lang="en-US" altLang="ko-KR"/>
              <a:pPr>
                <a:defRPr/>
              </a:pPr>
              <a:t>47</a:t>
            </a:fld>
            <a:endParaRPr lang="en-US" altLang="ko-K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36C38C-B90D-4EFE-8A4E-292B04A2A894}" type="slidenum">
              <a:rPr lang="en-US" altLang="ko-KR"/>
              <a:pPr>
                <a:defRPr/>
              </a:pPr>
              <a:t>48</a:t>
            </a:fld>
            <a:endParaRPr lang="en-US" altLang="ko-K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F2243C-5A33-4C33-8336-07518E5A7A13}" type="slidenum">
              <a:rPr lang="en-US" altLang="ko-KR"/>
              <a:pPr>
                <a:defRPr/>
              </a:pPr>
              <a:t>49</a:t>
            </a:fld>
            <a:endParaRPr lang="en-US" altLang="ko-K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751A7-D47F-4493-B70C-B5160430CA18}" type="slidenum">
              <a:rPr lang="en-US" altLang="ko-KR"/>
              <a:pPr>
                <a:defRPr/>
              </a:pPr>
              <a:t>50</a:t>
            </a:fld>
            <a:endParaRPr lang="en-US" altLang="ko-K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1EC911-3956-4322-9139-FFB13B539302}" type="slidenum">
              <a:rPr lang="en-US" altLang="ko-KR"/>
              <a:pPr>
                <a:defRPr/>
              </a:pPr>
              <a:t>51</a:t>
            </a:fld>
            <a:endParaRPr lang="en-US" altLang="ko-K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478B4-B718-4E4B-98E8-92842D39DDEF}" type="slidenum">
              <a:rPr lang="en-US" altLang="ko-KR"/>
              <a:pPr>
                <a:defRPr/>
              </a:pPr>
              <a:t>52</a:t>
            </a:fld>
            <a:endParaRPr lang="en-US" altLang="ko-K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CFF17-1994-45BC-BA70-7A797BE2F0EE}" type="slidenum">
              <a:rPr lang="en-US" altLang="ko-KR"/>
              <a:pPr>
                <a:defRPr/>
              </a:pPr>
              <a:t>53</a:t>
            </a:fld>
            <a:endParaRPr lang="en-US" altLang="ko-K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5348DD-6854-427F-A6FB-DAA66AD08129}" type="slidenum">
              <a:rPr lang="en-US" altLang="ko-KR"/>
              <a:pPr>
                <a:defRPr/>
              </a:pPr>
              <a:t>54</a:t>
            </a:fld>
            <a:endParaRPr lang="en-US" altLang="ko-KR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AE91E-0DFE-4251-AA4E-39BB07794BDD}" type="slidenum">
              <a:rPr lang="en-US" altLang="ko-KR"/>
              <a:pPr>
                <a:defRPr/>
              </a:pPr>
              <a:t>55</a:t>
            </a:fld>
            <a:endParaRPr lang="en-US" altLang="ko-K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DE606-8A5D-4C35-B5C4-05E193F76958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6C4F5A-20CA-4B54-B111-08359890F5B3}" type="slidenum">
              <a:rPr lang="en-US" altLang="ko-KR"/>
              <a:pPr>
                <a:defRPr/>
              </a:pPr>
              <a:t>56</a:t>
            </a:fld>
            <a:endParaRPr lang="en-US" altLang="ko-KR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103577-B8A7-4120-9BE5-8A9E96292D77}" type="slidenum">
              <a:rPr lang="en-US" altLang="ko-KR"/>
              <a:pPr>
                <a:defRPr/>
              </a:pPr>
              <a:t>57</a:t>
            </a:fld>
            <a:endParaRPr lang="en-US" altLang="ko-K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C32DE-BEBC-40D5-AB48-74C80B793580}" type="slidenum">
              <a:rPr lang="en-US" altLang="ko-KR"/>
              <a:pPr>
                <a:defRPr/>
              </a:pPr>
              <a:t>58</a:t>
            </a:fld>
            <a:endParaRPr lang="en-US" altLang="ko-KR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01D6E1-8ADE-4BA7-9F92-3B6E1C8CEB80}" type="slidenum">
              <a:rPr lang="en-US" altLang="ko-KR"/>
              <a:pPr>
                <a:defRPr/>
              </a:pPr>
              <a:t>59</a:t>
            </a:fld>
            <a:endParaRPr lang="en-US" altLang="ko-K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FD8FDD-7AB4-4A72-AA82-0BC0E0D649D4}" type="slidenum">
              <a:rPr lang="en-US" altLang="ko-KR"/>
              <a:pPr>
                <a:defRPr/>
              </a:pPr>
              <a:t>60</a:t>
            </a:fld>
            <a:endParaRPr lang="en-US" altLang="ko-KR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8AC173-8FC7-46CA-89A2-8C1F9D872607}" type="slidenum">
              <a:rPr lang="en-US" altLang="ko-KR"/>
              <a:pPr>
                <a:defRPr/>
              </a:pPr>
              <a:t>61</a:t>
            </a:fld>
            <a:endParaRPr lang="en-US" altLang="ko-K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AEBAF6-6702-4798-8C53-6940F33F859F}" type="slidenum">
              <a:rPr lang="en-US" altLang="ko-KR"/>
              <a:pPr>
                <a:defRPr/>
              </a:pPr>
              <a:t>62</a:t>
            </a:fld>
            <a:endParaRPr lang="en-US" altLang="ko-K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R_visual_3_car_1993_InUse.txt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3864A-43CA-4AB2-86D0-4BEA4016B0EB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022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D:\HY\project\presentations\HyundaiNGV\Presentation\UseRModules\categoryAnalysis\Rscript1.txt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3864A-43CA-4AB2-86D0-4BEA4016B0EB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96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R_visual_4.txt, R_visual_5.txt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3864A-43CA-4AB2-86D0-4BEA4016B0EB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2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749A6F-73CA-4A2D-85D6-B43B37870380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R_visual_8.txt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3864A-43CA-4AB2-86D0-4BEA4016B0EB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4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B588F8-57EE-43EB-B2F4-03B6929E1FC1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326172-119C-4B23-AAF6-30931E3DA7DD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38E457-2527-4FBB-915E-8D704152702F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2A8F65-DA9C-4977-8B47-9162C44BA92B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B9C227-2971-444C-BAF0-68EF992204DB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  <a:latin typeface="굴림" pitchFamily="50" charset="-127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09600" y="3068638"/>
            <a:ext cx="7994650" cy="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  <a:latin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116013" y="1412875"/>
            <a:ext cx="6934200" cy="2116138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3789363"/>
            <a:ext cx="6283325" cy="1752600"/>
          </a:xfrm>
        </p:spPr>
        <p:txBody>
          <a:bodyPr anchor="ctr"/>
          <a:lstStyle>
            <a:lvl1pPr marL="0" indent="0" algn="ctr">
              <a:spcBef>
                <a:spcPct val="0"/>
              </a:spcBef>
              <a:buClr>
                <a:schemeClr val="bg1"/>
              </a:buClr>
              <a:buFontTx/>
              <a:buNone/>
              <a:defRPr b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바탕체" pitchFamily="17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-108520" y="6382186"/>
            <a:ext cx="9537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843808" y="643231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39107-EFF7-4DBD-8C3F-B7BB94DB64E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404813"/>
            <a:ext cx="1990725" cy="57673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4213" y="404813"/>
            <a:ext cx="5821362" cy="57673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-108520" y="6382186"/>
            <a:ext cx="9537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843808" y="643231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8543D-4C56-41C4-8994-F33E3727AEF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7920037" cy="685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4213" y="1447800"/>
            <a:ext cx="390525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41863" y="1447800"/>
            <a:ext cx="3906837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-108520" y="6382186"/>
            <a:ext cx="9537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843808" y="643231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98D6A-3481-4CFA-AD92-C965C8847C5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7920037" cy="685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4213" y="1447800"/>
            <a:ext cx="390525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41863" y="1447800"/>
            <a:ext cx="3906837" cy="228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41863" y="3886200"/>
            <a:ext cx="3906837" cy="228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-108520" y="6382186"/>
            <a:ext cx="9537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843808" y="643231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9A37A-DD72-40F4-9679-06C4AFCA371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3" y="404813"/>
            <a:ext cx="7920037" cy="685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4213" y="1447800"/>
            <a:ext cx="3905250" cy="228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41863" y="1447800"/>
            <a:ext cx="3906837" cy="228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84213" y="3886200"/>
            <a:ext cx="3905250" cy="228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1863" y="3886200"/>
            <a:ext cx="3906837" cy="228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-108520" y="6382186"/>
            <a:ext cx="9537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843808" y="643231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D1D03-F607-498C-B335-2500E43F381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" y="366713"/>
            <a:ext cx="9001125" cy="685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1447800"/>
            <a:ext cx="40005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00500" cy="228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00500" cy="228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-108520" y="6382186"/>
            <a:ext cx="9537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843808" y="643231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EB38C-7D4F-4900-A759-9F1ED53FBE8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4716016" y="6553200"/>
            <a:ext cx="363589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FF00"/>
                </a:solidFill>
              </a:defRPr>
            </a:lvl1pPr>
          </a:lstStyle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과학적 분석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0" name="Rectangle 11"/>
          <p:cNvSpPr txBox="1">
            <a:spLocks noChangeArrowheads="1"/>
          </p:cNvSpPr>
          <p:nvPr userDrawn="1"/>
        </p:nvSpPr>
        <p:spPr bwMode="auto">
          <a:xfrm>
            <a:off x="899592" y="6295696"/>
            <a:ext cx="363589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FF00"/>
                </a:solidFill>
              </a:defRPr>
            </a:lvl1pPr>
          </a:lstStyle>
          <a:p>
            <a:pPr algn="l">
              <a:defRPr/>
            </a:pPr>
            <a:endParaRPr lang="en-US" altLang="ko-KR" sz="1400" b="1" dirty="0">
              <a:solidFill>
                <a:srgbClr val="FFFFFF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ngMBIgACEQEDEQH/xAAcAAACAgMBAQAAAAAAAAAAAAAGBwAFAQMEAgj/xABKEAABAwMBBQQGBAsECgMAAAABAgMEAAURBhITITFBB1FhgRQiMnGRsSNSocEVQlNUYnKSlNHS8TND4fAWJTRVY4KToqOyJDVF/8QAGQEAAwEBAQAAAAAAAAAAAAAAAAMEAgEF/8QAKBEAAgIBAwMDBAMAAAAAAAAAAAECEQMSITEEE0EiMlEUcZHhYYHx/9oADAMBAAIRAxEAPwB41KlSgCVKlSgCVKlY2hQBk+NY4Vwybow2stNBch4c22RnHvPJPmaobvqyPbgfT7jCgn8mDvXPgP4VpRb4MuSQWVgkDiSB76Utw7SrQFHYXdJyhwzvdyn9lOAfMGqRztJjZw1YWsf8RzJpq6XI/Bh5oryPUOJJwFJPuNZz30hk9pTZ52KLs8jsqrsh9pFrHBy3y436UaSpOPIEV19LkXgO9EdtSl3atfQZSgli9ja/JT2gk/tACiiLqBGwFS2ShJ475k7xHnjiPhikyg4umbUk+C9qVqYkMyGkusOIcbVyUg5B+FbM1k0ZqVKlAEqVKlAEqVKlAEqVK5J0wRQAlO8ec4NNA4Kj9w7zQB7ly2oje08eJOEpHErPcB1NB+qdWRbSg/hN9SFkZRAjqG8V3Faunu5e+h3W2uRbXnoltcS/dCCl2TjKGB9VA/z8aWUtqX6QVTkvb5eFq34IKweR48cGrsHS6t5bIRky1si/vOuL3dm3G4Q9CgtjJbiJPqjllSv6VX6YsKb05OlXKYqLboLW+lP7O0s9wA7zTMtNns6hGnWVOxBusUsS7cpWQ4OpST+Og8cdRkihmzRmNO3q96Yvjm5iz2SyiQfZTzKFnwIPkeFUxyRUZRxqmvz/ACJeOTdyYBXFEMTnvwap5cPa+hW9gLUnxwMd/KiDScViRpXV7jrKFusw2ltLUnJR7ecHp0q37Q22zZrR6XKtzl1jFxlxMFWUqaJylWMDHIcPE1QaUvcWzruMa5x3ZEC4xtw8lkgLT3EZ86fqlkw2lv8AsVpUJ7nb2hxGg/YTGaQ36TbWT6icZUccftokvelbMi9x3TER6FHtj5kobOwC80ArPDqQsfChS96jhXTUdrkCO8zbbelppCFYUsoQcknjjPCrhzWMGVY9UtrUUSJslS4iFpOdhYSkjhwHs8RmkSjkUY0bThbsE7DYDdbddJjsjcM26OHFLKc7SjyTz4cjW60XLUNng/hOC48mAlwNqWr1m9ruIqzuK27V2dwITa0l+6vmTI2SDhtONkHz2fgaII9tjxdJWQ3Y7u2RUfhGYnq84vJbaHeeIyPDxoyS+d1Z2K32N2l9fxJbwEhQts0nAcQctOHxHI/Pxpm2y+IkLbYlpSy8v2FBWUO/qnv8D9tICLaZOtLtcJMFiNAYTlR2hstoPJKeHU122XUU/TMxdov7K1x0nZWhXFTXiDniOR4eVTZMEW/T+BsMj8n0UDms0K6d1AhbTKHpG/jPY9Hl5znPJKj39x68jx5lIOc1E1RStzNSpUrgEqVKwrlQBpmyURWFOuZwOSRzUeiR4mld2h6uctgVBiOpN0kJ+ncQc+joPJCf8+NEusNQN2mFIuKtlQjktRmz/ePHmfcOXkrwpLw413lqcv6YipjbD4U84pG8BV7XEdRVvS4VJ6pcInzZK9K5Mps0xmzRb6lSVsuPlG0DtFtQPDa7s00HPwfrCxMTruWGo6GtlcvaCHIb4wCn9JKsg4/iMUNo1XZbqxIgXi2JgienZekRFfR7X4qyk+yR38fhXG6X9Nm5WUOxpUaShOXEnKQOYUO5WKoya57NU1x9jMVFG4hzTkS4WKerftK2ZEJ6K4MtujktJzkZHP8AxrlXE1DrWU0pTXpK2UBvf7AQkAfWV1NE2kNDmalubd0lEfAUiPyU5+t3Dw50y47DUVlLMdtLbaBhKEJwAPdU8+pUX6efkdovkWds7Jo4SFXaatR/JxxgfE1fx+znS0f/APO3x/4rqlffRea8Gp5Z8kuWa0R+AWc0FpZSSn8DsDhjIUrPzqluHZbp98H0b0iKrpsuFQHxo+VWpVcWXInaYaI/AkL92YXaAlblvWicyM5SgYWPLrVFfb7dr0uHb7w6iMiNhvZKChKTy2ljvx9lfRCuXA0N6q0nbtQx1B5AbkAeo+gesD494qnH1e67gmWFL2gBqh+Jp6xNWFm3LetkiPvG57bxG+kc9rI4EDhwPh0odsWnH7025cbrMMOCnCBLkH+0WeCQnPPjgVi42lzTt6jQ9RokSLa0vaCWl4C0k8dnu5DI4UWXfUiI1ghTZduguKefDtthKTlMdpIxtEjr/SnO0vTvfkWqb9QP2C7ytJ3h+zXfjD29hxJOQjuWP0Tw/rTu03dS6BBed3igjajvZzvUd3iofaOPfSGNjv2qA9fVJaUZClFKVLCC7jnsJ6gAY8qIuzm+PONqtD7hRLiK3kRahxGOaSPD5Gk5oKStcoZjlTofIqVx2qci4QWpCRskjC0ZzsKHMfGuuoigzXFdpKo8JRaxvlkNtA9VKOB/H3CuzpQ1qmemGHH3DlEKMuQR02yMJ+/412O7OPgUHafdRMvKLbGXmPATsA97h9o1f6JOm3WWnLFIuEK9JQA7HMkI35A44CvUV7jjyoN0vGtV5vTydRXFURDwKkubQTtOE8tojA86KJegbVEEh1y8SremLsFbsyNhv1jhOysHCuOOVetNQhBYm2mRRcnLV4NuslaeW24fQZ8G9pIy2uMG0unPEnBKeWeI51Ydm2lxcV/hOe3mK0r6JChwcWOp7wPnQkhM6/aiiWf8Jm5NtL3LEjmNjmVA92M8e4U+I7LNrtqWIyAlmM1hKR3AVP1DeOKxp7lGNatzs65rJ5UKTtaQoD/o8t9lt4JSpSdhZxkZ5gVyq7QbX+dM+TS/4VIsU34GakGRIrwaV987QmYziPQd5NU5tKcUJDrIb9b1Uge6ttl7QoC46JE2X6LI9dC4zrjrySMjZUDjnwPxpn02TTdGe5GxjqrUqg1XaLZv94RP+k7/AC1rPaLZ/wDeET/pu/y1nsZPgO7H5DJVaVUB3bX1sMZbzU1Lq2m1buOwXm96o4xlWBjHGqK29obUt9bM9p2C2WV7D6JjrmF49XKeozWl002rOPNFOg/1LZYt9tzkSW3k4y2vqg94pMQ4EK33OdaNUbTSi2W2JWCoMLzkKCe4/wCetOWzXhN1Qh5lTbjDjW8bWnPH1tk5BHfQf2sWP0m3ou7CfpYxw6R+Mgnn5H5mtYZOL0Mzkja1IE75cWybHa9NSHpbtsb9WQy2QVOHjlI8zVZMgXnTc2Fc5qN3IccLicrBUSOe0Byzk/bXW1qyRCt7UKwwGYDuwlL0htO286rHEjPLPnWImmrrdIVxuVyRNbcaZLrSn0H6YjiR63EcKppR2fArncdOjro25IQWjmNcGg62e5YHEeaf/XxozpGdml1KrKRtFTltkJWO/YVlQ+SxTyQoLSFJ5EZFefkjpdFUXaM0se1OaWrHdcf38luOCPqpSCf+4mmdSY7WHD+BWE5OF3B9XPpvF/4Vvp1eRfczldRYI2HR86+29MqFMt4UVlHo7z4Svhw5dxojaiaz0tZpDFxgMz7Ols7xl5wLQ2B1B5iqTTl+03bmoZn6eW/NirCxLaf2SpQVkHB4d1btS3nTlzjzpVtcvUe4SVhZZcd+hXkjaBAOOWa9SXclPS1a+xGlBK0wg7FIAduM24LH9ijdo4dVcz8BTckJLkd1COKlNqSAepIoA7GWt3pl1z8rIPH3CjS7OqatUtaDhQaVg+Veb1D1ZpMsxKsaFJ2gQ2WZKLkucEuykJDcQtethI2SoqzjGRwPWqfSVsRfrwmGt7dhILhyyXEkDmFYUMDxrV2hylL1hcWyCEMLDLY7kpSMCubR94l2q+MqhspfVI/+OphatkOBZAxnpxxxr1IQksG3NEryLUFd9s1in2OdMskuElVuyp70aI4VKGDgHLh9Unrg1W9oOnW7bCtU63Qt3EXDbMhwK4bxXLPjWi7T06WYu1khW16LLlpCJCn30ulDZGdlOzw68yax2jXOFcVWQQZTT4Zt6G3d2rIQodD41jGpqcd7X6OTlFplFpi0i+3+FbC7uhIWQpYHEBKSo48cJIolt1q07etRydOsW2REUNtDE4SVLXtp6rSfVx4CgqJKfhSWpUR1TT7SttC0nBSRTAcmTIUZFyvMu1WSfcm/VfZgrckuIPAqITkIz31vqHNPZmMdNHBqjTtqtulLVIU6mLcChwLCGVLElaeGM59UeNDFgtJvU9UQPpY2GVulxSCrgkZxgUba6fl2nR1ggQ7hvI7zS0PLZ9l9OARz99DnZ9/97I6H0F/5ClRnLtNsZJJzSGfpK2PWiGxDe21bhhSN4pGwFEr2uAyelW1wjNzob8R0ZQ8goI94xXU5zNaVKxXlSlbstqlQh7df52m/S4kVMdLu9IU860FLQRwIHdXTaJ+qr1cd9CkPyFhJQVKP0aQeeele75KFi13eF+hx5SQ+59E+gKQNvCs4PUZrarXDkqOY1wtbDkXP9nHcUyMe4HBr0HbVpEv8Nm/s62oepZ9tcUDvGVtq2TkEoUCD8/jT40w6XbBBKjlSWt2r3p9X7q+fNHPx1a4jrhMqZjuFYQ0pW0UjY5E9eIp+aOVm0KT9WS99qyr76l6hbjsXBeUle1dObPGxyRPfT/5Fj7qdR5Up+1WIVWS5BA/2aal4fqrAUftKqzgdTTO5fYxOg1nlw41cW3S1wu1ikXK2FEgx1lDsdPBxPAEEDrkGri+QY2oTc75ayGbfAiMj2fbd2QCkfefCvZ7sU6PP7baD/sed2tKlGeKH1UbvtokR3GHhlt1JQr3HhSt7GJ6dibAKv00j5/OmhtV42dVlkehjdwQnu0fTcxyY5d4zKnXMATkNglSFAYDmPqqA59MHxoFgylQpseU2AVsuJcSD1IOR8q+lZEduQUqUVJcQPUcQcKT4Z7vCqSXpWBKdLshiE8s81OwkFR8wR8qrxddphpkrET6duVoVd71Bpu+3Jy5XG3XNMl0J2wzKQEjAxwyPCh+7u2pbjRs7MtlvZO8Ep1Kznwx0p3f6GWr8ytn7gP5q8nRtq/MrZ+4D+atR6uEeL/Jx4JPkRjsCa1H370CWhggHerjrSgg8vWIxxzRDN1BaL9FhjUMea3MiNBlMiEUkOtg5AUFcjxPxNNp+wofYWw+826ysJSplbG01sp2dkBG1gY2a4Do61jlEt37iP5q5Lq4S9y3OrBJcCl1PqBF3RBhw4xjW6A2UR21K2lnOOKj38KrrTdH7TKVJioaUtTamil0EgpVwPIinSrSFs/M7d+4j+atatI238zt37iP5q59VjSqtg7Ers1aLnvXG3x5b+A49HKlpSpRTkOY4BROOFECjngK4rfbk2/CWlNpaS3u0NNMhCUjOe812IUhLgW4cIR66vcOJ+VQzalLYpjaW4jderDmtLypJyBJKc+4AfMVQHhzq6hQ3NUagl7DgS7IL8lBUOCjkqx55xXaba5qBNqg2qOEvQ4pblrX6qUL2zwJ9+T516GpRSRJVts06ARtasg46bavgg19B6MH+p1q+tId+xWPupG9nsQN6qlkOJdREYdBcTyJyEgjzNPnSbZb09DJGC4lTpH66ir76l6n3D8XtLfpQdre3+lty45HCZEKR+sjiPnRlVVqKMXbeXmklTsdQdSBzUB7SfNOR78VPF0xrVo+etE3W8WW9KRaoy5ThBS/FSf7RKe7xFWtyugujr2nbVDehG53BLz6HUBJRkDKcDplO107q49ZR39P6oRcra4ptLp9IYcSOAPX+lW72tbRc1wblNjLj3eA4FhTScoeHJSM+I4jPIivT91SS/wBJONmyn09KVpPW6o7jm021IUwtfLIzgHz++nshxK0pWhWUqGQa+f5lqn3W13LVi1JS0qWVFABBOVcSPAEimF2aaoTcIH4PluASWOA2j7Q76T1UNa1r+xmGVPS/6D/aqFVadrv51CqoSg4JWobdGvLNocdJmOoLmwkZCEgE5UenAGuKBrKyXCY3FjyXNp0kMuLYWht0j6qiMH7+lVGp4qHdYWlZjOLbchyUPrab4n1cAbWMZ54zQxGYm3FFntUSTcHmYEht3cvW/cejpTxO2s81dAB31THHBoTKUkw5OtbEZW4Ep0p3m6L/AKOvchecY28Y58M8vGpN1hZoU1yI/Ic2miEvOIZWtto9ylAYH3UH6hnOXZLbUZi7x5YdaBtC4pEdSkryVKVjl1znHAVrvCX45u1ttrtwQZzilGD6BtbxagBlLuMBBxzPSurDGtw1yGZthSQpJBBGQQc5rWpVcdqYXDtUOK6racZZShSu8gVvUqpnsxyIpVDPaDeE2fS7yEqxKuGY7WOaU81q9wGB71UQrU2lpx6Q6liO0krddWcBCBzNKG7zn9e6sDcZQYjhJbjJcHsNp45PieZ/wpuGFyt8IXklSo4bSzIs8OFqVlW0lEotKb5ZGMfaM/ZVo5fJbdgkiz299pt5a3ZMxScYKjySR4YGa44c6PDjqsF+SsNRZhcc2U52sD2fM4Oe6vOoNRP35xm3W+MWYgWlDTI5uKJwAccufKqnblbQnhF/2b25TdllyGxhye8iMz+qnr+0v/sp8x2ER47TDYwhtAQkdwAxQHoy0IZmxITWFR7WyCtY5LdOcfE7Z8h30wqjyy1SbKIKkSsKGRg8qzUpZoWGvdNGdGegJGHGwX4SscCOqfI8PcRSr0tMs1vnvJ1DblymynZA5lpQPHKetfSd5gCfGCUqDb7Z2mXPqq8fA8jSQ7QNMKWXLpBjqbeScTI4HFB7/wCnPnVeDIvY+GIyQfKO/wCjLJYlqbhaKmJC4+CUL2j6wB6pyQT7sUGXcwrLfUu6ZuSpDSUhe8I9k8cpJ/GGMfGvE2+z7tabbZNyVIijYQlGSpwgYTw8BXRp+I9Z77DevtvdahKUW3TIZIThQKeOenHjVMVp3b/Ypu+BnaP1jGv0dLTqg1NQPWb7/Ed4onK+mc0ipmnpke+XVmz7alW4hxISvDhbVxBT344A+8c81e6d7SX4yUs3tsyEAY37eArzHWpsnT3vAdHL4kNjb6Z4V5UvPM1S2vU1muwHoVwYUs/3S1bC/wBlXGrUpX0ST7uNTNNcjU0z0VnGMnA6V5Lh7z8am7dVwS2s/wDKa0SltxGlPTZDEVpPtLkOpQB8a5TDY9FVeHFttsOSJDqGIzYy484cJTQtd+0KwQQpMBTlzfHDCAUND/mIyR7hQHcLnf8AW0le+WBEjpU5uUHYYYSBnOOp4eJNOhhk93wLllS4OzXmtFXsqt1rCmrW2rOTwVJUPxleHcK2WePaIcRqTZ7mHb4tGy0hfqjaI4p2cfM1XMxWI+iwsI3k+5P/AESAnKg2g9PDhnzqoMS42x1qU5FfjltYUlbjZSMiqdMa0xfAlt3bCi6SrXEjrav9tL98dTtOqQMAk8jtZ6DHKvXZ1a9gOX6SlWy1lqIAOK3ORUO/GcDxPhXBDjTNb6gMl9O5jNpT6Q6niG0DoM81HoPuBpx6Qs6H1My/Rw1AiANw2ccDj8b3Doepye6lZJaFXk3BKTsINNW02y2pbcA37h3j2Oij0z4AAVb1BUqRlBKlSpQBgjNUl9s/pZ9Ii7IkpThSD7Lyfqnx7jV5WMV1AfPuqtJux3nLnYA4262vLsVHqraUOZT4+HwzVVH1zf3WhCdehupX6hMtkH9o8B8RX0Fd7M1P+lbXuJSRhLoGQfBQ6j5UsdW6JYnPFUlr0CefZeQNpt3u9/zFU48qe0hEsbW8Smtdgulnlpvbd6tbiwj10Lewhafq7XkMe6qqywrFe9QXlqWr0dpxKnYp3oSGz+MRxwcHl4VRXnTdxsylKmxfo0/37XrI+PTzqzgagtEHTbluFoU5KkIKJD6lDCs9xHHl04U7erW4vnZnhWjJotMi5uSIgitgrQreZDqQSMjHLOKpWLnPj8Y86W1+q8offRFrFMFq1WlNomOKgrSrLBc2gFZyVEd+VH4ULsbvftb/AGt3tjeY57OeOPHFMjbTszKlwdjl8u7gIXdZqgeY9IV/GttltUnUU9TKZSA+lG2FyFkk+7rXbq82AuRv9HwPZO92M4HdnPXnVCwpaXm1NOFpYUMLCtkpPfmucxtKg8hZb9MQ4TN0XqF5tL0ZB2GkPDPLgvh4nGKmnkuT9OuWmDIjRVvLJluvuYWodEpT3Y5nyrsu9ys1i1FvWmDPeWyUSXCsHjwHXgSQOPlQrKaRebytFit72y4QpuOlO0U8OJ4chmsLVLk26XBdPrumkNlDEu3yNvgMgLWlPcBnIHPwyaxbmL5rZ8+lySiC0obx7Zw2k9wH4yvCrCy6EbZUh2/LClk+pBjKyVHuUofJOT7qatm0uuQhpVyaTGhtjDUFoBPD9LHIeA8z0pc8kY8cmowcit0pppp+M1GioWzZmD7RPryldSSOeTzUOGOAx0YTbaW0JQhIShIwABwArLaEtpCEJCUpAASBgAV6qRtt2PSolSpUrh0lSpUoAlSpUoAxgVrfjsyGVNPsodbVzQtIIPxrbUoAGZml9lP+rX9hP5F7K047geY880D3vQkFRUuZZnIqicl+DxQfHCeA80im7UxWozceDLimfPMns/YWT6BeEj9F5GT5kH7q4XOz28BWWpFuWnv3qk/NNfRkiFFkf7RGZdz9dANcatO2hRybeyCe4Ypq6iSMdqJ8+J7Pr3y3tuA7/SD9ya6mOz14YMy8RGR1DaFr+04p7jTloTx9CbPvJP31vYstsY4tQI6T37sE136mYdmIm7XoazhSQlmfdXPqpBCPednp7yKObTpOYhgMJajWqJ1ZjpBUffjgT4kqo5SkJThKQAOQAr1SpZHLk2opcFXarJAtnrR2svngp9z1lnwyeQ8BgVZ4HdWalYNEqVKlAEqVKlAH/9k=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슬라이드 번호 개체 틀 12"/>
          <p:cNvSpPr txBox="1">
            <a:spLocks/>
          </p:cNvSpPr>
          <p:nvPr userDrawn="1"/>
        </p:nvSpPr>
        <p:spPr>
          <a:xfrm>
            <a:off x="4218976" y="6514834"/>
            <a:ext cx="827112" cy="3048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86DE1-4F0A-47FC-8355-5C294DB9F935}" type="slidenum">
              <a:rPr lang="ko-KR" altLang="en-US" sz="1400" smtClean="0"/>
              <a:pPr/>
              <a:t>‹#›</a:t>
            </a:fld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-108520" y="6382186"/>
            <a:ext cx="9537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843808" y="643231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48DB3-1CE7-497D-A9BD-FFAD06409D6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4213" y="1447800"/>
            <a:ext cx="39052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41863" y="1447800"/>
            <a:ext cx="3906837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-108520" y="6382186"/>
            <a:ext cx="9537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843808" y="643231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E00F3-A2C6-4D81-AE1E-8469EF9B05D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-108520" y="6382186"/>
            <a:ext cx="9537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843808" y="643231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4D66A-1D68-45F7-A13D-0016E805434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-108520" y="6382186"/>
            <a:ext cx="9537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843808" y="643231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A6448-DA43-4E19-8AC5-A0C3CB29A6D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-108520" y="6382186"/>
            <a:ext cx="9537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843808" y="643231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AEC1B-CBCC-40F2-BB15-AE8B5567C22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-108520" y="6382186"/>
            <a:ext cx="9537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843808" y="643231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8C0DA-F6E2-4539-907F-6D3CC5367BB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-108520" y="6382186"/>
            <a:ext cx="9537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843808" y="6432316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87F5A-DC12-46A5-B2E9-67BC6981C71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47800"/>
            <a:ext cx="7964487" cy="47244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965450" y="6399213"/>
            <a:ext cx="3200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ko-KR" sz="1400" b="1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7920037" cy="6858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45719"/>
          </a:xfrm>
          <a:prstGeom prst="rect">
            <a:avLst/>
          </a:prstGeom>
          <a:gradFill rotWithShape="0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  <a:latin typeface="굴림" pitchFamily="50" charset="-127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971800" y="6172200"/>
            <a:ext cx="3200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ko-KR" sz="1400" b="1">
              <a:solidFill>
                <a:srgbClr val="000000"/>
              </a:solidFill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6600FF"/>
        </a:buClr>
        <a:buFont typeface="Wingdings" pitchFamily="2" charset="2"/>
        <a:buChar char="n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6600FF"/>
        </a:buClr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6600FF"/>
        </a:buClr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6600FF"/>
        </a:buClr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6600FF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Clr>
          <a:srgbClr val="6600FF"/>
        </a:buClr>
        <a:buChar char="•"/>
        <a:defRPr kumimoji="1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Clr>
          <a:srgbClr val="6600FF"/>
        </a:buClr>
        <a:buChar char="•"/>
        <a:defRPr kumimoji="1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Clr>
          <a:srgbClr val="6600FF"/>
        </a:buClr>
        <a:buChar char="•"/>
        <a:defRPr kumimoji="1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Clr>
          <a:srgbClr val="6600FF"/>
        </a:buClr>
        <a:buChar char="•"/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eg"/><Relationship Id="rId18" Type="http://schemas.openxmlformats.org/officeDocument/2006/relationships/image" Target="../media/image41.emf"/><Relationship Id="rId3" Type="http://schemas.openxmlformats.org/officeDocument/2006/relationships/tags" Target="../tags/tag3.xml"/><Relationship Id="rId21" Type="http://schemas.openxmlformats.org/officeDocument/2006/relationships/image" Target="../media/image43.png"/><Relationship Id="rId7" Type="http://schemas.openxmlformats.org/officeDocument/2006/relationships/image" Target="../media/image30.png"/><Relationship Id="rId12" Type="http://schemas.openxmlformats.org/officeDocument/2006/relationships/image" Target="../media/image35.jpeg"/><Relationship Id="rId17" Type="http://schemas.openxmlformats.org/officeDocument/2006/relationships/image" Target="../media/image40.png"/><Relationship Id="rId2" Type="http://schemas.openxmlformats.org/officeDocument/2006/relationships/tags" Target="../tags/tag2.xml"/><Relationship Id="rId16" Type="http://schemas.openxmlformats.org/officeDocument/2006/relationships/image" Target="../media/image39.emf"/><Relationship Id="rId20" Type="http://schemas.openxmlformats.org/officeDocument/2006/relationships/hyperlink" Target="http://rweb.stat.ucla.edu/stockplot/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2.jpe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ethods.net/interface/packag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lib.com/CheatSheet.asp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lovejackdaniels.com/regular_expressions_cheat_sheet.pdf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google-styleguide.googlecode.com/svn/trunk/google-r-styl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ethods.net/graphs/images/spmatrix1.jpg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0" y="1268760"/>
            <a:ext cx="9144000" cy="183006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effectLst/>
                <a:latin typeface="맑은 고딕" pitchFamily="50" charset="-127"/>
                <a:ea typeface="맑은 고딕" pitchFamily="50" charset="-127"/>
              </a:rPr>
              <a:t>Data Analysis Tool: R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755576" y="3861048"/>
            <a:ext cx="7632848" cy="2207096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effectLst/>
                <a:latin typeface="맑은 고딕" pitchFamily="50" charset="-127"/>
                <a:ea typeface="맑은 고딕" pitchFamily="50" charset="-127"/>
              </a:rPr>
              <a:t>Ph.D. </a:t>
            </a:r>
            <a:r>
              <a:rPr lang="en-US" altLang="ko-KR" sz="2800" b="1" dirty="0" err="1" smtClean="0">
                <a:effectLst/>
                <a:latin typeface="맑은 고딕" pitchFamily="50" charset="-127"/>
                <a:ea typeface="맑은 고딕" pitchFamily="50" charset="-127"/>
              </a:rPr>
              <a:t>Kichun</a:t>
            </a:r>
            <a:r>
              <a:rPr lang="en-US" altLang="ko-KR" sz="2800" b="1" dirty="0" smtClean="0">
                <a:effectLst/>
                <a:latin typeface="맑은 고딕" pitchFamily="50" charset="-127"/>
                <a:ea typeface="맑은 고딕" pitchFamily="50" charset="-127"/>
              </a:rPr>
              <a:t> Lee</a:t>
            </a:r>
          </a:p>
          <a:p>
            <a:r>
              <a:rPr lang="en-US" altLang="ko-KR" sz="1800" b="1" dirty="0" smtClean="0">
                <a:effectLst/>
                <a:latin typeface="맑은 고딕" pitchFamily="50" charset="-127"/>
                <a:ea typeface="맑은 고딕" pitchFamily="50" charset="-127"/>
              </a:rPr>
              <a:t>Industrial Engineering, </a:t>
            </a:r>
            <a:r>
              <a:rPr lang="en-US" altLang="ko-KR" sz="1800" b="1" dirty="0" err="1" smtClean="0">
                <a:effectLst/>
                <a:latin typeface="맑은 고딕" pitchFamily="50" charset="-127"/>
                <a:ea typeface="맑은 고딕" pitchFamily="50" charset="-127"/>
              </a:rPr>
              <a:t>Hanyang</a:t>
            </a:r>
            <a:r>
              <a:rPr lang="en-US" altLang="ko-KR" sz="1800" b="1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effectLst/>
                <a:latin typeface="맑은 고딕" pitchFamily="50" charset="-127"/>
                <a:ea typeface="맑은 고딕" pitchFamily="50" charset="-127"/>
              </a:rPr>
              <a:t>University</a:t>
            </a:r>
            <a:endParaRPr lang="en-US" altLang="ko-KR" sz="1800" b="1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08193"/>
            <a:ext cx="962654" cy="97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Box 12"/>
          <p:cNvSpPr txBox="1">
            <a:spLocks noChangeArrowheads="1"/>
          </p:cNvSpPr>
          <p:nvPr/>
        </p:nvSpPr>
        <p:spPr bwMode="auto">
          <a:xfrm>
            <a:off x="6432550" y="6457950"/>
            <a:ext cx="20621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927969"/>
              </a:buClr>
            </a:pPr>
            <a:r>
              <a:rPr lang="ko-KR" altLang="en-US" sz="1000" b="0">
                <a:ea typeface="맑은 고딕" pitchFamily="50" charset="-127"/>
              </a:rPr>
              <a:t>☞ </a:t>
            </a:r>
            <a:r>
              <a:rPr lang="en-US" altLang="ko-KR" sz="1000" b="0">
                <a:ea typeface="맑은 고딕" pitchFamily="50" charset="-127"/>
              </a:rPr>
              <a:t>Revolution Analytics  </a:t>
            </a:r>
            <a:r>
              <a:rPr lang="ko-KR" altLang="en-US" sz="1000" b="0">
                <a:ea typeface="맑은 고딕" pitchFamily="50" charset="-127"/>
              </a:rPr>
              <a:t>소개자료</a:t>
            </a:r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457325"/>
            <a:ext cx="4252912" cy="299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255838"/>
            <a:ext cx="3649662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3125788"/>
            <a:ext cx="4029075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328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3692525"/>
            <a:ext cx="3900487" cy="27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R/</a:t>
            </a:r>
            <a:r>
              <a:rPr kumimoji="1" lang="en-US" altLang="ko-KR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Hadoop</a:t>
            </a: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en-US" altLang="ko-KR" sz="2000" dirty="0" smtClean="0">
                <a:solidFill>
                  <a:srgbClr val="3A497A"/>
                </a:solidFill>
                <a:ea typeface="맑은 고딕" pitchFamily="50" charset="-127"/>
                <a:cs typeface="Arial Bold"/>
              </a:rPr>
              <a:t>(Word Count Example)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658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그룹 97"/>
          <p:cNvGrpSpPr>
            <a:grpSpLocks/>
          </p:cNvGrpSpPr>
          <p:nvPr/>
        </p:nvGrpSpPr>
        <p:grpSpPr bwMode="auto">
          <a:xfrm>
            <a:off x="239713" y="1878013"/>
            <a:ext cx="8648700" cy="4014787"/>
            <a:chOff x="239713" y="1878016"/>
            <a:chExt cx="8648700" cy="4014787"/>
          </a:xfrm>
        </p:grpSpPr>
        <p:sp>
          <p:nvSpPr>
            <p:cNvPr id="40" name="Rectangle 111"/>
            <p:cNvSpPr/>
            <p:nvPr/>
          </p:nvSpPr>
          <p:spPr>
            <a:xfrm>
              <a:off x="4859338" y="3671891"/>
              <a:ext cx="1165225" cy="903287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ko-KR">
                <a:solidFill>
                  <a:srgbClr val="FFFFFF"/>
                </a:solidFill>
                <a:ea typeface="맑은 고딕" pitchFamily="50" charset="-127"/>
              </a:endParaRPr>
            </a:p>
          </p:txBody>
        </p:sp>
        <p:sp>
          <p:nvSpPr>
            <p:cNvPr id="41" name="Rectangle 110"/>
            <p:cNvSpPr/>
            <p:nvPr/>
          </p:nvSpPr>
          <p:spPr>
            <a:xfrm>
              <a:off x="3106738" y="3671891"/>
              <a:ext cx="1165225" cy="903287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ko-KR">
                <a:solidFill>
                  <a:srgbClr val="FFFFFF"/>
                </a:solidFill>
                <a:ea typeface="맑은 고딕" pitchFamily="50" charset="-127"/>
              </a:endParaRPr>
            </a:p>
          </p:txBody>
        </p:sp>
        <p:sp>
          <p:nvSpPr>
            <p:cNvPr id="42" name="Isosceles Triangle 74"/>
            <p:cNvSpPr/>
            <p:nvPr/>
          </p:nvSpPr>
          <p:spPr>
            <a:xfrm rot="16200000">
              <a:off x="5006070" y="3616785"/>
              <a:ext cx="3189516" cy="1001486"/>
            </a:xfrm>
            <a:prstGeom prst="triangle">
              <a:avLst>
                <a:gd name="adj" fmla="val 49318"/>
              </a:avLst>
            </a:prstGeom>
            <a:gradFill>
              <a:gsLst>
                <a:gs pos="53000">
                  <a:schemeClr val="bg1">
                    <a:alpha val="0"/>
                  </a:schemeClr>
                </a:gs>
                <a:gs pos="100000">
                  <a:schemeClr val="bg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ko-KR">
                <a:solidFill>
                  <a:srgbClr val="FFFFFF"/>
                </a:solidFill>
                <a:ea typeface="맑은 고딕" pitchFamily="50" charset="-127"/>
              </a:endParaRPr>
            </a:p>
          </p:txBody>
        </p:sp>
        <p:sp>
          <p:nvSpPr>
            <p:cNvPr id="43" name="Isosceles Triangle 22"/>
            <p:cNvSpPr/>
            <p:nvPr/>
          </p:nvSpPr>
          <p:spPr>
            <a:xfrm rot="5400000">
              <a:off x="940253" y="3665770"/>
              <a:ext cx="3189516" cy="903514"/>
            </a:xfrm>
            <a:prstGeom prst="triangle">
              <a:avLst>
                <a:gd name="adj" fmla="val 50342"/>
              </a:avLst>
            </a:prstGeom>
            <a:gradFill>
              <a:gsLst>
                <a:gs pos="53000">
                  <a:schemeClr val="bg1">
                    <a:alpha val="0"/>
                  </a:schemeClr>
                </a:gs>
                <a:gs pos="100000">
                  <a:schemeClr val="bg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ko-KR">
                <a:solidFill>
                  <a:srgbClr val="FFFFFF"/>
                </a:solidFill>
                <a:ea typeface="맑은 고딕" pitchFamily="50" charset="-127"/>
              </a:endParaRPr>
            </a:p>
          </p:txBody>
        </p:sp>
        <p:sp>
          <p:nvSpPr>
            <p:cNvPr id="44" name="Rounded Rectangle 11"/>
            <p:cNvSpPr/>
            <p:nvPr/>
          </p:nvSpPr>
          <p:spPr>
            <a:xfrm>
              <a:off x="239713" y="2326824"/>
              <a:ext cx="1832655" cy="3565299"/>
            </a:xfrm>
            <a:prstGeom prst="roundRect">
              <a:avLst>
                <a:gd name="adj" fmla="val 7587"/>
              </a:avLst>
            </a:prstGeom>
            <a:gradFill>
              <a:gsLst>
                <a:gs pos="36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gradFill>
                <a:gsLst>
                  <a:gs pos="50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ko-KR">
                <a:solidFill>
                  <a:srgbClr val="FFFFFF"/>
                </a:solidFill>
                <a:ea typeface="맑은 고딕" pitchFamily="50" charset="-127"/>
              </a:endParaRPr>
            </a:p>
          </p:txBody>
        </p:sp>
        <p:pic>
          <p:nvPicPr>
            <p:cNvPr id="14353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8" y="2597153"/>
              <a:ext cx="43180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4" name="Picture 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75" y="3217866"/>
              <a:ext cx="74612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5" name="Picture 16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938" y="5314953"/>
              <a:ext cx="53340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6" name="Picture 17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3" y="4979991"/>
              <a:ext cx="84455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7" name="Picture 4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00" y="3741741"/>
              <a:ext cx="676275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8" name="Picture 6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" y="4089403"/>
              <a:ext cx="8413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9" name="Picture 5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clrChange>
                <a:clrFrom>
                  <a:srgbClr val="FFF8FF"/>
                </a:clrFrom>
                <a:clrTo>
                  <a:srgbClr val="FFF8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75" y="4633916"/>
              <a:ext cx="619125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465138" y="1878016"/>
              <a:ext cx="1592262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charset="0"/>
                </a:rPr>
                <a:t>Data Sources </a:t>
              </a:r>
              <a:b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charset="0"/>
                </a:rPr>
              </a:b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charset="0"/>
                </a:rPr>
                <a:t>&amp; Creation of Analytics</a:t>
              </a:r>
            </a:p>
          </p:txBody>
        </p:sp>
        <p:grpSp>
          <p:nvGrpSpPr>
            <p:cNvPr id="14361" name="Group 112"/>
            <p:cNvGrpSpPr>
              <a:grpSpLocks/>
            </p:cNvGrpSpPr>
            <p:nvPr/>
          </p:nvGrpSpPr>
          <p:grpSpPr bwMode="auto">
            <a:xfrm>
              <a:off x="2474913" y="3629028"/>
              <a:ext cx="1023937" cy="1022350"/>
              <a:chOff x="2503715" y="3228690"/>
              <a:chExt cx="1023256" cy="1023256"/>
            </a:xfrm>
          </p:grpSpPr>
          <p:sp>
            <p:nvSpPr>
              <p:cNvPr id="54" name="Oval 29"/>
              <p:cNvSpPr/>
              <p:nvPr/>
            </p:nvSpPr>
            <p:spPr>
              <a:xfrm>
                <a:off x="2503715" y="3228690"/>
                <a:ext cx="1023256" cy="10232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altLang="ko-KR">
                  <a:solidFill>
                    <a:srgbClr val="FFFFFF"/>
                  </a:solidFill>
                  <a:ea typeface="맑은 고딕" pitchFamily="50" charset="-127"/>
                </a:endParaRPr>
              </a:p>
            </p:txBody>
          </p:sp>
          <p:grpSp>
            <p:nvGrpSpPr>
              <p:cNvPr id="14405" name="Group 27"/>
              <p:cNvGrpSpPr>
                <a:grpSpLocks/>
              </p:cNvGrpSpPr>
              <p:nvPr/>
            </p:nvGrpSpPr>
            <p:grpSpPr bwMode="auto">
              <a:xfrm>
                <a:off x="2599720" y="3324695"/>
                <a:ext cx="831246" cy="831246"/>
                <a:chOff x="2613705" y="3293797"/>
                <a:chExt cx="831246" cy="831246"/>
              </a:xfrm>
            </p:grpSpPr>
            <p:sp>
              <p:nvSpPr>
                <p:cNvPr id="56" name="Oval 12"/>
                <p:cNvSpPr/>
                <p:nvPr/>
              </p:nvSpPr>
              <p:spPr>
                <a:xfrm>
                  <a:off x="2613705" y="3293797"/>
                  <a:ext cx="831246" cy="831246"/>
                </a:xfrm>
                <a:prstGeom prst="ellipse">
                  <a:avLst/>
                </a:prstGeom>
                <a:gradFill>
                  <a:gsLst>
                    <a:gs pos="50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n w="22225">
                  <a:gradFill>
                    <a:gsLst>
                      <a:gs pos="0">
                        <a:schemeClr val="accent3"/>
                      </a:gs>
                      <a:gs pos="50000">
                        <a:schemeClr val="accent4"/>
                      </a:gs>
                    </a:gsLst>
                    <a:lin ang="5400000" scaled="0"/>
                  </a:gra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 altLang="ko-KR">
                    <a:solidFill>
                      <a:srgbClr val="FFFFFF"/>
                    </a:solidFill>
                    <a:ea typeface="맑은 고딕" pitchFamily="50" charset="-127"/>
                  </a:endParaRPr>
                </a:p>
              </p:txBody>
            </p:sp>
            <p:grpSp>
              <p:nvGrpSpPr>
                <p:cNvPr id="14409" name="Group 26"/>
                <p:cNvGrpSpPr>
                  <a:grpSpLocks/>
                </p:cNvGrpSpPr>
                <p:nvPr/>
              </p:nvGrpSpPr>
              <p:grpSpPr bwMode="auto">
                <a:xfrm>
                  <a:off x="2844845" y="3550799"/>
                  <a:ext cx="368967" cy="317243"/>
                  <a:chOff x="5667648" y="2647527"/>
                  <a:chExt cx="368967" cy="317243"/>
                </a:xfrm>
              </p:grpSpPr>
              <p:sp>
                <p:nvSpPr>
                  <p:cNvPr id="14410" name="Freeform 19"/>
                  <p:cNvSpPr>
                    <a:spLocks/>
                  </p:cNvSpPr>
                  <p:nvPr/>
                </p:nvSpPr>
                <p:spPr bwMode="auto">
                  <a:xfrm>
                    <a:off x="5797533" y="2647527"/>
                    <a:ext cx="106897" cy="271266"/>
                  </a:xfrm>
                  <a:custGeom>
                    <a:avLst/>
                    <a:gdLst>
                      <a:gd name="T0" fmla="*/ 2147483647 w 39"/>
                      <a:gd name="T1" fmla="*/ 0 h 100"/>
                      <a:gd name="T2" fmla="*/ 2147483647 w 39"/>
                      <a:gd name="T3" fmla="*/ 0 h 100"/>
                      <a:gd name="T4" fmla="*/ 2147483647 w 39"/>
                      <a:gd name="T5" fmla="*/ 2147483647 h 100"/>
                      <a:gd name="T6" fmla="*/ 2147483647 w 39"/>
                      <a:gd name="T7" fmla="*/ 2147483647 h 100"/>
                      <a:gd name="T8" fmla="*/ 2147483647 w 39"/>
                      <a:gd name="T9" fmla="*/ 2147483647 h 100"/>
                      <a:gd name="T10" fmla="*/ 2147483647 w 39"/>
                      <a:gd name="T11" fmla="*/ 2147483647 h 100"/>
                      <a:gd name="T12" fmla="*/ 0 w 39"/>
                      <a:gd name="T13" fmla="*/ 2147483647 h 100"/>
                      <a:gd name="T14" fmla="*/ 0 w 39"/>
                      <a:gd name="T15" fmla="*/ 2147483647 h 100"/>
                      <a:gd name="T16" fmla="*/ 2147483647 w 39"/>
                      <a:gd name="T17" fmla="*/ 0 h 10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"/>
                      <a:gd name="T28" fmla="*/ 0 h 100"/>
                      <a:gd name="T29" fmla="*/ 39 w 39"/>
                      <a:gd name="T30" fmla="*/ 100 h 10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" h="100">
                        <a:moveTo>
                          <a:pt x="10" y="0"/>
                        </a:move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34" y="0"/>
                          <a:pt x="39" y="4"/>
                          <a:pt x="39" y="9"/>
                        </a:cubicBezTo>
                        <a:cubicBezTo>
                          <a:pt x="39" y="90"/>
                          <a:pt x="39" y="90"/>
                          <a:pt x="39" y="90"/>
                        </a:cubicBezTo>
                        <a:cubicBezTo>
                          <a:pt x="39" y="96"/>
                          <a:pt x="34" y="100"/>
                          <a:pt x="29" y="100"/>
                        </a:cubicBezTo>
                        <a:cubicBezTo>
                          <a:pt x="10" y="100"/>
                          <a:pt x="10" y="100"/>
                          <a:pt x="10" y="100"/>
                        </a:cubicBezTo>
                        <a:cubicBezTo>
                          <a:pt x="4" y="100"/>
                          <a:pt x="0" y="96"/>
                          <a:pt x="0" y="9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4"/>
                          <a:pt x="4" y="0"/>
                          <a:pt x="10" y="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1pPr>
                    <a:lvl2pPr marL="742950" indent="-28575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2pPr>
                    <a:lvl3pPr marL="11430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3pPr>
                    <a:lvl4pPr marL="16002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4pPr>
                    <a:lvl5pPr marL="20574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5pPr>
                    <a:lvl6pPr marL="25146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6pPr>
                    <a:lvl7pPr marL="29718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7pPr>
                    <a:lvl8pPr marL="34290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8pPr>
                    <a:lvl9pPr marL="38862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9pPr>
                  </a:lstStyle>
                  <a:p>
                    <a:pPr eaLnBrk="1" hangingPunct="1"/>
                    <a:endParaRPr lang="ko-KR" altLang="en-US"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4411" name="Freeform 20"/>
                  <p:cNvSpPr>
                    <a:spLocks/>
                  </p:cNvSpPr>
                  <p:nvPr/>
                </p:nvSpPr>
                <p:spPr bwMode="auto">
                  <a:xfrm>
                    <a:off x="5667648" y="2748677"/>
                    <a:ext cx="103449" cy="170116"/>
                  </a:xfrm>
                  <a:custGeom>
                    <a:avLst/>
                    <a:gdLst>
                      <a:gd name="T0" fmla="*/ 2147483647 w 38"/>
                      <a:gd name="T1" fmla="*/ 0 h 63"/>
                      <a:gd name="T2" fmla="*/ 2147483647 w 38"/>
                      <a:gd name="T3" fmla="*/ 0 h 63"/>
                      <a:gd name="T4" fmla="*/ 2147483647 w 38"/>
                      <a:gd name="T5" fmla="*/ 2147483647 h 63"/>
                      <a:gd name="T6" fmla="*/ 2147483647 w 38"/>
                      <a:gd name="T7" fmla="*/ 2147483647 h 63"/>
                      <a:gd name="T8" fmla="*/ 2147483647 w 38"/>
                      <a:gd name="T9" fmla="*/ 2147483647 h 63"/>
                      <a:gd name="T10" fmla="*/ 2147483647 w 38"/>
                      <a:gd name="T11" fmla="*/ 2147483647 h 63"/>
                      <a:gd name="T12" fmla="*/ 0 w 38"/>
                      <a:gd name="T13" fmla="*/ 2147483647 h 63"/>
                      <a:gd name="T14" fmla="*/ 0 w 38"/>
                      <a:gd name="T15" fmla="*/ 2147483647 h 63"/>
                      <a:gd name="T16" fmla="*/ 2147483647 w 38"/>
                      <a:gd name="T17" fmla="*/ 0 h 6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8"/>
                      <a:gd name="T28" fmla="*/ 0 h 63"/>
                      <a:gd name="T29" fmla="*/ 38 w 38"/>
                      <a:gd name="T30" fmla="*/ 63 h 6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8" h="63">
                        <a:moveTo>
                          <a:pt x="9" y="0"/>
                        </a:moveTo>
                        <a:cubicBezTo>
                          <a:pt x="28" y="0"/>
                          <a:pt x="28" y="0"/>
                          <a:pt x="28" y="0"/>
                        </a:cubicBezTo>
                        <a:cubicBezTo>
                          <a:pt x="34" y="0"/>
                          <a:pt x="38" y="4"/>
                          <a:pt x="38" y="9"/>
                        </a:cubicBezTo>
                        <a:cubicBezTo>
                          <a:pt x="38" y="53"/>
                          <a:pt x="38" y="53"/>
                          <a:pt x="38" y="53"/>
                        </a:cubicBezTo>
                        <a:cubicBezTo>
                          <a:pt x="38" y="59"/>
                          <a:pt x="34" y="63"/>
                          <a:pt x="28" y="63"/>
                        </a:cubicBezTo>
                        <a:cubicBezTo>
                          <a:pt x="9" y="63"/>
                          <a:pt x="9" y="63"/>
                          <a:pt x="9" y="63"/>
                        </a:cubicBezTo>
                        <a:cubicBezTo>
                          <a:pt x="4" y="63"/>
                          <a:pt x="0" y="59"/>
                          <a:pt x="0" y="53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4"/>
                          <a:pt x="4" y="0"/>
                          <a:pt x="9" y="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1pPr>
                    <a:lvl2pPr marL="742950" indent="-28575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2pPr>
                    <a:lvl3pPr marL="11430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3pPr>
                    <a:lvl4pPr marL="16002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4pPr>
                    <a:lvl5pPr marL="20574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5pPr>
                    <a:lvl6pPr marL="25146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6pPr>
                    <a:lvl7pPr marL="29718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7pPr>
                    <a:lvl8pPr marL="34290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8pPr>
                    <a:lvl9pPr marL="38862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9pPr>
                  </a:lstStyle>
                  <a:p>
                    <a:pPr eaLnBrk="1" hangingPunct="1"/>
                    <a:endParaRPr lang="ko-KR" altLang="en-US"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4412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5667648" y="2813045"/>
                    <a:ext cx="368967" cy="151725"/>
                  </a:xfrm>
                  <a:custGeom>
                    <a:avLst/>
                    <a:gdLst>
                      <a:gd name="T0" fmla="*/ 2147483647 w 136"/>
                      <a:gd name="T1" fmla="*/ 0 h 56"/>
                      <a:gd name="T2" fmla="*/ 2147483647 w 136"/>
                      <a:gd name="T3" fmla="*/ 0 h 56"/>
                      <a:gd name="T4" fmla="*/ 2147483647 w 136"/>
                      <a:gd name="T5" fmla="*/ 2147483647 h 56"/>
                      <a:gd name="T6" fmla="*/ 2147483647 w 136"/>
                      <a:gd name="T7" fmla="*/ 2147483647 h 56"/>
                      <a:gd name="T8" fmla="*/ 2147483647 w 136"/>
                      <a:gd name="T9" fmla="*/ 2147483647 h 56"/>
                      <a:gd name="T10" fmla="*/ 2147483647 w 136"/>
                      <a:gd name="T11" fmla="*/ 2147483647 h 56"/>
                      <a:gd name="T12" fmla="*/ 2147483647 w 136"/>
                      <a:gd name="T13" fmla="*/ 2147483647 h 56"/>
                      <a:gd name="T14" fmla="*/ 2147483647 w 136"/>
                      <a:gd name="T15" fmla="*/ 2147483647 h 56"/>
                      <a:gd name="T16" fmla="*/ 2147483647 w 136"/>
                      <a:gd name="T17" fmla="*/ 0 h 56"/>
                      <a:gd name="T18" fmla="*/ 2147483647 w 136"/>
                      <a:gd name="T19" fmla="*/ 2147483647 h 56"/>
                      <a:gd name="T20" fmla="*/ 2147483647 w 136"/>
                      <a:gd name="T21" fmla="*/ 2147483647 h 56"/>
                      <a:gd name="T22" fmla="*/ 2147483647 w 136"/>
                      <a:gd name="T23" fmla="*/ 2147483647 h 56"/>
                      <a:gd name="T24" fmla="*/ 2147483647 w 136"/>
                      <a:gd name="T25" fmla="*/ 2147483647 h 56"/>
                      <a:gd name="T26" fmla="*/ 2147483647 w 136"/>
                      <a:gd name="T27" fmla="*/ 2147483647 h 56"/>
                      <a:gd name="T28" fmla="*/ 2147483647 w 136"/>
                      <a:gd name="T29" fmla="*/ 2147483647 h 56"/>
                      <a:gd name="T30" fmla="*/ 0 w 136"/>
                      <a:gd name="T31" fmla="*/ 2147483647 h 56"/>
                      <a:gd name="T32" fmla="*/ 0 w 136"/>
                      <a:gd name="T33" fmla="*/ 2147483647 h 56"/>
                      <a:gd name="T34" fmla="*/ 2147483647 w 136"/>
                      <a:gd name="T35" fmla="*/ 2147483647 h 5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6"/>
                      <a:gd name="T55" fmla="*/ 0 h 56"/>
                      <a:gd name="T56" fmla="*/ 136 w 136"/>
                      <a:gd name="T57" fmla="*/ 56 h 5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6" h="56">
                        <a:moveTo>
                          <a:pt x="106" y="0"/>
                        </a:moveTo>
                        <a:cubicBezTo>
                          <a:pt x="126" y="0"/>
                          <a:pt x="126" y="0"/>
                          <a:pt x="126" y="0"/>
                        </a:cubicBezTo>
                        <a:cubicBezTo>
                          <a:pt x="131" y="0"/>
                          <a:pt x="135" y="4"/>
                          <a:pt x="135" y="9"/>
                        </a:cubicBezTo>
                        <a:cubicBezTo>
                          <a:pt x="135" y="29"/>
                          <a:pt x="135" y="29"/>
                          <a:pt x="135" y="29"/>
                        </a:cubicBezTo>
                        <a:cubicBezTo>
                          <a:pt x="135" y="35"/>
                          <a:pt x="131" y="39"/>
                          <a:pt x="126" y="39"/>
                        </a:cubicBezTo>
                        <a:cubicBezTo>
                          <a:pt x="106" y="39"/>
                          <a:pt x="106" y="39"/>
                          <a:pt x="106" y="39"/>
                        </a:cubicBezTo>
                        <a:cubicBezTo>
                          <a:pt x="101" y="39"/>
                          <a:pt x="97" y="35"/>
                          <a:pt x="97" y="29"/>
                        </a:cubicBezTo>
                        <a:cubicBezTo>
                          <a:pt x="97" y="9"/>
                          <a:pt x="97" y="9"/>
                          <a:pt x="97" y="9"/>
                        </a:cubicBezTo>
                        <a:cubicBezTo>
                          <a:pt x="97" y="4"/>
                          <a:pt x="101" y="0"/>
                          <a:pt x="106" y="0"/>
                        </a:cubicBezTo>
                        <a:close/>
                        <a:moveTo>
                          <a:pt x="2" y="48"/>
                        </a:moveTo>
                        <a:cubicBezTo>
                          <a:pt x="134" y="48"/>
                          <a:pt x="134" y="48"/>
                          <a:pt x="134" y="48"/>
                        </a:cubicBezTo>
                        <a:cubicBezTo>
                          <a:pt x="135" y="48"/>
                          <a:pt x="136" y="49"/>
                          <a:pt x="136" y="50"/>
                        </a:cubicBezTo>
                        <a:cubicBezTo>
                          <a:pt x="136" y="54"/>
                          <a:pt x="136" y="54"/>
                          <a:pt x="136" y="54"/>
                        </a:cubicBezTo>
                        <a:cubicBezTo>
                          <a:pt x="136" y="55"/>
                          <a:pt x="135" y="56"/>
                          <a:pt x="134" y="56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1" y="56"/>
                          <a:pt x="0" y="55"/>
                          <a:pt x="0" y="54"/>
                        </a:cubicBezTo>
                        <a:cubicBezTo>
                          <a:pt x="0" y="50"/>
                          <a:pt x="0" y="50"/>
                          <a:pt x="0" y="50"/>
                        </a:cubicBezTo>
                        <a:cubicBezTo>
                          <a:pt x="0" y="49"/>
                          <a:pt x="1" y="48"/>
                          <a:pt x="2" y="48"/>
                        </a:cubicBezTo>
                        <a:close/>
                      </a:path>
                    </a:pathLst>
                  </a:custGeom>
                  <a:solidFill>
                    <a:srgbClr val="9395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1pPr>
                    <a:lvl2pPr marL="742950" indent="-28575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2pPr>
                    <a:lvl3pPr marL="11430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3pPr>
                    <a:lvl4pPr marL="16002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4pPr>
                    <a:lvl5pPr marL="20574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5pPr>
                    <a:lvl6pPr marL="25146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6pPr>
                    <a:lvl7pPr marL="29718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7pPr>
                    <a:lvl8pPr marL="34290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8pPr>
                    <a:lvl9pPr marL="38862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9pPr>
                  </a:lstStyle>
                  <a:p>
                    <a:pPr eaLnBrk="1" hangingPunct="1"/>
                    <a:endParaRPr lang="ko-KR" altLang="en-US">
                      <a:ea typeface="맑은 고딕" pitchFamily="50" charset="-127"/>
                    </a:endParaRPr>
                  </a:p>
                </p:txBody>
              </p:sp>
            </p:grpSp>
          </p:grpSp>
        </p:grpSp>
        <p:sp>
          <p:nvSpPr>
            <p:cNvPr id="14362" name="TextBox 60"/>
            <p:cNvSpPr txBox="1">
              <a:spLocks noChangeArrowheads="1"/>
            </p:cNvSpPr>
            <p:nvPr/>
          </p:nvSpPr>
          <p:spPr bwMode="auto">
            <a:xfrm>
              <a:off x="2432050" y="3171828"/>
              <a:ext cx="11801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hangingPunct="1"/>
              <a:r>
                <a:rPr lang="en-US" altLang="ko-KR" sz="1000">
                  <a:solidFill>
                    <a:schemeClr val="tx2"/>
                  </a:solidFill>
                  <a:ea typeface="맑은 고딕" pitchFamily="50" charset="-127"/>
                </a:rPr>
                <a:t>R / Statistical </a:t>
              </a:r>
              <a:br>
                <a:rPr lang="en-US" altLang="ko-KR" sz="1000">
                  <a:solidFill>
                    <a:schemeClr val="tx2"/>
                  </a:solidFill>
                  <a:ea typeface="맑은 고딕" pitchFamily="50" charset="-127"/>
                </a:rPr>
              </a:br>
              <a:r>
                <a:rPr lang="en-US" altLang="ko-KR" sz="1000">
                  <a:solidFill>
                    <a:schemeClr val="tx2"/>
                  </a:solidFill>
                  <a:ea typeface="맑은 고딕" pitchFamily="50" charset="-127"/>
                </a:rPr>
                <a:t>Modeling Expert</a:t>
              </a:r>
            </a:p>
          </p:txBody>
        </p:sp>
        <p:sp>
          <p:nvSpPr>
            <p:cNvPr id="14363" name="Oval 2"/>
            <p:cNvSpPr>
              <a:spLocks noChangeArrowheads="1"/>
            </p:cNvSpPr>
            <p:nvPr/>
          </p:nvSpPr>
          <p:spPr bwMode="gray">
            <a:xfrm>
              <a:off x="2311400" y="4746628"/>
              <a:ext cx="1371600" cy="1968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hangingPunct="1"/>
              <a:endParaRPr lang="en-US" altLang="ko-KR">
                <a:ea typeface="맑은 고딕" pitchFamily="50" charset="-127"/>
              </a:endParaRPr>
            </a:p>
          </p:txBody>
        </p:sp>
        <p:sp>
          <p:nvSpPr>
            <p:cNvPr id="14364" name="Oval 2"/>
            <p:cNvSpPr>
              <a:spLocks noChangeArrowheads="1"/>
            </p:cNvSpPr>
            <p:nvPr/>
          </p:nvSpPr>
          <p:spPr bwMode="gray">
            <a:xfrm>
              <a:off x="3589338" y="5000628"/>
              <a:ext cx="1917700" cy="28733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hangingPunct="1"/>
              <a:endParaRPr lang="en-US" altLang="ko-KR">
                <a:ea typeface="맑은 고딕" pitchFamily="50" charset="-127"/>
              </a:endParaRPr>
            </a:p>
          </p:txBody>
        </p:sp>
        <p:sp>
          <p:nvSpPr>
            <p:cNvPr id="14365" name="TextBox 63"/>
            <p:cNvSpPr txBox="1">
              <a:spLocks noChangeArrowheads="1"/>
            </p:cNvSpPr>
            <p:nvPr/>
          </p:nvSpPr>
          <p:spPr bwMode="auto">
            <a:xfrm>
              <a:off x="4151312" y="2984503"/>
              <a:ext cx="70403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hangingPunct="1"/>
              <a:r>
                <a:rPr lang="en-US" altLang="ko-KR" sz="1000">
                  <a:solidFill>
                    <a:schemeClr val="accent1"/>
                  </a:solidFill>
                  <a:ea typeface="맑은 고딕" pitchFamily="50" charset="-127"/>
                </a:rPr>
                <a:t>DeployR</a:t>
              </a:r>
            </a:p>
          </p:txBody>
        </p:sp>
        <p:grpSp>
          <p:nvGrpSpPr>
            <p:cNvPr id="14366" name="Group 109"/>
            <p:cNvGrpSpPr>
              <a:grpSpLocks/>
            </p:cNvGrpSpPr>
            <p:nvPr/>
          </p:nvGrpSpPr>
          <p:grpSpPr bwMode="auto">
            <a:xfrm>
              <a:off x="7056438" y="2327278"/>
              <a:ext cx="1831975" cy="3565525"/>
              <a:chOff x="7084333" y="1926771"/>
              <a:chExt cx="1832655" cy="3565299"/>
            </a:xfrm>
          </p:grpSpPr>
          <p:sp>
            <p:nvSpPr>
              <p:cNvPr id="66" name="Rounded Rectangle 75"/>
              <p:cNvSpPr/>
              <p:nvPr/>
            </p:nvSpPr>
            <p:spPr>
              <a:xfrm>
                <a:off x="7084333" y="1926771"/>
                <a:ext cx="1832655" cy="3565299"/>
              </a:xfrm>
              <a:prstGeom prst="roundRect">
                <a:avLst>
                  <a:gd name="adj" fmla="val 7587"/>
                </a:avLst>
              </a:prstGeom>
              <a:gradFill>
                <a:gsLst>
                  <a:gs pos="36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altLang="ko-KR">
                  <a:solidFill>
                    <a:srgbClr val="FFFFFF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67" name="Rounded Rectangle 76"/>
              <p:cNvSpPr/>
              <p:nvPr/>
            </p:nvSpPr>
            <p:spPr>
              <a:xfrm>
                <a:off x="7151033" y="1980743"/>
                <a:ext cx="1699256" cy="207950"/>
              </a:xfrm>
              <a:prstGeom prst="roundRect">
                <a:avLst>
                  <a:gd name="adj" fmla="val 39394"/>
                </a:avLst>
              </a:prstGeom>
              <a:gradFill>
                <a:gsLst>
                  <a:gs pos="0">
                    <a:schemeClr val="accent1"/>
                  </a:gs>
                  <a:gs pos="80000">
                    <a:schemeClr val="accent2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ea typeface="맑은 고딕" pitchFamily="50" charset="-127"/>
                  </a:rPr>
                  <a:t>Data Analysis</a:t>
                </a:r>
              </a:p>
            </p:txBody>
          </p:sp>
          <p:sp>
            <p:nvSpPr>
              <p:cNvPr id="68" name="Rounded Rectangle 80"/>
              <p:cNvSpPr/>
              <p:nvPr/>
            </p:nvSpPr>
            <p:spPr>
              <a:xfrm>
                <a:off x="7151033" y="2855400"/>
                <a:ext cx="1699256" cy="206362"/>
              </a:xfrm>
              <a:prstGeom prst="roundRect">
                <a:avLst>
                  <a:gd name="adj" fmla="val 39394"/>
                </a:avLst>
              </a:prstGeom>
              <a:gradFill>
                <a:gsLst>
                  <a:gs pos="0">
                    <a:schemeClr val="accent1"/>
                  </a:gs>
                  <a:gs pos="80000">
                    <a:schemeClr val="accent2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ea typeface="맑은 고딕" pitchFamily="50" charset="-127"/>
                  </a:rPr>
                  <a:t>Business Intelligence</a:t>
                </a:r>
              </a:p>
            </p:txBody>
          </p:sp>
          <p:sp>
            <p:nvSpPr>
              <p:cNvPr id="69" name="Rounded Rectangle 81"/>
              <p:cNvSpPr/>
              <p:nvPr/>
            </p:nvSpPr>
            <p:spPr>
              <a:xfrm>
                <a:off x="7151033" y="3730057"/>
                <a:ext cx="1699256" cy="206362"/>
              </a:xfrm>
              <a:prstGeom prst="roundRect">
                <a:avLst>
                  <a:gd name="adj" fmla="val 39394"/>
                </a:avLst>
              </a:prstGeom>
              <a:gradFill>
                <a:gsLst>
                  <a:gs pos="0">
                    <a:schemeClr val="accent1"/>
                  </a:gs>
                  <a:gs pos="80000">
                    <a:schemeClr val="accent2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ea typeface="맑은 고딕" pitchFamily="50" charset="-127"/>
                  </a:rPr>
                  <a:t>Interactive Web Apps</a:t>
                </a:r>
              </a:p>
            </p:txBody>
          </p:sp>
          <p:sp>
            <p:nvSpPr>
              <p:cNvPr id="70" name="Rounded Rectangle 82"/>
              <p:cNvSpPr/>
              <p:nvPr/>
            </p:nvSpPr>
            <p:spPr>
              <a:xfrm>
                <a:off x="7151033" y="4604714"/>
                <a:ext cx="1699256" cy="206362"/>
              </a:xfrm>
              <a:prstGeom prst="roundRect">
                <a:avLst>
                  <a:gd name="adj" fmla="val 39394"/>
                </a:avLst>
              </a:prstGeom>
              <a:gradFill>
                <a:gsLst>
                  <a:gs pos="0">
                    <a:schemeClr val="accent1"/>
                  </a:gs>
                  <a:gs pos="80000">
                    <a:schemeClr val="accent2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ea typeface="맑은 고딕" pitchFamily="50" charset="-127"/>
                  </a:rPr>
                  <a:t>Cloud / </a:t>
                </a:r>
                <a:r>
                  <a:rPr lang="en-US" sz="1000" dirty="0" err="1"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ea typeface="맑은 고딕" pitchFamily="50" charset="-127"/>
                  </a:rPr>
                  <a:t>SaaS</a:t>
                </a:r>
                <a:endParaRPr lang="en-US" sz="100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ea typeface="맑은 고딕" pitchFamily="50" charset="-127"/>
                </a:endParaRPr>
              </a:p>
            </p:txBody>
          </p:sp>
          <p:pic>
            <p:nvPicPr>
              <p:cNvPr id="14396" name="Picture 83" descr="RA_thinR_179.jpg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309" y="2440303"/>
                <a:ext cx="721005" cy="165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97" name="Picture 6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3883" y="2383973"/>
                <a:ext cx="278490" cy="278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98" name="Picture 3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332" y="3170463"/>
                <a:ext cx="794657" cy="227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99" name="Picture 7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7669" y="3386819"/>
                <a:ext cx="705983" cy="251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400" name="Group 89"/>
              <p:cNvGrpSpPr>
                <a:grpSpLocks/>
              </p:cNvGrpSpPr>
              <p:nvPr/>
            </p:nvGrpSpPr>
            <p:grpSpPr bwMode="auto">
              <a:xfrm>
                <a:off x="7625103" y="4016832"/>
                <a:ext cx="751114" cy="481548"/>
                <a:chOff x="7630887" y="4016832"/>
                <a:chExt cx="751114" cy="481548"/>
              </a:xfrm>
            </p:grpSpPr>
            <p:pic>
              <p:nvPicPr>
                <p:cNvPr id="14402" name="Picture 2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36776" y="4100948"/>
                  <a:ext cx="534387" cy="2784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403" name="Picture 88" descr="Laptop.png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0887" y="4016832"/>
                  <a:ext cx="751114" cy="4815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4401" name="Picture 2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336" y="5021717"/>
                <a:ext cx="914648" cy="183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367" name="TextBox 78"/>
            <p:cNvSpPr txBox="1">
              <a:spLocks noChangeArrowheads="1"/>
            </p:cNvSpPr>
            <p:nvPr/>
          </p:nvSpPr>
          <p:spPr bwMode="auto">
            <a:xfrm>
              <a:off x="7353300" y="1878016"/>
              <a:ext cx="13773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hangingPunct="1"/>
              <a:r>
                <a:rPr lang="en-US" altLang="ko-KR" sz="1000">
                  <a:solidFill>
                    <a:schemeClr val="accent1"/>
                  </a:solidFill>
                  <a:ea typeface="맑은 고딕" pitchFamily="50" charset="-127"/>
                </a:rPr>
                <a:t>Consumption of </a:t>
              </a:r>
              <a:br>
                <a:rPr lang="en-US" altLang="ko-KR" sz="1000">
                  <a:solidFill>
                    <a:schemeClr val="accent1"/>
                  </a:solidFill>
                  <a:ea typeface="맑은 고딕" pitchFamily="50" charset="-127"/>
                </a:rPr>
              </a:br>
              <a:r>
                <a:rPr lang="en-US" altLang="ko-KR" sz="1000">
                  <a:solidFill>
                    <a:schemeClr val="accent1"/>
                  </a:solidFill>
                  <a:ea typeface="맑은 고딕" pitchFamily="50" charset="-127"/>
                </a:rPr>
                <a:t>Analytics &amp; Results</a:t>
              </a:r>
            </a:p>
          </p:txBody>
        </p:sp>
        <p:sp>
          <p:nvSpPr>
            <p:cNvPr id="14368" name="Oval 2"/>
            <p:cNvSpPr>
              <a:spLocks noChangeArrowheads="1"/>
            </p:cNvSpPr>
            <p:nvPr/>
          </p:nvSpPr>
          <p:spPr bwMode="gray">
            <a:xfrm>
              <a:off x="5413375" y="4746628"/>
              <a:ext cx="1373188" cy="1968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hangingPunct="1"/>
              <a:endParaRPr lang="en-US" altLang="ko-KR">
                <a:ea typeface="맑은 고딕" pitchFamily="50" charset="-127"/>
              </a:endParaRPr>
            </a:p>
          </p:txBody>
        </p:sp>
        <p:sp>
          <p:nvSpPr>
            <p:cNvPr id="14369" name="TextBox 80"/>
            <p:cNvSpPr txBox="1">
              <a:spLocks noChangeArrowheads="1"/>
            </p:cNvSpPr>
            <p:nvPr/>
          </p:nvSpPr>
          <p:spPr bwMode="auto">
            <a:xfrm>
              <a:off x="5667375" y="3171828"/>
              <a:ext cx="9172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hangingPunct="1"/>
              <a:r>
                <a:rPr lang="en-US" altLang="ko-KR" sz="1000">
                  <a:solidFill>
                    <a:schemeClr val="tx2"/>
                  </a:solidFill>
                  <a:ea typeface="맑은 고딕" pitchFamily="50" charset="-127"/>
                </a:rPr>
                <a:t>Deployment</a:t>
              </a:r>
              <a:br>
                <a:rPr lang="en-US" altLang="ko-KR" sz="1000">
                  <a:solidFill>
                    <a:schemeClr val="tx2"/>
                  </a:solidFill>
                  <a:ea typeface="맑은 고딕" pitchFamily="50" charset="-127"/>
                </a:rPr>
              </a:br>
              <a:r>
                <a:rPr lang="en-US" altLang="ko-KR" sz="1000">
                  <a:solidFill>
                    <a:schemeClr val="tx2"/>
                  </a:solidFill>
                  <a:ea typeface="맑은 고딕" pitchFamily="50" charset="-127"/>
                </a:rPr>
                <a:t>Expert</a:t>
              </a:r>
            </a:p>
          </p:txBody>
        </p:sp>
        <p:grpSp>
          <p:nvGrpSpPr>
            <p:cNvPr id="14370" name="Group 115"/>
            <p:cNvGrpSpPr>
              <a:grpSpLocks/>
            </p:cNvGrpSpPr>
            <p:nvPr/>
          </p:nvGrpSpPr>
          <p:grpSpPr bwMode="auto">
            <a:xfrm>
              <a:off x="5588000" y="3629028"/>
              <a:ext cx="1023938" cy="1022350"/>
              <a:chOff x="5616649" y="3228690"/>
              <a:chExt cx="1023256" cy="1023256"/>
            </a:xfrm>
          </p:grpSpPr>
          <p:sp>
            <p:nvSpPr>
              <p:cNvPr id="83" name="Oval 37"/>
              <p:cNvSpPr/>
              <p:nvPr/>
            </p:nvSpPr>
            <p:spPr>
              <a:xfrm>
                <a:off x="5616649" y="3228690"/>
                <a:ext cx="1023256" cy="10232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altLang="ko-KR">
                  <a:solidFill>
                    <a:srgbClr val="FFFFFF"/>
                  </a:solidFill>
                  <a:ea typeface="맑은 고딕" pitchFamily="50" charset="-127"/>
                </a:endParaRPr>
              </a:p>
            </p:txBody>
          </p:sp>
          <p:grpSp>
            <p:nvGrpSpPr>
              <p:cNvPr id="14381" name="Group 114"/>
              <p:cNvGrpSpPr>
                <a:grpSpLocks/>
              </p:cNvGrpSpPr>
              <p:nvPr/>
            </p:nvGrpSpPr>
            <p:grpSpPr bwMode="auto">
              <a:xfrm>
                <a:off x="5712654" y="3324695"/>
                <a:ext cx="831246" cy="831246"/>
                <a:chOff x="5712654" y="3324695"/>
                <a:chExt cx="831246" cy="831246"/>
              </a:xfrm>
            </p:grpSpPr>
            <p:sp>
              <p:nvSpPr>
                <p:cNvPr id="85" name="Oval 13"/>
                <p:cNvSpPr/>
                <p:nvPr/>
              </p:nvSpPr>
              <p:spPr>
                <a:xfrm>
                  <a:off x="5712654" y="3324695"/>
                  <a:ext cx="831246" cy="831246"/>
                </a:xfrm>
                <a:prstGeom prst="ellipse">
                  <a:avLst/>
                </a:prstGeom>
                <a:gradFill>
                  <a:gsLst>
                    <a:gs pos="50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n w="22225">
                  <a:gradFill>
                    <a:gsLst>
                      <a:gs pos="0">
                        <a:schemeClr val="accent3"/>
                      </a:gs>
                      <a:gs pos="50000">
                        <a:schemeClr val="accent4"/>
                      </a:gs>
                    </a:gsLst>
                    <a:lin ang="5400000" scaled="0"/>
                  </a:gra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 altLang="ko-KR">
                    <a:solidFill>
                      <a:srgbClr val="FFFFFF"/>
                    </a:solidFill>
                    <a:ea typeface="맑은 고딕" pitchFamily="50" charset="-127"/>
                  </a:endParaRPr>
                </a:p>
              </p:txBody>
            </p:sp>
            <p:grpSp>
              <p:nvGrpSpPr>
                <p:cNvPr id="14385" name="Group 107"/>
                <p:cNvGrpSpPr>
                  <a:grpSpLocks/>
                </p:cNvGrpSpPr>
                <p:nvPr/>
              </p:nvGrpSpPr>
              <p:grpSpPr bwMode="auto">
                <a:xfrm>
                  <a:off x="5869515" y="3515687"/>
                  <a:ext cx="517525" cy="449263"/>
                  <a:chOff x="9756775" y="2593975"/>
                  <a:chExt cx="517525" cy="449263"/>
                </a:xfrm>
              </p:grpSpPr>
              <p:sp>
                <p:nvSpPr>
                  <p:cNvPr id="14386" name="AutoShape 10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9756775" y="2593975"/>
                    <a:ext cx="517525" cy="449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87" name="Freeform 12"/>
                  <p:cNvSpPr>
                    <a:spLocks/>
                  </p:cNvSpPr>
                  <p:nvPr/>
                </p:nvSpPr>
                <p:spPr bwMode="auto">
                  <a:xfrm>
                    <a:off x="9820275" y="2789238"/>
                    <a:ext cx="390525" cy="123825"/>
                  </a:xfrm>
                  <a:custGeom>
                    <a:avLst/>
                    <a:gdLst>
                      <a:gd name="T0" fmla="*/ 2147483647 w 246"/>
                      <a:gd name="T1" fmla="*/ 0 h 78"/>
                      <a:gd name="T2" fmla="*/ 2147483647 w 246"/>
                      <a:gd name="T3" fmla="*/ 2147483647 h 78"/>
                      <a:gd name="T4" fmla="*/ 2147483647 w 246"/>
                      <a:gd name="T5" fmla="*/ 2147483647 h 78"/>
                      <a:gd name="T6" fmla="*/ 2147483647 w 246"/>
                      <a:gd name="T7" fmla="*/ 2147483647 h 78"/>
                      <a:gd name="T8" fmla="*/ 2147483647 w 246"/>
                      <a:gd name="T9" fmla="*/ 2147483647 h 78"/>
                      <a:gd name="T10" fmla="*/ 2147483647 w 246"/>
                      <a:gd name="T11" fmla="*/ 2147483647 h 78"/>
                      <a:gd name="T12" fmla="*/ 2147483647 w 246"/>
                      <a:gd name="T13" fmla="*/ 2147483647 h 78"/>
                      <a:gd name="T14" fmla="*/ 2147483647 w 246"/>
                      <a:gd name="T15" fmla="*/ 2147483647 h 78"/>
                      <a:gd name="T16" fmla="*/ 2147483647 w 246"/>
                      <a:gd name="T17" fmla="*/ 2147483647 h 78"/>
                      <a:gd name="T18" fmla="*/ 2147483647 w 246"/>
                      <a:gd name="T19" fmla="*/ 2147483647 h 78"/>
                      <a:gd name="T20" fmla="*/ 2147483647 w 246"/>
                      <a:gd name="T21" fmla="*/ 2147483647 h 78"/>
                      <a:gd name="T22" fmla="*/ 2147483647 w 246"/>
                      <a:gd name="T23" fmla="*/ 2147483647 h 78"/>
                      <a:gd name="T24" fmla="*/ 0 w 246"/>
                      <a:gd name="T25" fmla="*/ 2147483647 h 78"/>
                      <a:gd name="T26" fmla="*/ 0 w 246"/>
                      <a:gd name="T27" fmla="*/ 2147483647 h 78"/>
                      <a:gd name="T28" fmla="*/ 2147483647 w 246"/>
                      <a:gd name="T29" fmla="*/ 2147483647 h 78"/>
                      <a:gd name="T30" fmla="*/ 2147483647 w 246"/>
                      <a:gd name="T31" fmla="*/ 0 h 78"/>
                      <a:gd name="T32" fmla="*/ 2147483647 w 246"/>
                      <a:gd name="T33" fmla="*/ 0 h 78"/>
                      <a:gd name="T34" fmla="*/ 2147483647 w 246"/>
                      <a:gd name="T35" fmla="*/ 0 h 78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246"/>
                      <a:gd name="T55" fmla="*/ 0 h 78"/>
                      <a:gd name="T56" fmla="*/ 246 w 246"/>
                      <a:gd name="T57" fmla="*/ 78 h 78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246" h="78">
                        <a:moveTo>
                          <a:pt x="128" y="0"/>
                        </a:moveTo>
                        <a:lnTo>
                          <a:pt x="128" y="28"/>
                        </a:lnTo>
                        <a:lnTo>
                          <a:pt x="246" y="28"/>
                        </a:lnTo>
                        <a:lnTo>
                          <a:pt x="246" y="78"/>
                        </a:lnTo>
                        <a:lnTo>
                          <a:pt x="236" y="78"/>
                        </a:lnTo>
                        <a:lnTo>
                          <a:pt x="236" y="37"/>
                        </a:lnTo>
                        <a:lnTo>
                          <a:pt x="128" y="37"/>
                        </a:lnTo>
                        <a:lnTo>
                          <a:pt x="128" y="75"/>
                        </a:lnTo>
                        <a:lnTo>
                          <a:pt x="116" y="75"/>
                        </a:lnTo>
                        <a:lnTo>
                          <a:pt x="116" y="37"/>
                        </a:lnTo>
                        <a:lnTo>
                          <a:pt x="12" y="37"/>
                        </a:lnTo>
                        <a:lnTo>
                          <a:pt x="12" y="73"/>
                        </a:lnTo>
                        <a:lnTo>
                          <a:pt x="0" y="73"/>
                        </a:lnTo>
                        <a:lnTo>
                          <a:pt x="0" y="28"/>
                        </a:lnTo>
                        <a:lnTo>
                          <a:pt x="116" y="28"/>
                        </a:lnTo>
                        <a:lnTo>
                          <a:pt x="116" y="0"/>
                        </a:lnTo>
                        <a:lnTo>
                          <a:pt x="128" y="0"/>
                        </a:lnTo>
                        <a:close/>
                      </a:path>
                    </a:pathLst>
                  </a:custGeom>
                  <a:solidFill>
                    <a:srgbClr val="9395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1pPr>
                    <a:lvl2pPr marL="742950" indent="-28575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2pPr>
                    <a:lvl3pPr marL="11430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3pPr>
                    <a:lvl4pPr marL="16002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4pPr>
                    <a:lvl5pPr marL="20574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5pPr>
                    <a:lvl6pPr marL="25146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6pPr>
                    <a:lvl7pPr marL="29718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7pPr>
                    <a:lvl8pPr marL="34290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8pPr>
                    <a:lvl9pPr marL="38862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9pPr>
                  </a:lstStyle>
                  <a:p>
                    <a:pPr eaLnBrk="1" hangingPunct="1"/>
                    <a:endParaRPr lang="ko-KR" altLang="en-US"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4388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9759950" y="2593975"/>
                    <a:ext cx="514350" cy="446088"/>
                  </a:xfrm>
                  <a:custGeom>
                    <a:avLst/>
                    <a:gdLst>
                      <a:gd name="T0" fmla="*/ 2147483647 w 137"/>
                      <a:gd name="T1" fmla="*/ 0 h 119"/>
                      <a:gd name="T2" fmla="*/ 2147483647 w 137"/>
                      <a:gd name="T3" fmla="*/ 0 h 119"/>
                      <a:gd name="T4" fmla="*/ 2147483647 w 137"/>
                      <a:gd name="T5" fmla="*/ 2147483647 h 119"/>
                      <a:gd name="T6" fmla="*/ 2147483647 w 137"/>
                      <a:gd name="T7" fmla="*/ 2147483647 h 119"/>
                      <a:gd name="T8" fmla="*/ 2147483647 w 137"/>
                      <a:gd name="T9" fmla="*/ 2147483647 h 119"/>
                      <a:gd name="T10" fmla="*/ 2147483647 w 137"/>
                      <a:gd name="T11" fmla="*/ 2147483647 h 119"/>
                      <a:gd name="T12" fmla="*/ 2147483647 w 137"/>
                      <a:gd name="T13" fmla="*/ 2147483647 h 119"/>
                      <a:gd name="T14" fmla="*/ 2147483647 w 137"/>
                      <a:gd name="T15" fmla="*/ 2147483647 h 119"/>
                      <a:gd name="T16" fmla="*/ 2147483647 w 137"/>
                      <a:gd name="T17" fmla="*/ 0 h 119"/>
                      <a:gd name="T18" fmla="*/ 2147483647 w 137"/>
                      <a:gd name="T19" fmla="*/ 2147483647 h 119"/>
                      <a:gd name="T20" fmla="*/ 2147483647 w 137"/>
                      <a:gd name="T21" fmla="*/ 2147483647 h 119"/>
                      <a:gd name="T22" fmla="*/ 2147483647 w 137"/>
                      <a:gd name="T23" fmla="*/ 2147483647 h 119"/>
                      <a:gd name="T24" fmla="*/ 2147483647 w 137"/>
                      <a:gd name="T25" fmla="*/ 2147483647 h 119"/>
                      <a:gd name="T26" fmla="*/ 2147483647 w 137"/>
                      <a:gd name="T27" fmla="*/ 2147483647 h 119"/>
                      <a:gd name="T28" fmla="*/ 2147483647 w 137"/>
                      <a:gd name="T29" fmla="*/ 2147483647 h 119"/>
                      <a:gd name="T30" fmla="*/ 2147483647 w 137"/>
                      <a:gd name="T31" fmla="*/ 2147483647 h 119"/>
                      <a:gd name="T32" fmla="*/ 2147483647 w 137"/>
                      <a:gd name="T33" fmla="*/ 2147483647 h 119"/>
                      <a:gd name="T34" fmla="*/ 2147483647 w 137"/>
                      <a:gd name="T35" fmla="*/ 2147483647 h 119"/>
                      <a:gd name="T36" fmla="*/ 2147483647 w 137"/>
                      <a:gd name="T37" fmla="*/ 2147483647 h 119"/>
                      <a:gd name="T38" fmla="*/ 2147483647 w 137"/>
                      <a:gd name="T39" fmla="*/ 2147483647 h 119"/>
                      <a:gd name="T40" fmla="*/ 2147483647 w 137"/>
                      <a:gd name="T41" fmla="*/ 2147483647 h 119"/>
                      <a:gd name="T42" fmla="*/ 2147483647 w 137"/>
                      <a:gd name="T43" fmla="*/ 2147483647 h 119"/>
                      <a:gd name="T44" fmla="*/ 2147483647 w 137"/>
                      <a:gd name="T45" fmla="*/ 2147483647 h 119"/>
                      <a:gd name="T46" fmla="*/ 2147483647 w 137"/>
                      <a:gd name="T47" fmla="*/ 2147483647 h 119"/>
                      <a:gd name="T48" fmla="*/ 2147483647 w 137"/>
                      <a:gd name="T49" fmla="*/ 2147483647 h 119"/>
                      <a:gd name="T50" fmla="*/ 2147483647 w 137"/>
                      <a:gd name="T51" fmla="*/ 2147483647 h 119"/>
                      <a:gd name="T52" fmla="*/ 2147483647 w 137"/>
                      <a:gd name="T53" fmla="*/ 2147483647 h 119"/>
                      <a:gd name="T54" fmla="*/ 2147483647 w 137"/>
                      <a:gd name="T55" fmla="*/ 2147483647 h 119"/>
                      <a:gd name="T56" fmla="*/ 2147483647 w 137"/>
                      <a:gd name="T57" fmla="*/ 2147483647 h 119"/>
                      <a:gd name="T58" fmla="*/ 2147483647 w 137"/>
                      <a:gd name="T59" fmla="*/ 2147483647 h 119"/>
                      <a:gd name="T60" fmla="*/ 2147483647 w 137"/>
                      <a:gd name="T61" fmla="*/ 2147483647 h 119"/>
                      <a:gd name="T62" fmla="*/ 2147483647 w 137"/>
                      <a:gd name="T63" fmla="*/ 2147483647 h 119"/>
                      <a:gd name="T64" fmla="*/ 2147483647 w 137"/>
                      <a:gd name="T65" fmla="*/ 2147483647 h 119"/>
                      <a:gd name="T66" fmla="*/ 0 w 137"/>
                      <a:gd name="T67" fmla="*/ 2147483647 h 119"/>
                      <a:gd name="T68" fmla="*/ 0 w 137"/>
                      <a:gd name="T69" fmla="*/ 2147483647 h 119"/>
                      <a:gd name="T70" fmla="*/ 2147483647 w 137"/>
                      <a:gd name="T71" fmla="*/ 2147483647 h 119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37"/>
                      <a:gd name="T109" fmla="*/ 0 h 119"/>
                      <a:gd name="T110" fmla="*/ 137 w 137"/>
                      <a:gd name="T111" fmla="*/ 119 h 119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37" h="119">
                        <a:moveTo>
                          <a:pt x="48" y="0"/>
                        </a:moveTo>
                        <a:cubicBezTo>
                          <a:pt x="90" y="0"/>
                          <a:pt x="90" y="0"/>
                          <a:pt x="90" y="0"/>
                        </a:cubicBezTo>
                        <a:cubicBezTo>
                          <a:pt x="96" y="0"/>
                          <a:pt x="101" y="5"/>
                          <a:pt x="101" y="11"/>
                        </a:cubicBezTo>
                        <a:cubicBezTo>
                          <a:pt x="101" y="33"/>
                          <a:pt x="101" y="33"/>
                          <a:pt x="101" y="33"/>
                        </a:cubicBezTo>
                        <a:cubicBezTo>
                          <a:pt x="101" y="39"/>
                          <a:pt x="96" y="44"/>
                          <a:pt x="90" y="44"/>
                        </a:cubicBezTo>
                        <a:cubicBezTo>
                          <a:pt x="48" y="44"/>
                          <a:pt x="48" y="44"/>
                          <a:pt x="48" y="44"/>
                        </a:cubicBezTo>
                        <a:cubicBezTo>
                          <a:pt x="42" y="44"/>
                          <a:pt x="37" y="39"/>
                          <a:pt x="37" y="33"/>
                        </a:cubicBezTo>
                        <a:cubicBezTo>
                          <a:pt x="37" y="11"/>
                          <a:pt x="37" y="11"/>
                          <a:pt x="37" y="11"/>
                        </a:cubicBezTo>
                        <a:cubicBezTo>
                          <a:pt x="37" y="5"/>
                          <a:pt x="42" y="0"/>
                          <a:pt x="48" y="0"/>
                        </a:cubicBezTo>
                        <a:close/>
                        <a:moveTo>
                          <a:pt x="108" y="93"/>
                        </a:moveTo>
                        <a:cubicBezTo>
                          <a:pt x="130" y="93"/>
                          <a:pt x="130" y="93"/>
                          <a:pt x="130" y="93"/>
                        </a:cubicBezTo>
                        <a:cubicBezTo>
                          <a:pt x="134" y="93"/>
                          <a:pt x="137" y="96"/>
                          <a:pt x="137" y="99"/>
                        </a:cubicBezTo>
                        <a:cubicBezTo>
                          <a:pt x="137" y="112"/>
                          <a:pt x="137" y="112"/>
                          <a:pt x="137" y="112"/>
                        </a:cubicBezTo>
                        <a:cubicBezTo>
                          <a:pt x="137" y="116"/>
                          <a:pt x="134" y="119"/>
                          <a:pt x="130" y="119"/>
                        </a:cubicBezTo>
                        <a:cubicBezTo>
                          <a:pt x="108" y="119"/>
                          <a:pt x="108" y="119"/>
                          <a:pt x="108" y="119"/>
                        </a:cubicBezTo>
                        <a:cubicBezTo>
                          <a:pt x="104" y="119"/>
                          <a:pt x="101" y="116"/>
                          <a:pt x="101" y="112"/>
                        </a:cubicBezTo>
                        <a:cubicBezTo>
                          <a:pt x="101" y="99"/>
                          <a:pt x="101" y="99"/>
                          <a:pt x="101" y="99"/>
                        </a:cubicBezTo>
                        <a:cubicBezTo>
                          <a:pt x="101" y="96"/>
                          <a:pt x="104" y="93"/>
                          <a:pt x="108" y="93"/>
                        </a:cubicBezTo>
                        <a:close/>
                        <a:moveTo>
                          <a:pt x="57" y="93"/>
                        </a:moveTo>
                        <a:cubicBezTo>
                          <a:pt x="80" y="93"/>
                          <a:pt x="80" y="93"/>
                          <a:pt x="80" y="93"/>
                        </a:cubicBezTo>
                        <a:cubicBezTo>
                          <a:pt x="83" y="93"/>
                          <a:pt x="86" y="96"/>
                          <a:pt x="86" y="99"/>
                        </a:cubicBezTo>
                        <a:cubicBezTo>
                          <a:pt x="86" y="112"/>
                          <a:pt x="86" y="112"/>
                          <a:pt x="86" y="112"/>
                        </a:cubicBezTo>
                        <a:cubicBezTo>
                          <a:pt x="86" y="116"/>
                          <a:pt x="83" y="119"/>
                          <a:pt x="80" y="119"/>
                        </a:cubicBezTo>
                        <a:cubicBezTo>
                          <a:pt x="57" y="119"/>
                          <a:pt x="57" y="119"/>
                          <a:pt x="57" y="119"/>
                        </a:cubicBezTo>
                        <a:cubicBezTo>
                          <a:pt x="54" y="119"/>
                          <a:pt x="51" y="116"/>
                          <a:pt x="51" y="112"/>
                        </a:cubicBezTo>
                        <a:cubicBezTo>
                          <a:pt x="51" y="99"/>
                          <a:pt x="51" y="99"/>
                          <a:pt x="51" y="99"/>
                        </a:cubicBezTo>
                        <a:cubicBezTo>
                          <a:pt x="51" y="96"/>
                          <a:pt x="54" y="93"/>
                          <a:pt x="57" y="93"/>
                        </a:cubicBezTo>
                        <a:close/>
                        <a:moveTo>
                          <a:pt x="7" y="93"/>
                        </a:moveTo>
                        <a:cubicBezTo>
                          <a:pt x="29" y="93"/>
                          <a:pt x="29" y="93"/>
                          <a:pt x="29" y="93"/>
                        </a:cubicBezTo>
                        <a:cubicBezTo>
                          <a:pt x="33" y="93"/>
                          <a:pt x="36" y="96"/>
                          <a:pt x="36" y="99"/>
                        </a:cubicBezTo>
                        <a:cubicBezTo>
                          <a:pt x="36" y="112"/>
                          <a:pt x="36" y="112"/>
                          <a:pt x="36" y="112"/>
                        </a:cubicBezTo>
                        <a:cubicBezTo>
                          <a:pt x="36" y="116"/>
                          <a:pt x="33" y="119"/>
                          <a:pt x="29" y="119"/>
                        </a:cubicBezTo>
                        <a:cubicBezTo>
                          <a:pt x="7" y="119"/>
                          <a:pt x="7" y="119"/>
                          <a:pt x="7" y="119"/>
                        </a:cubicBezTo>
                        <a:cubicBezTo>
                          <a:pt x="3" y="119"/>
                          <a:pt x="0" y="116"/>
                          <a:pt x="0" y="112"/>
                        </a:cubicBezTo>
                        <a:cubicBezTo>
                          <a:pt x="0" y="99"/>
                          <a:pt x="0" y="99"/>
                          <a:pt x="0" y="99"/>
                        </a:cubicBezTo>
                        <a:cubicBezTo>
                          <a:pt x="0" y="96"/>
                          <a:pt x="3" y="93"/>
                          <a:pt x="7" y="93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1pPr>
                    <a:lvl2pPr marL="742950" indent="-28575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2pPr>
                    <a:lvl3pPr marL="11430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3pPr>
                    <a:lvl4pPr marL="16002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4pPr>
                    <a:lvl5pPr marL="2057400" indent="-228600" eaLnBrk="0" hangingPunct="0"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5pPr>
                    <a:lvl6pPr marL="25146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6pPr>
                    <a:lvl7pPr marL="29718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7pPr>
                    <a:lvl8pPr marL="34290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8pPr>
                    <a:lvl9pPr marL="3886200" indent="-228600"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itchFamily="34" charset="0"/>
                        <a:ea typeface="가는각진제목체" pitchFamily="18" charset="-127"/>
                      </a:defRPr>
                    </a:lvl9pPr>
                  </a:lstStyle>
                  <a:p>
                    <a:pPr eaLnBrk="1" hangingPunct="1"/>
                    <a:endParaRPr lang="ko-KR" altLang="en-US">
                      <a:ea typeface="맑은 고딕" pitchFamily="50" charset="-127"/>
                    </a:endParaRPr>
                  </a:p>
                </p:txBody>
              </p:sp>
            </p:grpSp>
          </p:grpSp>
        </p:grpSp>
        <p:grpSp>
          <p:nvGrpSpPr>
            <p:cNvPr id="14371" name="Group 113"/>
            <p:cNvGrpSpPr>
              <a:grpSpLocks/>
            </p:cNvGrpSpPr>
            <p:nvPr/>
          </p:nvGrpSpPr>
          <p:grpSpPr bwMode="auto">
            <a:xfrm>
              <a:off x="3786188" y="3349628"/>
              <a:ext cx="1524000" cy="1524000"/>
              <a:chOff x="3815062" y="2950029"/>
              <a:chExt cx="1524000" cy="1524000"/>
            </a:xfrm>
          </p:grpSpPr>
          <p:sp>
            <p:nvSpPr>
              <p:cNvPr id="91" name="Oval 30"/>
              <p:cNvSpPr/>
              <p:nvPr/>
            </p:nvSpPr>
            <p:spPr>
              <a:xfrm>
                <a:off x="3815062" y="2950029"/>
                <a:ext cx="1524000" cy="15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altLang="ko-KR">
                  <a:solidFill>
                    <a:srgbClr val="FFFFFF"/>
                  </a:solidFill>
                  <a:ea typeface="맑은 고딕" pitchFamily="50" charset="-127"/>
                </a:endParaRPr>
              </a:p>
            </p:txBody>
          </p:sp>
          <p:grpSp>
            <p:nvGrpSpPr>
              <p:cNvPr id="14373" name="Group 5"/>
              <p:cNvGrpSpPr>
                <a:grpSpLocks/>
              </p:cNvGrpSpPr>
              <p:nvPr/>
            </p:nvGrpSpPr>
            <p:grpSpPr bwMode="auto">
              <a:xfrm>
                <a:off x="3949999" y="3081792"/>
                <a:ext cx="1254125" cy="1254125"/>
                <a:chOff x="3200399" y="2149828"/>
                <a:chExt cx="2743200" cy="2743198"/>
              </a:xfrm>
            </p:grpSpPr>
            <p:grpSp>
              <p:nvGrpSpPr>
                <p:cNvPr id="14374" name="Group 10"/>
                <p:cNvGrpSpPr>
                  <a:grpSpLocks/>
                </p:cNvGrpSpPr>
                <p:nvPr/>
              </p:nvGrpSpPr>
              <p:grpSpPr bwMode="auto">
                <a:xfrm>
                  <a:off x="3200399" y="2149828"/>
                  <a:ext cx="2743200" cy="2743198"/>
                  <a:chOff x="510702" y="1438041"/>
                  <a:chExt cx="2204667" cy="2204667"/>
                </a:xfrm>
              </p:grpSpPr>
              <p:sp>
                <p:nvSpPr>
                  <p:cNvPr id="95" name="Oval 8"/>
                  <p:cNvSpPr/>
                  <p:nvPr/>
                </p:nvSpPr>
                <p:spPr>
                  <a:xfrm>
                    <a:off x="510702" y="1438041"/>
                    <a:ext cx="2204667" cy="2204667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/>
                    </a:solidFill>
                    <a:prstDash val="solid"/>
                  </a:ln>
                  <a:effectLst>
                    <a:outerShdw blurRad="63500" sx="102000" sy="102000" algn="c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altLang="ko-KR">
                      <a:solidFill>
                        <a:srgbClr val="FFFFFF"/>
                      </a:solidFill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6" name="Oval 9"/>
                  <p:cNvSpPr/>
                  <p:nvPr/>
                </p:nvSpPr>
                <p:spPr>
                  <a:xfrm>
                    <a:off x="521012" y="1446986"/>
                    <a:ext cx="2184048" cy="2184048"/>
                  </a:xfrm>
                  <a:prstGeom prst="ellipse">
                    <a:avLst/>
                  </a:prstGeom>
                  <a:gradFill>
                    <a:gsLst>
                      <a:gs pos="5000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22225"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accent2"/>
                        </a:gs>
                      </a:gsLst>
                      <a:lin ang="5400000" scaled="0"/>
                    </a:gradFill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altLang="ko-KR">
                      <a:solidFill>
                        <a:srgbClr val="FFFFFF"/>
                      </a:solidFill>
                      <a:ea typeface="맑은 고딕" pitchFamily="50" charset="-127"/>
                    </a:endParaRPr>
                  </a:p>
                </p:txBody>
              </p:sp>
            </p:grpSp>
            <p:pic>
              <p:nvPicPr>
                <p:cNvPr id="14375" name="Picture 7" descr="R.png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5945" y="2766105"/>
                  <a:ext cx="1212109" cy="1513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99" name="Content Placeholder 2"/>
          <p:cNvSpPr txBox="1">
            <a:spLocks/>
          </p:cNvSpPr>
          <p:nvPr/>
        </p:nvSpPr>
        <p:spPr>
          <a:xfrm>
            <a:off x="412750" y="1057275"/>
            <a:ext cx="8559800" cy="654050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kern="0" dirty="0" smtClean="0">
                <a:ea typeface="맑은 고딕" pitchFamily="50" charset="-127"/>
              </a:rPr>
              <a:t>R is an analysis platform in enterprise systems</a:t>
            </a:r>
            <a:endParaRPr lang="ko-KR" altLang="en-US" sz="2000" kern="0" dirty="0">
              <a:ea typeface="맑은 고딕" pitchFamily="50" charset="-127"/>
            </a:endParaRPr>
          </a:p>
        </p:txBody>
      </p:sp>
      <p:pic>
        <p:nvPicPr>
          <p:cNvPr id="14341" name="Picture 77" descr="http://www.math.montana.edu/Rweb/RwebLogo.GIF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8" y="6180138"/>
            <a:ext cx="831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14" name="TextBox 12"/>
          <p:cNvSpPr txBox="1">
            <a:spLocks noChangeArrowheads="1"/>
          </p:cNvSpPr>
          <p:nvPr/>
        </p:nvSpPr>
        <p:spPr bwMode="auto">
          <a:xfrm>
            <a:off x="5008563" y="6092825"/>
            <a:ext cx="20621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927969"/>
              </a:buClr>
            </a:pPr>
            <a:r>
              <a:rPr lang="ko-KR" altLang="en-US" sz="1000" b="0">
                <a:ea typeface="맑은 고딕" pitchFamily="50" charset="-127"/>
              </a:rPr>
              <a:t>☞ </a:t>
            </a:r>
            <a:r>
              <a:rPr lang="en-US" altLang="ko-KR" sz="1000" b="0">
                <a:ea typeface="맑은 고딕" pitchFamily="50" charset="-127"/>
              </a:rPr>
              <a:t>Revolution Analytics  </a:t>
            </a:r>
            <a:r>
              <a:rPr lang="ko-KR" altLang="en-US" sz="1000" b="0">
                <a:ea typeface="맑은 고딕" pitchFamily="50" charset="-127"/>
              </a:rPr>
              <a:t>소개자료</a:t>
            </a:r>
          </a:p>
        </p:txBody>
      </p:sp>
      <p:sp>
        <p:nvSpPr>
          <p:cNvPr id="64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kern="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Enterprise systems use R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8351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171575"/>
            <a:ext cx="8139112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22"/>
          <p:cNvSpPr txBox="1">
            <a:spLocks noChangeArrowheads="1"/>
          </p:cNvSpPr>
          <p:nvPr/>
        </p:nvSpPr>
        <p:spPr bwMode="auto">
          <a:xfrm>
            <a:off x="5291138" y="4424363"/>
            <a:ext cx="3363912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927969"/>
              </a:buClr>
            </a:pPr>
            <a:r>
              <a:rPr lang="ko-KR" altLang="en-US" sz="1000" b="0">
                <a:ea typeface="맑은 고딕" pitchFamily="50" charset="-127"/>
              </a:rPr>
              <a:t>☞ 유충현 </a:t>
            </a:r>
            <a:r>
              <a:rPr lang="en-US" altLang="ko-KR" sz="1000" b="0">
                <a:ea typeface="맑은 고딕" pitchFamily="50" charset="-127"/>
              </a:rPr>
              <a:t>(</a:t>
            </a:r>
            <a:r>
              <a:rPr lang="ko-KR" altLang="en-US" sz="1000" b="0">
                <a:ea typeface="맑은 고딕" pitchFamily="50" charset="-127"/>
              </a:rPr>
              <a:t>넥스알</a:t>
            </a:r>
            <a:r>
              <a:rPr lang="en-US" altLang="ko-KR" sz="1000" b="0">
                <a:ea typeface="맑은 고딕" pitchFamily="50" charset="-127"/>
              </a:rPr>
              <a:t>, </a:t>
            </a:r>
            <a:r>
              <a:rPr lang="ko-KR" altLang="en-US" sz="1000" b="0">
                <a:ea typeface="맑은 고딕" pitchFamily="50" charset="-127"/>
              </a:rPr>
              <a:t>빅데이터 애널리틱스 인사이드 </a:t>
            </a:r>
            <a:r>
              <a:rPr lang="en-US" altLang="ko-KR" sz="1000" b="0">
                <a:ea typeface="맑은 고딕" pitchFamily="50" charset="-127"/>
              </a:rPr>
              <a:t>2011)</a:t>
            </a:r>
            <a:endParaRPr lang="ko-KR" altLang="en-US" sz="1000" b="0">
              <a:ea typeface="맑은 고딕" pitchFamily="50" charset="-127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763" y="4729163"/>
            <a:ext cx="8274050" cy="1657350"/>
          </a:xfrm>
          <a:prstGeom prst="rect">
            <a:avLst/>
          </a:prstGeom>
        </p:spPr>
        <p:txBody>
          <a:bodyPr/>
          <a:lstStyle/>
          <a:p>
            <a:pPr marL="268288" indent="-26828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kern="0" dirty="0" smtClean="0">
                <a:ea typeface="맑은 고딕" pitchFamily="50" charset="-127"/>
              </a:rPr>
              <a:t>In </a:t>
            </a:r>
            <a:r>
              <a:rPr lang="en-US" altLang="ko-KR" sz="2000" b="0" kern="0" dirty="0" smtClean="0">
                <a:ea typeface="맑은 고딕" pitchFamily="50" charset="-127"/>
              </a:rPr>
              <a:t>1993, R was developed by two </a:t>
            </a:r>
            <a:r>
              <a:rPr lang="en-US" altLang="ko-KR" sz="2000" kern="0" dirty="0">
                <a:ea typeface="맑은 고딕" pitchFamily="50" charset="-127"/>
              </a:rPr>
              <a:t>statisticians (</a:t>
            </a:r>
            <a:r>
              <a:rPr lang="en-US" altLang="ko-KR" sz="2000" kern="0" dirty="0">
                <a:solidFill>
                  <a:srgbClr val="FF0000"/>
                </a:solidFill>
                <a:ea typeface="맑은 고딕" pitchFamily="50" charset="-127"/>
              </a:rPr>
              <a:t>R</a:t>
            </a:r>
            <a:r>
              <a:rPr lang="en-US" altLang="ko-KR" sz="2000" kern="0" dirty="0">
                <a:ea typeface="맑은 고딕" pitchFamily="50" charset="-127"/>
              </a:rPr>
              <a:t>oss </a:t>
            </a:r>
            <a:r>
              <a:rPr lang="en-US" altLang="ko-KR" sz="2000" kern="0" dirty="0" err="1">
                <a:ea typeface="맑은 고딕" pitchFamily="50" charset="-127"/>
              </a:rPr>
              <a:t>Ihaka</a:t>
            </a:r>
            <a:r>
              <a:rPr lang="en-US" altLang="ko-KR" sz="2000" kern="0" dirty="0">
                <a:ea typeface="맑은 고딕" pitchFamily="50" charset="-127"/>
              </a:rPr>
              <a:t>, </a:t>
            </a:r>
            <a:r>
              <a:rPr lang="en-US" altLang="ko-KR" sz="2000" kern="0" dirty="0">
                <a:solidFill>
                  <a:srgbClr val="FF0000"/>
                </a:solidFill>
                <a:ea typeface="맑은 고딕" pitchFamily="50" charset="-127"/>
              </a:rPr>
              <a:t>R</a:t>
            </a:r>
            <a:r>
              <a:rPr lang="en-US" altLang="ko-KR" sz="2000" kern="0" dirty="0">
                <a:ea typeface="맑은 고딕" pitchFamily="50" charset="-127"/>
              </a:rPr>
              <a:t>obert Gentleman), </a:t>
            </a:r>
            <a:r>
              <a:rPr lang="en-US" altLang="ko-KR" sz="2000" b="0" kern="0" dirty="0" smtClean="0">
                <a:ea typeface="맑은 고딕" pitchFamily="50" charset="-127"/>
              </a:rPr>
              <a:t>Auckland University, New </a:t>
            </a:r>
            <a:r>
              <a:rPr lang="en-US" altLang="ko-KR" sz="2000" kern="0" dirty="0" smtClean="0">
                <a:ea typeface="맑은 고딕" pitchFamily="50" charset="-127"/>
              </a:rPr>
              <a:t>Zea</a:t>
            </a:r>
            <a:r>
              <a:rPr lang="en-US" altLang="ko-KR" sz="2000" b="0" kern="0" dirty="0" smtClean="0">
                <a:ea typeface="맑은 고딕" pitchFamily="50" charset="-127"/>
              </a:rPr>
              <a:t>land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268288" indent="-268288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kern="0" dirty="0" smtClean="0">
                <a:ea typeface="맑은 고딕" pitchFamily="50" charset="-127"/>
              </a:rPr>
              <a:t>It is based on S language developed by </a:t>
            </a:r>
            <a:r>
              <a:rPr lang="en-US" altLang="ko-KR" sz="2000" b="0" kern="0" dirty="0" smtClean="0">
                <a:ea typeface="맑은 고딕" pitchFamily="50" charset="-127"/>
              </a:rPr>
              <a:t>Bell Lab in 1976</a:t>
            </a:r>
            <a:endParaRPr lang="en-US" altLang="ko-KR" sz="2000" b="0" kern="0" dirty="0">
              <a:ea typeface="맑은 고딕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History</a:t>
            </a:r>
            <a:r>
              <a:rPr kumimoji="1" lang="en-US" altLang="ko-KR" sz="40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of R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6738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직사각형 7"/>
          <p:cNvSpPr>
            <a:spLocks noChangeArrowheads="1"/>
          </p:cNvSpPr>
          <p:nvPr/>
        </p:nvSpPr>
        <p:spPr bwMode="auto">
          <a:xfrm>
            <a:off x="539750" y="1598613"/>
            <a:ext cx="8237538" cy="1001712"/>
          </a:xfrm>
          <a:prstGeom prst="rect">
            <a:avLst/>
          </a:prstGeom>
          <a:noFill/>
          <a:ln w="9525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</a:pPr>
            <a:endParaRPr kumimoji="1" lang="ko-KR" altLang="en-US" sz="1200" b="0">
              <a:ea typeface="맑은 고딕" pitchFamily="50" charset="-127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2763" y="2928938"/>
            <a:ext cx="8259762" cy="3057525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ko-KR" altLang="en-US" sz="2000" b="0" kern="0" dirty="0">
                <a:ea typeface="맑은 고딕" pitchFamily="50" charset="-127"/>
              </a:rPr>
              <a:t>통계분석과 그래픽 작성을 위한 프로그래밍 언어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>
                <a:ea typeface="맑은 고딕" pitchFamily="50" charset="-127"/>
              </a:rPr>
              <a:t>통계학자에 의한</a:t>
            </a:r>
            <a:r>
              <a:rPr lang="en-US" altLang="ko-KR" sz="2000" b="0" kern="0" dirty="0">
                <a:ea typeface="맑은 고딕" pitchFamily="50" charset="-127"/>
              </a:rPr>
              <a:t>, </a:t>
            </a:r>
            <a:r>
              <a:rPr lang="ko-KR" altLang="en-US" sz="2000" b="0" kern="0" dirty="0">
                <a:ea typeface="맑은 고딕" pitchFamily="50" charset="-127"/>
              </a:rPr>
              <a:t>그리고 통계학자를 위한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ko-KR" altLang="en-US" sz="2000" b="0" kern="0" dirty="0">
                <a:ea typeface="맑은 고딕" pitchFamily="50" charset="-127"/>
              </a:rPr>
              <a:t>분석 소프트웨어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>
                <a:ea typeface="맑은 고딕" pitchFamily="50" charset="-127"/>
              </a:rPr>
              <a:t>데이터 입출력</a:t>
            </a:r>
            <a:r>
              <a:rPr lang="en-US" altLang="ko-KR" sz="2000" b="0" kern="0" dirty="0">
                <a:ea typeface="맑은 고딕" pitchFamily="50" charset="-127"/>
              </a:rPr>
              <a:t>, </a:t>
            </a:r>
            <a:r>
              <a:rPr lang="ko-KR" altLang="en-US" sz="2000" b="0" kern="0" dirty="0">
                <a:ea typeface="맑은 고딕" pitchFamily="50" charset="-127"/>
              </a:rPr>
              <a:t>데이터 처리</a:t>
            </a:r>
            <a:r>
              <a:rPr lang="en-US" altLang="ko-KR" sz="2000" b="0" kern="0" dirty="0">
                <a:ea typeface="맑은 고딕" pitchFamily="50" charset="-127"/>
              </a:rPr>
              <a:t>, </a:t>
            </a:r>
            <a:r>
              <a:rPr lang="ko-KR" altLang="en-US" sz="2000" b="0" kern="0" dirty="0">
                <a:ea typeface="맑은 고딕" pitchFamily="50" charset="-127"/>
              </a:rPr>
              <a:t>데이터 분석</a:t>
            </a:r>
            <a:r>
              <a:rPr lang="en-US" altLang="ko-KR" sz="2000" b="0" kern="0" dirty="0">
                <a:ea typeface="맑은 고딕" pitchFamily="50" charset="-127"/>
              </a:rPr>
              <a:t>, </a:t>
            </a:r>
            <a:r>
              <a:rPr lang="ko-KR" altLang="en-US" sz="2000" b="0" kern="0" dirty="0">
                <a:ea typeface="맑은 고딕" pitchFamily="50" charset="-127"/>
              </a:rPr>
              <a:t>그래프 작성 등을 위한 수많은 알고리즘 및 방법론 제공</a:t>
            </a:r>
            <a:endParaRPr lang="en-US" altLang="ko-KR" sz="2000" b="0" kern="0" dirty="0">
              <a:ea typeface="맑은 고딕" pitchFamily="50" charset="-127"/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642938" y="1895475"/>
            <a:ext cx="805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</a:pPr>
            <a:r>
              <a:rPr kumimoji="1" lang="en-US" altLang="ko-KR" sz="1800">
                <a:ea typeface="맑은 고딕" pitchFamily="50" charset="-127"/>
              </a:rPr>
              <a:t>R is a language and environment for statistical computing and graphics.</a:t>
            </a:r>
          </a:p>
        </p:txBody>
      </p:sp>
      <p:grpSp>
        <p:nvGrpSpPr>
          <p:cNvPr id="17414" name="그룹 15"/>
          <p:cNvGrpSpPr>
            <a:grpSpLocks/>
          </p:cNvGrpSpPr>
          <p:nvPr/>
        </p:nvGrpSpPr>
        <p:grpSpPr bwMode="auto">
          <a:xfrm>
            <a:off x="407988" y="1427163"/>
            <a:ext cx="265112" cy="338137"/>
            <a:chOff x="6550351" y="1628800"/>
            <a:chExt cx="288032" cy="339389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6550351" y="1654294"/>
              <a:ext cx="288032" cy="28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/>
            <a:lstStyle/>
            <a:p>
              <a:pPr algn="l" latinLnBrk="1">
                <a:lnSpc>
                  <a:spcPct val="100000"/>
                </a:lnSpc>
                <a:defRPr/>
              </a:pPr>
              <a:endParaRPr kumimoji="1" lang="ko-KR" altLang="en-US" sz="1200" b="0" dirty="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7416" name="TextBox 13"/>
            <p:cNvSpPr txBox="1">
              <a:spLocks noChangeArrowheads="1"/>
            </p:cNvSpPr>
            <p:nvPr/>
          </p:nvSpPr>
          <p:spPr bwMode="auto">
            <a:xfrm>
              <a:off x="6572773" y="1628800"/>
              <a:ext cx="263327" cy="339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</a:pPr>
              <a:r>
                <a:rPr kumimoji="1" lang="en-US" altLang="ko-KR" sz="1600">
                  <a:ea typeface="맑은 고딕" pitchFamily="50" charset="-127"/>
                </a:rPr>
                <a:t>I</a:t>
              </a:r>
              <a:endParaRPr kumimoji="1" lang="ko-KR" altLang="en-US" sz="1600">
                <a:ea typeface="맑은 고딕" pitchFamily="50" charset="-127"/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Characteristics of R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2723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7"/>
          <p:cNvSpPr>
            <a:spLocks noChangeArrowheads="1"/>
          </p:cNvSpPr>
          <p:nvPr/>
        </p:nvSpPr>
        <p:spPr bwMode="auto">
          <a:xfrm>
            <a:off x="539750" y="1598613"/>
            <a:ext cx="8237538" cy="1001712"/>
          </a:xfrm>
          <a:prstGeom prst="rect">
            <a:avLst/>
          </a:prstGeom>
          <a:noFill/>
          <a:ln w="9525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</a:pPr>
            <a:endParaRPr kumimoji="1" lang="ko-KR" altLang="en-US" sz="1200" b="0">
              <a:ea typeface="맑은 고딕" pitchFamily="50" charset="-127"/>
            </a:endParaRPr>
          </a:p>
        </p:txBody>
      </p:sp>
      <p:grpSp>
        <p:nvGrpSpPr>
          <p:cNvPr id="18435" name="그룹 10"/>
          <p:cNvGrpSpPr>
            <a:grpSpLocks/>
          </p:cNvGrpSpPr>
          <p:nvPr/>
        </p:nvGrpSpPr>
        <p:grpSpPr bwMode="auto">
          <a:xfrm>
            <a:off x="400050" y="1427163"/>
            <a:ext cx="300038" cy="338137"/>
            <a:chOff x="400048" y="1426382"/>
            <a:chExt cx="300082" cy="338554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17514" y="1451813"/>
              <a:ext cx="265151" cy="287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/>
            <a:lstStyle/>
            <a:p>
              <a:pPr latinLnBrk="1">
                <a:lnSpc>
                  <a:spcPct val="100000"/>
                </a:lnSpc>
                <a:defRPr/>
              </a:pPr>
              <a:endParaRPr kumimoji="1" lang="ko-KR" altLang="en-US" sz="1200" b="0" dirty="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8440" name="TextBox 13"/>
            <p:cNvSpPr txBox="1">
              <a:spLocks noChangeArrowheads="1"/>
            </p:cNvSpPr>
            <p:nvPr/>
          </p:nvSpPr>
          <p:spPr bwMode="auto">
            <a:xfrm>
              <a:off x="400048" y="1426382"/>
              <a:ext cx="3000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latinLnBrk="1" hangingPunct="1">
                <a:lnSpc>
                  <a:spcPct val="100000"/>
                </a:lnSpc>
              </a:pPr>
              <a:r>
                <a:rPr kumimoji="1" lang="en-US" altLang="ko-KR" sz="1600">
                  <a:ea typeface="맑은 고딕" pitchFamily="50" charset="-127"/>
                </a:rPr>
                <a:t>II</a:t>
              </a:r>
              <a:endParaRPr kumimoji="1" lang="ko-KR" altLang="en-US" sz="1600">
                <a:ea typeface="맑은 고딕" pitchFamily="50" charset="-127"/>
              </a:endParaRPr>
            </a:p>
          </p:txBody>
        </p:sp>
      </p:grp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642938" y="1738313"/>
            <a:ext cx="8059737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l" eaLnBrk="1" latinLnBrk="1" hangingPunct="1">
              <a:lnSpc>
                <a:spcPct val="120000"/>
              </a:lnSpc>
            </a:pPr>
            <a:r>
              <a:rPr kumimoji="1" lang="en-US" altLang="ko-KR" sz="1800">
                <a:ea typeface="맑은 고딕" pitchFamily="50" charset="-127"/>
              </a:rPr>
              <a:t>R is available as Free Software under the terms of the Free Software Foundation's GNU General Public License in source code form.</a:t>
            </a:r>
            <a:endParaRPr kumimoji="1" lang="en-US" altLang="ko-KR" sz="1800" b="0">
              <a:ea typeface="맑은 고딕" pitchFamily="50" charset="-127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12763" y="2928938"/>
            <a:ext cx="8259762" cy="3443287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b="0" kern="0" dirty="0">
                <a:ea typeface="맑은 고딕" pitchFamily="50" charset="-127"/>
              </a:rPr>
              <a:t>“GNU”</a:t>
            </a:r>
            <a:r>
              <a:rPr lang="ko-KR" altLang="en-US" sz="2000" b="0" kern="0" dirty="0">
                <a:ea typeface="맑은 고딕" pitchFamily="50" charset="-127"/>
              </a:rPr>
              <a:t>라는 이름은 </a:t>
            </a:r>
            <a:r>
              <a:rPr lang="en-US" altLang="ko-KR" sz="2000" b="0" kern="0" dirty="0">
                <a:ea typeface="맑은 고딕" pitchFamily="50" charset="-127"/>
              </a:rPr>
              <a:t>“GNU's Not Unix!”</a:t>
            </a:r>
            <a:r>
              <a:rPr lang="ko-KR" altLang="en-US" sz="2000" b="0" kern="0" dirty="0">
                <a:ea typeface="맑은 고딕" pitchFamily="50" charset="-127"/>
              </a:rPr>
              <a:t>라는 문장의 재귀적 약어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b="0" kern="0" dirty="0">
                <a:ea typeface="맑은 고딕" pitchFamily="50" charset="-127"/>
              </a:rPr>
              <a:t>GNU</a:t>
            </a:r>
            <a:r>
              <a:rPr lang="ko-KR" altLang="en-US" sz="2000" b="0" kern="0" dirty="0">
                <a:ea typeface="맑은 고딕" pitchFamily="50" charset="-127"/>
              </a:rPr>
              <a:t>는 자유 소프트웨어를 뜻함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>
                <a:ea typeface="맑은 고딕" pitchFamily="50" charset="-127"/>
              </a:rPr>
              <a:t>프로그램을 어떠한 목적으로도 실행할 수 있는 자유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>
                <a:ea typeface="맑은 고딕" pitchFamily="50" charset="-127"/>
              </a:rPr>
              <a:t>자신의 필요에 맞게 개작할 수 있는 자유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>
                <a:ea typeface="맑은 고딕" pitchFamily="50" charset="-127"/>
              </a:rPr>
              <a:t>복제물을 재배포할 수 있는 자유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>
                <a:ea typeface="맑은 고딕" pitchFamily="50" charset="-127"/>
              </a:rPr>
              <a:t>프로그램을 개선시킬 수 있는 자유와 개선된 이점을 공동체 전체가 누릴 수 있게 그것을 발표할 자유</a:t>
            </a:r>
            <a:endParaRPr lang="en-US" altLang="ko-KR" sz="2000" b="0" kern="0" dirty="0">
              <a:ea typeface="맑은 고딕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kern="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Characteristics of R</a:t>
            </a:r>
            <a:endParaRPr kumimoji="1" lang="ko-KR" altLang="en-US" sz="4000" b="1" kern="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505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7"/>
          <p:cNvSpPr>
            <a:spLocks noChangeArrowheads="1"/>
          </p:cNvSpPr>
          <p:nvPr/>
        </p:nvSpPr>
        <p:spPr bwMode="auto">
          <a:xfrm>
            <a:off x="539750" y="1598613"/>
            <a:ext cx="8237538" cy="1001712"/>
          </a:xfrm>
          <a:prstGeom prst="rect">
            <a:avLst/>
          </a:prstGeom>
          <a:noFill/>
          <a:ln w="9525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</a:pPr>
            <a:endParaRPr kumimoji="1" lang="ko-KR" altLang="en-US" sz="1200" b="0">
              <a:ea typeface="맑은 고딕" pitchFamily="50" charset="-127"/>
            </a:endParaRPr>
          </a:p>
        </p:txBody>
      </p:sp>
      <p:grpSp>
        <p:nvGrpSpPr>
          <p:cNvPr id="19459" name="그룹 10"/>
          <p:cNvGrpSpPr>
            <a:grpSpLocks/>
          </p:cNvGrpSpPr>
          <p:nvPr/>
        </p:nvGrpSpPr>
        <p:grpSpPr bwMode="auto">
          <a:xfrm>
            <a:off x="400050" y="1427163"/>
            <a:ext cx="357188" cy="338137"/>
            <a:chOff x="400048" y="1426382"/>
            <a:chExt cx="357791" cy="338554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17540" y="1451813"/>
              <a:ext cx="265560" cy="287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/>
            <a:lstStyle/>
            <a:p>
              <a:pPr latinLnBrk="1">
                <a:lnSpc>
                  <a:spcPct val="100000"/>
                </a:lnSpc>
                <a:defRPr/>
              </a:pPr>
              <a:endParaRPr kumimoji="1" lang="ko-KR" altLang="en-US" sz="1200" b="0" dirty="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9464" name="TextBox 13"/>
            <p:cNvSpPr txBox="1">
              <a:spLocks noChangeArrowheads="1"/>
            </p:cNvSpPr>
            <p:nvPr/>
          </p:nvSpPr>
          <p:spPr bwMode="auto">
            <a:xfrm>
              <a:off x="400048" y="1426382"/>
              <a:ext cx="3577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latinLnBrk="1" hangingPunct="1">
                <a:lnSpc>
                  <a:spcPct val="100000"/>
                </a:lnSpc>
              </a:pPr>
              <a:r>
                <a:rPr kumimoji="1" lang="en-US" altLang="ko-KR" sz="1600">
                  <a:ea typeface="맑은 고딕" pitchFamily="50" charset="-127"/>
                </a:rPr>
                <a:t>III</a:t>
              </a:r>
              <a:endParaRPr kumimoji="1" lang="ko-KR" altLang="en-US" sz="1600">
                <a:ea typeface="맑은 고딕" pitchFamily="50" charset="-127"/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512763" y="2928938"/>
            <a:ext cx="8259762" cy="3443287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ko-KR" altLang="en-US" sz="2000" b="0" kern="0" dirty="0">
                <a:ea typeface="맑은 고딕" pitchFamily="50" charset="-127"/>
              </a:rPr>
              <a:t>사용자의 입장에서 </a:t>
            </a:r>
            <a:r>
              <a:rPr lang="en-US" altLang="ko-KR" sz="2000" b="0" kern="0" dirty="0">
                <a:ea typeface="맑은 고딕" pitchFamily="50" charset="-127"/>
              </a:rPr>
              <a:t>Free </a:t>
            </a:r>
            <a:r>
              <a:rPr lang="ko-KR" altLang="en-US" sz="2000" b="0" kern="0" dirty="0">
                <a:ea typeface="맑은 고딕" pitchFamily="50" charset="-127"/>
              </a:rPr>
              <a:t>라는 것이 단지 무료임을 뜻하는 것은 아님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>
                <a:ea typeface="맑은 고딕" pitchFamily="50" charset="-127"/>
              </a:rPr>
              <a:t>언제 어디서든 다운로드 및 설치가 가능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en-US" altLang="ko-KR" sz="2000" b="0" kern="0" dirty="0">
                <a:ea typeface="맑은 고딕" pitchFamily="50" charset="-127"/>
              </a:rPr>
              <a:t>Windows, Linux, Unix, Mac </a:t>
            </a:r>
            <a:r>
              <a:rPr lang="ko-KR" altLang="en-US" sz="2000" b="0" kern="0" dirty="0">
                <a:ea typeface="맑은 고딕" pitchFamily="50" charset="-127"/>
              </a:rPr>
              <a:t>등 다양한 운영체제에서 동작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>
                <a:ea typeface="맑은 고딕" pitchFamily="50" charset="-127"/>
              </a:rPr>
              <a:t>누구나 패키지를 만들어 다른 사람과 공유 가능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en-US" altLang="ko-KR" sz="2000" b="0" kern="0" dirty="0">
                <a:ea typeface="맑은 고딕" pitchFamily="50" charset="-127"/>
              </a:rPr>
              <a:t>Java, Python, .Net, Visual Studio </a:t>
            </a:r>
            <a:r>
              <a:rPr lang="ko-KR" altLang="en-US" sz="2000" b="0" kern="0" dirty="0">
                <a:ea typeface="맑은 고딕" pitchFamily="50" charset="-127"/>
              </a:rPr>
              <a:t>등 다양한 개발 언어 및 플랫폼과 연동</a:t>
            </a:r>
            <a:endParaRPr lang="en-US" altLang="ko-KR" sz="2000" b="0" kern="0" dirty="0">
              <a:ea typeface="맑은 고딕" pitchFamily="50" charset="-127"/>
            </a:endParaRPr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642938" y="1895475"/>
            <a:ext cx="805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</a:pPr>
            <a:r>
              <a:rPr kumimoji="1" lang="en-US" altLang="ko-KR" sz="1800">
                <a:ea typeface="맑은 고딕" pitchFamily="50" charset="-127"/>
              </a:rPr>
              <a:t>R is Free.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kern="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Characteristics of R</a:t>
            </a:r>
            <a:endParaRPr kumimoji="1" lang="ko-KR" altLang="en-US" sz="4000" b="1" kern="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972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12763" y="1671638"/>
            <a:ext cx="8259762" cy="4443412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b="0" kern="0" dirty="0">
                <a:ea typeface="맑은 고딕" pitchFamily="50" charset="-127"/>
              </a:rPr>
              <a:t>In-Memory Computing</a:t>
            </a:r>
          </a:p>
          <a:p>
            <a:pPr marL="628650" indent="-271463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>
                <a:ea typeface="맑은 고딕" pitchFamily="50" charset="-127"/>
              </a:rPr>
              <a:t>빠른 처리 속도</a:t>
            </a:r>
            <a:r>
              <a:rPr lang="en-US" altLang="ko-KR" sz="2000" b="0" kern="0" dirty="0">
                <a:ea typeface="맑은 고딕" pitchFamily="50" charset="-127"/>
              </a:rPr>
              <a:t>, H/W </a:t>
            </a:r>
            <a:r>
              <a:rPr lang="ko-KR" altLang="en-US" sz="2000" b="0" kern="0" dirty="0">
                <a:ea typeface="맑은 고딕" pitchFamily="50" charset="-127"/>
              </a:rPr>
              <a:t>메모리 크기에 영향을 받음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268288" indent="-268288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b="0" kern="0" dirty="0">
                <a:ea typeface="맑은 고딕" pitchFamily="50" charset="-127"/>
              </a:rPr>
              <a:t>Object-oriented programming</a:t>
            </a:r>
          </a:p>
          <a:p>
            <a:pPr marL="628650" indent="-271463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>
                <a:ea typeface="맑은 고딕" pitchFamily="50" charset="-127"/>
              </a:rPr>
              <a:t>데이터</a:t>
            </a:r>
            <a:r>
              <a:rPr lang="en-US" altLang="ko-KR" sz="2000" b="0" kern="0" dirty="0">
                <a:ea typeface="맑은 고딕" pitchFamily="50" charset="-127"/>
              </a:rPr>
              <a:t>, </a:t>
            </a:r>
            <a:r>
              <a:rPr lang="ko-KR" altLang="en-US" sz="2000" b="0" kern="0" dirty="0">
                <a:ea typeface="맑은 고딕" pitchFamily="50" charset="-127"/>
              </a:rPr>
              <a:t>함수가 </a:t>
            </a:r>
            <a:r>
              <a:rPr lang="en-US" altLang="ko-KR" sz="2000" b="0" kern="0" dirty="0">
                <a:ea typeface="맑은 고딕" pitchFamily="50" charset="-127"/>
              </a:rPr>
              <a:t>object</a:t>
            </a:r>
            <a:r>
              <a:rPr lang="ko-KR" altLang="en-US" sz="2000" b="0" kern="0" dirty="0">
                <a:ea typeface="맑은 고딕" pitchFamily="50" charset="-127"/>
              </a:rPr>
              <a:t>로 관리되어 짐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>
                <a:ea typeface="맑은 고딕" pitchFamily="50" charset="-127"/>
              </a:rPr>
              <a:t>클래스</a:t>
            </a:r>
            <a:r>
              <a:rPr lang="en-US" altLang="ko-KR" sz="2000" b="0" kern="0" dirty="0">
                <a:ea typeface="맑은 고딕" pitchFamily="50" charset="-127"/>
              </a:rPr>
              <a:t>(class)</a:t>
            </a:r>
            <a:r>
              <a:rPr lang="ko-KR" altLang="en-US" sz="2000" b="0" kern="0" dirty="0">
                <a:ea typeface="맑은 고딕" pitchFamily="50" charset="-127"/>
              </a:rPr>
              <a:t> </a:t>
            </a:r>
            <a:r>
              <a:rPr lang="en-US" altLang="ko-KR" sz="2000" b="0" kern="0" dirty="0">
                <a:ea typeface="맑은 고딕" pitchFamily="50" charset="-127"/>
              </a:rPr>
              <a:t>&amp; </a:t>
            </a:r>
            <a:r>
              <a:rPr lang="ko-KR" altLang="en-US" sz="2000" b="0" kern="0" dirty="0">
                <a:ea typeface="맑은 고딕" pitchFamily="50" charset="-127"/>
              </a:rPr>
              <a:t>메소드</a:t>
            </a:r>
            <a:r>
              <a:rPr lang="en-US" altLang="ko-KR" sz="2000" b="0" kern="0" dirty="0">
                <a:ea typeface="맑은 고딕" pitchFamily="50" charset="-127"/>
              </a:rPr>
              <a:t>(method)</a:t>
            </a:r>
          </a:p>
          <a:p>
            <a:pPr marL="268288" indent="-268288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b="0" kern="0" dirty="0">
                <a:ea typeface="맑은 고딕" pitchFamily="50" charset="-127"/>
              </a:rPr>
              <a:t>Package</a:t>
            </a:r>
          </a:p>
          <a:p>
            <a:pPr marL="628650" indent="-271463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>
                <a:ea typeface="맑은 고딕" pitchFamily="50" charset="-127"/>
              </a:rPr>
              <a:t>최신의 알고리즘 및 방법론을 적용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>
                <a:ea typeface="맑은 고딕" pitchFamily="50" charset="-127"/>
              </a:rPr>
              <a:t>다양한 함수 및 데이터 내장</a:t>
            </a:r>
            <a:r>
              <a:rPr lang="en-US" altLang="ko-KR" sz="2000" b="0" kern="0" dirty="0">
                <a:ea typeface="맑은 고딕" pitchFamily="50" charset="-127"/>
              </a:rPr>
              <a:t>, Help</a:t>
            </a:r>
            <a:r>
              <a:rPr lang="ko-KR" altLang="en-US" sz="2000" b="0" kern="0" dirty="0">
                <a:ea typeface="맑은 고딕" pitchFamily="50" charset="-127"/>
              </a:rPr>
              <a:t>의 </a:t>
            </a:r>
            <a:r>
              <a:rPr lang="en-US" altLang="ko-KR" sz="2000" b="0" kern="0" dirty="0">
                <a:ea typeface="맑은 고딕" pitchFamily="50" charset="-127"/>
              </a:rPr>
              <a:t>Examples </a:t>
            </a:r>
            <a:r>
              <a:rPr lang="ko-KR" altLang="en-US" sz="2000" b="0" kern="0" dirty="0">
                <a:ea typeface="맑은 고딕" pitchFamily="50" charset="-127"/>
              </a:rPr>
              <a:t>바로 사용 가능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kern="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Characteristics of R</a:t>
            </a:r>
            <a:endParaRPr kumimoji="1" lang="ko-KR" altLang="en-US" sz="4000" b="1" kern="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721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12763" y="1671638"/>
            <a:ext cx="8259762" cy="4443412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b="0" kern="0" dirty="0" smtClean="0">
                <a:ea typeface="맑은 고딕" pitchFamily="50" charset="-127"/>
              </a:rPr>
              <a:t>Memory Issue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 smtClean="0">
                <a:ea typeface="맑은 고딕" pitchFamily="50" charset="-127"/>
              </a:rPr>
              <a:t>데이터 메모리 로딩 처리</a:t>
            </a:r>
            <a:endParaRPr lang="en-US" altLang="ko-KR" sz="2000" b="0" kern="0" dirty="0" smtClean="0">
              <a:ea typeface="맑은 고딕" pitchFamily="50" charset="-127"/>
            </a:endParaRPr>
          </a:p>
          <a:p>
            <a:pPr marL="628650" indent="-271463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en-US" altLang="ko-KR" sz="2000" kern="0" dirty="0" smtClean="0">
                <a:ea typeface="맑은 고딕" pitchFamily="50" charset="-127"/>
              </a:rPr>
              <a:t>32</a:t>
            </a:r>
            <a:r>
              <a:rPr lang="ko-KR" altLang="en-US" sz="2000" kern="0" dirty="0" smtClean="0">
                <a:ea typeface="맑은 고딕" pitchFamily="50" charset="-127"/>
              </a:rPr>
              <a:t>비트 중심</a:t>
            </a:r>
            <a:endParaRPr lang="en-US" altLang="ko-KR" sz="2000" kern="0" dirty="0" smtClean="0">
              <a:ea typeface="맑은 고딕" pitchFamily="50" charset="-127"/>
            </a:endParaRPr>
          </a:p>
          <a:p>
            <a:pPr marL="628650" indent="-271463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en-US" altLang="ko-KR" sz="2000" kern="0" dirty="0" smtClean="0">
                <a:ea typeface="맑은 고딕" pitchFamily="50" charset="-127"/>
              </a:rPr>
              <a:t>TB</a:t>
            </a:r>
            <a:r>
              <a:rPr lang="ko-KR" altLang="en-US" sz="2000" kern="0" dirty="0" smtClean="0">
                <a:ea typeface="맑은 고딕" pitchFamily="50" charset="-127"/>
              </a:rPr>
              <a:t>급 </a:t>
            </a:r>
            <a:r>
              <a:rPr lang="ko-KR" altLang="en-US" sz="2000" kern="0" dirty="0" err="1" smtClean="0">
                <a:ea typeface="맑은 고딕" pitchFamily="50" charset="-127"/>
              </a:rPr>
              <a:t>빅데이터</a:t>
            </a:r>
            <a:r>
              <a:rPr lang="ko-KR" altLang="en-US" sz="2000" kern="0" dirty="0" smtClean="0">
                <a:ea typeface="맑은 고딕" pitchFamily="50" charset="-127"/>
              </a:rPr>
              <a:t> 처리가 어려움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268288" indent="-268288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b="0" kern="0" dirty="0" smtClean="0">
                <a:ea typeface="맑은 고딕" pitchFamily="50" charset="-127"/>
              </a:rPr>
              <a:t>Concurrent processing Issue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628650" indent="-271463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 smtClean="0">
                <a:ea typeface="맑은 고딕" pitchFamily="50" charset="-127"/>
              </a:rPr>
              <a:t>멀티 코어 </a:t>
            </a:r>
            <a:r>
              <a:rPr lang="en-US" altLang="ko-KR" sz="2000" kern="0" dirty="0" smtClean="0">
                <a:ea typeface="맑은 고딕" pitchFamily="50" charset="-127"/>
              </a:rPr>
              <a:t>CPU</a:t>
            </a:r>
            <a:r>
              <a:rPr lang="ko-KR" altLang="en-US" sz="2000" kern="0" dirty="0" smtClean="0">
                <a:ea typeface="맑은 고딕" pitchFamily="50" charset="-127"/>
              </a:rPr>
              <a:t>에서 </a:t>
            </a:r>
            <a:r>
              <a:rPr lang="en-US" altLang="ko-KR" sz="2000" kern="0" dirty="0" smtClean="0">
                <a:ea typeface="맑은 고딕" pitchFamily="50" charset="-127"/>
              </a:rPr>
              <a:t>1</a:t>
            </a:r>
            <a:r>
              <a:rPr lang="ko-KR" altLang="en-US" sz="2000" kern="0" dirty="0" smtClean="0">
                <a:ea typeface="맑은 고딕" pitchFamily="50" charset="-127"/>
              </a:rPr>
              <a:t>코어만 사용</a:t>
            </a:r>
            <a:endParaRPr lang="en-US" altLang="ko-KR" sz="2000" kern="0" dirty="0" smtClean="0">
              <a:ea typeface="맑은 고딕" pitchFamily="50" charset="-127"/>
            </a:endParaRPr>
          </a:p>
          <a:p>
            <a:pPr marL="628650" indent="-271463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ko-KR" altLang="en-US" sz="2000" b="0" kern="0" dirty="0" smtClean="0">
                <a:ea typeface="맑은 고딕" pitchFamily="50" charset="-127"/>
              </a:rPr>
              <a:t>단일 </a:t>
            </a:r>
            <a:r>
              <a:rPr lang="ko-KR" altLang="en-US" sz="2000" b="0" kern="0" dirty="0" err="1" smtClean="0">
                <a:ea typeface="맑은 고딕" pitchFamily="50" charset="-127"/>
              </a:rPr>
              <a:t>쓰래드</a:t>
            </a:r>
            <a:r>
              <a:rPr lang="ko-KR" altLang="en-US" sz="2000" b="0" kern="0" dirty="0" smtClean="0">
                <a:ea typeface="맑은 고딕" pitchFamily="50" charset="-127"/>
              </a:rPr>
              <a:t> 기반 처리</a:t>
            </a:r>
            <a:endParaRPr lang="en-US" altLang="ko-KR" sz="2000" b="0" kern="0" dirty="0" smtClean="0">
              <a:ea typeface="맑은 고딕" pitchFamily="50" charset="-127"/>
            </a:endParaRPr>
          </a:p>
          <a:p>
            <a:pPr marL="628650" indent="-271463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-"/>
              <a:defRPr/>
            </a:pPr>
            <a:r>
              <a:rPr lang="en-US" altLang="ko-KR" sz="2000" kern="0" dirty="0" smtClean="0">
                <a:ea typeface="맑은 고딕" pitchFamily="50" charset="-127"/>
              </a:rPr>
              <a:t>parallel </a:t>
            </a:r>
            <a:r>
              <a:rPr lang="ko-KR" altLang="en-US" sz="2000" kern="0" dirty="0" smtClean="0">
                <a:ea typeface="맑은 고딕" pitchFamily="50" charset="-127"/>
              </a:rPr>
              <a:t>등의 패키지 등으로 보완</a:t>
            </a:r>
            <a:endParaRPr lang="en-US" altLang="ko-KR" sz="2000" b="0" kern="0" dirty="0">
              <a:ea typeface="맑은 고딕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Issues</a:t>
            </a:r>
            <a:r>
              <a:rPr kumimoji="1" lang="en-US" altLang="ko-KR" sz="40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of R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315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414338" y="4829175"/>
            <a:ext cx="8115300" cy="1557338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b="0" kern="0" dirty="0" smtClean="0">
                <a:ea typeface="맑은 고딕" pitchFamily="50" charset="-127"/>
              </a:rPr>
              <a:t>A non-profit organization by R </a:t>
            </a:r>
            <a:r>
              <a:rPr lang="en-US" altLang="ko-KR" sz="2000" b="0" kern="0" dirty="0">
                <a:ea typeface="맑은 고딕" pitchFamily="50" charset="-127"/>
              </a:rPr>
              <a:t>Development Core Team </a:t>
            </a:r>
            <a:r>
              <a:rPr lang="en-US" altLang="ko-KR" sz="2000" b="0" kern="0" dirty="0" smtClean="0">
                <a:ea typeface="맑은 고딕" pitchFamily="50" charset="-127"/>
              </a:rPr>
              <a:t>members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kern="0" dirty="0" smtClean="0">
                <a:ea typeface="맑은 고딕" pitchFamily="50" charset="-127"/>
              </a:rPr>
              <a:t>Distribution of packages are done by </a:t>
            </a:r>
            <a:r>
              <a:rPr lang="en-US" altLang="ko-KR" sz="2000" b="0" kern="0" dirty="0" smtClean="0">
                <a:ea typeface="맑은 고딕" pitchFamily="50" charset="-127"/>
              </a:rPr>
              <a:t>R </a:t>
            </a:r>
            <a:r>
              <a:rPr lang="en-US" altLang="ko-KR" sz="2000" b="0" kern="0" dirty="0">
                <a:ea typeface="맑은 고딕" pitchFamily="50" charset="-127"/>
              </a:rPr>
              <a:t>Development Core </a:t>
            </a:r>
            <a:r>
              <a:rPr lang="en-US" altLang="ko-KR" sz="2000" b="0" kern="0" dirty="0" smtClean="0">
                <a:ea typeface="맑은 고딕" pitchFamily="50" charset="-127"/>
              </a:rPr>
              <a:t>Team and other </a:t>
            </a:r>
            <a:r>
              <a:rPr lang="en-US" altLang="ko-KR" sz="2000" b="0" kern="0" dirty="0" err="1" smtClean="0">
                <a:ea typeface="맑은 고딕" pitchFamily="50" charset="-127"/>
              </a:rPr>
              <a:t>contributers</a:t>
            </a:r>
            <a:endParaRPr lang="en-US" altLang="ko-KR" sz="2000" b="0" kern="0" dirty="0">
              <a:ea typeface="맑은 고딕" pitchFamily="50" charset="-127"/>
            </a:endParaRP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238250"/>
            <a:ext cx="7739063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The R Foundation </a:t>
            </a:r>
            <a:r>
              <a:rPr lang="en-US" altLang="ko-KR" sz="2000" dirty="0" smtClean="0">
                <a:solidFill>
                  <a:srgbClr val="3A497A"/>
                </a:solidFill>
                <a:ea typeface="맑은 고딕" pitchFamily="50" charset="-127"/>
                <a:cs typeface="Arial Bold"/>
              </a:rPr>
              <a:t>(http://www.r-project.org)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9048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31533" y="1663700"/>
            <a:ext cx="3892995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defRPr/>
            </a:pPr>
            <a:r>
              <a:rPr lang="en-US" altLang="ko-KR" sz="1800" b="0" kern="0" dirty="0">
                <a:ea typeface="맑은 고딕" pitchFamily="50" charset="-127"/>
              </a:rPr>
              <a:t>http://cran.r-project.org/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defRPr/>
            </a:pPr>
            <a:endParaRPr lang="en-US" altLang="ko-KR" sz="1800" b="0" kern="0" dirty="0">
              <a:solidFill>
                <a:srgbClr val="000000"/>
              </a:solidFill>
              <a:ea typeface="맑은 고딕" pitchFamily="50" charset="-127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defRPr/>
            </a:pPr>
            <a:r>
              <a:rPr lang="en-US" altLang="ko-KR" sz="1800" b="0" kern="0" dirty="0">
                <a:solidFill>
                  <a:srgbClr val="000000"/>
                </a:solidFill>
                <a:ea typeface="맑은 고딕" pitchFamily="50" charset="-127"/>
              </a:rPr>
              <a:t>Korea : 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defRPr/>
            </a:pPr>
            <a:r>
              <a:rPr lang="en-US" altLang="ko-KR" sz="1800" b="0" kern="0" dirty="0">
                <a:solidFill>
                  <a:srgbClr val="000000"/>
                </a:solidFill>
                <a:ea typeface="맑은 고딕" pitchFamily="50" charset="-127"/>
              </a:rPr>
              <a:t>http://cran.nexr.com</a:t>
            </a:r>
            <a:r>
              <a:rPr lang="en-US" altLang="ko-KR" sz="1800" b="0" kern="0" dirty="0" smtClean="0">
                <a:solidFill>
                  <a:srgbClr val="000000"/>
                </a:solidFill>
                <a:ea typeface="맑은 고딕" pitchFamily="50" charset="-127"/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defRPr/>
            </a:pPr>
            <a:r>
              <a:rPr lang="en-US" altLang="ko-KR" kern="0" dirty="0">
                <a:solidFill>
                  <a:srgbClr val="000000"/>
                </a:solidFill>
                <a:ea typeface="맑은 고딕" pitchFamily="50" charset="-127"/>
              </a:rPr>
              <a:t>http://biostat.cau.ac.kr/CRAN/</a:t>
            </a:r>
            <a:endParaRPr lang="en-US" altLang="ko-KR" sz="1800" b="0" kern="0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12750" y="4829175"/>
            <a:ext cx="8259763" cy="1271588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b="0" kern="0" dirty="0" smtClean="0">
                <a:ea typeface="맑은 고딕" pitchFamily="50" charset="-127"/>
              </a:rPr>
              <a:t>Now 87</a:t>
            </a:r>
            <a:r>
              <a:rPr lang="ko-KR" altLang="en-US" sz="2000" b="0" kern="0" dirty="0" smtClean="0">
                <a:ea typeface="맑은 고딕" pitchFamily="50" charset="-127"/>
              </a:rPr>
              <a:t> </a:t>
            </a:r>
            <a:r>
              <a:rPr lang="en-US" altLang="ko-KR" sz="2000" b="0" kern="0" dirty="0">
                <a:ea typeface="맑은 고딕" pitchFamily="50" charset="-127"/>
              </a:rPr>
              <a:t>Mirror </a:t>
            </a:r>
            <a:r>
              <a:rPr lang="en-US" altLang="ko-KR" sz="2000" b="0" kern="0" dirty="0" smtClean="0">
                <a:ea typeface="맑은 고딕" pitchFamily="50" charset="-127"/>
              </a:rPr>
              <a:t>sites in operation</a:t>
            </a:r>
            <a:endParaRPr lang="en-US" altLang="ko-KR" sz="2000" b="0" kern="0" dirty="0">
              <a:ea typeface="맑은 고딕" pitchFamily="50" charset="-127"/>
            </a:endParaRP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27163"/>
            <a:ext cx="5180013" cy="32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CRAN </a:t>
            </a:r>
            <a:r>
              <a:rPr lang="en-US" altLang="ko-KR" sz="2000" dirty="0" smtClean="0">
                <a:solidFill>
                  <a:srgbClr val="3A497A"/>
                </a:solidFill>
                <a:ea typeface="맑은 고딕" pitchFamily="50" charset="-127"/>
                <a:cs typeface="Arial Bold"/>
              </a:rPr>
              <a:t>(The Comprehensive R Archive Network)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2368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219200"/>
            <a:ext cx="7418388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5123" name="직사각형 7"/>
          <p:cNvSpPr>
            <a:spLocks noChangeArrowheads="1"/>
          </p:cNvSpPr>
          <p:nvPr/>
        </p:nvSpPr>
        <p:spPr bwMode="auto">
          <a:xfrm>
            <a:off x="4572000" y="5546725"/>
            <a:ext cx="43195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ko-KR" b="0" i="1">
                <a:solidFill>
                  <a:srgbClr val="0070C0"/>
                </a:solidFill>
                <a:ea typeface="맑은 고딕" pitchFamily="50" charset="-127"/>
              </a:rPr>
              <a:t>The popularity of R at universities could threaten SAS Institute, the privately held business software company that specializes in data analysis software.</a:t>
            </a:r>
            <a:endParaRPr lang="ko-KR" altLang="en-US" b="0" i="1">
              <a:solidFill>
                <a:srgbClr val="0070C0"/>
              </a:solidFill>
              <a:ea typeface="맑은 고딕" pitchFamily="50" charset="-127"/>
            </a:endParaRPr>
          </a:p>
        </p:txBody>
      </p:sp>
      <p:sp>
        <p:nvSpPr>
          <p:cNvPr id="5124" name="직사각형 8"/>
          <p:cNvSpPr>
            <a:spLocks noChangeArrowheads="1"/>
          </p:cNvSpPr>
          <p:nvPr/>
        </p:nvSpPr>
        <p:spPr bwMode="auto">
          <a:xfrm>
            <a:off x="4572000" y="4756150"/>
            <a:ext cx="43195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ko-KR" b="0" i="1">
                <a:solidFill>
                  <a:srgbClr val="0070C0"/>
                </a:solidFill>
                <a:ea typeface="맑은 고딕" pitchFamily="50" charset="-127"/>
              </a:rPr>
              <a:t>Companies as diverse as Google, Pfizer, Merck, Bank of America, the InterContinental Hotels Group and Shell use it.</a:t>
            </a:r>
            <a:endParaRPr lang="ko-KR" altLang="en-US" b="0" i="1">
              <a:solidFill>
                <a:srgbClr val="0070C0"/>
              </a:solidFill>
              <a:ea typeface="맑은 고딕" pitchFamily="50" charset="-127"/>
            </a:endParaRPr>
          </a:p>
        </p:txBody>
      </p:sp>
      <p:sp>
        <p:nvSpPr>
          <p:cNvPr id="5125" name="직사각형 11"/>
          <p:cNvSpPr>
            <a:spLocks noChangeArrowheads="1"/>
          </p:cNvSpPr>
          <p:nvPr/>
        </p:nvSpPr>
        <p:spPr bwMode="auto">
          <a:xfrm>
            <a:off x="4468813" y="2325688"/>
            <a:ext cx="4630737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800" i="1">
                <a:solidFill>
                  <a:srgbClr val="0070C0"/>
                </a:solidFill>
                <a:ea typeface="맑은 고딕" pitchFamily="50" charset="-127"/>
              </a:rPr>
              <a:t>New York Times: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800" i="1">
                <a:solidFill>
                  <a:srgbClr val="0070C0"/>
                </a:solidFill>
                <a:ea typeface="맑은 고딕" pitchFamily="50" charset="-127"/>
              </a:rPr>
              <a:t>Data Analysts Captivated by R’s Power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800" i="1">
                <a:solidFill>
                  <a:srgbClr val="0070C0"/>
                </a:solidFill>
                <a:ea typeface="맑은 고딕" pitchFamily="50" charset="-127"/>
              </a:rPr>
              <a:t>6 Jan 2009 </a:t>
            </a:r>
            <a:endParaRPr lang="ko-KR" altLang="en-US" sz="1800">
              <a:solidFill>
                <a:srgbClr val="0070C0"/>
              </a:solidFill>
              <a:ea typeface="맑은 고딕" pitchFamily="50" charset="-127"/>
            </a:endParaRPr>
          </a:p>
        </p:txBody>
      </p:sp>
      <p:sp>
        <p:nvSpPr>
          <p:cNvPr id="5127" name="직사각형 15"/>
          <p:cNvSpPr>
            <a:spLocks noChangeArrowheads="1"/>
          </p:cNvSpPr>
          <p:nvPr/>
        </p:nvSpPr>
        <p:spPr bwMode="auto">
          <a:xfrm>
            <a:off x="4572000" y="3749675"/>
            <a:ext cx="457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ko-KR" b="0" i="1" dirty="0">
                <a:solidFill>
                  <a:srgbClr val="0070C0"/>
                </a:solidFill>
                <a:ea typeface="맑은 고딕" pitchFamily="50" charset="-127"/>
              </a:rPr>
              <a:t>To some people R is just the 18th letter of the alphabet. R is also the name of a popular programming language used by a growing number of data analysts inside corporations and academia.</a:t>
            </a:r>
            <a:endParaRPr lang="ko-KR" altLang="en-US" b="0" i="1" dirty="0">
              <a:solidFill>
                <a:srgbClr val="0070C0"/>
              </a:solidFill>
              <a:ea typeface="맑은 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R related article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6451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1784350" y="1500188"/>
            <a:ext cx="1403350" cy="455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defRPr/>
            </a:pPr>
            <a:r>
              <a:rPr lang="en-US" altLang="ko-KR" sz="1800" b="0" kern="0" dirty="0">
                <a:ea typeface="맑은 고딕" pitchFamily="50" charset="-127"/>
              </a:rPr>
              <a:t>R </a:t>
            </a:r>
            <a:r>
              <a:rPr lang="ko-KR" altLang="en-US" sz="1800" b="0" kern="0" dirty="0">
                <a:ea typeface="맑은 고딕" pitchFamily="50" charset="-127"/>
              </a:rPr>
              <a:t>패키지 수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4614863" y="2043113"/>
            <a:ext cx="4286250" cy="3771900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b="0" kern="0" dirty="0">
                <a:ea typeface="맑은 고딕" pitchFamily="50" charset="-127"/>
              </a:rPr>
              <a:t>CRAN Site</a:t>
            </a:r>
            <a:r>
              <a:rPr lang="ko-KR" altLang="en-US" sz="2000" b="0" kern="0" dirty="0">
                <a:ea typeface="맑은 고딕" pitchFamily="50" charset="-127"/>
              </a:rPr>
              <a:t>에 </a:t>
            </a:r>
            <a:r>
              <a:rPr lang="en-US" altLang="ko-KR" sz="2000" b="0" kern="0" dirty="0" smtClean="0">
                <a:ea typeface="맑은 고딕" pitchFamily="50" charset="-127"/>
              </a:rPr>
              <a:t>5,764</a:t>
            </a:r>
            <a:r>
              <a:rPr lang="ko-KR" altLang="en-US" sz="2000" b="0" kern="0" dirty="0" smtClean="0">
                <a:ea typeface="맑은 고딕" pitchFamily="50" charset="-127"/>
              </a:rPr>
              <a:t>개 </a:t>
            </a:r>
            <a:r>
              <a:rPr lang="ko-KR" altLang="en-US" sz="2000" b="0" kern="0" dirty="0">
                <a:ea typeface="맑은 고딕" pitchFamily="50" charset="-127"/>
              </a:rPr>
              <a:t>등록됨 </a:t>
            </a:r>
            <a:r>
              <a:rPr lang="en-US" altLang="ko-KR" sz="1600" b="0" kern="0" dirty="0">
                <a:ea typeface="맑은 고딕" pitchFamily="50" charset="-127"/>
              </a:rPr>
              <a:t>(</a:t>
            </a:r>
            <a:r>
              <a:rPr lang="en-US" altLang="ko-KR" sz="1600" b="0" kern="0" dirty="0" smtClean="0">
                <a:ea typeface="맑은 고딕" pitchFamily="50" charset="-127"/>
              </a:rPr>
              <a:t>2014</a:t>
            </a:r>
            <a:r>
              <a:rPr lang="ko-KR" altLang="en-US" sz="1600" b="0" kern="0" dirty="0" smtClean="0">
                <a:ea typeface="맑은 고딕" pitchFamily="50" charset="-127"/>
              </a:rPr>
              <a:t>년 </a:t>
            </a:r>
            <a:r>
              <a:rPr lang="en-US" altLang="ko-KR" sz="1600" b="0" kern="0" dirty="0" smtClean="0">
                <a:ea typeface="맑은 고딕" pitchFamily="50" charset="-127"/>
              </a:rPr>
              <a:t>7</a:t>
            </a:r>
            <a:r>
              <a:rPr lang="ko-KR" altLang="en-US" sz="1600" b="0" kern="0" dirty="0" smtClean="0">
                <a:ea typeface="맑은 고딕" pitchFamily="50" charset="-127"/>
              </a:rPr>
              <a:t>월 </a:t>
            </a:r>
            <a:r>
              <a:rPr lang="en-US" altLang="ko-KR" sz="1600" b="0" kern="0" dirty="0" smtClean="0">
                <a:ea typeface="맑은 고딕" pitchFamily="50" charset="-127"/>
              </a:rPr>
              <a:t>21</a:t>
            </a:r>
            <a:r>
              <a:rPr lang="ko-KR" altLang="en-US" sz="1600" b="0" kern="0" dirty="0">
                <a:ea typeface="맑은 고딕" pitchFamily="50" charset="-127"/>
              </a:rPr>
              <a:t>일 기준</a:t>
            </a:r>
            <a:r>
              <a:rPr lang="en-US" altLang="ko-KR" sz="1600" b="0" kern="0" dirty="0">
                <a:ea typeface="맑은 고딕" pitchFamily="50" charset="-127"/>
              </a:rPr>
              <a:t>)</a:t>
            </a:r>
          </a:p>
          <a:p>
            <a:pPr marL="268288" indent="-268288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b="0" kern="0" dirty="0">
                <a:ea typeface="맑은 고딕" pitchFamily="50" charset="-127"/>
              </a:rPr>
              <a:t> </a:t>
            </a:r>
            <a:r>
              <a:rPr lang="ko-KR" altLang="en-US" sz="2000" b="0" kern="0" dirty="0">
                <a:ea typeface="맑은 고딕" pitchFamily="50" charset="-127"/>
              </a:rPr>
              <a:t>이러한 패키지들은 새로운 통계분석 알고리즘이나 새로운 </a:t>
            </a:r>
            <a:r>
              <a:rPr lang="en-US" altLang="ko-KR" sz="2000" b="0" kern="0" dirty="0">
                <a:ea typeface="맑은 고딕" pitchFamily="50" charset="-127"/>
              </a:rPr>
              <a:t>IT </a:t>
            </a:r>
            <a:r>
              <a:rPr lang="ko-KR" altLang="en-US" sz="2000" b="0" kern="0" dirty="0">
                <a:ea typeface="맑은 고딕" pitchFamily="50" charset="-127"/>
              </a:rPr>
              <a:t>기술의 응용에 관한 것을 포함</a:t>
            </a:r>
            <a:endParaRPr lang="en-US" altLang="ko-KR" sz="2000" b="0" kern="0" dirty="0">
              <a:ea typeface="맑은 고딕" pitchFamily="50" charset="-127"/>
            </a:endParaRPr>
          </a:p>
          <a:p>
            <a:pPr marL="268288" indent="-268288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b="0" kern="0" dirty="0">
                <a:ea typeface="맑은 고딕" pitchFamily="50" charset="-127"/>
              </a:rPr>
              <a:t>Software Vendor</a:t>
            </a:r>
            <a:r>
              <a:rPr lang="ko-KR" altLang="en-US" sz="2000" b="0" kern="0" dirty="0">
                <a:ea typeface="맑은 고딕" pitchFamily="50" charset="-127"/>
              </a:rPr>
              <a:t>에 의하여 </a:t>
            </a:r>
            <a:r>
              <a:rPr lang="en-US" altLang="ko-KR" sz="2000" b="0" kern="0" dirty="0">
                <a:ea typeface="맑은 고딕" pitchFamily="50" charset="-127"/>
              </a:rPr>
              <a:t>Version Up</a:t>
            </a:r>
            <a:r>
              <a:rPr lang="ko-KR" altLang="en-US" sz="2000" b="0" kern="0" dirty="0">
                <a:ea typeface="맑은 고딕" pitchFamily="50" charset="-127"/>
              </a:rPr>
              <a:t>이 되지 않는다는 것이 다른 통계분석 소프트웨어와의 차이임</a:t>
            </a:r>
            <a:endParaRPr lang="en-US" altLang="ko-KR" sz="2000" b="0" kern="0" dirty="0">
              <a:ea typeface="맑은 고딕" pitchFamily="50" charset="-127"/>
            </a:endParaRPr>
          </a:p>
        </p:txBody>
      </p:sp>
      <p:pic>
        <p:nvPicPr>
          <p:cNvPr id="2050" name="Picture 2" descr="http://r4stats.files.wordpress.com/2012/04/fig_8_cr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9" y="1869049"/>
            <a:ext cx="4368263" cy="43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R Package </a:t>
            </a:r>
            <a:r>
              <a:rPr lang="en-US" altLang="ko-KR" sz="2000" dirty="0" smtClean="0">
                <a:solidFill>
                  <a:srgbClr val="3A497A"/>
                </a:solidFill>
                <a:ea typeface="맑은 고딕" pitchFamily="50" charset="-127"/>
                <a:cs typeface="Arial Bold"/>
              </a:rPr>
              <a:t>(http://cran.r-project.org/web/packages/)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3421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12750" y="4829175"/>
            <a:ext cx="8259763" cy="1271588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b="0" kern="0" dirty="0" smtClean="0">
                <a:ea typeface="맑은 고딕" pitchFamily="50" charset="-127"/>
              </a:rPr>
              <a:t>R related PDF and documentations</a:t>
            </a:r>
            <a:r>
              <a:rPr lang="ko-KR" altLang="en-US" sz="2000" b="0" kern="0" dirty="0" smtClean="0">
                <a:ea typeface="맑은 고딕" pitchFamily="50" charset="-127"/>
              </a:rPr>
              <a:t> </a:t>
            </a:r>
            <a:r>
              <a:rPr lang="en-US" altLang="ko-KR" sz="2000" b="0" kern="0" dirty="0">
                <a:ea typeface="맑은 고딕" pitchFamily="50" charset="-127"/>
              </a:rPr>
              <a:t>(An Introduction to R, R Data </a:t>
            </a:r>
            <a:r>
              <a:rPr lang="en-US" altLang="ko-KR" sz="2000" b="0" kern="0" dirty="0" smtClean="0">
                <a:ea typeface="맑은 고딕" pitchFamily="50" charset="-127"/>
              </a:rPr>
              <a:t>Import/Export, etc.)</a:t>
            </a:r>
            <a:endParaRPr lang="en-US" altLang="ko-KR" sz="2000" b="0" kern="0" dirty="0">
              <a:ea typeface="맑은 고딕" pitchFamily="50" charset="-127"/>
            </a:endParaRP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528763"/>
            <a:ext cx="85852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4213" y="404813"/>
            <a:ext cx="820826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R Manual </a:t>
            </a:r>
            <a:r>
              <a:rPr lang="en-US" altLang="ko-KR" sz="2000" dirty="0" smtClean="0">
                <a:solidFill>
                  <a:srgbClr val="3A497A"/>
                </a:solidFill>
                <a:ea typeface="맑은 고딕" pitchFamily="50" charset="-127"/>
                <a:cs typeface="Arial Bold"/>
              </a:rPr>
              <a:t>(http://cran.r-project.org/manuals.html)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3324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그룹 30"/>
          <p:cNvGrpSpPr>
            <a:grpSpLocks/>
          </p:cNvGrpSpPr>
          <p:nvPr/>
        </p:nvGrpSpPr>
        <p:grpSpPr bwMode="auto">
          <a:xfrm>
            <a:off x="509588" y="1887538"/>
            <a:ext cx="7491412" cy="4298950"/>
            <a:chOff x="509227" y="1787539"/>
            <a:chExt cx="7491778" cy="4298936"/>
          </a:xfrm>
        </p:grpSpPr>
        <p:pic>
          <p:nvPicPr>
            <p:cNvPr id="25605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87"/>
            <a:stretch>
              <a:fillRect/>
            </a:stretch>
          </p:blipFill>
          <p:spPr bwMode="auto">
            <a:xfrm>
              <a:off x="902159" y="1787539"/>
              <a:ext cx="7098846" cy="4298936"/>
            </a:xfrm>
            <a:prstGeom prst="rect">
              <a:avLst/>
            </a:prstGeom>
            <a:noFill/>
            <a:ln w="12700">
              <a:solidFill>
                <a:srgbClr val="33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06" name="Rectangle 11"/>
            <p:cNvSpPr>
              <a:spLocks noChangeArrowheads="1"/>
            </p:cNvSpPr>
            <p:nvPr/>
          </p:nvSpPr>
          <p:spPr bwMode="auto">
            <a:xfrm>
              <a:off x="823922" y="1939160"/>
              <a:ext cx="2366281" cy="151622"/>
            </a:xfrm>
            <a:prstGeom prst="rect">
              <a:avLst/>
            </a:prstGeom>
            <a:noFill/>
            <a:ln w="127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hangingPunct="1"/>
              <a:endParaRPr lang="ko-KR" altLang="en-US" sz="1800">
                <a:ea typeface="맑은 고딕" pitchFamily="50" charset="-127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517164" y="1866914"/>
              <a:ext cx="236550" cy="273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anchor="ctr" anchorCtr="1"/>
            <a:lstStyle/>
            <a:p>
              <a:pPr>
                <a:defRPr/>
              </a:pPr>
              <a:r>
                <a:rPr lang="ko-KR" altLang="en-US" sz="1800">
                  <a:solidFill>
                    <a:srgbClr val="800000"/>
                  </a:solidFill>
                  <a:ea typeface="맑은 고딕" pitchFamily="50" charset="-127"/>
                  <a:cs typeface="Arial" charset="0"/>
                </a:rPr>
                <a:t>①</a:t>
              </a:r>
              <a:endParaRPr lang="en-US" altLang="ko-KR" sz="1800">
                <a:solidFill>
                  <a:srgbClr val="800000"/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25608" name="Rectangle 13"/>
            <p:cNvSpPr>
              <a:spLocks noChangeArrowheads="1"/>
            </p:cNvSpPr>
            <p:nvPr/>
          </p:nvSpPr>
          <p:spPr bwMode="auto">
            <a:xfrm>
              <a:off x="823922" y="2112894"/>
              <a:ext cx="1677782" cy="150043"/>
            </a:xfrm>
            <a:prstGeom prst="rect">
              <a:avLst/>
            </a:prstGeom>
            <a:noFill/>
            <a:ln w="127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hangingPunct="1"/>
              <a:endParaRPr lang="ko-KR" altLang="en-US" sz="1800">
                <a:ea typeface="맑은 고딕" pitchFamily="50" charset="-127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517164" y="2039950"/>
              <a:ext cx="236550" cy="273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anchor="ctr" anchorCtr="1"/>
            <a:lstStyle/>
            <a:p>
              <a:pPr>
                <a:defRPr/>
              </a:pPr>
              <a:r>
                <a:rPr lang="en-US" altLang="ko-KR" sz="1800">
                  <a:solidFill>
                    <a:srgbClr val="800000"/>
                  </a:solidFill>
                  <a:ea typeface="맑은 고딕" pitchFamily="50" charset="-127"/>
                  <a:cs typeface="Arial" charset="0"/>
                </a:rPr>
                <a:t>②</a:t>
              </a:r>
            </a:p>
          </p:txBody>
        </p:sp>
        <p:sp>
          <p:nvSpPr>
            <p:cNvPr id="25610" name="Rectangle 15"/>
            <p:cNvSpPr>
              <a:spLocks noChangeArrowheads="1"/>
            </p:cNvSpPr>
            <p:nvPr/>
          </p:nvSpPr>
          <p:spPr bwMode="auto">
            <a:xfrm>
              <a:off x="823920" y="2289785"/>
              <a:ext cx="4652586" cy="2865019"/>
            </a:xfrm>
            <a:prstGeom prst="rect">
              <a:avLst/>
            </a:prstGeom>
            <a:noFill/>
            <a:ln w="127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hangingPunct="1"/>
              <a:endParaRPr lang="ko-KR" altLang="en-US" sz="1800">
                <a:ea typeface="맑은 고딕" pitchFamily="50" charset="-127"/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509227" y="2646373"/>
              <a:ext cx="236549" cy="273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anchor="ctr" anchorCtr="1"/>
            <a:lstStyle/>
            <a:p>
              <a:pPr>
                <a:defRPr/>
              </a:pPr>
              <a:r>
                <a:rPr lang="ko-KR" altLang="en-US" sz="1800">
                  <a:solidFill>
                    <a:srgbClr val="800000"/>
                  </a:solidFill>
                  <a:ea typeface="맑은 고딕" pitchFamily="50" charset="-127"/>
                  <a:cs typeface="Arial" charset="0"/>
                </a:rPr>
                <a:t>③</a:t>
              </a:r>
              <a:endParaRPr lang="en-US" altLang="ko-KR" sz="1800">
                <a:solidFill>
                  <a:srgbClr val="800000"/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25612" name="Text Box 17"/>
            <p:cNvSpPr txBox="1">
              <a:spLocks noChangeArrowheads="1"/>
            </p:cNvSpPr>
            <p:nvPr/>
          </p:nvSpPr>
          <p:spPr bwMode="auto">
            <a:xfrm>
              <a:off x="3240623" y="1871247"/>
              <a:ext cx="472909" cy="2684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33333"/>
              </a:solidFill>
              <a:miter lim="800000"/>
              <a:headEnd/>
              <a:tailEnd/>
            </a:ln>
            <a:effectLst>
              <a:prstShdw prst="shdw17" dist="17961" dir="2700000">
                <a:srgbClr val="1F1F1F"/>
              </a:prstShdw>
            </a:effectLst>
          </p:spPr>
          <p:txBody>
            <a:bodyPr lIns="0" rIns="0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hangingPunct="1"/>
              <a:r>
                <a:rPr lang="ko-KR" altLang="en-US" sz="1800" u="sng">
                  <a:solidFill>
                    <a:srgbClr val="800000"/>
                  </a:solidFill>
                  <a:ea typeface="맑은 고딕" pitchFamily="50" charset="-127"/>
                </a:rPr>
                <a:t>메뉴</a:t>
              </a:r>
            </a:p>
          </p:txBody>
        </p:sp>
        <p:sp>
          <p:nvSpPr>
            <p:cNvPr id="25613" name="Text Box 18"/>
            <p:cNvSpPr txBox="1">
              <a:spLocks noChangeArrowheads="1"/>
            </p:cNvSpPr>
            <p:nvPr/>
          </p:nvSpPr>
          <p:spPr bwMode="auto">
            <a:xfrm>
              <a:off x="2614714" y="2065512"/>
              <a:ext cx="472909" cy="2684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33333"/>
              </a:solidFill>
              <a:miter lim="800000"/>
              <a:headEnd/>
              <a:tailEnd/>
            </a:ln>
            <a:effectLst>
              <a:prstShdw prst="shdw17" dist="17961" dir="2700000">
                <a:srgbClr val="1F1F1F"/>
              </a:prstShdw>
            </a:effectLst>
          </p:spPr>
          <p:txBody>
            <a:bodyPr lIns="0" rIns="0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hangingPunct="1"/>
              <a:r>
                <a:rPr lang="ko-KR" altLang="en-US" sz="1800" u="sng">
                  <a:solidFill>
                    <a:srgbClr val="800000"/>
                  </a:solidFill>
                  <a:ea typeface="맑은 고딕" pitchFamily="50" charset="-127"/>
                </a:rPr>
                <a:t>툴바</a:t>
              </a:r>
            </a:p>
          </p:txBody>
        </p:sp>
        <p:sp>
          <p:nvSpPr>
            <p:cNvPr id="25614" name="Text Box 19"/>
            <p:cNvSpPr txBox="1">
              <a:spLocks noChangeArrowheads="1"/>
            </p:cNvSpPr>
            <p:nvPr/>
          </p:nvSpPr>
          <p:spPr bwMode="auto">
            <a:xfrm>
              <a:off x="5530406" y="2332431"/>
              <a:ext cx="1460452" cy="30640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333333"/>
              </a:solidFill>
              <a:miter lim="800000"/>
              <a:headEnd/>
              <a:tailEnd/>
            </a:ln>
            <a:effectLst>
              <a:prstShdw prst="shdw17" dist="17961" dir="2700000">
                <a:srgbClr val="1F1F1F"/>
              </a:prstShdw>
            </a:effectLst>
          </p:spPr>
          <p:txBody>
            <a:bodyPr lIns="0" rIns="0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eaLnBrk="1" hangingPunct="1"/>
              <a:r>
                <a:rPr lang="en-US" altLang="ko-KR" sz="1800" u="sng">
                  <a:solidFill>
                    <a:srgbClr val="800000"/>
                  </a:solidFill>
                  <a:ea typeface="맑은 고딕" pitchFamily="50" charset="-127"/>
                </a:rPr>
                <a:t>R Console</a:t>
              </a: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12750" y="1057275"/>
            <a:ext cx="8259763" cy="657225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kern="0" dirty="0" err="1">
                <a:ea typeface="맑은 고딕" pitchFamily="50" charset="-127"/>
              </a:rPr>
              <a:t>RGui</a:t>
            </a:r>
            <a:r>
              <a:rPr lang="en-US" altLang="ko-KR" sz="2000" kern="0" dirty="0">
                <a:ea typeface="맑은 고딕" pitchFamily="50" charset="-127"/>
              </a:rPr>
              <a:t> </a:t>
            </a:r>
            <a:r>
              <a:rPr lang="en-US" altLang="ko-KR" sz="2000" kern="0" dirty="0" smtClean="0">
                <a:ea typeface="맑은 고딕" pitchFamily="50" charset="-127"/>
              </a:rPr>
              <a:t>: menu, toolbar, console</a:t>
            </a:r>
            <a:endParaRPr lang="ko-KR" altLang="en-US" sz="2000" kern="0" dirty="0">
              <a:ea typeface="맑은 고딕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84213" y="404813"/>
            <a:ext cx="820826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RGUI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957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08187"/>
            <a:ext cx="5841900" cy="440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4213" y="404813"/>
            <a:ext cx="820826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R Studio </a:t>
            </a:r>
            <a:r>
              <a:rPr lang="en-US" altLang="ko-KR" sz="2000" dirty="0" smtClean="0">
                <a:solidFill>
                  <a:srgbClr val="3A497A"/>
                </a:solidFill>
                <a:ea typeface="맑은 고딕" pitchFamily="50" charset="-127"/>
                <a:cs typeface="Arial Bold"/>
              </a:rPr>
              <a:t>(http://www.rstudio.org/)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600" y="6165304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/>
            <a:r>
              <a:rPr lang="en-US" altLang="ko-KR" dirty="0">
                <a:ea typeface="굴림" pitchFamily="50" charset="-127"/>
              </a:rPr>
              <a:t>User editor: http://sourceforge.net/projects/tinn-r/</a:t>
            </a:r>
          </a:p>
        </p:txBody>
      </p:sp>
    </p:spTree>
    <p:extLst>
      <p:ext uri="{BB962C8B-B14F-4D97-AF65-F5344CB8AC3E}">
        <p14:creationId xmlns:p14="http://schemas.microsoft.com/office/powerpoint/2010/main" val="3205423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12763" y="1796181"/>
            <a:ext cx="8259762" cy="4729163"/>
          </a:xfrm>
          <a:prstGeom prst="rect">
            <a:avLst/>
          </a:prstGeom>
        </p:spPr>
        <p:txBody>
          <a:bodyPr/>
          <a:lstStyle>
            <a:lvl1pPr marL="268288" indent="-268288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ko-KR" sz="2000" b="0" dirty="0">
                <a:ea typeface="맑은 고딕" pitchFamily="50" charset="-127"/>
              </a:rPr>
              <a:t>http://www.r-project.org</a:t>
            </a:r>
          </a:p>
          <a:p>
            <a:pPr algn="l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ko-KR" sz="2000" b="0" dirty="0">
                <a:ea typeface="맑은 고딕" pitchFamily="50" charset="-127"/>
              </a:rPr>
              <a:t>http://www.r-project.kr (</a:t>
            </a:r>
            <a:r>
              <a:rPr lang="ko-KR" altLang="en-US" sz="2000" b="0" dirty="0">
                <a:ea typeface="맑은 고딕" pitchFamily="50" charset="-127"/>
              </a:rPr>
              <a:t>한국 </a:t>
            </a:r>
            <a:r>
              <a:rPr lang="en-US" altLang="ko-KR" sz="2000" b="0" dirty="0">
                <a:ea typeface="맑은 고딕" pitchFamily="50" charset="-127"/>
              </a:rPr>
              <a:t>R </a:t>
            </a:r>
            <a:r>
              <a:rPr lang="ko-KR" altLang="en-US" sz="2000" b="0" dirty="0">
                <a:ea typeface="맑은 고딕" pitchFamily="50" charset="-127"/>
              </a:rPr>
              <a:t>사용자 모임 </a:t>
            </a:r>
            <a:r>
              <a:rPr lang="en-US" altLang="ko-KR" sz="2000" b="0" dirty="0">
                <a:ea typeface="맑은 고딕" pitchFamily="50" charset="-127"/>
              </a:rPr>
              <a:t>- KRUG)</a:t>
            </a:r>
            <a:endParaRPr lang="ko-KR" altLang="en-US" sz="2000" b="0" dirty="0">
              <a:ea typeface="맑은 고딕" pitchFamily="50" charset="-127"/>
            </a:endParaRPr>
          </a:p>
          <a:p>
            <a:pPr algn="l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ko-KR" sz="2000" b="0" dirty="0">
                <a:ea typeface="맑은 고딕" pitchFamily="50" charset="-127"/>
              </a:rPr>
              <a:t>http://www.r-bloggers.com </a:t>
            </a:r>
          </a:p>
          <a:p>
            <a:pPr algn="l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ko-KR" sz="2000" b="0" dirty="0">
                <a:ea typeface="맑은 고딕" pitchFamily="50" charset="-127"/>
              </a:rPr>
              <a:t>http://stackoverflow.com</a:t>
            </a:r>
          </a:p>
          <a:p>
            <a:pPr algn="l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ko-KR" sz="2000" b="0" dirty="0">
                <a:ea typeface="맑은 고딕" pitchFamily="50" charset="-127"/>
              </a:rPr>
              <a:t>http://stats.stackexchange.com</a:t>
            </a:r>
          </a:p>
          <a:p>
            <a:pPr algn="l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ko-KR" sz="2000" b="0" dirty="0">
                <a:ea typeface="맑은 고딕" pitchFamily="50" charset="-127"/>
              </a:rPr>
              <a:t>http://www.inside-r.org/</a:t>
            </a:r>
          </a:p>
          <a:p>
            <a:pPr algn="l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ko-KR" sz="2000" b="0" dirty="0">
                <a:ea typeface="맑은 고딕" pitchFamily="50" charset="-127"/>
              </a:rPr>
              <a:t>http://www.r-statistics.com/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4213" y="404813"/>
            <a:ext cx="8208267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R</a:t>
            </a:r>
            <a:r>
              <a:rPr kumimoji="1" lang="en-US" altLang="ko-KR" sz="40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1" lang="en-US" altLang="ko-KR" sz="4000" b="1" kern="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related websites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3636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39145" y="2219684"/>
            <a:ext cx="2601007" cy="8980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Data Processing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4670107"/>
            <a:ext cx="2439553" cy="8980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Visualization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87417" y="4670107"/>
            <a:ext cx="2355955" cy="8980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Modeling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왼쪽/오른쪽 화살표 2"/>
          <p:cNvSpPr/>
          <p:nvPr/>
        </p:nvSpPr>
        <p:spPr>
          <a:xfrm rot="18599522">
            <a:off x="2353816" y="3730034"/>
            <a:ext cx="129614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3869050" y="4975110"/>
            <a:ext cx="129614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 rot="2892709">
            <a:off x="5462563" y="3720149"/>
            <a:ext cx="129614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84213" y="404813"/>
            <a:ext cx="8208267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kern="0" noProof="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Data Analysis Steps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157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Getting Started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 smtClean="0">
                <a:ea typeface="굴림" pitchFamily="50" charset="-127"/>
              </a:rPr>
              <a:t>Basic assignment and operations.</a:t>
            </a:r>
          </a:p>
          <a:p>
            <a:r>
              <a:rPr lang="en-US" altLang="ko-KR" sz="2800" dirty="0" smtClean="0">
                <a:ea typeface="굴림" pitchFamily="50" charset="-127"/>
              </a:rPr>
              <a:t>Arithmetic Operations:</a:t>
            </a:r>
          </a:p>
          <a:p>
            <a:pPr lvl="1"/>
            <a:r>
              <a:rPr lang="en-US" altLang="ko-KR" sz="2400" dirty="0" smtClean="0">
                <a:ea typeface="굴림" pitchFamily="50" charset="-127"/>
              </a:rPr>
              <a:t>+, -, *, /, ^ are the standard arithmetic operators.</a:t>
            </a:r>
          </a:p>
          <a:p>
            <a:r>
              <a:rPr lang="en-US" altLang="ko-KR" sz="2800" dirty="0" smtClean="0">
                <a:ea typeface="굴림" pitchFamily="50" charset="-127"/>
              </a:rPr>
              <a:t>Matrix Arithmetic.</a:t>
            </a:r>
          </a:p>
          <a:p>
            <a:pPr lvl="1"/>
            <a:r>
              <a:rPr lang="en-US" altLang="ko-KR" sz="2400" dirty="0" smtClean="0">
                <a:ea typeface="굴림" pitchFamily="50" charset="-127"/>
              </a:rPr>
              <a:t>* is element wise multiplication</a:t>
            </a:r>
          </a:p>
          <a:p>
            <a:pPr lvl="1"/>
            <a:r>
              <a:rPr lang="en-US" altLang="ko-KR" sz="2400" dirty="0" smtClean="0">
                <a:ea typeface="굴림" pitchFamily="50" charset="-127"/>
              </a:rPr>
              <a:t>%*% is matrix multiplication</a:t>
            </a:r>
          </a:p>
          <a:p>
            <a:r>
              <a:rPr lang="en-US" altLang="ko-KR" sz="2800" dirty="0" smtClean="0">
                <a:ea typeface="굴림" pitchFamily="50" charset="-127"/>
              </a:rPr>
              <a:t>Assignment</a:t>
            </a:r>
          </a:p>
          <a:p>
            <a:pPr lvl="1"/>
            <a:r>
              <a:rPr lang="en-US" altLang="ko-KR" sz="2400" dirty="0" smtClean="0">
                <a:ea typeface="굴림" pitchFamily="50" charset="-127"/>
              </a:rPr>
              <a:t>To assign a value to a variable use “&lt;-”</a:t>
            </a:r>
          </a:p>
          <a:p>
            <a:pPr lvl="1">
              <a:buFont typeface="Wingdings" pitchFamily="2" charset="2"/>
              <a:buNone/>
            </a:pPr>
            <a:endParaRPr lang="en-US" altLang="ko-KR" sz="2400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6283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821E65-A173-44F8-9E9D-636B7373F5A6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>
                <a:ea typeface="굴림" pitchFamily="50" charset="-127"/>
              </a:rPr>
              <a:t>An 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72400" cy="3886200"/>
          </a:xfrm>
        </p:spPr>
        <p:txBody>
          <a:bodyPr/>
          <a:lstStyle/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# An example 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x &lt;- c(1:10)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x[(x&gt;8) | (x&lt;5)]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# yields 1 2 3 4 9 10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# How it works 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x &lt;- c(1:10)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X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&gt;1 2 3 4 5 6 7 8 9 10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x &gt; 8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F F F F F F F F T T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x &lt; 5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T T T T F F F F F F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x &gt; 8 | x &lt; 5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T T T T F F F F T T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x[c(T,T,T,T,F,F,F,F,T,T)]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2000" smtClean="0">
                <a:ea typeface="굴림" pitchFamily="50" charset="-127"/>
              </a:rPr>
              <a:t>&gt; 1 2 3 4 9 10</a:t>
            </a:r>
            <a:r>
              <a:rPr lang="en-US" altLang="ko-KR" sz="2000" smtClean="0">
                <a:ea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635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DF270D-9A6C-4D63-A7A8-17FEB0B1AD81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>
                <a:ea typeface="굴림" pitchFamily="50" charset="-127"/>
              </a:rPr>
              <a:t>R Introduction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3886200"/>
          </a:xfrm>
        </p:spPr>
        <p:txBody>
          <a:bodyPr/>
          <a:lstStyle/>
          <a:p>
            <a:pPr marL="1219200" lvl="2" indent="-304800">
              <a:lnSpc>
                <a:spcPct val="80000"/>
              </a:lnSpc>
            </a:pPr>
            <a:r>
              <a:rPr lang="en-US" altLang="ko-KR" sz="2000" smtClean="0">
                <a:ea typeface="굴림" pitchFamily="50" charset="-127"/>
              </a:rPr>
              <a:t>To list the objects that you have in your current R session use the function ls or the function objects.</a:t>
            </a:r>
          </a:p>
          <a:p>
            <a:pPr marL="2095500" lvl="4" indent="-2667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ea typeface="굴림" pitchFamily="50" charset="-127"/>
              </a:rPr>
              <a:t>&gt; ls()</a:t>
            </a:r>
          </a:p>
          <a:p>
            <a:pPr marL="2095500" lvl="4" indent="-2667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ea typeface="굴림" pitchFamily="50" charset="-127"/>
              </a:rPr>
              <a:t>[1] "x" "y"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ko-KR" sz="2000" smtClean="0">
                <a:ea typeface="굴림" pitchFamily="50" charset="-127"/>
              </a:rPr>
              <a:t>So to run the function ls we need to enter the name followed by an opening ( and and aclosing ). Entering only ls will just print the object, you will see the underlying R code of the the function ls. Most functions in R accept certain arguments. For example, one of the arguments of the function ls is pattern. To list all objects starting with the letter x:</a:t>
            </a:r>
          </a:p>
          <a:p>
            <a:pPr marL="2095500" lvl="4" indent="-2667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ea typeface="굴림" pitchFamily="50" charset="-127"/>
              </a:rPr>
              <a:t>&gt; x2 = 9</a:t>
            </a:r>
          </a:p>
          <a:p>
            <a:pPr marL="2095500" lvl="4" indent="-2667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ea typeface="굴림" pitchFamily="50" charset="-127"/>
              </a:rPr>
              <a:t>&gt; y2 = 10</a:t>
            </a:r>
          </a:p>
          <a:p>
            <a:pPr marL="2095500" lvl="4" indent="-2667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ea typeface="굴림" pitchFamily="50" charset="-127"/>
              </a:rPr>
              <a:t>&gt; ls(pattern="x")</a:t>
            </a:r>
          </a:p>
          <a:p>
            <a:pPr marL="2095500" lvl="4" indent="-2667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ea typeface="굴림" pitchFamily="50" charset="-127"/>
              </a:rPr>
              <a:t>[1] "x" "x2"</a:t>
            </a:r>
          </a:p>
          <a:p>
            <a:pPr marL="2095500" lvl="4" indent="-266700">
              <a:lnSpc>
                <a:spcPct val="80000"/>
              </a:lnSpc>
              <a:buFont typeface="Wingdings" pitchFamily="2" charset="2"/>
              <a:buNone/>
            </a:pPr>
            <a:endParaRPr lang="en-US" altLang="ko-KR" sz="28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735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BC13A5-40B3-4DD5-96D6-B698756F7530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>
                <a:ea typeface="굴림" pitchFamily="50" charset="-127"/>
              </a:rPr>
              <a:t>R Introduction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3886200"/>
          </a:xfrm>
        </p:spPr>
        <p:txBody>
          <a:bodyPr/>
          <a:lstStyle/>
          <a:p>
            <a:pPr marL="1219200" lvl="2" indent="-304800">
              <a:lnSpc>
                <a:spcPct val="80000"/>
              </a:lnSpc>
            </a:pPr>
            <a:r>
              <a:rPr lang="en-US" altLang="ko-KR" sz="2000" smtClean="0">
                <a:ea typeface="굴림" pitchFamily="50" charset="-127"/>
              </a:rPr>
              <a:t>If you assign a value to an object that already exists then the contents of the object will be overwritten with the new value (without a warning!). Use the function rm to remove one or more objects from your session.</a:t>
            </a:r>
          </a:p>
          <a:p>
            <a:pPr marL="1219200" lvl="2" indent="-304800">
              <a:lnSpc>
                <a:spcPct val="80000"/>
              </a:lnSpc>
            </a:pPr>
            <a:endParaRPr lang="en-US" altLang="ko-KR" sz="2000" smtClean="0">
              <a:ea typeface="굴림" pitchFamily="50" charset="-127"/>
            </a:endParaRPr>
          </a:p>
          <a:p>
            <a:pPr marL="2095500" lvl="4" indent="-2667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ea typeface="굴림" pitchFamily="50" charset="-127"/>
              </a:rPr>
              <a:t>&gt; rm(x, x2)</a:t>
            </a:r>
          </a:p>
          <a:p>
            <a:pPr marL="1219200" lvl="2" indent="-304800">
              <a:lnSpc>
                <a:spcPct val="80000"/>
              </a:lnSpc>
            </a:pPr>
            <a:endParaRPr lang="en-US" altLang="ko-KR" sz="2000" smtClean="0">
              <a:ea typeface="굴림" pitchFamily="50" charset="-127"/>
            </a:endParaRPr>
          </a:p>
          <a:p>
            <a:pPr marL="1219200" lvl="2" indent="-304800">
              <a:lnSpc>
                <a:spcPct val="80000"/>
              </a:lnSpc>
            </a:pPr>
            <a:r>
              <a:rPr lang="en-US" altLang="ko-KR" sz="2000" smtClean="0">
                <a:ea typeface="굴림" pitchFamily="50" charset="-127"/>
              </a:rPr>
              <a:t>Lets create two small vectors with data and a scatterplot.</a:t>
            </a:r>
          </a:p>
          <a:p>
            <a:pPr marL="2095500" lvl="4" indent="-2667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ea typeface="굴림" pitchFamily="50" charset="-127"/>
              </a:rPr>
              <a:t>z2 &lt;- c(1,2,3,4,5,6)</a:t>
            </a:r>
          </a:p>
          <a:p>
            <a:pPr marL="2095500" lvl="4" indent="-2667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ea typeface="굴림" pitchFamily="50" charset="-127"/>
              </a:rPr>
              <a:t>z3 &lt;- c(6,8,3,5,7,1)</a:t>
            </a:r>
          </a:p>
          <a:p>
            <a:pPr marL="2095500" lvl="4" indent="-2667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ea typeface="굴림" pitchFamily="50" charset="-127"/>
              </a:rPr>
              <a:t>plot(z2,z3)</a:t>
            </a:r>
          </a:p>
          <a:p>
            <a:pPr marL="2095500" lvl="4" indent="-2667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ea typeface="굴림" pitchFamily="50" charset="-127"/>
              </a:rPr>
              <a:t>title("My first scatterplot")</a:t>
            </a:r>
          </a:p>
        </p:txBody>
      </p:sp>
    </p:spTree>
    <p:extLst>
      <p:ext uri="{BB962C8B-B14F-4D97-AF65-F5344CB8AC3E}">
        <p14:creationId xmlns:p14="http://schemas.microsoft.com/office/powerpoint/2010/main" val="42711134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12750" y="1057275"/>
            <a:ext cx="8259763" cy="1000125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kern="0" dirty="0" smtClean="0">
                <a:ea typeface="맑은 고딕" pitchFamily="50" charset="-127"/>
              </a:rPr>
              <a:t>Growth of users and packages lead R to be one standard of high-level education</a:t>
            </a:r>
            <a:endParaRPr lang="ko-KR" altLang="en-US" sz="2000" kern="0" dirty="0">
              <a:ea typeface="맑은 고딕" pitchFamily="50" charset="-127"/>
            </a:endParaRPr>
          </a:p>
        </p:txBody>
      </p:sp>
      <p:sp>
        <p:nvSpPr>
          <p:cNvPr id="6149" name="TextBox 12"/>
          <p:cNvSpPr txBox="1">
            <a:spLocks noChangeArrowheads="1"/>
          </p:cNvSpPr>
          <p:nvPr/>
        </p:nvSpPr>
        <p:spPr bwMode="auto">
          <a:xfrm>
            <a:off x="3719513" y="6315075"/>
            <a:ext cx="4572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927969"/>
              </a:buClr>
            </a:pPr>
            <a:r>
              <a:rPr lang="ko-KR" altLang="en-US" sz="1000" b="0" dirty="0">
                <a:ea typeface="맑은 고딕" pitchFamily="50" charset="-127"/>
              </a:rPr>
              <a:t>☞ </a:t>
            </a:r>
            <a:r>
              <a:rPr lang="en-US" altLang="ko-KR" sz="1000" b="0" dirty="0">
                <a:ea typeface="맑은 고딕" pitchFamily="50" charset="-127"/>
              </a:rPr>
              <a:t>Revolution Analytics  </a:t>
            </a:r>
            <a:r>
              <a:rPr lang="ko-KR" altLang="en-US" sz="1000" b="0" dirty="0">
                <a:ea typeface="맑은 고딕" pitchFamily="50" charset="-127"/>
              </a:rPr>
              <a:t>소개자료</a:t>
            </a:r>
            <a:r>
              <a:rPr lang="en-US" altLang="ko-KR" sz="1000" b="0" dirty="0">
                <a:ea typeface="맑은 고딕" pitchFamily="50" charset="-127"/>
              </a:rPr>
              <a:t>(</a:t>
            </a:r>
            <a:r>
              <a:rPr lang="ko-KR" altLang="en-US" sz="1000" b="0" dirty="0">
                <a:ea typeface="맑은 고딕" pitchFamily="50" charset="-127"/>
              </a:rPr>
              <a:t>소스 </a:t>
            </a:r>
            <a:r>
              <a:rPr lang="en-US" altLang="ko-KR" sz="1000" b="0" dirty="0">
                <a:ea typeface="맑은 고딕" pitchFamily="50" charset="-127"/>
              </a:rPr>
              <a:t>: http://r4stats.com/articles/popularity/)</a:t>
            </a:r>
            <a:endParaRPr lang="ko-KR" altLang="en-US" sz="1000" b="0" dirty="0">
              <a:ea typeface="맑은 고딕" pitchFamily="50" charset="-127"/>
            </a:endParaRPr>
          </a:p>
        </p:txBody>
      </p:sp>
      <p:pic>
        <p:nvPicPr>
          <p:cNvPr id="1026" name="Picture 2" descr="http://r4stats.files.wordpress.com/2012/04/fig_7b_scholarlyimpactlittle6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71099"/>
            <a:ext cx="5041327" cy="349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4stats.files.wordpress.com/2012/04/fig_6_books.png?w=640&amp;h=68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52" y="1844824"/>
            <a:ext cx="3970377" cy="427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kern="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Growth of interest in R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9324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B1FA70-8C53-40AA-A1C6-BF03C4A11AED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>
                <a:ea typeface="굴림" pitchFamily="50" charset="-127"/>
              </a:rPr>
              <a:t>R Introduction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72400" cy="3886200"/>
          </a:xfrm>
        </p:spPr>
        <p:txBody>
          <a:bodyPr/>
          <a:lstStyle/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&gt; x = sin(9)/75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&gt; y = log(x) + x^2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&gt; x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[1] 0.005494913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&gt; y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[1] -5.203902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&gt; m &lt;- matrix(c(1,2,4,1), ncol=2)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&gt; m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&gt; [,1] [,2]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[1,] 1 4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[2,] 2 1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&gt; solve(m)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[,1] [,2]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[1,] -0.1428571 0.5714286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[2,] 0.2857143 -0.1428571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&gt; solve(m) %*% m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US" altLang="ko-KR" sz="28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18005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E83D80-1D3B-4A2B-95DC-FB9BDD8C46EB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>
                <a:ea typeface="굴림" pitchFamily="50" charset="-127"/>
              </a:rPr>
              <a:t>R Workspace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8077200" cy="3886200"/>
          </a:xfrm>
        </p:spPr>
        <p:txBody>
          <a:bodyPr/>
          <a:lstStyle/>
          <a:p>
            <a:pPr marL="800100" lvl="1" indent="-342900">
              <a:buFont typeface="Wingdings" pitchFamily="2" charset="2"/>
              <a:buNone/>
            </a:pPr>
            <a:r>
              <a:rPr lang="en-US" altLang="ko-KR" smtClean="0">
                <a:ea typeface="굴림" pitchFamily="50" charset="-127"/>
              </a:rPr>
              <a:t>getwd() # print the current working directory </a:t>
            </a:r>
            <a:br>
              <a:rPr lang="en-US" altLang="ko-KR" smtClean="0">
                <a:ea typeface="굴림" pitchFamily="50" charset="-127"/>
              </a:rPr>
            </a:br>
            <a:endParaRPr lang="en-US" altLang="ko-KR" smtClean="0">
              <a:ea typeface="굴림" pitchFamily="50" charset="-127"/>
            </a:endParaRP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smtClean="0">
                <a:ea typeface="굴림" pitchFamily="50" charset="-127"/>
              </a:rPr>
              <a:t>ls()  # list the objects in the current workspace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smtClean="0">
                <a:ea typeface="굴림" pitchFamily="50" charset="-127"/>
              </a:rPr>
              <a:t>setwd(mydirectory)   # change to mydirectory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smtClean="0">
                <a:ea typeface="굴림" pitchFamily="50" charset="-127"/>
              </a:rPr>
              <a:t>setwd("c:/docs/mydir")  </a:t>
            </a:r>
          </a:p>
        </p:txBody>
      </p:sp>
    </p:spTree>
    <p:extLst>
      <p:ext uri="{BB962C8B-B14F-4D97-AF65-F5344CB8AC3E}">
        <p14:creationId xmlns:p14="http://schemas.microsoft.com/office/powerpoint/2010/main" val="110730100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ED5A85-F6F7-47A8-B0BE-78D1B790EE81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>
                <a:ea typeface="굴림" pitchFamily="50" charset="-127"/>
              </a:rPr>
              <a:t>R Help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3886200"/>
          </a:xfrm>
        </p:spPr>
        <p:txBody>
          <a:bodyPr/>
          <a:lstStyle/>
          <a:p>
            <a:pPr marL="800100" lvl="1" indent="-342900">
              <a:buFont typeface="Wingdings" pitchFamily="2" charset="2"/>
              <a:buNone/>
            </a:pPr>
            <a:r>
              <a:rPr lang="en-US" altLang="ko-KR" sz="2400" dirty="0" err="1" smtClean="0">
                <a:ea typeface="굴림" pitchFamily="50" charset="-127"/>
              </a:rPr>
              <a:t>help.start</a:t>
            </a:r>
            <a:r>
              <a:rPr lang="en-US" altLang="ko-KR" sz="2400" dirty="0" smtClean="0">
                <a:ea typeface="굴림" pitchFamily="50" charset="-127"/>
              </a:rPr>
              <a:t>()   # general help</a:t>
            </a:r>
            <a:br>
              <a:rPr lang="en-US" altLang="ko-KR" sz="2400" dirty="0" smtClean="0">
                <a:ea typeface="굴림" pitchFamily="50" charset="-127"/>
              </a:rPr>
            </a:br>
            <a:endParaRPr lang="en-US" altLang="ko-KR" sz="2400" dirty="0" smtClean="0">
              <a:ea typeface="굴림" pitchFamily="50" charset="-127"/>
            </a:endParaRP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help(</a:t>
            </a:r>
            <a:r>
              <a:rPr lang="en-US" altLang="ko-KR" sz="2400" i="1" dirty="0" smtClean="0">
                <a:ea typeface="굴림" pitchFamily="50" charset="-127"/>
              </a:rPr>
              <a:t>foo</a:t>
            </a:r>
            <a:r>
              <a:rPr lang="en-US" altLang="ko-KR" sz="2400" dirty="0" smtClean="0">
                <a:ea typeface="굴림" pitchFamily="50" charset="-127"/>
              </a:rPr>
              <a:t>)      # help about function </a:t>
            </a:r>
            <a:r>
              <a:rPr lang="en-US" altLang="ko-KR" sz="2400" i="1" dirty="0" smtClean="0">
                <a:ea typeface="굴림" pitchFamily="50" charset="-127"/>
              </a:rPr>
              <a:t>foo</a:t>
            </a:r>
            <a:r>
              <a:rPr lang="en-US" altLang="ko-KR" sz="2400" dirty="0" smtClean="0">
                <a:ea typeface="굴림" pitchFamily="50" charset="-127"/>
              </a:rPr>
              <a:t/>
            </a:r>
            <a:br>
              <a:rPr lang="en-US" altLang="ko-KR" sz="2400" dirty="0" smtClean="0">
                <a:ea typeface="굴림" pitchFamily="50" charset="-127"/>
              </a:rPr>
            </a:br>
            <a:endParaRPr lang="en-US" altLang="ko-KR" sz="2400" dirty="0" smtClean="0">
              <a:ea typeface="굴림" pitchFamily="50" charset="-127"/>
            </a:endParaRP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?</a:t>
            </a:r>
            <a:r>
              <a:rPr lang="en-US" altLang="ko-KR" sz="2400" i="1" dirty="0" smtClean="0">
                <a:ea typeface="굴림" pitchFamily="50" charset="-127"/>
              </a:rPr>
              <a:t>foo</a:t>
            </a:r>
            <a:r>
              <a:rPr lang="en-US" altLang="ko-KR" sz="2400" dirty="0" smtClean="0">
                <a:ea typeface="굴림" pitchFamily="50" charset="-127"/>
              </a:rPr>
              <a:t>           # same thing </a:t>
            </a:r>
            <a:br>
              <a:rPr lang="en-US" altLang="ko-KR" sz="2400" dirty="0" smtClean="0">
                <a:ea typeface="굴림" pitchFamily="50" charset="-127"/>
              </a:rPr>
            </a:br>
            <a:endParaRPr lang="en-US" altLang="ko-KR" sz="2400" dirty="0" smtClean="0">
              <a:ea typeface="굴림" pitchFamily="50" charset="-127"/>
            </a:endParaRP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apropos("</a:t>
            </a:r>
            <a:r>
              <a:rPr lang="en-US" altLang="ko-KR" sz="2400" i="1" dirty="0" smtClean="0">
                <a:ea typeface="굴림" pitchFamily="50" charset="-127"/>
              </a:rPr>
              <a:t>foo</a:t>
            </a:r>
            <a:r>
              <a:rPr lang="en-US" altLang="ko-KR" sz="2400" dirty="0" smtClean="0">
                <a:ea typeface="굴림" pitchFamily="50" charset="-127"/>
              </a:rPr>
              <a:t>") </a:t>
            </a:r>
            <a:r>
              <a:rPr lang="en-US" altLang="ko-KR" sz="1800" dirty="0" smtClean="0">
                <a:ea typeface="굴림" pitchFamily="50" charset="-127"/>
              </a:rPr>
              <a:t># list all function containing string foo</a:t>
            </a:r>
            <a:r>
              <a:rPr lang="en-US" altLang="ko-KR" sz="2400" dirty="0" smtClean="0">
                <a:ea typeface="굴림" pitchFamily="50" charset="-127"/>
              </a:rPr>
              <a:t/>
            </a:r>
            <a:br>
              <a:rPr lang="en-US" altLang="ko-KR" sz="2400" dirty="0" smtClean="0">
                <a:ea typeface="굴림" pitchFamily="50" charset="-127"/>
              </a:rPr>
            </a:br>
            <a:endParaRPr lang="en-US" altLang="ko-KR" sz="2400" dirty="0" smtClean="0">
              <a:ea typeface="굴림" pitchFamily="50" charset="-127"/>
            </a:endParaRP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example(</a:t>
            </a:r>
            <a:r>
              <a:rPr lang="en-US" altLang="ko-KR" sz="2400" i="1" dirty="0" smtClean="0">
                <a:ea typeface="굴림" pitchFamily="50" charset="-127"/>
              </a:rPr>
              <a:t>foo</a:t>
            </a:r>
            <a:r>
              <a:rPr lang="en-US" altLang="ko-KR" sz="2400" dirty="0" smtClean="0">
                <a:ea typeface="굴림" pitchFamily="50" charset="-127"/>
              </a:rPr>
              <a:t>)   </a:t>
            </a:r>
            <a:r>
              <a:rPr lang="en-US" altLang="ko-KR" sz="1800" dirty="0" smtClean="0">
                <a:ea typeface="굴림" pitchFamily="50" charset="-127"/>
              </a:rPr>
              <a:t># show an example of function </a:t>
            </a:r>
            <a:r>
              <a:rPr lang="en-US" altLang="ko-KR" sz="1800" i="1" dirty="0" smtClean="0">
                <a:ea typeface="굴림" pitchFamily="50" charset="-127"/>
              </a:rPr>
              <a:t>foo</a:t>
            </a:r>
            <a:r>
              <a:rPr lang="en-US" altLang="ko-KR" sz="1800" dirty="0" smtClean="0">
                <a:ea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425972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E1C704-CB3E-4098-8124-EB6736CC90F4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>
                <a:ea typeface="굴림" pitchFamily="50" charset="-127"/>
              </a:rPr>
              <a:t>R Datasets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3886200"/>
          </a:xfrm>
        </p:spPr>
        <p:txBody>
          <a:bodyPr/>
          <a:lstStyle/>
          <a:p>
            <a:pPr marL="800100" lvl="1" indent="-342900">
              <a:buFont typeface="Wingdings" pitchFamily="2" charset="2"/>
              <a:buNone/>
            </a:pPr>
            <a:r>
              <a:rPr lang="en-US" altLang="ko-KR" b="1" dirty="0" smtClean="0">
                <a:ea typeface="굴림" pitchFamily="50" charset="-127"/>
              </a:rPr>
              <a:t>R</a:t>
            </a:r>
            <a:r>
              <a:rPr lang="en-US" altLang="ko-KR" dirty="0" smtClean="0">
                <a:ea typeface="굴림" pitchFamily="50" charset="-127"/>
              </a:rPr>
              <a:t> comes with a number of sample datasets that you can experiment with. Type 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b="1" dirty="0" smtClean="0">
                <a:ea typeface="굴림" pitchFamily="50" charset="-127"/>
              </a:rPr>
              <a:t>&gt; data(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 to see the available datasets. The results will depend on which </a:t>
            </a:r>
            <a:r>
              <a:rPr lang="en-US" altLang="ko-KR" dirty="0" smtClean="0">
                <a:ea typeface="굴림" pitchFamily="50" charset="-127"/>
                <a:hlinkClick r:id="rId3"/>
              </a:rPr>
              <a:t>packages</a:t>
            </a:r>
            <a:r>
              <a:rPr lang="en-US" altLang="ko-KR" dirty="0" smtClean="0">
                <a:ea typeface="굴림" pitchFamily="50" charset="-127"/>
              </a:rPr>
              <a:t> you have loaded. Type 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b="1" dirty="0" smtClean="0">
                <a:ea typeface="굴림" pitchFamily="50" charset="-127"/>
              </a:rPr>
              <a:t>help(</a:t>
            </a:r>
            <a:r>
              <a:rPr lang="en-US" altLang="ko-KR" i="1" dirty="0" err="1" smtClean="0">
                <a:ea typeface="굴림" pitchFamily="50" charset="-127"/>
              </a:rPr>
              <a:t>datasetname</a:t>
            </a:r>
            <a:r>
              <a:rPr lang="en-US" altLang="ko-KR" b="1" dirty="0" smtClean="0">
                <a:ea typeface="굴림" pitchFamily="50" charset="-127"/>
              </a:rPr>
              <a:t>)</a:t>
            </a:r>
            <a:r>
              <a:rPr lang="en-US" altLang="ko-KR" dirty="0" smtClean="0">
                <a:ea typeface="굴림" pitchFamily="50" charset="-127"/>
              </a:rPr>
              <a:t> 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for details on a sample dataset. </a:t>
            </a:r>
          </a:p>
        </p:txBody>
      </p:sp>
    </p:spTree>
    <p:extLst>
      <p:ext uri="{BB962C8B-B14F-4D97-AF65-F5344CB8AC3E}">
        <p14:creationId xmlns:p14="http://schemas.microsoft.com/office/powerpoint/2010/main" val="313175911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E42258D-3B37-48B3-A412-31DC96048C39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>
                <a:ea typeface="굴림" pitchFamily="50" charset="-127"/>
              </a:rPr>
              <a:t>R Packages</a:t>
            </a:r>
          </a:p>
        </p:txBody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772400" cy="3886200"/>
          </a:xfrm>
        </p:spPr>
        <p:txBody>
          <a:bodyPr/>
          <a:lstStyle/>
          <a:p>
            <a:pPr marL="800100" lvl="1" indent="-342900">
              <a:lnSpc>
                <a:spcPct val="80000"/>
              </a:lnSpc>
              <a:defRPr/>
            </a:pPr>
            <a:r>
              <a:rPr lang="en-US" altLang="ko-KR" sz="2400" dirty="0" smtClean="0">
                <a:ea typeface="굴림" charset="-127"/>
              </a:rPr>
              <a:t>To Install ”</a:t>
            </a:r>
            <a:r>
              <a:rPr lang="en-US" altLang="ko-KR" sz="2400" dirty="0" err="1" smtClean="0">
                <a:ea typeface="굴림" charset="-127"/>
              </a:rPr>
              <a:t>MyLibrary</a:t>
            </a:r>
            <a:r>
              <a:rPr lang="en-US" altLang="ko-KR" sz="2400" dirty="0" smtClean="0">
                <a:ea typeface="굴림" charset="-127"/>
              </a:rPr>
              <a:t>“ </a:t>
            </a: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ko-KR" sz="2400" b="1" dirty="0" smtClean="0">
              <a:ea typeface="굴림" charset="-127"/>
            </a:endParaRP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2400" b="1" dirty="0" smtClean="0">
                <a:ea typeface="굴림" charset="-127"/>
              </a:rPr>
              <a:t>&gt; </a:t>
            </a:r>
            <a:r>
              <a:rPr lang="en-US" altLang="ko-KR" sz="2400" dirty="0" err="1" smtClean="0">
                <a:ea typeface="굴림" charset="-127"/>
              </a:rPr>
              <a:t>install.packages</a:t>
            </a:r>
            <a:r>
              <a:rPr lang="en-US" altLang="ko-KR" sz="2400" dirty="0" smtClean="0">
                <a:ea typeface="굴림" charset="-127"/>
              </a:rPr>
              <a:t>("</a:t>
            </a:r>
            <a:r>
              <a:rPr lang="en-US" altLang="ko-KR" sz="2400" dirty="0" err="1" smtClean="0">
                <a:ea typeface="굴림" charset="-127"/>
              </a:rPr>
              <a:t>MyLibrary</a:t>
            </a:r>
            <a:r>
              <a:rPr lang="en-US" altLang="ko-KR" sz="2400" dirty="0" smtClean="0">
                <a:ea typeface="굴림" charset="-127"/>
              </a:rPr>
              <a:t>")</a:t>
            </a:r>
            <a:endParaRPr lang="en-US" altLang="ko-KR" sz="2400" b="1" dirty="0" smtClean="0">
              <a:ea typeface="굴림" charset="-127"/>
            </a:endParaRPr>
          </a:p>
          <a:p>
            <a:pPr marL="800100" lvl="1" indent="-342900">
              <a:lnSpc>
                <a:spcPct val="80000"/>
              </a:lnSpc>
              <a:defRPr/>
            </a:pPr>
            <a:endParaRPr lang="en-US" altLang="ko-KR" sz="2400" dirty="0" smtClean="0">
              <a:ea typeface="굴림" charset="-127"/>
            </a:endParaRPr>
          </a:p>
          <a:p>
            <a:pPr marL="800100" lvl="1" indent="-342900">
              <a:lnSpc>
                <a:spcPct val="80000"/>
              </a:lnSpc>
              <a:defRPr/>
            </a:pPr>
            <a:r>
              <a:rPr lang="en-US" altLang="ko-KR" sz="2400" dirty="0" smtClean="0">
                <a:ea typeface="굴림" charset="-127"/>
              </a:rPr>
              <a:t>To use “</a:t>
            </a:r>
            <a:r>
              <a:rPr lang="en-US" altLang="ko-KR" sz="2400" dirty="0" err="1" smtClean="0">
                <a:ea typeface="굴림" charset="-127"/>
              </a:rPr>
              <a:t>MyLibrary</a:t>
            </a:r>
            <a:r>
              <a:rPr lang="en-US" altLang="ko-KR" sz="2400" dirty="0" smtClean="0">
                <a:ea typeface="굴림" charset="-127"/>
              </a:rPr>
              <a:t>”</a:t>
            </a:r>
          </a:p>
          <a:p>
            <a:pPr marL="800100" lvl="1" indent="-342900">
              <a:lnSpc>
                <a:spcPct val="80000"/>
              </a:lnSpc>
              <a:defRPr/>
            </a:pPr>
            <a:endParaRPr lang="en-US" altLang="ko-KR" sz="2400" dirty="0">
              <a:ea typeface="굴림" charset="-127"/>
            </a:endParaRP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2400" dirty="0" smtClean="0">
                <a:ea typeface="굴림" charset="-127"/>
              </a:rPr>
              <a:t>&gt; require(</a:t>
            </a:r>
            <a:r>
              <a:rPr lang="en-US" altLang="ko-KR" sz="2400" dirty="0" err="1">
                <a:ea typeface="굴림" charset="-127"/>
              </a:rPr>
              <a:t>MyLibrary</a:t>
            </a:r>
            <a:r>
              <a:rPr lang="en-US" altLang="ko-KR" sz="2400" dirty="0" smtClean="0">
                <a:ea typeface="굴림" charset="-127"/>
              </a:rPr>
              <a:t>)</a:t>
            </a:r>
            <a:endParaRPr lang="en-US" altLang="ko-KR" sz="24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25174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3DBCA54-8E13-4127-8CB2-E1DB2E00E30C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462088"/>
          </a:xfrm>
        </p:spPr>
        <p:txBody>
          <a:bodyPr/>
          <a:lstStyle/>
          <a:p>
            <a:r>
              <a:rPr lang="en-US" altLang="ko-KR" sz="4000" b="1" smtClean="0">
                <a:ea typeface="굴림" pitchFamily="50" charset="-127"/>
              </a:rPr>
              <a:t>Data Types</a:t>
            </a:r>
            <a:r>
              <a:rPr lang="en-US" altLang="ko-KR" sz="5400" b="1" smtClean="0">
                <a:ea typeface="굴림" pitchFamily="50" charset="-127"/>
              </a:rPr>
              <a:t>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1600200"/>
          </a:xfrm>
        </p:spPr>
        <p:txBody>
          <a:bodyPr/>
          <a:lstStyle/>
          <a:p>
            <a:pPr marL="1219200" lvl="2" indent="-304800">
              <a:buFont typeface="Wingdings" pitchFamily="2" charset="2"/>
              <a:buNone/>
            </a:pPr>
            <a:r>
              <a:rPr lang="en-US" altLang="ko-KR" sz="3200" b="1" smtClean="0">
                <a:ea typeface="굴림" pitchFamily="50" charset="-127"/>
              </a:rPr>
              <a:t>R</a:t>
            </a:r>
            <a:r>
              <a:rPr lang="en-US" altLang="ko-KR" sz="3200" smtClean="0">
                <a:ea typeface="굴림" pitchFamily="50" charset="-127"/>
              </a:rPr>
              <a:t> has a wide variety of data types including scalars, vectors (numerical, character, logical), matrices, dataframes, and lists.</a:t>
            </a:r>
            <a:endParaRPr lang="en-US" altLang="ko-KR" sz="3200" b="1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0585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E05655-A15F-4F82-91A1-5DA7F4F2E3BF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462088"/>
          </a:xfrm>
        </p:spPr>
        <p:txBody>
          <a:bodyPr/>
          <a:lstStyle/>
          <a:p>
            <a:r>
              <a:rPr lang="en-US" altLang="ko-KR" sz="4000" b="1" smtClean="0">
                <a:ea typeface="굴림" pitchFamily="50" charset="-127"/>
              </a:rPr>
              <a:t>Vectors</a:t>
            </a:r>
            <a:r>
              <a:rPr lang="en-US" altLang="ko-KR" sz="5400" b="1" smtClean="0">
                <a:ea typeface="굴림" pitchFamily="50" charset="-127"/>
              </a:rPr>
              <a:t>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191000"/>
          </a:xfrm>
        </p:spPr>
        <p:txBody>
          <a:bodyPr/>
          <a:lstStyle/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a &lt;- c(1,2,5.3,6,-2,4) # numeric vector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b &lt;- c("</a:t>
            </a:r>
            <a:r>
              <a:rPr lang="en-US" altLang="ko-KR" sz="2000" dirty="0" err="1" smtClean="0">
                <a:ea typeface="굴림" pitchFamily="50" charset="-127"/>
              </a:rPr>
              <a:t>one","two","three</a:t>
            </a:r>
            <a:r>
              <a:rPr lang="en-US" altLang="ko-KR" sz="2000" dirty="0" smtClean="0">
                <a:ea typeface="굴림" pitchFamily="50" charset="-127"/>
              </a:rPr>
              <a:t>") # character vector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c &lt;- c(TRUE,TRUE,TRUE,FALSE,TRUE,FALSE)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#logical vector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Refer to elements of a vector using subscripts. 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a[c(2,4)] # 2nd and 4th elements of vector</a:t>
            </a:r>
            <a:endParaRPr lang="en-US" altLang="ko-KR" sz="2000" b="1" dirty="0" smtClean="0">
              <a:ea typeface="굴림" pitchFamily="50" charset="-127"/>
            </a:endParaRPr>
          </a:p>
          <a:p>
            <a:pPr marL="1219200" lvl="2" indent="-304800">
              <a:buFont typeface="Wingdings" pitchFamily="2" charset="2"/>
              <a:buNone/>
            </a:pPr>
            <a:endParaRPr lang="en-US" altLang="ko-KR" sz="2000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41167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DF2058-4198-4E20-AB49-A7DF56AD421D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462088"/>
          </a:xfrm>
        </p:spPr>
        <p:txBody>
          <a:bodyPr/>
          <a:lstStyle/>
          <a:p>
            <a:r>
              <a:rPr lang="en-US" altLang="ko-KR" sz="4000" b="1" smtClean="0">
                <a:ea typeface="굴림" pitchFamily="50" charset="-127"/>
              </a:rPr>
              <a:t>Matrices</a:t>
            </a:r>
            <a:r>
              <a:rPr lang="en-US" altLang="ko-KR" sz="5400" b="1" smtClean="0">
                <a:ea typeface="굴림" pitchFamily="50" charset="-127"/>
              </a:rPr>
              <a:t>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848600" cy="2133600"/>
          </a:xfrm>
        </p:spPr>
        <p:txBody>
          <a:bodyPr/>
          <a:lstStyle/>
          <a:p>
            <a:pPr marL="1219200" lvl="2" indent="-304800"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All columns in a matrix must have the same mode(numeric, character, etc.) and the same length. 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The general format is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mymatrix &lt;- </a:t>
            </a:r>
            <a:r>
              <a:rPr lang="en-US" altLang="ko-KR" sz="2000" b="1" smtClean="0">
                <a:ea typeface="굴림" pitchFamily="50" charset="-127"/>
              </a:rPr>
              <a:t>matrix(</a:t>
            </a:r>
            <a:r>
              <a:rPr lang="en-US" altLang="ko-KR" sz="2000" i="1" smtClean="0">
                <a:ea typeface="굴림" pitchFamily="50" charset="-127"/>
              </a:rPr>
              <a:t>vector</a:t>
            </a:r>
            <a:r>
              <a:rPr lang="en-US" altLang="ko-KR" sz="2000" smtClean="0">
                <a:ea typeface="굴림" pitchFamily="50" charset="-127"/>
              </a:rPr>
              <a:t>, </a:t>
            </a:r>
            <a:r>
              <a:rPr lang="en-US" altLang="ko-KR" sz="2000" b="1" smtClean="0">
                <a:ea typeface="굴림" pitchFamily="50" charset="-127"/>
              </a:rPr>
              <a:t>nrow=</a:t>
            </a:r>
            <a:r>
              <a:rPr lang="en-US" altLang="ko-KR" sz="2000" i="1" smtClean="0">
                <a:ea typeface="굴림" pitchFamily="50" charset="-127"/>
              </a:rPr>
              <a:t>r</a:t>
            </a:r>
            <a:r>
              <a:rPr lang="en-US" altLang="ko-KR" sz="2000" smtClean="0">
                <a:ea typeface="굴림" pitchFamily="50" charset="-127"/>
              </a:rPr>
              <a:t>, </a:t>
            </a:r>
            <a:r>
              <a:rPr lang="en-US" altLang="ko-KR" sz="2000" b="1" smtClean="0">
                <a:ea typeface="굴림" pitchFamily="50" charset="-127"/>
              </a:rPr>
              <a:t>ncol=</a:t>
            </a:r>
            <a:r>
              <a:rPr lang="en-US" altLang="ko-KR" sz="2000" i="1" smtClean="0">
                <a:ea typeface="굴림" pitchFamily="50" charset="-127"/>
              </a:rPr>
              <a:t>c</a:t>
            </a:r>
            <a:r>
              <a:rPr lang="en-US" altLang="ko-KR" sz="2000" smtClean="0">
                <a:ea typeface="굴림" pitchFamily="50" charset="-127"/>
              </a:rPr>
              <a:t>, </a:t>
            </a:r>
            <a:r>
              <a:rPr lang="en-US" altLang="ko-KR" sz="2000" b="1" smtClean="0">
                <a:ea typeface="굴림" pitchFamily="50" charset="-127"/>
              </a:rPr>
              <a:t>byrow=</a:t>
            </a:r>
            <a:r>
              <a:rPr lang="en-US" altLang="ko-KR" sz="2000" i="1" smtClean="0">
                <a:ea typeface="굴림" pitchFamily="50" charset="-127"/>
              </a:rPr>
              <a:t>FALSE</a:t>
            </a:r>
            <a:r>
              <a:rPr lang="en-US" altLang="ko-KR" sz="2000" smtClean="0">
                <a:ea typeface="굴림" pitchFamily="50" charset="-127"/>
              </a:rPr>
              <a:t>,</a:t>
            </a:r>
            <a:r>
              <a:rPr lang="en-US" altLang="ko-KR" sz="2000" b="1" smtClean="0">
                <a:ea typeface="굴림" pitchFamily="50" charset="-127"/>
              </a:rPr>
              <a:t>dimnames=list(</a:t>
            </a:r>
            <a:r>
              <a:rPr lang="en-US" altLang="ko-KR" sz="2000" i="1" smtClean="0">
                <a:ea typeface="굴림" pitchFamily="50" charset="-127"/>
              </a:rPr>
              <a:t>char_vector_rownames</a:t>
            </a:r>
            <a:r>
              <a:rPr lang="en-US" altLang="ko-KR" sz="2000" smtClean="0">
                <a:ea typeface="굴림" pitchFamily="50" charset="-127"/>
              </a:rPr>
              <a:t>, </a:t>
            </a:r>
            <a:r>
              <a:rPr lang="en-US" altLang="ko-KR" sz="2000" i="1" smtClean="0">
                <a:ea typeface="굴림" pitchFamily="50" charset="-127"/>
              </a:rPr>
              <a:t>char_vector_colnames</a:t>
            </a:r>
            <a:r>
              <a:rPr lang="en-US" altLang="ko-KR" sz="2000" b="1" smtClean="0">
                <a:ea typeface="굴림" pitchFamily="50" charset="-127"/>
              </a:rPr>
              <a:t>)) 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b="1" smtClean="0">
                <a:ea typeface="굴림" pitchFamily="50" charset="-127"/>
              </a:rPr>
              <a:t>byrow=TRUE</a:t>
            </a:r>
            <a:r>
              <a:rPr lang="en-US" altLang="ko-KR" sz="2000" smtClean="0">
                <a:ea typeface="굴림" pitchFamily="50" charset="-127"/>
              </a:rPr>
              <a:t> indicates that the matrix should be filled by rows. </a:t>
            </a:r>
            <a:r>
              <a:rPr lang="en-US" altLang="ko-KR" sz="2000" b="1" smtClean="0">
                <a:ea typeface="굴림" pitchFamily="50" charset="-127"/>
              </a:rPr>
              <a:t>byrow=FALSE</a:t>
            </a:r>
            <a:r>
              <a:rPr lang="en-US" altLang="ko-KR" sz="2000" smtClean="0">
                <a:ea typeface="굴림" pitchFamily="50" charset="-127"/>
              </a:rPr>
              <a:t> indicates that the matrix should be filled by columns (the default). </a:t>
            </a:r>
            <a:r>
              <a:rPr lang="en-US" altLang="ko-KR" sz="2000" b="1" smtClean="0">
                <a:ea typeface="굴림" pitchFamily="50" charset="-127"/>
              </a:rPr>
              <a:t>dimnames</a:t>
            </a:r>
            <a:r>
              <a:rPr lang="en-US" altLang="ko-KR" sz="2000" smtClean="0">
                <a:ea typeface="굴림" pitchFamily="50" charset="-127"/>
              </a:rPr>
              <a:t> provides optional labels for the columns and rows. </a:t>
            </a:r>
          </a:p>
        </p:txBody>
      </p:sp>
    </p:spTree>
    <p:extLst>
      <p:ext uri="{BB962C8B-B14F-4D97-AF65-F5344CB8AC3E}">
        <p14:creationId xmlns:p14="http://schemas.microsoft.com/office/powerpoint/2010/main" val="146541784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C000DE-FFBC-4735-AC74-FF430C6C49F9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462088"/>
          </a:xfrm>
        </p:spPr>
        <p:txBody>
          <a:bodyPr/>
          <a:lstStyle/>
          <a:p>
            <a:r>
              <a:rPr lang="en-US" altLang="ko-KR" sz="5400" b="1" smtClean="0">
                <a:ea typeface="굴림" pitchFamily="50" charset="-127"/>
              </a:rPr>
              <a:t>Data frames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2133600"/>
          </a:xfrm>
        </p:spPr>
        <p:txBody>
          <a:bodyPr/>
          <a:lstStyle/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A data frame is more general than a matrix, in that different columns can have different modes (numeric, character, factor, etc.). 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d &lt;- c(1,2,3,4)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e &lt;- c("red", "white", "red", NA)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f &lt;- c(TRUE,TRUE,TRUE,FALSE)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err="1" smtClean="0">
                <a:ea typeface="굴림" pitchFamily="50" charset="-127"/>
              </a:rPr>
              <a:t>mydata</a:t>
            </a:r>
            <a:r>
              <a:rPr lang="en-US" altLang="ko-KR" sz="2000" dirty="0" smtClean="0">
                <a:ea typeface="굴림" pitchFamily="50" charset="-127"/>
              </a:rPr>
              <a:t> &lt;- </a:t>
            </a:r>
            <a:r>
              <a:rPr lang="en-US" altLang="ko-KR" sz="2000" dirty="0" err="1" smtClean="0">
                <a:ea typeface="굴림" pitchFamily="50" charset="-127"/>
              </a:rPr>
              <a:t>data.frame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 err="1" smtClean="0">
                <a:ea typeface="굴림" pitchFamily="50" charset="-127"/>
              </a:rPr>
              <a:t>d,e,f</a:t>
            </a:r>
            <a:r>
              <a:rPr lang="en-US" altLang="ko-KR" sz="2000" dirty="0" smtClean="0">
                <a:ea typeface="굴림" pitchFamily="50" charset="-127"/>
              </a:rPr>
              <a:t>)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names(</a:t>
            </a:r>
            <a:r>
              <a:rPr lang="en-US" altLang="ko-KR" sz="2000" dirty="0" err="1" smtClean="0">
                <a:ea typeface="굴림" pitchFamily="50" charset="-127"/>
              </a:rPr>
              <a:t>mydata</a:t>
            </a:r>
            <a:r>
              <a:rPr lang="en-US" altLang="ko-KR" sz="2000" dirty="0" smtClean="0">
                <a:ea typeface="굴림" pitchFamily="50" charset="-127"/>
              </a:rPr>
              <a:t>) &lt;- c("</a:t>
            </a:r>
            <a:r>
              <a:rPr lang="en-US" altLang="ko-KR" sz="2000" dirty="0" err="1" smtClean="0">
                <a:ea typeface="굴림" pitchFamily="50" charset="-127"/>
              </a:rPr>
              <a:t>ID","Color","Passed</a:t>
            </a:r>
            <a:r>
              <a:rPr lang="en-US" altLang="ko-KR" sz="2000" dirty="0" smtClean="0">
                <a:ea typeface="굴림" pitchFamily="50" charset="-127"/>
              </a:rPr>
              <a:t>") #variable names </a:t>
            </a:r>
            <a:endParaRPr lang="en-US" altLang="ko-KR" sz="2000" b="1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53334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8533DA-3BF8-4049-A7EC-2F102D7FD5E3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462088"/>
          </a:xfrm>
        </p:spPr>
        <p:txBody>
          <a:bodyPr/>
          <a:lstStyle/>
          <a:p>
            <a:r>
              <a:rPr lang="en-US" altLang="ko-KR" sz="5400" b="1" smtClean="0">
                <a:ea typeface="굴림" pitchFamily="50" charset="-127"/>
              </a:rPr>
              <a:t>Data frames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458200" cy="2895600"/>
          </a:xfrm>
        </p:spPr>
        <p:txBody>
          <a:bodyPr/>
          <a:lstStyle/>
          <a:p>
            <a:pPr marL="1219200" lvl="2" indent="-304800">
              <a:buFont typeface="Wingdings" pitchFamily="2" charset="2"/>
              <a:buNone/>
            </a:pPr>
            <a:r>
              <a:rPr lang="en-US" altLang="ko-KR" sz="2000" smtClean="0">
                <a:ea typeface="굴림" pitchFamily="50" charset="-127"/>
              </a:rPr>
              <a:t>There are a variety of ways to identify the elements of a dataframe .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sz="2400" smtClean="0">
                <a:ea typeface="굴림" pitchFamily="50" charset="-127"/>
              </a:rPr>
              <a:t>myframe[3:5] # columns 3,4,5 of dataframe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sz="2400" smtClean="0">
                <a:ea typeface="굴림" pitchFamily="50" charset="-127"/>
              </a:rPr>
              <a:t>myframe[c("ID","Age")] </a:t>
            </a:r>
            <a:r>
              <a:rPr lang="en-US" altLang="ko-KR" sz="2000" smtClean="0">
                <a:ea typeface="굴림" pitchFamily="50" charset="-127"/>
              </a:rPr>
              <a:t># columns ID and Age from dataframe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ko-KR" sz="2400" smtClean="0">
                <a:ea typeface="굴림" pitchFamily="50" charset="-127"/>
              </a:rPr>
              <a:t>myframe$X1 # variable x1 in the dataframe </a:t>
            </a:r>
          </a:p>
        </p:txBody>
      </p:sp>
    </p:spTree>
    <p:extLst>
      <p:ext uri="{BB962C8B-B14F-4D97-AF65-F5344CB8AC3E}">
        <p14:creationId xmlns:p14="http://schemas.microsoft.com/office/powerpoint/2010/main" val="35169226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0" y="899776"/>
            <a:ext cx="6192688" cy="571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12750" y="1057275"/>
            <a:ext cx="8259763" cy="1000125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buFont typeface="Wingdings" pitchFamily="2" charset="2"/>
              <a:buChar char="l"/>
              <a:defRPr/>
            </a:pPr>
            <a:endParaRPr lang="ko-KR" altLang="en-US" sz="2000" kern="0" dirty="0">
              <a:ea typeface="맑은 고딕" pitchFamily="50" charset="-127"/>
            </a:endParaRPr>
          </a:p>
        </p:txBody>
      </p:sp>
      <p:sp>
        <p:nvSpPr>
          <p:cNvPr id="6149" name="TextBox 12"/>
          <p:cNvSpPr txBox="1">
            <a:spLocks noChangeArrowheads="1"/>
          </p:cNvSpPr>
          <p:nvPr/>
        </p:nvSpPr>
        <p:spPr bwMode="auto">
          <a:xfrm>
            <a:off x="3719513" y="6447680"/>
            <a:ext cx="4572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927969"/>
              </a:buClr>
            </a:pPr>
            <a:r>
              <a:rPr lang="ko-KR" altLang="en-US" sz="1000" b="0" dirty="0">
                <a:ea typeface="맑은 고딕" pitchFamily="50" charset="-127"/>
              </a:rPr>
              <a:t>☞ </a:t>
            </a:r>
            <a:r>
              <a:rPr lang="en-US" altLang="ko-KR" sz="1000" b="0" dirty="0">
                <a:ea typeface="맑은 고딕" pitchFamily="50" charset="-127"/>
              </a:rPr>
              <a:t>Revolution Analytics  </a:t>
            </a:r>
            <a:r>
              <a:rPr lang="ko-KR" altLang="en-US" sz="1000" b="0" dirty="0">
                <a:ea typeface="맑은 고딕" pitchFamily="50" charset="-127"/>
              </a:rPr>
              <a:t>소개자료</a:t>
            </a:r>
            <a:r>
              <a:rPr lang="en-US" altLang="ko-KR" sz="1000" b="0" dirty="0">
                <a:ea typeface="맑은 고딕" pitchFamily="50" charset="-127"/>
              </a:rPr>
              <a:t>(</a:t>
            </a:r>
            <a:r>
              <a:rPr lang="ko-KR" altLang="en-US" sz="1000" b="0" dirty="0">
                <a:ea typeface="맑은 고딕" pitchFamily="50" charset="-127"/>
              </a:rPr>
              <a:t>소스 </a:t>
            </a:r>
            <a:r>
              <a:rPr lang="en-US" altLang="ko-KR" sz="1000" b="0" dirty="0">
                <a:ea typeface="맑은 고딕" pitchFamily="50" charset="-127"/>
              </a:rPr>
              <a:t>: http://r4stats.com/articles/popularity/)</a:t>
            </a:r>
            <a:endParaRPr lang="ko-KR" altLang="en-US" sz="1000" b="0" dirty="0">
              <a:ea typeface="맑은 고딕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kern="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Growth of interest in R</a:t>
            </a:r>
            <a:endParaRPr kumimoji="1" lang="ko-KR" altLang="en-US" sz="4000" b="1" kern="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569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714A5C-ADCB-41E1-A49F-F63336A79655}" type="slidenum">
              <a:rPr lang="en-US" altLang="ko-KR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462088"/>
          </a:xfrm>
        </p:spPr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Useful Functions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458200" cy="2895600"/>
          </a:xfrm>
        </p:spPr>
        <p:txBody>
          <a:bodyPr/>
          <a:lstStyle/>
          <a:p>
            <a:pPr marL="1219200" lvl="2" indent="-304800">
              <a:buFont typeface="Wingdings" pitchFamily="2" charset="2"/>
              <a:buNone/>
            </a:pPr>
            <a:r>
              <a:rPr lang="en-US" altLang="ko-KR" sz="1800" dirty="0" smtClean="0">
                <a:ea typeface="굴림" pitchFamily="50" charset="-127"/>
              </a:rPr>
              <a:t>length(object) # number of elements or components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1800" dirty="0" err="1" smtClean="0">
                <a:ea typeface="굴림" pitchFamily="50" charset="-127"/>
              </a:rPr>
              <a:t>str</a:t>
            </a:r>
            <a:r>
              <a:rPr lang="en-US" altLang="ko-KR" sz="1800" dirty="0" smtClean="0">
                <a:ea typeface="굴림" pitchFamily="50" charset="-127"/>
              </a:rPr>
              <a:t>(object)    # structure of an object 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1800" dirty="0" smtClean="0">
                <a:ea typeface="굴림" pitchFamily="50" charset="-127"/>
              </a:rPr>
              <a:t>class(object)  # class or type of an object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1800" dirty="0" smtClean="0">
                <a:ea typeface="굴림" pitchFamily="50" charset="-127"/>
              </a:rPr>
              <a:t>names(object)  # names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1800" dirty="0" smtClean="0">
                <a:ea typeface="굴림" pitchFamily="50" charset="-127"/>
              </a:rPr>
              <a:t>c(</a:t>
            </a:r>
            <a:r>
              <a:rPr lang="en-US" altLang="ko-KR" sz="1800" dirty="0" err="1" smtClean="0">
                <a:ea typeface="굴림" pitchFamily="50" charset="-127"/>
              </a:rPr>
              <a:t>object,object</a:t>
            </a:r>
            <a:r>
              <a:rPr lang="en-US" altLang="ko-KR" sz="1800" dirty="0" smtClean="0">
                <a:ea typeface="굴림" pitchFamily="50" charset="-127"/>
              </a:rPr>
              <a:t>,...)  # combine objects into a vector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1800" dirty="0" err="1" smtClean="0">
                <a:ea typeface="굴림" pitchFamily="50" charset="-127"/>
              </a:rPr>
              <a:t>cbind</a:t>
            </a:r>
            <a:r>
              <a:rPr lang="en-US" altLang="ko-KR" sz="1800" dirty="0" smtClean="0">
                <a:ea typeface="굴림" pitchFamily="50" charset="-127"/>
              </a:rPr>
              <a:t>(object, object, ...) </a:t>
            </a:r>
            <a:r>
              <a:rPr lang="en-US" altLang="ko-KR" sz="1600" dirty="0" smtClean="0">
                <a:ea typeface="굴림" pitchFamily="50" charset="-127"/>
              </a:rPr>
              <a:t># combine objects as columns 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1800" dirty="0" err="1" smtClean="0">
                <a:ea typeface="굴림" pitchFamily="50" charset="-127"/>
              </a:rPr>
              <a:t>rbind</a:t>
            </a:r>
            <a:r>
              <a:rPr lang="en-US" altLang="ko-KR" sz="1800" dirty="0" smtClean="0">
                <a:ea typeface="굴림" pitchFamily="50" charset="-127"/>
              </a:rPr>
              <a:t>(object, object, ...) # combine objects as rows 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1800" dirty="0" err="1" smtClean="0">
                <a:ea typeface="굴림" pitchFamily="50" charset="-127"/>
              </a:rPr>
              <a:t>ls</a:t>
            </a:r>
            <a:r>
              <a:rPr lang="en-US" altLang="ko-KR" sz="1800" dirty="0" smtClean="0">
                <a:ea typeface="굴림" pitchFamily="50" charset="-127"/>
              </a:rPr>
              <a:t>()       # list current objects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1800" dirty="0" err="1" smtClean="0">
                <a:ea typeface="굴림" pitchFamily="50" charset="-127"/>
              </a:rPr>
              <a:t>rm</a:t>
            </a:r>
            <a:r>
              <a:rPr lang="en-US" altLang="ko-KR" sz="1800" dirty="0" smtClean="0">
                <a:ea typeface="굴림" pitchFamily="50" charset="-127"/>
              </a:rPr>
              <a:t>(object) # delete an object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1800" dirty="0" err="1" smtClean="0">
                <a:ea typeface="굴림" pitchFamily="50" charset="-127"/>
              </a:rPr>
              <a:t>newobject</a:t>
            </a:r>
            <a:r>
              <a:rPr lang="en-US" altLang="ko-KR" sz="1800" dirty="0" smtClean="0">
                <a:ea typeface="굴림" pitchFamily="50" charset="-127"/>
              </a:rPr>
              <a:t> &lt;- edit(object) # edit copy and save a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1800" dirty="0" err="1" smtClean="0">
                <a:ea typeface="굴림" pitchFamily="50" charset="-127"/>
              </a:rPr>
              <a:t>newobject</a:t>
            </a:r>
            <a:r>
              <a:rPr lang="en-US" altLang="ko-KR" sz="1800" dirty="0" smtClean="0">
                <a:ea typeface="굴림" pitchFamily="50" charset="-127"/>
              </a:rPr>
              <a:t> 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1800" dirty="0" smtClean="0">
                <a:ea typeface="굴림" pitchFamily="50" charset="-127"/>
              </a:rPr>
              <a:t>fix(object)               # edit in place </a:t>
            </a:r>
          </a:p>
        </p:txBody>
      </p:sp>
    </p:spTree>
    <p:extLst>
      <p:ext uri="{BB962C8B-B14F-4D97-AF65-F5344CB8AC3E}">
        <p14:creationId xmlns:p14="http://schemas.microsoft.com/office/powerpoint/2010/main" val="291076448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21D2D3-1489-414A-93A1-6E9A731BEEED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462088"/>
          </a:xfrm>
        </p:spPr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From A Comma Delimited Text File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458200" cy="2895600"/>
          </a:xfrm>
        </p:spPr>
        <p:txBody>
          <a:bodyPr/>
          <a:lstStyle/>
          <a:p>
            <a:pPr marL="1219200" lvl="2" indent="-304800">
              <a:buFont typeface="Wingdings" pitchFamily="2" charset="2"/>
              <a:buNone/>
            </a:pPr>
            <a:r>
              <a:rPr lang="en-US" altLang="ko-KR" smtClean="0">
                <a:ea typeface="굴림" pitchFamily="50" charset="-127"/>
              </a:rPr>
              <a:t># first row contains variable names, comma is separator 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mtClean="0">
                <a:ea typeface="굴림" pitchFamily="50" charset="-127"/>
              </a:rPr>
              <a:t># assign the variable </a:t>
            </a:r>
            <a:r>
              <a:rPr lang="en-US" altLang="ko-KR" i="1" smtClean="0">
                <a:ea typeface="굴림" pitchFamily="50" charset="-127"/>
              </a:rPr>
              <a:t>id</a:t>
            </a:r>
            <a:r>
              <a:rPr lang="en-US" altLang="ko-KR" smtClean="0">
                <a:ea typeface="굴림" pitchFamily="50" charset="-127"/>
              </a:rPr>
              <a:t> to row names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mtClean="0">
                <a:ea typeface="굴림" pitchFamily="50" charset="-127"/>
              </a:rPr>
              <a:t># note the / instead of \ on mswindows systems 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/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mydata &lt;- read.table("c:/mydata.csv", header=TRUE, sep=",", row.names="id")</a:t>
            </a:r>
          </a:p>
        </p:txBody>
      </p:sp>
    </p:spTree>
    <p:extLst>
      <p:ext uri="{BB962C8B-B14F-4D97-AF65-F5344CB8AC3E}">
        <p14:creationId xmlns:p14="http://schemas.microsoft.com/office/powerpoint/2010/main" val="14251946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C7CAA7-41B2-4462-9AE9-4FB7EE62A11C}" type="slidenum">
              <a:rPr lang="en-US" altLang="ko-KR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462088"/>
          </a:xfrm>
        </p:spPr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Exporting Data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2895600"/>
          </a:xfrm>
        </p:spPr>
        <p:txBody>
          <a:bodyPr/>
          <a:lstStyle/>
          <a:p>
            <a:pPr marL="1219200" lvl="2" indent="-304800">
              <a:buFont typeface="Wingdings" pitchFamily="2" charset="2"/>
              <a:buNone/>
            </a:pPr>
            <a:r>
              <a:rPr lang="en-US" altLang="ko-KR" sz="2000" b="1" dirty="0" smtClean="0">
                <a:ea typeface="굴림" pitchFamily="50" charset="-127"/>
              </a:rPr>
              <a:t>To A Tab Delimited Text File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err="1" smtClean="0">
                <a:ea typeface="굴림" pitchFamily="50" charset="-127"/>
              </a:rPr>
              <a:t>write.table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 err="1" smtClean="0">
                <a:ea typeface="굴림" pitchFamily="50" charset="-127"/>
              </a:rPr>
              <a:t>mydata</a:t>
            </a:r>
            <a:r>
              <a:rPr lang="en-US" altLang="ko-KR" sz="2000" dirty="0" smtClean="0">
                <a:ea typeface="굴림" pitchFamily="50" charset="-127"/>
              </a:rPr>
              <a:t>, "c:/mydata.txt", </a:t>
            </a:r>
            <a:r>
              <a:rPr lang="en-US" altLang="ko-KR" sz="2000" dirty="0" err="1" smtClean="0">
                <a:ea typeface="굴림" pitchFamily="50" charset="-127"/>
              </a:rPr>
              <a:t>sep</a:t>
            </a:r>
            <a:r>
              <a:rPr lang="en-US" altLang="ko-KR" sz="2000" dirty="0" smtClean="0">
                <a:ea typeface="굴림" pitchFamily="50" charset="-127"/>
              </a:rPr>
              <a:t>="\t") </a:t>
            </a:r>
            <a:endParaRPr lang="en-US" altLang="ko-KR" sz="2000" b="1" dirty="0" smtClean="0">
              <a:ea typeface="굴림" pitchFamily="50" charset="-127"/>
            </a:endParaRPr>
          </a:p>
          <a:p>
            <a:pPr marL="1219200" lvl="2" indent="-304800">
              <a:buFont typeface="Wingdings" pitchFamily="2" charset="2"/>
              <a:buNone/>
            </a:pPr>
            <a:endParaRPr lang="en-US" altLang="ko-KR" sz="2000" b="1" dirty="0" smtClean="0">
              <a:ea typeface="굴림" pitchFamily="50" charset="-127"/>
            </a:endParaRP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b="1" dirty="0" smtClean="0">
                <a:ea typeface="굴림" pitchFamily="50" charset="-127"/>
              </a:rPr>
              <a:t>To an Excel Spreadsheet 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library(</a:t>
            </a:r>
            <a:r>
              <a:rPr lang="en-US" altLang="ko-KR" sz="2000" dirty="0" err="1" smtClean="0">
                <a:ea typeface="굴림" pitchFamily="50" charset="-127"/>
              </a:rPr>
              <a:t>xlsReadWrite</a:t>
            </a:r>
            <a:r>
              <a:rPr lang="en-US" altLang="ko-KR" sz="2000" dirty="0" smtClean="0">
                <a:ea typeface="굴림" pitchFamily="50" charset="-127"/>
              </a:rPr>
              <a:t>)</a:t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write.xls(</a:t>
            </a:r>
            <a:r>
              <a:rPr lang="en-US" altLang="ko-KR" sz="2000" dirty="0" err="1" smtClean="0">
                <a:ea typeface="굴림" pitchFamily="50" charset="-127"/>
              </a:rPr>
              <a:t>mydata</a:t>
            </a:r>
            <a:r>
              <a:rPr lang="en-US" altLang="ko-KR" sz="2000" dirty="0" smtClean="0">
                <a:ea typeface="굴림" pitchFamily="50" charset="-127"/>
              </a:rPr>
              <a:t>, "c:/mydata.xls") </a:t>
            </a:r>
            <a:endParaRPr lang="en-US" altLang="ko-KR" sz="2000" b="1" dirty="0" smtClean="0">
              <a:ea typeface="굴림" pitchFamily="50" charset="-127"/>
            </a:endParaRPr>
          </a:p>
          <a:p>
            <a:pPr marL="1219200" lvl="2" indent="-304800">
              <a:buFont typeface="Wingdings" pitchFamily="2" charset="2"/>
              <a:buNone/>
            </a:pPr>
            <a:endParaRPr lang="en-US" altLang="ko-KR" sz="2000" b="1" dirty="0" smtClean="0">
              <a:ea typeface="굴림" pitchFamily="50" charset="-127"/>
            </a:endParaRP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b="1" dirty="0" smtClean="0">
                <a:ea typeface="굴림" pitchFamily="50" charset="-127"/>
              </a:rPr>
              <a:t>To SAS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library(foreign)</a:t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err="1" smtClean="0">
                <a:ea typeface="굴림" pitchFamily="50" charset="-127"/>
              </a:rPr>
              <a:t>write.foreign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 err="1" smtClean="0">
                <a:ea typeface="굴림" pitchFamily="50" charset="-127"/>
              </a:rPr>
              <a:t>mydata</a:t>
            </a:r>
            <a:r>
              <a:rPr lang="en-US" altLang="ko-KR" sz="2000" dirty="0" smtClean="0">
                <a:ea typeface="굴림" pitchFamily="50" charset="-127"/>
              </a:rPr>
              <a:t>, "c:/mydata.txt", "c:/mydata.sas",   package="SAS") </a:t>
            </a:r>
            <a:endParaRPr lang="en-US" altLang="ko-KR" sz="2000" b="1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29570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2895600"/>
          </a:xfrm>
        </p:spPr>
        <p:txBody>
          <a:bodyPr/>
          <a:lstStyle/>
          <a:p>
            <a:pPr marL="1219200" lvl="2" indent="-304800">
              <a:buFont typeface="Wingdings" pitchFamily="2" charset="2"/>
              <a:buNone/>
            </a:pPr>
            <a:r>
              <a:rPr lang="en-US" altLang="ko-KR" sz="2000" b="1" dirty="0" smtClean="0">
                <a:ea typeface="굴림" pitchFamily="50" charset="-127"/>
              </a:rPr>
              <a:t>There are a number of functions for listing the contents of an object or dataset. </a:t>
            </a:r>
            <a:endParaRPr lang="en-US" altLang="ko-KR" sz="2000" dirty="0" smtClean="0">
              <a:ea typeface="굴림" pitchFamily="50" charset="-127"/>
            </a:endParaRP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# list objects in the working environment</a:t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err="1" smtClean="0">
                <a:ea typeface="굴림" pitchFamily="50" charset="-127"/>
              </a:rPr>
              <a:t>ls</a:t>
            </a:r>
            <a:r>
              <a:rPr lang="en-US" altLang="ko-KR" sz="2000" dirty="0" smtClean="0">
                <a:ea typeface="굴림" pitchFamily="50" charset="-127"/>
              </a:rPr>
              <a:t>() 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# list the variables in </a:t>
            </a:r>
            <a:r>
              <a:rPr lang="en-US" altLang="ko-KR" sz="2000" dirty="0" err="1" smtClean="0">
                <a:ea typeface="굴림" pitchFamily="50" charset="-127"/>
              </a:rPr>
              <a:t>mydata</a:t>
            </a:r>
            <a:r>
              <a:rPr lang="en-US" altLang="ko-KR" sz="2000" dirty="0" smtClean="0">
                <a:ea typeface="굴림" pitchFamily="50" charset="-127"/>
              </a:rPr>
              <a:t/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names(</a:t>
            </a:r>
            <a:r>
              <a:rPr lang="en-US" altLang="ko-KR" sz="2000" dirty="0" err="1" smtClean="0">
                <a:ea typeface="굴림" pitchFamily="50" charset="-127"/>
              </a:rPr>
              <a:t>mydata</a:t>
            </a:r>
            <a:r>
              <a:rPr lang="en-US" altLang="ko-KR" sz="2000" dirty="0" smtClean="0">
                <a:ea typeface="굴림" pitchFamily="50" charset="-127"/>
              </a:rPr>
              <a:t>)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# list the structure of </a:t>
            </a:r>
            <a:r>
              <a:rPr lang="en-US" altLang="ko-KR" sz="2000" dirty="0" err="1" smtClean="0">
                <a:ea typeface="굴림" pitchFamily="50" charset="-127"/>
              </a:rPr>
              <a:t>mydata</a:t>
            </a:r>
            <a:r>
              <a:rPr lang="en-US" altLang="ko-KR" sz="2000" dirty="0" smtClean="0">
                <a:ea typeface="굴림" pitchFamily="50" charset="-127"/>
              </a:rPr>
              <a:t/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err="1" smtClean="0">
                <a:ea typeface="굴림" pitchFamily="50" charset="-127"/>
              </a:rPr>
              <a:t>str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 err="1" smtClean="0">
                <a:ea typeface="굴림" pitchFamily="50" charset="-127"/>
              </a:rPr>
              <a:t>mydata</a:t>
            </a:r>
            <a:r>
              <a:rPr lang="en-US" altLang="ko-KR" sz="2000" dirty="0" smtClean="0">
                <a:ea typeface="굴림" pitchFamily="50" charset="-127"/>
              </a:rPr>
              <a:t>) 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# list levels of factor v1 in </a:t>
            </a:r>
            <a:r>
              <a:rPr lang="en-US" altLang="ko-KR" sz="2000" dirty="0" err="1" smtClean="0">
                <a:ea typeface="굴림" pitchFamily="50" charset="-127"/>
              </a:rPr>
              <a:t>mydata</a:t>
            </a:r>
            <a:r>
              <a:rPr lang="en-US" altLang="ko-KR" sz="2000" dirty="0" smtClean="0">
                <a:ea typeface="굴림" pitchFamily="50" charset="-127"/>
              </a:rPr>
              <a:t/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levels(mydata$v1)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# dimensions of an object</a:t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dim(object)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C36DAAC-A682-4B01-821E-2D765FD2C16C}" type="slidenum">
              <a:rPr lang="en-US" altLang="ko-KR"/>
              <a:pPr>
                <a:defRPr/>
              </a:pPr>
              <a:t>43</a:t>
            </a:fld>
            <a:endParaRPr lang="en-US" altLang="ko-K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462088"/>
          </a:xfrm>
        </p:spPr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Viewing Data </a:t>
            </a:r>
          </a:p>
        </p:txBody>
      </p:sp>
    </p:spTree>
    <p:extLst>
      <p:ext uri="{BB962C8B-B14F-4D97-AF65-F5344CB8AC3E}">
        <p14:creationId xmlns:p14="http://schemas.microsoft.com/office/powerpoint/2010/main" val="370051869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A1A32DC-D6FE-43ED-9B53-B2274DECD0E0}" type="slidenum">
              <a:rPr lang="en-US" altLang="ko-KR"/>
              <a:pPr>
                <a:defRPr/>
              </a:pPr>
              <a:t>44</a:t>
            </a:fld>
            <a:endParaRPr lang="en-US" altLang="ko-KR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462088"/>
          </a:xfrm>
        </p:spPr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Viewing Data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2895600"/>
          </a:xfrm>
        </p:spPr>
        <p:txBody>
          <a:bodyPr/>
          <a:lstStyle/>
          <a:p>
            <a:pPr marL="1219200" lvl="2" indent="-304800">
              <a:buFont typeface="Wingdings" pitchFamily="2" charset="2"/>
              <a:buNone/>
            </a:pPr>
            <a:r>
              <a:rPr lang="en-US" altLang="ko-KR" b="1" dirty="0" smtClean="0">
                <a:ea typeface="굴림" pitchFamily="50" charset="-127"/>
              </a:rPr>
              <a:t>There are a number of functions for listing the contents of an object or dataset. </a:t>
            </a:r>
            <a:endParaRPr lang="en-US" altLang="ko-KR" dirty="0" smtClean="0">
              <a:ea typeface="굴림" pitchFamily="50" charset="-127"/>
            </a:endParaRP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# class of an object (numeric, matrix, </a:t>
            </a:r>
            <a:r>
              <a:rPr lang="en-US" altLang="ko-KR" dirty="0" err="1" smtClean="0">
                <a:ea typeface="굴림" pitchFamily="50" charset="-127"/>
              </a:rPr>
              <a:t>dataframe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en-US" altLang="ko-KR" dirty="0" err="1" smtClean="0">
                <a:ea typeface="굴림" pitchFamily="50" charset="-127"/>
              </a:rPr>
              <a:t>etc</a:t>
            </a:r>
            <a:r>
              <a:rPr lang="en-US" altLang="ko-KR" dirty="0" smtClean="0">
                <a:ea typeface="굴림" pitchFamily="50" charset="-127"/>
              </a:rPr>
              <a:t>)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class(object)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# print </a:t>
            </a:r>
            <a:r>
              <a:rPr lang="en-US" altLang="ko-KR" dirty="0" err="1" smtClean="0">
                <a:ea typeface="굴림" pitchFamily="50" charset="-127"/>
              </a:rPr>
              <a:t>mydata</a:t>
            </a:r>
            <a:r>
              <a:rPr lang="en-US" altLang="ko-KR" dirty="0" smtClean="0">
                <a:ea typeface="굴림" pitchFamily="50" charset="-127"/>
              </a:rPr>
              <a:t> 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err="1" smtClean="0">
                <a:ea typeface="굴림" pitchFamily="50" charset="-127"/>
              </a:rPr>
              <a:t>mydata</a:t>
            </a:r>
            <a:endParaRPr lang="en-US" altLang="ko-KR" dirty="0" smtClean="0">
              <a:ea typeface="굴림" pitchFamily="50" charset="-127"/>
            </a:endParaRP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# print first 10 rows of </a:t>
            </a:r>
            <a:r>
              <a:rPr lang="en-US" altLang="ko-KR" dirty="0" err="1" smtClean="0">
                <a:ea typeface="굴림" pitchFamily="50" charset="-127"/>
              </a:rPr>
              <a:t>mydata</a:t>
            </a:r>
            <a:r>
              <a:rPr lang="en-US" altLang="ko-KR" dirty="0" smtClean="0">
                <a:ea typeface="굴림" pitchFamily="50" charset="-127"/>
              </a:rPr>
              <a:t/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head(</a:t>
            </a:r>
            <a:r>
              <a:rPr lang="en-US" altLang="ko-KR" dirty="0" err="1" smtClean="0">
                <a:ea typeface="굴림" pitchFamily="50" charset="-127"/>
              </a:rPr>
              <a:t>mydata</a:t>
            </a:r>
            <a:r>
              <a:rPr lang="en-US" altLang="ko-KR" dirty="0" smtClean="0">
                <a:ea typeface="굴림" pitchFamily="50" charset="-127"/>
              </a:rPr>
              <a:t>, n=10)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# print last 5 rows of </a:t>
            </a:r>
            <a:r>
              <a:rPr lang="en-US" altLang="ko-KR" dirty="0" err="1" smtClean="0">
                <a:ea typeface="굴림" pitchFamily="50" charset="-127"/>
              </a:rPr>
              <a:t>mydata</a:t>
            </a:r>
            <a:r>
              <a:rPr lang="en-US" altLang="ko-KR" dirty="0" smtClean="0">
                <a:ea typeface="굴림" pitchFamily="50" charset="-127"/>
              </a:rPr>
              <a:t/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tail(</a:t>
            </a:r>
            <a:r>
              <a:rPr lang="en-US" altLang="ko-KR" dirty="0" err="1" smtClean="0">
                <a:ea typeface="굴림" pitchFamily="50" charset="-127"/>
              </a:rPr>
              <a:t>mydata</a:t>
            </a:r>
            <a:r>
              <a:rPr lang="en-US" altLang="ko-KR" dirty="0" smtClean="0">
                <a:ea typeface="굴림" pitchFamily="50" charset="-127"/>
              </a:rPr>
              <a:t>, n=5) </a:t>
            </a:r>
          </a:p>
        </p:txBody>
      </p:sp>
    </p:spTree>
    <p:extLst>
      <p:ext uri="{BB962C8B-B14F-4D97-AF65-F5344CB8AC3E}">
        <p14:creationId xmlns:p14="http://schemas.microsoft.com/office/powerpoint/2010/main" val="221748441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A57922-9070-4E6F-A2EC-08842AFF2511}" type="slidenum">
              <a:rPr lang="en-US" altLang="ko-KR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462088"/>
          </a:xfrm>
        </p:spPr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Missing Data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458200" cy="2895600"/>
          </a:xfrm>
        </p:spPr>
        <p:txBody>
          <a:bodyPr/>
          <a:lstStyle/>
          <a:p>
            <a:pPr marL="1371600" lvl="2" indent="-457200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In </a:t>
            </a:r>
            <a:r>
              <a:rPr lang="en-US" altLang="ko-KR" b="1" dirty="0" smtClean="0">
                <a:ea typeface="굴림" pitchFamily="50" charset="-127"/>
              </a:rPr>
              <a:t>R</a:t>
            </a:r>
            <a:r>
              <a:rPr lang="en-US" altLang="ko-KR" dirty="0" smtClean="0">
                <a:ea typeface="굴림" pitchFamily="50" charset="-127"/>
              </a:rPr>
              <a:t>, missing values are represented by the symbol </a:t>
            </a:r>
            <a:r>
              <a:rPr lang="en-US" altLang="ko-KR" b="1" dirty="0" smtClean="0">
                <a:ea typeface="굴림" pitchFamily="50" charset="-127"/>
              </a:rPr>
              <a:t>NA</a:t>
            </a:r>
            <a:r>
              <a:rPr lang="en-US" altLang="ko-KR" dirty="0" smtClean="0">
                <a:ea typeface="굴림" pitchFamily="50" charset="-127"/>
              </a:rPr>
              <a:t> (not available) . Impossible values (e.g., dividing by zero) are represented by the symbol </a:t>
            </a:r>
            <a:r>
              <a:rPr lang="en-US" altLang="ko-KR" b="1" dirty="0" err="1" smtClean="0">
                <a:ea typeface="굴림" pitchFamily="50" charset="-127"/>
              </a:rPr>
              <a:t>NaN</a:t>
            </a:r>
            <a:r>
              <a:rPr lang="en-US" altLang="ko-KR" dirty="0" smtClean="0">
                <a:ea typeface="굴림" pitchFamily="50" charset="-127"/>
              </a:rPr>
              <a:t> (not a number). Unlike SAS, </a:t>
            </a:r>
            <a:r>
              <a:rPr lang="en-US" altLang="ko-KR" b="1" dirty="0" smtClean="0">
                <a:ea typeface="굴림" pitchFamily="50" charset="-127"/>
              </a:rPr>
              <a:t>R</a:t>
            </a:r>
            <a:r>
              <a:rPr lang="en-US" altLang="ko-KR" dirty="0" smtClean="0">
                <a:ea typeface="굴림" pitchFamily="50" charset="-127"/>
              </a:rPr>
              <a:t> uses the same symbol for character and numeric data. </a:t>
            </a:r>
            <a:endParaRPr lang="en-US" altLang="ko-KR" b="1" dirty="0" smtClean="0">
              <a:ea typeface="굴림" pitchFamily="50" charset="-127"/>
            </a:endParaRPr>
          </a:p>
          <a:p>
            <a:pPr marL="1371600" lvl="2" indent="-457200">
              <a:buFont typeface="Wingdings" pitchFamily="2" charset="2"/>
              <a:buNone/>
            </a:pPr>
            <a:r>
              <a:rPr lang="en-US" altLang="ko-KR" b="1" dirty="0" smtClean="0">
                <a:ea typeface="굴림" pitchFamily="50" charset="-127"/>
              </a:rPr>
              <a:t>Testing for Missing Values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is.na(x) # returns TRUE of x is missing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y &lt;- c(1,2,3,NA)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is.na(y) # returns a vector (F </a:t>
            </a:r>
            <a:r>
              <a:rPr lang="en-US" altLang="ko-KR" dirty="0" err="1" smtClean="0">
                <a:ea typeface="굴림" pitchFamily="50" charset="-127"/>
              </a:rPr>
              <a:t>F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err="1" smtClean="0">
                <a:ea typeface="굴림" pitchFamily="50" charset="-127"/>
              </a:rPr>
              <a:t>F</a:t>
            </a:r>
            <a:r>
              <a:rPr lang="en-US" altLang="ko-KR" dirty="0" smtClean="0">
                <a:ea typeface="굴림" pitchFamily="50" charset="-127"/>
              </a:rPr>
              <a:t> T) </a:t>
            </a:r>
            <a:endParaRPr lang="en-US" altLang="ko-KR" b="1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53602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3D5A77-F28A-4227-810A-8EB6BD0BA605}" type="slidenum">
              <a:rPr lang="en-US" altLang="ko-KR"/>
              <a:pPr>
                <a:defRPr/>
              </a:pPr>
              <a:t>46</a:t>
            </a:fld>
            <a:endParaRPr lang="en-US" altLang="ko-KR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462088"/>
          </a:xfrm>
        </p:spPr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Missing Data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2895600"/>
          </a:xfrm>
        </p:spPr>
        <p:txBody>
          <a:bodyPr/>
          <a:lstStyle/>
          <a:p>
            <a:pPr marL="1371600" lvl="2" indent="-457200">
              <a:buFont typeface="Wingdings" pitchFamily="2" charset="2"/>
              <a:buNone/>
            </a:pPr>
            <a:r>
              <a:rPr lang="en-US" altLang="ko-KR" sz="2000" b="1" dirty="0" smtClean="0">
                <a:ea typeface="굴림" pitchFamily="50" charset="-127"/>
              </a:rPr>
              <a:t>Recoding Values to Missing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# recode 99 to missing for variable v1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# select rows where v1 is 99 and recode column v1 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ko-KR" sz="2000" dirty="0" err="1" smtClean="0">
                <a:ea typeface="굴림" pitchFamily="50" charset="-127"/>
              </a:rPr>
              <a:t>mydata</a:t>
            </a:r>
            <a:r>
              <a:rPr lang="en-US" altLang="ko-KR" sz="2000" dirty="0" smtClean="0">
                <a:ea typeface="굴림" pitchFamily="50" charset="-127"/>
              </a:rPr>
              <a:t>[mydata$v1==99,"v1"] &lt;- NA </a:t>
            </a:r>
            <a:endParaRPr lang="en-US" altLang="ko-KR" sz="2000" b="1" dirty="0" smtClean="0">
              <a:ea typeface="굴림" pitchFamily="50" charset="-127"/>
            </a:endParaRPr>
          </a:p>
          <a:p>
            <a:pPr marL="1371600" lvl="2" indent="-457200">
              <a:buFont typeface="Wingdings" pitchFamily="2" charset="2"/>
              <a:buNone/>
            </a:pPr>
            <a:r>
              <a:rPr lang="en-US" altLang="ko-KR" sz="2000" b="1" dirty="0" smtClean="0">
                <a:ea typeface="굴림" pitchFamily="50" charset="-127"/>
              </a:rPr>
              <a:t>Excluding Missing Values from Analyses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Arithmetic functions on missing values yield missing values. 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x &lt;- c(1,2,NA,3)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mean(x)          # returns NA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mean(x, na.rm=TRUE) # returns 2 </a:t>
            </a:r>
          </a:p>
        </p:txBody>
      </p:sp>
    </p:spTree>
    <p:extLst>
      <p:ext uri="{BB962C8B-B14F-4D97-AF65-F5344CB8AC3E}">
        <p14:creationId xmlns:p14="http://schemas.microsoft.com/office/powerpoint/2010/main" val="203876721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54F99D-D72C-4E79-A4FF-5F5DD56BF899}" type="slidenum">
              <a:rPr lang="en-US" altLang="ko-KR"/>
              <a:pPr>
                <a:defRPr/>
              </a:pPr>
              <a:t>47</a:t>
            </a:fld>
            <a:endParaRPr lang="en-US" altLang="ko-K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 smtClean="0">
                <a:ea typeface="굴림" pitchFamily="50" charset="-127"/>
              </a:rPr>
              <a:t>Arithmetic Operators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539076" name="Group 4"/>
          <p:cNvGraphicFramePr>
            <a:graphicFrameLocks noGrp="1"/>
          </p:cNvGraphicFramePr>
          <p:nvPr/>
        </p:nvGraphicFramePr>
        <p:xfrm>
          <a:off x="1905000" y="2133600"/>
          <a:ext cx="5410200" cy="3170240"/>
        </p:xfrm>
        <a:graphic>
          <a:graphicData uri="http://schemas.openxmlformats.org/drawingml/2006/table">
            <a:tbl>
              <a:tblPr/>
              <a:tblGrid>
                <a:gridCol w="1463675"/>
                <a:gridCol w="3946525"/>
              </a:tblGrid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Operator</a:t>
                      </a:r>
                      <a:endParaRPr kumimoji="0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Description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+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addition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-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subtraction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*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multiplication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/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division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^ or ** 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exponentiation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 %% y </a:t>
                      </a:r>
                      <a:endParaRPr kumimoji="0" lang="en-US" altLang="ko-K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modulus (x mod y) 5%%2 is 1 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 %/% y 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integer division 5%/%2 is 2 </a:t>
                      </a:r>
                      <a:endParaRPr kumimoji="0" lang="en-US" altLang="ko-K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876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3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65C166-9F59-4544-B887-3DEFA1A38BE4}" type="slidenum">
              <a:rPr lang="en-US" altLang="ko-KR"/>
              <a:pPr>
                <a:defRPr/>
              </a:pPr>
              <a:t>48</a:t>
            </a:fld>
            <a:endParaRPr lang="en-US" altLang="ko-KR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 smtClean="0">
                <a:ea typeface="굴림" pitchFamily="50" charset="-127"/>
              </a:rPr>
              <a:t>Logical Operators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19192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541125" name="Group 5"/>
          <p:cNvGraphicFramePr>
            <a:graphicFrameLocks noGrp="1"/>
          </p:cNvGraphicFramePr>
          <p:nvPr/>
        </p:nvGraphicFramePr>
        <p:xfrm>
          <a:off x="1495425" y="2211388"/>
          <a:ext cx="6324600" cy="4024317"/>
        </p:xfrm>
        <a:graphic>
          <a:graphicData uri="http://schemas.openxmlformats.org/drawingml/2006/table">
            <a:tbl>
              <a:tblPr/>
              <a:tblGrid>
                <a:gridCol w="2216150"/>
                <a:gridCol w="4108450"/>
              </a:tblGrid>
              <a:tr h="365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Operator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Description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&lt;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less than 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&lt;=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less than or equal to 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&gt;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greater than 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&gt;=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greater than or equal to 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==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exactly equal to 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!=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not equal to 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!x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Not x 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 | y 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 OR y 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 &amp; y 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 AND y 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isTRUE(x)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test if x is TRUE 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067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5BF0F7-1B38-40D3-B5A0-FBF741A6B9CD}" type="slidenum">
              <a:rPr lang="en-US" altLang="ko-KR"/>
              <a:pPr>
                <a:defRPr/>
              </a:pPr>
              <a:t>49</a:t>
            </a:fld>
            <a:endParaRPr lang="en-US" altLang="ko-K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Control Structures</a:t>
            </a:r>
            <a:r>
              <a:rPr lang="en-US" altLang="ko-KR" smtClean="0">
                <a:ea typeface="굴림" pitchFamily="50" charset="-127"/>
              </a:rPr>
              <a:t>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3886200"/>
          </a:xfrm>
        </p:spPr>
        <p:txBody>
          <a:bodyPr/>
          <a:lstStyle/>
          <a:p>
            <a:pPr marL="1219200" lvl="2" indent="-304800"/>
            <a:r>
              <a:rPr lang="en-US" altLang="ko-KR" sz="2000" b="1" dirty="0" smtClean="0">
                <a:ea typeface="굴림" pitchFamily="50" charset="-127"/>
              </a:rPr>
              <a:t>if-else</a:t>
            </a:r>
          </a:p>
          <a:p>
            <a:pPr marL="1676400" lvl="3" indent="-304800"/>
            <a:r>
              <a:rPr lang="en-US" altLang="ko-KR" sz="1600" dirty="0" smtClean="0">
                <a:ea typeface="굴림" pitchFamily="50" charset="-127"/>
              </a:rPr>
              <a:t>if (</a:t>
            </a:r>
            <a:r>
              <a:rPr lang="en-US" altLang="ko-KR" sz="1600" i="1" dirty="0" err="1" smtClean="0">
                <a:ea typeface="굴림" pitchFamily="50" charset="-127"/>
              </a:rPr>
              <a:t>cond</a:t>
            </a:r>
            <a:r>
              <a:rPr lang="en-US" altLang="ko-KR" sz="1600" dirty="0" smtClean="0">
                <a:ea typeface="굴림" pitchFamily="50" charset="-127"/>
              </a:rPr>
              <a:t>) </a:t>
            </a:r>
            <a:r>
              <a:rPr lang="en-US" altLang="ko-KR" sz="1600" i="1" dirty="0" smtClean="0">
                <a:ea typeface="굴림" pitchFamily="50" charset="-127"/>
              </a:rPr>
              <a:t>expr</a:t>
            </a:r>
            <a:r>
              <a:rPr lang="en-US" altLang="ko-KR" sz="1600" dirty="0" smtClean="0">
                <a:ea typeface="굴림" pitchFamily="50" charset="-127"/>
              </a:rPr>
              <a:t/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if (</a:t>
            </a:r>
            <a:r>
              <a:rPr lang="en-US" altLang="ko-KR" sz="1600" i="1" dirty="0" err="1" smtClean="0">
                <a:ea typeface="굴림" pitchFamily="50" charset="-127"/>
              </a:rPr>
              <a:t>cond</a:t>
            </a:r>
            <a:r>
              <a:rPr lang="en-US" altLang="ko-KR" sz="1600" dirty="0" smtClean="0">
                <a:ea typeface="굴림" pitchFamily="50" charset="-127"/>
              </a:rPr>
              <a:t>) </a:t>
            </a:r>
            <a:r>
              <a:rPr lang="en-US" altLang="ko-KR" sz="1600" i="1" dirty="0" smtClean="0">
                <a:ea typeface="굴림" pitchFamily="50" charset="-127"/>
              </a:rPr>
              <a:t>expr1</a:t>
            </a:r>
            <a:r>
              <a:rPr lang="en-US" altLang="ko-KR" sz="1600" dirty="0" smtClean="0">
                <a:ea typeface="굴림" pitchFamily="50" charset="-127"/>
              </a:rPr>
              <a:t> else </a:t>
            </a:r>
            <a:r>
              <a:rPr lang="en-US" altLang="ko-KR" sz="1600" i="1" dirty="0" smtClean="0">
                <a:ea typeface="굴림" pitchFamily="50" charset="-127"/>
              </a:rPr>
              <a:t>expr2</a:t>
            </a:r>
            <a:endParaRPr lang="en-US" altLang="ko-KR" sz="1600" b="1" dirty="0" smtClean="0">
              <a:ea typeface="굴림" pitchFamily="50" charset="-127"/>
            </a:endParaRPr>
          </a:p>
          <a:p>
            <a:pPr marL="1219200" lvl="2" indent="-304800"/>
            <a:r>
              <a:rPr lang="en-US" altLang="ko-KR" sz="2000" b="1" dirty="0" smtClean="0">
                <a:ea typeface="굴림" pitchFamily="50" charset="-127"/>
              </a:rPr>
              <a:t>for</a:t>
            </a:r>
          </a:p>
          <a:p>
            <a:pPr marL="1676400" lvl="3" indent="-304800"/>
            <a:r>
              <a:rPr lang="en-US" altLang="ko-KR" sz="1600" dirty="0" smtClean="0">
                <a:ea typeface="굴림" pitchFamily="50" charset="-127"/>
              </a:rPr>
              <a:t>for (</a:t>
            </a:r>
            <a:r>
              <a:rPr lang="en-US" altLang="ko-KR" sz="1600" i="1" dirty="0" err="1" smtClean="0">
                <a:ea typeface="굴림" pitchFamily="50" charset="-127"/>
              </a:rPr>
              <a:t>var</a:t>
            </a:r>
            <a:r>
              <a:rPr lang="en-US" altLang="ko-KR" sz="1600" dirty="0" smtClean="0">
                <a:ea typeface="굴림" pitchFamily="50" charset="-127"/>
              </a:rPr>
              <a:t> in </a:t>
            </a:r>
            <a:r>
              <a:rPr lang="en-US" altLang="ko-KR" sz="1600" i="1" dirty="0" err="1" smtClean="0">
                <a:ea typeface="굴림" pitchFamily="50" charset="-127"/>
              </a:rPr>
              <a:t>seq</a:t>
            </a:r>
            <a:r>
              <a:rPr lang="en-US" altLang="ko-KR" sz="1600" dirty="0" smtClean="0">
                <a:ea typeface="굴림" pitchFamily="50" charset="-127"/>
              </a:rPr>
              <a:t>) </a:t>
            </a:r>
            <a:r>
              <a:rPr lang="en-US" altLang="ko-KR" sz="1600" i="1" dirty="0" smtClean="0">
                <a:ea typeface="굴림" pitchFamily="50" charset="-127"/>
              </a:rPr>
              <a:t>expr</a:t>
            </a:r>
            <a:endParaRPr lang="en-US" altLang="ko-KR" sz="1600" b="1" dirty="0" smtClean="0">
              <a:ea typeface="굴림" pitchFamily="50" charset="-127"/>
            </a:endParaRPr>
          </a:p>
          <a:p>
            <a:pPr marL="1219200" lvl="2" indent="-304800"/>
            <a:r>
              <a:rPr lang="en-US" altLang="ko-KR" sz="2000" b="1" dirty="0" smtClean="0">
                <a:ea typeface="굴림" pitchFamily="50" charset="-127"/>
              </a:rPr>
              <a:t>while</a:t>
            </a:r>
          </a:p>
          <a:p>
            <a:pPr marL="1676400" lvl="3" indent="-304800"/>
            <a:r>
              <a:rPr lang="en-US" altLang="ko-KR" sz="1600" dirty="0" smtClean="0">
                <a:ea typeface="굴림" pitchFamily="50" charset="-127"/>
              </a:rPr>
              <a:t>while (</a:t>
            </a:r>
            <a:r>
              <a:rPr lang="en-US" altLang="ko-KR" sz="1600" i="1" dirty="0" err="1" smtClean="0">
                <a:ea typeface="굴림" pitchFamily="50" charset="-127"/>
              </a:rPr>
              <a:t>cond</a:t>
            </a:r>
            <a:r>
              <a:rPr lang="en-US" altLang="ko-KR" sz="1600" dirty="0" smtClean="0">
                <a:ea typeface="굴림" pitchFamily="50" charset="-127"/>
              </a:rPr>
              <a:t>) </a:t>
            </a:r>
            <a:r>
              <a:rPr lang="en-US" altLang="ko-KR" sz="1600" i="1" dirty="0" smtClean="0">
                <a:ea typeface="굴림" pitchFamily="50" charset="-127"/>
              </a:rPr>
              <a:t>expr</a:t>
            </a:r>
            <a:r>
              <a:rPr lang="en-US" altLang="ko-KR" sz="1600" dirty="0" smtClean="0">
                <a:ea typeface="굴림" pitchFamily="50" charset="-127"/>
              </a:rPr>
              <a:t> </a:t>
            </a:r>
            <a:endParaRPr lang="en-US" altLang="ko-KR" sz="1600" b="1" dirty="0" smtClean="0">
              <a:ea typeface="굴림" pitchFamily="50" charset="-127"/>
            </a:endParaRPr>
          </a:p>
          <a:p>
            <a:pPr marL="1219200" lvl="2" indent="-304800"/>
            <a:r>
              <a:rPr lang="en-US" altLang="ko-KR" sz="2000" b="1" dirty="0" smtClean="0">
                <a:ea typeface="굴림" pitchFamily="50" charset="-127"/>
              </a:rPr>
              <a:t>switch</a:t>
            </a:r>
          </a:p>
          <a:p>
            <a:pPr marL="1676400" lvl="3" indent="-304800"/>
            <a:r>
              <a:rPr lang="en-US" altLang="ko-KR" sz="1600" dirty="0" smtClean="0">
                <a:ea typeface="굴림" pitchFamily="50" charset="-127"/>
              </a:rPr>
              <a:t>switch(</a:t>
            </a:r>
            <a:r>
              <a:rPr lang="en-US" altLang="ko-KR" sz="1600" i="1" dirty="0" smtClean="0">
                <a:ea typeface="굴림" pitchFamily="50" charset="-127"/>
              </a:rPr>
              <a:t>expr</a:t>
            </a:r>
            <a:r>
              <a:rPr lang="en-US" altLang="ko-KR" sz="1600" dirty="0" smtClean="0">
                <a:ea typeface="굴림" pitchFamily="50" charset="-127"/>
              </a:rPr>
              <a:t>, ...) </a:t>
            </a:r>
            <a:endParaRPr lang="en-US" altLang="ko-KR" sz="1600" b="1" dirty="0" smtClean="0">
              <a:ea typeface="굴림" pitchFamily="50" charset="-127"/>
            </a:endParaRPr>
          </a:p>
          <a:p>
            <a:pPr marL="1219200" lvl="2" indent="-304800"/>
            <a:r>
              <a:rPr lang="en-US" altLang="ko-KR" sz="2000" b="1" dirty="0" err="1" smtClean="0">
                <a:ea typeface="굴림" pitchFamily="50" charset="-127"/>
              </a:rPr>
              <a:t>ifelse</a:t>
            </a:r>
            <a:endParaRPr lang="en-US" altLang="ko-KR" sz="2000" b="1" dirty="0" smtClean="0">
              <a:ea typeface="굴림" pitchFamily="50" charset="-127"/>
            </a:endParaRPr>
          </a:p>
          <a:p>
            <a:pPr marL="1676400" lvl="3" indent="-304800"/>
            <a:r>
              <a:rPr lang="en-US" altLang="ko-KR" sz="1600" dirty="0" err="1" smtClean="0">
                <a:ea typeface="굴림" pitchFamily="50" charset="-127"/>
              </a:rPr>
              <a:t>ifelse</a:t>
            </a:r>
            <a:r>
              <a:rPr lang="en-US" altLang="ko-KR" sz="1600" dirty="0" smtClean="0">
                <a:ea typeface="굴림" pitchFamily="50" charset="-127"/>
              </a:rPr>
              <a:t>(</a:t>
            </a:r>
            <a:r>
              <a:rPr lang="en-US" altLang="ko-KR" sz="1600" i="1" dirty="0" err="1" smtClean="0">
                <a:ea typeface="굴림" pitchFamily="50" charset="-127"/>
              </a:rPr>
              <a:t>test</a:t>
            </a:r>
            <a:r>
              <a:rPr lang="en-US" altLang="ko-KR" sz="1600" dirty="0" err="1" smtClean="0">
                <a:ea typeface="굴림" pitchFamily="50" charset="-127"/>
              </a:rPr>
              <a:t>,</a:t>
            </a:r>
            <a:r>
              <a:rPr lang="en-US" altLang="ko-KR" sz="1600" i="1" dirty="0" err="1" smtClean="0">
                <a:ea typeface="굴림" pitchFamily="50" charset="-127"/>
              </a:rPr>
              <a:t>yes</a:t>
            </a:r>
            <a:r>
              <a:rPr lang="en-US" altLang="ko-KR" sz="1600" dirty="0" err="1" smtClean="0">
                <a:ea typeface="굴림" pitchFamily="50" charset="-127"/>
              </a:rPr>
              <a:t>,</a:t>
            </a:r>
            <a:r>
              <a:rPr lang="en-US" altLang="ko-KR" sz="1600" i="1" dirty="0" err="1" smtClean="0">
                <a:ea typeface="굴림" pitchFamily="50" charset="-127"/>
              </a:rPr>
              <a:t>no</a:t>
            </a:r>
            <a:r>
              <a:rPr lang="en-US" altLang="ko-KR" sz="1600" dirty="0" smtClean="0">
                <a:ea typeface="굴림" pitchFamily="50" charset="-127"/>
              </a:rPr>
              <a:t>)</a:t>
            </a:r>
            <a:endParaRPr lang="en-US" altLang="ko-KR" sz="1600" b="1" dirty="0" smtClean="0">
              <a:ea typeface="굴림" pitchFamily="50" charset="-127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55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12750" y="1057275"/>
            <a:ext cx="8259763" cy="1000125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kern="0" dirty="0" smtClean="0">
                <a:ea typeface="맑은 고딕" pitchFamily="50" charset="-127"/>
              </a:rPr>
              <a:t>R is used as an underlying analysis engine in many service providers</a:t>
            </a:r>
          </a:p>
        </p:txBody>
      </p:sp>
      <p:grpSp>
        <p:nvGrpSpPr>
          <p:cNvPr id="7172" name="그룹 17"/>
          <p:cNvGrpSpPr>
            <a:grpSpLocks/>
          </p:cNvGrpSpPr>
          <p:nvPr/>
        </p:nvGrpSpPr>
        <p:grpSpPr bwMode="auto">
          <a:xfrm>
            <a:off x="1922463" y="2771775"/>
            <a:ext cx="5307012" cy="2803525"/>
            <a:chOff x="2138366" y="2867033"/>
            <a:chExt cx="4560888" cy="2241550"/>
          </a:xfrm>
        </p:grpSpPr>
        <p:pic>
          <p:nvPicPr>
            <p:cNvPr id="7173" name="Picture 10" descr="http://assets.vr-zone.net/10489/yahoo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917" y="3529022"/>
              <a:ext cx="1239837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Picture 8" descr="Amazon sells over one mn Kindles per wee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429" y="3313121"/>
              <a:ext cx="1152525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Picture 2" descr="http://image.hanb.co.kr/network/1277442945@facebook_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3328" y="2914659"/>
              <a:ext cx="1065213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6" name="Picture 6" descr="http://images.ctv.ca/archives/CTVNews/img2/20110304/470_twitter_logo_110304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654" y="2867033"/>
              <a:ext cx="863600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7" name="Picture 4" descr="http://cfile2.uf.tistory.com/image/1555631A4BEC0ADB39977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8053" y="3000384"/>
              <a:ext cx="9366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18" descr="File:American Express logo.sv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866" y="4178309"/>
              <a:ext cx="430213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20" descr="citigroup-log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329" y="4691071"/>
              <a:ext cx="647700" cy="41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Picture 22" descr="http://www.undertheradarblog.com/wp-content/uploads/2011/09/1297909210_visa.jpe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254" y="4446597"/>
              <a:ext cx="792162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1" name="Picture 28" descr="http://www.ecodesk.com/uploads/2010/12/BofA_Logo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366" y="4619634"/>
              <a:ext cx="16541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Service Providers</a:t>
            </a:r>
            <a:r>
              <a:rPr kumimoji="1" lang="en-US" altLang="ko-KR" sz="40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use R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2946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3886200"/>
          </a:xfrm>
        </p:spPr>
        <p:txBody>
          <a:bodyPr/>
          <a:lstStyle/>
          <a:p>
            <a:pPr marL="1219200" lvl="2" indent="-304800"/>
            <a:r>
              <a:rPr lang="en-US" altLang="ko-KR" sz="1600" dirty="0" smtClean="0">
                <a:ea typeface="굴림" pitchFamily="50" charset="-127"/>
              </a:rPr>
              <a:t># transpose of a matrix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# a poor alternative to built-in t() function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/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err="1" smtClean="0">
                <a:ea typeface="굴림" pitchFamily="50" charset="-127"/>
              </a:rPr>
              <a:t>mytrans</a:t>
            </a:r>
            <a:r>
              <a:rPr lang="en-US" altLang="ko-KR" sz="1600" dirty="0" smtClean="0">
                <a:ea typeface="굴림" pitchFamily="50" charset="-127"/>
              </a:rPr>
              <a:t> &lt;- function(x) { 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  if (!</a:t>
            </a:r>
            <a:r>
              <a:rPr lang="en-US" altLang="ko-KR" sz="1600" dirty="0" err="1" smtClean="0">
                <a:ea typeface="굴림" pitchFamily="50" charset="-127"/>
              </a:rPr>
              <a:t>is.matrix</a:t>
            </a:r>
            <a:r>
              <a:rPr lang="en-US" altLang="ko-KR" sz="1600" dirty="0" smtClean="0">
                <a:ea typeface="굴림" pitchFamily="50" charset="-127"/>
              </a:rPr>
              <a:t>(x)) {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    warning("argument is not a matrix: returning NA")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    return(</a:t>
            </a:r>
            <a:r>
              <a:rPr lang="en-US" altLang="ko-KR" sz="1600" dirty="0" err="1" smtClean="0">
                <a:ea typeface="굴림" pitchFamily="50" charset="-127"/>
              </a:rPr>
              <a:t>NA_real</a:t>
            </a:r>
            <a:r>
              <a:rPr lang="en-US" altLang="ko-KR" sz="1600" dirty="0" smtClean="0">
                <a:ea typeface="굴림" pitchFamily="50" charset="-127"/>
              </a:rPr>
              <a:t>_)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  }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  y &lt;- matrix(1, </a:t>
            </a:r>
            <a:r>
              <a:rPr lang="en-US" altLang="ko-KR" sz="1600" dirty="0" err="1" smtClean="0">
                <a:ea typeface="굴림" pitchFamily="50" charset="-127"/>
              </a:rPr>
              <a:t>nrow</a:t>
            </a:r>
            <a:r>
              <a:rPr lang="en-US" altLang="ko-KR" sz="1600" dirty="0" smtClean="0">
                <a:ea typeface="굴림" pitchFamily="50" charset="-127"/>
              </a:rPr>
              <a:t>=</a:t>
            </a:r>
            <a:r>
              <a:rPr lang="en-US" altLang="ko-KR" sz="1600" dirty="0" err="1" smtClean="0">
                <a:ea typeface="굴림" pitchFamily="50" charset="-127"/>
              </a:rPr>
              <a:t>ncol</a:t>
            </a:r>
            <a:r>
              <a:rPr lang="en-US" altLang="ko-KR" sz="1600" dirty="0" smtClean="0">
                <a:ea typeface="굴림" pitchFamily="50" charset="-127"/>
              </a:rPr>
              <a:t>(x), </a:t>
            </a:r>
            <a:r>
              <a:rPr lang="en-US" altLang="ko-KR" sz="1600" dirty="0" err="1" smtClean="0">
                <a:ea typeface="굴림" pitchFamily="50" charset="-127"/>
              </a:rPr>
              <a:t>ncol</a:t>
            </a:r>
            <a:r>
              <a:rPr lang="en-US" altLang="ko-KR" sz="1600" dirty="0" smtClean="0">
                <a:ea typeface="굴림" pitchFamily="50" charset="-127"/>
              </a:rPr>
              <a:t>=</a:t>
            </a:r>
            <a:r>
              <a:rPr lang="en-US" altLang="ko-KR" sz="1600" dirty="0" err="1" smtClean="0">
                <a:ea typeface="굴림" pitchFamily="50" charset="-127"/>
              </a:rPr>
              <a:t>nrow</a:t>
            </a:r>
            <a:r>
              <a:rPr lang="en-US" altLang="ko-KR" sz="1600" dirty="0" smtClean="0">
                <a:ea typeface="굴림" pitchFamily="50" charset="-127"/>
              </a:rPr>
              <a:t>(x)) 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  for (</a:t>
            </a:r>
            <a:r>
              <a:rPr lang="en-US" altLang="ko-KR" sz="1600" dirty="0" err="1" smtClean="0">
                <a:ea typeface="굴림" pitchFamily="50" charset="-127"/>
              </a:rPr>
              <a:t>i</a:t>
            </a:r>
            <a:r>
              <a:rPr lang="en-US" altLang="ko-KR" sz="1600" dirty="0" smtClean="0">
                <a:ea typeface="굴림" pitchFamily="50" charset="-127"/>
              </a:rPr>
              <a:t> in 1:nrow(x)) {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    for (j in 1:ncol(x)) {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      y[</a:t>
            </a:r>
            <a:r>
              <a:rPr lang="en-US" altLang="ko-KR" sz="1600" dirty="0" err="1" smtClean="0">
                <a:ea typeface="굴림" pitchFamily="50" charset="-127"/>
              </a:rPr>
              <a:t>j,i</a:t>
            </a:r>
            <a:r>
              <a:rPr lang="en-US" altLang="ko-KR" sz="1600" dirty="0" smtClean="0">
                <a:ea typeface="굴림" pitchFamily="50" charset="-127"/>
              </a:rPr>
              <a:t>] &lt;- x[</a:t>
            </a:r>
            <a:r>
              <a:rPr lang="en-US" altLang="ko-KR" sz="1600" dirty="0" err="1" smtClean="0">
                <a:ea typeface="굴림" pitchFamily="50" charset="-127"/>
              </a:rPr>
              <a:t>i,j</a:t>
            </a:r>
            <a:r>
              <a:rPr lang="en-US" altLang="ko-KR" sz="1600" dirty="0" smtClean="0">
                <a:ea typeface="굴림" pitchFamily="50" charset="-127"/>
              </a:rPr>
              <a:t>] 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    }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  }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return(y)</a:t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}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12B621-5A23-45F8-A82C-15A18F4E7B06}" type="slidenum">
              <a:rPr lang="en-US" altLang="ko-KR"/>
              <a:pPr>
                <a:defRPr/>
              </a:pPr>
              <a:t>50</a:t>
            </a:fld>
            <a:endParaRPr lang="en-US" altLang="ko-KR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Control Structures</a:t>
            </a:r>
            <a:r>
              <a:rPr lang="en-US" altLang="ko-KR" smtClean="0">
                <a:ea typeface="굴림" pitchFamily="50" charset="-127"/>
              </a:rPr>
              <a:t> 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93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EA5F9CC-EE23-4105-8DE7-2C61169B876D}" type="slidenum">
              <a:rPr lang="en-US" altLang="ko-KR"/>
              <a:pPr>
                <a:defRPr/>
              </a:pPr>
              <a:t>51</a:t>
            </a:fld>
            <a:endParaRPr lang="en-US" altLang="ko-KR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Control Structures</a:t>
            </a:r>
            <a:r>
              <a:rPr lang="en-US" altLang="ko-KR" smtClean="0">
                <a:ea typeface="굴림" pitchFamily="50" charset="-127"/>
              </a:rPr>
              <a:t>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3886200"/>
          </a:xfrm>
        </p:spPr>
        <p:txBody>
          <a:bodyPr/>
          <a:lstStyle/>
          <a:p>
            <a:pPr marL="1219200" lvl="2" indent="-304800"/>
            <a:r>
              <a:rPr lang="en-US" altLang="ko-KR" sz="2000" smtClean="0">
                <a:ea typeface="굴림" pitchFamily="50" charset="-127"/>
              </a:rPr>
              <a:t># try it</a:t>
            </a:r>
            <a:br>
              <a:rPr lang="en-US" altLang="ko-KR" sz="2000" smtClean="0">
                <a:ea typeface="굴림" pitchFamily="50" charset="-127"/>
              </a:rPr>
            </a:br>
            <a:r>
              <a:rPr lang="en-US" altLang="ko-KR" sz="2000" smtClean="0">
                <a:ea typeface="굴림" pitchFamily="50" charset="-127"/>
              </a:rPr>
              <a:t>z &lt;- matrix(1:10, nrow=5, ncol=2)</a:t>
            </a:r>
            <a:br>
              <a:rPr lang="en-US" altLang="ko-KR" sz="2000" smtClean="0">
                <a:ea typeface="굴림" pitchFamily="50" charset="-127"/>
              </a:rPr>
            </a:br>
            <a:r>
              <a:rPr lang="en-US" altLang="ko-KR" sz="2000" smtClean="0">
                <a:ea typeface="굴림" pitchFamily="50" charset="-127"/>
              </a:rPr>
              <a:t>tz &lt;- mytrans(z) 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15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35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763BEB-7C58-4ED5-9B28-31504235CAAE}" type="slidenum">
              <a:rPr lang="en-US" altLang="ko-KR"/>
              <a:pPr>
                <a:defRPr/>
              </a:pPr>
              <a:t>52</a:t>
            </a:fld>
            <a:endParaRPr lang="en-US" altLang="ko-KR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>
                <a:ea typeface="굴림" pitchFamily="50" charset="-127"/>
              </a:rPr>
              <a:t>Numeric Functions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17811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551365" name="Group 5"/>
          <p:cNvGraphicFramePr>
            <a:graphicFrameLocks noGrp="1"/>
          </p:cNvGraphicFramePr>
          <p:nvPr/>
        </p:nvGraphicFramePr>
        <p:xfrm>
          <a:off x="1905000" y="1981200"/>
          <a:ext cx="5867400" cy="4023192"/>
        </p:xfrm>
        <a:graphic>
          <a:graphicData uri="http://schemas.openxmlformats.org/drawingml/2006/table">
            <a:tbl>
              <a:tblPr/>
              <a:tblGrid>
                <a:gridCol w="2265363"/>
                <a:gridCol w="3602037"/>
              </a:tblGrid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Function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Description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abs(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absolute value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sqrt(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square root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ceiling(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ceiling(3.475) is 4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floor(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floor(3.475) is 3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trunc(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trunc(5.99) is 5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round(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digits=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round(3.475, digits=2) is 3.48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signif(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digits=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signif(3.475, digits=2) is 3.5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cos(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), sin(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), tan(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also acos(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), cosh(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), acosh(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), etc.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log(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natural logarithm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log10(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common logarithm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exp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(</a:t>
                      </a:r>
                      <a:r>
                        <a:rPr kumimoji="0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e^</a:t>
                      </a:r>
                      <a:r>
                        <a:rPr kumimoji="0" lang="en-US" altLang="ko-KR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373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CC4609D-78E2-42EC-85EB-4FF10F9370EB}" type="slidenum">
              <a:rPr lang="en-US" altLang="ko-KR"/>
              <a:pPr>
                <a:defRPr/>
              </a:pPr>
              <a:t>53</a:t>
            </a:fld>
            <a:endParaRPr lang="en-US" altLang="ko-KR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>
                <a:ea typeface="굴림" pitchFamily="50" charset="-127"/>
              </a:rPr>
              <a:t>Character Functions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17811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-2155825" y="13271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553414" name="Group 6"/>
          <p:cNvGraphicFramePr>
            <a:graphicFrameLocks noGrp="1"/>
          </p:cNvGraphicFramePr>
          <p:nvPr/>
        </p:nvGraphicFramePr>
        <p:xfrm>
          <a:off x="1009650" y="2032000"/>
          <a:ext cx="7848600" cy="4648200"/>
        </p:xfrm>
        <a:graphic>
          <a:graphicData uri="http://schemas.openxmlformats.org/drawingml/2006/table">
            <a:tbl>
              <a:tblPr/>
              <a:tblGrid>
                <a:gridCol w="2514600"/>
                <a:gridCol w="5334000"/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Function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Description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71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substr(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start=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n1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stop=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n2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 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Extract or replace substrings in a character vector.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 &lt;- "abcdef" 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substr(x, 2, 4) is "bcd" 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substr(x, 2, 4) &lt;- "22222" is "a222ef" 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grep(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pattern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x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ignore.case=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FALSE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fixed=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FALSE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 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Search for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pattern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in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. If fixed =FALSE then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pattern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is a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  <a:hlinkClick r:id="rId3"/>
                        </a:rPr>
                        <a:t>regular expression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. If fixed=TRUE then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pattern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is a text string. Returns matching indices.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grep("A", c("b","A","c"), fixed=TRUE) returns 2 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699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sub(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pattern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replacement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ignore.case =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FALSE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fixed=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FALSE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 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Find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pattern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in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and replace with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replacement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text. If fixed=FALSE then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pattern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is a regular expression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  <a:hlinkClick r:id="rId4"/>
                        </a:rPr>
                        <a:t>.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  <a:hlinkClick r:id="rId4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If fixed = T then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pattern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is a text string. 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sub("\\s",".","Hello There") returns "Hello.There" 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strsplit(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split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Split the elements of character vector </a:t>
                      </a:r>
                      <a:r>
                        <a:rPr kumimoji="0" lang="en-US" altLang="ko-K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at </a:t>
                      </a:r>
                      <a:r>
                        <a:rPr kumimoji="0" lang="en-US" altLang="ko-K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split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. </a:t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strsplit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("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abc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", "") returns 3 element vector "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a","b","c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" 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71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paste(..., sep="") 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Concatenate strings after using </a:t>
                      </a:r>
                      <a:r>
                        <a:rPr kumimoji="0" lang="en-US" altLang="ko-K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sep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string to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seperate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them.</a:t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paste("x",1:3,sep="") returns c("x1","x2" "x3")</a:t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paste("x",1:3,sep="M") returns c("xM1","xM2" "xM3")</a:t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paste("Today is", date()) 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toupper(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Uppercase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tolower(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Lowercase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72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61367A-9A2D-4B6E-9A30-28CE9BA649D1}" type="slidenum">
              <a:rPr lang="en-US" altLang="ko-KR"/>
              <a:pPr>
                <a:defRPr/>
              </a:pPr>
              <a:t>54</a:t>
            </a:fld>
            <a:endParaRPr lang="en-US" altLang="ko-KR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17811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-2155825" y="13271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2317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557510" name="Group 6"/>
          <p:cNvGraphicFramePr>
            <a:graphicFrameLocks noGrp="1"/>
          </p:cNvGraphicFramePr>
          <p:nvPr/>
        </p:nvGraphicFramePr>
        <p:xfrm>
          <a:off x="1665288" y="231775"/>
          <a:ext cx="6400800" cy="6477002"/>
        </p:xfrm>
        <a:graphic>
          <a:graphicData uri="http://schemas.openxmlformats.org/drawingml/2006/table">
            <a:tbl>
              <a:tblPr/>
              <a:tblGrid>
                <a:gridCol w="1793875"/>
                <a:gridCol w="4606925"/>
              </a:tblGrid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Function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Description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017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dnorm(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normal density function (by default m=0 sd=1)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# plot standard normal curve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 &lt;- pretty(c(-3,3), 30)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y &lt;- dnorm(x)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plot(x, y, type='l', xlab="Normal Deviate", ylab="Density", yaxs="i") 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pnorm(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q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cumulative normal probability for q 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(area under the normal curve to the right of q)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pnorm(1.96) is 0.975 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qnorm(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normal quantile. 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value at the p percentile of normal distribution 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qnorm(.9) is 1.28 # 90th percentile 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31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rnorm(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m=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0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,sd=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1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 random normal deviates with mean m 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and standard deviation sd. 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#50 random normal variates with mean=50, sd=10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 &lt;- rnorm(50, m=50, sd=10) 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203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dbinom(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size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prob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b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pbinom(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q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size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prob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b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qbinom(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size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prob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b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rbinom(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size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prob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binomial distribution where size is the sample size 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and prob is the probability of a heads (pi) 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# prob of 0 to 5 heads of fair coin out of 10 flips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dbinom(0:5, 10, .5) 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# prob of 5 or less heads of fair coin out of 10 flips</a:t>
                      </a:r>
                      <a:b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pbinom(5, 10, .5) 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017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dpois(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lamda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b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ppois(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q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lamda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b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qpois(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lamda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b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rpois(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lamda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poisson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distribution with m=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std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=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lamda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/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#probability of 0,1, or 2 events with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lamda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=4</a:t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dpois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(0:2, 4)</a:t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# probability of at least 3 events with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lamda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=4 </a:t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1-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ppois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(2,4) 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33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dunif(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min=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0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max=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1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b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punif(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q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min=0, max=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1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b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qunif(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p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min=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0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max=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1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b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runif(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min=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0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max=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1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 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uniform distribution, follows the same pattern </a:t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as the normal distribution above. </a:t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#10 uniform random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variates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/>
                      </a:r>
                      <a:b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 &lt;-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runif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(10)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93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FE5453-85C7-4A9F-87AF-8C221B8E8D25}" type="slidenum">
              <a:rPr lang="en-US" altLang="ko-KR"/>
              <a:pPr>
                <a:defRPr/>
              </a:pPr>
              <a:t>55</a:t>
            </a:fld>
            <a:endParaRPr lang="en-US" altLang="ko-KR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 smtClean="0">
                <a:ea typeface="굴림" pitchFamily="50" charset="-127"/>
              </a:rPr>
              <a:t>Other Useful Functions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17811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-2155825" y="13271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457200" y="2424113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561607" name="Group 7"/>
          <p:cNvGraphicFramePr>
            <a:graphicFrameLocks noGrp="1"/>
          </p:cNvGraphicFramePr>
          <p:nvPr/>
        </p:nvGraphicFramePr>
        <p:xfrm>
          <a:off x="1676400" y="2424113"/>
          <a:ext cx="6400800" cy="3367087"/>
        </p:xfrm>
        <a:graphic>
          <a:graphicData uri="http://schemas.openxmlformats.org/drawingml/2006/table">
            <a:tbl>
              <a:tblPr/>
              <a:tblGrid>
                <a:gridCol w="2185988"/>
                <a:gridCol w="4214812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Function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Description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147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seq(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from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,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to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by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generate a sequence</a:t>
                      </a:r>
                      <a:b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indices &lt;- seq(1,10,2)</a:t>
                      </a:r>
                      <a:b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#indices is c(1, 3, 5, 7, 9)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052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rep(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 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ntimes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repeat 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times</a:t>
                      </a:r>
                      <a:b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y &lt;- rep(1:3, 2)</a:t>
                      </a:r>
                      <a:b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# y is c(1, 2, 3, 1, 2, 3)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39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cut(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x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,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n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)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divide continuous variable in factor with 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n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 levels </a:t>
                      </a:r>
                      <a:b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</a:b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굴림" charset="-127"/>
                          <a:cs typeface="Times New Roman" charset="0"/>
                        </a:rPr>
                        <a:t>y &lt;- cut(x, 5) 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115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C7E51C-04CA-411D-BE29-33D4F86AD24F}" type="slidenum">
              <a:rPr lang="en-US" altLang="ko-KR"/>
              <a:pPr>
                <a:defRPr/>
              </a:pPr>
              <a:t>56</a:t>
            </a:fld>
            <a:endParaRPr lang="en-US" altLang="ko-K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Creating a Graph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3886200"/>
          </a:xfrm>
        </p:spPr>
        <p:txBody>
          <a:bodyPr/>
          <a:lstStyle/>
          <a:p>
            <a:pPr marL="1219200" lvl="2" indent="-304800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In R, graphs are typically created interactively. 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 smtClean="0">
              <a:ea typeface="굴림" pitchFamily="50" charset="-127"/>
            </a:endParaRP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# Creating a Graph</a:t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attach(</a:t>
            </a:r>
            <a:r>
              <a:rPr lang="en-US" altLang="ko-KR" sz="2000" dirty="0" err="1" smtClean="0">
                <a:ea typeface="굴림" pitchFamily="50" charset="-127"/>
              </a:rPr>
              <a:t>mtcars</a:t>
            </a:r>
            <a:r>
              <a:rPr lang="en-US" altLang="ko-KR" sz="2000" dirty="0" smtClean="0">
                <a:ea typeface="굴림" pitchFamily="50" charset="-127"/>
              </a:rPr>
              <a:t>)</a:t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plot(</a:t>
            </a:r>
            <a:r>
              <a:rPr lang="en-US" altLang="ko-KR" sz="2000" dirty="0" err="1" smtClean="0">
                <a:ea typeface="굴림" pitchFamily="50" charset="-127"/>
              </a:rPr>
              <a:t>wt</a:t>
            </a:r>
            <a:r>
              <a:rPr lang="en-US" altLang="ko-KR" sz="2000" dirty="0" smtClean="0">
                <a:ea typeface="굴림" pitchFamily="50" charset="-127"/>
              </a:rPr>
              <a:t>, mpg) </a:t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err="1" smtClean="0">
                <a:ea typeface="굴림" pitchFamily="50" charset="-127"/>
              </a:rPr>
              <a:t>abline</a:t>
            </a:r>
            <a:r>
              <a:rPr lang="en-US" altLang="ko-KR" sz="2000" dirty="0" smtClean="0">
                <a:ea typeface="굴림" pitchFamily="50" charset="-127"/>
              </a:rPr>
              <a:t>(lm(</a:t>
            </a:r>
            <a:r>
              <a:rPr lang="en-US" altLang="ko-KR" sz="2000" dirty="0" err="1" smtClean="0">
                <a:ea typeface="굴림" pitchFamily="50" charset="-127"/>
              </a:rPr>
              <a:t>mpg~wt</a:t>
            </a:r>
            <a:r>
              <a:rPr lang="en-US" altLang="ko-KR" sz="2000" dirty="0" smtClean="0">
                <a:ea typeface="굴림" pitchFamily="50" charset="-127"/>
              </a:rPr>
              <a:t>))</a:t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title("Regression of MPG on Weight")</a:t>
            </a:r>
          </a:p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 smtClean="0">
              <a:ea typeface="굴림" pitchFamily="50" charset="-127"/>
            </a:endParaRPr>
          </a:p>
          <a:p>
            <a:pPr marL="1219200" lvl="2" indent="-304800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The plot( ) function opens a graph window and plots weight vs. miles per gallon. </a:t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The next line of code adds a regression line to this graph. The final line adds a title. 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A2A480-BE2D-45D9-B931-B2D94FC4482B}" type="slidenum">
              <a:rPr lang="en-US" altLang="ko-KR"/>
              <a:pPr>
                <a:defRPr/>
              </a:pPr>
              <a:t>57</a:t>
            </a:fld>
            <a:endParaRPr lang="en-US" altLang="ko-KR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Graphical Parameters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3886200"/>
          </a:xfrm>
        </p:spPr>
        <p:txBody>
          <a:bodyPr/>
          <a:lstStyle/>
          <a:p>
            <a:pPr marL="1219200" lvl="2" indent="-304800">
              <a:lnSpc>
                <a:spcPct val="80000"/>
              </a:lnSpc>
            </a:pPr>
            <a:r>
              <a:rPr lang="en-US" altLang="ko-KR" sz="1800" dirty="0" smtClean="0">
                <a:ea typeface="굴림" pitchFamily="50" charset="-127"/>
              </a:rPr>
              <a:t>A second way to specify graphical parameters is by providing the </a:t>
            </a:r>
            <a:r>
              <a:rPr lang="en-US" altLang="ko-KR" sz="1800" i="1" dirty="0" err="1" smtClean="0">
                <a:ea typeface="굴림" pitchFamily="50" charset="-127"/>
              </a:rPr>
              <a:t>optionname</a:t>
            </a:r>
            <a:r>
              <a:rPr lang="en-US" altLang="ko-KR" sz="1800" dirty="0" smtClean="0">
                <a:ea typeface="굴림" pitchFamily="50" charset="-127"/>
              </a:rPr>
              <a:t>=</a:t>
            </a:r>
            <a:r>
              <a:rPr lang="en-US" altLang="ko-KR" sz="1800" i="1" dirty="0" smtClean="0">
                <a:ea typeface="굴림" pitchFamily="50" charset="-127"/>
              </a:rPr>
              <a:t>value</a:t>
            </a:r>
            <a:r>
              <a:rPr lang="en-US" altLang="ko-KR" sz="1800" dirty="0" smtClean="0">
                <a:ea typeface="굴림" pitchFamily="50" charset="-127"/>
              </a:rPr>
              <a:t> pairs directly to a high level plotting function. In this case, the options are only in effect for that specific graph.</a:t>
            </a:r>
          </a:p>
          <a:p>
            <a:pPr marL="1219200" lvl="2" indent="-304800">
              <a:lnSpc>
                <a:spcPct val="80000"/>
              </a:lnSpc>
            </a:pPr>
            <a:endParaRPr lang="en-US" altLang="ko-KR" sz="1800" dirty="0" smtClean="0">
              <a:ea typeface="굴림" pitchFamily="50" charset="-127"/>
            </a:endParaRPr>
          </a:p>
          <a:p>
            <a:pPr marL="1219200" lvl="2" indent="-304800">
              <a:lnSpc>
                <a:spcPct val="80000"/>
              </a:lnSpc>
            </a:pPr>
            <a:r>
              <a:rPr lang="en-US" altLang="ko-KR" sz="1800" dirty="0" smtClean="0">
                <a:ea typeface="굴림" pitchFamily="50" charset="-127"/>
              </a:rPr>
              <a:t># Set a graphical parameter within the plotting function </a:t>
            </a:r>
            <a:br>
              <a:rPr lang="en-US" altLang="ko-KR" sz="1800" dirty="0" smtClean="0">
                <a:ea typeface="굴림" pitchFamily="50" charset="-127"/>
              </a:rPr>
            </a:br>
            <a:r>
              <a:rPr lang="en-US" altLang="ko-KR" sz="1800" dirty="0" err="1" smtClean="0">
                <a:ea typeface="굴림" pitchFamily="50" charset="-127"/>
              </a:rPr>
              <a:t>hist</a:t>
            </a:r>
            <a:r>
              <a:rPr lang="en-US" altLang="ko-KR" sz="1800" dirty="0" smtClean="0">
                <a:ea typeface="굴림" pitchFamily="50" charset="-127"/>
              </a:rPr>
              <a:t>(</a:t>
            </a:r>
            <a:r>
              <a:rPr lang="en-US" altLang="ko-KR" sz="1800" dirty="0" err="1" smtClean="0">
                <a:ea typeface="굴림" pitchFamily="50" charset="-127"/>
              </a:rPr>
              <a:t>mtcars$mpg</a:t>
            </a:r>
            <a:r>
              <a:rPr lang="en-US" altLang="ko-KR" sz="1800" dirty="0" smtClean="0">
                <a:ea typeface="굴림" pitchFamily="50" charset="-127"/>
              </a:rPr>
              <a:t>, </a:t>
            </a:r>
            <a:r>
              <a:rPr lang="en-US" altLang="ko-KR" sz="1800" dirty="0" err="1" smtClean="0">
                <a:ea typeface="굴림" pitchFamily="50" charset="-127"/>
              </a:rPr>
              <a:t>col.lab</a:t>
            </a:r>
            <a:r>
              <a:rPr lang="en-US" altLang="ko-KR" sz="1800" dirty="0" smtClean="0">
                <a:ea typeface="굴림" pitchFamily="50" charset="-127"/>
              </a:rPr>
              <a:t>="red")</a:t>
            </a:r>
          </a:p>
          <a:p>
            <a:pPr marL="1219200" lvl="2" indent="-304800">
              <a:lnSpc>
                <a:spcPct val="80000"/>
              </a:lnSpc>
            </a:pPr>
            <a:endParaRPr lang="en-US" altLang="ko-KR" sz="1800" dirty="0" smtClean="0">
              <a:ea typeface="굴림" pitchFamily="50" charset="-127"/>
            </a:endParaRPr>
          </a:p>
          <a:p>
            <a:pPr marL="1219200" lvl="2" indent="-304800">
              <a:lnSpc>
                <a:spcPct val="80000"/>
              </a:lnSpc>
            </a:pPr>
            <a:r>
              <a:rPr lang="en-US" altLang="ko-KR" sz="1800" dirty="0" smtClean="0">
                <a:ea typeface="굴림" pitchFamily="50" charset="-127"/>
              </a:rPr>
              <a:t>See the help for a specific high level plotting function (e.g. plot, </a:t>
            </a:r>
            <a:r>
              <a:rPr lang="en-US" altLang="ko-KR" sz="1800" dirty="0" err="1" smtClean="0">
                <a:ea typeface="굴림" pitchFamily="50" charset="-127"/>
              </a:rPr>
              <a:t>hist</a:t>
            </a:r>
            <a:r>
              <a:rPr lang="en-US" altLang="ko-KR" sz="1800" dirty="0" smtClean="0">
                <a:ea typeface="굴림" pitchFamily="50" charset="-127"/>
              </a:rPr>
              <a:t>, boxplot) to determine which graphical parameters can be set this way. </a:t>
            </a:r>
          </a:p>
          <a:p>
            <a:pPr marL="1219200" lvl="2" indent="-304800">
              <a:lnSpc>
                <a:spcPct val="80000"/>
              </a:lnSpc>
            </a:pPr>
            <a:endParaRPr lang="en-US" altLang="ko-KR" sz="1800" dirty="0" smtClean="0">
              <a:ea typeface="굴림" pitchFamily="50" charset="-127"/>
            </a:endParaRPr>
          </a:p>
          <a:p>
            <a:pPr marL="1219200" lvl="2" indent="-304800">
              <a:lnSpc>
                <a:spcPct val="80000"/>
              </a:lnSpc>
            </a:pPr>
            <a:r>
              <a:rPr lang="en-US" altLang="ko-KR" sz="1800" dirty="0" smtClean="0">
                <a:ea typeface="굴림" pitchFamily="50" charset="-127"/>
              </a:rPr>
              <a:t>The remainder of this section describes some of the more important graphical parameters that you can set. 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9AA332-1185-40E6-ACD7-CD705684D785}" type="slidenum">
              <a:rPr lang="en-US" altLang="ko-KR"/>
              <a:pPr>
                <a:defRPr/>
              </a:pPr>
              <a:t>58</a:t>
            </a:fld>
            <a:endParaRPr lang="en-US" altLang="ko-KR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Graphical Parameters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495325"/>
            <a:ext cx="7772400" cy="4525963"/>
          </a:xfrm>
        </p:spPr>
        <p:txBody>
          <a:bodyPr/>
          <a:lstStyle/>
          <a:p>
            <a:pPr marL="1219200" lvl="2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 smtClean="0">
                <a:ea typeface="굴림" pitchFamily="50" charset="-127"/>
              </a:rPr>
              <a:t># A Simple Axis Example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/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# specify the data 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x &lt;- c(1:10); y &lt;- x; z &lt;- 10/x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/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# create extra margin room on the right for an axis 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par(mar=c(5, 4, 4, 8) + 0.1)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/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# plot x vs. y 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plot(x, </a:t>
            </a:r>
            <a:r>
              <a:rPr lang="en-US" altLang="ko-KR" sz="1400" dirty="0" err="1" smtClean="0">
                <a:ea typeface="굴림" pitchFamily="50" charset="-127"/>
              </a:rPr>
              <a:t>y,type</a:t>
            </a:r>
            <a:r>
              <a:rPr lang="en-US" altLang="ko-KR" sz="1400" dirty="0" smtClean="0">
                <a:ea typeface="굴림" pitchFamily="50" charset="-127"/>
              </a:rPr>
              <a:t>="b", </a:t>
            </a:r>
            <a:r>
              <a:rPr lang="en-US" altLang="ko-KR" sz="1400" dirty="0" err="1" smtClean="0">
                <a:ea typeface="굴림" pitchFamily="50" charset="-127"/>
              </a:rPr>
              <a:t>pch</a:t>
            </a:r>
            <a:r>
              <a:rPr lang="en-US" altLang="ko-KR" sz="1400" dirty="0" smtClean="0">
                <a:ea typeface="굴림" pitchFamily="50" charset="-127"/>
              </a:rPr>
              <a:t>=21, col="red", 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   </a:t>
            </a:r>
            <a:r>
              <a:rPr lang="en-US" altLang="ko-KR" sz="1400" dirty="0" err="1" smtClean="0">
                <a:ea typeface="굴림" pitchFamily="50" charset="-127"/>
              </a:rPr>
              <a:t>yaxt</a:t>
            </a:r>
            <a:r>
              <a:rPr lang="en-US" altLang="ko-KR" sz="1400" dirty="0" smtClean="0">
                <a:ea typeface="굴림" pitchFamily="50" charset="-127"/>
              </a:rPr>
              <a:t>="n", </a:t>
            </a:r>
            <a:r>
              <a:rPr lang="en-US" altLang="ko-KR" sz="1400" dirty="0" err="1" smtClean="0">
                <a:ea typeface="굴림" pitchFamily="50" charset="-127"/>
              </a:rPr>
              <a:t>lty</a:t>
            </a:r>
            <a:r>
              <a:rPr lang="en-US" altLang="ko-KR" sz="1400" dirty="0" smtClean="0">
                <a:ea typeface="굴림" pitchFamily="50" charset="-127"/>
              </a:rPr>
              <a:t>=3, </a:t>
            </a:r>
            <a:r>
              <a:rPr lang="en-US" altLang="ko-KR" sz="1400" dirty="0" err="1" smtClean="0">
                <a:ea typeface="굴림" pitchFamily="50" charset="-127"/>
              </a:rPr>
              <a:t>xlab</a:t>
            </a:r>
            <a:r>
              <a:rPr lang="en-US" altLang="ko-KR" sz="1400" dirty="0" smtClean="0">
                <a:ea typeface="굴림" pitchFamily="50" charset="-127"/>
              </a:rPr>
              <a:t>="", </a:t>
            </a:r>
            <a:r>
              <a:rPr lang="en-US" altLang="ko-KR" sz="1400" dirty="0" err="1" smtClean="0">
                <a:ea typeface="굴림" pitchFamily="50" charset="-127"/>
              </a:rPr>
              <a:t>ylab</a:t>
            </a:r>
            <a:r>
              <a:rPr lang="en-US" altLang="ko-KR" sz="1400" dirty="0" smtClean="0">
                <a:ea typeface="굴림" pitchFamily="50" charset="-127"/>
              </a:rPr>
              <a:t>="")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/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# add x vs. 1/x 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lines(x, z, type="b", </a:t>
            </a:r>
            <a:r>
              <a:rPr lang="en-US" altLang="ko-KR" sz="1400" dirty="0" err="1" smtClean="0">
                <a:ea typeface="굴림" pitchFamily="50" charset="-127"/>
              </a:rPr>
              <a:t>pch</a:t>
            </a:r>
            <a:r>
              <a:rPr lang="en-US" altLang="ko-KR" sz="1400" dirty="0" smtClean="0">
                <a:ea typeface="굴림" pitchFamily="50" charset="-127"/>
              </a:rPr>
              <a:t>=22, col="blue", </a:t>
            </a:r>
            <a:r>
              <a:rPr lang="en-US" altLang="ko-KR" sz="1400" dirty="0" err="1" smtClean="0">
                <a:ea typeface="굴림" pitchFamily="50" charset="-127"/>
              </a:rPr>
              <a:t>lty</a:t>
            </a:r>
            <a:r>
              <a:rPr lang="en-US" altLang="ko-KR" sz="1400" dirty="0" smtClean="0">
                <a:ea typeface="굴림" pitchFamily="50" charset="-127"/>
              </a:rPr>
              <a:t>=2)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/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# draw an axis on the left 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axis(2, at=</a:t>
            </a:r>
            <a:r>
              <a:rPr lang="en-US" altLang="ko-KR" sz="1400" dirty="0" err="1" smtClean="0">
                <a:ea typeface="굴림" pitchFamily="50" charset="-127"/>
              </a:rPr>
              <a:t>x,labels</a:t>
            </a:r>
            <a:r>
              <a:rPr lang="en-US" altLang="ko-KR" sz="1400" dirty="0" smtClean="0">
                <a:ea typeface="굴림" pitchFamily="50" charset="-127"/>
              </a:rPr>
              <a:t>=x, </a:t>
            </a:r>
            <a:r>
              <a:rPr lang="en-US" altLang="ko-KR" sz="1400" dirty="0" err="1" smtClean="0">
                <a:ea typeface="굴림" pitchFamily="50" charset="-127"/>
              </a:rPr>
              <a:t>col.axis</a:t>
            </a:r>
            <a:r>
              <a:rPr lang="en-US" altLang="ko-KR" sz="1400" dirty="0" smtClean="0">
                <a:ea typeface="굴림" pitchFamily="50" charset="-127"/>
              </a:rPr>
              <a:t>="red", </a:t>
            </a:r>
            <a:r>
              <a:rPr lang="en-US" altLang="ko-KR" sz="1400" dirty="0" err="1" smtClean="0">
                <a:ea typeface="굴림" pitchFamily="50" charset="-127"/>
              </a:rPr>
              <a:t>las</a:t>
            </a:r>
            <a:r>
              <a:rPr lang="en-US" altLang="ko-KR" sz="1400" dirty="0" smtClean="0">
                <a:ea typeface="굴림" pitchFamily="50" charset="-127"/>
              </a:rPr>
              <a:t>=2)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/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# draw an axis on the right, with smaller text and ticks 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axis(4, at=</a:t>
            </a:r>
            <a:r>
              <a:rPr lang="en-US" altLang="ko-KR" sz="1400" dirty="0" err="1" smtClean="0">
                <a:ea typeface="굴림" pitchFamily="50" charset="-127"/>
              </a:rPr>
              <a:t>z,labels</a:t>
            </a:r>
            <a:r>
              <a:rPr lang="en-US" altLang="ko-KR" sz="1400" dirty="0" smtClean="0">
                <a:ea typeface="굴림" pitchFamily="50" charset="-127"/>
              </a:rPr>
              <a:t>=round(</a:t>
            </a:r>
            <a:r>
              <a:rPr lang="en-US" altLang="ko-KR" sz="1400" dirty="0" err="1" smtClean="0">
                <a:ea typeface="굴림" pitchFamily="50" charset="-127"/>
              </a:rPr>
              <a:t>z,digits</a:t>
            </a:r>
            <a:r>
              <a:rPr lang="en-US" altLang="ko-KR" sz="1400" dirty="0" smtClean="0">
                <a:ea typeface="굴림" pitchFamily="50" charset="-127"/>
              </a:rPr>
              <a:t>=2),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  </a:t>
            </a:r>
            <a:r>
              <a:rPr lang="en-US" altLang="ko-KR" sz="1400" dirty="0" err="1" smtClean="0">
                <a:ea typeface="굴림" pitchFamily="50" charset="-127"/>
              </a:rPr>
              <a:t>col.axis</a:t>
            </a:r>
            <a:r>
              <a:rPr lang="en-US" altLang="ko-KR" sz="1400" dirty="0" smtClean="0">
                <a:ea typeface="굴림" pitchFamily="50" charset="-127"/>
              </a:rPr>
              <a:t>="blue", </a:t>
            </a:r>
            <a:r>
              <a:rPr lang="en-US" altLang="ko-KR" sz="1400" dirty="0" err="1" smtClean="0">
                <a:ea typeface="굴림" pitchFamily="50" charset="-127"/>
              </a:rPr>
              <a:t>las</a:t>
            </a:r>
            <a:r>
              <a:rPr lang="en-US" altLang="ko-KR" sz="1400" dirty="0" smtClean="0">
                <a:ea typeface="굴림" pitchFamily="50" charset="-127"/>
              </a:rPr>
              <a:t>=2, </a:t>
            </a:r>
            <a:r>
              <a:rPr lang="en-US" altLang="ko-KR" sz="1400" dirty="0" err="1" smtClean="0">
                <a:ea typeface="굴림" pitchFamily="50" charset="-127"/>
              </a:rPr>
              <a:t>cex.axis</a:t>
            </a:r>
            <a:r>
              <a:rPr lang="en-US" altLang="ko-KR" sz="1400" dirty="0" smtClean="0">
                <a:ea typeface="굴림" pitchFamily="50" charset="-127"/>
              </a:rPr>
              <a:t>=0.7, </a:t>
            </a:r>
            <a:r>
              <a:rPr lang="en-US" altLang="ko-KR" sz="1400" dirty="0" err="1" smtClean="0">
                <a:ea typeface="굴림" pitchFamily="50" charset="-127"/>
              </a:rPr>
              <a:t>tck</a:t>
            </a:r>
            <a:r>
              <a:rPr lang="en-US" altLang="ko-KR" sz="1400" dirty="0" smtClean="0">
                <a:ea typeface="굴림" pitchFamily="50" charset="-127"/>
              </a:rPr>
              <a:t>=-.01)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/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# add a title for the right axis 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err="1" smtClean="0">
                <a:ea typeface="굴림" pitchFamily="50" charset="-127"/>
              </a:rPr>
              <a:t>mtext</a:t>
            </a:r>
            <a:r>
              <a:rPr lang="en-US" altLang="ko-KR" sz="1400" dirty="0" smtClean="0">
                <a:ea typeface="굴림" pitchFamily="50" charset="-127"/>
              </a:rPr>
              <a:t>("y=1/x", side=4, line=3, </a:t>
            </a:r>
            <a:r>
              <a:rPr lang="en-US" altLang="ko-KR" sz="1400" dirty="0" err="1" smtClean="0">
                <a:ea typeface="굴림" pitchFamily="50" charset="-127"/>
              </a:rPr>
              <a:t>cex.lab</a:t>
            </a:r>
            <a:r>
              <a:rPr lang="en-US" altLang="ko-KR" sz="1400" dirty="0" smtClean="0">
                <a:ea typeface="굴림" pitchFamily="50" charset="-127"/>
              </a:rPr>
              <a:t>=1,las=2, col="blue")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/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# add a main title and bottom and left axis labels 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title("An Example of Creative Axes", </a:t>
            </a:r>
            <a:r>
              <a:rPr lang="en-US" altLang="ko-KR" sz="1400" dirty="0" err="1" smtClean="0">
                <a:ea typeface="굴림" pitchFamily="50" charset="-127"/>
              </a:rPr>
              <a:t>xlab</a:t>
            </a:r>
            <a:r>
              <a:rPr lang="en-US" altLang="ko-KR" sz="1400" dirty="0" smtClean="0">
                <a:ea typeface="굴림" pitchFamily="50" charset="-127"/>
              </a:rPr>
              <a:t>="X values",</a:t>
            </a:r>
            <a:br>
              <a:rPr lang="en-US" altLang="ko-KR" sz="1400" dirty="0" smtClean="0">
                <a:ea typeface="굴림" pitchFamily="50" charset="-127"/>
              </a:rPr>
            </a:br>
            <a:r>
              <a:rPr lang="en-US" altLang="ko-KR" sz="1400" dirty="0" smtClean="0">
                <a:ea typeface="굴림" pitchFamily="50" charset="-127"/>
              </a:rPr>
              <a:t>   </a:t>
            </a:r>
            <a:r>
              <a:rPr lang="en-US" altLang="ko-KR" sz="1400" dirty="0" err="1" smtClean="0">
                <a:ea typeface="굴림" pitchFamily="50" charset="-127"/>
              </a:rPr>
              <a:t>ylab</a:t>
            </a:r>
            <a:r>
              <a:rPr lang="en-US" altLang="ko-KR" sz="1400" dirty="0" smtClean="0">
                <a:ea typeface="굴림" pitchFamily="50" charset="-127"/>
              </a:rPr>
              <a:t>="Y=X") 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685800" y="2424113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3017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685800" y="2239963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685800" y="205740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685800" y="151130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19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92082F-77E5-4A2E-A419-EE97B4FCF653}" type="slidenum">
              <a:rPr lang="en-US" altLang="ko-KR"/>
              <a:pPr>
                <a:defRPr/>
              </a:pPr>
              <a:t>59</a:t>
            </a:fld>
            <a:endParaRPr lang="en-US" altLang="ko-KR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Graphical Parameters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3886200"/>
          </a:xfrm>
        </p:spPr>
        <p:txBody>
          <a:bodyPr/>
          <a:lstStyle/>
          <a:p>
            <a:pPr marL="1219200" lvl="2" indent="-304800">
              <a:lnSpc>
                <a:spcPct val="80000"/>
              </a:lnSpc>
            </a:pPr>
            <a:r>
              <a:rPr lang="en-US" altLang="ko-KR" sz="1800" smtClean="0">
                <a:ea typeface="굴림" pitchFamily="50" charset="-127"/>
              </a:rPr>
              <a:t># Legend Example</a:t>
            </a:r>
            <a:br>
              <a:rPr lang="en-US" altLang="ko-KR" sz="1800" smtClean="0">
                <a:ea typeface="굴림" pitchFamily="50" charset="-127"/>
              </a:rPr>
            </a:br>
            <a:r>
              <a:rPr lang="en-US" altLang="ko-KR" sz="1800" smtClean="0">
                <a:ea typeface="굴림" pitchFamily="50" charset="-127"/>
              </a:rPr>
              <a:t>attach(mtcars)</a:t>
            </a:r>
            <a:br>
              <a:rPr lang="en-US" altLang="ko-KR" sz="1800" smtClean="0">
                <a:ea typeface="굴림" pitchFamily="50" charset="-127"/>
              </a:rPr>
            </a:br>
            <a:r>
              <a:rPr lang="en-US" altLang="ko-KR" sz="1800" smtClean="0">
                <a:ea typeface="굴림" pitchFamily="50" charset="-127"/>
              </a:rPr>
              <a:t>boxplot(mpg~cyl, main="Milage by Car Weight",</a:t>
            </a:r>
            <a:br>
              <a:rPr lang="en-US" altLang="ko-KR" sz="1800" smtClean="0">
                <a:ea typeface="굴림" pitchFamily="50" charset="-127"/>
              </a:rPr>
            </a:br>
            <a:r>
              <a:rPr lang="en-US" altLang="ko-KR" sz="1800" smtClean="0">
                <a:ea typeface="굴림" pitchFamily="50" charset="-127"/>
              </a:rPr>
              <a:t>   yaxt="n", xlab="Milage", horizontal=TRUE,</a:t>
            </a:r>
            <a:br>
              <a:rPr lang="en-US" altLang="ko-KR" sz="1800" smtClean="0">
                <a:ea typeface="굴림" pitchFamily="50" charset="-127"/>
              </a:rPr>
            </a:br>
            <a:r>
              <a:rPr lang="en-US" altLang="ko-KR" sz="1800" smtClean="0">
                <a:ea typeface="굴림" pitchFamily="50" charset="-127"/>
              </a:rPr>
              <a:t>   col=terrain.colors(3))</a:t>
            </a:r>
            <a:br>
              <a:rPr lang="en-US" altLang="ko-KR" sz="1800" smtClean="0">
                <a:ea typeface="굴림" pitchFamily="50" charset="-127"/>
              </a:rPr>
            </a:br>
            <a:r>
              <a:rPr lang="en-US" altLang="ko-KR" sz="1800" smtClean="0">
                <a:ea typeface="굴림" pitchFamily="50" charset="-127"/>
              </a:rPr>
              <a:t>legend("topright", inset=.05, title="Number of Cylinders",</a:t>
            </a:r>
            <a:br>
              <a:rPr lang="en-US" altLang="ko-KR" sz="1800" smtClean="0">
                <a:ea typeface="굴림" pitchFamily="50" charset="-127"/>
              </a:rPr>
            </a:br>
            <a:r>
              <a:rPr lang="en-US" altLang="ko-KR" sz="1800" smtClean="0">
                <a:ea typeface="굴림" pitchFamily="50" charset="-127"/>
              </a:rPr>
              <a:t>   c("4","6","8"), fill=terrain.colors(3), horiz=TRUE) 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685800" y="2424113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0" y="3017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685800" y="2239963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685800" y="205740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685800" y="151130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685800" y="146685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77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12750" y="1057275"/>
            <a:ext cx="8259763" cy="1000125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kern="0" dirty="0" smtClean="0">
                <a:ea typeface="맑은 고딕" pitchFamily="50" charset="-127"/>
              </a:rPr>
              <a:t>In particular, Google and Facebook extensively use R</a:t>
            </a:r>
            <a:endParaRPr lang="ko-KR" altLang="en-US" sz="2000" kern="0" dirty="0">
              <a:ea typeface="맑은 고딕" pitchFamily="50" charset="-127"/>
            </a:endParaRPr>
          </a:p>
        </p:txBody>
      </p:sp>
      <p:sp>
        <p:nvSpPr>
          <p:cNvPr id="8197" name="직사각형 12"/>
          <p:cNvSpPr>
            <a:spLocks noChangeArrowheads="1"/>
          </p:cNvSpPr>
          <p:nvPr/>
        </p:nvSpPr>
        <p:spPr bwMode="auto">
          <a:xfrm>
            <a:off x="214313" y="6103938"/>
            <a:ext cx="5715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0070C0"/>
                </a:solidFill>
                <a:ea typeface="맑은 고딕" pitchFamily="50" charset="-127"/>
              </a:rPr>
              <a:t>http://www.dataspora.com/2009/02/predictive-analytics-using-r/</a:t>
            </a:r>
            <a:endParaRPr lang="ko-KR" altLang="en-US" dirty="0">
              <a:solidFill>
                <a:srgbClr val="0070C0"/>
              </a:solidFill>
              <a:ea typeface="맑은 고딕" pitchFamily="50" charset="-127"/>
            </a:endParaRPr>
          </a:p>
        </p:txBody>
      </p:sp>
      <p:sp>
        <p:nvSpPr>
          <p:cNvPr id="8198" name="직사각형 16"/>
          <p:cNvSpPr>
            <a:spLocks noChangeArrowheads="1"/>
          </p:cNvSpPr>
          <p:nvPr/>
        </p:nvSpPr>
        <p:spPr bwMode="auto">
          <a:xfrm>
            <a:off x="5843588" y="2363788"/>
            <a:ext cx="30861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ko-KR" b="0" i="1" dirty="0">
                <a:solidFill>
                  <a:srgbClr val="0070C0"/>
                </a:solidFill>
                <a:ea typeface="맑은 고딕" pitchFamily="50" charset="-127"/>
              </a:rPr>
              <a:t>Google uses R for data exploration and model prototyping, it is not typically used in production: in Bo’s group, R is typically run in a desktop environment.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altLang="ko-KR" b="0" i="1" dirty="0">
                <a:solidFill>
                  <a:srgbClr val="0070C0"/>
                </a:solidFill>
                <a:ea typeface="맑은 고딕" pitchFamily="50" charset="-127"/>
              </a:rPr>
              <a:t>- Bo </a:t>
            </a:r>
            <a:r>
              <a:rPr lang="en-US" altLang="ko-KR" b="0" i="1" dirty="0" err="1">
                <a:solidFill>
                  <a:srgbClr val="0070C0"/>
                </a:solidFill>
                <a:ea typeface="맑은 고딕" pitchFamily="50" charset="-127"/>
              </a:rPr>
              <a:t>Cowgill</a:t>
            </a:r>
            <a:r>
              <a:rPr lang="en-US" altLang="ko-KR" b="0" i="1" dirty="0">
                <a:solidFill>
                  <a:srgbClr val="0070C0"/>
                </a:solidFill>
                <a:ea typeface="맑은 고딕" pitchFamily="50" charset="-127"/>
              </a:rPr>
              <a:t>, Google</a:t>
            </a:r>
          </a:p>
        </p:txBody>
      </p:sp>
      <p:sp>
        <p:nvSpPr>
          <p:cNvPr id="8199" name="직사각형 17"/>
          <p:cNvSpPr>
            <a:spLocks noChangeArrowheads="1"/>
          </p:cNvSpPr>
          <p:nvPr/>
        </p:nvSpPr>
        <p:spPr bwMode="auto">
          <a:xfrm>
            <a:off x="5843588" y="4144963"/>
            <a:ext cx="30861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ko-KR" b="0" i="1">
                <a:solidFill>
                  <a:srgbClr val="0070C0"/>
                </a:solidFill>
                <a:ea typeface="맑은 고딕" pitchFamily="50" charset="-127"/>
              </a:rPr>
              <a:t>Itamar conveyed how Facebook’s Data Team used R in 2007 to answer two questions about new users: (i) which data points predict whether a user will stay? and (ii) if they stay, which data points predict how active they’ll be after three months?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altLang="ko-KR" b="0" i="1">
                <a:solidFill>
                  <a:srgbClr val="0070C0"/>
                </a:solidFill>
                <a:ea typeface="맑은 고딕" pitchFamily="50" charset="-127"/>
              </a:rPr>
              <a:t>- Itamar Rosenn, Facebook</a:t>
            </a:r>
          </a:p>
        </p:txBody>
      </p:sp>
      <p:pic>
        <p:nvPicPr>
          <p:cNvPr id="8200" name="Picture 9" descr="http://t1.gstatic.com/images?q=tbn:ANd9GcRj92wuoNybU1WDJcQYnaZw_XJv4r5WYhPz7qjadIzvK2lAmjJ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1689100"/>
            <a:ext cx="122713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직사각형 8"/>
          <p:cNvSpPr>
            <a:spLocks noChangeArrowheads="1"/>
          </p:cNvSpPr>
          <p:nvPr/>
        </p:nvSpPr>
        <p:spPr bwMode="auto">
          <a:xfrm>
            <a:off x="5308600" y="1785938"/>
            <a:ext cx="215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hangingPunct="1"/>
            <a:r>
              <a:rPr lang="en-US" altLang="ko-KR" dirty="0">
                <a:ea typeface="맑은 고딕" pitchFamily="50" charset="-127"/>
              </a:rPr>
              <a:t>Google's R Style Guide</a:t>
            </a:r>
          </a:p>
        </p:txBody>
      </p:sp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2390775"/>
            <a:ext cx="4821238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kern="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Service Providers use R</a:t>
            </a:r>
            <a:endParaRPr kumimoji="1" lang="ko-KR" altLang="en-US" sz="4000" b="1" kern="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297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8199" grpId="0"/>
      <p:bldP spid="820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FD1457-91E9-43DD-8F27-F62203CA29A1}" type="slidenum">
              <a:rPr lang="en-US" altLang="ko-KR"/>
              <a:pPr>
                <a:defRPr/>
              </a:pPr>
              <a:t>60</a:t>
            </a:fld>
            <a:endParaRPr lang="en-US" altLang="ko-KR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Graphical Parameters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3886200"/>
          </a:xfrm>
        </p:spPr>
        <p:txBody>
          <a:bodyPr/>
          <a:lstStyle/>
          <a:p>
            <a:pPr marL="1219200" lvl="2" indent="-304800">
              <a:lnSpc>
                <a:spcPct val="80000"/>
              </a:lnSpc>
            </a:pPr>
            <a:r>
              <a:rPr lang="en-US" altLang="ko-KR" sz="1800" b="1" smtClean="0">
                <a:ea typeface="굴림" pitchFamily="50" charset="-127"/>
              </a:rPr>
              <a:t>Combining Plots 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ko-KR" sz="1800" b="1" smtClean="0">
                <a:ea typeface="굴림" pitchFamily="50" charset="-127"/>
              </a:rPr>
              <a:t>R</a:t>
            </a:r>
            <a:r>
              <a:rPr lang="en-US" altLang="ko-KR" sz="1800" smtClean="0">
                <a:ea typeface="굴림" pitchFamily="50" charset="-127"/>
              </a:rPr>
              <a:t> makes it easy to combine multiple plots into one overall graph, using either the </a:t>
            </a:r>
            <a:r>
              <a:rPr lang="en-US" altLang="ko-KR" sz="1800" b="1" smtClean="0">
                <a:ea typeface="굴림" pitchFamily="50" charset="-127"/>
              </a:rPr>
              <a:t/>
            </a:r>
            <a:br>
              <a:rPr lang="en-US" altLang="ko-KR" sz="1800" b="1" smtClean="0">
                <a:ea typeface="굴림" pitchFamily="50" charset="-127"/>
              </a:rPr>
            </a:br>
            <a:r>
              <a:rPr lang="en-US" altLang="ko-KR" sz="1800" b="1" smtClean="0">
                <a:ea typeface="굴림" pitchFamily="50" charset="-127"/>
              </a:rPr>
              <a:t>par( ) </a:t>
            </a:r>
            <a:r>
              <a:rPr lang="en-US" altLang="ko-KR" sz="1800" smtClean="0">
                <a:ea typeface="굴림" pitchFamily="50" charset="-127"/>
              </a:rPr>
              <a:t>or </a:t>
            </a:r>
            <a:r>
              <a:rPr lang="en-US" altLang="ko-KR" sz="1800" b="1" smtClean="0">
                <a:ea typeface="굴림" pitchFamily="50" charset="-127"/>
              </a:rPr>
              <a:t>layout( )</a:t>
            </a:r>
            <a:r>
              <a:rPr lang="en-US" altLang="ko-KR" sz="1800" smtClean="0">
                <a:ea typeface="굴림" pitchFamily="50" charset="-127"/>
              </a:rPr>
              <a:t> function. 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ko-KR" sz="1800" smtClean="0">
                <a:ea typeface="굴림" pitchFamily="50" charset="-127"/>
              </a:rPr>
              <a:t>With the </a:t>
            </a:r>
            <a:r>
              <a:rPr lang="en-US" altLang="ko-KR" sz="1800" b="1" smtClean="0">
                <a:ea typeface="굴림" pitchFamily="50" charset="-127"/>
              </a:rPr>
              <a:t>par( )</a:t>
            </a:r>
            <a:r>
              <a:rPr lang="en-US" altLang="ko-KR" sz="1800" smtClean="0">
                <a:ea typeface="굴림" pitchFamily="50" charset="-127"/>
              </a:rPr>
              <a:t> function, you can include the option </a:t>
            </a:r>
            <a:r>
              <a:rPr lang="en-US" altLang="ko-KR" sz="1800" b="1" smtClean="0">
                <a:ea typeface="굴림" pitchFamily="50" charset="-127"/>
              </a:rPr>
              <a:t>mfrow=c(</a:t>
            </a:r>
            <a:r>
              <a:rPr lang="en-US" altLang="ko-KR" sz="1800" i="1" smtClean="0">
                <a:ea typeface="굴림" pitchFamily="50" charset="-127"/>
              </a:rPr>
              <a:t>nrows</a:t>
            </a:r>
            <a:r>
              <a:rPr lang="en-US" altLang="ko-KR" sz="1800" smtClean="0">
                <a:ea typeface="굴림" pitchFamily="50" charset="-127"/>
              </a:rPr>
              <a:t>, </a:t>
            </a:r>
            <a:r>
              <a:rPr lang="en-US" altLang="ko-KR" sz="1800" i="1" smtClean="0">
                <a:ea typeface="굴림" pitchFamily="50" charset="-127"/>
              </a:rPr>
              <a:t>ncols</a:t>
            </a:r>
            <a:r>
              <a:rPr lang="en-US" altLang="ko-KR" sz="1800" b="1" smtClean="0">
                <a:ea typeface="굴림" pitchFamily="50" charset="-127"/>
              </a:rPr>
              <a:t>)</a:t>
            </a:r>
            <a:r>
              <a:rPr lang="en-US" altLang="ko-KR" sz="1800" smtClean="0">
                <a:ea typeface="굴림" pitchFamily="50" charset="-127"/>
              </a:rPr>
              <a:t> to create a matrix of </a:t>
            </a:r>
            <a:r>
              <a:rPr lang="en-US" altLang="ko-KR" sz="1800" i="1" smtClean="0">
                <a:ea typeface="굴림" pitchFamily="50" charset="-127"/>
              </a:rPr>
              <a:t>nrows x ncols</a:t>
            </a:r>
            <a:r>
              <a:rPr lang="en-US" altLang="ko-KR" sz="1800" smtClean="0">
                <a:ea typeface="굴림" pitchFamily="50" charset="-127"/>
              </a:rPr>
              <a:t> plots that are filled in by row. </a:t>
            </a:r>
            <a:r>
              <a:rPr lang="en-US" altLang="ko-KR" sz="1800" b="1" smtClean="0">
                <a:ea typeface="굴림" pitchFamily="50" charset="-127"/>
              </a:rPr>
              <a:t>mfcol=c(</a:t>
            </a:r>
            <a:r>
              <a:rPr lang="en-US" altLang="ko-KR" sz="1800" i="1" smtClean="0">
                <a:ea typeface="굴림" pitchFamily="50" charset="-127"/>
              </a:rPr>
              <a:t>nrows</a:t>
            </a:r>
            <a:r>
              <a:rPr lang="en-US" altLang="ko-KR" sz="1800" smtClean="0">
                <a:ea typeface="굴림" pitchFamily="50" charset="-127"/>
              </a:rPr>
              <a:t>, </a:t>
            </a:r>
            <a:r>
              <a:rPr lang="en-US" altLang="ko-KR" sz="1800" i="1" smtClean="0">
                <a:ea typeface="굴림" pitchFamily="50" charset="-127"/>
              </a:rPr>
              <a:t>ncols</a:t>
            </a:r>
            <a:r>
              <a:rPr lang="en-US" altLang="ko-KR" sz="1800" b="1" smtClean="0">
                <a:ea typeface="굴림" pitchFamily="50" charset="-127"/>
              </a:rPr>
              <a:t>)</a:t>
            </a:r>
            <a:r>
              <a:rPr lang="en-US" altLang="ko-KR" sz="1800" smtClean="0">
                <a:ea typeface="굴림" pitchFamily="50" charset="-127"/>
              </a:rPr>
              <a:t> fills in the matrix by columns. 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ko-KR" sz="1800" smtClean="0">
                <a:ea typeface="굴림" pitchFamily="50" charset="-127"/>
              </a:rPr>
              <a:t># 4 figures arranged in 2 rows and 2 columns</a:t>
            </a:r>
            <a:br>
              <a:rPr lang="en-US" altLang="ko-KR" sz="1800" smtClean="0">
                <a:ea typeface="굴림" pitchFamily="50" charset="-127"/>
              </a:rPr>
            </a:br>
            <a:r>
              <a:rPr lang="en-US" altLang="ko-KR" sz="1800" smtClean="0">
                <a:ea typeface="굴림" pitchFamily="50" charset="-127"/>
              </a:rPr>
              <a:t>attach(mtcars)</a:t>
            </a:r>
            <a:br>
              <a:rPr lang="en-US" altLang="ko-KR" sz="1800" smtClean="0">
                <a:ea typeface="굴림" pitchFamily="50" charset="-127"/>
              </a:rPr>
            </a:br>
            <a:r>
              <a:rPr lang="en-US" altLang="ko-KR" sz="1800" smtClean="0">
                <a:ea typeface="굴림" pitchFamily="50" charset="-127"/>
              </a:rPr>
              <a:t>par(mfrow=c(2,2))</a:t>
            </a:r>
            <a:br>
              <a:rPr lang="en-US" altLang="ko-KR" sz="1800" smtClean="0">
                <a:ea typeface="굴림" pitchFamily="50" charset="-127"/>
              </a:rPr>
            </a:br>
            <a:r>
              <a:rPr lang="en-US" altLang="ko-KR" sz="1800" smtClean="0">
                <a:ea typeface="굴림" pitchFamily="50" charset="-127"/>
              </a:rPr>
              <a:t>plot(wt,mpg, main="Scatterplot of wt vs. mpg")</a:t>
            </a:r>
            <a:br>
              <a:rPr lang="en-US" altLang="ko-KR" sz="1800" smtClean="0">
                <a:ea typeface="굴림" pitchFamily="50" charset="-127"/>
              </a:rPr>
            </a:br>
            <a:r>
              <a:rPr lang="en-US" altLang="ko-KR" sz="1800" smtClean="0">
                <a:ea typeface="굴림" pitchFamily="50" charset="-127"/>
              </a:rPr>
              <a:t>plot(wt,disp, main="Scatterplot of wt vs disp")</a:t>
            </a:r>
            <a:br>
              <a:rPr lang="en-US" altLang="ko-KR" sz="1800" smtClean="0">
                <a:ea typeface="굴림" pitchFamily="50" charset="-127"/>
              </a:rPr>
            </a:br>
            <a:r>
              <a:rPr lang="en-US" altLang="ko-KR" sz="1800" smtClean="0">
                <a:ea typeface="굴림" pitchFamily="50" charset="-127"/>
              </a:rPr>
              <a:t>hist(wt, main="Histogram of wt")</a:t>
            </a:r>
            <a:br>
              <a:rPr lang="en-US" altLang="ko-KR" sz="1800" smtClean="0">
                <a:ea typeface="굴림" pitchFamily="50" charset="-127"/>
              </a:rPr>
            </a:br>
            <a:r>
              <a:rPr lang="en-US" altLang="ko-KR" sz="1800" smtClean="0">
                <a:ea typeface="굴림" pitchFamily="50" charset="-127"/>
              </a:rPr>
              <a:t>boxplot(wt, main="Boxplot of wt")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685800" y="2424113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0" y="3017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685800" y="2239963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685800" y="205740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685800" y="151130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685800" y="146685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2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46D1AF-123D-42AC-A151-B6076D0EE261}" type="slidenum">
              <a:rPr lang="en-US" altLang="ko-KR"/>
              <a:pPr>
                <a:defRPr/>
              </a:pPr>
              <a:t>61</a:t>
            </a:fld>
            <a:endParaRPr lang="en-US" altLang="ko-KR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itchFamily="50" charset="-127"/>
              </a:rPr>
              <a:t>Graphical Parameters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3886200"/>
          </a:xfrm>
        </p:spPr>
        <p:txBody>
          <a:bodyPr/>
          <a:lstStyle/>
          <a:p>
            <a:pPr marL="1219200" lvl="2" indent="-304800">
              <a:lnSpc>
                <a:spcPct val="80000"/>
              </a:lnSpc>
            </a:pPr>
            <a:r>
              <a:rPr lang="en-US" altLang="ko-KR" sz="1800" b="1" smtClean="0">
                <a:ea typeface="굴림" pitchFamily="50" charset="-127"/>
              </a:rPr>
              <a:t>3 figures arranged in 3 rows and 1 column</a:t>
            </a:r>
            <a:br>
              <a:rPr lang="en-US" altLang="ko-KR" sz="1800" b="1" smtClean="0">
                <a:ea typeface="굴림" pitchFamily="50" charset="-127"/>
              </a:rPr>
            </a:br>
            <a:r>
              <a:rPr lang="en-US" altLang="ko-KR" sz="1800" b="1" smtClean="0">
                <a:ea typeface="굴림" pitchFamily="50" charset="-127"/>
              </a:rPr>
              <a:t>attach(mtcars)</a:t>
            </a:r>
            <a:br>
              <a:rPr lang="en-US" altLang="ko-KR" sz="1800" b="1" smtClean="0">
                <a:ea typeface="굴림" pitchFamily="50" charset="-127"/>
              </a:rPr>
            </a:br>
            <a:r>
              <a:rPr lang="en-US" altLang="ko-KR" sz="1800" b="1" smtClean="0">
                <a:ea typeface="굴림" pitchFamily="50" charset="-127"/>
              </a:rPr>
              <a:t>par(mfrow=c(3,1)) </a:t>
            </a:r>
            <a:br>
              <a:rPr lang="en-US" altLang="ko-KR" sz="1800" b="1" smtClean="0">
                <a:ea typeface="굴림" pitchFamily="50" charset="-127"/>
              </a:rPr>
            </a:br>
            <a:r>
              <a:rPr lang="en-US" altLang="ko-KR" sz="1800" b="1" smtClean="0">
                <a:ea typeface="굴림" pitchFamily="50" charset="-127"/>
              </a:rPr>
              <a:t>hist(wt)</a:t>
            </a:r>
            <a:br>
              <a:rPr lang="en-US" altLang="ko-KR" sz="1800" b="1" smtClean="0">
                <a:ea typeface="굴림" pitchFamily="50" charset="-127"/>
              </a:rPr>
            </a:br>
            <a:r>
              <a:rPr lang="en-US" altLang="ko-KR" sz="1800" b="1" smtClean="0">
                <a:ea typeface="굴림" pitchFamily="50" charset="-127"/>
              </a:rPr>
              <a:t>hist(mpg)</a:t>
            </a:r>
            <a:br>
              <a:rPr lang="en-US" altLang="ko-KR" sz="1800" b="1" smtClean="0">
                <a:ea typeface="굴림" pitchFamily="50" charset="-127"/>
              </a:rPr>
            </a:br>
            <a:r>
              <a:rPr lang="en-US" altLang="ko-KR" sz="1800" b="1" smtClean="0">
                <a:ea typeface="굴림" pitchFamily="50" charset="-127"/>
              </a:rPr>
              <a:t>hist(disp)</a:t>
            </a:r>
            <a:r>
              <a:rPr lang="en-US" altLang="ko-KR" sz="1800" smtClean="0">
                <a:ea typeface="굴림" pitchFamily="50" charset="-127"/>
              </a:rPr>
              <a:t> 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685800" y="2424113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0" y="3017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685800" y="2239963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685800" y="205740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685800" y="151130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7" name="Rectangle 10"/>
          <p:cNvSpPr>
            <a:spLocks noChangeArrowheads="1"/>
          </p:cNvSpPr>
          <p:nvPr/>
        </p:nvSpPr>
        <p:spPr bwMode="auto">
          <a:xfrm>
            <a:off x="685800" y="146685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8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7213600" y="63388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3BD88F3-E009-4E49-A502-D1AA63906A7B}" type="slidenum">
              <a:rPr lang="en-US" altLang="ko-KR"/>
              <a:pPr>
                <a:defRPr/>
              </a:pPr>
              <a:t>62</a:t>
            </a:fld>
            <a:endParaRPr lang="en-US" altLang="ko-KR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 smtClean="0">
                <a:ea typeface="굴림" pitchFamily="50" charset="-127"/>
              </a:rPr>
              <a:t>Scatterplot Matrices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3886200"/>
          </a:xfrm>
        </p:spPr>
        <p:txBody>
          <a:bodyPr/>
          <a:lstStyle/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There are at least 4 useful functions for creating scatterplot matrices. 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# Basic Scatterplot Matrix</a:t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pairs(~</a:t>
            </a:r>
            <a:r>
              <a:rPr lang="en-US" altLang="ko-KR" sz="2000" dirty="0" err="1" smtClean="0">
                <a:ea typeface="굴림" pitchFamily="50" charset="-127"/>
              </a:rPr>
              <a:t>mpg+disp+drat+wt,data</a:t>
            </a:r>
            <a:r>
              <a:rPr lang="en-US" altLang="ko-KR" sz="2000" dirty="0" smtClean="0">
                <a:ea typeface="굴림" pitchFamily="50" charset="-127"/>
              </a:rPr>
              <a:t>=</a:t>
            </a:r>
            <a:r>
              <a:rPr lang="en-US" altLang="ko-KR" sz="2000" dirty="0" err="1" smtClean="0">
                <a:ea typeface="굴림" pitchFamily="50" charset="-127"/>
              </a:rPr>
              <a:t>mtcars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>   main="Simple Scatterplot Matrix")</a:t>
            </a:r>
            <a:r>
              <a:rPr lang="en-US" altLang="ko-KR" sz="2000" dirty="0" smtClean="0">
                <a:ea typeface="굴림" pitchFamily="50" charset="-127"/>
                <a:hlinkClick r:id="rId3"/>
              </a:rPr>
              <a:t> </a:t>
            </a:r>
            <a:endParaRPr lang="en-US" altLang="ko-KR" sz="2000" dirty="0" smtClean="0">
              <a:ea typeface="굴림" pitchFamily="50" charset="-127"/>
            </a:endParaRPr>
          </a:p>
          <a:p>
            <a:pPr marL="1219200" lvl="2" indent="-304800">
              <a:buFont typeface="Wingdings" pitchFamily="2" charset="2"/>
              <a:buNone/>
            </a:pPr>
            <a:endParaRPr lang="en-US" altLang="ko-KR" sz="2000" dirty="0" smtClean="0">
              <a:ea typeface="굴림" pitchFamily="50" charset="-127"/>
            </a:endParaRP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#advanced version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smtClean="0">
                <a:ea typeface="굴림" pitchFamily="50" charset="-127"/>
              </a:rPr>
              <a:t>library(car)</a:t>
            </a:r>
          </a:p>
          <a:p>
            <a:pPr marL="1219200" lvl="2" indent="-304800">
              <a:buFont typeface="Wingdings" pitchFamily="2" charset="2"/>
              <a:buNone/>
            </a:pPr>
            <a:r>
              <a:rPr lang="en-US" altLang="ko-KR" sz="2000" dirty="0" err="1" smtClean="0">
                <a:ea typeface="굴림" pitchFamily="50" charset="-127"/>
              </a:rPr>
              <a:t>scatterplotMatrix</a:t>
            </a:r>
            <a:r>
              <a:rPr lang="en-US" altLang="ko-KR" sz="2000" dirty="0" smtClean="0">
                <a:ea typeface="굴림" pitchFamily="50" charset="-127"/>
              </a:rPr>
              <a:t>(~</a:t>
            </a:r>
            <a:r>
              <a:rPr lang="en-US" altLang="ko-KR" sz="2000" dirty="0" err="1" smtClean="0">
                <a:ea typeface="굴림" pitchFamily="50" charset="-127"/>
              </a:rPr>
              <a:t>mpg+disp+drat+wt|cyl</a:t>
            </a:r>
            <a:r>
              <a:rPr lang="en-US" altLang="ko-KR" sz="2000" dirty="0" smtClean="0">
                <a:ea typeface="굴림" pitchFamily="50" charset="-127"/>
              </a:rPr>
              <a:t>, data=</a:t>
            </a:r>
            <a:r>
              <a:rPr lang="en-US" altLang="ko-KR" sz="2000" dirty="0" err="1" smtClean="0">
                <a:ea typeface="굴림" pitchFamily="50" charset="-127"/>
              </a:rPr>
              <a:t>mtcars</a:t>
            </a:r>
            <a:r>
              <a:rPr lang="en-US" altLang="ko-KR" sz="2000" dirty="0" smtClean="0">
                <a:ea typeface="굴림" pitchFamily="50" charset="-127"/>
              </a:rPr>
              <a:t>, main="Three Cylinder Options")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2330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685800" y="2424113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0" y="30178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685800" y="2239963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685800" y="205740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685800" y="151130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685800" y="1466850"/>
            <a:ext cx="7772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35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8208267" cy="685800"/>
          </a:xfrm>
        </p:spPr>
        <p:txBody>
          <a:bodyPr/>
          <a:lstStyle/>
          <a:p>
            <a:r>
              <a:rPr lang="en-US" altLang="ko-KR" sz="4000" dirty="0" smtClean="0">
                <a:effectLst/>
                <a:latin typeface="맑은 고딕" pitchFamily="50" charset="-127"/>
                <a:ea typeface="맑은 고딕" pitchFamily="50" charset="-127"/>
              </a:rPr>
              <a:t>Visualization – basic statistics</a:t>
            </a:r>
            <a:endParaRPr lang="ko-KR" altLang="en-US" sz="4000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48892" y="1578806"/>
            <a:ext cx="4032448" cy="53203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000" b="0" kern="0" dirty="0" smtClean="0">
                <a:latin typeface="맑은 고딕" pitchFamily="50" charset="-127"/>
                <a:ea typeface="맑은 고딕" pitchFamily="50" charset="-127"/>
              </a:rPr>
              <a:t>Car data:</a:t>
            </a:r>
            <a:r>
              <a:rPr lang="ko-KR" altLang="en-US" sz="2000" b="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0" kern="0" dirty="0">
                <a:latin typeface="맑은 고딕" pitchFamily="50" charset="-127"/>
                <a:ea typeface="맑은 고딕" pitchFamily="50" charset="-127"/>
              </a:rPr>
              <a:t>CarData.csv</a:t>
            </a:r>
            <a:endParaRPr lang="ko-KR" altLang="en-US" sz="2000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76996" y="2146151"/>
            <a:ext cx="540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>
              <a:buClr>
                <a:schemeClr val="bg2"/>
              </a:buClr>
            </a:pPr>
            <a:r>
              <a:rPr lang="en-US" altLang="ko-KR" b="0" dirty="0">
                <a:ea typeface="맑은 고딕" pitchFamily="50" charset="-127"/>
                <a:sym typeface="Courier"/>
              </a:rPr>
              <a:t>&gt; </a:t>
            </a:r>
            <a:r>
              <a:rPr lang="en-US" altLang="ko-KR" b="0" dirty="0">
                <a:solidFill>
                  <a:srgbClr val="FF0000"/>
                </a:solidFill>
                <a:ea typeface="맑은 고딕" pitchFamily="50" charset="-127"/>
                <a:sym typeface="Courier"/>
              </a:rPr>
              <a:t>Cars93[1:3</a:t>
            </a:r>
            <a:r>
              <a:rPr lang="en-US" altLang="ko-KR" b="0" dirty="0" smtClean="0">
                <a:solidFill>
                  <a:srgbClr val="FF0000"/>
                </a:solidFill>
                <a:ea typeface="맑은 고딕" pitchFamily="50" charset="-127"/>
                <a:sym typeface="Courier"/>
              </a:rPr>
              <a:t>,]</a:t>
            </a:r>
            <a:endParaRPr lang="en-US" altLang="ko-KR" b="0" dirty="0">
              <a:solidFill>
                <a:srgbClr val="FF0000"/>
              </a:solidFill>
              <a:ea typeface="맑은 고딕" pitchFamily="50" charset="-127"/>
              <a:sym typeface="Courier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3931407" cy="393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79674"/>
            <a:ext cx="4496421" cy="449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3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8208267" cy="685800"/>
          </a:xfrm>
        </p:spPr>
        <p:txBody>
          <a:bodyPr/>
          <a:lstStyle/>
          <a:p>
            <a:r>
              <a:rPr lang="en-US" altLang="ko-KR" sz="4000" dirty="0" smtClean="0">
                <a:effectLst/>
                <a:latin typeface="맑은 고딕" pitchFamily="50" charset="-127"/>
                <a:ea typeface="맑은 고딕" pitchFamily="50" charset="-127"/>
              </a:rPr>
              <a:t>Visualization – survival rate</a:t>
            </a:r>
            <a:endParaRPr lang="ko-KR" altLang="en-US" sz="4000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11560" y="1312787"/>
            <a:ext cx="4032448" cy="53203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000" b="0" kern="0" dirty="0" smtClean="0">
                <a:latin typeface="맑은 고딕" pitchFamily="50" charset="-127"/>
                <a:ea typeface="맑은 고딕" pitchFamily="50" charset="-127"/>
              </a:rPr>
              <a:t>Titanic survival info:</a:t>
            </a:r>
            <a:r>
              <a:rPr lang="ko-KR" altLang="en-US" sz="2000" b="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0" kern="0" dirty="0">
                <a:latin typeface="맑은 고딕" pitchFamily="50" charset="-127"/>
                <a:ea typeface="맑은 고딕" pitchFamily="50" charset="-127"/>
              </a:rPr>
              <a:t>titanic.csv</a:t>
            </a:r>
            <a:endParaRPr lang="ko-KR" altLang="en-US" sz="2000" b="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78" y="1426163"/>
            <a:ext cx="4578485" cy="456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1520" y="5530006"/>
            <a:ext cx="230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1:    1st </a:t>
            </a:r>
            <a:r>
              <a:rPr lang="en-US" altLang="ko-KR" dirty="0" smtClean="0"/>
              <a:t>0.62</a:t>
            </a:r>
            <a:endParaRPr lang="en-US" altLang="ko-KR" dirty="0"/>
          </a:p>
          <a:p>
            <a:r>
              <a:rPr lang="en-US" altLang="ko-KR" dirty="0"/>
              <a:t>2:    2nd </a:t>
            </a:r>
            <a:r>
              <a:rPr lang="en-US" altLang="ko-KR" dirty="0" smtClean="0"/>
              <a:t>0.43</a:t>
            </a:r>
            <a:endParaRPr lang="en-US" altLang="ko-KR" dirty="0"/>
          </a:p>
          <a:p>
            <a:r>
              <a:rPr lang="en-US" altLang="ko-KR" dirty="0"/>
              <a:t>3:    3rd </a:t>
            </a:r>
            <a:r>
              <a:rPr lang="en-US" altLang="ko-KR" dirty="0" smtClean="0"/>
              <a:t>0.26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12564" y="5082616"/>
            <a:ext cx="2397572" cy="53203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000" b="0" kern="0" dirty="0" smtClean="0">
                <a:latin typeface="맑은 고딕" pitchFamily="50" charset="-127"/>
                <a:ea typeface="맑은 고딕" pitchFamily="50" charset="-127"/>
              </a:rPr>
              <a:t>Survival by seat rank</a:t>
            </a:r>
            <a:endParaRPr lang="ko-KR" altLang="en-US" sz="2000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838099" y="5085184"/>
            <a:ext cx="2397572" cy="53203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000" b="0" kern="0" dirty="0" smtClean="0">
                <a:latin typeface="맑은 고딕" pitchFamily="50" charset="-127"/>
                <a:ea typeface="맑은 고딕" pitchFamily="50" charset="-127"/>
              </a:rPr>
              <a:t>Survival by gender</a:t>
            </a:r>
            <a:endParaRPr lang="ko-KR" altLang="en-US" sz="2000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2370" y="5530316"/>
            <a:ext cx="2131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: </a:t>
            </a:r>
            <a:r>
              <a:rPr lang="en-US" altLang="ko-KR" dirty="0" smtClean="0"/>
              <a:t> female 0.73</a:t>
            </a:r>
            <a:endParaRPr lang="en-US" altLang="ko-KR" dirty="0"/>
          </a:p>
          <a:p>
            <a:r>
              <a:rPr lang="en-US" altLang="ko-KR" dirty="0"/>
              <a:t>2:  </a:t>
            </a:r>
            <a:r>
              <a:rPr lang="en-US" altLang="ko-KR" dirty="0" smtClean="0"/>
              <a:t>male 0.19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22" y="1879811"/>
            <a:ext cx="1951484" cy="282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6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8208267" cy="685800"/>
          </a:xfrm>
        </p:spPr>
        <p:txBody>
          <a:bodyPr/>
          <a:lstStyle/>
          <a:p>
            <a:r>
              <a:rPr lang="en-US" altLang="ko-KR" sz="4000" dirty="0" smtClean="0">
                <a:effectLst/>
                <a:latin typeface="맑은 고딕" pitchFamily="50" charset="-127"/>
                <a:ea typeface="맑은 고딕" pitchFamily="50" charset="-127"/>
              </a:rPr>
              <a:t>Visualization – </a:t>
            </a:r>
            <a:r>
              <a:rPr lang="en-US" altLang="ko-KR" sz="4000" dirty="0" err="1" smtClean="0">
                <a:effectLst/>
                <a:latin typeface="맑은 고딕" pitchFamily="50" charset="-127"/>
                <a:ea typeface="맑은 고딕" pitchFamily="50" charset="-127"/>
              </a:rPr>
              <a:t>googleVis</a:t>
            </a:r>
            <a:endParaRPr lang="ko-KR" altLang="en-US" sz="4000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517158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228184" y="2687216"/>
            <a:ext cx="2520280" cy="110872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000" b="0" kern="0" dirty="0" err="1">
                <a:latin typeface="맑은 고딕" pitchFamily="50" charset="-127"/>
                <a:ea typeface="맑은 고딕" pitchFamily="50" charset="-127"/>
              </a:rPr>
              <a:t>googleVis</a:t>
            </a:r>
            <a:r>
              <a:rPr lang="en-US" altLang="ko-KR" sz="2000" b="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kern="0" dirty="0" smtClean="0">
                <a:latin typeface="맑은 고딕" pitchFamily="50" charset="-127"/>
                <a:ea typeface="맑은 고딕" pitchFamily="50" charset="-127"/>
              </a:rPr>
              <a:t>패키지</a:t>
            </a:r>
            <a:endParaRPr lang="en-US" altLang="ko-KR" sz="2000" b="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000" b="0" kern="0" dirty="0" smtClean="0">
                <a:latin typeface="맑은 고딕" pitchFamily="50" charset="-127"/>
                <a:ea typeface="맑은 고딕" pitchFamily="50" charset="-127"/>
              </a:rPr>
              <a:t>Fruit </a:t>
            </a:r>
            <a:r>
              <a:rPr lang="ko-KR" altLang="en-US" sz="2000" b="0" kern="0" dirty="0" smtClean="0">
                <a:latin typeface="맑은 고딕" pitchFamily="50" charset="-127"/>
                <a:ea typeface="맑은 고딕" pitchFamily="50" charset="-127"/>
              </a:rPr>
              <a:t>데이터에 대해</a:t>
            </a:r>
            <a:endParaRPr lang="ko-KR" altLang="en-US" sz="2000" b="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4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8208267" cy="685800"/>
          </a:xfrm>
        </p:spPr>
        <p:txBody>
          <a:bodyPr/>
          <a:lstStyle/>
          <a:p>
            <a:r>
              <a:rPr lang="en-US" altLang="ko-KR" sz="4000" dirty="0" smtClean="0">
                <a:effectLst/>
                <a:latin typeface="맑은 고딕" pitchFamily="50" charset="-127"/>
                <a:ea typeface="맑은 고딕" pitchFamily="50" charset="-127"/>
              </a:rPr>
              <a:t>Visualization – map data</a:t>
            </a:r>
            <a:endParaRPr lang="ko-KR" altLang="en-US" sz="4000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887976" y="5373216"/>
            <a:ext cx="3689325" cy="110872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000" b="0" kern="0" dirty="0" smtClean="0">
                <a:latin typeface="맑은 고딕" pitchFamily="50" charset="-127"/>
                <a:ea typeface="맑은 고딕" pitchFamily="50" charset="-127"/>
              </a:rPr>
              <a:t>Traffic intensity overlapped by maps by </a:t>
            </a:r>
            <a:r>
              <a:rPr lang="en-US" altLang="ko-KR" sz="2000" b="0" kern="0" dirty="0" err="1" smtClean="0">
                <a:latin typeface="맑은 고딕" pitchFamily="50" charset="-127"/>
                <a:ea typeface="맑은 고딕" pitchFamily="50" charset="-127"/>
              </a:rPr>
              <a:t>RgoogleMaps</a:t>
            </a:r>
            <a:endParaRPr lang="ko-KR" altLang="en-US" sz="2000" b="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6" y="1484784"/>
            <a:ext cx="3078857" cy="307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10075"/>
            <a:ext cx="3905349" cy="390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78957" y="4437112"/>
            <a:ext cx="2843793" cy="110872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000" b="0" kern="0" dirty="0" smtClean="0">
                <a:latin typeface="맑은 고딕" pitchFamily="50" charset="-127"/>
                <a:ea typeface="맑은 고딕" pitchFamily="50" charset="-127"/>
              </a:rPr>
              <a:t>2-by-2 matrix in a contour plot</a:t>
            </a:r>
            <a:endParaRPr lang="ko-KR" altLang="en-US" sz="2000" b="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5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8208267" cy="685800"/>
          </a:xfrm>
        </p:spPr>
        <p:txBody>
          <a:bodyPr/>
          <a:lstStyle/>
          <a:p>
            <a:r>
              <a:rPr lang="en-US" altLang="ko-KR" sz="4000" dirty="0" smtClean="0">
                <a:effectLst/>
                <a:latin typeface="맑은 고딕" pitchFamily="50" charset="-127"/>
                <a:ea typeface="맑은 고딕" pitchFamily="50" charset="-127"/>
              </a:rPr>
              <a:t>Visualization - maps</a:t>
            </a:r>
            <a:endParaRPr lang="ko-KR" altLang="en-US" sz="4000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581687" y="6419331"/>
            <a:ext cx="3689325" cy="216446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100" b="0" kern="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100" b="0" kern="0" dirty="0">
                <a:latin typeface="맑은 고딕" pitchFamily="50" charset="-127"/>
                <a:ea typeface="맑은 고딕" pitchFamily="50" charset="-127"/>
              </a:rPr>
              <a:t>: http://freesearch.pe.kr/</a:t>
            </a:r>
            <a:endParaRPr lang="ko-KR" altLang="en-US" sz="1100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5" y="4801546"/>
            <a:ext cx="3689325" cy="110872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000" b="0" kern="0" dirty="0" smtClean="0">
                <a:latin typeface="맑은 고딕" pitchFamily="50" charset="-127"/>
                <a:ea typeface="맑은 고딕" pitchFamily="50" charset="-127"/>
              </a:rPr>
              <a:t>Earthquake epicenter</a:t>
            </a:r>
            <a:endParaRPr lang="ko-KR" altLang="en-US" sz="2000" b="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644007" y="6085123"/>
            <a:ext cx="4244355" cy="33420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400" b="0" kern="0" dirty="0" smtClean="0">
                <a:latin typeface="맑은 고딕" pitchFamily="50" charset="-127"/>
                <a:ea typeface="맑은 고딕" pitchFamily="50" charset="-127"/>
              </a:rPr>
              <a:t>Use of coke </a:t>
            </a:r>
            <a:r>
              <a:rPr lang="en-US" altLang="ko-KR" sz="2400" b="0" kern="0" dirty="0">
                <a:latin typeface="맑은 고딕" pitchFamily="50" charset="-127"/>
                <a:ea typeface="맑은 고딕" pitchFamily="50" charset="-127"/>
              </a:rPr>
              <a:t>oven </a:t>
            </a:r>
            <a:r>
              <a:rPr lang="en-US" altLang="ko-KR" sz="2400" b="0" kern="0" dirty="0" smtClean="0">
                <a:latin typeface="맑은 고딕" pitchFamily="50" charset="-127"/>
                <a:ea typeface="맑은 고딕" pitchFamily="50" charset="-127"/>
              </a:rPr>
              <a:t>gas</a:t>
            </a:r>
            <a:endParaRPr lang="ko-KR" altLang="en-US" sz="2400" b="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64891"/>
            <a:ext cx="53244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5" y="1340768"/>
            <a:ext cx="477304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6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8208267" cy="685800"/>
          </a:xfrm>
        </p:spPr>
        <p:txBody>
          <a:bodyPr/>
          <a:lstStyle/>
          <a:p>
            <a:r>
              <a:rPr lang="en-US" altLang="ko-KR" sz="4000" dirty="0" smtClean="0">
                <a:effectLst/>
                <a:latin typeface="맑은 고딕" pitchFamily="50" charset="-127"/>
                <a:ea typeface="맑은 고딕" pitchFamily="50" charset="-127"/>
              </a:rPr>
              <a:t>Visualization - maps</a:t>
            </a:r>
            <a:endParaRPr lang="ko-KR" altLang="en-US" sz="4000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572000" y="4869160"/>
            <a:ext cx="4320480" cy="110872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000" b="0" kern="0" dirty="0">
                <a:latin typeface="맑은 고딕" pitchFamily="50" charset="-127"/>
                <a:ea typeface="맑은 고딕" pitchFamily="50" charset="-127"/>
              </a:rPr>
              <a:t>http://maps.google.com/maps/api/geocode</a:t>
            </a:r>
            <a:r>
              <a:rPr lang="en-US" altLang="ko-KR" sz="2000" b="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marL="0" indent="0">
              <a:buNone/>
            </a:pPr>
            <a:r>
              <a:rPr lang="en-US" altLang="ko-KR" sz="2000" b="0" kern="0" dirty="0" smtClean="0">
                <a:latin typeface="맑은 고딕" pitchFamily="50" charset="-127"/>
                <a:ea typeface="맑은 고딕" pitchFamily="50" charset="-127"/>
              </a:rPr>
              <a:t>Latitude (</a:t>
            </a:r>
            <a:r>
              <a:rPr lang="ko-KR" altLang="en-US" sz="2000" b="0" kern="0" dirty="0" smtClean="0">
                <a:latin typeface="맑은 고딕" pitchFamily="50" charset="-127"/>
                <a:ea typeface="맑은 고딕" pitchFamily="50" charset="-127"/>
              </a:rPr>
              <a:t>위도</a:t>
            </a:r>
            <a:r>
              <a:rPr lang="en-US" altLang="ko-KR" sz="2000" b="0" kern="0" dirty="0" smtClean="0">
                <a:latin typeface="맑은 고딕" pitchFamily="50" charset="-127"/>
                <a:ea typeface="맑은 고딕" pitchFamily="50" charset="-127"/>
              </a:rPr>
              <a:t>), Longitude(</a:t>
            </a:r>
            <a:r>
              <a:rPr lang="ko-KR" altLang="en-US" sz="2000" b="0" kern="0" dirty="0" smtClean="0">
                <a:latin typeface="맑은 고딕" pitchFamily="50" charset="-127"/>
                <a:ea typeface="맑은 고딕" pitchFamily="50" charset="-127"/>
              </a:rPr>
              <a:t>경도</a:t>
            </a:r>
            <a:r>
              <a:rPr lang="en-US" altLang="ko-KR" sz="2000" b="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81150"/>
            <a:ext cx="749613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07504" y="3534013"/>
            <a:ext cx="54006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>
              <a:buClr>
                <a:schemeClr val="bg2"/>
              </a:buClr>
            </a:pPr>
            <a:r>
              <a:rPr lang="en-US" altLang="ko-KR" b="0" dirty="0" err="1">
                <a:ea typeface="맑은 고딕" pitchFamily="50" charset="-127"/>
                <a:sym typeface="Courier"/>
              </a:rPr>
              <a:t>url</a:t>
            </a:r>
            <a:r>
              <a:rPr lang="en-US" altLang="ko-KR" b="0" dirty="0">
                <a:ea typeface="맑은 고딕" pitchFamily="50" charset="-127"/>
                <a:sym typeface="Courier"/>
              </a:rPr>
              <a:t> &lt;- function(address, </a:t>
            </a:r>
            <a:r>
              <a:rPr lang="en-US" altLang="ko-KR" b="0" dirty="0" err="1">
                <a:ea typeface="맑은 고딕" pitchFamily="50" charset="-127"/>
                <a:sym typeface="Courier"/>
              </a:rPr>
              <a:t>return.call</a:t>
            </a:r>
            <a:r>
              <a:rPr lang="en-US" altLang="ko-KR" b="0" dirty="0">
                <a:ea typeface="맑은 고딕" pitchFamily="50" charset="-127"/>
                <a:sym typeface="Courier"/>
              </a:rPr>
              <a:t> = "</a:t>
            </a:r>
            <a:r>
              <a:rPr lang="en-US" altLang="ko-KR" b="0" dirty="0" err="1">
                <a:ea typeface="맑은 고딕" pitchFamily="50" charset="-127"/>
                <a:sym typeface="Courier"/>
              </a:rPr>
              <a:t>json</a:t>
            </a:r>
            <a:r>
              <a:rPr lang="en-US" altLang="ko-KR" b="0" dirty="0">
                <a:ea typeface="맑은 고딕" pitchFamily="50" charset="-127"/>
                <a:sym typeface="Courier"/>
              </a:rPr>
              <a:t>", sensor = "false") {</a:t>
            </a:r>
          </a:p>
          <a:p>
            <a:pPr>
              <a:buClr>
                <a:schemeClr val="bg2"/>
              </a:buClr>
            </a:pPr>
            <a:r>
              <a:rPr lang="en-US" altLang="ko-KR" b="0" dirty="0">
                <a:ea typeface="맑은 고딕" pitchFamily="50" charset="-127"/>
                <a:sym typeface="Courier"/>
              </a:rPr>
              <a:t> </a:t>
            </a:r>
            <a:r>
              <a:rPr lang="en-US" altLang="ko-KR" b="0" dirty="0" smtClean="0">
                <a:ea typeface="맑은 고딕" pitchFamily="50" charset="-127"/>
                <a:sym typeface="Courier"/>
              </a:rPr>
              <a:t> root </a:t>
            </a:r>
            <a:r>
              <a:rPr lang="en-US" altLang="ko-KR" b="0" dirty="0">
                <a:ea typeface="맑은 고딕" pitchFamily="50" charset="-127"/>
                <a:sym typeface="Courier"/>
              </a:rPr>
              <a:t>&lt;- "http://maps.google.com/maps/</a:t>
            </a:r>
            <a:r>
              <a:rPr lang="en-US" altLang="ko-KR" b="0" dirty="0" err="1">
                <a:ea typeface="맑은 고딕" pitchFamily="50" charset="-127"/>
                <a:sym typeface="Courier"/>
              </a:rPr>
              <a:t>api</a:t>
            </a:r>
            <a:r>
              <a:rPr lang="en-US" altLang="ko-KR" b="0" dirty="0">
                <a:ea typeface="맑은 고딕" pitchFamily="50" charset="-127"/>
                <a:sym typeface="Courier"/>
              </a:rPr>
              <a:t>/geocode/"</a:t>
            </a:r>
          </a:p>
          <a:p>
            <a:pPr>
              <a:buClr>
                <a:schemeClr val="bg2"/>
              </a:buClr>
            </a:pPr>
            <a:r>
              <a:rPr lang="en-US" altLang="ko-KR" b="0" dirty="0">
                <a:ea typeface="맑은 고딕" pitchFamily="50" charset="-127"/>
                <a:sym typeface="Courier"/>
              </a:rPr>
              <a:t> </a:t>
            </a:r>
            <a:r>
              <a:rPr lang="en-US" altLang="ko-KR" b="0" dirty="0" smtClean="0">
                <a:ea typeface="맑은 고딕" pitchFamily="50" charset="-127"/>
                <a:sym typeface="Courier"/>
              </a:rPr>
              <a:t> u </a:t>
            </a:r>
            <a:r>
              <a:rPr lang="en-US" altLang="ko-KR" b="0" dirty="0">
                <a:ea typeface="맑은 고딕" pitchFamily="50" charset="-127"/>
                <a:sym typeface="Courier"/>
              </a:rPr>
              <a:t>&lt;- paste(root, </a:t>
            </a:r>
            <a:r>
              <a:rPr lang="en-US" altLang="ko-KR" b="0" dirty="0" err="1">
                <a:ea typeface="맑은 고딕" pitchFamily="50" charset="-127"/>
                <a:sym typeface="Courier"/>
              </a:rPr>
              <a:t>return.call</a:t>
            </a:r>
            <a:r>
              <a:rPr lang="en-US" altLang="ko-KR" b="0" dirty="0">
                <a:ea typeface="맑은 고딕" pitchFamily="50" charset="-127"/>
                <a:sym typeface="Courier"/>
              </a:rPr>
              <a:t>, "?address=", address, </a:t>
            </a:r>
            <a:r>
              <a:rPr lang="en-US" altLang="ko-KR" b="0" dirty="0" smtClean="0">
                <a:ea typeface="맑은 고딕" pitchFamily="50" charset="-127"/>
                <a:sym typeface="Courier"/>
              </a:rPr>
              <a:t>  "&amp;</a:t>
            </a:r>
            <a:r>
              <a:rPr lang="en-US" altLang="ko-KR" b="0" dirty="0">
                <a:ea typeface="맑은 고딕" pitchFamily="50" charset="-127"/>
                <a:sym typeface="Courier"/>
              </a:rPr>
              <a:t>sensor=", sensor, </a:t>
            </a:r>
            <a:r>
              <a:rPr lang="en-US" altLang="ko-KR" b="0" dirty="0" err="1">
                <a:ea typeface="맑은 고딕" pitchFamily="50" charset="-127"/>
                <a:sym typeface="Courier"/>
              </a:rPr>
              <a:t>sep</a:t>
            </a:r>
            <a:r>
              <a:rPr lang="en-US" altLang="ko-KR" b="0" dirty="0">
                <a:ea typeface="맑은 고딕" pitchFamily="50" charset="-127"/>
                <a:sym typeface="Courier"/>
              </a:rPr>
              <a:t> = "")</a:t>
            </a:r>
          </a:p>
          <a:p>
            <a:pPr>
              <a:buClr>
                <a:schemeClr val="bg2"/>
              </a:buClr>
            </a:pPr>
            <a:r>
              <a:rPr lang="en-US" altLang="ko-KR" b="0" dirty="0">
                <a:ea typeface="맑은 고딕" pitchFamily="50" charset="-127"/>
                <a:sym typeface="Courier"/>
              </a:rPr>
              <a:t> </a:t>
            </a:r>
            <a:r>
              <a:rPr lang="en-US" altLang="ko-KR" b="0" dirty="0" smtClean="0">
                <a:ea typeface="맑은 고딕" pitchFamily="50" charset="-127"/>
                <a:sym typeface="Courier"/>
              </a:rPr>
              <a:t> return(</a:t>
            </a:r>
            <a:r>
              <a:rPr lang="en-US" altLang="ko-KR" b="0" dirty="0" err="1" smtClean="0">
                <a:ea typeface="맑은 고딕" pitchFamily="50" charset="-127"/>
                <a:sym typeface="Courier"/>
              </a:rPr>
              <a:t>URLencode</a:t>
            </a:r>
            <a:r>
              <a:rPr lang="en-US" altLang="ko-KR" b="0" dirty="0" smtClean="0">
                <a:ea typeface="맑은 고딕" pitchFamily="50" charset="-127"/>
                <a:sym typeface="Courier"/>
              </a:rPr>
              <a:t>(u</a:t>
            </a:r>
            <a:r>
              <a:rPr lang="en-US" altLang="ko-KR" b="0" dirty="0">
                <a:ea typeface="맑은 고딕" pitchFamily="50" charset="-127"/>
                <a:sym typeface="Courier"/>
              </a:rPr>
              <a:t>))</a:t>
            </a:r>
          </a:p>
          <a:p>
            <a:pPr>
              <a:buClr>
                <a:schemeClr val="bg2"/>
              </a:buClr>
            </a:pPr>
            <a:r>
              <a:rPr lang="en-US" altLang="ko-KR" b="0" dirty="0">
                <a:ea typeface="맑은 고딕" pitchFamily="50" charset="-127"/>
                <a:sym typeface="Courier"/>
              </a:rPr>
              <a:t>}</a:t>
            </a:r>
          </a:p>
          <a:p>
            <a:pPr>
              <a:buClr>
                <a:schemeClr val="bg2"/>
              </a:buClr>
            </a:pPr>
            <a:r>
              <a:rPr lang="en-US" altLang="ko-KR" b="0" dirty="0">
                <a:ea typeface="맑은 고딕" pitchFamily="50" charset="-127"/>
                <a:sym typeface="Courier"/>
              </a:rPr>
              <a:t> </a:t>
            </a:r>
          </a:p>
          <a:p>
            <a:pPr>
              <a:buClr>
                <a:schemeClr val="bg2"/>
              </a:buClr>
            </a:pPr>
            <a:r>
              <a:rPr lang="en-US" altLang="ko-KR" b="0" dirty="0" err="1">
                <a:ea typeface="맑은 고딕" pitchFamily="50" charset="-127"/>
                <a:sym typeface="Courier"/>
              </a:rPr>
              <a:t>geoCode</a:t>
            </a:r>
            <a:r>
              <a:rPr lang="en-US" altLang="ko-KR" b="0" dirty="0">
                <a:ea typeface="맑은 고딕" pitchFamily="50" charset="-127"/>
                <a:sym typeface="Courier"/>
              </a:rPr>
              <a:t> &lt;- function(</a:t>
            </a:r>
            <a:r>
              <a:rPr lang="en-US" altLang="ko-KR" b="0" dirty="0" err="1">
                <a:ea typeface="맑은 고딕" pitchFamily="50" charset="-127"/>
                <a:sym typeface="Courier"/>
              </a:rPr>
              <a:t>address,verbose</a:t>
            </a:r>
            <a:r>
              <a:rPr lang="en-US" altLang="ko-KR" b="0" dirty="0">
                <a:ea typeface="맑은 고딕" pitchFamily="50" charset="-127"/>
                <a:sym typeface="Courier"/>
              </a:rPr>
              <a:t>=FALSE) {</a:t>
            </a:r>
          </a:p>
          <a:p>
            <a:pPr>
              <a:buClr>
                <a:schemeClr val="bg2"/>
              </a:buClr>
            </a:pPr>
            <a:r>
              <a:rPr lang="en-US" altLang="ko-KR" b="0" dirty="0" smtClean="0">
                <a:ea typeface="맑은 고딕" pitchFamily="50" charset="-127"/>
                <a:sym typeface="Courier"/>
              </a:rPr>
              <a:t>  u </a:t>
            </a:r>
            <a:r>
              <a:rPr lang="en-US" altLang="ko-KR" b="0" dirty="0">
                <a:ea typeface="맑은 고딕" pitchFamily="50" charset="-127"/>
                <a:sym typeface="Courier"/>
              </a:rPr>
              <a:t>&lt;- </a:t>
            </a:r>
            <a:r>
              <a:rPr lang="en-US" altLang="ko-KR" b="0" dirty="0" err="1">
                <a:ea typeface="맑은 고딕" pitchFamily="50" charset="-127"/>
                <a:sym typeface="Courier"/>
              </a:rPr>
              <a:t>url</a:t>
            </a:r>
            <a:r>
              <a:rPr lang="en-US" altLang="ko-KR" b="0" dirty="0">
                <a:ea typeface="맑은 고딕" pitchFamily="50" charset="-127"/>
                <a:sym typeface="Courier"/>
              </a:rPr>
              <a:t>(address)</a:t>
            </a:r>
          </a:p>
          <a:p>
            <a:pPr>
              <a:buClr>
                <a:schemeClr val="bg2"/>
              </a:buClr>
            </a:pPr>
            <a:r>
              <a:rPr lang="en-US" altLang="ko-KR" b="0" dirty="0">
                <a:ea typeface="맑은 고딕" pitchFamily="50" charset="-127"/>
                <a:sym typeface="Courier"/>
              </a:rPr>
              <a:t> </a:t>
            </a:r>
            <a:r>
              <a:rPr lang="en-US" altLang="ko-KR" b="0" dirty="0" smtClean="0">
                <a:ea typeface="맑은 고딕" pitchFamily="50" charset="-127"/>
                <a:sym typeface="Courier"/>
              </a:rPr>
              <a:t> doc </a:t>
            </a:r>
            <a:r>
              <a:rPr lang="en-US" altLang="ko-KR" b="0" dirty="0">
                <a:ea typeface="맑은 고딕" pitchFamily="50" charset="-127"/>
                <a:sym typeface="Courier"/>
              </a:rPr>
              <a:t>&lt;- </a:t>
            </a:r>
            <a:r>
              <a:rPr lang="en-US" altLang="ko-KR" b="0" dirty="0" err="1">
                <a:ea typeface="맑은 고딕" pitchFamily="50" charset="-127"/>
                <a:sym typeface="Courier"/>
              </a:rPr>
              <a:t>getURL</a:t>
            </a:r>
            <a:r>
              <a:rPr lang="en-US" altLang="ko-KR" b="0" dirty="0">
                <a:ea typeface="맑은 고딕" pitchFamily="50" charset="-127"/>
                <a:sym typeface="Courier"/>
              </a:rPr>
              <a:t>(u)</a:t>
            </a:r>
          </a:p>
          <a:p>
            <a:pPr>
              <a:buClr>
                <a:schemeClr val="bg2"/>
              </a:buClr>
            </a:pPr>
            <a:r>
              <a:rPr lang="en-US" altLang="ko-KR" b="0" dirty="0">
                <a:ea typeface="맑은 고딕" pitchFamily="50" charset="-127"/>
                <a:sym typeface="Courier"/>
              </a:rPr>
              <a:t> </a:t>
            </a:r>
            <a:r>
              <a:rPr lang="en-US" altLang="ko-KR" b="0" dirty="0" smtClean="0">
                <a:ea typeface="맑은 고딕" pitchFamily="50" charset="-127"/>
                <a:sym typeface="Courier"/>
              </a:rPr>
              <a:t> x </a:t>
            </a:r>
            <a:r>
              <a:rPr lang="en-US" altLang="ko-KR" b="0" dirty="0">
                <a:ea typeface="맑은 고딕" pitchFamily="50" charset="-127"/>
                <a:sym typeface="Courier"/>
              </a:rPr>
              <a:t>&lt;- </a:t>
            </a:r>
            <a:r>
              <a:rPr lang="en-US" altLang="ko-KR" b="0" dirty="0" err="1">
                <a:ea typeface="맑은 고딕" pitchFamily="50" charset="-127"/>
                <a:sym typeface="Courier"/>
              </a:rPr>
              <a:t>fromJSON</a:t>
            </a:r>
            <a:r>
              <a:rPr lang="en-US" altLang="ko-KR" b="0" dirty="0">
                <a:ea typeface="맑은 고딕" pitchFamily="50" charset="-127"/>
                <a:sym typeface="Courier"/>
              </a:rPr>
              <a:t>(</a:t>
            </a:r>
            <a:r>
              <a:rPr lang="en-US" altLang="ko-KR" b="0" dirty="0" err="1">
                <a:ea typeface="맑은 고딕" pitchFamily="50" charset="-127"/>
                <a:sym typeface="Courier"/>
              </a:rPr>
              <a:t>doc,simplify</a:t>
            </a:r>
            <a:r>
              <a:rPr lang="en-US" altLang="ko-KR" b="0" dirty="0">
                <a:ea typeface="맑은 고딕" pitchFamily="50" charset="-127"/>
                <a:sym typeface="Courier"/>
              </a:rPr>
              <a:t> = FALSE)</a:t>
            </a:r>
          </a:p>
          <a:p>
            <a:pPr>
              <a:buClr>
                <a:schemeClr val="bg2"/>
              </a:buClr>
            </a:pPr>
            <a:r>
              <a:rPr lang="en-US" altLang="ko-KR" b="0" dirty="0" smtClean="0">
                <a:ea typeface="맑은 고딕" pitchFamily="50" charset="-127"/>
                <a:sym typeface="Courier"/>
              </a:rPr>
              <a:t>  </a:t>
            </a:r>
            <a:r>
              <a:rPr lang="en-US" altLang="ko-KR" b="0" dirty="0" err="1" smtClean="0">
                <a:ea typeface="맑은 고딕" pitchFamily="50" charset="-127"/>
                <a:sym typeface="Courier"/>
              </a:rPr>
              <a:t>lat</a:t>
            </a:r>
            <a:r>
              <a:rPr lang="en-US" altLang="ko-KR" b="0" dirty="0" smtClean="0">
                <a:ea typeface="맑은 고딕" pitchFamily="50" charset="-127"/>
                <a:sym typeface="Courier"/>
              </a:rPr>
              <a:t> </a:t>
            </a:r>
            <a:r>
              <a:rPr lang="en-US" altLang="ko-KR" b="0" dirty="0">
                <a:ea typeface="맑은 고딕" pitchFamily="50" charset="-127"/>
                <a:sym typeface="Courier"/>
              </a:rPr>
              <a:t>&lt;- </a:t>
            </a:r>
            <a:r>
              <a:rPr lang="en-US" altLang="ko-KR" b="0" dirty="0" err="1">
                <a:ea typeface="맑은 고딕" pitchFamily="50" charset="-127"/>
                <a:sym typeface="Courier"/>
              </a:rPr>
              <a:t>x$results</a:t>
            </a:r>
            <a:r>
              <a:rPr lang="en-US" altLang="ko-KR" b="0" dirty="0">
                <a:ea typeface="맑은 고딕" pitchFamily="50" charset="-127"/>
                <a:sym typeface="Courier"/>
              </a:rPr>
              <a:t>[[1]]$</a:t>
            </a:r>
            <a:r>
              <a:rPr lang="en-US" altLang="ko-KR" b="0" dirty="0" err="1">
                <a:ea typeface="맑은 고딕" pitchFamily="50" charset="-127"/>
                <a:sym typeface="Courier"/>
              </a:rPr>
              <a:t>geometry$location$lat</a:t>
            </a:r>
            <a:endParaRPr lang="en-US" altLang="ko-KR" b="0" dirty="0">
              <a:ea typeface="맑은 고딕" pitchFamily="50" charset="-127"/>
              <a:sym typeface="Courier"/>
            </a:endParaRPr>
          </a:p>
          <a:p>
            <a:pPr>
              <a:buClr>
                <a:schemeClr val="bg2"/>
              </a:buClr>
            </a:pPr>
            <a:r>
              <a:rPr lang="en-US" altLang="ko-KR" b="0" dirty="0">
                <a:ea typeface="맑은 고딕" pitchFamily="50" charset="-127"/>
                <a:sym typeface="Courier"/>
              </a:rPr>
              <a:t> </a:t>
            </a:r>
            <a:r>
              <a:rPr lang="en-US" altLang="ko-KR" b="0" dirty="0" smtClean="0">
                <a:ea typeface="맑은 고딕" pitchFamily="50" charset="-127"/>
                <a:sym typeface="Courier"/>
              </a:rPr>
              <a:t> </a:t>
            </a:r>
            <a:r>
              <a:rPr lang="en-US" altLang="ko-KR" b="0" dirty="0" err="1" smtClean="0">
                <a:ea typeface="맑은 고딕" pitchFamily="50" charset="-127"/>
                <a:sym typeface="Courier"/>
              </a:rPr>
              <a:t>lng</a:t>
            </a:r>
            <a:r>
              <a:rPr lang="en-US" altLang="ko-KR" b="0" dirty="0" smtClean="0">
                <a:ea typeface="맑은 고딕" pitchFamily="50" charset="-127"/>
                <a:sym typeface="Courier"/>
              </a:rPr>
              <a:t> </a:t>
            </a:r>
            <a:r>
              <a:rPr lang="en-US" altLang="ko-KR" b="0" dirty="0">
                <a:ea typeface="맑은 고딕" pitchFamily="50" charset="-127"/>
                <a:sym typeface="Courier"/>
              </a:rPr>
              <a:t>&lt;- </a:t>
            </a:r>
            <a:r>
              <a:rPr lang="en-US" altLang="ko-KR" b="0" dirty="0" err="1">
                <a:ea typeface="맑은 고딕" pitchFamily="50" charset="-127"/>
                <a:sym typeface="Courier"/>
              </a:rPr>
              <a:t>x$results</a:t>
            </a:r>
            <a:r>
              <a:rPr lang="en-US" altLang="ko-KR" b="0" dirty="0">
                <a:ea typeface="맑은 고딕" pitchFamily="50" charset="-127"/>
                <a:sym typeface="Courier"/>
              </a:rPr>
              <a:t>[[1]]$</a:t>
            </a:r>
            <a:r>
              <a:rPr lang="en-US" altLang="ko-KR" b="0" dirty="0" err="1" smtClean="0">
                <a:ea typeface="맑은 고딕" pitchFamily="50" charset="-127"/>
                <a:sym typeface="Courier"/>
              </a:rPr>
              <a:t>geometry$location$lng</a:t>
            </a:r>
            <a:endParaRPr lang="en-US" altLang="ko-KR" b="0" dirty="0" smtClean="0">
              <a:ea typeface="맑은 고딕" pitchFamily="50" charset="-127"/>
              <a:sym typeface="Courier"/>
            </a:endParaRPr>
          </a:p>
          <a:p>
            <a:pPr>
              <a:buClr>
                <a:schemeClr val="bg2"/>
              </a:buClr>
            </a:pPr>
            <a:r>
              <a:rPr lang="en-US" altLang="ko-KR" b="0" dirty="0" smtClean="0">
                <a:ea typeface="맑은 고딕" pitchFamily="50" charset="-127"/>
                <a:sym typeface="Courier"/>
              </a:rPr>
              <a:t>…</a:t>
            </a:r>
            <a:endParaRPr lang="en-US" altLang="ko-KR" b="0" dirty="0">
              <a:ea typeface="맑은 고딕" pitchFamily="50" charset="-127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335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349500"/>
            <a:ext cx="3600450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12750" y="1057275"/>
            <a:ext cx="8559800" cy="1000125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kern="0" dirty="0">
                <a:ea typeface="맑은 고딕" pitchFamily="50" charset="-127"/>
              </a:rPr>
              <a:t>Oracle, </a:t>
            </a:r>
            <a:r>
              <a:rPr lang="en-US" altLang="ko-KR" sz="2000" kern="0" dirty="0" smtClean="0">
                <a:ea typeface="맑은 고딕" pitchFamily="50" charset="-127"/>
              </a:rPr>
              <a:t>IBM’s</a:t>
            </a:r>
            <a:r>
              <a:rPr lang="ko-KR" altLang="en-US" sz="2000" kern="0" dirty="0" smtClean="0">
                <a:ea typeface="맑은 고딕" pitchFamily="50" charset="-127"/>
              </a:rPr>
              <a:t> </a:t>
            </a:r>
            <a:r>
              <a:rPr lang="en-US" altLang="ko-KR" sz="2000" kern="0" dirty="0" err="1">
                <a:ea typeface="맑은 고딕" pitchFamily="50" charset="-127"/>
              </a:rPr>
              <a:t>Netezza</a:t>
            </a:r>
            <a:r>
              <a:rPr lang="en-US" altLang="ko-KR" sz="2000" kern="0" dirty="0">
                <a:ea typeface="맑은 고딕" pitchFamily="50" charset="-127"/>
              </a:rPr>
              <a:t>, </a:t>
            </a:r>
            <a:r>
              <a:rPr lang="en-US" altLang="ko-KR" sz="2000" kern="0" dirty="0" smtClean="0">
                <a:ea typeface="맑은 고딕" pitchFamily="50" charset="-127"/>
              </a:rPr>
              <a:t>SAP’s</a:t>
            </a:r>
            <a:r>
              <a:rPr lang="ko-KR" altLang="en-US" sz="2000" kern="0" dirty="0" smtClean="0">
                <a:ea typeface="맑은 고딕" pitchFamily="50" charset="-127"/>
              </a:rPr>
              <a:t> </a:t>
            </a:r>
            <a:r>
              <a:rPr lang="en-US" altLang="ko-KR" sz="2000" kern="0" dirty="0">
                <a:ea typeface="맑은 고딕" pitchFamily="50" charset="-127"/>
              </a:rPr>
              <a:t>HANA, Teradata </a:t>
            </a:r>
            <a:r>
              <a:rPr lang="ko-KR" altLang="en-US" sz="2000" kern="0" dirty="0" smtClean="0">
                <a:ea typeface="맑은 고딕" pitchFamily="50" charset="-127"/>
              </a:rPr>
              <a:t> </a:t>
            </a:r>
            <a:r>
              <a:rPr lang="en-US" altLang="ko-KR" sz="2000" kern="0" dirty="0" smtClean="0">
                <a:ea typeface="맑은 고딕" pitchFamily="50" charset="-127"/>
              </a:rPr>
              <a:t>also use R inside</a:t>
            </a:r>
            <a:endParaRPr lang="ko-KR" altLang="en-US" sz="2000" kern="0" dirty="0">
              <a:ea typeface="맑은 고딕" pitchFamily="50" charset="-127"/>
            </a:endParaRP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922588"/>
            <a:ext cx="4176713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26" descr="Revolution Analytics and IBM Netezza Archite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4116388"/>
            <a:ext cx="381635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kern="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SW Vendors use R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481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290763"/>
            <a:ext cx="5564187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그림 6" descr="JMPandR-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690813"/>
            <a:ext cx="4692650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그림 7" descr="JMPandR-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114550"/>
            <a:ext cx="5291138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9"/>
          <p:cNvSpPr txBox="1">
            <a:spLocks noChangeArrowheads="1"/>
          </p:cNvSpPr>
          <p:nvPr/>
        </p:nvSpPr>
        <p:spPr bwMode="auto">
          <a:xfrm>
            <a:off x="869950" y="5681663"/>
            <a:ext cx="973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ko-KR">
                <a:ea typeface="맑은 고딕" pitchFamily="50" charset="-127"/>
              </a:rPr>
              <a:t>SAS/JMP</a:t>
            </a:r>
            <a:endParaRPr lang="ko-KR" altLang="en-US">
              <a:ea typeface="맑은 고딕" pitchFamily="50" charset="-127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2750" y="1057275"/>
            <a:ext cx="8559800" cy="1000125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kern="0" dirty="0" smtClean="0">
                <a:ea typeface="맑은 고딕" pitchFamily="50" charset="-127"/>
              </a:rPr>
              <a:t>SAS/JMP and SPSS also utilize R </a:t>
            </a:r>
            <a:endParaRPr lang="ko-KR" altLang="en-US" sz="2000" kern="0" dirty="0">
              <a:ea typeface="맑은 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kern="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Stat Packages use</a:t>
            </a:r>
            <a:r>
              <a:rPr kumimoji="1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R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2971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412750" y="1057275"/>
            <a:ext cx="8559800" cy="1114425"/>
          </a:xfrm>
          <a:prstGeom prst="rect">
            <a:avLst/>
          </a:prstGeom>
        </p:spPr>
        <p:txBody>
          <a:bodyPr/>
          <a:lstStyle/>
          <a:p>
            <a:pPr marL="268288" indent="-268288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en-US" altLang="ko-KR" sz="2000" kern="0" dirty="0" smtClean="0">
                <a:ea typeface="맑은 고딕" pitchFamily="50" charset="-127"/>
              </a:rPr>
              <a:t>R is easily associated with Hadoop by </a:t>
            </a:r>
            <a:r>
              <a:rPr lang="en-US" altLang="ko-KR" sz="2000" kern="0" dirty="0" err="1" smtClean="0">
                <a:ea typeface="맑은 고딕" pitchFamily="50" charset="-127"/>
              </a:rPr>
              <a:t>Rhive</a:t>
            </a:r>
            <a:r>
              <a:rPr lang="en-US" altLang="ko-KR" sz="2000" kern="0" dirty="0" smtClean="0">
                <a:ea typeface="맑은 고딕" pitchFamily="50" charset="-127"/>
              </a:rPr>
              <a:t> and other packages.</a:t>
            </a:r>
            <a:endParaRPr lang="ko-KR" altLang="en-US" sz="2000" kern="0" dirty="0">
              <a:ea typeface="맑은 고딕" pitchFamily="50" charset="-127"/>
            </a:endParaRPr>
          </a:p>
        </p:txBody>
      </p:sp>
      <p:pic>
        <p:nvPicPr>
          <p:cNvPr id="12293" name="Picture 2" descr="Hadoop distill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757863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12"/>
          <p:cNvSpPr txBox="1">
            <a:spLocks noChangeArrowheads="1"/>
          </p:cNvSpPr>
          <p:nvPr/>
        </p:nvSpPr>
        <p:spPr bwMode="auto">
          <a:xfrm>
            <a:off x="6432550" y="6108700"/>
            <a:ext cx="20621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927969"/>
              </a:buClr>
            </a:pPr>
            <a:r>
              <a:rPr lang="ko-KR" altLang="en-US" sz="1000" b="0">
                <a:ea typeface="맑은 고딕" pitchFamily="50" charset="-127"/>
              </a:rPr>
              <a:t>☞ </a:t>
            </a:r>
            <a:r>
              <a:rPr lang="en-US" altLang="ko-KR" sz="1000" b="0">
                <a:ea typeface="맑은 고딕" pitchFamily="50" charset="-127"/>
              </a:rPr>
              <a:t>Revolution Analytics  </a:t>
            </a:r>
            <a:r>
              <a:rPr lang="ko-KR" altLang="en-US" sz="1000" b="0">
                <a:ea typeface="맑은 고딕" pitchFamily="50" charset="-127"/>
              </a:rPr>
              <a:t>소개자료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4213" y="404813"/>
            <a:ext cx="8459787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R/</a:t>
            </a:r>
            <a:r>
              <a:rPr kumimoji="1" lang="en-US" altLang="ko-KR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Hadoop</a:t>
            </a:r>
            <a:endParaRPr kumimoji="1" lang="ko-KR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0490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EpWsjfEOI6fgBvmoD_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Ys3ithZg0KX9yEJfn0dP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qbKFTKWUKceD4trNE57g"/>
</p:tagLst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Verdana"/>
        <a:ea typeface="굴림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5699</TotalTime>
  <Words>2696</Words>
  <Application>Microsoft Office PowerPoint</Application>
  <PresentationFormat>화면 슬라이드 쇼(4:3)</PresentationFormat>
  <Paragraphs>572</Paragraphs>
  <Slides>68</Slides>
  <Notes>40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1_기본 디자인</vt:lpstr>
      <vt:lpstr>Data Analysis Tool: 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Getting Started</vt:lpstr>
      <vt:lpstr>An example</vt:lpstr>
      <vt:lpstr>R Introduction</vt:lpstr>
      <vt:lpstr>R Introduction</vt:lpstr>
      <vt:lpstr>R Introduction</vt:lpstr>
      <vt:lpstr>R Workspace</vt:lpstr>
      <vt:lpstr>R Help</vt:lpstr>
      <vt:lpstr>R Datasets</vt:lpstr>
      <vt:lpstr>R Packages</vt:lpstr>
      <vt:lpstr>Data Types </vt:lpstr>
      <vt:lpstr>Vectors </vt:lpstr>
      <vt:lpstr>Matrices </vt:lpstr>
      <vt:lpstr>Data frames</vt:lpstr>
      <vt:lpstr>Data frames</vt:lpstr>
      <vt:lpstr>Useful Functions</vt:lpstr>
      <vt:lpstr>From A Comma Delimited Text File</vt:lpstr>
      <vt:lpstr>Exporting Data </vt:lpstr>
      <vt:lpstr>Viewing Data </vt:lpstr>
      <vt:lpstr>Viewing Data </vt:lpstr>
      <vt:lpstr>Missing Data </vt:lpstr>
      <vt:lpstr>Missing Data </vt:lpstr>
      <vt:lpstr>Arithmetic Operators</vt:lpstr>
      <vt:lpstr>Logical Operators</vt:lpstr>
      <vt:lpstr>Control Structures </vt:lpstr>
      <vt:lpstr>Control Structures </vt:lpstr>
      <vt:lpstr>Control Structures </vt:lpstr>
      <vt:lpstr>Numeric Functions</vt:lpstr>
      <vt:lpstr>Character Functions</vt:lpstr>
      <vt:lpstr>PowerPoint 프레젠테이션</vt:lpstr>
      <vt:lpstr>Other Useful Functions</vt:lpstr>
      <vt:lpstr>Creating a Graph </vt:lpstr>
      <vt:lpstr>Graphical Parameters</vt:lpstr>
      <vt:lpstr>Graphical Parameters</vt:lpstr>
      <vt:lpstr>Graphical Parameters</vt:lpstr>
      <vt:lpstr>Graphical Parameters</vt:lpstr>
      <vt:lpstr>Graphical Parameters</vt:lpstr>
      <vt:lpstr>Scatterplot Matrices</vt:lpstr>
      <vt:lpstr>Visualization – basic statistics</vt:lpstr>
      <vt:lpstr>Visualization – survival rate</vt:lpstr>
      <vt:lpstr>Visualization – googleVis</vt:lpstr>
      <vt:lpstr>Visualization – map data</vt:lpstr>
      <vt:lpstr>Visualization - maps</vt:lpstr>
      <vt:lpstr>Visualization - maps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설비 Health Monitoring &amp; Prediction Maintenance Model 연구</dc:title>
  <dc:creator>Youngsong</dc:creator>
  <cp:lastModifiedBy>Sky</cp:lastModifiedBy>
  <cp:revision>462</cp:revision>
  <dcterms:created xsi:type="dcterms:W3CDTF">2013-03-06T10:04:39Z</dcterms:created>
  <dcterms:modified xsi:type="dcterms:W3CDTF">2015-08-31T03:21:18Z</dcterms:modified>
</cp:coreProperties>
</file>