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256" r:id="rId2"/>
    <p:sldId id="480" r:id="rId3"/>
    <p:sldId id="481" r:id="rId4"/>
    <p:sldId id="482" r:id="rId5"/>
    <p:sldId id="483" r:id="rId6"/>
    <p:sldId id="484" r:id="rId7"/>
    <p:sldId id="489" r:id="rId8"/>
    <p:sldId id="485" r:id="rId9"/>
    <p:sldId id="486" r:id="rId10"/>
    <p:sldId id="487" r:id="rId11"/>
    <p:sldId id="488" r:id="rId12"/>
    <p:sldId id="492" r:id="rId13"/>
    <p:sldId id="491" r:id="rId14"/>
    <p:sldId id="490" r:id="rId15"/>
    <p:sldId id="493" r:id="rId16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0323" autoAdjust="0"/>
  </p:normalViewPr>
  <p:slideViewPr>
    <p:cSldViewPr snapToGrid="0">
      <p:cViewPr>
        <p:scale>
          <a:sx n="80" d="100"/>
          <a:sy n="80" d="100"/>
        </p:scale>
        <p:origin x="-1032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1484862-6847-4214-86BE-97690DF3E4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5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5013" y="4560888"/>
            <a:ext cx="58451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19F9B78-0BCF-4A3A-8A56-51BCDBB3B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B5276D2B-87DB-41CB-B9AC-115AD967AFFD}" type="slidenum">
              <a:rPr kumimoji="0" lang="ko-KR" altLang="en-US" smtClean="0">
                <a:ea typeface="굴림" pitchFamily="50" charset="-127"/>
              </a:rPr>
              <a:pPr eaLnBrk="1" hangingPunct="1"/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FA38351-681B-49E2-88D7-BF5B9544111C}" type="slidenum">
              <a:rPr lang="en-US" altLang="ko-KR" sz="1300">
                <a:latin typeface="Calibri" pitchFamily="34" charset="0"/>
                <a:ea typeface="굴림" charset="-127"/>
              </a:rPr>
              <a:pPr algn="r" eaLnBrk="1" hangingPunct="1"/>
              <a:t>10</a:t>
            </a:fld>
            <a:endParaRPr lang="en-US" altLang="ko-KR" sz="1300">
              <a:latin typeface="Calibri" pitchFamily="34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FA38351-681B-49E2-88D7-BF5B9544111C}" type="slidenum">
              <a:rPr lang="en-US" altLang="ko-KR" sz="1300">
                <a:latin typeface="Calibri" pitchFamily="34" charset="0"/>
                <a:ea typeface="굴림" charset="-127"/>
              </a:rPr>
              <a:pPr algn="r" eaLnBrk="1" hangingPunct="1"/>
              <a:t>11</a:t>
            </a:fld>
            <a:endParaRPr lang="en-US" altLang="ko-KR" sz="1300">
              <a:latin typeface="Calibri" pitchFamily="34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CC8B44-697C-45CE-85A6-851D0000F9DF}" type="slidenum">
              <a:rPr lang="en-US" altLang="ko-KR">
                <a:latin typeface="Calibri" pitchFamily="34" charset="0"/>
              </a:rPr>
              <a:pPr eaLnBrk="1" hangingPunct="1"/>
              <a:t>12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E2A251C-364D-45EB-BB05-0EA07E625DCB}" type="slidenum">
              <a:rPr lang="en-US" altLang="ko-KR" sz="1300">
                <a:latin typeface="Calibri" pitchFamily="34" charset="0"/>
                <a:ea typeface="굴림" charset="-127"/>
              </a:rPr>
              <a:pPr algn="r" eaLnBrk="1" hangingPunct="1"/>
              <a:t>13</a:t>
            </a:fld>
            <a:endParaRPr lang="en-US" altLang="ko-KR" sz="1300">
              <a:latin typeface="Calibri" pitchFamily="34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4AC68-9272-4B7E-B29B-A1C260844355}" type="slidenum">
              <a:rPr lang="en-US" altLang="ko-KR">
                <a:latin typeface="Calibri" pitchFamily="34" charset="0"/>
              </a:rPr>
              <a:pPr eaLnBrk="1" hangingPunct="1"/>
              <a:t>14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39CE37-FACA-4423-91AD-618930683294}" type="slidenum">
              <a:rPr lang="en-US" altLang="ko-KR">
                <a:latin typeface="Calibri" pitchFamily="34" charset="0"/>
              </a:rPr>
              <a:pPr eaLnBrk="1" hangingPunct="1"/>
              <a:t>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31444C-21CB-4D5D-81DE-E260C1BB9CBC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AA02F3-FDED-4A3B-BEEE-444D9CB9930E}" type="slidenum">
              <a:rPr lang="en-US" altLang="ko-KR">
                <a:latin typeface="Calibri" pitchFamily="34" charset="0"/>
              </a:rPr>
              <a:pPr eaLnBrk="1" hangingPunct="1"/>
              <a:t>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5B3CC9-19AB-4CB8-825B-CCB6BAF613F1}" type="slidenum">
              <a:rPr lang="en-US" altLang="ko-KR">
                <a:latin typeface="Calibri" pitchFamily="34" charset="0"/>
              </a:rPr>
              <a:pPr eaLnBrk="1" hangingPunct="1"/>
              <a:t>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10E3C9-732C-4F99-B771-8314BB98140B}" type="slidenum">
              <a:rPr lang="en-US" altLang="ko-KR">
                <a:latin typeface="Calibri" pitchFamily="34" charset="0"/>
              </a:rPr>
              <a:pPr eaLnBrk="1" hangingPunct="1"/>
              <a:t>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89AB41-ECDF-4DEC-99F7-7127E640E31D}" type="slidenum">
              <a:rPr lang="en-US" altLang="ko-KR">
                <a:latin typeface="Calibri" pitchFamily="34" charset="0"/>
              </a:rPr>
              <a:pPr eaLnBrk="1" hangingPunct="1"/>
              <a:t>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6AED9D-BA85-4813-A127-9BDFB3CDE9EF}" type="slidenum">
              <a:rPr lang="en-US" altLang="ko-KR">
                <a:latin typeface="Calibri" pitchFamily="34" charset="0"/>
              </a:rPr>
              <a:pPr eaLnBrk="1" hangingPunct="1"/>
              <a:t>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4A5326-CD10-4EBD-80B3-799125F2E20D}" type="slidenum">
              <a:rPr lang="en-US" altLang="ko-KR">
                <a:latin typeface="Calibri" pitchFamily="34" charset="0"/>
              </a:rPr>
              <a:pPr eaLnBrk="1" hangingPunct="1"/>
              <a:t>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AF16-7854-4177-8F2E-808FF024C93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37F3-3437-49CB-B38E-0FB00A617D8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9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7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3561EA-DA89-4965-93F9-21B5691CB3BF}" type="datetimeFigureOut">
              <a:rPr lang="en-US" altLang="ko-KR"/>
              <a:pPr/>
              <a:t>11/10/2014</a:t>
            </a:fld>
            <a:endParaRPr lang="en-US" altLang="ko-KR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A879F-B814-4459-AFE0-5437AA5D1FD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848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2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9988"/>
            <a:ext cx="7772400" cy="4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338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5E5E756-3A3D-4879-98E2-91125A49B1B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0450" y="1592263"/>
            <a:ext cx="8083550" cy="1601787"/>
          </a:xfrm>
        </p:spPr>
        <p:txBody>
          <a:bodyPr/>
          <a:lstStyle/>
          <a:p>
            <a:pPr eaLnBrk="1" hangingPunct="1"/>
            <a:r>
              <a:rPr lang="en-US" altLang="ko-KR" sz="4800" smtClean="0">
                <a:ea typeface="굴림" pitchFamily="50" charset="-127"/>
              </a:rPr>
              <a:t>Data Mining for Business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353438"/>
            <a:ext cx="7562850" cy="2241550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54800" y="3344863"/>
            <a:ext cx="5912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Chapter </a:t>
            </a: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10: Logistic Regression</a:t>
            </a:r>
            <a:endParaRPr lang="ko-KR" altLang="en-US" sz="3200" i="1" dirty="0">
              <a:ea typeface="LG_BOLD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Example: Personal Loan Offer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Outcome variable</a:t>
            </a:r>
            <a:r>
              <a:rPr lang="en-US" altLang="ko-KR" sz="2800" dirty="0" smtClean="0">
                <a:ea typeface="굴림" charset="-127"/>
              </a:rPr>
              <a:t>: accept bank loan (0/1)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Predictors:</a:t>
            </a:r>
            <a:r>
              <a:rPr lang="en-US" altLang="ko-KR" sz="2800" dirty="0" smtClean="0">
                <a:ea typeface="굴림" charset="-127"/>
              </a:rPr>
              <a:t>  Demographic info, and info about their bank relationship: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	first, simply with Income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>
                <a:ea typeface="굴림" charset="-127"/>
              </a:rPr>
              <a:t>	</a:t>
            </a:r>
            <a:r>
              <a:rPr lang="en-US" altLang="ko-KR" sz="2800" dirty="0" smtClean="0">
                <a:ea typeface="굴림" charset="-127"/>
              </a:rPr>
              <a:t>then, with Income and Age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9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55893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Seeing the Relationship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37" y="1485797"/>
            <a:ext cx="5069588" cy="304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228608" y="4032573"/>
            <a:ext cx="2149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Franklin Gothic Book" pitchFamily="34" charset="0"/>
                <a:ea typeface="굴림" charset="-127"/>
              </a:rPr>
              <a:t>Income</a:t>
            </a:r>
            <a:endParaRPr lang="en-US" altLang="ko-KR" sz="2400" dirty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4468" y="4947062"/>
            <a:ext cx="7608126" cy="15606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ko-KR" sz="2800" smtClean="0">
                <a:ea typeface="굴림" charset="-127"/>
              </a:rPr>
              <a:t>Convert to a classification by establishing cutoff level</a:t>
            </a:r>
          </a:p>
          <a:p>
            <a:pPr eaLnBrk="1" hangingPunct="1"/>
            <a:r>
              <a:rPr lang="en-US" altLang="ko-KR" sz="2800" smtClean="0">
                <a:ea typeface="굴림" charset="-127"/>
              </a:rPr>
              <a:t>If estimated prob. &gt; cutoff, classify as “1”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800" smtClean="0">
              <a:ea typeface="굴림" charset="-127"/>
            </a:endParaRP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9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10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60579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err="1" smtClean="0">
                <a:ea typeface="굴림" charset="-127"/>
              </a:rPr>
              <a:t>CreditCard</a:t>
            </a:r>
            <a:r>
              <a:rPr lang="en-US" altLang="ko-KR" sz="4000" dirty="0" smtClean="0">
                <a:ea typeface="굴림" charset="-127"/>
              </a:rPr>
              <a:t> ~ Income and Family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75" y="1610056"/>
            <a:ext cx="4899285" cy="3674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75" y="1610056"/>
            <a:ext cx="4899285" cy="3674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11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17187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Variable Selection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This is the same issue as in linear regression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The number of correlated predictors can grow when we create derived variables such as </a:t>
            </a:r>
            <a:r>
              <a:rPr lang="en-US" altLang="ko-KR" sz="2400" b="1" dirty="0" smtClean="0">
                <a:ea typeface="굴림" charset="-127"/>
              </a:rPr>
              <a:t>interaction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2400" b="1" dirty="0" smtClean="0">
                <a:ea typeface="굴림" charset="-127"/>
              </a:rPr>
              <a:t>terms </a:t>
            </a:r>
            <a:r>
              <a:rPr lang="en-US" altLang="ko-KR" sz="2400" dirty="0" smtClean="0">
                <a:ea typeface="굴림" charset="-127"/>
              </a:rPr>
              <a:t>(e.g. </a:t>
            </a:r>
            <a:r>
              <a:rPr lang="en-US" altLang="ko-KR" sz="2400" i="1" dirty="0" smtClean="0">
                <a:ea typeface="굴림" charset="-127"/>
              </a:rPr>
              <a:t>Income x Family)</a:t>
            </a:r>
            <a:r>
              <a:rPr lang="en-US" altLang="ko-KR" sz="2400" dirty="0" smtClean="0">
                <a:ea typeface="굴림" charset="-127"/>
              </a:rPr>
              <a:t>, to capture more complex relationships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Problem: Overly complex models have the danger of </a:t>
            </a:r>
            <a:r>
              <a:rPr lang="en-US" altLang="ko-KR" sz="2400" dirty="0" err="1" smtClean="0">
                <a:ea typeface="굴림" charset="-127"/>
              </a:rPr>
              <a:t>overfitting</a:t>
            </a:r>
            <a:endParaRPr lang="en-US" altLang="ko-KR" sz="2400" i="1" dirty="0" smtClean="0">
              <a:ea typeface="굴림" charset="-127"/>
            </a:endParaRP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Solution: Reduce variables via automated selection of variable subsets (as with linear regression)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12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412001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Multicollinearity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endParaRPr lang="en-US" altLang="ko-KR" sz="2400" b="1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Problem: </a:t>
            </a:r>
            <a:r>
              <a:rPr lang="en-US" altLang="ko-KR" sz="2400" dirty="0" smtClean="0">
                <a:ea typeface="굴림" charset="-127"/>
              </a:rPr>
              <a:t>As in linear regression, if one predictor is a linear combination of other predictor(s), model estimation will fail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Note that in such a case, we have at least one redundant predictor</a:t>
            </a:r>
          </a:p>
          <a:p>
            <a:pPr marL="571500" lvl="1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Solution:</a:t>
            </a:r>
            <a:r>
              <a:rPr lang="en-US" altLang="ko-KR" sz="2400" dirty="0" smtClean="0">
                <a:ea typeface="굴림" charset="-127"/>
              </a:rPr>
              <a:t>  Remove extreme redundancies (by dropping predictors via variable selection – see next, or by data reduction methods such as PCA)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13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84968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Summary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1182688" y="1864988"/>
            <a:ext cx="7772400" cy="45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Logistic regression is similar to linear regression, except that it is used with a categorical response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It can be used for explanatory tasks (=profiling) or predictive tasks (=classification)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The predictors are related to the response Y via a nonlinear function called the </a:t>
            </a:r>
            <a:r>
              <a:rPr lang="en-US" altLang="ko-KR" sz="2400" i="1" dirty="0" err="1" smtClean="0">
                <a:ea typeface="굴림" charset="-127"/>
              </a:rPr>
              <a:t>logit</a:t>
            </a:r>
            <a:endParaRPr lang="en-US" altLang="ko-KR" sz="2400" i="1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As in linear regression, reducing predictors can be done via variable selection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Logistic regression can be generalized to more than two classes (not in </a:t>
            </a:r>
            <a:r>
              <a:rPr lang="en-US" altLang="ko-KR" sz="2400" dirty="0" err="1" smtClean="0">
                <a:ea typeface="굴림" charset="-127"/>
              </a:rPr>
              <a:t>XLMiner</a:t>
            </a:r>
            <a:r>
              <a:rPr lang="en-US" altLang="ko-KR" sz="2400" dirty="0" smtClean="0">
                <a:ea typeface="굴림" charset="-127"/>
              </a:rPr>
              <a:t>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14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44732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Logistic Regression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Extends idea of linear regression to situation where outcome variable is categorical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Widely used, particularly where a structured model is useful to explain (=</a:t>
            </a:r>
            <a:r>
              <a:rPr lang="en-US" altLang="ko-KR" sz="2400" i="1" dirty="0" smtClean="0">
                <a:ea typeface="굴림" charset="-127"/>
              </a:rPr>
              <a:t>profiling</a:t>
            </a:r>
            <a:r>
              <a:rPr lang="en-US" altLang="ko-KR" sz="2400" dirty="0" smtClean="0">
                <a:ea typeface="굴림" charset="-127"/>
              </a:rPr>
              <a:t>) or to predict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We focus on binary classification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i.e.  </a:t>
            </a:r>
            <a:r>
              <a:rPr lang="en-US" altLang="ko-KR" sz="2400" i="1" dirty="0" smtClean="0">
                <a:ea typeface="굴림" charset="-127"/>
              </a:rPr>
              <a:t>Y</a:t>
            </a:r>
            <a:r>
              <a:rPr lang="en-US" altLang="ko-KR" sz="2400" dirty="0" smtClean="0">
                <a:ea typeface="굴림" charset="-127"/>
              </a:rPr>
              <a:t>=0 or </a:t>
            </a:r>
            <a:r>
              <a:rPr lang="en-US" altLang="ko-KR" sz="2400" i="1" dirty="0" smtClean="0">
                <a:ea typeface="굴림" charset="-127"/>
              </a:rPr>
              <a:t>Y</a:t>
            </a:r>
            <a:r>
              <a:rPr lang="en-US" altLang="ko-KR" sz="2400" dirty="0" smtClean="0">
                <a:ea typeface="굴림" charset="-127"/>
              </a:rPr>
              <a:t>=1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54483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The Logit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Goal:</a:t>
            </a:r>
            <a:r>
              <a:rPr lang="en-US" altLang="ko-KR" sz="2400" dirty="0" smtClean="0">
                <a:ea typeface="굴림" charset="-127"/>
              </a:rPr>
              <a:t> Find a function of the predictor variables that relates them to a 0/1 outcome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Instead of </a:t>
            </a:r>
            <a:r>
              <a:rPr lang="en-US" altLang="ko-KR" sz="2400" i="1" dirty="0" smtClean="0">
                <a:ea typeface="굴림" charset="-127"/>
              </a:rPr>
              <a:t>Y</a:t>
            </a:r>
            <a:r>
              <a:rPr lang="en-US" altLang="ko-KR" sz="2400" dirty="0" smtClean="0">
                <a:ea typeface="굴림" charset="-127"/>
              </a:rPr>
              <a:t> as outcome variable (like in linear regression), we use a function of Y called the </a:t>
            </a:r>
            <a:r>
              <a:rPr lang="en-US" altLang="ko-KR" sz="2400" b="1" i="1" dirty="0" err="1" smtClean="0">
                <a:ea typeface="굴림" charset="-127"/>
              </a:rPr>
              <a:t>logit</a:t>
            </a:r>
            <a:endParaRPr lang="en-US" altLang="ko-KR" sz="2400" b="1" i="1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err="1" smtClean="0">
                <a:ea typeface="굴림" charset="-127"/>
              </a:rPr>
              <a:t>Logit</a:t>
            </a:r>
            <a:r>
              <a:rPr lang="en-US" altLang="ko-KR" sz="2400" dirty="0" smtClean="0">
                <a:ea typeface="굴림" charset="-127"/>
              </a:rPr>
              <a:t> can be modeled as a linear function of the predictors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The </a:t>
            </a:r>
            <a:r>
              <a:rPr lang="en-US" altLang="ko-KR" sz="2400" dirty="0" err="1" smtClean="0">
                <a:ea typeface="굴림" charset="-127"/>
              </a:rPr>
              <a:t>logit</a:t>
            </a:r>
            <a:r>
              <a:rPr lang="en-US" altLang="ko-KR" sz="2400" dirty="0" smtClean="0">
                <a:ea typeface="굴림" charset="-127"/>
              </a:rPr>
              <a:t> can be mapped back to a probability, which, in turn, can be mapped to a class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05140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Step 1: Logistic Response Function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i="1" dirty="0" smtClean="0">
                <a:ea typeface="굴림" charset="-127"/>
              </a:rPr>
              <a:t>p</a:t>
            </a:r>
            <a:r>
              <a:rPr lang="en-US" altLang="ko-KR" sz="2400" dirty="0" smtClean="0">
                <a:ea typeface="굴림" charset="-127"/>
              </a:rPr>
              <a:t> = probability of belonging to class 1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Need to relate </a:t>
            </a:r>
            <a:r>
              <a:rPr lang="en-US" altLang="ko-KR" sz="2400" i="1" dirty="0" smtClean="0">
                <a:ea typeface="굴림" charset="-127"/>
              </a:rPr>
              <a:t>p</a:t>
            </a:r>
            <a:r>
              <a:rPr lang="en-US" altLang="ko-KR" sz="2400" dirty="0" smtClean="0">
                <a:ea typeface="굴림" charset="-127"/>
              </a:rPr>
              <a:t> to predictors with a function that guarantees 0 </a:t>
            </a:r>
            <a:r>
              <a:rPr lang="en-US" altLang="ko-KR" sz="2400" dirty="0" smtClean="0">
                <a:ea typeface="굴림" charset="-127"/>
                <a:sym typeface="Symbol" pitchFamily="18" charset="2"/>
              </a:rPr>
              <a:t>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2400" i="1" dirty="0" smtClean="0">
                <a:ea typeface="굴림" charset="-127"/>
              </a:rPr>
              <a:t>p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  <a:sym typeface="Symbol" pitchFamily="18" charset="2"/>
              </a:rPr>
              <a:t></a:t>
            </a:r>
            <a:r>
              <a:rPr lang="en-US" altLang="ko-KR" sz="2400" dirty="0" smtClean="0">
                <a:ea typeface="굴림" charset="-127"/>
              </a:rPr>
              <a:t> 1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Standard linear function (as shown below) does not: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16013" y="4419600"/>
          <a:ext cx="141239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4" imgW="4118854" imgH="332985" progId="">
                  <p:embed/>
                </p:oleObj>
              </mc:Choice>
              <mc:Fallback>
                <p:oleObj name="Document" r:id="rId4" imgW="4118854" imgH="33298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19600"/>
                        <a:ext cx="141239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5715000" y="5832475"/>
            <a:ext cx="31067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200" i="1">
                <a:latin typeface="Franklin Gothic Book" pitchFamily="34" charset="0"/>
                <a:ea typeface="굴림" charset="-127"/>
              </a:rPr>
              <a:t>q</a:t>
            </a:r>
            <a:r>
              <a:rPr lang="en-US" altLang="ko-KR" sz="2200">
                <a:latin typeface="Franklin Gothic Book" pitchFamily="34" charset="0"/>
                <a:ea typeface="굴림" charset="-127"/>
              </a:rPr>
              <a:t> = number of predictors</a:t>
            </a: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 flipV="1">
            <a:off x="73914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95432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The Fix: </a:t>
            </a:r>
            <a:br>
              <a:rPr lang="en-US" altLang="ko-KR" sz="2800" dirty="0" smtClean="0">
                <a:ea typeface="굴림" charset="-127"/>
              </a:rPr>
            </a:br>
            <a:r>
              <a:rPr lang="en-US" altLang="ko-KR" sz="2800" dirty="0" smtClean="0">
                <a:ea typeface="굴림" charset="-127"/>
              </a:rPr>
              <a:t>use </a:t>
            </a:r>
            <a:r>
              <a:rPr lang="en-US" altLang="ko-KR" sz="2800" b="1" i="1" dirty="0" smtClean="0">
                <a:ea typeface="굴림" charset="-127"/>
              </a:rPr>
              <a:t>logistic response function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2590800" y="3429000"/>
          <a:ext cx="143859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4" imgW="4118854" imgH="484375" progId="">
                  <p:embed/>
                </p:oleObj>
              </mc:Choice>
              <mc:Fallback>
                <p:oleObj name="Document" r:id="rId4" imgW="4118854" imgH="4843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90800" y="3429000"/>
                        <a:ext cx="14385925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511425" y="6137275"/>
            <a:ext cx="3833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algn="ctr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None/>
            </a:pPr>
            <a:r>
              <a:rPr lang="en-US" altLang="ko-KR" sz="2200">
                <a:latin typeface="Franklin Gothic Book" pitchFamily="34" charset="0"/>
                <a:ea typeface="굴림" charset="-127"/>
              </a:rPr>
              <a:t>Equation 10.2 in textbook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15277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>
          <a:xfrm>
            <a:off x="1175650" y="2136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Step 2: The Odds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8600" y="2028725"/>
            <a:ext cx="1676400" cy="762000"/>
          </a:xfrm>
        </p:spPr>
        <p:txBody>
          <a:bodyPr/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eq. 10.3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228600" y="4285050"/>
            <a:ext cx="1295400" cy="762000"/>
          </a:xfrm>
        </p:spPr>
        <p:txBody>
          <a:bodyPr/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eq. 10.4</a:t>
            </a:r>
            <a:endParaRPr lang="en-US" dirty="0"/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>
              <a:latin typeface="Perpetua" pitchFamily="18" charset="0"/>
            </a:endParaRPr>
          </a:p>
        </p:txBody>
      </p:sp>
      <p:graphicFrame>
        <p:nvGraphicFramePr>
          <p:cNvPr id="30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98402"/>
              </p:ext>
            </p:extLst>
          </p:nvPr>
        </p:nvGraphicFramePr>
        <p:xfrm>
          <a:off x="2178050" y="2104925"/>
          <a:ext cx="21653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4" imgW="825480" imgH="419040" progId="Equation.3">
                  <p:embed/>
                </p:oleObj>
              </mc:Choice>
              <mc:Fallback>
                <p:oleObj name="Equation" r:id="rId4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104925"/>
                        <a:ext cx="21653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5"/>
          <p:cNvSpPr txBox="1">
            <a:spLocks noChangeArrowheads="1"/>
          </p:cNvSpPr>
          <p:nvPr/>
        </p:nvSpPr>
        <p:spPr bwMode="auto">
          <a:xfrm>
            <a:off x="838200" y="15725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Franklin Gothic Book" pitchFamily="34" charset="0"/>
                <a:ea typeface="굴림" charset="-127"/>
              </a:rPr>
              <a:t>The odds of an event are defined as:</a:t>
            </a:r>
          </a:p>
        </p:txBody>
      </p:sp>
      <p:sp>
        <p:nvSpPr>
          <p:cNvPr id="3081" name="Line 16"/>
          <p:cNvSpPr>
            <a:spLocks noChangeShapeType="1"/>
          </p:cNvSpPr>
          <p:nvPr/>
        </p:nvSpPr>
        <p:spPr bwMode="auto">
          <a:xfrm flipH="1" flipV="1">
            <a:off x="4419600" y="2333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2" name="Text Box 17"/>
          <p:cNvSpPr txBox="1">
            <a:spLocks noChangeArrowheads="1"/>
          </p:cNvSpPr>
          <p:nvPr/>
        </p:nvSpPr>
        <p:spPr bwMode="auto">
          <a:xfrm>
            <a:off x="5638800" y="210492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i="1">
                <a:latin typeface="Franklin Gothic Book" pitchFamily="34" charset="0"/>
                <a:ea typeface="굴림" charset="-127"/>
              </a:rPr>
              <a:t>p</a:t>
            </a:r>
            <a:r>
              <a:rPr lang="en-US" altLang="ko-KR" sz="2400">
                <a:latin typeface="Franklin Gothic Book" pitchFamily="34" charset="0"/>
                <a:ea typeface="굴림" charset="-127"/>
              </a:rPr>
              <a:t> = probability of event</a:t>
            </a:r>
          </a:p>
        </p:txBody>
      </p:sp>
      <p:sp>
        <p:nvSpPr>
          <p:cNvPr id="3083" name="Text Box 19"/>
          <p:cNvSpPr txBox="1">
            <a:spLocks noChangeArrowheads="1"/>
          </p:cNvSpPr>
          <p:nvPr/>
        </p:nvSpPr>
        <p:spPr bwMode="auto">
          <a:xfrm>
            <a:off x="838200" y="3370650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>
                <a:latin typeface="Franklin Gothic Book" pitchFamily="34" charset="0"/>
                <a:ea typeface="굴림" charset="-127"/>
              </a:rPr>
              <a:t>Or, given the odds of an event, the probability of the event can be computed by: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882193"/>
              </p:ext>
            </p:extLst>
          </p:nvPr>
        </p:nvGraphicFramePr>
        <p:xfrm>
          <a:off x="2209800" y="4285050"/>
          <a:ext cx="1905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수식" r:id="rId6" imgW="825480" imgH="393480" progId="Equation.3">
                  <p:embed/>
                </p:oleObj>
              </mc:Choice>
              <mc:Fallback>
                <p:oleObj name="수식" r:id="rId6" imgW="82548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85050"/>
                        <a:ext cx="19050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862940"/>
              </p:ext>
            </p:extLst>
          </p:nvPr>
        </p:nvGraphicFramePr>
        <p:xfrm>
          <a:off x="2039175" y="5977247"/>
          <a:ext cx="41211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8" imgW="1536480" imgH="215640" progId="Equation.3">
                  <p:embed/>
                </p:oleObj>
              </mc:Choice>
              <mc:Fallback>
                <p:oleObj name="Equation" r:id="rId8" imgW="1536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175" y="5977247"/>
                        <a:ext cx="41211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7"/>
          <p:cNvSpPr>
            <a:spLocks/>
          </p:cNvSpPr>
          <p:nvPr/>
        </p:nvSpPr>
        <p:spPr bwMode="auto">
          <a:xfrm>
            <a:off x="292925" y="5748647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altLang="ko-KR" sz="2400" b="1">
                <a:solidFill>
                  <a:schemeClr val="accent1"/>
                </a:solidFill>
                <a:latin typeface="Franklin Gothic Book" pitchFamily="34" charset="0"/>
                <a:ea typeface="굴림" charset="-127"/>
              </a:rPr>
              <a:t>eq. 10.5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890650" y="5473572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dirty="0" smtClean="0">
                <a:latin typeface="Franklin Gothic Book" pitchFamily="34" charset="0"/>
                <a:ea typeface="굴림" charset="-127"/>
              </a:rPr>
              <a:t>Relating odds to predictors</a:t>
            </a:r>
            <a:endParaRPr lang="en-US" altLang="ko-KR" sz="2400" dirty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1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5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30418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Interpreting Odds, Probability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890650" y="1754575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For predictive classification, we typically use probability with a cutoff value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For explanatory purposes, odds have a useful interpretation: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If we increase x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 by one unit, holding x</a:t>
            </a:r>
            <a:r>
              <a:rPr lang="en-US" altLang="ko-KR" sz="2400" baseline="-25000" dirty="0" smtClean="0">
                <a:ea typeface="굴림" charset="-127"/>
              </a:rPr>
              <a:t>2</a:t>
            </a:r>
            <a:r>
              <a:rPr lang="en-US" altLang="ko-KR" sz="2400" dirty="0" smtClean="0">
                <a:ea typeface="굴림" charset="-127"/>
              </a:rPr>
              <a:t>, x</a:t>
            </a:r>
            <a:r>
              <a:rPr lang="en-US" altLang="ko-KR" sz="2400" baseline="-25000" dirty="0" smtClean="0">
                <a:ea typeface="굴림" charset="-127"/>
              </a:rPr>
              <a:t>3</a:t>
            </a:r>
            <a:r>
              <a:rPr lang="en-US" altLang="ko-KR" sz="2400" dirty="0" smtClean="0">
                <a:ea typeface="굴림" charset="-127"/>
              </a:rPr>
              <a:t> … </a:t>
            </a:r>
            <a:r>
              <a:rPr lang="en-US" altLang="ko-KR" sz="2400" dirty="0" err="1" smtClean="0">
                <a:ea typeface="굴림" charset="-127"/>
              </a:rPr>
              <a:t>x</a:t>
            </a:r>
            <a:r>
              <a:rPr lang="en-US" altLang="ko-KR" sz="2400" baseline="-25000" dirty="0" err="1" smtClean="0">
                <a:ea typeface="굴림" charset="-127"/>
              </a:rPr>
              <a:t>q</a:t>
            </a:r>
            <a:r>
              <a:rPr lang="en-US" altLang="ko-KR" sz="2400" dirty="0" smtClean="0">
                <a:ea typeface="굴림" charset="-127"/>
              </a:rPr>
              <a:t> constant, then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b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 is the factor by which the odds of belonging to class 1 increase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6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60144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Step 3: Take log on both sides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This gives us the </a:t>
            </a:r>
            <a:r>
              <a:rPr lang="en-US" altLang="ko-KR" sz="2800" dirty="0" err="1" smtClean="0">
                <a:ea typeface="굴림" charset="-127"/>
              </a:rPr>
              <a:t>logit</a:t>
            </a:r>
            <a:r>
              <a:rPr lang="en-US" altLang="ko-KR" sz="2800" dirty="0" smtClean="0">
                <a:ea typeface="굴림" charset="-127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800" i="1" dirty="0" smtClean="0">
              <a:ea typeface="굴림" charset="-127"/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012825" y="2895600"/>
          <a:ext cx="6607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4" imgW="2463480" imgH="241200" progId="Equation.3">
                  <p:embed/>
                </p:oleObj>
              </mc:Choice>
              <mc:Fallback>
                <p:oleObj name="Equation" r:id="rId4" imgW="2463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895600"/>
                        <a:ext cx="66071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/>
        </p:nvSpPr>
        <p:spPr bwMode="auto">
          <a:xfrm>
            <a:off x="804553" y="4187040"/>
            <a:ext cx="7772400" cy="229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So, the logit is a linear function of predictors x</a:t>
            </a:r>
            <a:r>
              <a:rPr lang="en-US" altLang="ko-KR" baseline="-25000" smtClean="0">
                <a:ea typeface="굴림" charset="-127"/>
              </a:rPr>
              <a:t>1</a:t>
            </a:r>
            <a:r>
              <a:rPr lang="en-US" altLang="ko-KR" smtClean="0">
                <a:ea typeface="굴림" charset="-127"/>
              </a:rPr>
              <a:t>, x</a:t>
            </a:r>
            <a:r>
              <a:rPr lang="en-US" altLang="ko-KR" baseline="-25000" smtClean="0">
                <a:ea typeface="굴림" charset="-127"/>
              </a:rPr>
              <a:t>2</a:t>
            </a:r>
            <a:r>
              <a:rPr lang="en-US" altLang="ko-KR" smtClean="0">
                <a:ea typeface="굴림" charset="-127"/>
              </a:rPr>
              <a:t>, …</a:t>
            </a:r>
          </a:p>
          <a:p>
            <a:pPr marL="0" indent="0" eaLnBrk="1" hangingPunct="1"/>
            <a:r>
              <a:rPr lang="en-US" altLang="ko-KR" smtClean="0">
                <a:ea typeface="굴림" charset="-127"/>
              </a:rPr>
              <a:t> Takes values from -infinity to +infinity</a:t>
            </a:r>
          </a:p>
          <a:p>
            <a:pPr marL="0" indent="0" eaLnBrk="1" hangingPunct="1"/>
            <a:endParaRPr lang="en-US" altLang="ko-KR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Review the relationship between logit, odds and probability</a:t>
            </a:r>
          </a:p>
          <a:p>
            <a:pPr marL="0" indent="0" eaLnBrk="1" hangingPunct="1"/>
            <a:endParaRPr lang="en-US" altLang="ko-KR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</p:txBody>
      </p:sp>
      <p:sp>
        <p:nvSpPr>
          <p:cNvPr id="8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7</a:t>
            </a:fld>
            <a:r>
              <a:rPr kumimoji="0" lang="en-US" altLang="ko-KR" dirty="0" smtClean="0">
                <a:ea typeface="굴림" pitchFamily="50" charset="-127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36750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Odds (a) and </a:t>
            </a:r>
            <a:r>
              <a:rPr lang="en-US" altLang="ko-KR" sz="3200" dirty="0" err="1">
                <a:ea typeface="굴림" charset="-127"/>
              </a:rPr>
              <a:t>Logit</a:t>
            </a:r>
            <a:r>
              <a:rPr lang="en-US" altLang="ko-KR" sz="3200" dirty="0">
                <a:ea typeface="굴림" charset="-127"/>
              </a:rPr>
              <a:t> (b) as function of </a:t>
            </a:r>
            <a:r>
              <a:rPr lang="en-US" altLang="ko-KR" sz="3200" i="1" dirty="0">
                <a:ea typeface="굴림" charset="-127"/>
              </a:rPr>
              <a:t>P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8</a:t>
            </a:fld>
            <a:r>
              <a:rPr lang="en-US" altLang="ko-KR" dirty="0" smtClean="0"/>
              <a:t>/14</a:t>
            </a:r>
            <a:endParaRPr lang="en-US" altLang="ko-K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8" y="2120694"/>
            <a:ext cx="4313436" cy="323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14" y="2085067"/>
            <a:ext cx="4360939" cy="327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083635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537387</TotalTime>
  <Words>660</Words>
  <Application>Microsoft Office PowerPoint</Application>
  <PresentationFormat>화면 슬라이드 쇼(4:3)</PresentationFormat>
  <Paragraphs>106</Paragraphs>
  <Slides>15</Slides>
  <Notes>14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1_Blends</vt:lpstr>
      <vt:lpstr>Document</vt:lpstr>
      <vt:lpstr>Equation</vt:lpstr>
      <vt:lpstr>수식</vt:lpstr>
      <vt:lpstr>Data Mining for Business Intelligence</vt:lpstr>
      <vt:lpstr>Logistic Regression</vt:lpstr>
      <vt:lpstr>The Logit</vt:lpstr>
      <vt:lpstr>Step 1: Logistic Response Function</vt:lpstr>
      <vt:lpstr>The Fix:  use logistic response function</vt:lpstr>
      <vt:lpstr>Step 2: The Odds</vt:lpstr>
      <vt:lpstr>Interpreting Odds, Probability</vt:lpstr>
      <vt:lpstr>Step 3: Take log on both sides</vt:lpstr>
      <vt:lpstr>Odds (a) and Logit (b) as function of P</vt:lpstr>
      <vt:lpstr>Example: Personal Loan Offer</vt:lpstr>
      <vt:lpstr>Seeing the Relationship</vt:lpstr>
      <vt:lpstr>CreditCard ~ Income and Family</vt:lpstr>
      <vt:lpstr>Variable Selection</vt:lpstr>
      <vt:lpstr>Multicollinearity</vt:lpstr>
      <vt:lpstr>Summary</vt:lpstr>
    </vt:vector>
  </TitlesOfParts>
  <Company>UTK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for OLED Based upon Accelerated Degradation Test Data with Nonlinear Random-Coefficients Model</dc:title>
  <dc:creator>DM2</dc:creator>
  <cp:lastModifiedBy>Sky</cp:lastModifiedBy>
  <cp:revision>987</cp:revision>
  <dcterms:created xsi:type="dcterms:W3CDTF">2007-09-27T14:26:51Z</dcterms:created>
  <dcterms:modified xsi:type="dcterms:W3CDTF">2014-11-10T04:09:39Z</dcterms:modified>
</cp:coreProperties>
</file>