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89" r:id="rId1"/>
  </p:sldMasterIdLst>
  <p:notesMasterIdLst>
    <p:notesMasterId r:id="rId38"/>
  </p:notesMasterIdLst>
  <p:handoutMasterIdLst>
    <p:handoutMasterId r:id="rId39"/>
  </p:handoutMasterIdLst>
  <p:sldIdLst>
    <p:sldId id="256" r:id="rId2"/>
    <p:sldId id="494" r:id="rId3"/>
    <p:sldId id="495" r:id="rId4"/>
    <p:sldId id="496" r:id="rId5"/>
    <p:sldId id="497" r:id="rId6"/>
    <p:sldId id="498" r:id="rId7"/>
    <p:sldId id="499" r:id="rId8"/>
    <p:sldId id="500" r:id="rId9"/>
    <p:sldId id="501" r:id="rId10"/>
    <p:sldId id="502" r:id="rId11"/>
    <p:sldId id="503" r:id="rId12"/>
    <p:sldId id="504" r:id="rId13"/>
    <p:sldId id="505" r:id="rId14"/>
    <p:sldId id="506" r:id="rId15"/>
    <p:sldId id="507" r:id="rId16"/>
    <p:sldId id="508" r:id="rId17"/>
    <p:sldId id="509" r:id="rId18"/>
    <p:sldId id="510" r:id="rId19"/>
    <p:sldId id="511" r:id="rId20"/>
    <p:sldId id="512" r:id="rId21"/>
    <p:sldId id="513" r:id="rId22"/>
    <p:sldId id="514" r:id="rId23"/>
    <p:sldId id="515" r:id="rId24"/>
    <p:sldId id="516" r:id="rId25"/>
    <p:sldId id="517" r:id="rId26"/>
    <p:sldId id="518" r:id="rId27"/>
    <p:sldId id="519" r:id="rId28"/>
    <p:sldId id="520" r:id="rId29"/>
    <p:sldId id="521" r:id="rId30"/>
    <p:sldId id="522" r:id="rId31"/>
    <p:sldId id="523" r:id="rId32"/>
    <p:sldId id="524" r:id="rId33"/>
    <p:sldId id="525" r:id="rId34"/>
    <p:sldId id="526" r:id="rId35"/>
    <p:sldId id="527" r:id="rId36"/>
    <p:sldId id="528" r:id="rId37"/>
  </p:sldIdLst>
  <p:sldSz cx="9144000" cy="6858000" type="screen4x3"/>
  <p:notesSz cx="7315200" cy="9601200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LG_BOLD"/>
        <a:cs typeface="LG_BOLD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LG_BOLD"/>
        <a:cs typeface="LG_BOLD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LG_BOLD"/>
        <a:cs typeface="LG_BOLD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LG_BOLD"/>
        <a:cs typeface="LG_BOLD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LG_BOLD"/>
        <a:cs typeface="LG_BOLD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Arial" pitchFamily="34" charset="0"/>
        <a:ea typeface="LG_BOLD"/>
        <a:cs typeface="LG_BOLD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Arial" pitchFamily="34" charset="0"/>
        <a:ea typeface="LG_BOLD"/>
        <a:cs typeface="LG_BOLD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Arial" pitchFamily="34" charset="0"/>
        <a:ea typeface="LG_BOLD"/>
        <a:cs typeface="LG_BOLD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Arial" pitchFamily="34" charset="0"/>
        <a:ea typeface="LG_BOLD"/>
        <a:cs typeface="LG_BOLD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99"/>
    <a:srgbClr val="FF6600"/>
    <a:srgbClr val="FFFFCC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182" autoAdjust="0"/>
    <p:restoredTop sz="90323" autoAdjust="0"/>
  </p:normalViewPr>
  <p:slideViewPr>
    <p:cSldViewPr snapToGrid="0">
      <p:cViewPr varScale="1">
        <p:scale>
          <a:sx n="89" d="100"/>
          <a:sy n="89" d="100"/>
        </p:scale>
        <p:origin x="116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latinLnBrk="0">
              <a:defRPr kumimoji="0" sz="1200">
                <a:ea typeface="굴림" pitchFamily="50" charset="-127"/>
                <a:cs typeface="+mn-cs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2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latinLnBrk="0">
              <a:defRPr kumimoji="0" sz="1200">
                <a:ea typeface="굴림" pitchFamily="50" charset="-127"/>
                <a:cs typeface="+mn-cs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2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latinLnBrk="0">
              <a:defRPr kumimoji="0" sz="1200">
                <a:ea typeface="굴림" pitchFamily="50" charset="-127"/>
                <a:cs typeface="+mn-cs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20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latinLnBrk="0">
              <a:defRPr kumimoji="0" sz="1200">
                <a:ea typeface="굴림" pitchFamily="50" charset="-127"/>
                <a:cs typeface="+mn-cs"/>
              </a:defRPr>
            </a:lvl1pPr>
          </a:lstStyle>
          <a:p>
            <a:pPr>
              <a:defRPr/>
            </a:pPr>
            <a:fld id="{31484862-6847-4214-86BE-97690DF3E49D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911527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7" tIns="49513" rIns="99027" bIns="49513" numCol="1" anchor="t" anchorCtr="0" compatLnSpc="1">
            <a:prstTxWarp prst="textNoShape">
              <a:avLst/>
            </a:prstTxWarp>
          </a:bodyPr>
          <a:lstStyle>
            <a:lvl1pPr defTabSz="990600" latinLnBrk="0">
              <a:defRPr kumimoji="0" sz="1400">
                <a:ea typeface="굴림" pitchFamily="50" charset="-127"/>
                <a:cs typeface="+mn-cs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7" tIns="49513" rIns="99027" bIns="49513" numCol="1" anchor="t" anchorCtr="0" compatLnSpc="1">
            <a:prstTxWarp prst="textNoShape">
              <a:avLst/>
            </a:prstTxWarp>
          </a:bodyPr>
          <a:lstStyle>
            <a:lvl1pPr algn="r" defTabSz="990600" latinLnBrk="0">
              <a:defRPr kumimoji="0" sz="1400">
                <a:ea typeface="굴림" pitchFamily="50" charset="-127"/>
                <a:cs typeface="+mn-cs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86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5013" y="4560888"/>
            <a:ext cx="584517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7" tIns="49513" rIns="99027" bIns="4951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 smtClean="0"/>
              <a:t>Click to edit Master text styles</a:t>
            </a:r>
          </a:p>
          <a:p>
            <a:pPr lvl="1"/>
            <a:r>
              <a:rPr lang="en-US" altLang="ko-KR" noProof="0" smtClean="0"/>
              <a:t>Second level</a:t>
            </a:r>
          </a:p>
          <a:p>
            <a:pPr lvl="2"/>
            <a:r>
              <a:rPr lang="en-US" altLang="ko-KR" noProof="0" smtClean="0"/>
              <a:t>Third level</a:t>
            </a:r>
          </a:p>
          <a:p>
            <a:pPr lvl="3"/>
            <a:r>
              <a:rPr lang="en-US" altLang="ko-KR" noProof="0" smtClean="0"/>
              <a:t>Fourth level</a:t>
            </a:r>
          </a:p>
          <a:p>
            <a:pPr lvl="4"/>
            <a:r>
              <a:rPr lang="en-US" altLang="ko-KR" noProof="0" smtClean="0"/>
              <a:t>Fifth level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7" tIns="49513" rIns="99027" bIns="49513" numCol="1" anchor="b" anchorCtr="0" compatLnSpc="1">
            <a:prstTxWarp prst="textNoShape">
              <a:avLst/>
            </a:prstTxWarp>
          </a:bodyPr>
          <a:lstStyle>
            <a:lvl1pPr defTabSz="990600" latinLnBrk="0">
              <a:defRPr kumimoji="0" sz="1400">
                <a:ea typeface="굴림" pitchFamily="50" charset="-127"/>
                <a:cs typeface="+mn-cs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1775"/>
            <a:ext cx="3170238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7" tIns="49513" rIns="99027" bIns="49513" numCol="1" anchor="b" anchorCtr="0" compatLnSpc="1">
            <a:prstTxWarp prst="textNoShape">
              <a:avLst/>
            </a:prstTxWarp>
          </a:bodyPr>
          <a:lstStyle>
            <a:lvl1pPr algn="r" defTabSz="990600" latinLnBrk="0">
              <a:defRPr kumimoji="0" sz="1400">
                <a:ea typeface="굴림" pitchFamily="50" charset="-127"/>
                <a:cs typeface="+mn-cs"/>
              </a:defRPr>
            </a:lvl1pPr>
          </a:lstStyle>
          <a:p>
            <a:pPr>
              <a:defRPr/>
            </a:pPr>
            <a:fld id="{F19F9B78-0BCF-4A3A-8A56-51BCDBB3BFA1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3292148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1pPr>
            <a:lvl2pPr marL="742950" indent="-285750" defTabSz="990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2pPr>
            <a:lvl3pPr marL="1143000" indent="-228600" defTabSz="990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3pPr>
            <a:lvl4pPr marL="1600200" indent="-228600" defTabSz="990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4pPr>
            <a:lvl5pPr marL="2057400" indent="-228600" defTabSz="990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9pPr>
          </a:lstStyle>
          <a:p>
            <a:pPr eaLnBrk="1" hangingPunct="1"/>
            <a:fld id="{B5276D2B-87DB-41CB-B9AC-115AD967AFFD}" type="slidenum">
              <a:rPr kumimoji="0" lang="ko-KR" altLang="en-US" smtClean="0">
                <a:ea typeface="굴림" pitchFamily="50" charset="-127"/>
              </a:rPr>
              <a:pPr eaLnBrk="1" hangingPunct="1"/>
              <a:t>0</a:t>
            </a:fld>
            <a:endParaRPr kumimoji="0" lang="en-US" altLang="ko-KR" smtClean="0">
              <a:ea typeface="굴림" pitchFamily="50" charset="-127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397118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ko-KR" smtClean="0"/>
          </a:p>
        </p:txBody>
      </p:sp>
      <p:sp>
        <p:nvSpPr>
          <p:cNvPr id="36867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85372" indent="-302066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208265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91571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174878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FB2498B-BF58-46CF-ACB5-82B060C79593}" type="slidenum">
              <a:rPr lang="en-US" altLang="ko-KR">
                <a:latin typeface="Calibri" pitchFamily="34" charset="0"/>
              </a:rPr>
              <a:pPr eaLnBrk="1" hangingPunct="1"/>
              <a:t>9</a:t>
            </a:fld>
            <a:endParaRPr lang="en-US" altLang="ko-KR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05644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ko-KR" smtClean="0"/>
          </a:p>
        </p:txBody>
      </p:sp>
      <p:sp>
        <p:nvSpPr>
          <p:cNvPr id="39939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85372" indent="-302066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208265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91571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174878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D99BA750-2395-487C-B2D2-67423013BB37}" type="slidenum">
              <a:rPr lang="en-US" altLang="ko-KR">
                <a:latin typeface="Calibri" pitchFamily="34" charset="0"/>
              </a:rPr>
              <a:pPr eaLnBrk="1" hangingPunct="1"/>
              <a:t>10</a:t>
            </a:fld>
            <a:endParaRPr lang="en-US" altLang="ko-KR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2533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ko-KR" smtClean="0"/>
          </a:p>
        </p:txBody>
      </p:sp>
      <p:sp>
        <p:nvSpPr>
          <p:cNvPr id="41987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85372" indent="-302066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208265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91571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174878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C958FAF4-EF6A-4686-947B-3D2E442B1370}" type="slidenum">
              <a:rPr lang="en-US" altLang="ko-KR">
                <a:latin typeface="Calibri" pitchFamily="34" charset="0"/>
              </a:rPr>
              <a:pPr eaLnBrk="1" hangingPunct="1"/>
              <a:t>11</a:t>
            </a:fld>
            <a:endParaRPr lang="en-US" altLang="ko-KR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42956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ko-KR" smtClean="0"/>
          </a:p>
        </p:txBody>
      </p:sp>
      <p:sp>
        <p:nvSpPr>
          <p:cNvPr id="45059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85372" indent="-302066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208265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91571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174878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69A62C64-E3D0-4824-B790-FCB1F23E69B9}" type="slidenum">
              <a:rPr lang="en-US" altLang="ko-KR">
                <a:latin typeface="Calibri" pitchFamily="34" charset="0"/>
              </a:rPr>
              <a:pPr eaLnBrk="1" hangingPunct="1"/>
              <a:t>12</a:t>
            </a:fld>
            <a:endParaRPr lang="en-US" altLang="ko-KR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94821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ko-KR" smtClean="0"/>
          </a:p>
        </p:txBody>
      </p:sp>
      <p:sp>
        <p:nvSpPr>
          <p:cNvPr id="47107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85372" indent="-302066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208265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91571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174878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1BA1ACB-97A1-43B0-8459-C65DCC252967}" type="slidenum">
              <a:rPr lang="en-US" altLang="ko-KR">
                <a:latin typeface="Calibri" pitchFamily="34" charset="0"/>
              </a:rPr>
              <a:pPr eaLnBrk="1" hangingPunct="1"/>
              <a:t>13</a:t>
            </a:fld>
            <a:endParaRPr lang="en-US" altLang="ko-KR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78292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ko-KR" smtClean="0"/>
          </a:p>
        </p:txBody>
      </p:sp>
      <p:sp>
        <p:nvSpPr>
          <p:cNvPr id="4915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85372" indent="-302066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208265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91571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174878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D5281B2-BE34-408F-B44F-745B8812CFA3}" type="slidenum">
              <a:rPr lang="en-US" altLang="ko-KR">
                <a:latin typeface="Calibri" pitchFamily="34" charset="0"/>
              </a:rPr>
              <a:pPr eaLnBrk="1" hangingPunct="1"/>
              <a:t>14</a:t>
            </a:fld>
            <a:endParaRPr lang="en-US" altLang="ko-KR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41803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ko-KR" smtClean="0"/>
          </a:p>
        </p:txBody>
      </p:sp>
      <p:sp>
        <p:nvSpPr>
          <p:cNvPr id="52227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85372" indent="-302066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208265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91571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174878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14CB4C6-D9B6-4ADA-A923-040A52D9647A}" type="slidenum">
              <a:rPr lang="en-US" altLang="ko-KR">
                <a:latin typeface="Calibri" pitchFamily="34" charset="0"/>
              </a:rPr>
              <a:pPr eaLnBrk="1" hangingPunct="1"/>
              <a:t>15</a:t>
            </a:fld>
            <a:endParaRPr lang="en-US" altLang="ko-KR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3000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ko-KR" smtClean="0"/>
          </a:p>
        </p:txBody>
      </p:sp>
      <p:sp>
        <p:nvSpPr>
          <p:cNvPr id="5427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85372" indent="-302066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208265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91571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174878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CC166082-9912-413A-8BFF-30ECC9BA929E}" type="slidenum">
              <a:rPr lang="en-US" altLang="ko-KR">
                <a:latin typeface="Calibri" pitchFamily="34" charset="0"/>
              </a:rPr>
              <a:pPr eaLnBrk="1" hangingPunct="1"/>
              <a:t>16</a:t>
            </a:fld>
            <a:endParaRPr lang="en-US" altLang="ko-KR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09264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ko-KR" smtClean="0"/>
          </a:p>
        </p:txBody>
      </p:sp>
      <p:sp>
        <p:nvSpPr>
          <p:cNvPr id="5632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85372" indent="-302066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208265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91571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174878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05EEA5E-DAEE-4973-A7F4-FA41D1DA330A}" type="slidenum">
              <a:rPr lang="en-US" altLang="ko-KR">
                <a:latin typeface="Calibri" pitchFamily="34" charset="0"/>
              </a:rPr>
              <a:pPr eaLnBrk="1" hangingPunct="1"/>
              <a:t>17</a:t>
            </a:fld>
            <a:endParaRPr lang="en-US" altLang="ko-KR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42290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ko-KR" smtClean="0"/>
          </a:p>
        </p:txBody>
      </p:sp>
      <p:sp>
        <p:nvSpPr>
          <p:cNvPr id="5837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85372" indent="-302066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208265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91571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174878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1CBD708-CDA1-4204-A4DC-D96640266BC9}" type="slidenum">
              <a:rPr lang="en-US" altLang="ko-KR">
                <a:latin typeface="Calibri" pitchFamily="34" charset="0"/>
              </a:rPr>
              <a:pPr eaLnBrk="1" hangingPunct="1"/>
              <a:t>18</a:t>
            </a:fld>
            <a:endParaRPr lang="en-US" altLang="ko-KR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57558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ko-KR" smtClean="0"/>
          </a:p>
        </p:txBody>
      </p:sp>
      <p:sp>
        <p:nvSpPr>
          <p:cNvPr id="19459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85372" indent="-302066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208265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91571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174878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0C1DC61-C49E-403E-A7CF-2F0A0C9169A5}" type="slidenum">
              <a:rPr lang="en-US" altLang="ko-KR">
                <a:latin typeface="Calibri" pitchFamily="34" charset="0"/>
              </a:rPr>
              <a:pPr eaLnBrk="1" hangingPunct="1"/>
              <a:t>1</a:t>
            </a:fld>
            <a:endParaRPr lang="en-US" altLang="ko-KR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917068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ko-KR" smtClean="0"/>
          </a:p>
        </p:txBody>
      </p:sp>
      <p:sp>
        <p:nvSpPr>
          <p:cNvPr id="6144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85372" indent="-302066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208265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91571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174878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F9DB789-CB4A-4C5D-A63D-86B8AB5ABE18}" type="slidenum">
              <a:rPr lang="en-US" altLang="ko-KR">
                <a:latin typeface="Calibri" pitchFamily="34" charset="0"/>
              </a:rPr>
              <a:pPr eaLnBrk="1" hangingPunct="1"/>
              <a:t>19</a:t>
            </a:fld>
            <a:endParaRPr lang="en-US" altLang="ko-KR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864314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ko-KR" smtClean="0"/>
          </a:p>
        </p:txBody>
      </p:sp>
      <p:sp>
        <p:nvSpPr>
          <p:cNvPr id="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85372" indent="-302066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208265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91571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174878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7418F5D-721E-48C1-9925-F427F7220D9A}" type="slidenum">
              <a:rPr lang="en-US" altLang="ko-KR">
                <a:latin typeface="Calibri" pitchFamily="34" charset="0"/>
              </a:rPr>
              <a:pPr eaLnBrk="1" hangingPunct="1"/>
              <a:t>20</a:t>
            </a:fld>
            <a:endParaRPr lang="en-US" altLang="ko-KR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501161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ko-KR" smtClean="0"/>
          </a:p>
        </p:txBody>
      </p:sp>
      <p:sp>
        <p:nvSpPr>
          <p:cNvPr id="6656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85372" indent="-302066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208265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91571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174878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A79422A-162A-4789-A579-B8EA3CD83EF3}" type="slidenum">
              <a:rPr lang="en-US" altLang="ko-KR">
                <a:latin typeface="Calibri" pitchFamily="34" charset="0"/>
              </a:rPr>
              <a:pPr eaLnBrk="1" hangingPunct="1"/>
              <a:t>21</a:t>
            </a:fld>
            <a:endParaRPr lang="en-US" altLang="ko-KR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186498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ko-KR" smtClean="0"/>
          </a:p>
        </p:txBody>
      </p:sp>
      <p:sp>
        <p:nvSpPr>
          <p:cNvPr id="6861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85372" indent="-302066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208265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91571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174878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5E67D66-B9F3-431B-A999-7E450BCC5ECF}" type="slidenum">
              <a:rPr lang="en-US" altLang="ko-KR">
                <a:latin typeface="Calibri" pitchFamily="34" charset="0"/>
              </a:rPr>
              <a:pPr eaLnBrk="1" hangingPunct="1"/>
              <a:t>22</a:t>
            </a:fld>
            <a:endParaRPr lang="en-US" altLang="ko-KR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897835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ko-KR" smtClean="0"/>
          </a:p>
        </p:txBody>
      </p:sp>
      <p:sp>
        <p:nvSpPr>
          <p:cNvPr id="70659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85372" indent="-302066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208265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91571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174878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7640EED-B51F-408B-B3C0-969E6AC65B5F}" type="slidenum">
              <a:rPr lang="en-US" altLang="ko-KR">
                <a:latin typeface="Calibri" pitchFamily="34" charset="0"/>
              </a:rPr>
              <a:pPr eaLnBrk="1" hangingPunct="1"/>
              <a:t>23</a:t>
            </a:fld>
            <a:endParaRPr lang="en-US" altLang="ko-KR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390901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ko-KR" smtClean="0"/>
          </a:p>
        </p:txBody>
      </p:sp>
      <p:sp>
        <p:nvSpPr>
          <p:cNvPr id="72707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85372" indent="-302066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208265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91571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174878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AA7E6AF-F27F-4437-AF55-1A574A2B0167}" type="slidenum">
              <a:rPr lang="en-US" altLang="ko-KR">
                <a:latin typeface="Calibri" pitchFamily="34" charset="0"/>
              </a:rPr>
              <a:pPr eaLnBrk="1" hangingPunct="1"/>
              <a:t>24</a:t>
            </a:fld>
            <a:endParaRPr lang="en-US" altLang="ko-KR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567704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ko-KR" smtClean="0"/>
          </a:p>
        </p:txBody>
      </p:sp>
      <p:sp>
        <p:nvSpPr>
          <p:cNvPr id="7475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85372" indent="-302066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208265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91571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174878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D1EAA6B-FFAE-4794-9E9D-A465918A4A57}" type="slidenum">
              <a:rPr lang="en-US" altLang="ko-KR">
                <a:latin typeface="Calibri" pitchFamily="34" charset="0"/>
              </a:rPr>
              <a:pPr eaLnBrk="1" hangingPunct="1"/>
              <a:t>25</a:t>
            </a:fld>
            <a:endParaRPr lang="en-US" altLang="ko-KR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969023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ko-KR" smtClean="0"/>
          </a:p>
        </p:txBody>
      </p:sp>
      <p:sp>
        <p:nvSpPr>
          <p:cNvPr id="7680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85372" indent="-302066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208265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91571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174878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E72A6F1-B06C-45E3-9DCA-D2475998BF17}" type="slidenum">
              <a:rPr lang="en-US" altLang="ko-KR">
                <a:latin typeface="Calibri" pitchFamily="34" charset="0"/>
              </a:rPr>
              <a:pPr eaLnBrk="1" hangingPunct="1"/>
              <a:t>26</a:t>
            </a:fld>
            <a:endParaRPr lang="en-US" altLang="ko-KR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190819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ko-KR" smtClean="0"/>
          </a:p>
        </p:txBody>
      </p:sp>
      <p:sp>
        <p:nvSpPr>
          <p:cNvPr id="7885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85372" indent="-302066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208265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91571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174878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0E8F118-2877-45E4-B71A-1E5F4B9CA556}" type="slidenum">
              <a:rPr lang="en-US" altLang="ko-KR">
                <a:latin typeface="Calibri" pitchFamily="34" charset="0"/>
              </a:rPr>
              <a:pPr eaLnBrk="1" hangingPunct="1"/>
              <a:t>27</a:t>
            </a:fld>
            <a:endParaRPr lang="en-US" altLang="ko-KR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20189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ko-KR" smtClean="0"/>
          </a:p>
        </p:txBody>
      </p:sp>
      <p:sp>
        <p:nvSpPr>
          <p:cNvPr id="80899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85372" indent="-302066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208265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91571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174878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B0ADE41-9F60-477C-AA0D-1BBE0D5C619E}" type="slidenum">
              <a:rPr lang="en-US" altLang="ko-KR">
                <a:latin typeface="Calibri" pitchFamily="34" charset="0"/>
              </a:rPr>
              <a:pPr eaLnBrk="1" hangingPunct="1"/>
              <a:t>28</a:t>
            </a:fld>
            <a:endParaRPr lang="en-US" altLang="ko-KR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62900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ko-KR" smtClean="0"/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85372" indent="-302066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208265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91571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174878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553C0F0-14CF-4C42-9635-B4A5FF64E316}" type="slidenum">
              <a:rPr lang="en-US" altLang="ko-KR">
                <a:latin typeface="Calibri" pitchFamily="34" charset="0"/>
              </a:rPr>
              <a:pPr eaLnBrk="1" hangingPunct="1"/>
              <a:t>2</a:t>
            </a:fld>
            <a:endParaRPr lang="en-US" altLang="ko-KR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93174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ko-KR" smtClean="0"/>
          </a:p>
        </p:txBody>
      </p:sp>
      <p:sp>
        <p:nvSpPr>
          <p:cNvPr id="82947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85372" indent="-302066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208265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91571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174878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801CF69-E3B5-45AA-8441-E4191A2DD83E}" type="slidenum">
              <a:rPr lang="en-US" altLang="ko-KR">
                <a:latin typeface="Calibri" pitchFamily="34" charset="0"/>
              </a:rPr>
              <a:pPr eaLnBrk="1" hangingPunct="1"/>
              <a:t>29</a:t>
            </a:fld>
            <a:endParaRPr lang="en-US" altLang="ko-KR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526934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ko-KR" smtClean="0"/>
          </a:p>
        </p:txBody>
      </p:sp>
      <p:sp>
        <p:nvSpPr>
          <p:cNvPr id="8499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85372" indent="-302066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208265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91571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174878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D0FA0B46-6568-4DB6-B263-F1F73888095B}" type="slidenum">
              <a:rPr lang="en-US" altLang="ko-KR">
                <a:latin typeface="Calibri" pitchFamily="34" charset="0"/>
              </a:rPr>
              <a:pPr eaLnBrk="1" hangingPunct="1"/>
              <a:t>30</a:t>
            </a:fld>
            <a:endParaRPr lang="en-US" altLang="ko-KR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307562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ko-KR" smtClean="0"/>
          </a:p>
        </p:txBody>
      </p:sp>
      <p:sp>
        <p:nvSpPr>
          <p:cNvPr id="8704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85372" indent="-302066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208265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91571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174878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9F2F653-CF90-4510-9F57-B02F499231E8}" type="slidenum">
              <a:rPr lang="en-US" altLang="ko-KR">
                <a:latin typeface="Calibri" pitchFamily="34" charset="0"/>
              </a:rPr>
              <a:pPr eaLnBrk="1" hangingPunct="1"/>
              <a:t>31</a:t>
            </a:fld>
            <a:endParaRPr lang="en-US" altLang="ko-KR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008541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ko-KR" smtClean="0"/>
          </a:p>
        </p:txBody>
      </p:sp>
      <p:sp>
        <p:nvSpPr>
          <p:cNvPr id="8909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85372" indent="-302066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208265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91571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174878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E88FF2D-8259-4608-A488-F8BB7A62ECE3}" type="slidenum">
              <a:rPr lang="en-US" altLang="ko-KR">
                <a:latin typeface="Calibri" pitchFamily="34" charset="0"/>
              </a:rPr>
              <a:pPr eaLnBrk="1" hangingPunct="1"/>
              <a:t>33</a:t>
            </a:fld>
            <a:endParaRPr lang="en-US" altLang="ko-KR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434964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ko-KR" smtClean="0"/>
          </a:p>
        </p:txBody>
      </p:sp>
      <p:sp>
        <p:nvSpPr>
          <p:cNvPr id="91139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85372" indent="-302066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208265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91571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174878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1636E3F-1262-4027-9ABE-17AD0E485A4E}" type="slidenum">
              <a:rPr lang="en-US" altLang="ko-KR">
                <a:latin typeface="Calibri" pitchFamily="34" charset="0"/>
              </a:rPr>
              <a:pPr eaLnBrk="1" hangingPunct="1"/>
              <a:t>34</a:t>
            </a:fld>
            <a:endParaRPr lang="en-US" altLang="ko-KR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122363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ko-KR" altLang="ko-KR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85372" indent="-302066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208265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91571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174878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C1A3697-5C9D-44F1-BEC8-230E634AC48F}" type="slidenum">
              <a:rPr lang="en-US" altLang="ko-KR">
                <a:latin typeface="Calibri" pitchFamily="34" charset="0"/>
              </a:rPr>
              <a:pPr eaLnBrk="1" hangingPunct="1"/>
              <a:t>35</a:t>
            </a:fld>
            <a:endParaRPr lang="en-US" altLang="ko-KR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72892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ko-KR" smtClean="0"/>
          </a:p>
        </p:txBody>
      </p:sp>
      <p:sp>
        <p:nvSpPr>
          <p:cNvPr id="2355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85372" indent="-302066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208265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91571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174878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37839CE-2D55-4BCF-A231-D12D4547A649}" type="slidenum">
              <a:rPr lang="en-US" altLang="ko-KR">
                <a:latin typeface="Calibri" pitchFamily="34" charset="0"/>
              </a:rPr>
              <a:pPr eaLnBrk="1" hangingPunct="1"/>
              <a:t>3</a:t>
            </a:fld>
            <a:endParaRPr lang="en-US" altLang="ko-KR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69372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ko-KR" smtClean="0"/>
          </a:p>
        </p:txBody>
      </p:sp>
      <p:sp>
        <p:nvSpPr>
          <p:cNvPr id="2560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85372" indent="-302066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208265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91571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174878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64CCE0C2-15C1-4FDC-9726-96944BA88007}" type="slidenum">
              <a:rPr lang="en-US" altLang="ko-KR">
                <a:latin typeface="Calibri" pitchFamily="34" charset="0"/>
              </a:rPr>
              <a:pPr eaLnBrk="1" hangingPunct="1"/>
              <a:t>4</a:t>
            </a:fld>
            <a:endParaRPr lang="en-US" altLang="ko-KR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772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ko-KR" smtClean="0"/>
          </a:p>
        </p:txBody>
      </p:sp>
      <p:sp>
        <p:nvSpPr>
          <p:cNvPr id="2765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85372" indent="-302066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208265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91571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174878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9E75D5E-68D1-4C4A-8DA6-25DC0F939E89}" type="slidenum">
              <a:rPr lang="en-US" altLang="ko-KR">
                <a:latin typeface="Calibri" pitchFamily="34" charset="0"/>
              </a:rPr>
              <a:pPr eaLnBrk="1" hangingPunct="1"/>
              <a:t>5</a:t>
            </a:fld>
            <a:endParaRPr lang="en-US" altLang="ko-KR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4467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ko-KR" smtClean="0"/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85372" indent="-302066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208265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91571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174878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6694CC67-07D5-47CD-8440-9F80B4A5F61F}" type="slidenum">
              <a:rPr lang="en-US" altLang="ko-KR">
                <a:latin typeface="Calibri" pitchFamily="34" charset="0"/>
              </a:rPr>
              <a:pPr eaLnBrk="1" hangingPunct="1"/>
              <a:t>6</a:t>
            </a:fld>
            <a:endParaRPr lang="en-US" altLang="ko-KR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36347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ko-KR" smtClean="0"/>
          </a:p>
        </p:txBody>
      </p:sp>
      <p:sp>
        <p:nvSpPr>
          <p:cNvPr id="31747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85372" indent="-302066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208265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91571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174878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AA16948-553B-46BF-9350-2EF1F0B34E6A}" type="slidenum">
              <a:rPr lang="en-US" altLang="ko-KR">
                <a:latin typeface="Calibri" pitchFamily="34" charset="0"/>
              </a:rPr>
              <a:pPr eaLnBrk="1" hangingPunct="1"/>
              <a:t>7</a:t>
            </a:fld>
            <a:endParaRPr lang="en-US" altLang="ko-KR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0042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ko-KR" smtClean="0"/>
          </a:p>
        </p:txBody>
      </p:sp>
      <p:sp>
        <p:nvSpPr>
          <p:cNvPr id="34819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85372" indent="-302066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208265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91571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174878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CC439C10-F343-4FE2-8C4D-BD8A89705869}" type="slidenum">
              <a:rPr lang="en-US" altLang="ko-KR">
                <a:latin typeface="Calibri" pitchFamily="34" charset="0"/>
              </a:rPr>
              <a:pPr eaLnBrk="1" hangingPunct="1"/>
              <a:t>8</a:t>
            </a:fld>
            <a:endParaRPr lang="en-US" altLang="ko-KR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47395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1230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Click to edit Master title style</a:t>
            </a:r>
          </a:p>
        </p:txBody>
      </p:sp>
      <p:sp>
        <p:nvSpPr>
          <p:cNvPr id="1230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ko-KR"/>
              <a:t>Click to edit Master subtitle style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 altLang="ko-KR"/>
              <a:t>2010-08-02</a:t>
            </a:r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77484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2010-08-02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BCD57F-2112-4899-84AB-0743E5FB4A8B}" type="slidenum">
              <a:rPr lang="ko-KR" altLang="en-US" smtClean="0"/>
              <a:pPr>
                <a:defRPr/>
              </a:pPr>
              <a:t>‹#›</a:t>
            </a:fld>
            <a:r>
              <a:rPr lang="en-US" altLang="ko-KR" dirty="0" smtClean="0"/>
              <a:t>/26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99152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2010-08-02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37AF16-7854-4177-8F2E-808FF024C93A}" type="slidenum">
              <a:rPr lang="ko-KR" altLang="en-US" smtClean="0"/>
              <a:pPr>
                <a:defRPr/>
              </a:pPr>
              <a:t>‹#›</a:t>
            </a:fld>
            <a:r>
              <a:rPr lang="en-US" altLang="ko-KR" dirty="0" smtClean="0"/>
              <a:t>/26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8867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2010-08-02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4237F3-3437-49CB-B38E-0FB00A617D8A}" type="slidenum">
              <a:rPr lang="ko-KR" altLang="en-US" smtClean="0"/>
              <a:pPr>
                <a:defRPr/>
              </a:pPr>
              <a:t>‹#›</a:t>
            </a:fld>
            <a:r>
              <a:rPr lang="en-US" altLang="ko-KR" dirty="0" smtClean="0"/>
              <a:t>/26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64924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2010-08-02</a:t>
            </a:r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D5CBF0-2FEC-4B57-A970-BED9116B75FE}" type="slidenum">
              <a:rPr lang="ko-KR" altLang="en-US" smtClean="0"/>
              <a:pPr>
                <a:defRPr/>
              </a:pPr>
              <a:t>‹#›</a:t>
            </a:fld>
            <a:r>
              <a:rPr lang="en-US" altLang="ko-KR" dirty="0" smtClean="0"/>
              <a:t>/26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82177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635425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latinLnBrk="0"/>
            <a:endParaRPr lang="ko-KR" altLang="en-US">
              <a:ea typeface="굴림" pitchFamily="50" charset="-127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635425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latinLnBrk="0"/>
            <a:endParaRPr lang="ko-KR" altLang="en-US">
              <a:ea typeface="굴림" pitchFamily="50" charset="-127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1057700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latinLnBrk="0"/>
            <a:endParaRPr lang="ko-KR" altLang="en-US">
              <a:ea typeface="굴림" pitchFamily="50" charset="-127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1057700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latinLnBrk="0"/>
            <a:endParaRPr lang="ko-KR" altLang="en-US">
              <a:ea typeface="굴림" pitchFamily="50" charset="-127"/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984675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latinLnBrk="0"/>
            <a:endParaRPr lang="ko-KR" altLang="en-US">
              <a:ea typeface="굴림" pitchFamily="50" charset="-127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527475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latinLnBrk="0"/>
            <a:endParaRPr lang="ko-KR" altLang="en-US">
              <a:ea typeface="굴림" pitchFamily="50" charset="-127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131805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latinLnBrk="0"/>
            <a:endParaRPr lang="ko-KR" altLang="en-US">
              <a:ea typeface="굴림" pitchFamily="50" charset="-127"/>
            </a:endParaRP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020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title style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1579988"/>
            <a:ext cx="7772400" cy="45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1127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latinLnBrk="0">
              <a:defRPr kumimoji="0" sz="1400">
                <a:ea typeface="굴림" pitchFamily="50" charset="-127"/>
                <a:cs typeface="+mn-cs"/>
              </a:defRPr>
            </a:lvl1pPr>
          </a:lstStyle>
          <a:p>
            <a:pPr>
              <a:defRPr/>
            </a:pPr>
            <a:r>
              <a:rPr lang="en-US" altLang="ko-KR"/>
              <a:t>2010-08-02</a:t>
            </a:r>
          </a:p>
        </p:txBody>
      </p:sp>
      <p:sp>
        <p:nvSpPr>
          <p:cNvPr id="1127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latinLnBrk="0">
              <a:defRPr kumimoji="0" sz="1400">
                <a:ea typeface="굴림" pitchFamily="50" charset="-127"/>
                <a:cs typeface="+mn-cs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27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13600" y="633888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latinLnBrk="0">
              <a:defRPr kumimoji="0" sz="1400">
                <a:ea typeface="굴림" pitchFamily="50" charset="-127"/>
                <a:cs typeface="+mn-cs"/>
              </a:defRPr>
            </a:lvl1pPr>
          </a:lstStyle>
          <a:p>
            <a:pPr>
              <a:defRPr/>
            </a:pPr>
            <a:fld id="{45E5E756-3A3D-4879-98E2-91125A49B1B4}" type="slidenum">
              <a:rPr lang="ko-KR" altLang="en-US" smtClean="0"/>
              <a:pPr>
                <a:defRPr/>
              </a:pPr>
              <a:t>‹#›</a:t>
            </a:fld>
            <a:r>
              <a:rPr lang="en-US" altLang="ko-KR" dirty="0" smtClean="0"/>
              <a:t>/26</a:t>
            </a:r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3" r:id="rId2"/>
    <p:sldLayoutId id="2147483714" r:id="rId3"/>
    <p:sldLayoutId id="2147483715" r:id="rId4"/>
    <p:sldLayoutId id="2147483717" r:id="rId5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4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5.emf"/><Relationship Id="rId4" Type="http://schemas.openxmlformats.org/officeDocument/2006/relationships/oleObject" Target="../embeddings/oleObject2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4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5.bin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7" Type="http://schemas.openxmlformats.org/officeDocument/2006/relationships/image" Target="../media/image10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9.emf"/><Relationship Id="rId4" Type="http://schemas.openxmlformats.org/officeDocument/2006/relationships/oleObject" Target="../embeddings/oleObject6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1.emf"/><Relationship Id="rId4" Type="http://schemas.openxmlformats.org/officeDocument/2006/relationships/oleObject" Target="../embeddings/oleObject8.bin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60450" y="1592263"/>
            <a:ext cx="8083550" cy="1601787"/>
          </a:xfrm>
        </p:spPr>
        <p:txBody>
          <a:bodyPr/>
          <a:lstStyle/>
          <a:p>
            <a:pPr eaLnBrk="1" hangingPunct="1"/>
            <a:r>
              <a:rPr lang="en-US" altLang="ko-KR" sz="4800" smtClean="0">
                <a:ea typeface="굴림" pitchFamily="50" charset="-127"/>
              </a:rPr>
              <a:t>Data Mining for Business Intelligence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00113" y="4353438"/>
            <a:ext cx="7562850" cy="2241550"/>
          </a:xfrm>
        </p:spPr>
        <p:txBody>
          <a:bodyPr/>
          <a:lstStyle/>
          <a:p>
            <a:pPr eaLnBrk="1" hangingPunct="1"/>
            <a:r>
              <a:rPr lang="en-US" altLang="ko-KR" sz="2400" dirty="0" err="1" smtClean="0">
                <a:ea typeface="굴림" pitchFamily="50" charset="-127"/>
              </a:rPr>
              <a:t>Kichun</a:t>
            </a:r>
            <a:r>
              <a:rPr lang="en-US" altLang="ko-KR" sz="2400" dirty="0" smtClean="0">
                <a:ea typeface="굴림" pitchFamily="50" charset="-127"/>
              </a:rPr>
              <a:t> Lee, Ph.D.</a:t>
            </a:r>
          </a:p>
          <a:p>
            <a:pPr eaLnBrk="1" hangingPunct="1"/>
            <a:r>
              <a:rPr lang="en-US" altLang="ko-KR" sz="2400" dirty="0" smtClean="0">
                <a:ea typeface="굴림" pitchFamily="50" charset="-127"/>
              </a:rPr>
              <a:t>Department of Industrial Engineering</a:t>
            </a:r>
          </a:p>
          <a:p>
            <a:pPr eaLnBrk="1" hangingPunct="1"/>
            <a:r>
              <a:rPr lang="en-US" altLang="ko-KR" sz="2400" dirty="0" err="1" smtClean="0">
                <a:ea typeface="굴림" pitchFamily="50" charset="-127"/>
              </a:rPr>
              <a:t>Hanyang</a:t>
            </a:r>
            <a:r>
              <a:rPr lang="en-US" altLang="ko-KR" sz="2400" dirty="0" smtClean="0">
                <a:ea typeface="굴림" pitchFamily="50" charset="-127"/>
              </a:rPr>
              <a:t> University, Seoul, Korea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177300" y="3344863"/>
            <a:ext cx="457208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kumimoji="0" lang="en-US" altLang="ko-KR" sz="3200" i="1" kern="0" dirty="0">
                <a:solidFill>
                  <a:srgbClr val="333399"/>
                </a:solidFill>
                <a:latin typeface="Tahoma"/>
                <a:ea typeface="굴림" pitchFamily="50" charset="-127"/>
                <a:cs typeface="+mj-cs"/>
              </a:rPr>
              <a:t>Chapter </a:t>
            </a:r>
            <a:r>
              <a:rPr kumimoji="0" lang="en-US" altLang="ko-KR" sz="3200" i="1" kern="0" dirty="0" smtClean="0">
                <a:solidFill>
                  <a:srgbClr val="333399"/>
                </a:solidFill>
                <a:latin typeface="Tahoma"/>
                <a:ea typeface="굴림" pitchFamily="50" charset="-127"/>
                <a:cs typeface="+mj-cs"/>
              </a:rPr>
              <a:t>11: Neural Nets</a:t>
            </a:r>
            <a:endParaRPr lang="ko-KR" altLang="en-US" sz="3200" i="1" dirty="0">
              <a:ea typeface="LG_BOLD" charset="-127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charset="-127"/>
              </a:rPr>
              <a:t>The Weights</a:t>
            </a:r>
          </a:p>
        </p:txBody>
      </p:sp>
      <p:sp>
        <p:nvSpPr>
          <p:cNvPr id="20483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eaLnBrk="1" hangingPunct="1">
              <a:buFont typeface="Wingdings 2" pitchFamily="18" charset="2"/>
              <a:buNone/>
            </a:pPr>
            <a:r>
              <a:rPr lang="en-US" altLang="ko-KR" sz="2800" dirty="0" smtClean="0">
                <a:ea typeface="굴림" charset="-127"/>
              </a:rPr>
              <a:t>The weights </a:t>
            </a:r>
            <a:r>
              <a:rPr lang="en-US" altLang="ko-KR" sz="2800" i="1" dirty="0" smtClean="0">
                <a:latin typeface="Symbol" pitchFamily="18" charset="2"/>
                <a:ea typeface="굴림" charset="-127"/>
              </a:rPr>
              <a:t>q</a:t>
            </a:r>
            <a:r>
              <a:rPr lang="en-US" altLang="ko-KR" sz="2800" dirty="0" smtClean="0">
                <a:ea typeface="굴림" charset="-127"/>
              </a:rPr>
              <a:t> (theta) and </a:t>
            </a:r>
            <a:r>
              <a:rPr lang="en-US" altLang="ko-KR" sz="2800" i="1" dirty="0" smtClean="0">
                <a:ea typeface="굴림" charset="-127"/>
              </a:rPr>
              <a:t>w </a:t>
            </a:r>
            <a:r>
              <a:rPr lang="en-US" altLang="ko-KR" sz="2800" dirty="0" smtClean="0">
                <a:ea typeface="굴림" charset="-127"/>
              </a:rPr>
              <a:t>are typically initialized to random values in the range -0.05 to +0.05</a:t>
            </a:r>
          </a:p>
          <a:p>
            <a:pPr marL="0" indent="0" eaLnBrk="1" hangingPunct="1"/>
            <a:endParaRPr lang="en-US" altLang="ko-KR" sz="2800" dirty="0" smtClean="0">
              <a:ea typeface="굴림" charset="-127"/>
            </a:endParaRPr>
          </a:p>
          <a:p>
            <a:pPr marL="0" indent="0" eaLnBrk="1" hangingPunct="1">
              <a:buFont typeface="Wingdings 2" pitchFamily="18" charset="2"/>
              <a:buNone/>
            </a:pPr>
            <a:r>
              <a:rPr lang="en-US" altLang="ko-KR" sz="2800" dirty="0" smtClean="0">
                <a:ea typeface="굴림" charset="-127"/>
              </a:rPr>
              <a:t>Equivalent to a model with random prediction (in other words, no predictive value)</a:t>
            </a:r>
          </a:p>
          <a:p>
            <a:pPr marL="0" indent="0" eaLnBrk="1" hangingPunct="1"/>
            <a:endParaRPr lang="en-US" altLang="ko-KR" sz="2800" dirty="0" smtClean="0">
              <a:ea typeface="굴림" charset="-127"/>
            </a:endParaRPr>
          </a:p>
          <a:p>
            <a:pPr marL="0" indent="0" eaLnBrk="1" hangingPunct="1">
              <a:buFont typeface="Wingdings 2" pitchFamily="18" charset="2"/>
              <a:buNone/>
            </a:pPr>
            <a:r>
              <a:rPr lang="en-US" altLang="ko-KR" sz="2800" dirty="0" smtClean="0">
                <a:ea typeface="굴림" charset="-127"/>
              </a:rPr>
              <a:t>These initial weights are used in the first round of training</a:t>
            </a:r>
          </a:p>
        </p:txBody>
      </p:sp>
      <p:sp>
        <p:nvSpPr>
          <p:cNvPr id="4" name="슬라이드 번호 개체 틀 10"/>
          <p:cNvSpPr>
            <a:spLocks noGrp="1"/>
          </p:cNvSpPr>
          <p:nvPr>
            <p:ph type="sldNum" sz="quarter" idx="12"/>
          </p:nvPr>
        </p:nvSpPr>
        <p:spPr>
          <a:xfrm>
            <a:off x="7213600" y="6338888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9pPr>
          </a:lstStyle>
          <a:p>
            <a:pPr eaLnBrk="1" hangingPunct="1"/>
            <a:fld id="{7A506151-EED4-4599-89AE-E47D868F9EB3}" type="slidenum">
              <a:rPr kumimoji="0" lang="ko-KR" altLang="en-US" smtClean="0">
                <a:ea typeface="굴림" pitchFamily="50" charset="-127"/>
              </a:rPr>
              <a:pPr eaLnBrk="1" hangingPunct="1"/>
              <a:t>9</a:t>
            </a:fld>
            <a:r>
              <a:rPr kumimoji="0" lang="en-US" altLang="ko-KR" dirty="0" smtClean="0">
                <a:ea typeface="굴림" pitchFamily="50" charset="-127"/>
              </a:rPr>
              <a:t>/35</a:t>
            </a:r>
          </a:p>
        </p:txBody>
      </p:sp>
    </p:spTree>
    <p:extLst>
      <p:ext uri="{BB962C8B-B14F-4D97-AF65-F5344CB8AC3E}">
        <p14:creationId xmlns:p14="http://schemas.microsoft.com/office/powerpoint/2010/main" val="2095609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Title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8456200" cy="1020721"/>
          </a:xfrm>
        </p:spPr>
        <p:txBody>
          <a:bodyPr/>
          <a:lstStyle/>
          <a:p>
            <a:pPr eaLnBrk="1" hangingPunct="1"/>
            <a:r>
              <a:rPr lang="en-US" altLang="ko-KR" sz="3200" dirty="0" smtClean="0">
                <a:ea typeface="굴림" charset="-127"/>
              </a:rPr>
              <a:t>Output of Node 3, if</a:t>
            </a:r>
            <a:r>
              <a:rPr lang="en-US" altLang="ko-KR" sz="3200" i="1" dirty="0" smtClean="0">
                <a:ea typeface="굴림" charset="-127"/>
              </a:rPr>
              <a:t> g</a:t>
            </a:r>
            <a:r>
              <a:rPr lang="en-US" altLang="ko-KR" sz="3200" dirty="0" smtClean="0">
                <a:ea typeface="굴림" charset="-127"/>
              </a:rPr>
              <a:t> is a Logistic Function</a:t>
            </a:r>
          </a:p>
        </p:txBody>
      </p:sp>
      <p:sp>
        <p:nvSpPr>
          <p:cNvPr id="2053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buFont typeface="Wingdings 2" pitchFamily="18" charset="2"/>
              <a:buNone/>
            </a:pPr>
            <a:endParaRPr lang="en-US" altLang="ko-KR" smtClean="0">
              <a:ea typeface="굴림" charset="-127"/>
            </a:endParaRPr>
          </a:p>
          <a:p>
            <a:pPr eaLnBrk="1" hangingPunct="1">
              <a:buFont typeface="Wingdings 2" pitchFamily="18" charset="2"/>
              <a:buNone/>
            </a:pPr>
            <a:endParaRPr lang="en-US" altLang="ko-KR" smtClean="0">
              <a:ea typeface="굴림" charset="-127"/>
            </a:endParaRPr>
          </a:p>
          <a:p>
            <a:pPr eaLnBrk="1" hangingPunct="1">
              <a:buFont typeface="Wingdings 2" pitchFamily="18" charset="2"/>
              <a:buNone/>
            </a:pPr>
            <a:endParaRPr lang="en-US" altLang="ko-KR" smtClean="0">
              <a:ea typeface="굴림" charset="-127"/>
            </a:endParaRPr>
          </a:p>
          <a:p>
            <a:pPr eaLnBrk="1" hangingPunct="1">
              <a:buFont typeface="Wingdings 2" pitchFamily="18" charset="2"/>
              <a:buNone/>
            </a:pPr>
            <a:endParaRPr lang="en-US" altLang="ko-KR" smtClean="0">
              <a:ea typeface="굴림" charset="-127"/>
            </a:endParaRPr>
          </a:p>
          <a:p>
            <a:pPr eaLnBrk="1" hangingPunct="1">
              <a:buFont typeface="Wingdings 2" pitchFamily="18" charset="2"/>
              <a:buNone/>
            </a:pPr>
            <a:endParaRPr lang="en-US" altLang="ko-KR" smtClean="0">
              <a:ea typeface="굴림" charset="-127"/>
            </a:endParaRPr>
          </a:p>
        </p:txBody>
      </p:sp>
      <p:graphicFrame>
        <p:nvGraphicFramePr>
          <p:cNvPr id="2050" name="Object 4"/>
          <p:cNvGraphicFramePr>
            <a:graphicFrameLocks noChangeAspect="1"/>
          </p:cNvGraphicFramePr>
          <p:nvPr/>
        </p:nvGraphicFramePr>
        <p:xfrm>
          <a:off x="727075" y="4343400"/>
          <a:ext cx="768985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0" name="Document" r:id="rId4" imgW="3203553" imgH="475745" progId="">
                  <p:embed/>
                </p:oleObj>
              </mc:Choice>
              <mc:Fallback>
                <p:oleObj name="Document" r:id="rId4" imgW="3203553" imgH="475745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7075" y="4343400"/>
                        <a:ext cx="7689850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Object 8"/>
          <p:cNvGraphicFramePr>
            <a:graphicFrameLocks noChangeAspect="1"/>
          </p:cNvGraphicFramePr>
          <p:nvPr/>
        </p:nvGraphicFramePr>
        <p:xfrm>
          <a:off x="304800" y="2209800"/>
          <a:ext cx="7534275" cy="181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1" name="Document" r:id="rId6" imgW="3203553" imgH="628573" progId="">
                  <p:embed/>
                </p:oleObj>
              </mc:Choice>
              <mc:Fallback>
                <p:oleObj name="Document" r:id="rId6" imgW="3203553" imgH="628573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209800"/>
                        <a:ext cx="7534275" cy="1814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슬라이드 번호 개체 틀 10"/>
          <p:cNvSpPr>
            <a:spLocks noGrp="1"/>
          </p:cNvSpPr>
          <p:nvPr>
            <p:ph type="sldNum" sz="quarter" idx="12"/>
          </p:nvPr>
        </p:nvSpPr>
        <p:spPr>
          <a:xfrm>
            <a:off x="7213600" y="6338888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9pPr>
          </a:lstStyle>
          <a:p>
            <a:pPr eaLnBrk="1" hangingPunct="1"/>
            <a:fld id="{7A506151-EED4-4599-89AE-E47D868F9EB3}" type="slidenum">
              <a:rPr kumimoji="0" lang="ko-KR" altLang="en-US" smtClean="0">
                <a:ea typeface="굴림" pitchFamily="50" charset="-127"/>
              </a:rPr>
              <a:pPr eaLnBrk="1" hangingPunct="1"/>
              <a:t>10</a:t>
            </a:fld>
            <a:r>
              <a:rPr kumimoji="0" lang="en-US" altLang="ko-KR" dirty="0" smtClean="0">
                <a:ea typeface="굴림" pitchFamily="50" charset="-127"/>
              </a:rPr>
              <a:t>/35</a:t>
            </a:r>
          </a:p>
        </p:txBody>
      </p:sp>
    </p:spTree>
    <p:extLst>
      <p:ext uri="{BB962C8B-B14F-4D97-AF65-F5344CB8AC3E}">
        <p14:creationId xmlns:p14="http://schemas.microsoft.com/office/powerpoint/2010/main" val="1657617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5" y="1476375"/>
            <a:ext cx="8391525" cy="456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7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92162"/>
          </a:xfrm>
        </p:spPr>
        <p:txBody>
          <a:bodyPr/>
          <a:lstStyle/>
          <a:p>
            <a:pPr eaLnBrk="1" hangingPunct="1"/>
            <a:r>
              <a:rPr lang="en-US" altLang="ko-KR" smtClean="0">
                <a:ea typeface="굴림" charset="-127"/>
              </a:rPr>
              <a:t>Initial Pass of the Network</a:t>
            </a:r>
          </a:p>
        </p:txBody>
      </p:sp>
      <p:sp>
        <p:nvSpPr>
          <p:cNvPr id="12" name="Oval 11"/>
          <p:cNvSpPr/>
          <p:nvPr/>
        </p:nvSpPr>
        <p:spPr>
          <a:xfrm>
            <a:off x="5029200" y="2438400"/>
            <a:ext cx="762000" cy="3810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ko-KR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5" name="슬라이드 번호 개체 틀 10"/>
          <p:cNvSpPr>
            <a:spLocks noGrp="1"/>
          </p:cNvSpPr>
          <p:nvPr>
            <p:ph type="sldNum" sz="quarter" idx="12"/>
          </p:nvPr>
        </p:nvSpPr>
        <p:spPr>
          <a:xfrm>
            <a:off x="7213600" y="6338888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9pPr>
          </a:lstStyle>
          <a:p>
            <a:pPr eaLnBrk="1" hangingPunct="1"/>
            <a:fld id="{7A506151-EED4-4599-89AE-E47D868F9EB3}" type="slidenum">
              <a:rPr kumimoji="0" lang="ko-KR" altLang="en-US" smtClean="0">
                <a:ea typeface="굴림" pitchFamily="50" charset="-127"/>
              </a:rPr>
              <a:pPr eaLnBrk="1" hangingPunct="1"/>
              <a:t>11</a:t>
            </a:fld>
            <a:r>
              <a:rPr kumimoji="0" lang="en-US" altLang="ko-KR" dirty="0" smtClean="0">
                <a:ea typeface="굴림" pitchFamily="50" charset="-127"/>
              </a:rPr>
              <a:t>/35</a:t>
            </a:r>
          </a:p>
        </p:txBody>
      </p:sp>
    </p:spTree>
    <p:extLst>
      <p:ext uri="{BB962C8B-B14F-4D97-AF65-F5344CB8AC3E}">
        <p14:creationId xmlns:p14="http://schemas.microsoft.com/office/powerpoint/2010/main" val="1670870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charset="-127"/>
              </a:rPr>
              <a:t>Output Layer</a:t>
            </a:r>
          </a:p>
        </p:txBody>
      </p:sp>
      <p:sp>
        <p:nvSpPr>
          <p:cNvPr id="3076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828800"/>
            <a:ext cx="7543800" cy="1828800"/>
          </a:xfrm>
        </p:spPr>
        <p:txBody>
          <a:bodyPr/>
          <a:lstStyle/>
          <a:p>
            <a:pPr marL="0" indent="0" eaLnBrk="1" hangingPunct="1">
              <a:buFont typeface="Wingdings 2" pitchFamily="18" charset="2"/>
              <a:buNone/>
            </a:pPr>
            <a:r>
              <a:rPr lang="en-US" altLang="ko-KR" smtClean="0">
                <a:ea typeface="굴림" charset="-127"/>
              </a:rPr>
              <a:t>The output of the last hidden layer becomes input for the output layer</a:t>
            </a:r>
          </a:p>
          <a:p>
            <a:pPr marL="0" indent="0" eaLnBrk="1" hangingPunct="1"/>
            <a:endParaRPr lang="en-US" altLang="ko-KR" smtClean="0">
              <a:ea typeface="굴림" charset="-127"/>
            </a:endParaRPr>
          </a:p>
          <a:p>
            <a:pPr marL="0" indent="0" eaLnBrk="1" hangingPunct="1">
              <a:buFont typeface="Wingdings 2" pitchFamily="18" charset="2"/>
              <a:buNone/>
            </a:pPr>
            <a:r>
              <a:rPr lang="en-US" altLang="ko-KR" smtClean="0">
                <a:ea typeface="굴림" charset="-127"/>
              </a:rPr>
              <a:t>Uses same function as above, i.e. a function </a:t>
            </a:r>
            <a:r>
              <a:rPr lang="en-US" altLang="ko-KR" i="1" smtClean="0">
                <a:ea typeface="굴림" charset="-127"/>
              </a:rPr>
              <a:t>g</a:t>
            </a:r>
            <a:r>
              <a:rPr lang="en-US" altLang="ko-KR" smtClean="0">
                <a:ea typeface="굴림" charset="-127"/>
              </a:rPr>
              <a:t> of the weighted average</a:t>
            </a:r>
          </a:p>
          <a:p>
            <a:pPr marL="0" indent="0" eaLnBrk="1" hangingPunct="1"/>
            <a:endParaRPr lang="en-US" altLang="ko-KR" smtClean="0">
              <a:ea typeface="굴림" charset="-127"/>
            </a:endParaRPr>
          </a:p>
        </p:txBody>
      </p:sp>
      <p:sp>
        <p:nvSpPr>
          <p:cNvPr id="3077" name="Content Placeholder 3"/>
          <p:cNvSpPr>
            <a:spLocks noGrp="1"/>
          </p:cNvSpPr>
          <p:nvPr>
            <p:ph sz="quarter" idx="2"/>
          </p:nvPr>
        </p:nvSpPr>
        <p:spPr>
          <a:xfrm>
            <a:off x="822325" y="3429000"/>
            <a:ext cx="7940675" cy="3048000"/>
          </a:xfrm>
        </p:spPr>
        <p:txBody>
          <a:bodyPr/>
          <a:lstStyle/>
          <a:p>
            <a:pPr eaLnBrk="1" hangingPunct="1">
              <a:buFont typeface="Wingdings 2" pitchFamily="18" charset="2"/>
              <a:buNone/>
            </a:pPr>
            <a:r>
              <a:rPr lang="en-US" altLang="ko-KR" smtClean="0">
                <a:ea typeface="굴림" charset="-127"/>
              </a:rPr>
              <a:t>  </a:t>
            </a:r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287338" y="4371975"/>
          <a:ext cx="8323262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1" name="Document" r:id="rId4" imgW="4118854" imgH="475745" progId="">
                  <p:embed/>
                </p:oleObj>
              </mc:Choice>
              <mc:Fallback>
                <p:oleObj name="Document" r:id="rId4" imgW="4118854" imgH="475745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338" y="4371975"/>
                        <a:ext cx="8323262" cy="962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슬라이드 번호 개체 틀 10"/>
          <p:cNvSpPr>
            <a:spLocks noGrp="1"/>
          </p:cNvSpPr>
          <p:nvPr>
            <p:ph type="sldNum" sz="quarter" idx="12"/>
          </p:nvPr>
        </p:nvSpPr>
        <p:spPr>
          <a:xfrm>
            <a:off x="7213600" y="6338888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9pPr>
          </a:lstStyle>
          <a:p>
            <a:pPr eaLnBrk="1" hangingPunct="1"/>
            <a:fld id="{7A506151-EED4-4599-89AE-E47D868F9EB3}" type="slidenum">
              <a:rPr kumimoji="0" lang="ko-KR" altLang="en-US" smtClean="0">
                <a:ea typeface="굴림" pitchFamily="50" charset="-127"/>
              </a:rPr>
              <a:pPr eaLnBrk="1" hangingPunct="1"/>
              <a:t>12</a:t>
            </a:fld>
            <a:r>
              <a:rPr kumimoji="0" lang="en-US" altLang="ko-KR" dirty="0" smtClean="0">
                <a:ea typeface="굴림" pitchFamily="50" charset="-127"/>
              </a:rPr>
              <a:t>/35</a:t>
            </a:r>
          </a:p>
        </p:txBody>
      </p:sp>
    </p:spTree>
    <p:extLst>
      <p:ext uri="{BB962C8B-B14F-4D97-AF65-F5344CB8AC3E}">
        <p14:creationId xmlns:p14="http://schemas.microsoft.com/office/powerpoint/2010/main" val="1214226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476375"/>
            <a:ext cx="8391525" cy="456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1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92162"/>
          </a:xfrm>
        </p:spPr>
        <p:txBody>
          <a:bodyPr/>
          <a:lstStyle/>
          <a:p>
            <a:pPr eaLnBrk="1" hangingPunct="1"/>
            <a:r>
              <a:rPr lang="en-US" altLang="ko-KR" smtClean="0">
                <a:ea typeface="굴림" charset="-127"/>
              </a:rPr>
              <a:t>The output node</a:t>
            </a:r>
          </a:p>
        </p:txBody>
      </p:sp>
      <p:sp>
        <p:nvSpPr>
          <p:cNvPr id="5" name="Oval 4"/>
          <p:cNvSpPr/>
          <p:nvPr/>
        </p:nvSpPr>
        <p:spPr>
          <a:xfrm>
            <a:off x="7696200" y="3352800"/>
            <a:ext cx="609600" cy="6858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ko-KR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6" name="슬라이드 번호 개체 틀 10"/>
          <p:cNvSpPr>
            <a:spLocks noGrp="1"/>
          </p:cNvSpPr>
          <p:nvPr>
            <p:ph type="sldNum" sz="quarter" idx="12"/>
          </p:nvPr>
        </p:nvSpPr>
        <p:spPr>
          <a:xfrm>
            <a:off x="7213600" y="6338888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9pPr>
          </a:lstStyle>
          <a:p>
            <a:pPr eaLnBrk="1" hangingPunct="1"/>
            <a:fld id="{7A506151-EED4-4599-89AE-E47D868F9EB3}" type="slidenum">
              <a:rPr kumimoji="0" lang="ko-KR" altLang="en-US" smtClean="0">
                <a:ea typeface="굴림" pitchFamily="50" charset="-127"/>
              </a:rPr>
              <a:pPr eaLnBrk="1" hangingPunct="1"/>
              <a:t>13</a:t>
            </a:fld>
            <a:r>
              <a:rPr kumimoji="0" lang="en-US" altLang="ko-KR" dirty="0" smtClean="0">
                <a:ea typeface="굴림" pitchFamily="50" charset="-127"/>
              </a:rPr>
              <a:t>/35</a:t>
            </a:r>
          </a:p>
        </p:txBody>
      </p:sp>
    </p:spTree>
    <p:extLst>
      <p:ext uri="{BB962C8B-B14F-4D97-AF65-F5344CB8AC3E}">
        <p14:creationId xmlns:p14="http://schemas.microsoft.com/office/powerpoint/2010/main" val="1503988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8610579" cy="1020721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dirty="0" smtClean="0"/>
              <a:t>Mapping the output to a classification</a:t>
            </a:r>
            <a:endParaRPr lang="en-US" sz="3600" dirty="0"/>
          </a:p>
        </p:txBody>
      </p:sp>
      <p:sp>
        <p:nvSpPr>
          <p:cNvPr id="23555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2667000"/>
            <a:ext cx="7772400" cy="3352800"/>
          </a:xfrm>
        </p:spPr>
        <p:txBody>
          <a:bodyPr/>
          <a:lstStyle/>
          <a:p>
            <a:pPr eaLnBrk="1" hangingPunct="1">
              <a:buFont typeface="Wingdings 2" pitchFamily="18" charset="2"/>
              <a:buNone/>
            </a:pPr>
            <a:r>
              <a:rPr lang="en-US" altLang="ko-KR" smtClean="0">
                <a:ea typeface="굴림" charset="-127"/>
              </a:rPr>
              <a:t>Output = 0.506</a:t>
            </a:r>
          </a:p>
          <a:p>
            <a:pPr eaLnBrk="1" hangingPunct="1">
              <a:buFont typeface="Wingdings 2" pitchFamily="18" charset="2"/>
              <a:buNone/>
            </a:pPr>
            <a:endParaRPr lang="en-US" altLang="ko-KR" smtClean="0">
              <a:ea typeface="굴림" charset="-127"/>
            </a:endParaRPr>
          </a:p>
          <a:p>
            <a:pPr eaLnBrk="1" hangingPunct="1">
              <a:buFont typeface="Wingdings 2" pitchFamily="18" charset="2"/>
              <a:buNone/>
            </a:pPr>
            <a:r>
              <a:rPr lang="en-US" altLang="ko-KR" smtClean="0">
                <a:ea typeface="굴림" charset="-127"/>
              </a:rPr>
              <a:t>If cutoff for a “1” is 0.5, then we classify as “1”</a:t>
            </a:r>
          </a:p>
        </p:txBody>
      </p:sp>
      <p:sp>
        <p:nvSpPr>
          <p:cNvPr id="4" name="슬라이드 번호 개체 틀 10"/>
          <p:cNvSpPr>
            <a:spLocks noGrp="1"/>
          </p:cNvSpPr>
          <p:nvPr>
            <p:ph type="sldNum" sz="quarter" idx="12"/>
          </p:nvPr>
        </p:nvSpPr>
        <p:spPr>
          <a:xfrm>
            <a:off x="7213600" y="6338888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9pPr>
          </a:lstStyle>
          <a:p>
            <a:pPr eaLnBrk="1" hangingPunct="1"/>
            <a:fld id="{7A506151-EED4-4599-89AE-E47D868F9EB3}" type="slidenum">
              <a:rPr kumimoji="0" lang="ko-KR" altLang="en-US" smtClean="0">
                <a:ea typeface="굴림" pitchFamily="50" charset="-127"/>
              </a:rPr>
              <a:pPr eaLnBrk="1" hangingPunct="1"/>
              <a:t>14</a:t>
            </a:fld>
            <a:r>
              <a:rPr kumimoji="0" lang="en-US" altLang="ko-KR" dirty="0" smtClean="0">
                <a:ea typeface="굴림" pitchFamily="50" charset="-127"/>
              </a:rPr>
              <a:t>/35</a:t>
            </a:r>
          </a:p>
        </p:txBody>
      </p:sp>
    </p:spTree>
    <p:extLst>
      <p:ext uri="{BB962C8B-B14F-4D97-AF65-F5344CB8AC3E}">
        <p14:creationId xmlns:p14="http://schemas.microsoft.com/office/powerpoint/2010/main" val="1814146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200" smtClean="0">
                <a:ea typeface="굴림" charset="-127"/>
              </a:rPr>
              <a:t>Relation to Linear Regression</a:t>
            </a:r>
          </a:p>
        </p:txBody>
      </p:sp>
      <p:sp>
        <p:nvSpPr>
          <p:cNvPr id="4100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676400"/>
            <a:ext cx="7620000" cy="1524000"/>
          </a:xfrm>
        </p:spPr>
        <p:txBody>
          <a:bodyPr/>
          <a:lstStyle/>
          <a:p>
            <a:pPr marL="0" indent="0" eaLnBrk="1" hangingPunct="1">
              <a:buFont typeface="Wingdings 2" pitchFamily="18" charset="2"/>
              <a:buNone/>
            </a:pPr>
            <a:r>
              <a:rPr lang="en-US" altLang="ko-KR" smtClean="0">
                <a:ea typeface="굴림" charset="-127"/>
              </a:rPr>
              <a:t>A net with a single output node and no hidden layers, where </a:t>
            </a:r>
            <a:r>
              <a:rPr lang="en-US" altLang="ko-KR" i="1" smtClean="0">
                <a:ea typeface="굴림" charset="-127"/>
              </a:rPr>
              <a:t>g</a:t>
            </a:r>
            <a:r>
              <a:rPr lang="en-US" altLang="ko-KR" smtClean="0">
                <a:ea typeface="굴림" charset="-127"/>
              </a:rPr>
              <a:t> is the identity function, takes the same form as a linear regression model</a:t>
            </a:r>
          </a:p>
          <a:p>
            <a:pPr marL="0" indent="0" eaLnBrk="1" hangingPunct="1">
              <a:buFont typeface="Wingdings 2" pitchFamily="18" charset="2"/>
              <a:buNone/>
            </a:pPr>
            <a:endParaRPr lang="en-US" altLang="ko-KR" smtClean="0">
              <a:ea typeface="굴림" charset="-127"/>
            </a:endParaRPr>
          </a:p>
        </p:txBody>
      </p:sp>
      <p:graphicFrame>
        <p:nvGraphicFramePr>
          <p:cNvPr id="4098" name="Object 2"/>
          <p:cNvGraphicFramePr>
            <a:graphicFrameLocks noChangeAspect="1"/>
          </p:cNvGraphicFramePr>
          <p:nvPr/>
        </p:nvGraphicFramePr>
        <p:xfrm>
          <a:off x="-609600" y="3429000"/>
          <a:ext cx="9986963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5" name="Document" r:id="rId4" imgW="4118854" imgH="628573" progId="">
                  <p:embed/>
                </p:oleObj>
              </mc:Choice>
              <mc:Fallback>
                <p:oleObj name="Document" r:id="rId4" imgW="4118854" imgH="628573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609600" y="3429000"/>
                        <a:ext cx="9986963" cy="152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슬라이드 번호 개체 틀 10"/>
          <p:cNvSpPr>
            <a:spLocks noGrp="1"/>
          </p:cNvSpPr>
          <p:nvPr>
            <p:ph type="sldNum" sz="quarter" idx="12"/>
          </p:nvPr>
        </p:nvSpPr>
        <p:spPr>
          <a:xfrm>
            <a:off x="7213600" y="6338888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9pPr>
          </a:lstStyle>
          <a:p>
            <a:pPr eaLnBrk="1" hangingPunct="1"/>
            <a:fld id="{7A506151-EED4-4599-89AE-E47D868F9EB3}" type="slidenum">
              <a:rPr kumimoji="0" lang="ko-KR" altLang="en-US" smtClean="0">
                <a:ea typeface="굴림" pitchFamily="50" charset="-127"/>
              </a:rPr>
              <a:pPr eaLnBrk="1" hangingPunct="1"/>
              <a:t>15</a:t>
            </a:fld>
            <a:r>
              <a:rPr kumimoji="0" lang="en-US" altLang="ko-KR" dirty="0" smtClean="0">
                <a:ea typeface="굴림" pitchFamily="50" charset="-127"/>
              </a:rPr>
              <a:t>/35</a:t>
            </a:r>
          </a:p>
        </p:txBody>
      </p:sp>
    </p:spTree>
    <p:extLst>
      <p:ext uri="{BB962C8B-B14F-4D97-AF65-F5344CB8AC3E}">
        <p14:creationId xmlns:p14="http://schemas.microsoft.com/office/powerpoint/2010/main" val="3177292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4"/>
          <p:cNvSpPr>
            <a:spLocks noGrp="1"/>
          </p:cNvSpPr>
          <p:nvPr>
            <p:ph type="title"/>
          </p:nvPr>
        </p:nvSpPr>
        <p:spPr>
          <a:xfrm>
            <a:off x="685800" y="2438400"/>
            <a:ext cx="7772400" cy="1143000"/>
          </a:xfrm>
        </p:spPr>
        <p:txBody>
          <a:bodyPr/>
          <a:lstStyle/>
          <a:p>
            <a:pPr algn="ctr" eaLnBrk="1" hangingPunct="1"/>
            <a:r>
              <a:rPr lang="en-US" altLang="ko-KR" smtClean="0">
                <a:ea typeface="굴림" charset="-127"/>
              </a:rPr>
              <a:t>Training the Model</a:t>
            </a:r>
          </a:p>
        </p:txBody>
      </p:sp>
      <p:sp>
        <p:nvSpPr>
          <p:cNvPr id="3" name="슬라이드 번호 개체 틀 10"/>
          <p:cNvSpPr>
            <a:spLocks noGrp="1"/>
          </p:cNvSpPr>
          <p:nvPr>
            <p:ph type="sldNum" sz="quarter" idx="12"/>
          </p:nvPr>
        </p:nvSpPr>
        <p:spPr>
          <a:xfrm>
            <a:off x="7213600" y="6338888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9pPr>
          </a:lstStyle>
          <a:p>
            <a:pPr eaLnBrk="1" hangingPunct="1"/>
            <a:fld id="{7A506151-EED4-4599-89AE-E47D868F9EB3}" type="slidenum">
              <a:rPr kumimoji="0" lang="ko-KR" altLang="en-US" smtClean="0">
                <a:ea typeface="굴림" pitchFamily="50" charset="-127"/>
              </a:rPr>
              <a:pPr eaLnBrk="1" hangingPunct="1"/>
              <a:t>16</a:t>
            </a:fld>
            <a:r>
              <a:rPr kumimoji="0" lang="en-US" altLang="ko-KR" dirty="0" smtClean="0">
                <a:ea typeface="굴림" pitchFamily="50" charset="-127"/>
              </a:rPr>
              <a:t>/35</a:t>
            </a:r>
          </a:p>
        </p:txBody>
      </p:sp>
    </p:spTree>
    <p:extLst>
      <p:ext uri="{BB962C8B-B14F-4D97-AF65-F5344CB8AC3E}">
        <p14:creationId xmlns:p14="http://schemas.microsoft.com/office/powerpoint/2010/main" val="1703758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charset="-127"/>
              </a:rPr>
              <a:t>Preprocessing Steps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2057400"/>
            <a:ext cx="7772400" cy="3962400"/>
          </a:xfrm>
        </p:spPr>
        <p:txBody>
          <a:bodyPr/>
          <a:lstStyle/>
          <a:p>
            <a:pPr eaLnBrk="1" hangingPunct="1"/>
            <a:r>
              <a:rPr lang="en-US" altLang="ko-KR" smtClean="0">
                <a:ea typeface="굴림" charset="-127"/>
              </a:rPr>
              <a:t>Scale variables to 0-1</a:t>
            </a:r>
          </a:p>
          <a:p>
            <a:pPr eaLnBrk="1" hangingPunct="1"/>
            <a:r>
              <a:rPr lang="en-US" altLang="ko-KR" smtClean="0">
                <a:ea typeface="굴림" charset="-127"/>
              </a:rPr>
              <a:t>Categorical variables</a:t>
            </a:r>
          </a:p>
          <a:p>
            <a:pPr eaLnBrk="1" hangingPunct="1"/>
            <a:r>
              <a:rPr lang="en-US" altLang="ko-KR" smtClean="0">
                <a:ea typeface="굴림" charset="-127"/>
              </a:rPr>
              <a:t>If equidistant categories, map to equidistant interval points in 0-1 range</a:t>
            </a:r>
          </a:p>
          <a:p>
            <a:pPr eaLnBrk="1" hangingPunct="1"/>
            <a:r>
              <a:rPr lang="en-US" altLang="ko-KR" smtClean="0">
                <a:ea typeface="굴림" charset="-127"/>
              </a:rPr>
              <a:t>Otherwise, create dummy variables</a:t>
            </a:r>
          </a:p>
          <a:p>
            <a:pPr eaLnBrk="1" hangingPunct="1"/>
            <a:r>
              <a:rPr lang="en-US" altLang="ko-KR" smtClean="0">
                <a:ea typeface="굴림" charset="-127"/>
              </a:rPr>
              <a:t>Transform (e.g., log) skewed variables</a:t>
            </a:r>
          </a:p>
          <a:p>
            <a:pPr eaLnBrk="1" hangingPunct="1">
              <a:buFont typeface="Wingdings 2" pitchFamily="18" charset="2"/>
              <a:buNone/>
            </a:pPr>
            <a:endParaRPr lang="en-US" altLang="ko-KR" smtClean="0">
              <a:ea typeface="굴림" charset="-127"/>
            </a:endParaRPr>
          </a:p>
          <a:p>
            <a:pPr eaLnBrk="1" hangingPunct="1">
              <a:buFont typeface="Wingdings 2" pitchFamily="18" charset="2"/>
              <a:buNone/>
            </a:pPr>
            <a:endParaRPr lang="en-US" altLang="ko-KR" smtClean="0">
              <a:ea typeface="굴림" charset="-127"/>
            </a:endParaRPr>
          </a:p>
          <a:p>
            <a:pPr eaLnBrk="1" hangingPunct="1"/>
            <a:endParaRPr lang="en-US" altLang="ko-KR" smtClean="0">
              <a:ea typeface="굴림" charset="-127"/>
            </a:endParaRPr>
          </a:p>
        </p:txBody>
      </p:sp>
      <p:sp>
        <p:nvSpPr>
          <p:cNvPr id="4" name="슬라이드 번호 개체 틀 10"/>
          <p:cNvSpPr>
            <a:spLocks noGrp="1"/>
          </p:cNvSpPr>
          <p:nvPr>
            <p:ph type="sldNum" sz="quarter" idx="12"/>
          </p:nvPr>
        </p:nvSpPr>
        <p:spPr>
          <a:xfrm>
            <a:off x="7213600" y="6338888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9pPr>
          </a:lstStyle>
          <a:p>
            <a:pPr eaLnBrk="1" hangingPunct="1"/>
            <a:fld id="{7A506151-EED4-4599-89AE-E47D868F9EB3}" type="slidenum">
              <a:rPr kumimoji="0" lang="ko-KR" altLang="en-US" smtClean="0">
                <a:ea typeface="굴림" pitchFamily="50" charset="-127"/>
              </a:rPr>
              <a:pPr eaLnBrk="1" hangingPunct="1"/>
              <a:t>17</a:t>
            </a:fld>
            <a:r>
              <a:rPr kumimoji="0" lang="en-US" altLang="ko-KR" dirty="0" smtClean="0">
                <a:ea typeface="굴림" pitchFamily="50" charset="-127"/>
              </a:rPr>
              <a:t>/35</a:t>
            </a:r>
          </a:p>
        </p:txBody>
      </p:sp>
    </p:spTree>
    <p:extLst>
      <p:ext uri="{BB962C8B-B14F-4D97-AF65-F5344CB8AC3E}">
        <p14:creationId xmlns:p14="http://schemas.microsoft.com/office/powerpoint/2010/main" val="247485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charset="-127"/>
              </a:rPr>
              <a:t>Initial Pass Through Network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752600"/>
            <a:ext cx="7772400" cy="4572000"/>
          </a:xfrm>
        </p:spPr>
        <p:txBody>
          <a:bodyPr/>
          <a:lstStyle/>
          <a:p>
            <a:pPr eaLnBrk="1" hangingPunct="1">
              <a:buFont typeface="Wingdings 2" pitchFamily="18" charset="2"/>
              <a:buNone/>
            </a:pPr>
            <a:r>
              <a:rPr lang="en-US" altLang="ko-KR" sz="2800" b="1" dirty="0" smtClean="0">
                <a:ea typeface="굴림" charset="-127"/>
              </a:rPr>
              <a:t>Goal: </a:t>
            </a:r>
            <a:r>
              <a:rPr lang="en-US" altLang="ko-KR" sz="2800" dirty="0" smtClean="0">
                <a:ea typeface="굴림" charset="-127"/>
              </a:rPr>
              <a:t>Find weights that yield best predictions</a:t>
            </a:r>
          </a:p>
          <a:p>
            <a:pPr eaLnBrk="1" hangingPunct="1"/>
            <a:r>
              <a:rPr lang="en-US" altLang="ko-KR" sz="2800" dirty="0" smtClean="0">
                <a:ea typeface="굴림" charset="-127"/>
              </a:rPr>
              <a:t>The process we described above is repeated for all records</a:t>
            </a:r>
          </a:p>
          <a:p>
            <a:pPr eaLnBrk="1" hangingPunct="1"/>
            <a:r>
              <a:rPr lang="en-US" altLang="ko-KR" sz="2800" dirty="0" smtClean="0">
                <a:ea typeface="굴림" charset="-127"/>
              </a:rPr>
              <a:t>At each record, compare prediction to actual</a:t>
            </a:r>
          </a:p>
          <a:p>
            <a:pPr eaLnBrk="1" hangingPunct="1"/>
            <a:r>
              <a:rPr lang="en-US" altLang="ko-KR" sz="2800" dirty="0" smtClean="0">
                <a:ea typeface="굴림" charset="-127"/>
              </a:rPr>
              <a:t>Difference is the error for the output node</a:t>
            </a:r>
          </a:p>
          <a:p>
            <a:pPr eaLnBrk="1" hangingPunct="1"/>
            <a:r>
              <a:rPr lang="en-US" altLang="ko-KR" sz="2800" dirty="0" smtClean="0">
                <a:ea typeface="굴림" charset="-127"/>
              </a:rPr>
              <a:t>Error is propagated back and distributed to all the hidden nodes and used to update their weights</a:t>
            </a:r>
          </a:p>
          <a:p>
            <a:pPr eaLnBrk="1" hangingPunct="1"/>
            <a:endParaRPr lang="en-US" altLang="ko-KR" sz="2800" dirty="0" smtClean="0">
              <a:ea typeface="굴림" charset="-127"/>
            </a:endParaRPr>
          </a:p>
        </p:txBody>
      </p:sp>
      <p:sp>
        <p:nvSpPr>
          <p:cNvPr id="4" name="슬라이드 번호 개체 틀 10"/>
          <p:cNvSpPr>
            <a:spLocks noGrp="1"/>
          </p:cNvSpPr>
          <p:nvPr>
            <p:ph type="sldNum" sz="quarter" idx="12"/>
          </p:nvPr>
        </p:nvSpPr>
        <p:spPr>
          <a:xfrm>
            <a:off x="7213600" y="6338888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9pPr>
          </a:lstStyle>
          <a:p>
            <a:pPr eaLnBrk="1" hangingPunct="1"/>
            <a:fld id="{7A506151-EED4-4599-89AE-E47D868F9EB3}" type="slidenum">
              <a:rPr kumimoji="0" lang="ko-KR" altLang="en-US" smtClean="0">
                <a:ea typeface="굴림" pitchFamily="50" charset="-127"/>
              </a:rPr>
              <a:pPr eaLnBrk="1" hangingPunct="1"/>
              <a:t>18</a:t>
            </a:fld>
            <a:r>
              <a:rPr kumimoji="0" lang="en-US" altLang="ko-KR" dirty="0" smtClean="0">
                <a:ea typeface="굴림" pitchFamily="50" charset="-127"/>
              </a:rPr>
              <a:t>/35</a:t>
            </a:r>
          </a:p>
        </p:txBody>
      </p:sp>
    </p:spTree>
    <p:extLst>
      <p:ext uri="{BB962C8B-B14F-4D97-AF65-F5344CB8AC3E}">
        <p14:creationId xmlns:p14="http://schemas.microsoft.com/office/powerpoint/2010/main" val="2640604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charset="-127"/>
              </a:rPr>
              <a:t>Basic Idea	</a:t>
            </a:r>
          </a:p>
        </p:txBody>
      </p:sp>
      <p:sp>
        <p:nvSpPr>
          <p:cNvPr id="13315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600200"/>
            <a:ext cx="7772400" cy="4419600"/>
          </a:xfrm>
        </p:spPr>
        <p:txBody>
          <a:bodyPr/>
          <a:lstStyle/>
          <a:p>
            <a:pPr eaLnBrk="1" hangingPunct="1"/>
            <a:r>
              <a:rPr lang="en-US" altLang="ko-KR" sz="2800" dirty="0" smtClean="0">
                <a:ea typeface="굴림" charset="-127"/>
              </a:rPr>
              <a:t>Combine input information in a complex &amp; flexible neural net “model”</a:t>
            </a:r>
          </a:p>
          <a:p>
            <a:pPr eaLnBrk="1" hangingPunct="1"/>
            <a:endParaRPr lang="en-US" altLang="ko-KR" sz="2800" dirty="0" smtClean="0">
              <a:ea typeface="굴림" charset="-127"/>
            </a:endParaRPr>
          </a:p>
          <a:p>
            <a:pPr eaLnBrk="1" hangingPunct="1"/>
            <a:r>
              <a:rPr lang="en-US" altLang="ko-KR" sz="2800" dirty="0" smtClean="0">
                <a:ea typeface="굴림" charset="-127"/>
              </a:rPr>
              <a:t>Model “coefficients” are continually tweaked in an iterative process</a:t>
            </a:r>
          </a:p>
          <a:p>
            <a:pPr eaLnBrk="1" hangingPunct="1"/>
            <a:endParaRPr lang="en-US" altLang="ko-KR" sz="2800" dirty="0" smtClean="0">
              <a:ea typeface="굴림" charset="-127"/>
            </a:endParaRPr>
          </a:p>
          <a:p>
            <a:pPr eaLnBrk="1" hangingPunct="1"/>
            <a:r>
              <a:rPr lang="en-US" altLang="ko-KR" sz="2800" dirty="0" smtClean="0">
                <a:ea typeface="굴림" charset="-127"/>
              </a:rPr>
              <a:t>The network’s interim performance in classification and prediction informs successive tweaks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altLang="ko-KR" sz="2800" dirty="0" smtClean="0">
                <a:ea typeface="굴림" charset="-127"/>
              </a:rPr>
              <a:t> </a:t>
            </a:r>
          </a:p>
          <a:p>
            <a:pPr eaLnBrk="1" hangingPunct="1"/>
            <a:endParaRPr lang="en-US" altLang="ko-KR" sz="2800" dirty="0" smtClean="0">
              <a:ea typeface="굴림" charset="-127"/>
            </a:endParaRPr>
          </a:p>
        </p:txBody>
      </p:sp>
      <p:sp>
        <p:nvSpPr>
          <p:cNvPr id="4" name="슬라이드 번호 개체 틀 10"/>
          <p:cNvSpPr>
            <a:spLocks noGrp="1"/>
          </p:cNvSpPr>
          <p:nvPr>
            <p:ph type="sldNum" sz="quarter" idx="12"/>
          </p:nvPr>
        </p:nvSpPr>
        <p:spPr>
          <a:xfrm>
            <a:off x="7213600" y="6338888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9pPr>
          </a:lstStyle>
          <a:p>
            <a:pPr eaLnBrk="1" hangingPunct="1"/>
            <a:fld id="{7A506151-EED4-4599-89AE-E47D868F9EB3}" type="slidenum">
              <a:rPr kumimoji="0" lang="ko-KR" altLang="en-US" smtClean="0">
                <a:ea typeface="굴림" pitchFamily="50" charset="-127"/>
              </a:rPr>
              <a:pPr eaLnBrk="1" hangingPunct="1"/>
              <a:t>1</a:t>
            </a:fld>
            <a:r>
              <a:rPr kumimoji="0" lang="en-US" altLang="ko-KR" dirty="0" smtClean="0">
                <a:ea typeface="굴림" pitchFamily="50" charset="-127"/>
              </a:rPr>
              <a:t>/35</a:t>
            </a:r>
          </a:p>
        </p:txBody>
      </p:sp>
    </p:spTree>
    <p:extLst>
      <p:ext uri="{BB962C8B-B14F-4D97-AF65-F5344CB8AC3E}">
        <p14:creationId xmlns:p14="http://schemas.microsoft.com/office/powerpoint/2010/main" val="945127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charset="-127"/>
              </a:rPr>
              <a:t>Back Propagation (“back-prop”)</a:t>
            </a:r>
          </a:p>
        </p:txBody>
      </p:sp>
      <p:sp>
        <p:nvSpPr>
          <p:cNvPr id="5125" name="Content Placeholder 2"/>
          <p:cNvSpPr>
            <a:spLocks noGrp="1"/>
          </p:cNvSpPr>
          <p:nvPr>
            <p:ph sz="quarter" idx="1"/>
          </p:nvPr>
        </p:nvSpPr>
        <p:spPr>
          <a:xfrm>
            <a:off x="838200" y="2057400"/>
            <a:ext cx="7772400" cy="3352800"/>
          </a:xfrm>
        </p:spPr>
        <p:txBody>
          <a:bodyPr/>
          <a:lstStyle/>
          <a:p>
            <a:pPr marL="0" indent="0" eaLnBrk="1" hangingPunct="1"/>
            <a:r>
              <a:rPr lang="en-US" altLang="ko-KR" smtClean="0">
                <a:ea typeface="굴림" charset="-127"/>
              </a:rPr>
              <a:t>  Output from output node k:</a:t>
            </a:r>
          </a:p>
          <a:p>
            <a:pPr marL="0" indent="0" eaLnBrk="1" hangingPunct="1"/>
            <a:r>
              <a:rPr lang="en-US" altLang="ko-KR" smtClean="0">
                <a:ea typeface="굴림" charset="-127"/>
              </a:rPr>
              <a:t>  Error associated with that node:</a:t>
            </a:r>
          </a:p>
          <a:p>
            <a:pPr marL="0" indent="0" eaLnBrk="1" hangingPunct="1"/>
            <a:endParaRPr lang="en-US" altLang="ko-KR" smtClean="0">
              <a:ea typeface="굴림" charset="-127"/>
            </a:endParaRPr>
          </a:p>
          <a:p>
            <a:pPr marL="0" indent="0" eaLnBrk="1" hangingPunct="1">
              <a:buFont typeface="Wingdings 2" pitchFamily="18" charset="2"/>
              <a:buNone/>
            </a:pPr>
            <a:r>
              <a:rPr lang="en-US" altLang="ko-KR" smtClean="0">
                <a:ea typeface="굴림" charset="-127"/>
              </a:rPr>
              <a:t>  </a:t>
            </a:r>
          </a:p>
          <a:p>
            <a:pPr marL="0" indent="0" eaLnBrk="1" hangingPunct="1"/>
            <a:endParaRPr lang="en-US" altLang="ko-KR" smtClean="0">
              <a:ea typeface="굴림" charset="-127"/>
            </a:endParaRPr>
          </a:p>
          <a:p>
            <a:pPr marL="0" indent="0" eaLnBrk="1" hangingPunct="1">
              <a:buFont typeface="Wingdings 2" pitchFamily="18" charset="2"/>
              <a:buNone/>
            </a:pPr>
            <a:r>
              <a:rPr lang="en-US" altLang="ko-KR" smtClean="0">
                <a:ea typeface="굴림" charset="-127"/>
              </a:rPr>
              <a:t>Note: this is like ordinary error, multiplied by a correction factor</a:t>
            </a:r>
          </a:p>
        </p:txBody>
      </p:sp>
      <p:graphicFrame>
        <p:nvGraphicFramePr>
          <p:cNvPr id="512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3873146"/>
              </p:ext>
            </p:extLst>
          </p:nvPr>
        </p:nvGraphicFramePr>
        <p:xfrm>
          <a:off x="2671313" y="2163722"/>
          <a:ext cx="8004175" cy="773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2" name="Document" r:id="rId4" imgW="4118854" imgH="315006" progId="">
                  <p:embed/>
                </p:oleObj>
              </mc:Choice>
              <mc:Fallback>
                <p:oleObj name="Document" r:id="rId4" imgW="4118854" imgH="315006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1313" y="2163722"/>
                        <a:ext cx="8004175" cy="773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3" name="Object 3"/>
          <p:cNvGraphicFramePr>
            <a:graphicFrameLocks noChangeAspect="1"/>
          </p:cNvGraphicFramePr>
          <p:nvPr/>
        </p:nvGraphicFramePr>
        <p:xfrm>
          <a:off x="-1295400" y="3276600"/>
          <a:ext cx="10439400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3" name="Document" r:id="rId6" imgW="4118854" imgH="315006" progId="">
                  <p:embed/>
                </p:oleObj>
              </mc:Choice>
              <mc:Fallback>
                <p:oleObj name="Document" r:id="rId6" imgW="4118854" imgH="315006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295400" y="3276600"/>
                        <a:ext cx="10439400" cy="796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슬라이드 번호 개체 틀 10"/>
          <p:cNvSpPr>
            <a:spLocks noGrp="1"/>
          </p:cNvSpPr>
          <p:nvPr>
            <p:ph type="sldNum" sz="quarter" idx="12"/>
          </p:nvPr>
        </p:nvSpPr>
        <p:spPr>
          <a:xfrm>
            <a:off x="7213600" y="6338888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9pPr>
          </a:lstStyle>
          <a:p>
            <a:pPr eaLnBrk="1" hangingPunct="1"/>
            <a:fld id="{7A506151-EED4-4599-89AE-E47D868F9EB3}" type="slidenum">
              <a:rPr kumimoji="0" lang="ko-KR" altLang="en-US" smtClean="0">
                <a:ea typeface="굴림" pitchFamily="50" charset="-127"/>
              </a:rPr>
              <a:pPr eaLnBrk="1" hangingPunct="1"/>
              <a:t>19</a:t>
            </a:fld>
            <a:r>
              <a:rPr kumimoji="0" lang="en-US" altLang="ko-KR" dirty="0" smtClean="0">
                <a:ea typeface="굴림" pitchFamily="50" charset="-127"/>
              </a:rPr>
              <a:t>/35</a:t>
            </a:r>
          </a:p>
        </p:txBody>
      </p:sp>
    </p:spTree>
    <p:extLst>
      <p:ext uri="{BB962C8B-B14F-4D97-AF65-F5344CB8AC3E}">
        <p14:creationId xmlns:p14="http://schemas.microsoft.com/office/powerpoint/2010/main" val="3347744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itle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8183067" cy="1020721"/>
          </a:xfrm>
        </p:spPr>
        <p:txBody>
          <a:bodyPr/>
          <a:lstStyle/>
          <a:p>
            <a:pPr eaLnBrk="1" hangingPunct="1"/>
            <a:r>
              <a:rPr lang="en-US" altLang="ko-KR" sz="4000" dirty="0" smtClean="0">
                <a:ea typeface="굴림" charset="-127"/>
              </a:rPr>
              <a:t>Error is Used to Update Weights</a:t>
            </a:r>
          </a:p>
        </p:txBody>
      </p:sp>
      <p:sp>
        <p:nvSpPr>
          <p:cNvPr id="6148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675" cy="4572000"/>
          </a:xfrm>
        </p:spPr>
        <p:txBody>
          <a:bodyPr/>
          <a:lstStyle/>
          <a:p>
            <a:pPr eaLnBrk="1" hangingPunct="1">
              <a:buFont typeface="Wingdings 2" pitchFamily="18" charset="2"/>
              <a:buNone/>
            </a:pPr>
            <a:r>
              <a:rPr lang="en-US" altLang="ko-KR" smtClean="0">
                <a:ea typeface="굴림" charset="-127"/>
              </a:rPr>
              <a:t> </a:t>
            </a:r>
          </a:p>
        </p:txBody>
      </p:sp>
      <p:sp>
        <p:nvSpPr>
          <p:cNvPr id="6149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4495800"/>
            <a:ext cx="8305800" cy="1524000"/>
          </a:xfrm>
        </p:spPr>
        <p:txBody>
          <a:bodyPr/>
          <a:lstStyle/>
          <a:p>
            <a:pPr marL="0" indent="0" eaLnBrk="1" hangingPunct="1">
              <a:buFont typeface="Wingdings 2" pitchFamily="18" charset="2"/>
              <a:buNone/>
            </a:pPr>
            <a:r>
              <a:rPr lang="en-US" altLang="ko-KR" i="1" smtClean="0">
                <a:ea typeface="굴림" charset="-127"/>
              </a:rPr>
              <a:t>l </a:t>
            </a:r>
            <a:r>
              <a:rPr lang="en-US" altLang="ko-KR" smtClean="0">
                <a:ea typeface="굴림" charset="-127"/>
              </a:rPr>
              <a:t>= constant between 0 and 1, reflects the “learning rate” or “weight decay parameter”</a:t>
            </a:r>
          </a:p>
        </p:txBody>
      </p:sp>
      <p:graphicFrame>
        <p:nvGraphicFramePr>
          <p:cNvPr id="6146" name="Object 2"/>
          <p:cNvGraphicFramePr>
            <a:graphicFrameLocks noChangeAspect="1"/>
          </p:cNvGraphicFramePr>
          <p:nvPr/>
        </p:nvGraphicFramePr>
        <p:xfrm>
          <a:off x="-1524000" y="2057400"/>
          <a:ext cx="11183938" cy="190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3" name="Document" r:id="rId4" imgW="4118854" imgH="701211" progId="">
                  <p:embed/>
                </p:oleObj>
              </mc:Choice>
              <mc:Fallback>
                <p:oleObj name="Document" r:id="rId4" imgW="4118854" imgH="701211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524000" y="2057400"/>
                        <a:ext cx="11183938" cy="190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슬라이드 번호 개체 틀 10"/>
          <p:cNvSpPr>
            <a:spLocks noGrp="1"/>
          </p:cNvSpPr>
          <p:nvPr>
            <p:ph type="sldNum" sz="quarter" idx="12"/>
          </p:nvPr>
        </p:nvSpPr>
        <p:spPr>
          <a:xfrm>
            <a:off x="7213600" y="6338888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9pPr>
          </a:lstStyle>
          <a:p>
            <a:pPr eaLnBrk="1" hangingPunct="1"/>
            <a:fld id="{7A506151-EED4-4599-89AE-E47D868F9EB3}" type="slidenum">
              <a:rPr kumimoji="0" lang="ko-KR" altLang="en-US" smtClean="0">
                <a:ea typeface="굴림" pitchFamily="50" charset="-127"/>
              </a:rPr>
              <a:pPr eaLnBrk="1" hangingPunct="1"/>
              <a:t>20</a:t>
            </a:fld>
            <a:r>
              <a:rPr kumimoji="0" lang="en-US" altLang="ko-KR" dirty="0" smtClean="0">
                <a:ea typeface="굴림" pitchFamily="50" charset="-127"/>
              </a:rPr>
              <a:t>/35</a:t>
            </a:r>
          </a:p>
        </p:txBody>
      </p:sp>
    </p:spTree>
    <p:extLst>
      <p:ext uri="{BB962C8B-B14F-4D97-AF65-F5344CB8AC3E}">
        <p14:creationId xmlns:p14="http://schemas.microsoft.com/office/powerpoint/2010/main" val="469819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charset="-127"/>
              </a:rPr>
              <a:t>Case Updating</a:t>
            </a:r>
          </a:p>
        </p:txBody>
      </p:sp>
      <p:sp>
        <p:nvSpPr>
          <p:cNvPr id="27651" name="Content Placeholder 5"/>
          <p:cNvSpPr>
            <a:spLocks noGrp="1"/>
          </p:cNvSpPr>
          <p:nvPr>
            <p:ph sz="quarter" idx="1"/>
          </p:nvPr>
        </p:nvSpPr>
        <p:spPr>
          <a:xfrm>
            <a:off x="914400" y="1905000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ko-KR" sz="2800" dirty="0" smtClean="0">
                <a:ea typeface="굴림" charset="-127"/>
              </a:rPr>
              <a:t>Weights are updated after each record is run through the network</a:t>
            </a:r>
          </a:p>
          <a:p>
            <a:pPr eaLnBrk="1" hangingPunct="1"/>
            <a:endParaRPr lang="en-US" altLang="ko-KR" sz="2800" dirty="0" smtClean="0">
              <a:ea typeface="굴림" charset="-127"/>
            </a:endParaRPr>
          </a:p>
          <a:p>
            <a:pPr eaLnBrk="1" hangingPunct="1"/>
            <a:r>
              <a:rPr lang="en-US" altLang="ko-KR" sz="2800" dirty="0" smtClean="0">
                <a:ea typeface="굴림" charset="-127"/>
              </a:rPr>
              <a:t>Completion of all records through the network is one </a:t>
            </a:r>
            <a:r>
              <a:rPr lang="en-US" altLang="ko-KR" sz="2800" i="1" dirty="0" smtClean="0">
                <a:ea typeface="굴림" charset="-127"/>
              </a:rPr>
              <a:t>epoch</a:t>
            </a:r>
            <a:r>
              <a:rPr lang="en-US" altLang="ko-KR" sz="2800" dirty="0" smtClean="0">
                <a:ea typeface="굴림" charset="-127"/>
              </a:rPr>
              <a:t> (also called </a:t>
            </a:r>
            <a:r>
              <a:rPr lang="en-US" altLang="ko-KR" sz="2800" i="1" dirty="0" smtClean="0">
                <a:ea typeface="굴림" charset="-127"/>
              </a:rPr>
              <a:t>sweep</a:t>
            </a:r>
            <a:r>
              <a:rPr lang="en-US" altLang="ko-KR" sz="2800" dirty="0" smtClean="0">
                <a:ea typeface="굴림" charset="-127"/>
              </a:rPr>
              <a:t> or </a:t>
            </a:r>
            <a:r>
              <a:rPr lang="en-US" altLang="ko-KR" sz="2800" i="1" dirty="0" smtClean="0">
                <a:ea typeface="굴림" charset="-127"/>
              </a:rPr>
              <a:t>iteration</a:t>
            </a:r>
            <a:r>
              <a:rPr lang="en-US" altLang="ko-KR" sz="2800" dirty="0" smtClean="0">
                <a:ea typeface="굴림" charset="-127"/>
              </a:rPr>
              <a:t>)</a:t>
            </a:r>
          </a:p>
          <a:p>
            <a:pPr eaLnBrk="1" hangingPunct="1"/>
            <a:endParaRPr lang="en-US" altLang="ko-KR" sz="2800" dirty="0" smtClean="0">
              <a:ea typeface="굴림" charset="-127"/>
            </a:endParaRPr>
          </a:p>
          <a:p>
            <a:pPr eaLnBrk="1" hangingPunct="1"/>
            <a:r>
              <a:rPr lang="en-US" altLang="ko-KR" sz="2800" dirty="0" smtClean="0">
                <a:ea typeface="굴림" charset="-127"/>
              </a:rPr>
              <a:t>After one epoch is completed, return to first record and repeat the process</a:t>
            </a:r>
          </a:p>
        </p:txBody>
      </p:sp>
      <p:sp>
        <p:nvSpPr>
          <p:cNvPr id="4" name="슬라이드 번호 개체 틀 10"/>
          <p:cNvSpPr>
            <a:spLocks noGrp="1"/>
          </p:cNvSpPr>
          <p:nvPr>
            <p:ph type="sldNum" sz="quarter" idx="12"/>
          </p:nvPr>
        </p:nvSpPr>
        <p:spPr>
          <a:xfrm>
            <a:off x="7213600" y="6338888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9pPr>
          </a:lstStyle>
          <a:p>
            <a:pPr eaLnBrk="1" hangingPunct="1"/>
            <a:fld id="{7A506151-EED4-4599-89AE-E47D868F9EB3}" type="slidenum">
              <a:rPr kumimoji="0" lang="ko-KR" altLang="en-US" smtClean="0">
                <a:ea typeface="굴림" pitchFamily="50" charset="-127"/>
              </a:rPr>
              <a:pPr eaLnBrk="1" hangingPunct="1"/>
              <a:t>21</a:t>
            </a:fld>
            <a:r>
              <a:rPr kumimoji="0" lang="en-US" altLang="ko-KR" dirty="0" smtClean="0">
                <a:ea typeface="굴림" pitchFamily="50" charset="-127"/>
              </a:rPr>
              <a:t>/35</a:t>
            </a:r>
          </a:p>
        </p:txBody>
      </p:sp>
    </p:spTree>
    <p:extLst>
      <p:ext uri="{BB962C8B-B14F-4D97-AF65-F5344CB8AC3E}">
        <p14:creationId xmlns:p14="http://schemas.microsoft.com/office/powerpoint/2010/main" val="2070237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charset="-127"/>
              </a:rPr>
              <a:t>Batch Updating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2057400"/>
            <a:ext cx="7772400" cy="3962400"/>
          </a:xfrm>
        </p:spPr>
        <p:txBody>
          <a:bodyPr/>
          <a:lstStyle/>
          <a:p>
            <a:pPr eaLnBrk="1" hangingPunct="1"/>
            <a:r>
              <a:rPr lang="en-US" altLang="ko-KR" smtClean="0">
                <a:ea typeface="굴림" charset="-127"/>
              </a:rPr>
              <a:t>All records in the training set are fed to the network before updating takes place</a:t>
            </a:r>
          </a:p>
          <a:p>
            <a:pPr eaLnBrk="1" hangingPunct="1"/>
            <a:endParaRPr lang="en-US" altLang="ko-KR" smtClean="0">
              <a:ea typeface="굴림" charset="-127"/>
            </a:endParaRPr>
          </a:p>
          <a:p>
            <a:pPr eaLnBrk="1" hangingPunct="1"/>
            <a:r>
              <a:rPr lang="en-US" altLang="ko-KR" smtClean="0">
                <a:ea typeface="굴림" charset="-127"/>
              </a:rPr>
              <a:t>In this case, the error used for updating is the sum of all errors from all records</a:t>
            </a:r>
          </a:p>
        </p:txBody>
      </p:sp>
      <p:sp>
        <p:nvSpPr>
          <p:cNvPr id="4" name="슬라이드 번호 개체 틀 10"/>
          <p:cNvSpPr>
            <a:spLocks noGrp="1"/>
          </p:cNvSpPr>
          <p:nvPr>
            <p:ph type="sldNum" sz="quarter" idx="12"/>
          </p:nvPr>
        </p:nvSpPr>
        <p:spPr>
          <a:xfrm>
            <a:off x="7213600" y="6338888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9pPr>
          </a:lstStyle>
          <a:p>
            <a:pPr eaLnBrk="1" hangingPunct="1"/>
            <a:fld id="{7A506151-EED4-4599-89AE-E47D868F9EB3}" type="slidenum">
              <a:rPr kumimoji="0" lang="ko-KR" altLang="en-US" smtClean="0">
                <a:ea typeface="굴림" pitchFamily="50" charset="-127"/>
              </a:rPr>
              <a:pPr eaLnBrk="1" hangingPunct="1"/>
              <a:t>22</a:t>
            </a:fld>
            <a:r>
              <a:rPr kumimoji="0" lang="en-US" altLang="ko-KR" dirty="0" smtClean="0">
                <a:ea typeface="굴림" pitchFamily="50" charset="-127"/>
              </a:rPr>
              <a:t>/35</a:t>
            </a:r>
          </a:p>
        </p:txBody>
      </p:sp>
    </p:spTree>
    <p:extLst>
      <p:ext uri="{BB962C8B-B14F-4D97-AF65-F5344CB8AC3E}">
        <p14:creationId xmlns:p14="http://schemas.microsoft.com/office/powerpoint/2010/main" val="1695007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charset="-127"/>
              </a:rPr>
              <a:t>Why It Works</a:t>
            </a:r>
          </a:p>
        </p:txBody>
      </p:sp>
      <p:sp>
        <p:nvSpPr>
          <p:cNvPr id="29699" name="Content Placeholder 4"/>
          <p:cNvSpPr>
            <a:spLocks noGrp="1"/>
          </p:cNvSpPr>
          <p:nvPr>
            <p:ph sz="quarter" idx="1"/>
          </p:nvPr>
        </p:nvSpPr>
        <p:spPr>
          <a:xfrm>
            <a:off x="914400" y="1752600"/>
            <a:ext cx="7772400" cy="4572000"/>
          </a:xfrm>
        </p:spPr>
        <p:txBody>
          <a:bodyPr/>
          <a:lstStyle/>
          <a:p>
            <a:pPr eaLnBrk="1" hangingPunct="1"/>
            <a:r>
              <a:rPr lang="en-US" altLang="ko-KR" sz="2800" dirty="0" smtClean="0">
                <a:ea typeface="굴림" charset="-127"/>
              </a:rPr>
              <a:t>Big errors lead to big changes in weights</a:t>
            </a:r>
          </a:p>
          <a:p>
            <a:pPr eaLnBrk="1" hangingPunct="1"/>
            <a:endParaRPr lang="en-US" altLang="ko-KR" sz="2800" dirty="0" smtClean="0">
              <a:ea typeface="굴림" charset="-127"/>
            </a:endParaRPr>
          </a:p>
          <a:p>
            <a:pPr eaLnBrk="1" hangingPunct="1"/>
            <a:r>
              <a:rPr lang="en-US" altLang="ko-KR" sz="2800" dirty="0" smtClean="0">
                <a:ea typeface="굴림" charset="-127"/>
              </a:rPr>
              <a:t>Small errors leave weights relatively unchanged</a:t>
            </a:r>
          </a:p>
          <a:p>
            <a:pPr eaLnBrk="1" hangingPunct="1"/>
            <a:endParaRPr lang="en-US" altLang="ko-KR" sz="2800" dirty="0" smtClean="0">
              <a:ea typeface="굴림" charset="-127"/>
            </a:endParaRPr>
          </a:p>
          <a:p>
            <a:pPr eaLnBrk="1" hangingPunct="1"/>
            <a:r>
              <a:rPr lang="en-US" altLang="ko-KR" sz="2800" dirty="0" smtClean="0">
                <a:ea typeface="굴림" charset="-127"/>
              </a:rPr>
              <a:t>Over thousands of updates, a given weight keeps changing until the error associated with that weight is negligible, at which point weights change little</a:t>
            </a:r>
          </a:p>
        </p:txBody>
      </p:sp>
      <p:sp>
        <p:nvSpPr>
          <p:cNvPr id="4" name="슬라이드 번호 개체 틀 10"/>
          <p:cNvSpPr>
            <a:spLocks noGrp="1"/>
          </p:cNvSpPr>
          <p:nvPr>
            <p:ph type="sldNum" sz="quarter" idx="12"/>
          </p:nvPr>
        </p:nvSpPr>
        <p:spPr>
          <a:xfrm>
            <a:off x="7213600" y="6338888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9pPr>
          </a:lstStyle>
          <a:p>
            <a:pPr eaLnBrk="1" hangingPunct="1"/>
            <a:fld id="{7A506151-EED4-4599-89AE-E47D868F9EB3}" type="slidenum">
              <a:rPr kumimoji="0" lang="ko-KR" altLang="en-US" smtClean="0">
                <a:ea typeface="굴림" pitchFamily="50" charset="-127"/>
              </a:rPr>
              <a:pPr eaLnBrk="1" hangingPunct="1"/>
              <a:t>23</a:t>
            </a:fld>
            <a:r>
              <a:rPr kumimoji="0" lang="en-US" altLang="ko-KR" dirty="0" smtClean="0">
                <a:ea typeface="굴림" pitchFamily="50" charset="-127"/>
              </a:rPr>
              <a:t>/35</a:t>
            </a:r>
          </a:p>
        </p:txBody>
      </p:sp>
    </p:spTree>
    <p:extLst>
      <p:ext uri="{BB962C8B-B14F-4D97-AF65-F5344CB8AC3E}">
        <p14:creationId xmlns:p14="http://schemas.microsoft.com/office/powerpoint/2010/main" val="297057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993062" cy="1020721"/>
          </a:xfrm>
        </p:spPr>
        <p:txBody>
          <a:bodyPr/>
          <a:lstStyle/>
          <a:p>
            <a:pPr eaLnBrk="1" hangingPunct="1"/>
            <a:r>
              <a:rPr lang="en-US" altLang="ko-KR" sz="3600" dirty="0" smtClean="0">
                <a:ea typeface="굴림" charset="-127"/>
              </a:rPr>
              <a:t>Common Criteria to Stop the Updating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752600"/>
            <a:ext cx="7772400" cy="4572000"/>
          </a:xfrm>
        </p:spPr>
        <p:txBody>
          <a:bodyPr/>
          <a:lstStyle/>
          <a:p>
            <a:pPr eaLnBrk="1" hangingPunct="1"/>
            <a:r>
              <a:rPr lang="en-US" altLang="ko-KR" sz="2800" dirty="0" smtClean="0">
                <a:ea typeface="굴림" charset="-127"/>
              </a:rPr>
              <a:t>When weights change very little from one iteration to the next</a:t>
            </a:r>
          </a:p>
          <a:p>
            <a:pPr eaLnBrk="1" hangingPunct="1"/>
            <a:endParaRPr lang="en-US" altLang="ko-KR" sz="2800" dirty="0" smtClean="0">
              <a:ea typeface="굴림" charset="-127"/>
            </a:endParaRPr>
          </a:p>
          <a:p>
            <a:pPr eaLnBrk="1" hangingPunct="1"/>
            <a:r>
              <a:rPr lang="en-US" altLang="ko-KR" sz="2800" dirty="0" smtClean="0">
                <a:ea typeface="굴림" charset="-127"/>
              </a:rPr>
              <a:t>When the misclassification rate reaches a required threshold</a:t>
            </a:r>
          </a:p>
          <a:p>
            <a:pPr eaLnBrk="1" hangingPunct="1"/>
            <a:endParaRPr lang="en-US" altLang="ko-KR" sz="2800" dirty="0" smtClean="0">
              <a:ea typeface="굴림" charset="-127"/>
            </a:endParaRPr>
          </a:p>
          <a:p>
            <a:pPr eaLnBrk="1" hangingPunct="1"/>
            <a:r>
              <a:rPr lang="en-US" altLang="ko-KR" sz="2800" dirty="0" smtClean="0">
                <a:ea typeface="굴림" charset="-127"/>
              </a:rPr>
              <a:t>When a limit on runs is reached</a:t>
            </a:r>
          </a:p>
        </p:txBody>
      </p:sp>
      <p:sp>
        <p:nvSpPr>
          <p:cNvPr id="4" name="슬라이드 번호 개체 틀 10"/>
          <p:cNvSpPr>
            <a:spLocks noGrp="1"/>
          </p:cNvSpPr>
          <p:nvPr>
            <p:ph type="sldNum" sz="quarter" idx="12"/>
          </p:nvPr>
        </p:nvSpPr>
        <p:spPr>
          <a:xfrm>
            <a:off x="7213600" y="6338888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9pPr>
          </a:lstStyle>
          <a:p>
            <a:pPr eaLnBrk="1" hangingPunct="1"/>
            <a:fld id="{7A506151-EED4-4599-89AE-E47D868F9EB3}" type="slidenum">
              <a:rPr kumimoji="0" lang="ko-KR" altLang="en-US" smtClean="0">
                <a:ea typeface="굴림" pitchFamily="50" charset="-127"/>
              </a:rPr>
              <a:pPr eaLnBrk="1" hangingPunct="1"/>
              <a:t>24</a:t>
            </a:fld>
            <a:r>
              <a:rPr kumimoji="0" lang="en-US" altLang="ko-KR" dirty="0" smtClean="0">
                <a:ea typeface="굴림" pitchFamily="50" charset="-127"/>
              </a:rPr>
              <a:t>/35</a:t>
            </a:r>
          </a:p>
        </p:txBody>
      </p:sp>
    </p:spTree>
    <p:extLst>
      <p:ext uri="{BB962C8B-B14F-4D97-AF65-F5344CB8AC3E}">
        <p14:creationId xmlns:p14="http://schemas.microsoft.com/office/powerpoint/2010/main" val="4247435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4000" dirty="0" smtClean="0">
                <a:ea typeface="굴림" charset="-127"/>
              </a:rPr>
              <a:t>Fat/Salt Example: Final Weights</a:t>
            </a:r>
          </a:p>
        </p:txBody>
      </p:sp>
      <p:pic>
        <p:nvPicPr>
          <p:cNvPr id="31747" name="Content Placeholder 3" descr="NN_tiny_final_weights.jpg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14400" y="1981200"/>
            <a:ext cx="7581900" cy="3429000"/>
          </a:xfrm>
        </p:spPr>
      </p:pic>
      <p:sp>
        <p:nvSpPr>
          <p:cNvPr id="4" name="슬라이드 번호 개체 틀 10"/>
          <p:cNvSpPr>
            <a:spLocks noGrp="1"/>
          </p:cNvSpPr>
          <p:nvPr>
            <p:ph type="sldNum" sz="quarter" idx="12"/>
          </p:nvPr>
        </p:nvSpPr>
        <p:spPr>
          <a:xfrm>
            <a:off x="7213600" y="6338888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9pPr>
          </a:lstStyle>
          <a:p>
            <a:pPr eaLnBrk="1" hangingPunct="1"/>
            <a:fld id="{7A506151-EED4-4599-89AE-E47D868F9EB3}" type="slidenum">
              <a:rPr kumimoji="0" lang="ko-KR" altLang="en-US" smtClean="0">
                <a:ea typeface="굴림" pitchFamily="50" charset="-127"/>
              </a:rPr>
              <a:pPr eaLnBrk="1" hangingPunct="1"/>
              <a:t>25</a:t>
            </a:fld>
            <a:r>
              <a:rPr kumimoji="0" lang="en-US" altLang="ko-KR" dirty="0" smtClean="0">
                <a:ea typeface="굴림" pitchFamily="50" charset="-127"/>
              </a:rPr>
              <a:t>/35</a:t>
            </a:r>
          </a:p>
        </p:txBody>
      </p:sp>
    </p:spTree>
    <p:extLst>
      <p:ext uri="{BB962C8B-B14F-4D97-AF65-F5344CB8AC3E}">
        <p14:creationId xmlns:p14="http://schemas.microsoft.com/office/powerpoint/2010/main" val="1718934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charset="-127"/>
              </a:rPr>
              <a:t>XLMiner Output: Final Weights</a:t>
            </a:r>
          </a:p>
        </p:txBody>
      </p:sp>
      <p:sp>
        <p:nvSpPr>
          <p:cNvPr id="32771" name="Content Placeholder 4"/>
          <p:cNvSpPr>
            <a:spLocks noGrp="1"/>
          </p:cNvSpPr>
          <p:nvPr>
            <p:ph sz="quarter" idx="2"/>
          </p:nvPr>
        </p:nvSpPr>
        <p:spPr>
          <a:xfrm>
            <a:off x="304800" y="5943600"/>
            <a:ext cx="8610600" cy="533400"/>
          </a:xfrm>
        </p:spPr>
        <p:txBody>
          <a:bodyPr/>
          <a:lstStyle/>
          <a:p>
            <a:pPr marL="0" indent="0" eaLnBrk="1" hangingPunct="1">
              <a:buFont typeface="Wingdings 2" pitchFamily="18" charset="2"/>
              <a:buNone/>
            </a:pPr>
            <a:r>
              <a:rPr lang="en-US" altLang="ko-KR" sz="1600" smtClean="0">
                <a:ea typeface="굴림" charset="-127"/>
              </a:rPr>
              <a:t>Note: XLMiner uses two output nodes (P[1] and P[0]); diagrams show just one output node (P[1])</a:t>
            </a:r>
          </a:p>
        </p:txBody>
      </p:sp>
      <p:pic>
        <p:nvPicPr>
          <p:cNvPr id="32772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638300"/>
            <a:ext cx="7010400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슬라이드 번호 개체 틀 10"/>
          <p:cNvSpPr>
            <a:spLocks noGrp="1"/>
          </p:cNvSpPr>
          <p:nvPr>
            <p:ph type="sldNum" sz="quarter" idx="12"/>
          </p:nvPr>
        </p:nvSpPr>
        <p:spPr>
          <a:xfrm>
            <a:off x="7213600" y="6338888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9pPr>
          </a:lstStyle>
          <a:p>
            <a:pPr eaLnBrk="1" hangingPunct="1"/>
            <a:fld id="{7A506151-EED4-4599-89AE-E47D868F9EB3}" type="slidenum">
              <a:rPr kumimoji="0" lang="ko-KR" altLang="en-US" smtClean="0">
                <a:ea typeface="굴림" pitchFamily="50" charset="-127"/>
              </a:rPr>
              <a:pPr eaLnBrk="1" hangingPunct="1"/>
              <a:t>26</a:t>
            </a:fld>
            <a:r>
              <a:rPr kumimoji="0" lang="en-US" altLang="ko-KR" dirty="0" smtClean="0">
                <a:ea typeface="굴림" pitchFamily="50" charset="-127"/>
              </a:rPr>
              <a:t>/35</a:t>
            </a:r>
          </a:p>
        </p:txBody>
      </p:sp>
    </p:spTree>
    <p:extLst>
      <p:ext uri="{BB962C8B-B14F-4D97-AF65-F5344CB8AC3E}">
        <p14:creationId xmlns:p14="http://schemas.microsoft.com/office/powerpoint/2010/main" val="1637574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charset="-127"/>
              </a:rPr>
              <a:t>XLMiner: Final Classifications</a:t>
            </a:r>
          </a:p>
        </p:txBody>
      </p:sp>
      <p:pic>
        <p:nvPicPr>
          <p:cNvPr id="3379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75" y="2324100"/>
            <a:ext cx="824865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10"/>
          <p:cNvSpPr>
            <a:spLocks noGrp="1"/>
          </p:cNvSpPr>
          <p:nvPr>
            <p:ph type="sldNum" sz="quarter" idx="12"/>
          </p:nvPr>
        </p:nvSpPr>
        <p:spPr>
          <a:xfrm>
            <a:off x="7213600" y="6338888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9pPr>
          </a:lstStyle>
          <a:p>
            <a:pPr eaLnBrk="1" hangingPunct="1"/>
            <a:fld id="{7A506151-EED4-4599-89AE-E47D868F9EB3}" type="slidenum">
              <a:rPr kumimoji="0" lang="ko-KR" altLang="en-US" smtClean="0">
                <a:ea typeface="굴림" pitchFamily="50" charset="-127"/>
              </a:rPr>
              <a:pPr eaLnBrk="1" hangingPunct="1"/>
              <a:t>27</a:t>
            </a:fld>
            <a:r>
              <a:rPr kumimoji="0" lang="en-US" altLang="ko-KR" dirty="0" smtClean="0">
                <a:ea typeface="굴림" pitchFamily="50" charset="-127"/>
              </a:rPr>
              <a:t>/35</a:t>
            </a:r>
          </a:p>
        </p:txBody>
      </p:sp>
    </p:spTree>
    <p:extLst>
      <p:ext uri="{BB962C8B-B14F-4D97-AF65-F5344CB8AC3E}">
        <p14:creationId xmlns:p14="http://schemas.microsoft.com/office/powerpoint/2010/main" val="1690451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charset="-127"/>
              </a:rPr>
              <a:t>Avoiding Overfitting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752600"/>
            <a:ext cx="7772400" cy="4572000"/>
          </a:xfrm>
        </p:spPr>
        <p:txBody>
          <a:bodyPr/>
          <a:lstStyle/>
          <a:p>
            <a:pPr marL="0" indent="0" eaLnBrk="1" hangingPunct="1">
              <a:buFont typeface="Wingdings 2" pitchFamily="18" charset="2"/>
              <a:buNone/>
            </a:pPr>
            <a:r>
              <a:rPr lang="en-US" altLang="ko-KR" dirty="0" smtClean="0">
                <a:ea typeface="굴림" charset="-127"/>
              </a:rPr>
              <a:t>With sufficient iterations, neural net can easily </a:t>
            </a:r>
            <a:r>
              <a:rPr lang="en-US" altLang="ko-KR" dirty="0" err="1" smtClean="0">
                <a:ea typeface="굴림" charset="-127"/>
              </a:rPr>
              <a:t>overfit</a:t>
            </a:r>
            <a:r>
              <a:rPr lang="en-US" altLang="ko-KR" dirty="0" smtClean="0">
                <a:ea typeface="굴림" charset="-127"/>
              </a:rPr>
              <a:t> the data</a:t>
            </a:r>
          </a:p>
          <a:p>
            <a:pPr marL="0" indent="0" eaLnBrk="1" hangingPunct="1">
              <a:buFont typeface="Wingdings 2" pitchFamily="18" charset="2"/>
              <a:buNone/>
            </a:pPr>
            <a:endParaRPr lang="en-US" altLang="ko-KR" dirty="0" smtClean="0">
              <a:ea typeface="굴림" charset="-127"/>
            </a:endParaRPr>
          </a:p>
          <a:p>
            <a:pPr marL="0" indent="0" eaLnBrk="1" hangingPunct="1">
              <a:buFont typeface="Wingdings 2" pitchFamily="18" charset="2"/>
              <a:buNone/>
            </a:pPr>
            <a:r>
              <a:rPr lang="en-US" altLang="ko-KR" dirty="0" smtClean="0">
                <a:ea typeface="굴림" charset="-127"/>
              </a:rPr>
              <a:t>To avoid </a:t>
            </a:r>
            <a:r>
              <a:rPr lang="en-US" altLang="ko-KR" dirty="0" err="1" smtClean="0">
                <a:ea typeface="굴림" charset="-127"/>
              </a:rPr>
              <a:t>overfitting</a:t>
            </a:r>
            <a:r>
              <a:rPr lang="en-US" altLang="ko-KR" dirty="0" smtClean="0">
                <a:ea typeface="굴림" charset="-127"/>
              </a:rPr>
              <a:t>:</a:t>
            </a:r>
          </a:p>
          <a:p>
            <a:pPr marL="0" indent="0" eaLnBrk="1" hangingPunct="1"/>
            <a:r>
              <a:rPr lang="en-US" altLang="ko-KR" dirty="0" smtClean="0">
                <a:ea typeface="굴림" charset="-127"/>
              </a:rPr>
              <a:t>  Track error in validation data</a:t>
            </a:r>
          </a:p>
          <a:p>
            <a:pPr marL="0" indent="0" eaLnBrk="1" hangingPunct="1"/>
            <a:r>
              <a:rPr lang="en-US" altLang="ko-KR" dirty="0" smtClean="0">
                <a:ea typeface="굴림" charset="-127"/>
              </a:rPr>
              <a:t>  Limit iterations </a:t>
            </a:r>
          </a:p>
          <a:p>
            <a:pPr marL="0" indent="0" eaLnBrk="1" hangingPunct="1"/>
            <a:r>
              <a:rPr lang="en-US" altLang="ko-KR" dirty="0" smtClean="0">
                <a:ea typeface="굴림" charset="-127"/>
              </a:rPr>
              <a:t>  Limit complexity of network</a:t>
            </a:r>
          </a:p>
          <a:p>
            <a:pPr marL="0" indent="0" eaLnBrk="1" hangingPunct="1">
              <a:buFont typeface="Wingdings 2" pitchFamily="18" charset="2"/>
              <a:buNone/>
            </a:pPr>
            <a:endParaRPr lang="en-US" altLang="ko-KR" dirty="0" smtClean="0">
              <a:ea typeface="굴림" charset="-127"/>
            </a:endParaRPr>
          </a:p>
          <a:p>
            <a:pPr marL="0" indent="0" eaLnBrk="1" hangingPunct="1">
              <a:buFont typeface="Wingdings 2" pitchFamily="18" charset="2"/>
              <a:buNone/>
            </a:pPr>
            <a:endParaRPr lang="en-US" altLang="ko-KR" dirty="0" smtClean="0">
              <a:ea typeface="굴림" charset="-127"/>
            </a:endParaRPr>
          </a:p>
        </p:txBody>
      </p:sp>
      <p:sp>
        <p:nvSpPr>
          <p:cNvPr id="4" name="슬라이드 번호 개체 틀 10"/>
          <p:cNvSpPr>
            <a:spLocks noGrp="1"/>
          </p:cNvSpPr>
          <p:nvPr>
            <p:ph type="sldNum" sz="quarter" idx="12"/>
          </p:nvPr>
        </p:nvSpPr>
        <p:spPr>
          <a:xfrm>
            <a:off x="7213600" y="6338888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9pPr>
          </a:lstStyle>
          <a:p>
            <a:pPr eaLnBrk="1" hangingPunct="1"/>
            <a:fld id="{7A506151-EED4-4599-89AE-E47D868F9EB3}" type="slidenum">
              <a:rPr kumimoji="0" lang="ko-KR" altLang="en-US" smtClean="0">
                <a:ea typeface="굴림" pitchFamily="50" charset="-127"/>
              </a:rPr>
              <a:pPr eaLnBrk="1" hangingPunct="1"/>
              <a:t>28</a:t>
            </a:fld>
            <a:r>
              <a:rPr kumimoji="0" lang="en-US" altLang="ko-KR" dirty="0" smtClean="0">
                <a:ea typeface="굴림" pitchFamily="50" charset="-127"/>
              </a:rPr>
              <a:t>/35</a:t>
            </a:r>
          </a:p>
        </p:txBody>
      </p:sp>
    </p:spTree>
    <p:extLst>
      <p:ext uri="{BB962C8B-B14F-4D97-AF65-F5344CB8AC3E}">
        <p14:creationId xmlns:p14="http://schemas.microsoft.com/office/powerpoint/2010/main" val="941105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charset="-127"/>
              </a:rPr>
              <a:t>Network Structure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ko-KR" sz="2800" dirty="0" smtClean="0">
                <a:ea typeface="굴림" charset="-127"/>
              </a:rPr>
              <a:t>Multiple layers</a:t>
            </a:r>
          </a:p>
          <a:p>
            <a:pPr lvl="1" eaLnBrk="1" hangingPunct="1"/>
            <a:r>
              <a:rPr lang="en-US" altLang="ko-KR" sz="2400" dirty="0" smtClean="0">
                <a:ea typeface="굴림" charset="-127"/>
              </a:rPr>
              <a:t>Input layer (raw observations)</a:t>
            </a:r>
          </a:p>
          <a:p>
            <a:pPr lvl="1" eaLnBrk="1" hangingPunct="1"/>
            <a:r>
              <a:rPr lang="en-US" altLang="ko-KR" sz="2400" dirty="0" smtClean="0">
                <a:ea typeface="굴림" charset="-127"/>
              </a:rPr>
              <a:t>Hidden layers </a:t>
            </a:r>
          </a:p>
          <a:p>
            <a:pPr lvl="1" eaLnBrk="1" hangingPunct="1"/>
            <a:r>
              <a:rPr lang="en-US" altLang="ko-KR" sz="2400" dirty="0" smtClean="0">
                <a:ea typeface="굴림" charset="-127"/>
              </a:rPr>
              <a:t>Output layer </a:t>
            </a:r>
          </a:p>
          <a:p>
            <a:pPr eaLnBrk="1" hangingPunct="1"/>
            <a:r>
              <a:rPr lang="en-US" altLang="ko-KR" sz="2800" dirty="0" smtClean="0">
                <a:ea typeface="굴림" charset="-127"/>
              </a:rPr>
              <a:t>Nodes</a:t>
            </a:r>
          </a:p>
          <a:p>
            <a:pPr eaLnBrk="1" hangingPunct="1"/>
            <a:r>
              <a:rPr lang="en-US" altLang="ko-KR" sz="2800" dirty="0" smtClean="0">
                <a:ea typeface="굴림" charset="-127"/>
              </a:rPr>
              <a:t>Weights (like coefficients, subject to iterative adjustment)</a:t>
            </a:r>
          </a:p>
          <a:p>
            <a:pPr eaLnBrk="1" hangingPunct="1"/>
            <a:r>
              <a:rPr lang="en-US" altLang="ko-KR" sz="2800" dirty="0" smtClean="0">
                <a:ea typeface="굴림" charset="-127"/>
              </a:rPr>
              <a:t>Bias values (also like coefficients, but not subject to iterative adjustment) </a:t>
            </a:r>
          </a:p>
          <a:p>
            <a:pPr eaLnBrk="1" hangingPunct="1"/>
            <a:endParaRPr lang="en-US" altLang="ko-KR" sz="2800" dirty="0" smtClean="0">
              <a:ea typeface="굴림" charset="-127"/>
            </a:endParaRPr>
          </a:p>
        </p:txBody>
      </p:sp>
      <p:sp>
        <p:nvSpPr>
          <p:cNvPr id="4" name="슬라이드 번호 개체 틀 10"/>
          <p:cNvSpPr>
            <a:spLocks noGrp="1"/>
          </p:cNvSpPr>
          <p:nvPr>
            <p:ph type="sldNum" sz="quarter" idx="12"/>
          </p:nvPr>
        </p:nvSpPr>
        <p:spPr>
          <a:xfrm>
            <a:off x="7213600" y="6338888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9pPr>
          </a:lstStyle>
          <a:p>
            <a:pPr eaLnBrk="1" hangingPunct="1"/>
            <a:fld id="{7A506151-EED4-4599-89AE-E47D868F9EB3}" type="slidenum">
              <a:rPr kumimoji="0" lang="ko-KR" altLang="en-US" smtClean="0">
                <a:ea typeface="굴림" pitchFamily="50" charset="-127"/>
              </a:rPr>
              <a:pPr eaLnBrk="1" hangingPunct="1"/>
              <a:t>2</a:t>
            </a:fld>
            <a:r>
              <a:rPr kumimoji="0" lang="en-US" altLang="ko-KR" dirty="0" smtClean="0">
                <a:ea typeface="굴림" pitchFamily="50" charset="-127"/>
              </a:rPr>
              <a:t>/35</a:t>
            </a:r>
          </a:p>
        </p:txBody>
      </p:sp>
    </p:spTree>
    <p:extLst>
      <p:ext uri="{BB962C8B-B14F-4D97-AF65-F5344CB8AC3E}">
        <p14:creationId xmlns:p14="http://schemas.microsoft.com/office/powerpoint/2010/main" val="2175298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3"/>
          <p:cNvSpPr>
            <a:spLocks noGrp="1"/>
          </p:cNvSpPr>
          <p:nvPr>
            <p:ph type="title"/>
          </p:nvPr>
        </p:nvSpPr>
        <p:spPr>
          <a:xfrm>
            <a:off x="533400" y="2514600"/>
            <a:ext cx="7772400" cy="1143000"/>
          </a:xfrm>
        </p:spPr>
        <p:txBody>
          <a:bodyPr/>
          <a:lstStyle/>
          <a:p>
            <a:pPr algn="ctr" eaLnBrk="1" hangingPunct="1"/>
            <a:r>
              <a:rPr lang="en-US" altLang="ko-KR" smtClean="0">
                <a:ea typeface="굴림" charset="-127"/>
              </a:rPr>
              <a:t>User Inputs</a:t>
            </a:r>
          </a:p>
        </p:txBody>
      </p:sp>
      <p:sp>
        <p:nvSpPr>
          <p:cNvPr id="3" name="슬라이드 번호 개체 틀 10"/>
          <p:cNvSpPr>
            <a:spLocks noGrp="1"/>
          </p:cNvSpPr>
          <p:nvPr>
            <p:ph type="sldNum" sz="quarter" idx="12"/>
          </p:nvPr>
        </p:nvSpPr>
        <p:spPr>
          <a:xfrm>
            <a:off x="7213600" y="6338888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9pPr>
          </a:lstStyle>
          <a:p>
            <a:pPr eaLnBrk="1" hangingPunct="1"/>
            <a:fld id="{7A506151-EED4-4599-89AE-E47D868F9EB3}" type="slidenum">
              <a:rPr kumimoji="0" lang="ko-KR" altLang="en-US" smtClean="0">
                <a:ea typeface="굴림" pitchFamily="50" charset="-127"/>
              </a:rPr>
              <a:pPr eaLnBrk="1" hangingPunct="1"/>
              <a:t>29</a:t>
            </a:fld>
            <a:r>
              <a:rPr kumimoji="0" lang="en-US" altLang="ko-KR" dirty="0" smtClean="0">
                <a:ea typeface="굴림" pitchFamily="50" charset="-127"/>
              </a:rPr>
              <a:t>/35</a:t>
            </a:r>
          </a:p>
        </p:txBody>
      </p:sp>
    </p:spTree>
    <p:extLst>
      <p:ext uri="{BB962C8B-B14F-4D97-AF65-F5344CB8AC3E}">
        <p14:creationId xmlns:p14="http://schemas.microsoft.com/office/powerpoint/2010/main" val="2470357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2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15962"/>
          </a:xfrm>
        </p:spPr>
        <p:txBody>
          <a:bodyPr/>
          <a:lstStyle/>
          <a:p>
            <a:pPr eaLnBrk="1" hangingPunct="1"/>
            <a:r>
              <a:rPr lang="en-US" altLang="ko-KR" smtClean="0">
                <a:ea typeface="굴림" charset="-127"/>
              </a:rPr>
              <a:t>Specify Network Architecture</a:t>
            </a:r>
          </a:p>
        </p:txBody>
      </p:sp>
      <p:sp>
        <p:nvSpPr>
          <p:cNvPr id="36867" name="Content Placeholder 3"/>
          <p:cNvSpPr>
            <a:spLocks noGrp="1"/>
          </p:cNvSpPr>
          <p:nvPr>
            <p:ph sz="quarter" idx="1"/>
          </p:nvPr>
        </p:nvSpPr>
        <p:spPr>
          <a:xfrm>
            <a:off x="1086575" y="1727850"/>
            <a:ext cx="7772400" cy="4572000"/>
          </a:xfrm>
        </p:spPr>
        <p:txBody>
          <a:bodyPr/>
          <a:lstStyle/>
          <a:p>
            <a:pPr eaLnBrk="1" hangingPunct="1">
              <a:buFont typeface="Wingdings 2" pitchFamily="18" charset="2"/>
              <a:buNone/>
            </a:pPr>
            <a:r>
              <a:rPr lang="en-US" altLang="ko-KR" sz="2400" b="1" dirty="0" smtClean="0">
                <a:ea typeface="굴림" charset="-127"/>
              </a:rPr>
              <a:t>Number of hidden layers</a:t>
            </a:r>
          </a:p>
          <a:p>
            <a:pPr lvl="1" eaLnBrk="1" hangingPunct="1"/>
            <a:r>
              <a:rPr lang="en-US" altLang="ko-KR" sz="2400" dirty="0" smtClean="0">
                <a:ea typeface="굴림" charset="-127"/>
              </a:rPr>
              <a:t>Most popular – one hidden layer</a:t>
            </a:r>
          </a:p>
          <a:p>
            <a:pPr eaLnBrk="1" hangingPunct="1"/>
            <a:endParaRPr lang="en-US" altLang="ko-KR" sz="2400" dirty="0" smtClean="0">
              <a:ea typeface="굴림" charset="-127"/>
            </a:endParaRPr>
          </a:p>
          <a:p>
            <a:pPr eaLnBrk="1" hangingPunct="1">
              <a:buFont typeface="Wingdings 2" pitchFamily="18" charset="2"/>
              <a:buNone/>
            </a:pPr>
            <a:r>
              <a:rPr lang="en-US" altLang="ko-KR" sz="2400" b="1" dirty="0" smtClean="0">
                <a:ea typeface="굴림" charset="-127"/>
              </a:rPr>
              <a:t>Number of nodes in hidden layer(s)</a:t>
            </a:r>
          </a:p>
          <a:p>
            <a:pPr lvl="1" eaLnBrk="1" hangingPunct="1"/>
            <a:r>
              <a:rPr lang="en-US" altLang="ko-KR" sz="2400" dirty="0" smtClean="0">
                <a:ea typeface="굴림" charset="-127"/>
              </a:rPr>
              <a:t>More nodes capture complexity, but increase chances of </a:t>
            </a:r>
            <a:r>
              <a:rPr lang="en-US" altLang="ko-KR" sz="2400" dirty="0" err="1" smtClean="0">
                <a:ea typeface="굴림" charset="-127"/>
              </a:rPr>
              <a:t>overfit</a:t>
            </a:r>
            <a:endParaRPr lang="en-US" altLang="ko-KR" sz="2400" dirty="0" smtClean="0">
              <a:ea typeface="굴림" charset="-127"/>
            </a:endParaRPr>
          </a:p>
          <a:p>
            <a:pPr eaLnBrk="1" hangingPunct="1">
              <a:buFont typeface="Wingdings 2" pitchFamily="18" charset="2"/>
              <a:buNone/>
            </a:pPr>
            <a:endParaRPr lang="en-US" altLang="ko-KR" sz="2400" b="1" dirty="0" smtClean="0">
              <a:ea typeface="굴림" charset="-127"/>
            </a:endParaRPr>
          </a:p>
          <a:p>
            <a:pPr eaLnBrk="1" hangingPunct="1">
              <a:buFont typeface="Wingdings 2" pitchFamily="18" charset="2"/>
              <a:buNone/>
            </a:pPr>
            <a:r>
              <a:rPr lang="en-US" altLang="ko-KR" sz="2400" b="1" dirty="0" smtClean="0">
                <a:ea typeface="굴림" charset="-127"/>
              </a:rPr>
              <a:t>Number of output nodes</a:t>
            </a:r>
          </a:p>
          <a:p>
            <a:pPr lvl="1" eaLnBrk="1" hangingPunct="1"/>
            <a:r>
              <a:rPr lang="en-US" altLang="ko-KR" sz="2400" dirty="0" smtClean="0">
                <a:ea typeface="굴림" charset="-127"/>
              </a:rPr>
              <a:t>For classification, one node per class (in binary case can also use one)</a:t>
            </a:r>
          </a:p>
          <a:p>
            <a:pPr lvl="1" eaLnBrk="1" hangingPunct="1"/>
            <a:r>
              <a:rPr lang="en-US" altLang="ko-KR" sz="2400" dirty="0" smtClean="0">
                <a:ea typeface="굴림" charset="-127"/>
              </a:rPr>
              <a:t>For numerical prediction use one</a:t>
            </a:r>
          </a:p>
          <a:p>
            <a:pPr lvl="1" eaLnBrk="1" hangingPunct="1">
              <a:buFont typeface="Wingdings 2" pitchFamily="18" charset="2"/>
              <a:buNone/>
            </a:pPr>
            <a:endParaRPr lang="en-US" altLang="ko-KR" sz="2400" dirty="0" smtClean="0">
              <a:ea typeface="굴림" charset="-127"/>
            </a:endParaRPr>
          </a:p>
        </p:txBody>
      </p:sp>
      <p:sp>
        <p:nvSpPr>
          <p:cNvPr id="4" name="슬라이드 번호 개체 틀 10"/>
          <p:cNvSpPr>
            <a:spLocks noGrp="1"/>
          </p:cNvSpPr>
          <p:nvPr>
            <p:ph type="sldNum" sz="quarter" idx="12"/>
          </p:nvPr>
        </p:nvSpPr>
        <p:spPr>
          <a:xfrm>
            <a:off x="7213600" y="6338888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9pPr>
          </a:lstStyle>
          <a:p>
            <a:pPr eaLnBrk="1" hangingPunct="1"/>
            <a:fld id="{7A506151-EED4-4599-89AE-E47D868F9EB3}" type="slidenum">
              <a:rPr kumimoji="0" lang="ko-KR" altLang="en-US" smtClean="0">
                <a:ea typeface="굴림" pitchFamily="50" charset="-127"/>
              </a:rPr>
              <a:pPr eaLnBrk="1" hangingPunct="1"/>
              <a:t>30</a:t>
            </a:fld>
            <a:r>
              <a:rPr kumimoji="0" lang="en-US" altLang="ko-KR" dirty="0" smtClean="0">
                <a:ea typeface="굴림" pitchFamily="50" charset="-127"/>
              </a:rPr>
              <a:t>/35</a:t>
            </a:r>
          </a:p>
        </p:txBody>
      </p:sp>
    </p:spTree>
    <p:extLst>
      <p:ext uri="{BB962C8B-B14F-4D97-AF65-F5344CB8AC3E}">
        <p14:creationId xmlns:p14="http://schemas.microsoft.com/office/powerpoint/2010/main" val="3014538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charset="-127"/>
              </a:rPr>
              <a:t>Network Architecture, cont.</a:t>
            </a:r>
          </a:p>
        </p:txBody>
      </p:sp>
      <p:sp>
        <p:nvSpPr>
          <p:cNvPr id="37891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buFont typeface="Wingdings 2" pitchFamily="18" charset="2"/>
              <a:buNone/>
            </a:pPr>
            <a:r>
              <a:rPr lang="en-US" altLang="ko-KR" sz="2400" b="1" dirty="0" smtClean="0">
                <a:ea typeface="굴림" charset="-127"/>
              </a:rPr>
              <a:t>“Learning Rate”</a:t>
            </a:r>
            <a:r>
              <a:rPr lang="en-US" altLang="ko-KR" sz="2400" dirty="0" smtClean="0">
                <a:ea typeface="굴림" charset="-127"/>
              </a:rPr>
              <a:t> (</a:t>
            </a:r>
            <a:r>
              <a:rPr lang="en-US" altLang="ko-KR" sz="2400" i="1" dirty="0" smtClean="0">
                <a:ea typeface="굴림" charset="-127"/>
              </a:rPr>
              <a:t>l)</a:t>
            </a:r>
          </a:p>
          <a:p>
            <a:pPr lvl="1" eaLnBrk="1" hangingPunct="1"/>
            <a:r>
              <a:rPr lang="en-US" altLang="ko-KR" sz="2400" dirty="0" smtClean="0">
                <a:ea typeface="굴림" charset="-127"/>
              </a:rPr>
              <a:t>Low values “</a:t>
            </a:r>
            <a:r>
              <a:rPr lang="en-US" altLang="ko-KR" sz="2400" dirty="0" err="1" smtClean="0">
                <a:ea typeface="굴림" charset="-127"/>
              </a:rPr>
              <a:t>downweight</a:t>
            </a:r>
            <a:r>
              <a:rPr lang="en-US" altLang="ko-KR" sz="2400" dirty="0" smtClean="0">
                <a:ea typeface="굴림" charset="-127"/>
              </a:rPr>
              <a:t>” the new information from errors at each iteration </a:t>
            </a:r>
          </a:p>
          <a:p>
            <a:pPr lvl="1" eaLnBrk="1" hangingPunct="1"/>
            <a:r>
              <a:rPr lang="en-US" altLang="ko-KR" sz="2400" dirty="0" smtClean="0">
                <a:ea typeface="굴림" charset="-127"/>
              </a:rPr>
              <a:t>This slows learning, but reduces tendency to </a:t>
            </a:r>
            <a:r>
              <a:rPr lang="en-US" altLang="ko-KR" sz="2400" dirty="0" err="1" smtClean="0">
                <a:ea typeface="굴림" charset="-127"/>
              </a:rPr>
              <a:t>overfit</a:t>
            </a:r>
            <a:r>
              <a:rPr lang="en-US" altLang="ko-KR" sz="2400" dirty="0" smtClean="0">
                <a:ea typeface="굴림" charset="-127"/>
              </a:rPr>
              <a:t> to local structure</a:t>
            </a:r>
          </a:p>
          <a:p>
            <a:pPr eaLnBrk="1" hangingPunct="1"/>
            <a:endParaRPr lang="en-US" altLang="ko-KR" sz="2400" dirty="0" smtClean="0">
              <a:ea typeface="굴림" charset="-127"/>
            </a:endParaRPr>
          </a:p>
          <a:p>
            <a:pPr eaLnBrk="1" hangingPunct="1">
              <a:buFont typeface="Wingdings 2" pitchFamily="18" charset="2"/>
              <a:buNone/>
            </a:pPr>
            <a:r>
              <a:rPr lang="en-US" altLang="ko-KR" sz="2400" b="1" dirty="0" smtClean="0">
                <a:ea typeface="굴림" charset="-127"/>
              </a:rPr>
              <a:t>“Momentum” </a:t>
            </a:r>
          </a:p>
          <a:p>
            <a:pPr lvl="1" eaLnBrk="1" hangingPunct="1"/>
            <a:r>
              <a:rPr lang="en-US" altLang="ko-KR" sz="2400" dirty="0" smtClean="0">
                <a:ea typeface="굴림" charset="-127"/>
              </a:rPr>
              <a:t>High values keep weights changing in same direction as previous iteration</a:t>
            </a:r>
          </a:p>
          <a:p>
            <a:pPr lvl="1" eaLnBrk="1" hangingPunct="1"/>
            <a:r>
              <a:rPr lang="en-US" altLang="ko-KR" sz="2400" dirty="0" smtClean="0">
                <a:ea typeface="굴림" charset="-127"/>
              </a:rPr>
              <a:t>Likewise, this helps avoid </a:t>
            </a:r>
            <a:r>
              <a:rPr lang="en-US" altLang="ko-KR" sz="2400" dirty="0" err="1" smtClean="0">
                <a:ea typeface="굴림" charset="-127"/>
              </a:rPr>
              <a:t>overfitting</a:t>
            </a:r>
            <a:r>
              <a:rPr lang="en-US" altLang="ko-KR" sz="2400" dirty="0" smtClean="0">
                <a:ea typeface="굴림" charset="-127"/>
              </a:rPr>
              <a:t> to local structure, but also slows learning</a:t>
            </a:r>
          </a:p>
        </p:txBody>
      </p:sp>
      <p:sp>
        <p:nvSpPr>
          <p:cNvPr id="4" name="슬라이드 번호 개체 틀 10"/>
          <p:cNvSpPr>
            <a:spLocks noGrp="1"/>
          </p:cNvSpPr>
          <p:nvPr>
            <p:ph type="sldNum" sz="quarter" idx="12"/>
          </p:nvPr>
        </p:nvSpPr>
        <p:spPr>
          <a:xfrm>
            <a:off x="7213600" y="6338888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9pPr>
          </a:lstStyle>
          <a:p>
            <a:pPr eaLnBrk="1" hangingPunct="1"/>
            <a:fld id="{7A506151-EED4-4599-89AE-E47D868F9EB3}" type="slidenum">
              <a:rPr kumimoji="0" lang="ko-KR" altLang="en-US" smtClean="0">
                <a:ea typeface="굴림" pitchFamily="50" charset="-127"/>
              </a:rPr>
              <a:pPr eaLnBrk="1" hangingPunct="1"/>
              <a:t>31</a:t>
            </a:fld>
            <a:r>
              <a:rPr kumimoji="0" lang="en-US" altLang="ko-KR" dirty="0" smtClean="0">
                <a:ea typeface="굴림" pitchFamily="50" charset="-127"/>
              </a:rPr>
              <a:t>/35</a:t>
            </a:r>
          </a:p>
        </p:txBody>
      </p:sp>
    </p:spTree>
    <p:extLst>
      <p:ext uri="{BB962C8B-B14F-4D97-AF65-F5344CB8AC3E}">
        <p14:creationId xmlns:p14="http://schemas.microsoft.com/office/powerpoint/2010/main" val="336462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charset="-127"/>
              </a:rPr>
              <a:t>Automation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2057400"/>
            <a:ext cx="7772400" cy="3962400"/>
          </a:xfrm>
        </p:spPr>
        <p:txBody>
          <a:bodyPr/>
          <a:lstStyle/>
          <a:p>
            <a:r>
              <a:rPr lang="en-US" altLang="ko-KR" smtClean="0">
                <a:ea typeface="굴림" charset="-127"/>
              </a:rPr>
              <a:t>Some software automates the optimal selection of input parameters</a:t>
            </a:r>
          </a:p>
          <a:p>
            <a:endParaRPr lang="en-US" altLang="ko-KR" smtClean="0">
              <a:ea typeface="굴림" charset="-127"/>
            </a:endParaRPr>
          </a:p>
          <a:p>
            <a:r>
              <a:rPr lang="en-US" altLang="ko-KR" smtClean="0">
                <a:ea typeface="굴림" charset="-127"/>
              </a:rPr>
              <a:t>XLMiner  automates # of hidden layers and number of nodes</a:t>
            </a:r>
          </a:p>
        </p:txBody>
      </p:sp>
      <p:sp>
        <p:nvSpPr>
          <p:cNvPr id="4" name="슬라이드 번호 개체 틀 10"/>
          <p:cNvSpPr>
            <a:spLocks noGrp="1"/>
          </p:cNvSpPr>
          <p:nvPr>
            <p:ph type="sldNum" sz="quarter" idx="12"/>
          </p:nvPr>
        </p:nvSpPr>
        <p:spPr>
          <a:xfrm>
            <a:off x="7213600" y="6338888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9pPr>
          </a:lstStyle>
          <a:p>
            <a:pPr eaLnBrk="1" hangingPunct="1"/>
            <a:fld id="{7A506151-EED4-4599-89AE-E47D868F9EB3}" type="slidenum">
              <a:rPr kumimoji="0" lang="ko-KR" altLang="en-US" smtClean="0">
                <a:ea typeface="굴림" pitchFamily="50" charset="-127"/>
              </a:rPr>
              <a:pPr eaLnBrk="1" hangingPunct="1"/>
              <a:t>32</a:t>
            </a:fld>
            <a:r>
              <a:rPr kumimoji="0" lang="en-US" altLang="ko-KR" dirty="0" smtClean="0">
                <a:ea typeface="굴림" pitchFamily="50" charset="-127"/>
              </a:rPr>
              <a:t>/35</a:t>
            </a:r>
          </a:p>
        </p:txBody>
      </p:sp>
    </p:spTree>
    <p:extLst>
      <p:ext uri="{BB962C8B-B14F-4D97-AF65-F5344CB8AC3E}">
        <p14:creationId xmlns:p14="http://schemas.microsoft.com/office/powerpoint/2010/main" val="2934615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charset="-127"/>
              </a:rPr>
              <a:t>Advantages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2438400"/>
            <a:ext cx="7772400" cy="3581400"/>
          </a:xfrm>
        </p:spPr>
        <p:txBody>
          <a:bodyPr/>
          <a:lstStyle/>
          <a:p>
            <a:pPr eaLnBrk="1" hangingPunct="1"/>
            <a:r>
              <a:rPr lang="en-US" altLang="ko-KR" smtClean="0">
                <a:ea typeface="굴림" charset="-127"/>
              </a:rPr>
              <a:t>Good predictive ability</a:t>
            </a:r>
          </a:p>
          <a:p>
            <a:pPr eaLnBrk="1" hangingPunct="1"/>
            <a:endParaRPr lang="en-US" altLang="ko-KR" smtClean="0">
              <a:ea typeface="굴림" charset="-127"/>
            </a:endParaRPr>
          </a:p>
          <a:p>
            <a:pPr eaLnBrk="1" hangingPunct="1"/>
            <a:r>
              <a:rPr lang="en-US" altLang="ko-KR" smtClean="0">
                <a:ea typeface="굴림" charset="-127"/>
              </a:rPr>
              <a:t>Can capture complex relationships </a:t>
            </a:r>
          </a:p>
          <a:p>
            <a:pPr eaLnBrk="1" hangingPunct="1"/>
            <a:endParaRPr lang="en-US" altLang="ko-KR" smtClean="0">
              <a:ea typeface="굴림" charset="-127"/>
            </a:endParaRPr>
          </a:p>
          <a:p>
            <a:pPr eaLnBrk="1" hangingPunct="1"/>
            <a:r>
              <a:rPr lang="en-US" altLang="ko-KR" smtClean="0">
                <a:ea typeface="굴림" charset="-127"/>
              </a:rPr>
              <a:t>No need to specify a model</a:t>
            </a:r>
          </a:p>
        </p:txBody>
      </p:sp>
      <p:sp>
        <p:nvSpPr>
          <p:cNvPr id="4" name="슬라이드 번호 개체 틀 10"/>
          <p:cNvSpPr>
            <a:spLocks noGrp="1"/>
          </p:cNvSpPr>
          <p:nvPr>
            <p:ph type="sldNum" sz="quarter" idx="12"/>
          </p:nvPr>
        </p:nvSpPr>
        <p:spPr>
          <a:xfrm>
            <a:off x="7213600" y="6338888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9pPr>
          </a:lstStyle>
          <a:p>
            <a:pPr eaLnBrk="1" hangingPunct="1"/>
            <a:fld id="{7A506151-EED4-4599-89AE-E47D868F9EB3}" type="slidenum">
              <a:rPr kumimoji="0" lang="ko-KR" altLang="en-US" smtClean="0">
                <a:ea typeface="굴림" pitchFamily="50" charset="-127"/>
              </a:rPr>
              <a:pPr eaLnBrk="1" hangingPunct="1"/>
              <a:t>33</a:t>
            </a:fld>
            <a:r>
              <a:rPr kumimoji="0" lang="en-US" altLang="ko-KR" dirty="0" smtClean="0">
                <a:ea typeface="굴림" pitchFamily="50" charset="-127"/>
              </a:rPr>
              <a:t>/35</a:t>
            </a:r>
          </a:p>
        </p:txBody>
      </p:sp>
    </p:spTree>
    <p:extLst>
      <p:ext uri="{BB962C8B-B14F-4D97-AF65-F5344CB8AC3E}">
        <p14:creationId xmlns:p14="http://schemas.microsoft.com/office/powerpoint/2010/main" val="3293565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charset="-127"/>
              </a:rPr>
              <a:t>Disadvantages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ko-KR" sz="2800" dirty="0" smtClean="0">
                <a:ea typeface="굴림" charset="-127"/>
              </a:rPr>
              <a:t>Considered a “black box” prediction machine, with no insight into relationships between predictors and outcome</a:t>
            </a:r>
          </a:p>
          <a:p>
            <a:pPr eaLnBrk="1" hangingPunct="1"/>
            <a:endParaRPr lang="en-US" altLang="ko-KR" sz="2800" dirty="0" smtClean="0">
              <a:ea typeface="굴림" charset="-127"/>
            </a:endParaRPr>
          </a:p>
          <a:p>
            <a:pPr eaLnBrk="1" hangingPunct="1"/>
            <a:r>
              <a:rPr lang="en-US" altLang="ko-KR" sz="2800" dirty="0" smtClean="0">
                <a:ea typeface="굴림" charset="-127"/>
              </a:rPr>
              <a:t>No variable-selection mechanism, so you have to exercise care in selecting variables</a:t>
            </a:r>
          </a:p>
          <a:p>
            <a:pPr eaLnBrk="1" hangingPunct="1"/>
            <a:endParaRPr lang="en-US" altLang="ko-KR" sz="2800" dirty="0" smtClean="0">
              <a:ea typeface="굴림" charset="-127"/>
            </a:endParaRPr>
          </a:p>
          <a:p>
            <a:pPr eaLnBrk="1" hangingPunct="1"/>
            <a:r>
              <a:rPr lang="en-US" altLang="ko-KR" sz="2800" dirty="0" smtClean="0">
                <a:ea typeface="굴림" charset="-127"/>
              </a:rPr>
              <a:t>Heavy computational requirements if there are many variables (additional variables dramatically increase the number of weights to calculate)</a:t>
            </a:r>
          </a:p>
        </p:txBody>
      </p:sp>
      <p:sp>
        <p:nvSpPr>
          <p:cNvPr id="4" name="슬라이드 번호 개체 틀 10"/>
          <p:cNvSpPr>
            <a:spLocks noGrp="1"/>
          </p:cNvSpPr>
          <p:nvPr>
            <p:ph type="sldNum" sz="quarter" idx="12"/>
          </p:nvPr>
        </p:nvSpPr>
        <p:spPr>
          <a:xfrm>
            <a:off x="7213600" y="6338888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9pPr>
          </a:lstStyle>
          <a:p>
            <a:pPr eaLnBrk="1" hangingPunct="1"/>
            <a:fld id="{7A506151-EED4-4599-89AE-E47D868F9EB3}" type="slidenum">
              <a:rPr kumimoji="0" lang="ko-KR" altLang="en-US" smtClean="0">
                <a:ea typeface="굴림" pitchFamily="50" charset="-127"/>
              </a:rPr>
              <a:pPr eaLnBrk="1" hangingPunct="1"/>
              <a:t>34</a:t>
            </a:fld>
            <a:r>
              <a:rPr kumimoji="0" lang="en-US" altLang="ko-KR" dirty="0" smtClean="0">
                <a:ea typeface="굴림" pitchFamily="50" charset="-127"/>
              </a:rPr>
              <a:t>/35</a:t>
            </a:r>
          </a:p>
        </p:txBody>
      </p:sp>
    </p:spTree>
    <p:extLst>
      <p:ext uri="{BB962C8B-B14F-4D97-AF65-F5344CB8AC3E}">
        <p14:creationId xmlns:p14="http://schemas.microsoft.com/office/powerpoint/2010/main" val="49973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charset="-127"/>
              </a:rPr>
              <a:t>Summary</a:t>
            </a:r>
          </a:p>
        </p:txBody>
      </p:sp>
      <p:sp>
        <p:nvSpPr>
          <p:cNvPr id="4198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sz="2400" dirty="0" smtClean="0">
                <a:ea typeface="굴림" charset="-127"/>
              </a:rPr>
              <a:t>Neural networks can be used for classification and prediction</a:t>
            </a:r>
          </a:p>
          <a:p>
            <a:pPr eaLnBrk="1" hangingPunct="1"/>
            <a:r>
              <a:rPr lang="en-US" altLang="ko-KR" sz="2400" dirty="0" smtClean="0">
                <a:ea typeface="굴림" charset="-127"/>
              </a:rPr>
              <a:t>Can capture a very flexible/complicated relationship between the outcome and a set of predictors</a:t>
            </a:r>
          </a:p>
          <a:p>
            <a:pPr eaLnBrk="1" hangingPunct="1"/>
            <a:r>
              <a:rPr lang="en-US" altLang="ko-KR" sz="2400" dirty="0" smtClean="0">
                <a:ea typeface="굴림" charset="-127"/>
              </a:rPr>
              <a:t>The network “learns” and updates its model iteratively as more data are fed into it</a:t>
            </a:r>
          </a:p>
          <a:p>
            <a:pPr eaLnBrk="1" hangingPunct="1"/>
            <a:r>
              <a:rPr lang="en-US" altLang="ko-KR" sz="2400" dirty="0" smtClean="0">
                <a:ea typeface="굴림" charset="-127"/>
              </a:rPr>
              <a:t>Major danger: </a:t>
            </a:r>
            <a:r>
              <a:rPr lang="en-US" altLang="ko-KR" sz="2400" dirty="0" err="1" smtClean="0">
                <a:ea typeface="굴림" charset="-127"/>
              </a:rPr>
              <a:t>overfitting</a:t>
            </a:r>
            <a:endParaRPr lang="en-US" altLang="ko-KR" sz="2400" dirty="0" smtClean="0">
              <a:ea typeface="굴림" charset="-127"/>
            </a:endParaRPr>
          </a:p>
          <a:p>
            <a:pPr eaLnBrk="1" hangingPunct="1"/>
            <a:r>
              <a:rPr lang="en-US" altLang="ko-KR" sz="2400" dirty="0" smtClean="0">
                <a:ea typeface="굴림" charset="-127"/>
              </a:rPr>
              <a:t>Requires large amounts of data</a:t>
            </a:r>
          </a:p>
          <a:p>
            <a:pPr eaLnBrk="1" hangingPunct="1"/>
            <a:r>
              <a:rPr lang="en-US" altLang="ko-KR" sz="2400" dirty="0" smtClean="0">
                <a:ea typeface="굴림" charset="-127"/>
              </a:rPr>
              <a:t>Good predictive performance, yet “black box” in nature</a:t>
            </a:r>
          </a:p>
          <a:p>
            <a:pPr eaLnBrk="1" hangingPunct="1"/>
            <a:endParaRPr lang="en-US" altLang="ko-KR" sz="2400" dirty="0" smtClean="0">
              <a:ea typeface="굴림" charset="-127"/>
            </a:endParaRPr>
          </a:p>
        </p:txBody>
      </p:sp>
      <p:sp>
        <p:nvSpPr>
          <p:cNvPr id="4" name="슬라이드 번호 개체 틀 10"/>
          <p:cNvSpPr>
            <a:spLocks noGrp="1"/>
          </p:cNvSpPr>
          <p:nvPr>
            <p:ph type="sldNum" sz="quarter" idx="12"/>
          </p:nvPr>
        </p:nvSpPr>
        <p:spPr>
          <a:xfrm>
            <a:off x="7213600" y="6338888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9pPr>
          </a:lstStyle>
          <a:p>
            <a:pPr eaLnBrk="1" hangingPunct="1"/>
            <a:fld id="{7A506151-EED4-4599-89AE-E47D868F9EB3}" type="slidenum">
              <a:rPr kumimoji="0" lang="ko-KR" altLang="en-US" smtClean="0">
                <a:ea typeface="굴림" pitchFamily="50" charset="-127"/>
              </a:rPr>
              <a:pPr eaLnBrk="1" hangingPunct="1"/>
              <a:t>35</a:t>
            </a:fld>
            <a:r>
              <a:rPr kumimoji="0" lang="en-US" altLang="ko-KR" dirty="0" smtClean="0">
                <a:ea typeface="굴림" pitchFamily="50" charset="-127"/>
              </a:rPr>
              <a:t>/35</a:t>
            </a:r>
          </a:p>
        </p:txBody>
      </p:sp>
    </p:spTree>
    <p:extLst>
      <p:ext uri="{BB962C8B-B14F-4D97-AF65-F5344CB8AC3E}">
        <p14:creationId xmlns:p14="http://schemas.microsoft.com/office/powerpoint/2010/main" val="528521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charset="-127"/>
              </a:rPr>
              <a:t>Schematic Diagram</a:t>
            </a:r>
          </a:p>
        </p:txBody>
      </p:sp>
      <p:pic>
        <p:nvPicPr>
          <p:cNvPr id="1536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025" y="1619250"/>
            <a:ext cx="7219950" cy="470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10"/>
          <p:cNvSpPr>
            <a:spLocks noGrp="1"/>
          </p:cNvSpPr>
          <p:nvPr>
            <p:ph type="sldNum" sz="quarter" idx="12"/>
          </p:nvPr>
        </p:nvSpPr>
        <p:spPr>
          <a:xfrm>
            <a:off x="7213600" y="6338888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9pPr>
          </a:lstStyle>
          <a:p>
            <a:pPr eaLnBrk="1" hangingPunct="1"/>
            <a:fld id="{7A506151-EED4-4599-89AE-E47D868F9EB3}" type="slidenum">
              <a:rPr kumimoji="0" lang="ko-KR" altLang="en-US" smtClean="0">
                <a:ea typeface="굴림" pitchFamily="50" charset="-127"/>
              </a:rPr>
              <a:pPr eaLnBrk="1" hangingPunct="1"/>
              <a:t>3</a:t>
            </a:fld>
            <a:r>
              <a:rPr kumimoji="0" lang="en-US" altLang="ko-KR" dirty="0" smtClean="0">
                <a:ea typeface="굴림" pitchFamily="50" charset="-127"/>
              </a:rPr>
              <a:t>/35</a:t>
            </a:r>
          </a:p>
        </p:txBody>
      </p:sp>
    </p:spTree>
    <p:extLst>
      <p:ext uri="{BB962C8B-B14F-4D97-AF65-F5344CB8AC3E}">
        <p14:creationId xmlns:p14="http://schemas.microsoft.com/office/powerpoint/2010/main" val="353456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200" smtClean="0">
                <a:ea typeface="굴림" charset="-127"/>
              </a:rPr>
              <a:t>Example – Using fat &amp; salt content to predict consumer acceptance of cheese</a:t>
            </a:r>
          </a:p>
        </p:txBody>
      </p:sp>
      <p:pic>
        <p:nvPicPr>
          <p:cNvPr id="1638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63" y="1666875"/>
            <a:ext cx="8753475" cy="465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10"/>
          <p:cNvSpPr>
            <a:spLocks noGrp="1"/>
          </p:cNvSpPr>
          <p:nvPr>
            <p:ph type="sldNum" sz="quarter" idx="12"/>
          </p:nvPr>
        </p:nvSpPr>
        <p:spPr>
          <a:xfrm>
            <a:off x="7213600" y="6338888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9pPr>
          </a:lstStyle>
          <a:p>
            <a:pPr eaLnBrk="1" hangingPunct="1"/>
            <a:fld id="{7A506151-EED4-4599-89AE-E47D868F9EB3}" type="slidenum">
              <a:rPr kumimoji="0" lang="ko-KR" altLang="en-US" smtClean="0">
                <a:ea typeface="굴림" pitchFamily="50" charset="-127"/>
              </a:rPr>
              <a:pPr eaLnBrk="1" hangingPunct="1"/>
              <a:t>4</a:t>
            </a:fld>
            <a:r>
              <a:rPr kumimoji="0" lang="en-US" altLang="ko-KR" dirty="0" smtClean="0">
                <a:ea typeface="굴림" pitchFamily="50" charset="-127"/>
              </a:rPr>
              <a:t>/35</a:t>
            </a:r>
          </a:p>
        </p:txBody>
      </p:sp>
    </p:spTree>
    <p:extLst>
      <p:ext uri="{BB962C8B-B14F-4D97-AF65-F5344CB8AC3E}">
        <p14:creationId xmlns:p14="http://schemas.microsoft.com/office/powerpoint/2010/main" val="2617145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charset="-127"/>
              </a:rPr>
              <a:t>Example - Data</a:t>
            </a:r>
          </a:p>
        </p:txBody>
      </p:sp>
      <p:pic>
        <p:nvPicPr>
          <p:cNvPr id="1741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5575" y="2357438"/>
            <a:ext cx="5475288" cy="2519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10"/>
          <p:cNvSpPr>
            <a:spLocks noGrp="1"/>
          </p:cNvSpPr>
          <p:nvPr>
            <p:ph type="sldNum" sz="quarter" idx="12"/>
          </p:nvPr>
        </p:nvSpPr>
        <p:spPr>
          <a:xfrm>
            <a:off x="7213600" y="6338888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9pPr>
          </a:lstStyle>
          <a:p>
            <a:pPr eaLnBrk="1" hangingPunct="1"/>
            <a:fld id="{7A506151-EED4-4599-89AE-E47D868F9EB3}" type="slidenum">
              <a:rPr kumimoji="0" lang="ko-KR" altLang="en-US" smtClean="0">
                <a:ea typeface="굴림" pitchFamily="50" charset="-127"/>
              </a:rPr>
              <a:pPr eaLnBrk="1" hangingPunct="1"/>
              <a:t>5</a:t>
            </a:fld>
            <a:r>
              <a:rPr kumimoji="0" lang="en-US" altLang="ko-KR" dirty="0" smtClean="0">
                <a:ea typeface="굴림" pitchFamily="50" charset="-127"/>
              </a:rPr>
              <a:t>/35</a:t>
            </a:r>
          </a:p>
        </p:txBody>
      </p:sp>
    </p:spTree>
    <p:extLst>
      <p:ext uri="{BB962C8B-B14F-4D97-AF65-F5344CB8AC3E}">
        <p14:creationId xmlns:p14="http://schemas.microsoft.com/office/powerpoint/2010/main" val="1261641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3"/>
          <p:cNvSpPr>
            <a:spLocks noGrp="1"/>
          </p:cNvSpPr>
          <p:nvPr>
            <p:ph type="title"/>
          </p:nvPr>
        </p:nvSpPr>
        <p:spPr>
          <a:xfrm>
            <a:off x="685800" y="2514600"/>
            <a:ext cx="7772400" cy="1143000"/>
          </a:xfrm>
        </p:spPr>
        <p:txBody>
          <a:bodyPr/>
          <a:lstStyle/>
          <a:p>
            <a:pPr algn="ctr" eaLnBrk="1" hangingPunct="1"/>
            <a:r>
              <a:rPr lang="en-US" altLang="ko-KR" smtClean="0">
                <a:ea typeface="굴림" charset="-127"/>
              </a:rPr>
              <a:t>Moving Through the Network</a:t>
            </a:r>
          </a:p>
        </p:txBody>
      </p:sp>
      <p:sp>
        <p:nvSpPr>
          <p:cNvPr id="3" name="슬라이드 번호 개체 틀 10"/>
          <p:cNvSpPr>
            <a:spLocks noGrp="1"/>
          </p:cNvSpPr>
          <p:nvPr>
            <p:ph type="sldNum" sz="quarter" idx="12"/>
          </p:nvPr>
        </p:nvSpPr>
        <p:spPr>
          <a:xfrm>
            <a:off x="7213600" y="6338888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9pPr>
          </a:lstStyle>
          <a:p>
            <a:pPr eaLnBrk="1" hangingPunct="1"/>
            <a:fld id="{7A506151-EED4-4599-89AE-E47D868F9EB3}" type="slidenum">
              <a:rPr kumimoji="0" lang="ko-KR" altLang="en-US" smtClean="0">
                <a:ea typeface="굴림" pitchFamily="50" charset="-127"/>
              </a:rPr>
              <a:pPr eaLnBrk="1" hangingPunct="1"/>
              <a:t>6</a:t>
            </a:fld>
            <a:r>
              <a:rPr kumimoji="0" lang="en-US" altLang="ko-KR" dirty="0" smtClean="0">
                <a:ea typeface="굴림" pitchFamily="50" charset="-127"/>
              </a:rPr>
              <a:t>/35</a:t>
            </a:r>
          </a:p>
        </p:txBody>
      </p:sp>
    </p:spTree>
    <p:extLst>
      <p:ext uri="{BB962C8B-B14F-4D97-AF65-F5344CB8AC3E}">
        <p14:creationId xmlns:p14="http://schemas.microsoft.com/office/powerpoint/2010/main" val="732153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charset="-127"/>
              </a:rPr>
              <a:t>The Input Layer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2133600"/>
            <a:ext cx="7772400" cy="3886200"/>
          </a:xfrm>
        </p:spPr>
        <p:txBody>
          <a:bodyPr/>
          <a:lstStyle/>
          <a:p>
            <a:pPr eaLnBrk="1" hangingPunct="1">
              <a:buFont typeface="Wingdings 2" pitchFamily="18" charset="2"/>
              <a:buNone/>
            </a:pPr>
            <a:r>
              <a:rPr lang="en-US" altLang="ko-KR" smtClean="0">
                <a:ea typeface="굴림" charset="-127"/>
              </a:rPr>
              <a:t>For input layer, input = output</a:t>
            </a:r>
          </a:p>
          <a:p>
            <a:pPr eaLnBrk="1" hangingPunct="1"/>
            <a:r>
              <a:rPr lang="en-US" altLang="ko-KR" smtClean="0">
                <a:ea typeface="굴림" charset="-127"/>
              </a:rPr>
              <a:t>E.g., for record #1:</a:t>
            </a:r>
          </a:p>
          <a:p>
            <a:pPr lvl="1" eaLnBrk="1" hangingPunct="1">
              <a:buFont typeface="Wingdings 2" pitchFamily="18" charset="2"/>
              <a:buNone/>
            </a:pPr>
            <a:r>
              <a:rPr lang="en-US" altLang="ko-KR" smtClean="0">
                <a:ea typeface="굴림" charset="-127"/>
              </a:rPr>
              <a:t>Fat input = output = 0.2</a:t>
            </a:r>
          </a:p>
          <a:p>
            <a:pPr lvl="1" eaLnBrk="1" hangingPunct="1">
              <a:buFont typeface="Wingdings 2" pitchFamily="18" charset="2"/>
              <a:buNone/>
            </a:pPr>
            <a:r>
              <a:rPr lang="en-US" altLang="ko-KR" smtClean="0">
                <a:ea typeface="굴림" charset="-127"/>
              </a:rPr>
              <a:t>Salt input = output = 0.9</a:t>
            </a:r>
          </a:p>
          <a:p>
            <a:pPr eaLnBrk="1" hangingPunct="1"/>
            <a:endParaRPr lang="en-US" altLang="ko-KR" smtClean="0">
              <a:ea typeface="굴림" charset="-127"/>
            </a:endParaRPr>
          </a:p>
          <a:p>
            <a:pPr eaLnBrk="1" hangingPunct="1">
              <a:buFont typeface="Wingdings 2" pitchFamily="18" charset="2"/>
              <a:buNone/>
            </a:pPr>
            <a:r>
              <a:rPr lang="en-US" altLang="ko-KR" smtClean="0">
                <a:ea typeface="굴림" charset="-127"/>
              </a:rPr>
              <a:t>Output of input layer = input into hidden layer</a:t>
            </a:r>
          </a:p>
        </p:txBody>
      </p:sp>
      <p:sp>
        <p:nvSpPr>
          <p:cNvPr id="4" name="슬라이드 번호 개체 틀 10"/>
          <p:cNvSpPr>
            <a:spLocks noGrp="1"/>
          </p:cNvSpPr>
          <p:nvPr>
            <p:ph type="sldNum" sz="quarter" idx="12"/>
          </p:nvPr>
        </p:nvSpPr>
        <p:spPr>
          <a:xfrm>
            <a:off x="7213600" y="6338888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9pPr>
          </a:lstStyle>
          <a:p>
            <a:pPr eaLnBrk="1" hangingPunct="1"/>
            <a:fld id="{7A506151-EED4-4599-89AE-E47D868F9EB3}" type="slidenum">
              <a:rPr kumimoji="0" lang="ko-KR" altLang="en-US" smtClean="0">
                <a:ea typeface="굴림" pitchFamily="50" charset="-127"/>
              </a:rPr>
              <a:pPr eaLnBrk="1" hangingPunct="1"/>
              <a:t>7</a:t>
            </a:fld>
            <a:r>
              <a:rPr kumimoji="0" lang="en-US" altLang="ko-KR" dirty="0" smtClean="0">
                <a:ea typeface="굴림" pitchFamily="50" charset="-127"/>
              </a:rPr>
              <a:t>/35</a:t>
            </a:r>
          </a:p>
        </p:txBody>
      </p:sp>
    </p:spTree>
    <p:extLst>
      <p:ext uri="{BB962C8B-B14F-4D97-AF65-F5344CB8AC3E}">
        <p14:creationId xmlns:p14="http://schemas.microsoft.com/office/powerpoint/2010/main" val="2492157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charset="-127"/>
              </a:rPr>
              <a:t>The Hidden Layer</a:t>
            </a:r>
          </a:p>
        </p:txBody>
      </p:sp>
      <p:sp>
        <p:nvSpPr>
          <p:cNvPr id="1028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6553200" cy="2590800"/>
          </a:xfrm>
        </p:spPr>
        <p:txBody>
          <a:bodyPr/>
          <a:lstStyle/>
          <a:p>
            <a:pPr eaLnBrk="1" hangingPunct="1">
              <a:buFont typeface="Wingdings 2" pitchFamily="18" charset="2"/>
              <a:buNone/>
            </a:pPr>
            <a:r>
              <a:rPr lang="en-US" altLang="ko-KR" dirty="0" smtClean="0">
                <a:ea typeface="굴림" charset="-127"/>
              </a:rPr>
              <a:t>In this example, hidden layer has 3 nodes</a:t>
            </a:r>
          </a:p>
          <a:p>
            <a:pPr eaLnBrk="1" hangingPunct="1">
              <a:buFont typeface="Wingdings 2" pitchFamily="18" charset="2"/>
              <a:buNone/>
            </a:pPr>
            <a:endParaRPr lang="en-US" altLang="ko-KR" dirty="0" smtClean="0">
              <a:ea typeface="굴림" charset="-127"/>
            </a:endParaRPr>
          </a:p>
          <a:p>
            <a:pPr eaLnBrk="1" hangingPunct="1">
              <a:buFont typeface="Wingdings 2" pitchFamily="18" charset="2"/>
              <a:buNone/>
            </a:pPr>
            <a:r>
              <a:rPr lang="en-US" altLang="ko-KR" dirty="0" smtClean="0">
                <a:ea typeface="굴림" charset="-127"/>
              </a:rPr>
              <a:t>Each node receives as input the output of all input nodes</a:t>
            </a:r>
          </a:p>
          <a:p>
            <a:pPr eaLnBrk="1" hangingPunct="1">
              <a:buFont typeface="Wingdings 2" pitchFamily="18" charset="2"/>
              <a:buNone/>
            </a:pPr>
            <a:endParaRPr lang="en-US" altLang="ko-KR" dirty="0" smtClean="0">
              <a:ea typeface="굴림" charset="-127"/>
            </a:endParaRPr>
          </a:p>
          <a:p>
            <a:pPr eaLnBrk="1" hangingPunct="1">
              <a:buFont typeface="Wingdings 2" pitchFamily="18" charset="2"/>
              <a:buNone/>
            </a:pPr>
            <a:r>
              <a:rPr lang="en-US" altLang="ko-KR" dirty="0" smtClean="0">
                <a:ea typeface="굴림" charset="-127"/>
              </a:rPr>
              <a:t>Output of each hidden node is a function of the weighted sum of inputs</a:t>
            </a:r>
          </a:p>
          <a:p>
            <a:pPr eaLnBrk="1" hangingPunct="1">
              <a:buFont typeface="Wingdings 2" pitchFamily="18" charset="2"/>
              <a:buNone/>
            </a:pPr>
            <a:endParaRPr lang="en-US" altLang="ko-KR" dirty="0" smtClean="0">
              <a:ea typeface="굴림" charset="-127"/>
            </a:endParaRPr>
          </a:p>
          <a:p>
            <a:pPr eaLnBrk="1" hangingPunct="1"/>
            <a:endParaRPr lang="en-US" altLang="ko-KR" dirty="0" smtClean="0">
              <a:ea typeface="굴림" charset="-127"/>
            </a:endParaRPr>
          </a:p>
        </p:txBody>
      </p:sp>
      <p:sp>
        <p:nvSpPr>
          <p:cNvPr id="1029" name="Content Placeholder 4"/>
          <p:cNvSpPr>
            <a:spLocks noGrp="1"/>
          </p:cNvSpPr>
          <p:nvPr>
            <p:ph sz="quarter" idx="2"/>
          </p:nvPr>
        </p:nvSpPr>
        <p:spPr>
          <a:xfrm>
            <a:off x="838200" y="3810000"/>
            <a:ext cx="7788275" cy="2286000"/>
          </a:xfrm>
        </p:spPr>
        <p:txBody>
          <a:bodyPr/>
          <a:lstStyle/>
          <a:p>
            <a:pPr eaLnBrk="1" hangingPunct="1">
              <a:buFont typeface="Wingdings 2" pitchFamily="18" charset="2"/>
              <a:buNone/>
            </a:pPr>
            <a:r>
              <a:rPr lang="en-US" altLang="ko-KR" smtClean="0">
                <a:ea typeface="굴림" charset="-127"/>
              </a:rPr>
              <a:t> </a:t>
            </a:r>
          </a:p>
        </p:txBody>
      </p:sp>
      <p:graphicFrame>
        <p:nvGraphicFramePr>
          <p:cNvPr id="102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0281148"/>
              </p:ext>
            </p:extLst>
          </p:nvPr>
        </p:nvGraphicFramePr>
        <p:xfrm>
          <a:off x="1108880" y="5291138"/>
          <a:ext cx="6507162" cy="1566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3" name="Document" r:id="rId4" imgW="3203553" imgH="628573" progId="">
                  <p:embed/>
                </p:oleObj>
              </mc:Choice>
              <mc:Fallback>
                <p:oleObj name="Document" r:id="rId4" imgW="3203553" imgH="628573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8880" y="5291138"/>
                        <a:ext cx="6507162" cy="1566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슬라이드 번호 개체 틀 10"/>
          <p:cNvSpPr>
            <a:spLocks noGrp="1"/>
          </p:cNvSpPr>
          <p:nvPr>
            <p:ph type="sldNum" sz="quarter" idx="12"/>
          </p:nvPr>
        </p:nvSpPr>
        <p:spPr>
          <a:xfrm>
            <a:off x="7213600" y="6338888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9pPr>
          </a:lstStyle>
          <a:p>
            <a:pPr eaLnBrk="1" hangingPunct="1"/>
            <a:fld id="{7A506151-EED4-4599-89AE-E47D868F9EB3}" type="slidenum">
              <a:rPr kumimoji="0" lang="ko-KR" altLang="en-US" smtClean="0">
                <a:ea typeface="굴림" pitchFamily="50" charset="-127"/>
              </a:rPr>
              <a:pPr eaLnBrk="1" hangingPunct="1"/>
              <a:t>8</a:t>
            </a:fld>
            <a:r>
              <a:rPr kumimoji="0" lang="en-US" altLang="ko-KR" dirty="0" smtClean="0">
                <a:ea typeface="굴림" pitchFamily="50" charset="-127"/>
              </a:rPr>
              <a:t>/35</a:t>
            </a:r>
          </a:p>
        </p:txBody>
      </p:sp>
    </p:spTree>
    <p:extLst>
      <p:ext uri="{BB962C8B-B14F-4D97-AF65-F5344CB8AC3E}">
        <p14:creationId xmlns:p14="http://schemas.microsoft.com/office/powerpoint/2010/main" val="4097556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537439</TotalTime>
  <Words>1105</Words>
  <Application>Microsoft Office PowerPoint</Application>
  <PresentationFormat>화면 슬라이드 쇼(4:3)</PresentationFormat>
  <Paragraphs>230</Paragraphs>
  <Slides>36</Slides>
  <Notes>35</Notes>
  <HiddenSlides>0</HiddenSlides>
  <MMClips>0</MMClips>
  <ScaleCrop>false</ScaleCrop>
  <HeadingPairs>
    <vt:vector size="8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7" baseType="lpstr">
      <vt:lpstr>LG_BOLD</vt:lpstr>
      <vt:lpstr>굴림</vt:lpstr>
      <vt:lpstr>맑은 고딕</vt:lpstr>
      <vt:lpstr>Arial</vt:lpstr>
      <vt:lpstr>Calibri</vt:lpstr>
      <vt:lpstr>Symbol</vt:lpstr>
      <vt:lpstr>Tahoma</vt:lpstr>
      <vt:lpstr>Wingdings</vt:lpstr>
      <vt:lpstr>Wingdings 2</vt:lpstr>
      <vt:lpstr>1_Blends</vt:lpstr>
      <vt:lpstr>Document</vt:lpstr>
      <vt:lpstr>Data Mining for Business Intelligence</vt:lpstr>
      <vt:lpstr>Basic Idea </vt:lpstr>
      <vt:lpstr>Network Structure</vt:lpstr>
      <vt:lpstr>Schematic Diagram</vt:lpstr>
      <vt:lpstr>Example – Using fat &amp; salt content to predict consumer acceptance of cheese</vt:lpstr>
      <vt:lpstr>Example - Data</vt:lpstr>
      <vt:lpstr>Moving Through the Network</vt:lpstr>
      <vt:lpstr>The Input Layer</vt:lpstr>
      <vt:lpstr>The Hidden Layer</vt:lpstr>
      <vt:lpstr>The Weights</vt:lpstr>
      <vt:lpstr>Output of Node 3, if g is a Logistic Function</vt:lpstr>
      <vt:lpstr>Initial Pass of the Network</vt:lpstr>
      <vt:lpstr>Output Layer</vt:lpstr>
      <vt:lpstr>The output node</vt:lpstr>
      <vt:lpstr>Mapping the output to a classification</vt:lpstr>
      <vt:lpstr>Relation to Linear Regression</vt:lpstr>
      <vt:lpstr>Training the Model</vt:lpstr>
      <vt:lpstr>Preprocessing Steps</vt:lpstr>
      <vt:lpstr>Initial Pass Through Network</vt:lpstr>
      <vt:lpstr>Back Propagation (“back-prop”)</vt:lpstr>
      <vt:lpstr>Error is Used to Update Weights</vt:lpstr>
      <vt:lpstr>Case Updating</vt:lpstr>
      <vt:lpstr>Batch Updating</vt:lpstr>
      <vt:lpstr>Why It Works</vt:lpstr>
      <vt:lpstr>Common Criteria to Stop the Updating</vt:lpstr>
      <vt:lpstr>Fat/Salt Example: Final Weights</vt:lpstr>
      <vt:lpstr>XLMiner Output: Final Weights</vt:lpstr>
      <vt:lpstr>XLMiner: Final Classifications</vt:lpstr>
      <vt:lpstr>Avoiding Overfitting</vt:lpstr>
      <vt:lpstr>User Inputs</vt:lpstr>
      <vt:lpstr>Specify Network Architecture</vt:lpstr>
      <vt:lpstr>Network Architecture, cont.</vt:lpstr>
      <vt:lpstr>Automation</vt:lpstr>
      <vt:lpstr>Advantages</vt:lpstr>
      <vt:lpstr>Disadvantages</vt:lpstr>
      <vt:lpstr>Summary</vt:lpstr>
    </vt:vector>
  </TitlesOfParts>
  <Company>UTK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Reliability Estimation for OLED Based upon Accelerated Degradation Test Data with Nonlinear Random-Coefficients Model</dc:title>
  <dc:creator>DM2</dc:creator>
  <cp:lastModifiedBy>황설</cp:lastModifiedBy>
  <cp:revision>989</cp:revision>
  <dcterms:created xsi:type="dcterms:W3CDTF">2007-09-27T14:26:51Z</dcterms:created>
  <dcterms:modified xsi:type="dcterms:W3CDTF">2015-12-09T14:36:44Z</dcterms:modified>
</cp:coreProperties>
</file>