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31"/>
  </p:notesMasterIdLst>
  <p:handoutMasterIdLst>
    <p:handoutMasterId r:id="rId32"/>
  </p:handoutMasterIdLst>
  <p:sldIdLst>
    <p:sldId id="256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 varScale="1">
        <p:scale>
          <a:sx n="95" d="100"/>
          <a:sy n="95" d="100"/>
        </p:scale>
        <p:origin x="-1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B160FE-1901-46CE-8A06-F5C17A40123A}" type="slidenum">
              <a:rPr lang="en-US" altLang="ko-KR">
                <a:latin typeface="Calibri" pitchFamily="34" charset="0"/>
              </a:rPr>
              <a:pPr eaLnBrk="1" hangingPunct="1"/>
              <a:t>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CDC417C-08C6-40BA-BE6D-14B588445F1B}" type="slidenum">
              <a:rPr lang="en-US" altLang="ko-KR" sz="1300">
                <a:latin typeface="Calibri" pitchFamily="34" charset="0"/>
                <a:ea typeface="굴림" charset="-127"/>
              </a:rPr>
              <a:pPr algn="r" eaLnBrk="1" hangingPunct="1"/>
              <a:t>10</a:t>
            </a:fld>
            <a:endParaRPr lang="en-US" altLang="ko-KR" sz="1300">
              <a:latin typeface="Calibri" pitchFamily="34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B4706A-7869-489D-8691-958C3A04442A}" type="slidenum">
              <a:rPr lang="en-US" altLang="ko-KR">
                <a:latin typeface="Calibri" pitchFamily="34" charset="0"/>
              </a:rPr>
              <a:pPr eaLnBrk="1" hangingPunct="1"/>
              <a:t>11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C00A62-F377-41C0-ABCA-8D5515900B02}" type="slidenum">
              <a:rPr lang="en-US" altLang="ko-KR">
                <a:latin typeface="Calibri" pitchFamily="34" charset="0"/>
              </a:rPr>
              <a:pPr eaLnBrk="1" hangingPunct="1"/>
              <a:t>12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27E3B4-216A-48ED-8448-86A3DA57D530}" type="slidenum">
              <a:rPr lang="en-US" altLang="ko-KR">
                <a:latin typeface="Calibri" pitchFamily="34" charset="0"/>
              </a:rPr>
              <a:pPr eaLnBrk="1" hangingPunct="1"/>
              <a:t>13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F0EC17-5954-441F-98E3-98B2B86C9D2E}" type="slidenum">
              <a:rPr lang="en-US" altLang="ko-KR">
                <a:latin typeface="Calibri" pitchFamily="34" charset="0"/>
              </a:rPr>
              <a:pPr eaLnBrk="1" hangingPunct="1"/>
              <a:t>14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707D10-3A2E-4B79-A7E2-CB51CC367786}" type="slidenum">
              <a:rPr lang="en-US" altLang="ko-KR">
                <a:latin typeface="Calibri" pitchFamily="34" charset="0"/>
              </a:rPr>
              <a:pPr eaLnBrk="1" hangingPunct="1"/>
              <a:t>15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5CB1ED-26C6-4044-871F-25F04142CA64}" type="slidenum">
              <a:rPr lang="en-US" altLang="ko-KR">
                <a:latin typeface="Calibri" pitchFamily="34" charset="0"/>
              </a:rPr>
              <a:pPr eaLnBrk="1" hangingPunct="1"/>
              <a:t>16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D14C5C-7290-4944-8A08-E92B79B22450}" type="slidenum">
              <a:rPr lang="en-US" altLang="ko-KR">
                <a:latin typeface="Calibri" pitchFamily="34" charset="0"/>
              </a:rPr>
              <a:pPr eaLnBrk="1" hangingPunct="1"/>
              <a:t>17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B72BB4-27D1-4126-A250-D88B829E40CD}" type="slidenum">
              <a:rPr lang="en-US" altLang="ko-KR">
                <a:latin typeface="Calibri" pitchFamily="34" charset="0"/>
              </a:rPr>
              <a:pPr eaLnBrk="1" hangingPunct="1"/>
              <a:t>18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E8055B-D51B-4A19-8655-92ECD4C33AD3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D12D3D-BA77-45D5-B4D4-B579C714A738}" type="slidenum">
              <a:rPr lang="en-US" altLang="ko-KR">
                <a:latin typeface="Calibri" pitchFamily="34" charset="0"/>
              </a:rPr>
              <a:pPr eaLnBrk="1" hangingPunct="1"/>
              <a:t>19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5962FF-8968-4E4C-9394-6D0BF91DB210}" type="slidenum">
              <a:rPr lang="en-US" altLang="ko-KR">
                <a:latin typeface="Calibri" pitchFamily="34" charset="0"/>
              </a:rPr>
              <a:pPr eaLnBrk="1" hangingPunct="1"/>
              <a:t>20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CAFA2D-8043-457F-93D3-D6B574607FA3}" type="slidenum">
              <a:rPr lang="en-US" altLang="ko-KR">
                <a:latin typeface="Calibri" pitchFamily="34" charset="0"/>
              </a:rPr>
              <a:pPr eaLnBrk="1" hangingPunct="1"/>
              <a:t>21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69798C-3BEF-4746-BDC6-580597ACBCCE}" type="slidenum">
              <a:rPr lang="en-US" altLang="ko-KR">
                <a:latin typeface="Calibri" pitchFamily="34" charset="0"/>
              </a:rPr>
              <a:pPr eaLnBrk="1" hangingPunct="1"/>
              <a:t>22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FF7D93-68F7-4C71-98B9-19CA2713C642}" type="slidenum">
              <a:rPr lang="en-US" altLang="ko-KR">
                <a:latin typeface="Calibri" pitchFamily="34" charset="0"/>
              </a:rPr>
              <a:pPr eaLnBrk="1" hangingPunct="1"/>
              <a:t>23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D2D96C-2257-4BB3-9FAD-2E6C33B095A8}" type="slidenum">
              <a:rPr lang="en-US" altLang="ko-KR">
                <a:latin typeface="Calibri" pitchFamily="34" charset="0"/>
              </a:rPr>
              <a:pPr eaLnBrk="1" hangingPunct="1"/>
              <a:t>24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49022D-D517-4403-8F7E-9D157ED085F1}" type="slidenum">
              <a:rPr lang="en-US" altLang="ko-KR">
                <a:latin typeface="Calibri" pitchFamily="34" charset="0"/>
              </a:rPr>
              <a:pPr eaLnBrk="1" hangingPunct="1"/>
              <a:t>25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10D90C-77FB-4FC2-95EC-D81D42919B69}" type="slidenum">
              <a:rPr lang="en-US" altLang="ko-KR">
                <a:latin typeface="Calibri" pitchFamily="34" charset="0"/>
              </a:rPr>
              <a:pPr eaLnBrk="1" hangingPunct="1"/>
              <a:t>26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735AF6-250E-4505-AC0A-8E8E7EFEC77F}" type="slidenum">
              <a:rPr lang="en-US" altLang="ko-KR">
                <a:latin typeface="Calibri" pitchFamily="34" charset="0"/>
              </a:rPr>
              <a:pPr eaLnBrk="1" hangingPunct="1"/>
              <a:t>27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528A46-3E49-46F0-AB0D-9D43B9547723}" type="slidenum">
              <a:rPr lang="en-US" altLang="ko-KR">
                <a:latin typeface="Calibri" pitchFamily="34" charset="0"/>
              </a:rPr>
              <a:pPr eaLnBrk="1" hangingPunct="1"/>
              <a:t>28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1E1419-118F-4144-8BF4-12E5F18FA304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F3BDDF-95C1-452B-8D99-12B3FA393C52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F70966-4795-49BF-9468-D102805EBB07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693885-1624-48CB-8907-F09343518CFB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DB5CE5-C6FC-45E1-B76B-4602E6F78DE1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C18B6B-7D33-45D3-A3F8-0A5C4964F442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8B751D-DF67-4F94-A086-3388772154E6}" type="slidenum">
              <a:rPr lang="en-US" altLang="ko-KR">
                <a:latin typeface="Calibri" pitchFamily="34" charset="0"/>
              </a:rPr>
              <a:pPr eaLnBrk="1" hangingPunct="1"/>
              <a:t>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dirty="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93550" y="3344863"/>
            <a:ext cx="6590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12: Discrimination Analysis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Step 1:  Measuring Distance</a:t>
            </a:r>
          </a:p>
        </p:txBody>
      </p:sp>
      <p:sp>
        <p:nvSpPr>
          <p:cNvPr id="1028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458200" cy="39624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Need to measure each record’s distance from the center of each class 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The center of a class is called a </a:t>
            </a:r>
            <a:r>
              <a:rPr lang="en-US" altLang="ko-KR" sz="2800" i="1" dirty="0" smtClean="0">
                <a:ea typeface="굴림" charset="-127"/>
              </a:rPr>
              <a:t>centroid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i="1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The centroid is simply a vector (list) of the means of each of the predictors. This mean is computed from all the records that belong to that class.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>
              <a:latin typeface="Perpetua" pitchFamily="18" charset="0"/>
            </a:endParaRP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>
              <a:latin typeface="Perpetua" pitchFamily="18" charset="0"/>
            </a:endParaRP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509990"/>
              </p:ext>
            </p:extLst>
          </p:nvPr>
        </p:nvGraphicFramePr>
        <p:xfrm>
          <a:off x="6989619" y="3483429"/>
          <a:ext cx="427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4" imgW="177480" imgH="190440" progId="Equation.3">
                  <p:embed/>
                </p:oleObj>
              </mc:Choice>
              <mc:Fallback>
                <p:oleObj name="Equation" r:id="rId4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619" y="3483429"/>
                        <a:ext cx="427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9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41294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Step 1:  Measuring Distance – cont.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756550"/>
            <a:ext cx="84582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A popular distance metric is Euclidean Distance (used with KNN). We can use it to measure the distance of a record from a class centroid: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Drawbacks:  </a:t>
            </a:r>
          </a:p>
          <a:p>
            <a:pPr marL="574675" lvl="1" eaLnBrk="1" hangingPunct="1"/>
            <a:r>
              <a:rPr lang="en-US" altLang="ko-KR" sz="2400" dirty="0" smtClean="0">
                <a:ea typeface="굴림" charset="-127"/>
              </a:rPr>
              <a:t>Sensitive to scale, variance (can normalize to correct)</a:t>
            </a:r>
          </a:p>
          <a:p>
            <a:pPr marL="574675" lvl="1" eaLnBrk="1" hangingPunct="1"/>
            <a:r>
              <a:rPr lang="en-US" altLang="ko-KR" sz="2400" dirty="0" smtClean="0">
                <a:ea typeface="굴림" charset="-127"/>
              </a:rPr>
              <a:t>Ignores correlation between variables</a:t>
            </a:r>
          </a:p>
          <a:p>
            <a:pPr marL="574675" lvl="1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>
              <a:latin typeface="Perpetua" pitchFamily="18" charset="0"/>
            </a:endParaRP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>
              <a:latin typeface="Perpetua" pitchFamily="18" charset="0"/>
            </a:endParaRPr>
          </a:p>
        </p:txBody>
      </p:sp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65706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2773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784" y="274638"/>
            <a:ext cx="7683334" cy="1173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Instead, use </a:t>
            </a:r>
            <a:br>
              <a:rPr lang="en-US" altLang="ko-KR" sz="3600" dirty="0" smtClean="0">
                <a:ea typeface="굴림" charset="-127"/>
              </a:rPr>
            </a:br>
            <a:r>
              <a:rPr lang="en-US" altLang="ko-KR" sz="3600" dirty="0" smtClean="0">
                <a:ea typeface="굴림" charset="-127"/>
              </a:rPr>
              <a:t>“</a:t>
            </a:r>
            <a:r>
              <a:rPr lang="en-US" altLang="ko-KR" sz="3600" b="1" dirty="0" smtClean="0">
                <a:ea typeface="굴림" charset="-127"/>
              </a:rPr>
              <a:t>Statistical (</a:t>
            </a:r>
            <a:r>
              <a:rPr lang="en-US" altLang="ko-KR" sz="3600" b="1" dirty="0" err="1" smtClean="0">
                <a:ea typeface="굴림" charset="-127"/>
              </a:rPr>
              <a:t>Mahalanobis</a:t>
            </a:r>
            <a:r>
              <a:rPr lang="en-US" altLang="ko-KR" sz="3600" b="1" dirty="0" smtClean="0">
                <a:ea typeface="굴림" charset="-127"/>
              </a:rPr>
              <a:t>) Distance</a:t>
            </a:r>
            <a:r>
              <a:rPr lang="en-US" altLang="ko-KR" sz="3600" dirty="0" smtClean="0">
                <a:ea typeface="굴림" charset="-127"/>
              </a:rPr>
              <a:t>”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876800"/>
            <a:ext cx="8153400" cy="17526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For a single predictor (p=1), this reduces to a </a:t>
            </a:r>
            <a:r>
              <a:rPr lang="en-US" altLang="ko-KR" sz="2400" b="1" dirty="0" smtClean="0">
                <a:ea typeface="굴림" charset="-127"/>
              </a:rPr>
              <a:t>z-score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When p &gt; 1, statistical distance takes account of correlations among predictors (z-score doesn’t)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49525"/>
            <a:ext cx="6248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124200" y="1755775"/>
            <a:ext cx="456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Franklin Gothic Book" pitchFamily="34" charset="0"/>
                <a:ea typeface="굴림" charset="-127"/>
              </a:rPr>
              <a:t>transpose (convert column to row)</a:t>
            </a:r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 flipH="1">
            <a:off x="5334000" y="2209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2895600" y="3432175"/>
            <a:ext cx="46355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altLang="ko-KR" sz="2400" dirty="0">
                <a:latin typeface="Franklin Gothic Book" pitchFamily="34" charset="0"/>
                <a:ea typeface="굴림" charset="-127"/>
              </a:rPr>
              <a:t>inverse of covariance matrix </a:t>
            </a:r>
            <a:r>
              <a:rPr lang="en-US" altLang="ko-KR" sz="2400" i="1" dirty="0">
                <a:latin typeface="Franklin Gothic Book" pitchFamily="34" charset="0"/>
                <a:ea typeface="굴림" charset="-127"/>
              </a:rPr>
              <a:t>S </a:t>
            </a:r>
          </a:p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altLang="ko-KR" sz="2400" dirty="0">
                <a:latin typeface="Franklin Gothic Book" pitchFamily="34" charset="0"/>
                <a:ea typeface="굴림" charset="-127"/>
              </a:rPr>
              <a:t>(p-dimension extension of division)</a:t>
            </a:r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V="1">
            <a:off x="5638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68975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Step 2: Classification Functions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The idea is to create classification score that reflects the distance from each class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This is done by estimating “</a:t>
            </a:r>
            <a:r>
              <a:rPr lang="en-US" altLang="ko-KR" sz="2400" i="1" dirty="0" smtClean="0">
                <a:ea typeface="굴림" charset="-127"/>
              </a:rPr>
              <a:t>classification functions</a:t>
            </a:r>
            <a:r>
              <a:rPr lang="en-US" altLang="ko-KR" sz="2400" dirty="0" smtClean="0">
                <a:ea typeface="굴림" charset="-127"/>
              </a:rPr>
              <a:t>”, which are a function of the statistical distances.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The estimation maximizes the ratio of between-class to within-class variability</a:t>
            </a:r>
          </a:p>
          <a:p>
            <a:pPr marL="574675" lvl="1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Fisher’s linear classification functions</a:t>
            </a:r>
            <a:r>
              <a:rPr lang="en-US" altLang="ko-KR" sz="2400" dirty="0" smtClean="0">
                <a:ea typeface="굴림" charset="-127"/>
              </a:rPr>
              <a:t>: one for each class. Used to compute a classification score.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Classify a record to class with highest score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48025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Classification Functions </a:t>
            </a:r>
            <a:br>
              <a:rPr lang="en-US" sz="3600" smtClean="0"/>
            </a:br>
            <a:r>
              <a:rPr lang="en-US" sz="3600" smtClean="0"/>
              <a:t>(XLMiner 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44675"/>
            <a:ext cx="86868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record #1: income = $60K, lot size = 18.4K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Owner score  = -73.16 + (0.43)(60) + (5.47)(18.4) = </a:t>
            </a:r>
            <a:r>
              <a:rPr lang="en-US" altLang="ko-KR" sz="2400" b="1" dirty="0" smtClean="0">
                <a:ea typeface="굴림" charset="-127"/>
              </a:rPr>
              <a:t>53.2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Non-owner score= -51.42+(0.33)(60)+(4.68)(18.4)= </a:t>
            </a:r>
            <a:r>
              <a:rPr lang="en-US" altLang="ko-KR" sz="2400" b="1" dirty="0" smtClean="0">
                <a:ea typeface="굴림" charset="-127"/>
              </a:rPr>
              <a:t>54.48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“Non-owner” score is higher </a:t>
            </a:r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→</a:t>
            </a:r>
            <a:r>
              <a:rPr lang="en-US" altLang="ko-KR" sz="2400" dirty="0" smtClean="0">
                <a:ea typeface="굴림" charset="-127"/>
              </a:rPr>
              <a:t> (</a:t>
            </a:r>
            <a:r>
              <a:rPr lang="en-US" altLang="ko-KR" sz="2400" dirty="0" err="1" smtClean="0">
                <a:ea typeface="굴림" charset="-127"/>
              </a:rPr>
              <a:t>mis</a:t>
            </a:r>
            <a:r>
              <a:rPr lang="en-US" altLang="ko-KR" sz="2400" dirty="0" smtClean="0">
                <a:ea typeface="굴림" charset="-127"/>
              </a:rPr>
              <a:t>)classify as non-owner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700713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13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54649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477000" cy="554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Classification scores for part of Mowers data</a:t>
            </a:r>
            <a:endParaRPr lang="en-US" dirty="0"/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34772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94410" y="274638"/>
            <a:ext cx="7392390" cy="9445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Step 3: Converting to Probabilities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It is possible to convert classification scores to probabilities of belonging to a class:</a:t>
            </a:r>
          </a:p>
          <a:p>
            <a:pPr marL="0" indent="0" eaLnBrk="1" hangingPunct="1"/>
            <a:endParaRPr lang="en-US" altLang="ko-KR" dirty="0" smtClean="0">
              <a:ea typeface="굴림" charset="-127"/>
            </a:endParaRPr>
          </a:p>
          <a:p>
            <a:pPr marL="0" indent="0" eaLnBrk="1" hangingPunct="1"/>
            <a:endParaRPr lang="en-US" altLang="ko-KR" dirty="0" smtClean="0">
              <a:ea typeface="굴림" charset="-127"/>
            </a:endParaRPr>
          </a:p>
          <a:p>
            <a:pPr marL="0" indent="0" eaLnBrk="1" hangingPunct="1"/>
            <a:endParaRPr lang="en-US" altLang="ko-KR" dirty="0" smtClean="0">
              <a:ea typeface="굴림" charset="-127"/>
            </a:endParaRPr>
          </a:p>
          <a:p>
            <a:pPr marL="0" indent="0" eaLnBrk="1" hangingPunct="1"/>
            <a:endParaRPr lang="en-US" altLang="ko-KR" dirty="0" smtClean="0">
              <a:ea typeface="굴림" charset="-127"/>
            </a:endParaRPr>
          </a:p>
          <a:p>
            <a:pPr marL="0" indent="0"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>
              <a:latin typeface="Franklin Gothic Book" pitchFamily="34" charset="0"/>
            </a:endParaRP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36863"/>
            <a:ext cx="4724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39387" y="4894263"/>
            <a:ext cx="4251366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400" dirty="0">
                <a:latin typeface="+mj-lt"/>
              </a:rPr>
              <a:t>Probability that record </a:t>
            </a:r>
            <a:r>
              <a:rPr lang="en-US" sz="2400" i="1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(with predictor values </a:t>
            </a:r>
            <a:r>
              <a:rPr lang="en-US" sz="2400" i="1" dirty="0">
                <a:latin typeface="+mj-lt"/>
              </a:rPr>
              <a:t>x1, x2, …</a:t>
            </a:r>
            <a:r>
              <a:rPr lang="en-US" sz="2400" i="1" dirty="0" err="1">
                <a:latin typeface="+mj-lt"/>
              </a:rPr>
              <a:t>xp</a:t>
            </a:r>
            <a:r>
              <a:rPr lang="en-US" sz="2400" dirty="0">
                <a:latin typeface="+mj-lt"/>
              </a:rPr>
              <a:t>) belongs to class </a:t>
            </a:r>
            <a:r>
              <a:rPr lang="en-US" sz="2400" i="1" dirty="0">
                <a:latin typeface="+mj-lt"/>
              </a:rPr>
              <a:t>k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400" dirty="0">
                <a:latin typeface="+mj-lt"/>
              </a:rPr>
              <a:t> 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1828800" y="367506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153891" y="4563161"/>
            <a:ext cx="34200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j-lt"/>
              </a:rPr>
              <a:t>The probability is then compared to the cutoff value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classify a record</a:t>
            </a:r>
          </a:p>
        </p:txBody>
      </p:sp>
      <p:sp>
        <p:nvSpPr>
          <p:cNvPr id="9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15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43986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400175"/>
            <a:ext cx="62674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1187532" y="274638"/>
            <a:ext cx="7718962" cy="792162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Line from model (plus ad-hoc line)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4953000" y="41910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model</a:t>
            </a: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4419600" y="44958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Ad-hoc</a:t>
            </a:r>
          </a:p>
        </p:txBody>
      </p:sp>
      <p:sp>
        <p:nvSpPr>
          <p:cNvPr id="7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16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2956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Assumptions &amp; Caveats of Discriminant Analysis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altLang="ko-KR" sz="2400" dirty="0" smtClean="0">
                <a:ea typeface="굴림" charset="-127"/>
              </a:rPr>
              <a:t>Assumes multivariate normality of predictors</a:t>
            </a:r>
          </a:p>
          <a:p>
            <a:pPr marL="568325" lvl="2" indent="2540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When this condition is met, DA is more efficient than other methods (i.e. needs less data to obtain similar accuracy)</a:t>
            </a:r>
          </a:p>
          <a:p>
            <a:pPr marL="568325" lvl="2" indent="2540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Even when it is not met, DA is robust when we have enough cases in smallest class (&gt; 20) .</a:t>
            </a:r>
          </a:p>
          <a:p>
            <a:pPr marL="568325" lvl="2" indent="2540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Assumes correlation among predictors within a class is the same across all classes. (Compare correlation tables of each class by eye.)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altLang="ko-KR" sz="2400" dirty="0" smtClean="0">
                <a:ea typeface="굴림" charset="-127"/>
              </a:rPr>
              <a:t>Sensitive to outliers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17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69504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Improving Classifications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18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4393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Discriminant Analysis: Background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A classical statistical technique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Used for classification long before data mining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Classifying organisms into species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Classifying skulls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Fingerprint analysis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And also used for business data mining (loans, customer types, etc.)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Can also be used to highlight aspects that distinguish classes (</a:t>
            </a:r>
            <a:r>
              <a:rPr lang="en-US" altLang="ko-KR" sz="2400" b="1" dirty="0" smtClean="0">
                <a:ea typeface="굴림" charset="-127"/>
              </a:rPr>
              <a:t>profiling</a:t>
            </a:r>
            <a:r>
              <a:rPr lang="en-US" altLang="ko-KR" sz="2400" dirty="0" smtClean="0">
                <a:ea typeface="굴림" charset="-127"/>
              </a:rPr>
              <a:t>)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4515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Prior Probabilities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19950"/>
            <a:ext cx="7772400" cy="40386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If classes are not equally frequent, or their frequency in the sample does not reflect reality, then classification functions can be improved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How?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Incorporate prior (or real) probabilities of class membership:</a:t>
            </a:r>
          </a:p>
          <a:p>
            <a:pPr marL="0" indent="0" eaLnBrk="1" hangingPunct="1"/>
            <a:r>
              <a:rPr lang="en-US" altLang="ko-KR" sz="2800" dirty="0" smtClean="0">
                <a:ea typeface="굴림" charset="-127"/>
              </a:rPr>
              <a:t> Add </a:t>
            </a:r>
            <a:r>
              <a:rPr lang="en-US" altLang="ko-KR" sz="2800" i="1" dirty="0" smtClean="0">
                <a:ea typeface="굴림" charset="-127"/>
              </a:rPr>
              <a:t>log(</a:t>
            </a:r>
            <a:r>
              <a:rPr lang="en-US" altLang="ko-KR" sz="2800" i="1" dirty="0" err="1" smtClean="0">
                <a:ea typeface="굴림" charset="-127"/>
              </a:rPr>
              <a:t>p</a:t>
            </a:r>
            <a:r>
              <a:rPr lang="en-US" altLang="ko-KR" sz="2800" i="1" baseline="-25000" dirty="0" err="1" smtClean="0">
                <a:ea typeface="굴림" charset="-127"/>
              </a:rPr>
              <a:t>j</a:t>
            </a:r>
            <a:r>
              <a:rPr lang="en-US" altLang="ko-KR" sz="2800" i="1" dirty="0" smtClean="0">
                <a:ea typeface="굴림" charset="-127"/>
              </a:rPr>
              <a:t>)</a:t>
            </a:r>
            <a:r>
              <a:rPr lang="en-US" altLang="ko-KR" sz="2800" dirty="0" smtClean="0">
                <a:ea typeface="굴림" charset="-127"/>
              </a:rPr>
              <a:t> to the classification function for class </a:t>
            </a:r>
            <a:r>
              <a:rPr lang="en-US" altLang="ko-KR" sz="2800" i="1" dirty="0" smtClean="0">
                <a:ea typeface="굴림" charset="-127"/>
              </a:rPr>
              <a:t>j</a:t>
            </a:r>
          </a:p>
          <a:p>
            <a:pPr marL="574675" lvl="1" eaLnBrk="1" hangingPunct="1">
              <a:buFont typeface="Wingdings 2" pitchFamily="18" charset="2"/>
              <a:buNone/>
            </a:pPr>
            <a:r>
              <a:rPr lang="en-US" altLang="ko-KR" i="1" dirty="0" err="1" smtClean="0">
                <a:ea typeface="굴림" charset="-127"/>
              </a:rPr>
              <a:t>P</a:t>
            </a:r>
            <a:r>
              <a:rPr lang="en-US" altLang="ko-KR" i="1" baseline="-25000" dirty="0" err="1" smtClean="0">
                <a:ea typeface="굴림" charset="-127"/>
              </a:rPr>
              <a:t>j</a:t>
            </a:r>
            <a:r>
              <a:rPr lang="en-US" altLang="ko-KR" i="1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is probability a case belongs to class </a:t>
            </a:r>
            <a:r>
              <a:rPr lang="en-US" altLang="ko-KR" i="1" dirty="0" smtClean="0">
                <a:ea typeface="굴림" charset="-127"/>
              </a:rPr>
              <a:t>j</a:t>
            </a:r>
          </a:p>
          <a:p>
            <a:pPr marL="574675" lvl="1" eaLnBrk="1" hangingPunct="1">
              <a:buFont typeface="Wingdings 2" pitchFamily="18" charset="2"/>
              <a:buNone/>
            </a:pPr>
            <a:endParaRPr lang="en-US" altLang="ko-KR" i="1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19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45687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 - Mowers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Sample contains 50% owners, but suppose in population only 15% are owners (i.e. 0.15 probability of being an owner)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Existing classification function constants</a:t>
            </a:r>
          </a:p>
          <a:p>
            <a:pPr marL="847725" lvl="2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Owners: -73.16</a:t>
            </a:r>
          </a:p>
          <a:p>
            <a:pPr marL="847725" lvl="2" eaLnBrk="1" hangingPunct="1">
              <a:buFont typeface="Wingdings 2" pitchFamily="18" charset="2"/>
              <a:buNone/>
            </a:pPr>
            <a:r>
              <a:rPr lang="en-US" altLang="ko-KR" sz="2800" dirty="0" err="1" smtClean="0">
                <a:ea typeface="굴림" charset="-127"/>
              </a:rPr>
              <a:t>Nonowners</a:t>
            </a:r>
            <a:r>
              <a:rPr lang="en-US" altLang="ko-KR" sz="2800" dirty="0" smtClean="0">
                <a:ea typeface="굴림" charset="-127"/>
              </a:rPr>
              <a:t>: -51.42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Adjusted for prior probabilities:</a:t>
            </a:r>
          </a:p>
          <a:p>
            <a:pPr marL="847725" lvl="2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Owners: -75.06 + log(0.15) = -75.06</a:t>
            </a:r>
          </a:p>
          <a:p>
            <a:pPr marL="847725" lvl="2" eaLnBrk="1" hangingPunct="1">
              <a:buFont typeface="Wingdings 2" pitchFamily="18" charset="2"/>
              <a:buNone/>
            </a:pPr>
            <a:r>
              <a:rPr lang="en-US" altLang="ko-KR" sz="2800" dirty="0" err="1" smtClean="0">
                <a:ea typeface="굴림" charset="-127"/>
              </a:rPr>
              <a:t>Nonowners</a:t>
            </a:r>
            <a:r>
              <a:rPr lang="en-US" altLang="ko-KR" sz="2800" dirty="0" smtClean="0">
                <a:ea typeface="굴림" charset="-127"/>
              </a:rPr>
              <a:t>: -51.42 + log(0.85) = -50.58</a:t>
            </a:r>
          </a:p>
          <a:p>
            <a:pPr marL="0" indent="0" eaLnBrk="1" hangingPunct="1"/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20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6091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Unequal Misclassification Costs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458200" cy="43434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For the two-class (buyer/non-buyer) case, we can account for asymmetric costs of misclassification (C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, C</a:t>
            </a:r>
            <a:r>
              <a:rPr lang="en-US" altLang="ko-KR" sz="2400" baseline="-25000" dirty="0" smtClean="0">
                <a:ea typeface="굴림" charset="-127"/>
              </a:rPr>
              <a:t>2</a:t>
            </a:r>
            <a:r>
              <a:rPr lang="en-US" altLang="ko-KR" sz="2400" dirty="0" smtClean="0">
                <a:ea typeface="굴림" charset="-127"/>
              </a:rPr>
              <a:t>) in same fashion as for unequal prior probabilities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How?</a:t>
            </a:r>
          </a:p>
          <a:p>
            <a:pPr marL="0" indent="0" eaLnBrk="1" hangingPunct="1"/>
            <a:r>
              <a:rPr lang="en-US" altLang="ko-KR" sz="2400" dirty="0" smtClean="0">
                <a:ea typeface="굴림" charset="-127"/>
              </a:rPr>
              <a:t> Add log(C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) and log (C</a:t>
            </a:r>
            <a:r>
              <a:rPr lang="en-US" altLang="ko-KR" sz="2400" baseline="-25000" dirty="0" smtClean="0">
                <a:ea typeface="굴림" charset="-127"/>
              </a:rPr>
              <a:t>2</a:t>
            </a:r>
            <a:r>
              <a:rPr lang="en-US" altLang="ko-KR" sz="2400" dirty="0" smtClean="0">
                <a:ea typeface="굴림" charset="-127"/>
              </a:rPr>
              <a:t>) to constants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Often absolute costs are unknown. Instead, use </a:t>
            </a:r>
            <a:r>
              <a:rPr lang="en-US" altLang="ko-KR" sz="2400" b="1" dirty="0" smtClean="0">
                <a:ea typeface="굴림" charset="-127"/>
              </a:rPr>
              <a:t>cost ratio: </a:t>
            </a:r>
          </a:p>
          <a:p>
            <a:pPr marL="0" indent="0" eaLnBrk="1" hangingPunct="1"/>
            <a:r>
              <a:rPr lang="en-US" altLang="ko-KR" sz="2400" dirty="0" smtClean="0">
                <a:ea typeface="굴림" charset="-127"/>
              </a:rPr>
              <a:t> Set C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 = 1, C</a:t>
            </a:r>
            <a:r>
              <a:rPr lang="en-US" altLang="ko-KR" sz="2400" baseline="-25000" dirty="0" smtClean="0">
                <a:ea typeface="굴림" charset="-127"/>
              </a:rPr>
              <a:t>2</a:t>
            </a:r>
            <a:r>
              <a:rPr lang="en-US" altLang="ko-KR" sz="2400" dirty="0" smtClean="0">
                <a:ea typeface="굴림" charset="-127"/>
              </a:rPr>
              <a:t> = ratio</a:t>
            </a:r>
          </a:p>
          <a:p>
            <a:pPr marL="0" indent="0" eaLnBrk="1" hangingPunct="1"/>
            <a:r>
              <a:rPr lang="en-US" altLang="ko-KR" sz="2400" dirty="0" smtClean="0">
                <a:ea typeface="굴림" charset="-127"/>
              </a:rPr>
              <a:t> Add log (C</a:t>
            </a:r>
            <a:r>
              <a:rPr lang="en-US" altLang="ko-KR" sz="2400" baseline="-25000" dirty="0" smtClean="0">
                <a:ea typeface="굴림" charset="-127"/>
              </a:rPr>
              <a:t>2</a:t>
            </a:r>
            <a:r>
              <a:rPr lang="en-US" altLang="ko-KR" sz="2400" dirty="0" smtClean="0">
                <a:ea typeface="굴림" charset="-127"/>
              </a:rPr>
              <a:t>/C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) to class 2’s constant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21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87849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Multiple Classes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733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Same procedure is used for multiple classes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One classification function for each class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Whichever function has highest value, case is assigned to that class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22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01521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 Auto Accidents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Outcome:</a:t>
            </a:r>
            <a:r>
              <a:rPr lang="en-US" altLang="ko-KR" sz="2400" dirty="0" smtClean="0">
                <a:ea typeface="굴림" charset="-127"/>
              </a:rPr>
              <a:t> (3 classes)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No injury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Non-fatal injury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Fatal injury</a:t>
            </a:r>
          </a:p>
          <a:p>
            <a:pPr lvl="1"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Predictors</a:t>
            </a:r>
            <a:r>
              <a:rPr lang="en-US" altLang="ko-KR" sz="2400" dirty="0" smtClean="0">
                <a:ea typeface="굴림" charset="-127"/>
              </a:rPr>
              <a:t>: Time of day, day of week, weather, type of road, road surface conditions, …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23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79380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Accident Example: Data Sample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62075"/>
            <a:ext cx="81534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24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481618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Classification Functions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7628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25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23021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Scores for first few records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4876800"/>
            <a:ext cx="8378825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For row #2, “non-fatal” score is highest, so record is classified as non-fatal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Next slide shows these scores plus the estimated probabilities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66"/>
          <a:stretch>
            <a:fillRect/>
          </a:stretch>
        </p:blipFill>
        <p:spPr bwMode="auto">
          <a:xfrm>
            <a:off x="1143000" y="1476375"/>
            <a:ext cx="575786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26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241995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XLMiner output: scores &amp; probabilities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534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27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305340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Summary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128150" y="1354775"/>
            <a:ext cx="7772400" cy="5181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Discriminant analysis is based on measuring the distance of a record from the class centers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The distance metric used is statistical distance, which takes into account the correlations between predictors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Suitable for small datasets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Assumptions: </a:t>
            </a:r>
            <a:r>
              <a:rPr lang="en-US" altLang="ko-KR" sz="2400" b="1" dirty="0" smtClean="0">
                <a:ea typeface="굴림" charset="-127"/>
              </a:rPr>
              <a:t>equal correlations within each class, </a:t>
            </a:r>
            <a:r>
              <a:rPr lang="en-US" altLang="ko-KR" sz="2400" dirty="0" smtClean="0">
                <a:ea typeface="굴림" charset="-127"/>
              </a:rPr>
              <a:t>and normality (but fairly robust to violation of normality)</a:t>
            </a:r>
          </a:p>
          <a:p>
            <a:pPr marL="574675"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Sensitive to outliers (explore the data!)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Classification functions useful for profiling: can order predictors in terms of separating the classes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28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9723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Small Example: Riding Mowers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Goal</a:t>
            </a:r>
            <a:r>
              <a:rPr lang="en-US" altLang="ko-KR" sz="2800" dirty="0" smtClean="0">
                <a:ea typeface="굴림" charset="-127"/>
              </a:rPr>
              <a:t>: classify purchase behavior (buy/no-buy) of riding mowers based on income and lot size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Outcome</a:t>
            </a:r>
            <a:r>
              <a:rPr lang="en-US" altLang="ko-KR" sz="2800" dirty="0" smtClean="0">
                <a:ea typeface="굴림" charset="-127"/>
              </a:rPr>
              <a:t>: owner or non-owner (0/1)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Predictors</a:t>
            </a:r>
            <a:r>
              <a:rPr lang="en-US" altLang="ko-KR" sz="2800" dirty="0" smtClean="0">
                <a:ea typeface="굴림" charset="-127"/>
              </a:rPr>
              <a:t>: lot size, income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53823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5400" y="381000"/>
            <a:ext cx="678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>
                <a:latin typeface="Franklin Gothic Book" pitchFamily="34" charset="0"/>
                <a:ea typeface="굴림" charset="-127"/>
              </a:rPr>
              <a:t>Can we manually draw a line that separates owners from non-owners?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59626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41131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Loan Acceptance	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In the prior small example, separation is clear.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In data mining applications, there will be more records, more predictors, and less clear separation.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Consider Universal Bank example with only 2 predictors: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Outcome:</a:t>
            </a:r>
            <a:r>
              <a:rPr lang="en-US" altLang="ko-KR" sz="2400" dirty="0" smtClean="0">
                <a:ea typeface="굴림" charset="-127"/>
              </a:rPr>
              <a:t>  accept/don’t accept loan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Predictors: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Annual income (Income)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Avg. monthly credit card spending (</a:t>
            </a:r>
            <a:r>
              <a:rPr lang="en-US" altLang="ko-KR" sz="2400" dirty="0" err="1" smtClean="0">
                <a:ea typeface="굴림" charset="-127"/>
              </a:rPr>
              <a:t>CCAvg</a:t>
            </a:r>
            <a:r>
              <a:rPr lang="en-US" altLang="ko-KR" sz="2400" dirty="0" smtClean="0">
                <a:ea typeface="굴림" charset="-127"/>
              </a:rPr>
              <a:t>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95037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18161" y="655638"/>
            <a:ext cx="7063839" cy="792162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Sample of 200 customers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663700"/>
            <a:ext cx="5643562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44639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5000 customers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22438"/>
            <a:ext cx="55816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91708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Algorithm for Discriminant Analysis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3520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Idea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914400" y="2286000"/>
            <a:ext cx="7772400" cy="3733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3200" smtClean="0">
                <a:ea typeface="굴림" charset="-127"/>
              </a:rPr>
              <a:t>To classify a new record, measure its distance from the center of each class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320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3200" smtClean="0">
                <a:ea typeface="굴림" charset="-127"/>
              </a:rPr>
              <a:t>Then, classify the record to the closest class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8</a:t>
            </a:fld>
            <a:r>
              <a:rPr kumimoji="0" lang="en-US" altLang="ko-KR" dirty="0" smtClean="0">
                <a:ea typeface="굴림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919159232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537512</TotalTime>
  <Words>1147</Words>
  <Application>Microsoft Office PowerPoint</Application>
  <PresentationFormat>화면 슬라이드 쇼(4:3)</PresentationFormat>
  <Paragraphs>212</Paragraphs>
  <Slides>29</Slides>
  <Notes>29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1_Blends</vt:lpstr>
      <vt:lpstr>Equation</vt:lpstr>
      <vt:lpstr>Data Mining for Business Intelligence</vt:lpstr>
      <vt:lpstr>Discriminant Analysis: Background</vt:lpstr>
      <vt:lpstr>Small Example: Riding Mowers</vt:lpstr>
      <vt:lpstr>PowerPoint 프레젠테이션</vt:lpstr>
      <vt:lpstr>Example: Loan Acceptance </vt:lpstr>
      <vt:lpstr>Sample of 200 customers</vt:lpstr>
      <vt:lpstr>5000 customers</vt:lpstr>
      <vt:lpstr>Algorithm for Discriminant Analysis</vt:lpstr>
      <vt:lpstr>The Idea</vt:lpstr>
      <vt:lpstr>Step 1:  Measuring Distance</vt:lpstr>
      <vt:lpstr>Step 1:  Measuring Distance – cont.</vt:lpstr>
      <vt:lpstr>Instead, use  “Statistical (Mahalanobis) Distance”</vt:lpstr>
      <vt:lpstr>Step 2: Classification Functions</vt:lpstr>
      <vt:lpstr>Classification Functions  (XLMiner output)</vt:lpstr>
      <vt:lpstr>Classification scores for part of Mowers data</vt:lpstr>
      <vt:lpstr>Step 3: Converting to Probabilities</vt:lpstr>
      <vt:lpstr>Line from model (plus ad-hoc line)</vt:lpstr>
      <vt:lpstr>Assumptions &amp; Caveats of Discriminant Analysis</vt:lpstr>
      <vt:lpstr>Improving Classifications</vt:lpstr>
      <vt:lpstr>Prior Probabilities</vt:lpstr>
      <vt:lpstr>Example - Mowers</vt:lpstr>
      <vt:lpstr>Unequal Misclassification Costs</vt:lpstr>
      <vt:lpstr>Multiple Classes</vt:lpstr>
      <vt:lpstr>Example:  Auto Accidents</vt:lpstr>
      <vt:lpstr>Accident Example: Data Sample</vt:lpstr>
      <vt:lpstr>Classification Functions</vt:lpstr>
      <vt:lpstr>Scores for first few records</vt:lpstr>
      <vt:lpstr>XLMiner output: scores &amp; probabilities</vt:lpstr>
      <vt:lpstr>Summary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Sky</cp:lastModifiedBy>
  <cp:revision>991</cp:revision>
  <dcterms:created xsi:type="dcterms:W3CDTF">2007-09-27T14:26:51Z</dcterms:created>
  <dcterms:modified xsi:type="dcterms:W3CDTF">2014-11-18T23:59:20Z</dcterms:modified>
</cp:coreProperties>
</file>