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29"/>
  </p:notesMasterIdLst>
  <p:handoutMasterIdLst>
    <p:handoutMasterId r:id="rId30"/>
  </p:handoutMasterIdLst>
  <p:sldIdLst>
    <p:sldId id="256" r:id="rId2"/>
    <p:sldId id="558" r:id="rId3"/>
    <p:sldId id="559" r:id="rId4"/>
    <p:sldId id="560" r:id="rId5"/>
    <p:sldId id="561" r:id="rId6"/>
    <p:sldId id="562" r:id="rId7"/>
    <p:sldId id="563" r:id="rId8"/>
    <p:sldId id="564" r:id="rId9"/>
    <p:sldId id="565" r:id="rId10"/>
    <p:sldId id="584" r:id="rId11"/>
    <p:sldId id="568" r:id="rId12"/>
    <p:sldId id="569" r:id="rId13"/>
    <p:sldId id="578" r:id="rId14"/>
    <p:sldId id="585" r:id="rId15"/>
    <p:sldId id="580" r:id="rId16"/>
    <p:sldId id="581" r:id="rId17"/>
    <p:sldId id="586" r:id="rId18"/>
    <p:sldId id="587" r:id="rId19"/>
    <p:sldId id="588" r:id="rId20"/>
    <p:sldId id="572" r:id="rId21"/>
    <p:sldId id="573" r:id="rId22"/>
    <p:sldId id="574" r:id="rId23"/>
    <p:sldId id="575" r:id="rId24"/>
    <p:sldId id="576" r:id="rId25"/>
    <p:sldId id="582" r:id="rId26"/>
    <p:sldId id="583" r:id="rId27"/>
    <p:sldId id="577" r:id="rId28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 varScale="1">
        <p:scale>
          <a:sx n="100" d="100"/>
          <a:sy n="100" d="100"/>
        </p:scale>
        <p:origin x="-1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E23892-4177-4750-A3E2-11524B9B9534}" type="slidenum">
              <a:rPr lang="en-US" altLang="ko-KR">
                <a:latin typeface="Calibri" pitchFamily="34" charset="0"/>
              </a:rPr>
              <a:pPr eaLnBrk="1" hangingPunct="1"/>
              <a:t>10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320CF6-49C6-4F3C-BD8A-74D9B13680CE}" type="slidenum">
              <a:rPr lang="en-US" altLang="ko-KR">
                <a:latin typeface="Calibri" pitchFamily="34" charset="0"/>
              </a:rPr>
              <a:pPr eaLnBrk="1" hangingPunct="1"/>
              <a:t>11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E92D39-F9E6-4943-99A9-4FF5E045C7B8}" type="slidenum">
              <a:rPr lang="en-US" altLang="ko-KR">
                <a:latin typeface="Calibri" pitchFamily="34" charset="0"/>
              </a:rPr>
              <a:pPr eaLnBrk="1" hangingPunct="1"/>
              <a:t>12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EBF658-18E1-4926-9967-1C040F2F1BC6}" type="slidenum">
              <a:rPr lang="en-US" altLang="ko-KR">
                <a:latin typeface="Calibri" pitchFamily="34" charset="0"/>
              </a:rPr>
              <a:pPr eaLnBrk="1" hangingPunct="1"/>
              <a:t>14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EBF658-18E1-4926-9967-1C040F2F1BC6}" type="slidenum">
              <a:rPr lang="en-US" altLang="ko-KR">
                <a:latin typeface="Calibri" pitchFamily="34" charset="0"/>
              </a:rPr>
              <a:pPr eaLnBrk="1" hangingPunct="1"/>
              <a:t>15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740B75-FE05-420E-B576-A4CFFCF7E243}" type="slidenum">
              <a:rPr lang="en-US" altLang="ko-KR">
                <a:latin typeface="Calibri" pitchFamily="34" charset="0"/>
              </a:rPr>
              <a:pPr eaLnBrk="1" hangingPunct="1"/>
              <a:t>16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EBF658-18E1-4926-9967-1C040F2F1BC6}" type="slidenum">
              <a:rPr lang="en-US" altLang="ko-KR">
                <a:latin typeface="Calibri" pitchFamily="34" charset="0"/>
              </a:rPr>
              <a:pPr eaLnBrk="1" hangingPunct="1"/>
              <a:t>17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70E1D0-71F2-4CFE-B9DA-A7A7E2778293}" type="slidenum">
              <a:rPr lang="en-US" altLang="ko-KR">
                <a:latin typeface="Calibri" pitchFamily="34" charset="0"/>
              </a:rPr>
              <a:pPr eaLnBrk="1" hangingPunct="1"/>
              <a:t>19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A21309-7745-452A-957C-68F4C051B2FA}" type="slidenum">
              <a:rPr lang="en-US" altLang="ko-KR">
                <a:latin typeface="Calibri" pitchFamily="34" charset="0"/>
              </a:rPr>
              <a:pPr eaLnBrk="1" hangingPunct="1"/>
              <a:t>20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BB9761-BB9F-404E-9475-CCDC9A954B2F}" type="slidenum">
              <a:rPr lang="en-US" altLang="ko-KR">
                <a:latin typeface="Calibri" pitchFamily="34" charset="0"/>
              </a:rPr>
              <a:pPr eaLnBrk="1" hangingPunct="1"/>
              <a:t>21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FEA2FD-C928-4976-A580-7C71F598CB33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C5AF2C-CEF5-452C-AC9A-2418E5B5E911}" type="slidenum">
              <a:rPr lang="en-US" altLang="ko-KR">
                <a:latin typeface="Calibri" pitchFamily="34" charset="0"/>
              </a:rPr>
              <a:pPr eaLnBrk="1" hangingPunct="1"/>
              <a:t>22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04DE72-6CBC-4395-B689-7FD1467AE67C}" type="slidenum">
              <a:rPr lang="en-US" altLang="ko-KR">
                <a:latin typeface="Calibri" pitchFamily="34" charset="0"/>
              </a:rPr>
              <a:pPr eaLnBrk="1" hangingPunct="1"/>
              <a:t>23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BA4E46-E465-4C55-952F-C0AF2C2AE129}" type="slidenum">
              <a:rPr lang="en-US" altLang="ko-KR">
                <a:latin typeface="Calibri" pitchFamily="34" charset="0"/>
              </a:rPr>
              <a:pPr eaLnBrk="1" hangingPunct="1"/>
              <a:t>24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BA4E46-E465-4C55-952F-C0AF2C2AE129}" type="slidenum">
              <a:rPr lang="en-US" altLang="ko-KR">
                <a:latin typeface="Calibri" pitchFamily="34" charset="0"/>
              </a:rPr>
              <a:pPr eaLnBrk="1" hangingPunct="1"/>
              <a:t>25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BA4E46-E465-4C55-952F-C0AF2C2AE129}" type="slidenum">
              <a:rPr lang="en-US" altLang="ko-KR">
                <a:latin typeface="Calibri" pitchFamily="34" charset="0"/>
              </a:rPr>
              <a:pPr eaLnBrk="1" hangingPunct="1"/>
              <a:t>26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D8B306-0E23-4FC2-AFC5-D983CD5C271A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D96489-F148-4F4A-B7EB-4728D705DA4A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71193B-83D1-4D85-A158-DD061FEECC01}" type="slidenum">
              <a:rPr lang="en-US" altLang="ko-KR">
                <a:latin typeface="Calibri" pitchFamily="34" charset="0"/>
              </a:rPr>
              <a:pPr eaLnBrk="1" hangingPunct="1"/>
              <a:t>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2BF0185-CB81-4A8D-9754-2B93E2CEBE84}" type="slidenum">
              <a:rPr lang="en-US" altLang="ko-KR">
                <a:latin typeface="Calibri" pitchFamily="34" charset="0"/>
              </a:rPr>
              <a:pPr eaLnBrk="1" hangingPunct="1"/>
              <a:t>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C631D7-1CE4-47A6-A1B9-13A4FF871F21}" type="slidenum">
              <a:rPr lang="en-US" altLang="ko-KR">
                <a:latin typeface="Calibri" pitchFamily="34" charset="0"/>
              </a:rPr>
              <a:pPr eaLnBrk="1" hangingPunct="1"/>
              <a:t>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3924A0-63A4-4D55-A014-F2A4B186D6C9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0A45BA-BC2C-4BE0-A138-B51171BA0E6F}" type="slidenum">
              <a:rPr lang="en-US" altLang="ko-KR">
                <a:latin typeface="Calibri" pitchFamily="34" charset="0"/>
              </a:rPr>
              <a:pPr eaLnBrk="1" hangingPunct="1"/>
              <a:t>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353438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93550" y="3344863"/>
            <a:ext cx="5580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13: Association Rules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Mining Association Rules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ko-KR" dirty="0" smtClean="0">
                <a:ea typeface="굴림" charset="-127"/>
              </a:rPr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Frequent </a:t>
            </a:r>
            <a:r>
              <a:rPr lang="en-US" altLang="ko-KR" dirty="0" err="1" smtClean="0">
                <a:solidFill>
                  <a:srgbClr val="FF0000"/>
                </a:solidFill>
                <a:ea typeface="굴림" charset="-127"/>
              </a:rPr>
              <a:t>Itemset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 Generation</a:t>
            </a:r>
            <a:endParaRPr lang="en-US" altLang="ko-KR" dirty="0" smtClean="0">
              <a:ea typeface="굴림" charset="-127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ko-KR" dirty="0" smtClean="0">
                <a:ea typeface="굴림" charset="-127"/>
              </a:rPr>
              <a:t>Generate all </a:t>
            </a:r>
            <a:r>
              <a:rPr lang="en-US" altLang="ko-KR" dirty="0" err="1" smtClean="0">
                <a:ea typeface="굴림" charset="-127"/>
              </a:rPr>
              <a:t>itemsets</a:t>
            </a:r>
            <a:r>
              <a:rPr lang="en-US" altLang="ko-KR" dirty="0" smtClean="0">
                <a:ea typeface="굴림" charset="-127"/>
              </a:rPr>
              <a:t> whose support </a:t>
            </a:r>
            <a:r>
              <a:rPr lang="en-US" altLang="ko-KR" dirty="0" smtClean="0">
                <a:ea typeface="굴림" charset="-127"/>
                <a:sym typeface="Symbol" pitchFamily="18" charset="2"/>
              </a:rPr>
              <a:t> </a:t>
            </a:r>
            <a:r>
              <a:rPr lang="en-US" altLang="ko-KR" dirty="0" err="1" smtClean="0">
                <a:ea typeface="굴림" charset="-127"/>
              </a:rPr>
              <a:t>minsup</a:t>
            </a:r>
            <a:endParaRPr lang="en-US" altLang="ko-KR" dirty="0" smtClean="0">
              <a:ea typeface="굴림" charset="-127"/>
            </a:endParaRPr>
          </a:p>
          <a:p>
            <a:pPr marL="1295400" lvl="2" indent="-381000">
              <a:buFont typeface="Arial" charset="0"/>
              <a:buNone/>
            </a:pPr>
            <a:endParaRPr lang="en-US" altLang="ko-KR" dirty="0" smtClean="0">
              <a:ea typeface="굴림" charset="-127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Rule Generation</a:t>
            </a:r>
            <a:endParaRPr lang="en-US" altLang="ko-KR" dirty="0" smtClean="0">
              <a:ea typeface="굴림" charset="-127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ko-KR" dirty="0" smtClean="0">
                <a:ea typeface="굴림" charset="-127"/>
              </a:rPr>
              <a:t>Generate high confidence rules from each frequent </a:t>
            </a:r>
            <a:r>
              <a:rPr lang="en-US" altLang="ko-KR" dirty="0" err="1" smtClean="0">
                <a:ea typeface="굴림" charset="-127"/>
              </a:rPr>
              <a:t>itemset</a:t>
            </a:r>
            <a:r>
              <a:rPr lang="en-US" altLang="ko-KR" dirty="0" smtClean="0">
                <a:ea typeface="굴림" charset="-127"/>
              </a:rPr>
              <a:t>, where each rule is a binary partitioning of a frequent </a:t>
            </a:r>
            <a:r>
              <a:rPr lang="en-US" altLang="ko-KR" dirty="0" err="1" smtClean="0">
                <a:ea typeface="굴림" charset="-127"/>
              </a:rPr>
              <a:t>itemset</a:t>
            </a:r>
            <a:endParaRPr lang="en-US" altLang="ko-KR" dirty="0" smtClean="0">
              <a:ea typeface="굴림" charset="-127"/>
            </a:endParaRPr>
          </a:p>
          <a:p>
            <a:pPr marL="533400" indent="-533400"/>
            <a:r>
              <a:rPr lang="en-US" altLang="ko-KR" dirty="0" smtClean="0">
                <a:ea typeface="굴림" charset="-127"/>
              </a:rPr>
              <a:t>Frequent </a:t>
            </a:r>
            <a:r>
              <a:rPr lang="en-US" altLang="ko-KR" dirty="0" err="1" smtClean="0">
                <a:ea typeface="굴림" charset="-127"/>
              </a:rPr>
              <a:t>itemset</a:t>
            </a:r>
            <a:r>
              <a:rPr lang="en-US" altLang="ko-KR" dirty="0" smtClean="0">
                <a:ea typeface="굴림" charset="-127"/>
              </a:rPr>
              <a:t>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0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Measures of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i="1" dirty="0" smtClean="0">
                <a:ea typeface="굴림" charset="-127"/>
              </a:rPr>
              <a:t>Confidence</a:t>
            </a:r>
            <a:r>
              <a:rPr lang="en-US" altLang="ko-KR" sz="2400" b="1" dirty="0" smtClean="0">
                <a:ea typeface="굴림" charset="-127"/>
              </a:rPr>
              <a:t>:</a:t>
            </a:r>
            <a:r>
              <a:rPr lang="en-US" altLang="ko-KR" sz="2400" dirty="0" smtClean="0">
                <a:ea typeface="굴림" charset="-127"/>
              </a:rPr>
              <a:t> the % of antecedent transactions that also have the consequent item set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Lift</a:t>
            </a:r>
            <a:r>
              <a:rPr lang="en-US" altLang="ko-KR" sz="2400" dirty="0" smtClean="0">
                <a:ea typeface="굴림" charset="-127"/>
              </a:rPr>
              <a:t> = </a:t>
            </a:r>
            <a:r>
              <a:rPr lang="en-US" altLang="ko-KR" sz="2400" i="1" dirty="0" smtClean="0">
                <a:ea typeface="굴림" charset="-127"/>
              </a:rPr>
              <a:t>confidence</a:t>
            </a:r>
            <a:r>
              <a:rPr lang="en-US" altLang="ko-KR" sz="2400" dirty="0" smtClean="0">
                <a:ea typeface="굴림" charset="-127"/>
              </a:rPr>
              <a:t>/(</a:t>
            </a:r>
            <a:r>
              <a:rPr lang="en-US" altLang="ko-KR" sz="2400" i="1" dirty="0" smtClean="0">
                <a:ea typeface="굴림" charset="-127"/>
              </a:rPr>
              <a:t>benchmark confidence</a:t>
            </a:r>
            <a:r>
              <a:rPr lang="en-US" altLang="ko-KR" sz="2400" dirty="0" smtClean="0">
                <a:ea typeface="굴림" charset="-127"/>
              </a:rPr>
              <a:t>)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i="1" dirty="0" smtClean="0">
                <a:ea typeface="굴림" charset="-127"/>
              </a:rPr>
              <a:t>Benchmark confidence</a:t>
            </a:r>
            <a:r>
              <a:rPr lang="en-US" altLang="ko-KR" sz="2400" dirty="0" smtClean="0">
                <a:ea typeface="굴림" charset="-127"/>
              </a:rPr>
              <a:t> = transactions with consequent as % of all transactions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Lift &gt; 1 indicates a rule that is useful in finding consequent items sets (i.e., more useful than just selecting transactions randomly)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10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9171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Alternate Data Format: Binary Matrix 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771650"/>
            <a:ext cx="67627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11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7273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dirty="0" err="1" smtClean="0">
                <a:ea typeface="굴림" charset="-127"/>
              </a:rPr>
              <a:t>Apriori</a:t>
            </a:r>
            <a:r>
              <a:rPr lang="en-US" altLang="ko-KR" dirty="0" smtClean="0">
                <a:ea typeface="굴림" charset="-127"/>
              </a:rPr>
              <a:t> Algorithm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12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50703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4343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4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000" b="0">
                  <a:solidFill>
                    <a:srgbClr val="0C6D9C"/>
                  </a:solidFill>
                  <a:ea typeface="굴림" charset="-127"/>
                </a:rPr>
                <a:t>Found to be Infrequent</a:t>
              </a:r>
              <a:endParaRPr lang="en-US" altLang="ko-KR" sz="2000" b="0">
                <a:solidFill>
                  <a:srgbClr val="0C6D9C"/>
                </a:solidFill>
                <a:ea typeface="굴림" charset="-127"/>
                <a:sym typeface="Symbol" pitchFamily="18" charset="2"/>
              </a:endParaRPr>
            </a:p>
          </p:txBody>
        </p:sp>
        <p:graphicFrame>
          <p:nvGraphicFramePr>
            <p:cNvPr id="14345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39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2800" smtClean="0">
                <a:ea typeface="굴림" charset="-127"/>
              </a:rPr>
              <a:t>Illustrating Apriori Principle</a:t>
            </a:r>
          </a:p>
        </p:txBody>
      </p:sp>
      <p:grpSp>
        <p:nvGrpSpPr>
          <p:cNvPr id="1239047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4341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2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000" b="0">
                  <a:solidFill>
                    <a:srgbClr val="FF0000"/>
                  </a:solidFill>
                  <a:ea typeface="굴림" charset="-127"/>
                </a:rPr>
                <a:t>Pruned supersets</a:t>
              </a:r>
              <a:endParaRPr lang="en-US" altLang="ko-KR" sz="2000" b="0">
                <a:solidFill>
                  <a:srgbClr val="FF0000"/>
                </a:solidFill>
                <a:ea typeface="굴림" charset="-127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6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45324" y="180048"/>
            <a:ext cx="7341476" cy="1143000"/>
          </a:xfrm>
        </p:spPr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2840"/>
            <a:ext cx="8229600" cy="4038600"/>
          </a:xfrm>
        </p:spPr>
        <p:txBody>
          <a:bodyPr/>
          <a:lstStyle/>
          <a:p>
            <a:pPr lvl="1" eaLnBrk="1" hangingPunct="1"/>
            <a:r>
              <a:rPr lang="en-US" altLang="ko-KR" sz="2400" dirty="0" smtClean="0">
                <a:ea typeface="굴림" charset="-127"/>
              </a:rPr>
              <a:t>Sequentially apply rule selection until no association rule is found</a:t>
            </a:r>
          </a:p>
          <a:p>
            <a:pPr lvl="1" eaLnBrk="1" hangingPunct="1"/>
            <a:endParaRPr lang="en-US" altLang="ko-KR" sz="2400" dirty="0">
              <a:ea typeface="굴림" charset="-127"/>
            </a:endParaRP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Example: find rules with the minimum support of 3/7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0" y="3425824"/>
            <a:ext cx="4196705" cy="216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14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39032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45324" y="180048"/>
            <a:ext cx="7341476" cy="1143000"/>
          </a:xfrm>
        </p:spPr>
        <p:txBody>
          <a:bodyPr/>
          <a:lstStyle/>
          <a:p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2840"/>
            <a:ext cx="5470634" cy="4493160"/>
          </a:xfrm>
        </p:spPr>
        <p:txBody>
          <a:bodyPr/>
          <a:lstStyle/>
          <a:p>
            <a:pPr lvl="1" eaLnBrk="1" hangingPunct="1"/>
            <a:r>
              <a:rPr lang="en-US" altLang="ko-KR" sz="2400" dirty="0" smtClean="0">
                <a:ea typeface="굴림" charset="-127"/>
              </a:rPr>
              <a:t>With one item, they are no less than 3/7: assume they are all frequent.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With chosen items, construct two-items supports: {1,2}, {2,3}, {2,4}, {3,4} are selected while {1,3}, {1,4} are not.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Consider three items using the chosen items pruning them by excluding items with </a:t>
            </a:r>
            <a:r>
              <a:rPr lang="en-US" altLang="ko-KR" sz="2400" dirty="0">
                <a:ea typeface="굴림" charset="-127"/>
              </a:rPr>
              <a:t>{1,3}, {1,4</a:t>
            </a:r>
            <a:r>
              <a:rPr lang="en-US" altLang="ko-KR" sz="2400" dirty="0" smtClean="0">
                <a:ea typeface="굴림" charset="-127"/>
              </a:rPr>
              <a:t>}: no frequent items are found</a:t>
            </a:r>
          </a:p>
          <a:p>
            <a:pPr lvl="1" eaLnBrk="1" hangingPunct="1"/>
            <a:endParaRPr lang="en-US" altLang="ko-KR" sz="2400" dirty="0" smtClean="0">
              <a:ea typeface="굴림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09" y="1456453"/>
            <a:ext cx="1718305" cy="143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09" y="3037494"/>
            <a:ext cx="1616312" cy="188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09" y="5036536"/>
            <a:ext cx="1642249" cy="55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15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07039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Process of Rule Selection	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3733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Generate all rules that meet specified support &amp; confidence</a:t>
            </a:r>
          </a:p>
          <a:p>
            <a:pPr marL="571500" lvl="1" eaLnBrk="1" hangingPunct="1"/>
            <a:r>
              <a:rPr lang="en-US" altLang="ko-KR" dirty="0" smtClean="0">
                <a:ea typeface="굴림" charset="-127"/>
              </a:rPr>
              <a:t>Find frequent item sets (those with sufficient support – see above)</a:t>
            </a:r>
          </a:p>
          <a:p>
            <a:pPr marL="571500" lvl="1" eaLnBrk="1" hangingPunct="1"/>
            <a:r>
              <a:rPr lang="en-US" altLang="ko-KR" dirty="0" smtClean="0">
                <a:ea typeface="굴림" charset="-127"/>
              </a:rPr>
              <a:t>From these item sets, generate rules with sufficient confidence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ea typeface="굴림" charset="-127"/>
              </a:rPr>
              <a:t>-&gt; Market basket Analysis</a:t>
            </a:r>
          </a:p>
          <a:p>
            <a:pPr marL="571500" lvl="1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16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21854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Example: Rules from {red, white, green}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038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{red, white} &gt; {green} with confidence = 2/4 = 50% 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[(support {red, white, green})/(support {red, white})]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{red, green} &gt; {white} with confidence = 2/2 = 100%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[(support {red, white, green})/(support {red, green})]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Plus 4 more with confidence of 100%, 33%, 29% &amp; 100%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If confidence criterion is 70%, report only rules 2, 3 and 6</a:t>
            </a: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17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52268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charset="-127"/>
              </a:rPr>
              <a:t>Rule Generation for Apriori Algorithm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695450" y="13716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0" dirty="0">
                <a:solidFill>
                  <a:srgbClr val="CC3300"/>
                </a:solidFill>
                <a:latin typeface="Times New Roman" pitchFamily="18" charset="0"/>
                <a:ea typeface="굴림" charset="-127"/>
              </a:rPr>
              <a:t>Lattice of rules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50184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5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86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charset="-127"/>
                </a:rPr>
                <a:t>Pruned Rules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 b="0">
                <a:ea typeface="굴림" charset="-127"/>
              </a:rPr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125978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What are Association Rules?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Study of “what goes with what”</a:t>
            </a:r>
          </a:p>
          <a:p>
            <a:pPr marL="742950" lvl="1" indent="-285750" eaLnBrk="1" hangingPunct="1"/>
            <a:r>
              <a:rPr lang="en-US" altLang="ko-KR" dirty="0" smtClean="0">
                <a:ea typeface="굴림" charset="-127"/>
              </a:rPr>
              <a:t>“Customers who bought X also bought Y”</a:t>
            </a:r>
          </a:p>
          <a:p>
            <a:pPr marL="742950" lvl="1" indent="-285750" eaLnBrk="1" hangingPunct="1"/>
            <a:r>
              <a:rPr lang="en-US" altLang="ko-KR" dirty="0" smtClean="0">
                <a:ea typeface="굴림" charset="-127"/>
              </a:rPr>
              <a:t>What symptoms go with what diagnosis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Transaction-based or event-based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Also called “market basket analysis” and “affinity analysis”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Originated with study of customer transactions databases to determine associations among items purchased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8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3166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All Rules (XLMiner Output)</a:t>
            </a:r>
          </a:p>
        </p:txBody>
      </p:sp>
      <p:pic>
        <p:nvPicPr>
          <p:cNvPr id="215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169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19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3502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Interpretation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ko-KR" sz="2800" i="1" dirty="0" smtClean="0">
                <a:ea typeface="굴림" charset="-127"/>
              </a:rPr>
              <a:t>Lift ratio </a:t>
            </a:r>
            <a:r>
              <a:rPr lang="en-US" altLang="ko-KR" sz="2800" dirty="0" smtClean="0">
                <a:ea typeface="굴림" charset="-127"/>
              </a:rPr>
              <a:t>shows how effective the rule is in finding consequents (useful if finding particular consequents is important)</a:t>
            </a:r>
          </a:p>
          <a:p>
            <a:pPr eaLnBrk="1" hangingPunct="1"/>
            <a:endParaRPr lang="en-US" altLang="ko-KR" sz="2800" i="1" dirty="0" smtClean="0">
              <a:ea typeface="굴림" charset="-127"/>
            </a:endParaRPr>
          </a:p>
          <a:p>
            <a:pPr eaLnBrk="1" hangingPunct="1"/>
            <a:r>
              <a:rPr lang="en-US" altLang="ko-KR" sz="2800" i="1" dirty="0" smtClean="0">
                <a:ea typeface="굴림" charset="-127"/>
              </a:rPr>
              <a:t>Confidence</a:t>
            </a:r>
            <a:r>
              <a:rPr lang="en-US" altLang="ko-KR" sz="2800" dirty="0" smtClean="0">
                <a:ea typeface="굴림" charset="-127"/>
              </a:rPr>
              <a:t> shows the rate at which consequents will be found (useful in learning costs of promotion)  </a:t>
            </a:r>
          </a:p>
          <a:p>
            <a:pPr eaLnBrk="1" hangingPunct="1"/>
            <a:endParaRPr lang="en-US" altLang="ko-KR" sz="2800" i="1" dirty="0" smtClean="0">
              <a:ea typeface="굴림" charset="-127"/>
            </a:endParaRPr>
          </a:p>
          <a:p>
            <a:pPr eaLnBrk="1" hangingPunct="1"/>
            <a:r>
              <a:rPr lang="en-US" altLang="ko-KR" sz="2800" i="1" dirty="0" smtClean="0">
                <a:ea typeface="굴림" charset="-127"/>
              </a:rPr>
              <a:t>Support</a:t>
            </a:r>
            <a:r>
              <a:rPr lang="en-US" altLang="ko-KR" sz="2800" dirty="0" smtClean="0">
                <a:ea typeface="굴림" charset="-127"/>
              </a:rPr>
              <a:t> measures overall impact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20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63561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Caution: The Role of Chance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Random data can generate apparently interesting association rules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The more rules you produce, the greater this danger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Rules based on large numbers of records are less subject to this danger</a:t>
            </a: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21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92286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Example: Charles Book Club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458200" cy="9906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smtClean="0">
                <a:ea typeface="굴림" charset="-127"/>
              </a:rPr>
              <a:t>Row 1, e.g., is a transaction in which books were bought in the following categories:  Youth, Do it Yourself, Geography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54963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22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9732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XLMiner Output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800600"/>
            <a:ext cx="80772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Rules arrayed in order of lift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mtClean="0">
                <a:ea typeface="굴림" charset="-127"/>
              </a:rPr>
              <a:t>Information can be compressed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2200" smtClean="0">
                <a:ea typeface="굴림" charset="-127"/>
              </a:rPr>
              <a:t>e.g., rules 2 and 7 have same trio of books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55013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23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460670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Strength of market basket analysis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1737638"/>
            <a:ext cx="7772400" cy="4552525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Clear and easily understood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Readily carried into action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Good for large data sets and do not know where to start with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The computations are relatively simple compared with neural networks and so on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User-friendly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24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223973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93062" cy="1020721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Weaknesses of market basket analysis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1737638"/>
            <a:ext cx="7772400" cy="4552525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High computation power (easily grow exponentially)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Setting the minimum level of support, confidence, and lift is required to select important rules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Determining the right set of items in the analysis can be subjective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Producing too many rules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Should be coupled with other analysis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25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15966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Summary	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Association rules (or </a:t>
            </a:r>
            <a:r>
              <a:rPr lang="en-US" altLang="ko-KR" sz="2400" i="1" dirty="0" smtClean="0">
                <a:ea typeface="굴림" charset="-127"/>
              </a:rPr>
              <a:t>affinity analysis, </a:t>
            </a:r>
            <a:r>
              <a:rPr lang="en-US" altLang="ko-KR" sz="2400" dirty="0" smtClean="0">
                <a:ea typeface="굴림" charset="-127"/>
              </a:rPr>
              <a:t>or </a:t>
            </a:r>
            <a:r>
              <a:rPr lang="en-US" altLang="ko-KR" sz="2400" i="1" dirty="0" smtClean="0">
                <a:ea typeface="굴림" charset="-127"/>
              </a:rPr>
              <a:t>market basket analysis</a:t>
            </a:r>
            <a:r>
              <a:rPr lang="en-US" altLang="ko-KR" sz="2400" dirty="0" smtClean="0">
                <a:ea typeface="굴림" charset="-127"/>
              </a:rPr>
              <a:t>) produce rules on associations between items from a database of transactions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Widely used in </a:t>
            </a:r>
            <a:r>
              <a:rPr lang="en-US" altLang="ko-KR" sz="2400" b="1" dirty="0" smtClean="0">
                <a:ea typeface="굴림" charset="-127"/>
              </a:rPr>
              <a:t>recommender systems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Most popular method is </a:t>
            </a:r>
            <a:r>
              <a:rPr lang="en-US" altLang="ko-KR" sz="2400" b="1" dirty="0" err="1" smtClean="0">
                <a:ea typeface="굴림" charset="-127"/>
              </a:rPr>
              <a:t>Apriori</a:t>
            </a:r>
            <a:r>
              <a:rPr lang="en-US" altLang="ko-KR" sz="2400" b="1" dirty="0" smtClean="0">
                <a:ea typeface="굴림" charset="-127"/>
              </a:rPr>
              <a:t> algorithm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To reduce computation, we consider only “frequent” item sets (=support)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Performance is measured by </a:t>
            </a:r>
            <a:r>
              <a:rPr lang="en-US" altLang="ko-KR" sz="2400" i="1" dirty="0" smtClean="0">
                <a:ea typeface="굴림" charset="-127"/>
              </a:rPr>
              <a:t>confidence</a:t>
            </a:r>
            <a:r>
              <a:rPr lang="en-US" altLang="ko-KR" sz="2400" dirty="0" smtClean="0">
                <a:ea typeface="굴림" charset="-127"/>
              </a:rPr>
              <a:t> and </a:t>
            </a:r>
            <a:r>
              <a:rPr lang="en-US" altLang="ko-KR" sz="2400" i="1" dirty="0" smtClean="0">
                <a:ea typeface="굴림" charset="-127"/>
              </a:rPr>
              <a:t>lift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Can produce a profusion of rules; review is required to identify useful rules and to reduce redundancy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26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3384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219200"/>
            <a:ext cx="65960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Used in many recommender systems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685800" y="4800600"/>
            <a:ext cx="8077200" cy="1600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61363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Generating Rules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64513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Terms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“IF” part = </a:t>
            </a:r>
            <a:r>
              <a:rPr lang="en-US" altLang="ko-KR" sz="2800" b="1" dirty="0" smtClean="0">
                <a:ea typeface="굴림" charset="-127"/>
              </a:rPr>
              <a:t>antecedent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“THEN” part = </a:t>
            </a:r>
            <a:r>
              <a:rPr lang="en-US" altLang="ko-KR" sz="2800" b="1" dirty="0" smtClean="0">
                <a:ea typeface="굴림" charset="-127"/>
              </a:rPr>
              <a:t>consequent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“Item set” = the items (e.g., products) comprising the antecedent or consequent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Antecedent and consequent are </a:t>
            </a:r>
            <a:r>
              <a:rPr lang="en-US" altLang="ko-KR" sz="2800" i="1" dirty="0" smtClean="0">
                <a:ea typeface="굴림" charset="-127"/>
              </a:rPr>
              <a:t>disjoint</a:t>
            </a:r>
            <a:r>
              <a:rPr lang="en-US" altLang="ko-KR" sz="2800" dirty="0" smtClean="0">
                <a:ea typeface="굴림" charset="-127"/>
              </a:rPr>
              <a:t> (i.e., have no items in common)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19964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8203269" cy="1020721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Tiny Example: Phone Faceplates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43338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9" descr="http://t2.gstatic.com/images?q=tbn:ANd9GcRasFLudPijanNjGzbHGxTthZTMRRxIvFUCRqYXB8jg8E7SBTM&amp;t=1&amp;usg=__Hjh3ADf2Q9MI1bsBAGWu2XOxFHY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8400"/>
            <a:ext cx="20383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5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04377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Many Rules are Possible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For example: Transaction 1 supports several rules, such as 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“If red, then white” (“If a red faceplate is purchased, then so is a white one”)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“If white, then red”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“If red and white, then green”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+ several more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6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25894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Frequent Item Sets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Ideally, we want to create all possible combinations of items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b="1" dirty="0" smtClean="0">
                <a:ea typeface="굴림" charset="-127"/>
              </a:rPr>
              <a:t>Problem:</a:t>
            </a:r>
            <a:r>
              <a:rPr lang="en-US" altLang="ko-KR" sz="2800" dirty="0" smtClean="0">
                <a:ea typeface="굴림" charset="-127"/>
              </a:rPr>
              <a:t> computation time grows exponentially as # items increases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b="1" dirty="0" smtClean="0">
                <a:ea typeface="굴림" charset="-127"/>
              </a:rPr>
              <a:t>Solution:</a:t>
            </a:r>
            <a:r>
              <a:rPr lang="en-US" altLang="ko-KR" sz="2800" dirty="0" smtClean="0">
                <a:ea typeface="굴림" charset="-127"/>
              </a:rPr>
              <a:t> consider only “frequent item sets”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Criterion for frequent: </a:t>
            </a:r>
            <a:r>
              <a:rPr lang="en-US" altLang="ko-KR" sz="2800" i="1" dirty="0" smtClean="0">
                <a:ea typeface="굴림" charset="-127"/>
              </a:rPr>
              <a:t>support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7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43397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Support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i="1" dirty="0" smtClean="0">
                <a:ea typeface="굴림" charset="-127"/>
              </a:rPr>
              <a:t>Support</a:t>
            </a:r>
            <a:r>
              <a:rPr lang="en-US" altLang="ko-KR" dirty="0" smtClean="0">
                <a:ea typeface="굴림" charset="-127"/>
              </a:rPr>
              <a:t> = # (or percent) of transactions that include both the antecedent and the consequent</a:t>
            </a:r>
          </a:p>
          <a:p>
            <a:pPr marL="0" indent="0" eaLnBrk="1" hangingPunct="1"/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Example: support for the item set {red, white} is 4 out of 10 transactions, or 40%</a:t>
            </a: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8</a:t>
            </a:fld>
            <a:r>
              <a:rPr kumimoji="0" lang="en-US" altLang="ko-KR" dirty="0" smtClean="0">
                <a:ea typeface="굴림" pitchFamily="50" charset="-127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222337876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537606</TotalTime>
  <Words>1021</Words>
  <Application>Microsoft Office PowerPoint</Application>
  <PresentationFormat>화면 슬라이드 쇼(4:3)</PresentationFormat>
  <Paragraphs>173</Paragraphs>
  <Slides>27</Slides>
  <Notes>24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1_Blends</vt:lpstr>
      <vt:lpstr>Microsoft Visio Drawing</vt:lpstr>
      <vt:lpstr>Data Mining for Business Intelligence</vt:lpstr>
      <vt:lpstr>What are Association Rules?</vt:lpstr>
      <vt:lpstr>Used in many recommender systems</vt:lpstr>
      <vt:lpstr>Generating Rules</vt:lpstr>
      <vt:lpstr>Terms</vt:lpstr>
      <vt:lpstr>Tiny Example: Phone Faceplates</vt:lpstr>
      <vt:lpstr>Many Rules are Possible</vt:lpstr>
      <vt:lpstr>Frequent Item Sets</vt:lpstr>
      <vt:lpstr>Support</vt:lpstr>
      <vt:lpstr>Mining Association Rules</vt:lpstr>
      <vt:lpstr>Measures of Performance</vt:lpstr>
      <vt:lpstr>Alternate Data Format: Binary Matrix </vt:lpstr>
      <vt:lpstr>Apriori Algorithm</vt:lpstr>
      <vt:lpstr>Illustrating Apriori Principle</vt:lpstr>
      <vt:lpstr>Apriori algorithm</vt:lpstr>
      <vt:lpstr>Apriori algorithm</vt:lpstr>
      <vt:lpstr>Process of Rule Selection </vt:lpstr>
      <vt:lpstr>Example: Rules from {red, white, green}</vt:lpstr>
      <vt:lpstr>Rule Generation for Apriori Algorithm</vt:lpstr>
      <vt:lpstr>All Rules (XLMiner Output)</vt:lpstr>
      <vt:lpstr>Interpretation</vt:lpstr>
      <vt:lpstr>Caution: The Role of Chance</vt:lpstr>
      <vt:lpstr>Example: Charles Book Club</vt:lpstr>
      <vt:lpstr>XLMiner Output</vt:lpstr>
      <vt:lpstr>Strength of market basket analysis</vt:lpstr>
      <vt:lpstr>Weaknesses of market basket analysis</vt:lpstr>
      <vt:lpstr>Summary </vt:lpstr>
    </vt:vector>
  </TitlesOfParts>
  <Company>UTK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Sky</cp:lastModifiedBy>
  <cp:revision>1005</cp:revision>
  <dcterms:created xsi:type="dcterms:W3CDTF">2007-09-27T14:26:51Z</dcterms:created>
  <dcterms:modified xsi:type="dcterms:W3CDTF">2015-11-23T01:24:55Z</dcterms:modified>
</cp:coreProperties>
</file>