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9" r:id="rId1"/>
  </p:sldMasterIdLst>
  <p:notesMasterIdLst>
    <p:notesMasterId r:id="rId37"/>
  </p:notesMasterIdLst>
  <p:handoutMasterIdLst>
    <p:handoutMasterId r:id="rId38"/>
  </p:handoutMasterIdLst>
  <p:sldIdLst>
    <p:sldId id="256" r:id="rId2"/>
    <p:sldId id="578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3" r:id="rId17"/>
    <p:sldId id="594" r:id="rId18"/>
    <p:sldId id="595" r:id="rId19"/>
    <p:sldId id="596" r:id="rId20"/>
    <p:sldId id="597" r:id="rId21"/>
    <p:sldId id="598" r:id="rId22"/>
    <p:sldId id="599" r:id="rId23"/>
    <p:sldId id="600" r:id="rId24"/>
    <p:sldId id="602" r:id="rId25"/>
    <p:sldId id="601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  <p:sldId id="611" r:id="rId35"/>
    <p:sldId id="612" r:id="rId36"/>
  </p:sldIdLst>
  <p:sldSz cx="9144000" cy="6858000" type="screen4x3"/>
  <p:notesSz cx="7315200" cy="96012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Arial" pitchFamily="34" charset="0"/>
        <a:ea typeface="LG_BOLD"/>
        <a:cs typeface="LG_BOLD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0323" autoAdjust="0"/>
  </p:normalViewPr>
  <p:slideViewPr>
    <p:cSldViewPr snapToGrid="0">
      <p:cViewPr varScale="1">
        <p:scale>
          <a:sx n="95" d="100"/>
          <a:sy n="95" d="100"/>
        </p:scale>
        <p:origin x="-1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31484862-6847-4214-86BE-97690DF3E4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1152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5013" y="4560888"/>
            <a:ext cx="58451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7" tIns="49513" rIns="99027" bIns="49513" numCol="1" anchor="b" anchorCtr="0" compatLnSpc="1">
            <a:prstTxWarp prst="textNoShape">
              <a:avLst/>
            </a:prstTxWarp>
          </a:bodyPr>
          <a:lstStyle>
            <a:lvl1pPr algn="r" defTabSz="990600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F19F9B78-0BCF-4A3A-8A56-51BCDBB3BF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29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defTabSz="990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B5276D2B-87DB-41CB-B9AC-115AD967AFFD}" type="slidenum">
              <a:rPr kumimoji="0" lang="ko-KR" altLang="en-US" smtClean="0">
                <a:ea typeface="굴림" pitchFamily="50" charset="-127"/>
              </a:rPr>
              <a:pPr eaLnBrk="1" hangingPunct="1"/>
              <a:t>0</a:t>
            </a:fld>
            <a:endParaRPr kumimoji="0" lang="en-US" altLang="ko-KR" smtClean="0">
              <a:ea typeface="굴림" pitchFamily="50" charset="-127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smtClean="0"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7026F5B-86EF-4877-97A2-4A706B51AE98}" type="slidenum">
              <a:rPr lang="en-US" altLang="ko-KR">
                <a:latin typeface="Calibri" pitchFamily="34" charset="0"/>
              </a:rPr>
              <a:pPr eaLnBrk="1" hangingPunct="1"/>
              <a:t>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4EFBF80-C4AC-49A0-AF1E-A8D86BAA9333}" type="slidenum">
              <a:rPr lang="en-US" altLang="ko-KR">
                <a:latin typeface="Calibri" pitchFamily="34" charset="0"/>
              </a:rPr>
              <a:pPr eaLnBrk="1" hangingPunct="1"/>
              <a:t>10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5300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673E9790-C909-4CE6-AFD9-FB0AF3587543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11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6324" name="Slide Number Placeholder 3"/>
          <p:cNvSpPr txBox="1">
            <a:spLocks noGrp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23F766A3-6D37-4C81-9FD8-F36C61A7D2B2}" type="slidenum">
              <a:rPr lang="en-US" altLang="ko-KR" sz="1300">
                <a:latin typeface="Calibri" pitchFamily="34" charset="0"/>
                <a:ea typeface="굴림" charset="-127"/>
              </a:rPr>
              <a:pPr algn="r" eaLnBrk="1" hangingPunct="1"/>
              <a:t>12</a:t>
            </a:fld>
            <a:endParaRPr lang="en-US" altLang="ko-KR" sz="1300">
              <a:latin typeface="Calibri" pitchFamily="34" charset="0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A2FF4-5CB4-4242-B9FE-E4228E724678}" type="slidenum">
              <a:rPr lang="en-US" altLang="ko-KR">
                <a:latin typeface="Calibri" pitchFamily="34" charset="0"/>
              </a:rPr>
              <a:pPr eaLnBrk="1" hangingPunct="1"/>
              <a:t>13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8A734A-7A9D-49A0-9B55-BFF67B70E2CA}" type="slidenum">
              <a:rPr lang="en-US" altLang="ko-KR">
                <a:latin typeface="Calibri" pitchFamily="34" charset="0"/>
              </a:rPr>
              <a:pPr eaLnBrk="1" hangingPunct="1"/>
              <a:t>14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0F3369-42BC-4130-8690-8C8F317DEEE3}" type="slidenum">
              <a:rPr lang="en-US" altLang="ko-KR">
                <a:latin typeface="Calibri" pitchFamily="34" charset="0"/>
              </a:rPr>
              <a:pPr eaLnBrk="1" hangingPunct="1"/>
              <a:t>15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F727B4D-AD28-4B31-8D47-B0D618A83018}" type="slidenum">
              <a:rPr lang="en-US" altLang="ko-KR">
                <a:latin typeface="Calibri" pitchFamily="34" charset="0"/>
              </a:rPr>
              <a:pPr eaLnBrk="1" hangingPunct="1"/>
              <a:t>16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1ECB5A-DBF0-422C-AA53-4AB1A8C71188}" type="slidenum">
              <a:rPr lang="en-US" altLang="ko-KR">
                <a:latin typeface="Calibri" pitchFamily="34" charset="0"/>
              </a:rPr>
              <a:pPr eaLnBrk="1" hangingPunct="1"/>
              <a:t>17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5FFD12-821E-4ACE-987B-BF6F19928798}" type="slidenum">
              <a:rPr lang="en-US" altLang="ko-KR">
                <a:latin typeface="Calibri" pitchFamily="34" charset="0"/>
              </a:rPr>
              <a:pPr eaLnBrk="1" hangingPunct="1"/>
              <a:t>18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0782E4-6470-4BF8-BF86-93040750BC83}" type="slidenum">
              <a:rPr lang="en-US" altLang="ko-KR">
                <a:latin typeface="Calibri" pitchFamily="34" charset="0"/>
              </a:rPr>
              <a:pPr eaLnBrk="1" hangingPunct="1"/>
              <a:t>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24A69D-F413-4EB7-A214-D400C0FDBC3A}" type="slidenum">
              <a:rPr lang="en-US" altLang="ko-KR">
                <a:latin typeface="Calibri" pitchFamily="34" charset="0"/>
              </a:rPr>
              <a:pPr eaLnBrk="1" hangingPunct="1"/>
              <a:t>19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848018-DDF4-48C1-A696-2DB8CC4B706F}" type="slidenum">
              <a:rPr lang="en-US" altLang="ko-KR">
                <a:latin typeface="Calibri" pitchFamily="34" charset="0"/>
              </a:rPr>
              <a:pPr eaLnBrk="1" hangingPunct="1"/>
              <a:t>20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330087-0B7D-4A06-BA8D-572AEAE1E4B7}" type="slidenum">
              <a:rPr lang="en-US" altLang="ko-KR">
                <a:latin typeface="Calibri" pitchFamily="34" charset="0"/>
              </a:rPr>
              <a:pPr eaLnBrk="1" hangingPunct="1"/>
              <a:t>21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38CB74-AA92-408F-BA6C-6370BE749EAC}" type="slidenum">
              <a:rPr lang="en-US" altLang="ko-KR">
                <a:latin typeface="Calibri" pitchFamily="34" charset="0"/>
              </a:rPr>
              <a:pPr eaLnBrk="1" hangingPunct="1"/>
              <a:t>22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2A89BD-6482-4B0B-80F3-DB41B04B6747}" type="slidenum">
              <a:rPr lang="en-US" altLang="ko-KR">
                <a:latin typeface="Calibri" pitchFamily="34" charset="0"/>
              </a:rPr>
              <a:pPr eaLnBrk="1" hangingPunct="1"/>
              <a:t>23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517A3F-55E7-4B8A-9FF3-D5DD5674E1C7}" type="slidenum">
              <a:rPr lang="en-US" altLang="ko-KR">
                <a:latin typeface="Calibri" pitchFamily="34" charset="0"/>
              </a:rPr>
              <a:pPr eaLnBrk="1" hangingPunct="1"/>
              <a:t>24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98B69CE-60F9-401C-8292-3D6925CFF72C}" type="slidenum">
              <a:rPr lang="en-US" altLang="ko-KR">
                <a:latin typeface="Calibri" pitchFamily="34" charset="0"/>
              </a:rPr>
              <a:pPr eaLnBrk="1" hangingPunct="1"/>
              <a:t>25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F53903E-12BC-4741-B31B-33644AE0204A}" type="slidenum">
              <a:rPr lang="en-US" altLang="ko-KR">
                <a:latin typeface="Calibri" pitchFamily="34" charset="0"/>
              </a:rPr>
              <a:pPr eaLnBrk="1" hangingPunct="1"/>
              <a:t>26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BEC3389-4A4C-408F-B260-AAB0DDF58AAA}" type="slidenum">
              <a:rPr lang="en-US" altLang="ko-KR">
                <a:latin typeface="Calibri" pitchFamily="34" charset="0"/>
              </a:rPr>
              <a:pPr eaLnBrk="1" hangingPunct="1"/>
              <a:t>27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EC34132-5C44-47FE-9EDA-9AFEE80178F7}" type="slidenum">
              <a:rPr lang="en-US" altLang="ko-KR">
                <a:latin typeface="Calibri" pitchFamily="34" charset="0"/>
              </a:rPr>
              <a:pPr eaLnBrk="1" hangingPunct="1"/>
              <a:t>28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4C4B71E-8DB7-4B2D-B397-81E25984BA47}" type="slidenum">
              <a:rPr lang="en-US" altLang="ko-KR">
                <a:latin typeface="Calibri" pitchFamily="34" charset="0"/>
              </a:rPr>
              <a:pPr eaLnBrk="1" hangingPunct="1"/>
              <a:t>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61A7F7B-9A2D-41F8-9CA9-25397AC4C59D}" type="slidenum">
              <a:rPr lang="en-US" altLang="ko-KR">
                <a:latin typeface="Calibri" pitchFamily="34" charset="0"/>
              </a:rPr>
              <a:pPr eaLnBrk="1" hangingPunct="1"/>
              <a:t>29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86848-4AF3-41D8-B542-B193D8E9BC71}" type="slidenum">
              <a:rPr lang="en-US" altLang="ko-KR">
                <a:latin typeface="Calibri" pitchFamily="34" charset="0"/>
              </a:rPr>
              <a:pPr eaLnBrk="1" hangingPunct="1"/>
              <a:t>30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480698-DE70-4386-821E-705732E885A0}" type="slidenum">
              <a:rPr lang="en-US" altLang="ko-KR">
                <a:latin typeface="Calibri" pitchFamily="34" charset="0"/>
              </a:rPr>
              <a:pPr eaLnBrk="1" hangingPunct="1"/>
              <a:t>31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86DDBC-9E5E-4A3E-B350-6E655A347A50}" type="slidenum">
              <a:rPr lang="en-US" altLang="ko-KR">
                <a:latin typeface="Calibri" pitchFamily="34" charset="0"/>
              </a:rPr>
              <a:pPr eaLnBrk="1" hangingPunct="1"/>
              <a:t>32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702537-4521-4C5A-85D7-9233F582A5F8}" type="slidenum">
              <a:rPr lang="en-US" altLang="ko-KR">
                <a:latin typeface="Calibri" pitchFamily="34" charset="0"/>
              </a:rPr>
              <a:pPr eaLnBrk="1" hangingPunct="1"/>
              <a:t>33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CB4EA5-7B0F-4551-9E35-A665B9E254BE}" type="slidenum">
              <a:rPr lang="en-US" altLang="ko-KR">
                <a:latin typeface="Calibri" pitchFamily="34" charset="0"/>
              </a:rPr>
              <a:pPr eaLnBrk="1" hangingPunct="1"/>
              <a:t>34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7CD678A-5864-43B6-9043-5C2F979ECD04}" type="slidenum">
              <a:rPr lang="en-US" altLang="ko-KR">
                <a:latin typeface="Calibri" pitchFamily="34" charset="0"/>
              </a:rPr>
              <a:pPr eaLnBrk="1" hangingPunct="1"/>
              <a:t>3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939FC97-085B-42A7-B2F0-A35FD39D220A}" type="slidenum">
              <a:rPr lang="en-US" altLang="ko-KR">
                <a:latin typeface="Calibri" pitchFamily="34" charset="0"/>
              </a:rPr>
              <a:pPr eaLnBrk="1" hangingPunct="1"/>
              <a:t>4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C71D76-E8D1-498F-805E-DE71D8DE946C}" type="slidenum">
              <a:rPr lang="en-US" altLang="ko-KR">
                <a:latin typeface="Calibri" pitchFamily="34" charset="0"/>
              </a:rPr>
              <a:pPr eaLnBrk="1" hangingPunct="1"/>
              <a:t>5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F864F4-2979-44EA-868E-70F57B7A0BFD}" type="slidenum">
              <a:rPr lang="en-US" altLang="ko-KR">
                <a:latin typeface="Calibri" pitchFamily="34" charset="0"/>
              </a:rPr>
              <a:pPr eaLnBrk="1" hangingPunct="1"/>
              <a:t>6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E0B761-B704-4292-8E2A-94B5BB9ACD82}" type="slidenum">
              <a:rPr lang="en-US" altLang="ko-KR">
                <a:latin typeface="Calibri" pitchFamily="34" charset="0"/>
              </a:rPr>
              <a:pPr eaLnBrk="1" hangingPunct="1"/>
              <a:t>7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ko-KR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81EA39D-66DD-49D6-B255-DA6A690328BA}" type="slidenum">
              <a:rPr lang="en-US" altLang="ko-KR">
                <a:latin typeface="Calibri" pitchFamily="34" charset="0"/>
              </a:rPr>
              <a:pPr eaLnBrk="1" hangingPunct="1"/>
              <a:t>8</a:t>
            </a:fld>
            <a:endParaRPr lang="en-US" altLang="ko-KR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230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7748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CD57F-2112-4899-84AB-0743E5FB4A8B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991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7AF16-7854-4177-8F2E-808FF024C93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86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237F3-3437-49CB-B38E-0FB00A617D8A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492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5CBF0-2FEC-4B57-A970-BED9116B75FE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17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6354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6354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0577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0577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846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5274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3180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lang="ko-KR" altLang="en-US">
              <a:ea typeface="굴림" pitchFamily="50" charset="-127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02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579988"/>
            <a:ext cx="7772400" cy="45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2010-08-02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3600" y="63388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  <a:cs typeface="+mn-cs"/>
              </a:defRPr>
            </a:lvl1pPr>
          </a:lstStyle>
          <a:p>
            <a:pPr>
              <a:defRPr/>
            </a:pPr>
            <a:fld id="{45E5E756-3A3D-4879-98E2-91125A49B1B4}" type="slidenum">
              <a:rPr lang="ko-KR" altLang="en-US" smtClean="0"/>
              <a:pPr>
                <a:defRPr/>
              </a:pPr>
              <a:t>‹#›</a:t>
            </a:fld>
            <a:r>
              <a:rPr lang="en-US" altLang="ko-KR" dirty="0" smtClean="0"/>
              <a:t>/26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3" r:id="rId2"/>
    <p:sldLayoutId id="2147483714" r:id="rId3"/>
    <p:sldLayoutId id="2147483715" r:id="rId4"/>
    <p:sldLayoutId id="2147483717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0450" y="1592263"/>
            <a:ext cx="8083550" cy="1601787"/>
          </a:xfrm>
        </p:spPr>
        <p:txBody>
          <a:bodyPr/>
          <a:lstStyle/>
          <a:p>
            <a:pPr eaLnBrk="1" hangingPunct="1"/>
            <a:r>
              <a:rPr lang="en-US" altLang="ko-KR" sz="4800" smtClean="0">
                <a:ea typeface="굴림" pitchFamily="50" charset="-127"/>
              </a:rPr>
              <a:t>Data Mining for Business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4353438"/>
            <a:ext cx="7562850" cy="2241550"/>
          </a:xfrm>
        </p:spPr>
        <p:txBody>
          <a:bodyPr/>
          <a:lstStyle/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Kichun</a:t>
            </a:r>
            <a:r>
              <a:rPr lang="en-US" altLang="ko-KR" sz="2400" dirty="0" smtClean="0">
                <a:ea typeface="굴림" pitchFamily="50" charset="-127"/>
              </a:rPr>
              <a:t> </a:t>
            </a:r>
            <a:r>
              <a:rPr lang="en-US" altLang="ko-KR" sz="2400" dirty="0" smtClean="0">
                <a:ea typeface="굴림" pitchFamily="50" charset="-127"/>
              </a:rPr>
              <a:t>Lee, Ph.D.</a:t>
            </a:r>
          </a:p>
          <a:p>
            <a:pPr eaLnBrk="1" hangingPunct="1"/>
            <a:r>
              <a:rPr lang="en-US" altLang="ko-KR" sz="2400" dirty="0" smtClean="0">
                <a:ea typeface="굴림" pitchFamily="50" charset="-127"/>
              </a:rPr>
              <a:t>Department of Industrial Engineering</a:t>
            </a:r>
          </a:p>
          <a:p>
            <a:pPr eaLnBrk="1" hangingPunct="1"/>
            <a:r>
              <a:rPr lang="en-US" altLang="ko-KR" sz="2400" dirty="0" err="1" smtClean="0">
                <a:ea typeface="굴림" pitchFamily="50" charset="-127"/>
              </a:rPr>
              <a:t>Hanyang</a:t>
            </a:r>
            <a:r>
              <a:rPr lang="en-US" altLang="ko-KR" sz="2400" dirty="0" smtClean="0">
                <a:ea typeface="굴림" pitchFamily="50" charset="-127"/>
              </a:rPr>
              <a:t> University, Seoul, Korea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93550" y="3344863"/>
            <a:ext cx="52902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ko-KR" sz="3200" i="1" kern="0" dirty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Chapter </a:t>
            </a:r>
            <a:r>
              <a:rPr kumimoji="0" lang="en-US" altLang="ko-KR" sz="3200" i="1" kern="0" dirty="0" smtClean="0">
                <a:solidFill>
                  <a:srgbClr val="333399"/>
                </a:solidFill>
                <a:latin typeface="Tahoma"/>
                <a:ea typeface="굴림" pitchFamily="50" charset="-127"/>
                <a:cs typeface="+mj-cs"/>
              </a:rPr>
              <a:t>14: Cluster Analysis</a:t>
            </a:r>
            <a:endParaRPr lang="ko-KR" altLang="en-US" sz="3200" i="1" dirty="0">
              <a:ea typeface="LG_BOLD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6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639762"/>
          </a:xfrm>
        </p:spPr>
        <p:txBody>
          <a:bodyPr/>
          <a:lstStyle/>
          <a:p>
            <a:pPr eaLnBrk="1" hangingPunct="1"/>
            <a:r>
              <a:rPr lang="en-US" altLang="ko-KR" sz="3000" smtClean="0">
                <a:ea typeface="굴림" charset="-127"/>
              </a:rPr>
              <a:t>A </a:t>
            </a:r>
            <a:r>
              <a:rPr lang="en-US" altLang="ko-KR" sz="3000" b="1" smtClean="0">
                <a:ea typeface="굴림" charset="-127"/>
              </a:rPr>
              <a:t>Dendrogram</a:t>
            </a:r>
            <a:r>
              <a:rPr lang="en-US" altLang="ko-KR" sz="3000" smtClean="0">
                <a:ea typeface="굴림" charset="-127"/>
              </a:rPr>
              <a:t> shows the cluster hierarchy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138238"/>
            <a:ext cx="7534275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9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01146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Measuring Distance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2590800" y="2590800"/>
            <a:ext cx="5486400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3200" smtClean="0">
                <a:ea typeface="굴림" charset="-127"/>
              </a:rPr>
              <a:t>Between records</a:t>
            </a:r>
          </a:p>
          <a:p>
            <a:pPr eaLnBrk="1" hangingPunct="1"/>
            <a:endParaRPr lang="en-US" altLang="ko-KR" sz="320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3200" smtClean="0">
                <a:ea typeface="굴림" charset="-127"/>
              </a:rPr>
              <a:t>Between clusters</a:t>
            </a:r>
          </a:p>
          <a:p>
            <a:pPr eaLnBrk="1" hangingPunct="1"/>
            <a:endParaRPr lang="en-US" altLang="ko-KR" sz="3200" b="1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10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43602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 idx="4294967295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Measuring Distance Between Records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11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89867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Distance Between Two Records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2286000"/>
            <a:ext cx="8305800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b="1" smtClean="0">
                <a:ea typeface="굴림" charset="-127"/>
              </a:rPr>
              <a:t>Euclidean Distance </a:t>
            </a:r>
            <a:r>
              <a:rPr lang="en-US" altLang="ko-KR" smtClean="0">
                <a:ea typeface="굴림" charset="-127"/>
              </a:rPr>
              <a:t>is most popular: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352800"/>
            <a:ext cx="87725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12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36259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Normalizing</a:t>
            </a:r>
          </a:p>
        </p:txBody>
      </p:sp>
      <p:sp>
        <p:nvSpPr>
          <p:cNvPr id="20483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7924800" cy="4221163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Problem:</a:t>
            </a:r>
            <a:r>
              <a:rPr lang="en-US" altLang="ko-KR" sz="2800" dirty="0" smtClean="0">
                <a:ea typeface="굴림" charset="-127"/>
              </a:rPr>
              <a:t> Raw distance measures are highly influenced by scale of measurements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b="1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Solution:</a:t>
            </a:r>
            <a:r>
              <a:rPr lang="en-US" altLang="ko-KR" sz="2800" dirty="0" smtClean="0">
                <a:ea typeface="굴림" charset="-127"/>
              </a:rPr>
              <a:t> normalize (standardize) the data first</a:t>
            </a:r>
          </a:p>
          <a:p>
            <a:pPr marL="742950" lvl="1" indent="-285750" eaLnBrk="1" hangingPunct="1"/>
            <a:r>
              <a:rPr lang="en-US" altLang="ko-KR" dirty="0" smtClean="0">
                <a:ea typeface="굴림" charset="-127"/>
              </a:rPr>
              <a:t>Subtract mean, divide by std. deviation</a:t>
            </a:r>
          </a:p>
          <a:p>
            <a:pPr marL="742950" lvl="1" indent="-285750" eaLnBrk="1" hangingPunct="1"/>
            <a:r>
              <a:rPr lang="en-US" altLang="ko-KR" dirty="0" smtClean="0">
                <a:ea typeface="굴림" charset="-127"/>
              </a:rPr>
              <a:t>Also called </a:t>
            </a:r>
            <a:r>
              <a:rPr lang="en-US" altLang="ko-KR" b="1" dirty="0" smtClean="0">
                <a:ea typeface="굴림" charset="-127"/>
              </a:rPr>
              <a:t>z-scores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13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96245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Normalization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For 22 utilities: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Avg. sales = 8,914</a:t>
            </a: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Std. dev. = 3,550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Normalized score </a:t>
            </a:r>
            <a:r>
              <a:rPr lang="en-US" altLang="ko-KR" sz="2400" dirty="0" smtClean="0">
                <a:ea typeface="굴림" charset="-127"/>
              </a:rPr>
              <a:t>for Arizona sales:</a:t>
            </a:r>
          </a:p>
          <a:p>
            <a:pPr marL="114300" lvl="1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(9,077-8,914)/3,550 = 0.046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14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61729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Other Distance Measures</a:t>
            </a:r>
          </a:p>
        </p:txBody>
      </p:sp>
      <p:sp>
        <p:nvSpPr>
          <p:cNvPr id="22531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21336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Correlation-based similarity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Statistical distance (</a:t>
            </a:r>
            <a:r>
              <a:rPr lang="en-US" altLang="ko-KR" sz="2800" dirty="0" err="1" smtClean="0">
                <a:ea typeface="굴림" charset="-127"/>
              </a:rPr>
              <a:t>Mahalanobis</a:t>
            </a:r>
            <a:r>
              <a:rPr lang="en-US" altLang="ko-KR" sz="2800" dirty="0" smtClean="0">
                <a:ea typeface="굴림" charset="-127"/>
              </a:rPr>
              <a:t>)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Manhattan distance (absolute differences)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Maximum coordinate distance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Gower’s similarity (for mixed variable types: continuous &amp; categorical)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15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23684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Measuring Distance Between Clusters</a:t>
            </a:r>
            <a:endParaRPr lang="en-US" dirty="0"/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16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811876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Minimum Distance (Cluster A to Cluster B)</a:t>
            </a:r>
            <a:endParaRPr lang="en-US" sz="3200" dirty="0"/>
          </a:p>
        </p:txBody>
      </p:sp>
      <p:sp>
        <p:nvSpPr>
          <p:cNvPr id="24579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09800"/>
            <a:ext cx="7315200" cy="3916363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Also called </a:t>
            </a:r>
            <a:r>
              <a:rPr lang="en-US" altLang="ko-KR" sz="2800" b="1" dirty="0" smtClean="0">
                <a:ea typeface="굴림" charset="-127"/>
              </a:rPr>
              <a:t>single linkage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Distance between two clusters is the distance between the pair of records A</a:t>
            </a:r>
            <a:r>
              <a:rPr lang="en-US" altLang="ko-KR" sz="2800" baseline="-25000" dirty="0" smtClean="0">
                <a:ea typeface="굴림" charset="-127"/>
              </a:rPr>
              <a:t>i</a:t>
            </a:r>
            <a:r>
              <a:rPr lang="en-US" altLang="ko-KR" sz="2800" dirty="0" smtClean="0">
                <a:ea typeface="굴림" charset="-127"/>
              </a:rPr>
              <a:t> and </a:t>
            </a:r>
            <a:r>
              <a:rPr lang="en-US" altLang="ko-KR" sz="2800" dirty="0" err="1" smtClean="0">
                <a:ea typeface="굴림" charset="-127"/>
              </a:rPr>
              <a:t>B</a:t>
            </a:r>
            <a:r>
              <a:rPr lang="en-US" altLang="ko-KR" sz="2800" baseline="-25000" dirty="0" err="1" smtClean="0">
                <a:ea typeface="굴림" charset="-127"/>
              </a:rPr>
              <a:t>j</a:t>
            </a:r>
            <a:r>
              <a:rPr lang="en-US" altLang="ko-KR" sz="2800" dirty="0" smtClean="0">
                <a:ea typeface="굴림" charset="-127"/>
              </a:rPr>
              <a:t> that are closest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17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79250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917758" cy="102072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Maximum Distance (Cluster A to Cluster B)</a:t>
            </a:r>
            <a:endParaRPr lang="en-US" sz="3200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543800" cy="3840163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Also called </a:t>
            </a:r>
            <a:r>
              <a:rPr lang="en-US" altLang="ko-KR" sz="2800" b="1" dirty="0" smtClean="0">
                <a:ea typeface="굴림" charset="-127"/>
              </a:rPr>
              <a:t>complete linkage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Distance between two clusters is the distance between the pair of records A</a:t>
            </a:r>
            <a:r>
              <a:rPr lang="en-US" altLang="ko-KR" sz="2800" baseline="-25000" dirty="0" smtClean="0">
                <a:ea typeface="굴림" charset="-127"/>
              </a:rPr>
              <a:t>i</a:t>
            </a:r>
            <a:r>
              <a:rPr lang="en-US" altLang="ko-KR" sz="2800" dirty="0" smtClean="0">
                <a:ea typeface="굴림" charset="-127"/>
              </a:rPr>
              <a:t> and </a:t>
            </a:r>
            <a:r>
              <a:rPr lang="en-US" altLang="ko-KR" sz="2800" dirty="0" err="1" smtClean="0">
                <a:ea typeface="굴림" charset="-127"/>
              </a:rPr>
              <a:t>B</a:t>
            </a:r>
            <a:r>
              <a:rPr lang="en-US" altLang="ko-KR" sz="2800" baseline="-25000" dirty="0" err="1" smtClean="0">
                <a:ea typeface="굴림" charset="-127"/>
              </a:rPr>
              <a:t>j</a:t>
            </a:r>
            <a:r>
              <a:rPr lang="en-US" altLang="ko-KR" sz="2800" dirty="0" smtClean="0">
                <a:ea typeface="굴림" charset="-127"/>
              </a:rPr>
              <a:t> that are farthest from each other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18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986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Clustering: The Main Idea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Goal: Form groups (clusters) of similar records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Used for </a:t>
            </a:r>
            <a:r>
              <a:rPr lang="en-US" altLang="ko-KR" sz="2800" b="1" dirty="0" smtClean="0">
                <a:ea typeface="굴림" charset="-127"/>
              </a:rPr>
              <a:t>segmenting markets </a:t>
            </a:r>
            <a:r>
              <a:rPr lang="en-US" altLang="ko-KR" sz="2800" dirty="0" smtClean="0">
                <a:ea typeface="굴림" charset="-127"/>
              </a:rPr>
              <a:t>into groups of similar customers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Example:  </a:t>
            </a:r>
            <a:r>
              <a:rPr lang="en-US" altLang="ko-KR" sz="2800" dirty="0" err="1" smtClean="0">
                <a:ea typeface="굴림" charset="-127"/>
              </a:rPr>
              <a:t>Claritas</a:t>
            </a:r>
            <a:r>
              <a:rPr lang="en-US" altLang="ko-KR" sz="2800" dirty="0" smtClean="0">
                <a:ea typeface="굴림" charset="-127"/>
              </a:rPr>
              <a:t> segmented US neighborhoods based on demographics &amp; income: “Furs &amp; station wagons,” “Money &amp; Brains”, …</a:t>
            </a:r>
          </a:p>
          <a:p>
            <a:pPr marL="0" indent="0" eaLnBrk="1" hangingPunct="1"/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58864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430767" y="214313"/>
            <a:ext cx="7513208" cy="1020721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Average Distance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Also called </a:t>
            </a:r>
            <a:r>
              <a:rPr lang="en-US" altLang="ko-KR" sz="2800" b="1" dirty="0" smtClean="0">
                <a:ea typeface="굴림" charset="-127"/>
              </a:rPr>
              <a:t>average linkage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Distance between two clusters is the average of all possible pair-wise distances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19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8375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463040" y="214313"/>
            <a:ext cx="7480935" cy="1020721"/>
          </a:xfrm>
        </p:spPr>
        <p:txBody>
          <a:bodyPr/>
          <a:lstStyle/>
          <a:p>
            <a:pPr eaLnBrk="1" hangingPunct="1"/>
            <a:r>
              <a:rPr lang="en-US" altLang="ko-KR" sz="3600" dirty="0" smtClean="0">
                <a:ea typeface="굴림" charset="-127"/>
              </a:rPr>
              <a:t>Centroid Distance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Distance between two clusters is the distance between the two cluster centroids.</a:t>
            </a:r>
          </a:p>
          <a:p>
            <a:pPr eaLnBrk="1" hangingPunct="1"/>
            <a:endParaRPr lang="en-US" altLang="ko-KR" sz="2800" dirty="0" smtClean="0">
              <a:ea typeface="굴림" charset="-127"/>
            </a:endParaRP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Centroid is the vector of variable averages for all records in a cluster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20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83610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dirty="0" smtClean="0"/>
              <a:t>The Hierarchical Clustering Steps (Using Agglomerative Method)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altLang="ko-KR" sz="2800" dirty="0" smtClean="0">
                <a:ea typeface="굴림" charset="-127"/>
              </a:rPr>
              <a:t>Start with </a:t>
            </a:r>
            <a:r>
              <a:rPr lang="en-US" altLang="ko-KR" sz="2800" i="1" dirty="0" smtClean="0">
                <a:ea typeface="굴림" charset="-127"/>
              </a:rPr>
              <a:t>n</a:t>
            </a:r>
            <a:r>
              <a:rPr lang="en-US" altLang="ko-KR" sz="2800" dirty="0" smtClean="0">
                <a:ea typeface="굴림" charset="-127"/>
              </a:rPr>
              <a:t> clusters (each record is its own cluster)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altLang="ko-KR" sz="2800" dirty="0" smtClean="0">
                <a:ea typeface="굴림" charset="-127"/>
              </a:rPr>
              <a:t>Merge two closest records into one cluster</a:t>
            </a:r>
          </a:p>
          <a:p>
            <a:pPr marL="381000" indent="-381000" eaLnBrk="1" hangingPunct="1">
              <a:buFont typeface="Wingdings 2" pitchFamily="18" charset="2"/>
              <a:buAutoNum type="arabicPeriod"/>
            </a:pPr>
            <a:r>
              <a:rPr lang="en-US" altLang="ko-KR" sz="2800" dirty="0" smtClean="0">
                <a:ea typeface="굴림" charset="-127"/>
              </a:rPr>
              <a:t>At each successive step, the two clusters closest to each other are merged</a:t>
            </a:r>
          </a:p>
          <a:p>
            <a:pPr marL="381000" indent="-381000" eaLnBrk="1" hangingPunct="1"/>
            <a:endParaRPr lang="en-US" altLang="ko-KR" sz="2800" dirty="0" smtClean="0">
              <a:ea typeface="굴림" charset="-127"/>
            </a:endParaRPr>
          </a:p>
          <a:p>
            <a:pPr marL="381000" indent="-381000" eaLnBrk="1" hangingPunct="1">
              <a:buFont typeface="Wingdings 2" pitchFamily="18" charset="2"/>
              <a:buNone/>
            </a:pPr>
            <a:r>
              <a:rPr lang="en-US" altLang="ko-KR" sz="2800" dirty="0" err="1" smtClean="0">
                <a:ea typeface="굴림" charset="-127"/>
              </a:rPr>
              <a:t>Dendrogram</a:t>
            </a:r>
            <a:r>
              <a:rPr lang="en-US" altLang="ko-KR" sz="2800" dirty="0" smtClean="0">
                <a:ea typeface="굴림" charset="-127"/>
              </a:rPr>
              <a:t>, from bottom up, illustrates the process</a:t>
            </a:r>
          </a:p>
          <a:p>
            <a:pPr marL="381000" indent="-38100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21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54052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38238"/>
            <a:ext cx="738187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638800" y="4648200"/>
            <a:ext cx="685800" cy="1752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1161826" y="228600"/>
            <a:ext cx="7601174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r>
              <a:rPr lang="en-US" altLang="ko-KR" sz="2600" dirty="0">
                <a:latin typeface="Franklin Gothic Book" pitchFamily="34" charset="0"/>
                <a:ea typeface="굴림" charset="-127"/>
              </a:rPr>
              <a:t>Records 12 &amp; 21 are closest &amp; form first cluster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85000"/>
              <a:buFont typeface="Wingdings 2" pitchFamily="18" charset="2"/>
              <a:buNone/>
            </a:pPr>
            <a:endParaRPr lang="en-US" altLang="ko-KR" sz="2600" dirty="0">
              <a:latin typeface="Franklin Gothic Book" pitchFamily="34" charset="0"/>
              <a:ea typeface="굴림" charset="-127"/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22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91698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73088"/>
            <a:ext cx="8001000" cy="548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7162800" y="2209800"/>
            <a:ext cx="1143000" cy="4343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1295400" y="1524000"/>
            <a:ext cx="70104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1295400" y="2438400"/>
            <a:ext cx="7010400" cy="0"/>
          </a:xfrm>
          <a:prstGeom prst="line">
            <a:avLst/>
          </a:prstGeom>
          <a:noFill/>
          <a:ln w="25400">
            <a:solidFill>
              <a:srgbClr val="66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23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825392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398494" y="214313"/>
            <a:ext cx="7545481" cy="1020721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Reading the </a:t>
            </a:r>
            <a:r>
              <a:rPr lang="en-US" altLang="ko-KR" sz="4000" dirty="0" err="1" smtClean="0">
                <a:ea typeface="굴림" charset="-127"/>
              </a:rPr>
              <a:t>Dendrogram</a:t>
            </a:r>
            <a:endParaRPr lang="en-US" altLang="ko-KR" sz="4000" dirty="0" smtClean="0">
              <a:ea typeface="굴림" charset="-127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See process of clustering:</a:t>
            </a:r>
            <a:r>
              <a:rPr lang="en-US" altLang="ko-KR" sz="2400" dirty="0" smtClean="0">
                <a:ea typeface="굴림" charset="-127"/>
              </a:rPr>
              <a:t> Lines connected lower down are merged earlier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10 and 13 will be merged next, after 12 &amp; 21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Determining number of clusters:</a:t>
            </a:r>
            <a:r>
              <a:rPr lang="en-US" altLang="ko-KR" sz="2400" dirty="0" smtClean="0">
                <a:ea typeface="굴림" charset="-127"/>
              </a:rPr>
              <a:t> For a given “distance between clusters”, a horizontal line intersects the clusters that are that far apart, to create clusters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E.g., at distance of 4.6 (</a:t>
            </a:r>
            <a:r>
              <a:rPr lang="en-US" altLang="ko-KR" sz="2400" b="1" dirty="0" smtClean="0">
                <a:solidFill>
                  <a:srgbClr val="FF3300"/>
                </a:solidFill>
                <a:ea typeface="굴림" charset="-127"/>
              </a:rPr>
              <a:t>red line</a:t>
            </a:r>
            <a:r>
              <a:rPr lang="en-US" altLang="ko-KR" sz="2400" dirty="0" smtClean="0">
                <a:ea typeface="굴림" charset="-127"/>
              </a:rPr>
              <a:t> in next slide), data can be reduced to 2 clusters -- The smaller of the two is circled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At distance of 3.6 (</a:t>
            </a:r>
            <a:r>
              <a:rPr lang="en-US" altLang="ko-KR" sz="2400" b="1" dirty="0" smtClean="0">
                <a:solidFill>
                  <a:srgbClr val="669900"/>
                </a:solidFill>
                <a:ea typeface="굴림" charset="-127"/>
              </a:rPr>
              <a:t>green line</a:t>
            </a:r>
            <a:r>
              <a:rPr lang="en-US" altLang="ko-KR" sz="2400" dirty="0" smtClean="0">
                <a:ea typeface="굴림" charset="-127"/>
              </a:rPr>
              <a:t>) data can be reduced to 6 clusters, including the circled cluster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24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27451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Validating Clusters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25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376756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title"/>
          </p:nvPr>
        </p:nvSpPr>
        <p:spPr>
          <a:xfrm>
            <a:off x="2000922" y="274638"/>
            <a:ext cx="6685878" cy="792162"/>
          </a:xfrm>
        </p:spPr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Interpretation</a:t>
            </a:r>
          </a:p>
        </p:txBody>
      </p:sp>
      <p:sp>
        <p:nvSpPr>
          <p:cNvPr id="33795" name="Content Placeholder 3"/>
          <p:cNvSpPr>
            <a:spLocks noGrp="1"/>
          </p:cNvSpPr>
          <p:nvPr>
            <p:ph sz="quarter" idx="1"/>
          </p:nvPr>
        </p:nvSpPr>
        <p:spPr>
          <a:xfrm>
            <a:off x="746760" y="1520413"/>
            <a:ext cx="8001000" cy="4953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Goal:</a:t>
            </a:r>
            <a:r>
              <a:rPr lang="en-US" altLang="ko-KR" sz="2400" dirty="0" smtClean="0">
                <a:ea typeface="굴림" charset="-127"/>
              </a:rPr>
              <a:t> obtain meaningful and useful clusters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Caveats: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(1) Random chance can often produce apparent clusters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(2) Different cluster methods produce different results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Solutions: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Obtain summary statistics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Also review clusters in terms of variables </a:t>
            </a:r>
            <a:r>
              <a:rPr lang="en-US" altLang="ko-KR" sz="2400" b="1" dirty="0" smtClean="0">
                <a:ea typeface="굴림" charset="-127"/>
              </a:rPr>
              <a:t>not</a:t>
            </a:r>
            <a:r>
              <a:rPr lang="en-US" altLang="ko-KR" sz="2400" dirty="0" smtClean="0">
                <a:ea typeface="굴림" charset="-127"/>
              </a:rPr>
              <a:t> used in clustering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Label the cluster (e.g. clustering of financial firms in 2008 might yield label like “midsize, sub-prime loser”)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26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34609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 smtClean="0">
                <a:ea typeface="굴림" charset="-127"/>
              </a:rPr>
              <a:t>Desirable Cluster Features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Stability </a:t>
            </a:r>
            <a:r>
              <a:rPr lang="en-US" altLang="ko-KR" sz="2800" dirty="0" smtClean="0">
                <a:ea typeface="굴림" charset="-127"/>
              </a:rPr>
              <a:t>– are clusters and cluster assignments sensitive to slight changes in inputs?  Are cluster assignments in partition B similar to partition A?</a:t>
            </a:r>
          </a:p>
          <a:p>
            <a:pPr marL="0" indent="0" eaLnBrk="1" hangingPunct="1"/>
            <a:endParaRPr lang="en-US" altLang="ko-KR" sz="2800" b="1" dirty="0" smtClean="0">
              <a:ea typeface="굴림" charset="-127"/>
            </a:endParaRPr>
          </a:p>
          <a:p>
            <a:pPr marL="0" indent="0" eaLnBrk="1" hangingPunct="1"/>
            <a:endParaRPr lang="en-US" altLang="ko-KR" sz="2800" b="1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Separation</a:t>
            </a:r>
            <a:r>
              <a:rPr lang="en-US" altLang="ko-KR" sz="2800" dirty="0" smtClean="0">
                <a:ea typeface="굴림" charset="-127"/>
              </a:rPr>
              <a:t> – check ratio of between-cluster variation to within-cluster variation (higher is better)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27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856190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ko-KR" sz="3600" smtClean="0">
                <a:ea typeface="굴림" charset="-127"/>
              </a:rPr>
              <a:t>Nonhierarchical Clustering:</a:t>
            </a:r>
            <a:br>
              <a:rPr lang="en-US" altLang="ko-KR" sz="3600" smtClean="0">
                <a:ea typeface="굴림" charset="-127"/>
              </a:rPr>
            </a:br>
            <a:r>
              <a:rPr lang="en-US" altLang="ko-KR" sz="3600" smtClean="0">
                <a:ea typeface="굴림" charset="-127"/>
              </a:rPr>
              <a:t>K-Means Clustering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28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43469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Other Applications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charset="-127"/>
              </a:rPr>
              <a:t>Periodic table of the elements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Classification of species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Grouping securities in portfolios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Grouping firms for structural analysis of economy</a:t>
            </a:r>
          </a:p>
          <a:p>
            <a:pPr eaLnBrk="1" hangingPunct="1"/>
            <a:r>
              <a:rPr lang="en-US" altLang="ko-KR" sz="2800" dirty="0" smtClean="0">
                <a:ea typeface="굴림" charset="-127"/>
              </a:rPr>
              <a:t>Army uniform sizes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74561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>
                <a:ea typeface="굴림" charset="-127"/>
              </a:rPr>
              <a:t>K-Means Clustering Algorithm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7772400" cy="4419600"/>
          </a:xfrm>
        </p:spPr>
        <p:txBody>
          <a:bodyPr/>
          <a:lstStyle/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800" dirty="0" smtClean="0">
                <a:ea typeface="굴림" charset="-127"/>
              </a:rPr>
              <a:t>Choose # of clusters desired, </a:t>
            </a:r>
            <a:r>
              <a:rPr lang="en-US" altLang="ko-KR" sz="2800" i="1" dirty="0" smtClean="0">
                <a:ea typeface="굴림" charset="-127"/>
              </a:rPr>
              <a:t>k</a:t>
            </a:r>
            <a:r>
              <a:rPr lang="en-US" altLang="ko-KR" sz="2800" dirty="0" smtClean="0">
                <a:ea typeface="굴림" charset="-127"/>
              </a:rPr>
              <a:t>  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800" dirty="0" smtClean="0">
                <a:ea typeface="굴림" charset="-127"/>
              </a:rPr>
              <a:t>Start with a partition into k clusters </a:t>
            </a:r>
          </a:p>
          <a:p>
            <a:pPr marL="1050925" lvl="2" indent="-457200" eaLnBrk="1" hangingPunct="1">
              <a:buFont typeface="Wingdings 2" pitchFamily="18" charset="2"/>
              <a:buNone/>
            </a:pPr>
            <a:r>
              <a:rPr lang="en-US" altLang="ko-KR" sz="2800" dirty="0" smtClean="0">
                <a:ea typeface="굴림" charset="-127"/>
              </a:rPr>
              <a:t>Often based on random selection of k centroids 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800" dirty="0" smtClean="0">
                <a:ea typeface="굴림" charset="-127"/>
              </a:rPr>
              <a:t>At each step, move each record to cluster with closest centroid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800" dirty="0" err="1" smtClean="0">
                <a:ea typeface="굴림" charset="-127"/>
              </a:rPr>
              <a:t>Recompute</a:t>
            </a:r>
            <a:r>
              <a:rPr lang="en-US" altLang="ko-KR" sz="2800" dirty="0" smtClean="0">
                <a:ea typeface="굴림" charset="-127"/>
              </a:rPr>
              <a:t> centroids, repeat step 3</a:t>
            </a:r>
          </a:p>
          <a:p>
            <a:pPr marL="514350" indent="-514350" eaLnBrk="1" hangingPunct="1">
              <a:buFont typeface="Franklin Gothic Book" pitchFamily="34" charset="0"/>
              <a:buAutoNum type="arabicPeriod"/>
            </a:pPr>
            <a:r>
              <a:rPr lang="en-US" altLang="ko-KR" sz="2800" dirty="0" smtClean="0">
                <a:ea typeface="굴림" charset="-127"/>
              </a:rPr>
              <a:t>Stop when moving records increases within-cluster dispersion</a:t>
            </a:r>
          </a:p>
          <a:p>
            <a:pPr marL="514350" indent="-514350" eaLnBrk="1" hangingPunct="1">
              <a:buFont typeface="Wingdings 2" pitchFamily="18" charset="2"/>
              <a:buNone/>
            </a:pPr>
            <a:endParaRPr lang="en-US" altLang="ko-KR" sz="28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29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89390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ea typeface="굴림" charset="-127"/>
              </a:rPr>
              <a:t>K-means Algorithm: </a:t>
            </a:r>
            <a:br>
              <a:rPr lang="en-US" altLang="ko-KR" sz="3200" dirty="0" smtClean="0">
                <a:ea typeface="굴림" charset="-127"/>
              </a:rPr>
            </a:br>
            <a:r>
              <a:rPr lang="en-US" altLang="ko-KR" sz="3200" dirty="0" smtClean="0">
                <a:ea typeface="굴림" charset="-127"/>
              </a:rPr>
              <a:t>Choosing k and Initial Partitioning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Choose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based on the how results will be used </a:t>
            </a:r>
          </a:p>
          <a:p>
            <a:pPr marL="844550"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e.g., “How many market segments do we want?”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Also experiment with slightly different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’s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Initial partition into clusters can be random, or based on domain knowledge</a:t>
            </a:r>
          </a:p>
          <a:p>
            <a:pPr marL="346075" lvl="1" indent="-3175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If random partition, repeat the process with different random partitions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30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63455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XLMiner Output:  Cluster Centroids</a:t>
            </a:r>
          </a:p>
        </p:txBody>
      </p:sp>
      <p:sp>
        <p:nvSpPr>
          <p:cNvPr id="38915" name="Content Placeholder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38916" name="Content Placeholder 6"/>
          <p:cNvSpPr>
            <a:spLocks noGrp="1"/>
          </p:cNvSpPr>
          <p:nvPr>
            <p:ph sz="quarter" idx="2"/>
          </p:nvPr>
        </p:nvSpPr>
        <p:spPr>
          <a:xfrm>
            <a:off x="1447800" y="4191000"/>
            <a:ext cx="7235825" cy="18288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We chose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 = 3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4 of the 8 variables are shown</a:t>
            </a:r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770688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31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156930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Distance Between Clusters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mtClean="0">
                <a:ea typeface="굴림" charset="-127"/>
              </a:rPr>
              <a:t> </a:t>
            </a:r>
          </a:p>
        </p:txBody>
      </p:sp>
      <p:sp>
        <p:nvSpPr>
          <p:cNvPr id="39940" name="Content Placeholder 5"/>
          <p:cNvSpPr>
            <a:spLocks noGrp="1"/>
          </p:cNvSpPr>
          <p:nvPr>
            <p:ph sz="quarter" idx="2"/>
          </p:nvPr>
        </p:nvSpPr>
        <p:spPr>
          <a:xfrm>
            <a:off x="1143000" y="4191000"/>
            <a:ext cx="6553200" cy="1219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Clusters 1 and 2 are relatively well-separated from each other, while cluster 3 not as much  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10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32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470071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Within-Cluster Dispersion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675" cy="45720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mtClean="0">
                <a:latin typeface="+mj-lt"/>
              </a:rPr>
              <a:t> </a:t>
            </a:r>
          </a:p>
        </p:txBody>
      </p:sp>
      <p:sp>
        <p:nvSpPr>
          <p:cNvPr id="5125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4495800"/>
            <a:ext cx="8686800" cy="2057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Clusters 1 and 2 are relatively tight, cluster 3 very loose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Conclusion:</a:t>
            </a:r>
            <a:r>
              <a:rPr lang="en-US" altLang="ko-KR" sz="2400" dirty="0" smtClean="0">
                <a:ea typeface="굴림" charset="-127"/>
              </a:rPr>
              <a:t> Clusters 1 &amp; 2 well defined, not so for cluster 3</a:t>
            </a:r>
          </a:p>
          <a:p>
            <a:pPr eaLnBrk="1" hangingPunct="1"/>
            <a:endParaRPr lang="en-US" altLang="ko-KR" sz="2400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Next step:</a:t>
            </a:r>
            <a:r>
              <a:rPr lang="en-US" altLang="ko-KR" sz="2400" dirty="0" smtClean="0">
                <a:ea typeface="굴림" charset="-127"/>
              </a:rPr>
              <a:t> try again with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=2 or </a:t>
            </a:r>
            <a:r>
              <a:rPr lang="en-US" altLang="ko-KR" sz="2400" i="1" dirty="0" smtClean="0">
                <a:ea typeface="굴림" charset="-127"/>
              </a:rPr>
              <a:t>k</a:t>
            </a:r>
            <a:r>
              <a:rPr lang="en-US" altLang="ko-KR" sz="2400" dirty="0" smtClean="0">
                <a:ea typeface="굴림" charset="-127"/>
              </a:rPr>
              <a:t>=4</a:t>
            </a:r>
          </a:p>
        </p:txBody>
      </p:sp>
      <p:sp>
        <p:nvSpPr>
          <p:cNvPr id="6" name="Oval 5"/>
          <p:cNvSpPr/>
          <p:nvPr/>
        </p:nvSpPr>
        <p:spPr>
          <a:xfrm>
            <a:off x="4114800" y="3581400"/>
            <a:ext cx="1600200" cy="4572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latin typeface="Franklin Gothic Book" pitchFamily="34" charset="0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867400" y="3810000"/>
            <a:ext cx="2133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7950"/>
            <a:ext cx="6153150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33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5215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Summary</a:t>
            </a:r>
          </a:p>
        </p:txBody>
      </p:sp>
      <p:sp>
        <p:nvSpPr>
          <p:cNvPr id="41987" name="Content Placeholder 5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ko-KR" sz="2400" dirty="0" smtClean="0">
                <a:ea typeface="굴림" charset="-127"/>
              </a:rPr>
              <a:t>Cluster analysis is an exploratory tool. Useful only when it produces </a:t>
            </a:r>
            <a:r>
              <a:rPr lang="en-US" altLang="ko-KR" sz="2400" b="1" dirty="0" smtClean="0">
                <a:ea typeface="굴림" charset="-127"/>
              </a:rPr>
              <a:t>meaningful</a:t>
            </a:r>
            <a:r>
              <a:rPr lang="en-US" altLang="ko-KR" sz="2400" dirty="0" smtClean="0">
                <a:ea typeface="굴림" charset="-127"/>
              </a:rPr>
              <a:t> clusters</a:t>
            </a:r>
          </a:p>
          <a:p>
            <a:pPr eaLnBrk="1" hangingPunct="1"/>
            <a:r>
              <a:rPr lang="en-US" altLang="ko-KR" sz="2400" b="1" dirty="0" smtClean="0">
                <a:ea typeface="굴림" charset="-127"/>
              </a:rPr>
              <a:t>Hierarchical</a:t>
            </a:r>
            <a:r>
              <a:rPr lang="en-US" altLang="ko-KR" sz="2400" dirty="0" smtClean="0">
                <a:ea typeface="굴림" charset="-127"/>
              </a:rPr>
              <a:t> clustering gives visual representation of different levels of clustering</a:t>
            </a:r>
          </a:p>
          <a:p>
            <a:pPr lvl="1" eaLnBrk="1" hangingPunct="1"/>
            <a:r>
              <a:rPr lang="en-US" altLang="ko-KR" sz="2400" dirty="0" smtClean="0">
                <a:ea typeface="굴림" charset="-127"/>
              </a:rPr>
              <a:t>On other hand, due to non-iterative nature, it can be unstable, can vary highly depending on settings, and is computationally expensive</a:t>
            </a:r>
          </a:p>
          <a:p>
            <a:pPr eaLnBrk="1" hangingPunct="1"/>
            <a:r>
              <a:rPr lang="en-US" altLang="ko-KR" sz="2400" b="1" dirty="0" smtClean="0">
                <a:ea typeface="굴림" charset="-127"/>
              </a:rPr>
              <a:t>Non-hierarchical</a:t>
            </a:r>
            <a:r>
              <a:rPr lang="en-US" altLang="ko-KR" sz="2400" dirty="0" smtClean="0">
                <a:ea typeface="굴림" charset="-127"/>
              </a:rPr>
              <a:t> is computationally cheap and more stable; requires user to set </a:t>
            </a:r>
            <a:r>
              <a:rPr lang="en-US" altLang="ko-KR" sz="2400" i="1" dirty="0" smtClean="0">
                <a:ea typeface="굴림" charset="-127"/>
              </a:rPr>
              <a:t>k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Can use both methods</a:t>
            </a:r>
          </a:p>
          <a:p>
            <a:pPr eaLnBrk="1" hangingPunct="1"/>
            <a:r>
              <a:rPr lang="en-US" altLang="ko-KR" sz="2400" dirty="0" smtClean="0">
                <a:ea typeface="굴림" charset="-127"/>
              </a:rPr>
              <a:t>Be wary of chance results; data may not have definitive “real” clusters</a:t>
            </a:r>
            <a:endParaRPr lang="en-US" altLang="ko-KR" sz="2400" i="1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34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77278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Example: Public Utilities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Goal:</a:t>
            </a:r>
            <a:r>
              <a:rPr lang="en-US" altLang="ko-KR" sz="2800" dirty="0" smtClean="0">
                <a:ea typeface="굴림" charset="-127"/>
              </a:rPr>
              <a:t>  find clusters of similar utilities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ko-KR" sz="2800" b="1" dirty="0" smtClean="0">
              <a:ea typeface="굴림" charset="-127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800" b="1" dirty="0" smtClean="0">
                <a:ea typeface="굴림" charset="-127"/>
              </a:rPr>
              <a:t>Data:</a:t>
            </a:r>
            <a:r>
              <a:rPr lang="en-US" altLang="ko-KR" sz="2800" dirty="0" smtClean="0">
                <a:ea typeface="굴림" charset="-127"/>
              </a:rPr>
              <a:t> </a:t>
            </a:r>
            <a:r>
              <a:rPr lang="en-US" altLang="ko-KR" sz="2400" dirty="0" smtClean="0">
                <a:ea typeface="굴림" charset="-127"/>
              </a:rPr>
              <a:t>22 firms, 8 variables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Fixed-charge covering ratio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Rate of return on capital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Cost per kilowatt capacity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Annual load factor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Growth in peak demand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Sales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% nuclear</a:t>
            </a:r>
          </a:p>
          <a:p>
            <a:pPr lvl="2" eaLnBrk="1" hangingPunct="1">
              <a:buFont typeface="Wingdings 2" pitchFamily="18" charset="2"/>
              <a:buNone/>
            </a:pPr>
            <a:r>
              <a:rPr lang="en-US" altLang="ko-KR" dirty="0" smtClean="0">
                <a:ea typeface="굴림" charset="-127"/>
              </a:rPr>
              <a:t>Fuel costs per kwh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3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544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990600"/>
          <a:ext cx="817245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5" imgW="5920627" imgH="3640904" progId="Excel.Sheet.8">
                  <p:embed/>
                </p:oleObj>
              </mc:Choice>
              <mc:Fallback>
                <p:oleObj name="Worksheet" r:id="rId5" imgW="5920627" imgH="364090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817245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4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52782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3248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14"/>
          <p:cNvSpPr>
            <a:spLocks noChangeArrowheads="1"/>
          </p:cNvSpPr>
          <p:nvPr/>
        </p:nvSpPr>
        <p:spPr bwMode="auto">
          <a:xfrm>
            <a:off x="1981200" y="5257800"/>
            <a:ext cx="320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accent2"/>
                </a:solidFill>
                <a:latin typeface="Franklin Gothic Book" pitchFamily="34" charset="0"/>
                <a:ea typeface="굴림" charset="-127"/>
              </a:rPr>
              <a:t>Low fuel cost, low sales</a:t>
            </a:r>
          </a:p>
        </p:txBody>
      </p:sp>
      <p:sp>
        <p:nvSpPr>
          <p:cNvPr id="4" name="Oval 3"/>
          <p:cNvSpPr/>
          <p:nvPr/>
        </p:nvSpPr>
        <p:spPr>
          <a:xfrm>
            <a:off x="5486400" y="4294188"/>
            <a:ext cx="19050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124200" y="3760788"/>
            <a:ext cx="2362200" cy="1600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286000" y="2617788"/>
            <a:ext cx="19050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ko-KR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524000" y="228600"/>
            <a:ext cx="678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sz="3600">
                <a:latin typeface="Franklin Gothic Book" pitchFamily="34" charset="0"/>
                <a:ea typeface="굴림" charset="-127"/>
              </a:rPr>
              <a:t>Sales &amp; Fuel Cost: </a:t>
            </a:r>
          </a:p>
          <a:p>
            <a:r>
              <a:rPr lang="en-US" altLang="ko-KR" sz="3600">
                <a:latin typeface="Franklin Gothic Book" pitchFamily="34" charset="0"/>
                <a:ea typeface="굴림" charset="-127"/>
              </a:rPr>
              <a:t>3 rough clusters can be seen</a:t>
            </a:r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1828800" y="2057400"/>
            <a:ext cx="327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accent2"/>
                </a:solidFill>
                <a:latin typeface="Franklin Gothic Book" pitchFamily="34" charset="0"/>
                <a:ea typeface="굴림" charset="-127"/>
              </a:rPr>
              <a:t>High fuel cost, low sales</a:t>
            </a:r>
          </a:p>
        </p:txBody>
      </p:sp>
      <p:sp>
        <p:nvSpPr>
          <p:cNvPr id="12297" name="Rectangle 15"/>
          <p:cNvSpPr>
            <a:spLocks noChangeArrowheads="1"/>
          </p:cNvSpPr>
          <p:nvPr/>
        </p:nvSpPr>
        <p:spPr bwMode="auto">
          <a:xfrm>
            <a:off x="5721350" y="3886200"/>
            <a:ext cx="332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2400" b="1">
                <a:solidFill>
                  <a:schemeClr val="accent2"/>
                </a:solidFill>
                <a:latin typeface="Franklin Gothic Book" pitchFamily="34" charset="0"/>
                <a:ea typeface="굴림" charset="-127"/>
              </a:rPr>
              <a:t>Low fuel cost, high sales</a:t>
            </a:r>
          </a:p>
        </p:txBody>
      </p:sp>
      <p:sp>
        <p:nvSpPr>
          <p:cNvPr id="10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5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418294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smtClean="0">
                <a:ea typeface="굴림" charset="-127"/>
              </a:rPr>
              <a:t>Extension to More Than 2 Dimensions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In prior example, clustering was done by eye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Multiple dimensions require formal algorithm with 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A </a:t>
            </a:r>
            <a:r>
              <a:rPr lang="en-US" altLang="ko-KR" sz="2400" b="1" dirty="0" smtClean="0">
                <a:ea typeface="굴림" charset="-127"/>
              </a:rPr>
              <a:t>distance measure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A way to use the distance measure in forming clusters</a:t>
            </a:r>
          </a:p>
          <a:p>
            <a:pPr marL="0" indent="0" eaLnBrk="1" hangingPunct="1"/>
            <a:endParaRPr lang="en-US" altLang="ko-KR" sz="2400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dirty="0" smtClean="0">
                <a:ea typeface="굴림" charset="-127"/>
              </a:rPr>
              <a:t>We will consider two algorithms:  </a:t>
            </a:r>
            <a:r>
              <a:rPr lang="en-US" altLang="ko-KR" sz="2400" b="1" dirty="0" smtClean="0">
                <a:ea typeface="굴림" charset="-127"/>
              </a:rPr>
              <a:t>hierarchical</a:t>
            </a:r>
            <a:r>
              <a:rPr lang="en-US" altLang="ko-KR" sz="2400" dirty="0" smtClean="0">
                <a:ea typeface="굴림" charset="-127"/>
              </a:rPr>
              <a:t> and </a:t>
            </a:r>
            <a:r>
              <a:rPr lang="en-US" altLang="ko-KR" sz="2400" b="1" dirty="0" smtClean="0">
                <a:ea typeface="굴림" charset="-127"/>
              </a:rPr>
              <a:t>non-hierarchical</a:t>
            </a: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6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64397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ko-KR" smtClean="0">
                <a:ea typeface="굴림" charset="-127"/>
              </a:rPr>
              <a:t>Hierarchical Clustering</a:t>
            </a:r>
          </a:p>
        </p:txBody>
      </p:sp>
      <p:sp>
        <p:nvSpPr>
          <p:cNvPr id="3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7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5603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Hierarchical Methods</a:t>
            </a:r>
          </a:p>
        </p:txBody>
      </p:sp>
      <p:sp>
        <p:nvSpPr>
          <p:cNvPr id="15363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Agglomerative Methods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Begin with n-clusters (each record its own cluster)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Keep joining records into clusters until one cluster is left (the entire data set)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Most popular</a:t>
            </a:r>
          </a:p>
          <a:p>
            <a:pPr marL="0" indent="0" eaLnBrk="1" hangingPunct="1">
              <a:buFont typeface="Wingdings 2" pitchFamily="18" charset="2"/>
              <a:buNone/>
            </a:pPr>
            <a:endParaRPr lang="en-US" altLang="ko-KR" sz="2400" b="1" dirty="0" smtClean="0">
              <a:ea typeface="굴림" charset="-127"/>
            </a:endParaRPr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ko-KR" sz="2400" b="1" dirty="0" smtClean="0">
                <a:ea typeface="굴림" charset="-127"/>
              </a:rPr>
              <a:t>Divisive Methods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Start with one all-inclusive cluster</a:t>
            </a:r>
          </a:p>
          <a:p>
            <a:pPr marL="571500" lvl="1" eaLnBrk="1" hangingPunct="1"/>
            <a:r>
              <a:rPr lang="en-US" altLang="ko-KR" sz="2400" dirty="0" smtClean="0">
                <a:ea typeface="굴림" charset="-127"/>
              </a:rPr>
              <a:t>Repeatedly divide into smaller clusters</a:t>
            </a:r>
          </a:p>
          <a:p>
            <a:pPr marL="0" indent="0" eaLnBrk="1" hangingPunct="1"/>
            <a:endParaRPr lang="en-US" altLang="ko-KR" sz="2400" b="1" dirty="0" smtClean="0">
              <a:ea typeface="굴림" charset="-127"/>
            </a:endParaRPr>
          </a:p>
          <a:p>
            <a:pPr marL="571500" lvl="1" eaLnBrk="1" hangingPunct="1"/>
            <a:endParaRPr lang="en-US" altLang="ko-KR" sz="2400" dirty="0" smtClean="0">
              <a:ea typeface="굴림" charset="-127"/>
            </a:endParaRPr>
          </a:p>
        </p:txBody>
      </p:sp>
      <p:sp>
        <p:nvSpPr>
          <p:cNvPr id="4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7213600" y="63388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LG_BOLD"/>
                <a:cs typeface="LG_BOLD"/>
              </a:defRPr>
            </a:lvl9pPr>
          </a:lstStyle>
          <a:p>
            <a:pPr eaLnBrk="1" hangingPunct="1"/>
            <a:fld id="{7A506151-EED4-4599-89AE-E47D868F9EB3}" type="slidenum">
              <a:rPr kumimoji="0" lang="ko-KR" altLang="en-US" smtClean="0">
                <a:ea typeface="굴림" pitchFamily="50" charset="-127"/>
              </a:rPr>
              <a:pPr eaLnBrk="1" hangingPunct="1"/>
              <a:t>8</a:t>
            </a:fld>
            <a:r>
              <a:rPr kumimoji="0" lang="en-US" altLang="ko-KR" dirty="0" smtClean="0">
                <a:ea typeface="굴림" pitchFamily="50" charset="-127"/>
              </a:rPr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040491806"/>
      </p:ext>
    </p:extLst>
  </p:cSld>
  <p:clrMapOvr>
    <a:masterClrMapping/>
  </p:clrMapOvr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537619</TotalTime>
  <Words>1139</Words>
  <Application>Microsoft Office PowerPoint</Application>
  <PresentationFormat>화면 슬라이드 쇼(4:3)</PresentationFormat>
  <Paragraphs>232</Paragraphs>
  <Slides>35</Slides>
  <Notes>35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1_Blends</vt:lpstr>
      <vt:lpstr>Worksheet</vt:lpstr>
      <vt:lpstr>Data Mining for Business Intelligence</vt:lpstr>
      <vt:lpstr>Clustering: The Main Idea</vt:lpstr>
      <vt:lpstr>Other Applications</vt:lpstr>
      <vt:lpstr>Example: Public Utilities</vt:lpstr>
      <vt:lpstr>PowerPoint 프레젠테이션</vt:lpstr>
      <vt:lpstr>PowerPoint 프레젠테이션</vt:lpstr>
      <vt:lpstr>Extension to More Than 2 Dimensions</vt:lpstr>
      <vt:lpstr>Hierarchical Clustering</vt:lpstr>
      <vt:lpstr>Hierarchical Methods</vt:lpstr>
      <vt:lpstr>A Dendrogram shows the cluster hierarchy</vt:lpstr>
      <vt:lpstr>Measuring Distance</vt:lpstr>
      <vt:lpstr>Measuring Distance Between Records</vt:lpstr>
      <vt:lpstr>Distance Between Two Records</vt:lpstr>
      <vt:lpstr>Normalizing</vt:lpstr>
      <vt:lpstr>Example: Normalization</vt:lpstr>
      <vt:lpstr>Other Distance Measures</vt:lpstr>
      <vt:lpstr>Measuring Distance Between Clusters</vt:lpstr>
      <vt:lpstr>Minimum Distance (Cluster A to Cluster B)</vt:lpstr>
      <vt:lpstr>Maximum Distance (Cluster A to Cluster B)</vt:lpstr>
      <vt:lpstr>Average Distance</vt:lpstr>
      <vt:lpstr>Centroid Distance</vt:lpstr>
      <vt:lpstr>The Hierarchical Clustering Steps (Using Agglomerative Method)</vt:lpstr>
      <vt:lpstr>PowerPoint 프레젠테이션</vt:lpstr>
      <vt:lpstr>PowerPoint 프레젠테이션</vt:lpstr>
      <vt:lpstr>Reading the Dendrogram</vt:lpstr>
      <vt:lpstr>Validating Clusters</vt:lpstr>
      <vt:lpstr>Interpretation</vt:lpstr>
      <vt:lpstr>Desirable Cluster Features</vt:lpstr>
      <vt:lpstr>Nonhierarchical Clustering: K-Means Clustering</vt:lpstr>
      <vt:lpstr>K-Means Clustering Algorithm</vt:lpstr>
      <vt:lpstr>K-means Algorithm:  Choosing k and Initial Partitioning</vt:lpstr>
      <vt:lpstr>XLMiner Output:  Cluster Centroids</vt:lpstr>
      <vt:lpstr>Distance Between Clusters</vt:lpstr>
      <vt:lpstr>Within-Cluster Dispersion</vt:lpstr>
      <vt:lpstr>Summary</vt:lpstr>
    </vt:vector>
  </TitlesOfParts>
  <Company>UTK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Reliability Estimation for OLED Based upon Accelerated Degradation Test Data with Nonlinear Random-Coefficients Model</dc:title>
  <dc:creator>DM2</dc:creator>
  <cp:lastModifiedBy>Sky</cp:lastModifiedBy>
  <cp:revision>1005</cp:revision>
  <dcterms:created xsi:type="dcterms:W3CDTF">2007-09-27T14:26:51Z</dcterms:created>
  <dcterms:modified xsi:type="dcterms:W3CDTF">2014-12-04T00:39:27Z</dcterms:modified>
</cp:coreProperties>
</file>