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8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6" r:id="rId11"/>
    <p:sldId id="310" r:id="rId12"/>
    <p:sldId id="347" r:id="rId13"/>
    <p:sldId id="348" r:id="rId14"/>
    <p:sldId id="349" r:id="rId15"/>
    <p:sldId id="375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78" r:id="rId25"/>
    <p:sldId id="358" r:id="rId26"/>
    <p:sldId id="373" r:id="rId27"/>
    <p:sldId id="367" r:id="rId28"/>
    <p:sldId id="374" r:id="rId29"/>
    <p:sldId id="370" r:id="rId30"/>
    <p:sldId id="346" r:id="rId31"/>
    <p:sldId id="382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33"/>
    <a:srgbClr val="FF9900"/>
    <a:srgbClr val="CC0000"/>
    <a:srgbClr val="EAEAEA"/>
    <a:srgbClr val="DDDDDD"/>
    <a:srgbClr val="808080"/>
    <a:srgbClr val="747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0"/>
  </p:normalViewPr>
  <p:slideViewPr>
    <p:cSldViewPr>
      <p:cViewPr>
        <p:scale>
          <a:sx n="94" d="100"/>
          <a:sy n="94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E9D390-8A66-4238-AC51-2531B62215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2528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7DF07-8951-4D02-BAB0-746E980DF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C4DA6-52DD-4CDB-BFF7-5DFDD8996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58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AB8924-C856-4861-AD3A-82AAEE7BF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1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3976AA4-5F7E-4FD1-8A8B-21A3BD0EBE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6012-EDF1-4312-8FB9-240B6B101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B1D82-5818-4A2D-8FF7-353D593A1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AE079-834A-4255-A6A7-5567813A61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51A02-5B1F-4AC0-983E-279B946821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8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E36B-36BA-485C-A3B1-7E96468E85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8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9DF4C-F55E-4073-9678-68EA8DF138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32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85442-E4A6-4EB4-9902-66FEDBAD4D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45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502EF-47D9-447C-9EE6-D6F74BC7F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3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38657A8-AF3F-4302-8B30-6B6D12FA8E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2426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42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wm/tutor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-machines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391400" cy="1600200"/>
          </a:xfrm>
        </p:spPr>
        <p:txBody>
          <a:bodyPr/>
          <a:lstStyle/>
          <a:p>
            <a:r>
              <a:rPr lang="en-US" altLang="zh-CN" sz="4800" dirty="0"/>
              <a:t>Support Vector </a:t>
            </a:r>
            <a:r>
              <a:rPr lang="en-US" altLang="zh-CN" sz="4800" dirty="0" smtClean="0"/>
              <a:t>Machines</a:t>
            </a:r>
            <a:endParaRPr lang="en-US" altLang="zh-CN" sz="40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66800" y="5791200"/>
            <a:ext cx="6858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smtClean="0"/>
              <a:t>In attribution to </a:t>
            </a:r>
            <a:r>
              <a:rPr lang="en-US" altLang="zh-CN" sz="1600" dirty="0" err="1" smtClean="0"/>
              <a:t>Minggyue</a:t>
            </a:r>
            <a:r>
              <a:rPr lang="en-US" altLang="zh-CN" sz="1600" dirty="0" smtClean="0"/>
              <a:t> Tan and Andrew </a:t>
            </a:r>
            <a:r>
              <a:rPr lang="en-US" altLang="zh-CN" sz="1600" dirty="0"/>
              <a:t>Moore’s </a:t>
            </a:r>
            <a:r>
              <a:rPr lang="en-US" altLang="zh-CN" sz="1600" dirty="0" smtClean="0"/>
              <a:t>SVM </a:t>
            </a:r>
            <a:r>
              <a:rPr lang="en-US" altLang="zh-CN" sz="1600" dirty="0"/>
              <a:t>tutorial at </a:t>
            </a:r>
          </a:p>
          <a:p>
            <a:r>
              <a:rPr lang="en-US" altLang="zh-CN" sz="1600" dirty="0">
                <a:hlinkClick r:id="rId2"/>
              </a:rPr>
              <a:t>http://www.cs.cmu.edu/~awm/tutorials</a:t>
            </a:r>
            <a:r>
              <a:rPr lang="en-US" altLang="zh-CN" dirty="0"/>
              <a:t>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SVM Mathematically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191000"/>
            <a:ext cx="3886200" cy="19399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/>
              <a:t>What we know:</a:t>
            </a:r>
          </a:p>
          <a:p>
            <a:r>
              <a:rPr lang="en-US" altLang="zh-CN" sz="2600" b="1" i="1"/>
              <a:t>w</a:t>
            </a:r>
            <a:r>
              <a:rPr lang="en-US" altLang="zh-CN" sz="2600" i="1"/>
              <a:t> . </a:t>
            </a:r>
            <a:r>
              <a:rPr lang="en-US" altLang="zh-CN" sz="2600" b="1" i="1"/>
              <a:t>x</a:t>
            </a:r>
            <a:r>
              <a:rPr lang="en-US" altLang="zh-CN" sz="2600" b="1" i="1" baseline="30000"/>
              <a:t>+</a:t>
            </a:r>
            <a:r>
              <a:rPr lang="en-US" altLang="zh-CN" sz="2600" i="1"/>
              <a:t> + b = +1 </a:t>
            </a:r>
          </a:p>
          <a:p>
            <a:r>
              <a:rPr lang="en-US" altLang="zh-CN" sz="2600" b="1" i="1"/>
              <a:t>w</a:t>
            </a:r>
            <a:r>
              <a:rPr lang="en-US" altLang="zh-CN" sz="2600" i="1"/>
              <a:t> . </a:t>
            </a:r>
            <a:r>
              <a:rPr lang="en-US" altLang="zh-CN" sz="2600" b="1" i="1"/>
              <a:t>x</a:t>
            </a:r>
            <a:r>
              <a:rPr lang="en-US" altLang="zh-CN" sz="2600" b="1" i="1" baseline="30000"/>
              <a:t>-</a:t>
            </a:r>
            <a:r>
              <a:rPr lang="en-US" altLang="zh-CN" sz="2600" i="1"/>
              <a:t> + b = -1 </a:t>
            </a:r>
          </a:p>
          <a:p>
            <a:r>
              <a:rPr lang="en-US" altLang="zh-CN" sz="2600" b="1" i="1"/>
              <a:t>w</a:t>
            </a:r>
            <a:r>
              <a:rPr lang="en-US" altLang="zh-CN" sz="2600" i="1"/>
              <a:t> . (</a:t>
            </a:r>
            <a:r>
              <a:rPr lang="en-US" altLang="zh-CN" sz="2600" b="1" i="1"/>
              <a:t>x</a:t>
            </a:r>
            <a:r>
              <a:rPr lang="en-US" altLang="zh-CN" sz="2600" b="1" i="1" baseline="30000"/>
              <a:t>+</a:t>
            </a:r>
            <a:r>
              <a:rPr lang="en-US" altLang="zh-CN" sz="2600" b="1" i="1"/>
              <a:t>-x</a:t>
            </a:r>
            <a:r>
              <a:rPr lang="en-US" altLang="zh-CN" sz="2600" b="1" i="1" baseline="30000"/>
              <a:t>-)</a:t>
            </a:r>
            <a:r>
              <a:rPr lang="en-US" altLang="zh-CN" sz="2600" i="1"/>
              <a:t> = 2 </a:t>
            </a:r>
            <a:endParaRPr lang="en-US" altLang="zh-CN" sz="2600"/>
          </a:p>
        </p:txBody>
      </p:sp>
      <p:sp>
        <p:nvSpPr>
          <p:cNvPr id="251909" name="Line 5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 rot="-1586986">
            <a:off x="2971800" y="2514600"/>
            <a:ext cx="288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 rot="-1777892">
            <a:off x="1219200" y="2438400"/>
            <a:ext cx="149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itchFamily="34" charset="0"/>
              </a:rPr>
              <a:t>wx+b=1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 rot="-1777892">
            <a:off x="1600200" y="2743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latin typeface="Tahoma" pitchFamily="34" charset="0"/>
              </a:rPr>
              <a:t>wx+b=0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 rot="-1777892">
            <a:off x="1676400" y="3048000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rgbClr val="747E26"/>
                </a:solidFill>
                <a:latin typeface="Tahoma" pitchFamily="34" charset="0"/>
              </a:rPr>
              <a:t>wx+b=-1</a:t>
            </a: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1920" name="Oval 16"/>
          <p:cNvSpPr>
            <a:spLocks noChangeArrowheads="1"/>
          </p:cNvSpPr>
          <p:nvPr/>
        </p:nvSpPr>
        <p:spPr bwMode="auto">
          <a:xfrm>
            <a:off x="4114800" y="2209800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4267200" y="2057400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itchFamily="34" charset="0"/>
              </a:rPr>
              <a:t>-</a:t>
            </a:r>
          </a:p>
        </p:txBody>
      </p:sp>
      <p:sp>
        <p:nvSpPr>
          <p:cNvPr id="251922" name="Oval 18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51933" name="Object 29"/>
          <p:cNvGraphicFramePr>
            <a:graphicFrameLocks noChangeAspect="1"/>
          </p:cNvGraphicFramePr>
          <p:nvPr/>
        </p:nvGraphicFramePr>
        <p:xfrm>
          <a:off x="4267200" y="4343400"/>
          <a:ext cx="3886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9"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3886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5" name="Text Box 31"/>
          <p:cNvSpPr txBox="1">
            <a:spLocks noChangeArrowheads="1"/>
          </p:cNvSpPr>
          <p:nvPr/>
        </p:nvSpPr>
        <p:spPr bwMode="auto">
          <a:xfrm>
            <a:off x="5638800" y="1066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itchFamily="34" charset="0"/>
              </a:rPr>
              <a:t>M</a:t>
            </a:r>
            <a:r>
              <a:rPr lang="en-US" altLang="zh-CN" sz="2400">
                <a:latin typeface="Tahoma" pitchFamily="34" charset="0"/>
              </a:rPr>
              <a:t>=Margin Width</a:t>
            </a:r>
            <a:endParaRPr lang="en-US" altLang="zh-CN" sz="2400" i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2519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3800">
                <a:solidFill>
                  <a:schemeClr val="tx2"/>
                </a:solidFill>
                <a:latin typeface="Garamond" pitchFamily="18" charset="0"/>
              </a:rPr>
              <a:t>Linear SVM Mathematically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1066800"/>
            <a:ext cx="8915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Goal: </a:t>
            </a:r>
            <a:r>
              <a:rPr lang="en-US" altLang="zh-CN" sz="2000" b="1"/>
              <a:t>1) Correctly classify all training data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i="1">
                <a:solidFill>
                  <a:schemeClr val="tx2"/>
                </a:solidFill>
              </a:rPr>
              <a:t>                                                  if y</a:t>
            </a:r>
            <a:r>
              <a:rPr lang="en-US" altLang="zh-CN" sz="2400" i="1" baseline="-25000">
                <a:solidFill>
                  <a:schemeClr val="tx2"/>
                </a:solidFill>
              </a:rPr>
              <a:t>i</a:t>
            </a:r>
            <a:r>
              <a:rPr lang="en-US" altLang="zh-CN" sz="2400" i="1">
                <a:solidFill>
                  <a:schemeClr val="tx2"/>
                </a:solidFill>
              </a:rPr>
              <a:t> = +1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i="1">
                <a:solidFill>
                  <a:schemeClr val="tx2"/>
                </a:solidFill>
              </a:rPr>
              <a:t>                                                  if y</a:t>
            </a:r>
            <a:r>
              <a:rPr lang="en-US" altLang="zh-CN" sz="2400" i="1" baseline="-30000">
                <a:solidFill>
                  <a:schemeClr val="tx2"/>
                </a:solidFill>
              </a:rPr>
              <a:t>i</a:t>
            </a:r>
            <a:r>
              <a:rPr lang="en-US" altLang="zh-CN" sz="2400" i="1">
                <a:solidFill>
                  <a:schemeClr val="tx2"/>
                </a:solidFill>
              </a:rPr>
              <a:t> = -1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/>
              <a:t>                                                  </a:t>
            </a:r>
            <a:r>
              <a:rPr lang="en-US" altLang="zh-CN" sz="2400">
                <a:solidFill>
                  <a:schemeClr val="tx2"/>
                </a:solidFill>
              </a:rPr>
              <a:t>for all i</a:t>
            </a:r>
            <a:r>
              <a:rPr lang="en-US" altLang="zh-CN" sz="2400"/>
              <a:t>         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000" b="1"/>
              <a:t>2) Maximize the Margin</a:t>
            </a:r>
            <a:r>
              <a:rPr lang="en-US" altLang="zh-CN" sz="24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/>
              <a:t>                  </a:t>
            </a:r>
            <a:r>
              <a:rPr lang="en-US" altLang="zh-CN" sz="2000" b="1"/>
              <a:t>same as minimize</a:t>
            </a:r>
            <a:r>
              <a:rPr lang="en-US" altLang="zh-CN" sz="24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latin typeface="Times New Roman" pitchFamily="18" charset="0"/>
              </a:rPr>
              <a:t>We can formulate a Quadratic Optimization Problem and solve for w and b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Minimize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/>
              <a:t>    subject to                      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</p:txBody>
      </p:sp>
      <p:sp>
        <p:nvSpPr>
          <p:cNvPr id="257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4495800" y="2590800"/>
          <a:ext cx="1066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8" name="Equation" r:id="rId3" imgW="533169" imgH="444307" progId="Equation.3">
                  <p:embed/>
                </p:oleObj>
              </mc:Choice>
              <mc:Fallback>
                <p:oleObj name="Equation" r:id="rId3" imgW="533169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1066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1828800" y="4572000"/>
          <a:ext cx="198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9" name="Equation" r:id="rId5" imgW="888840" imgH="393480" progId="Equation.3">
                  <p:embed/>
                </p:oleObj>
              </mc:Choice>
              <mc:Fallback>
                <p:oleObj name="Equation" r:id="rId5" imgW="8888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981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/>
          <p:cNvGraphicFramePr>
            <a:graphicFrameLocks noChangeAspect="1"/>
          </p:cNvGraphicFramePr>
          <p:nvPr/>
        </p:nvGraphicFramePr>
        <p:xfrm>
          <a:off x="2022475" y="1460500"/>
          <a:ext cx="19002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0"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460500"/>
                        <a:ext cx="19002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2022475" y="1920875"/>
          <a:ext cx="19002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1" name="Equation" r:id="rId9" imgW="672840" imgH="228600" progId="Equation.3">
                  <p:embed/>
                </p:oleObj>
              </mc:Choice>
              <mc:Fallback>
                <p:oleObj name="Equation" r:id="rId9" imgW="6728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920875"/>
                        <a:ext cx="19002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57038" name="Object 14"/>
          <p:cNvGraphicFramePr>
            <a:graphicFrameLocks noChangeAspect="1"/>
          </p:cNvGraphicFramePr>
          <p:nvPr/>
        </p:nvGraphicFramePr>
        <p:xfrm>
          <a:off x="1981200" y="5562600"/>
          <a:ext cx="236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2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2362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0" name="AutoShape 16"/>
          <p:cNvSpPr>
            <a:spLocks/>
          </p:cNvSpPr>
          <p:nvPr/>
        </p:nvSpPr>
        <p:spPr bwMode="auto">
          <a:xfrm>
            <a:off x="5638800" y="1676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41" name="AutoShape 17"/>
          <p:cNvSpPr>
            <a:spLocks noChangeArrowheads="1"/>
          </p:cNvSpPr>
          <p:nvPr/>
        </p:nvSpPr>
        <p:spPr bwMode="auto">
          <a:xfrm>
            <a:off x="5943600" y="1905000"/>
            <a:ext cx="609600" cy="685800"/>
          </a:xfrm>
          <a:prstGeom prst="curvedLeftArrow">
            <a:avLst>
              <a:gd name="adj1" fmla="val 22500"/>
              <a:gd name="adj2" fmla="val 4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57043" name="Object 19"/>
          <p:cNvGraphicFramePr>
            <a:graphicFrameLocks noChangeAspect="1"/>
          </p:cNvGraphicFramePr>
          <p:nvPr/>
        </p:nvGraphicFramePr>
        <p:xfrm>
          <a:off x="1828800" y="23622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3" name="Equation" r:id="rId13" imgW="901440" imgH="228600" progId="Equation.3">
                  <p:embed/>
                </p:oleObj>
              </mc:Choice>
              <mc:Fallback>
                <p:oleObj name="Equation" r:id="rId13" imgW="90144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2133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57044" name="Object 20"/>
          <p:cNvGraphicFramePr>
            <a:graphicFrameLocks noChangeAspect="1"/>
          </p:cNvGraphicFramePr>
          <p:nvPr/>
        </p:nvGraphicFramePr>
        <p:xfrm>
          <a:off x="5257800" y="5638800"/>
          <a:ext cx="457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4" name="Equation" r:id="rId15" imgW="202936" imgH="177569" progId="Equation.3">
                  <p:embed/>
                </p:oleObj>
              </mc:Choice>
              <mc:Fallback>
                <p:oleObj name="Equation" r:id="rId15" imgW="202936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38800"/>
                        <a:ext cx="4572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Line 24"/>
          <p:cNvSpPr>
            <a:spLocks noChangeShapeType="1"/>
          </p:cNvSpPr>
          <p:nvPr/>
        </p:nvSpPr>
        <p:spPr bwMode="auto">
          <a:xfrm flipH="1">
            <a:off x="3048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>
            <a:off x="304800" y="6096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64770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>
            <a:off x="304800" y="46482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57053" name="Object 29"/>
          <p:cNvGraphicFramePr>
            <a:graphicFrameLocks noChangeAspect="1"/>
          </p:cNvGraphicFramePr>
          <p:nvPr/>
        </p:nvGraphicFramePr>
        <p:xfrm>
          <a:off x="4267200" y="312420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5" name="Equation" r:id="rId17" imgW="419040" imgH="393480" progId="Equation.3">
                  <p:embed/>
                </p:oleObj>
              </mc:Choice>
              <mc:Fallback>
                <p:oleObj name="Equation" r:id="rId17" imgW="41904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8" grpId="0" animBg="1"/>
      <p:bldP spid="257050" grpId="0" animBg="1"/>
      <p:bldP spid="257051" grpId="0" animBg="1"/>
      <p:bldP spid="2570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Solving the Optimization Problem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457200" y="14097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Need to optimize a </a:t>
            </a:r>
            <a:r>
              <a:rPr lang="en-US" altLang="zh-CN" sz="2000" b="1" i="1"/>
              <a:t>quadratic </a:t>
            </a:r>
            <a:r>
              <a:rPr lang="en-US" altLang="zh-CN" sz="2000" b="1"/>
              <a:t>function subject to </a:t>
            </a:r>
            <a:r>
              <a:rPr lang="en-US" altLang="zh-CN" sz="2000" b="1" i="1"/>
              <a:t>linear </a:t>
            </a:r>
            <a:r>
              <a:rPr lang="en-US" altLang="zh-CN" sz="2000" b="1"/>
              <a:t>constraints.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Quadratic optimization problems are a well-known class of mathematical programming problems, and many (rather intricate) algorithms exist for solving them.</a:t>
            </a:r>
            <a:r>
              <a:rPr lang="en-US" altLang="zh-CN" sz="24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The solution involves constructing a </a:t>
            </a:r>
            <a:r>
              <a:rPr lang="en-US" altLang="zh-CN" sz="2000" b="1" i="1"/>
              <a:t>dual problem </a:t>
            </a:r>
            <a:r>
              <a:rPr lang="en-US" altLang="zh-CN" sz="2000" b="1"/>
              <a:t>where a </a:t>
            </a:r>
            <a:r>
              <a:rPr lang="en-US" altLang="zh-CN" sz="2000" b="1" i="1"/>
              <a:t>Lagrange multiplier</a:t>
            </a:r>
            <a:r>
              <a:rPr lang="en-US" altLang="zh-CN" sz="2000" b="1"/>
              <a:t> </a:t>
            </a:r>
            <a:r>
              <a:rPr lang="el-GR" sz="2000" b="1" i="1"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cs typeface="Times New Roman" pitchFamily="18" charset="0"/>
              </a:rPr>
              <a:t>i </a:t>
            </a:r>
            <a:r>
              <a:rPr lang="en-US" altLang="zh-CN" sz="2000" b="1">
                <a:cs typeface="Times New Roman" pitchFamily="18" charset="0"/>
              </a:rPr>
              <a:t>is associated with every constraint in the primary problem</a:t>
            </a:r>
            <a:r>
              <a:rPr lang="en-US" altLang="zh-CN" sz="2000" b="1"/>
              <a:t>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000" b="1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685800" y="914400"/>
            <a:ext cx="73152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and b such that</a:t>
            </a:r>
          </a:p>
          <a:p>
            <a:pPr algn="l"/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=½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 is minimized; </a:t>
            </a:r>
          </a:p>
          <a:p>
            <a:pPr algn="l"/>
            <a:r>
              <a:rPr lang="en-US" altLang="zh-CN" sz="2000">
                <a:latin typeface="Times New Roman" pitchFamily="18" charset="0"/>
              </a:rPr>
              <a:t>and for all </a:t>
            </a:r>
            <a:r>
              <a:rPr lang="en-US" altLang="zh-CN" sz="2400">
                <a:latin typeface="Times New Roman" pitchFamily="18" charset="0"/>
              </a:rPr>
              <a:t>{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)}</a:t>
            </a:r>
            <a:r>
              <a:rPr lang="en-US" altLang="zh-CN" sz="2000">
                <a:latin typeface="Times New Roman" pitchFamily="18" charset="0"/>
              </a:rPr>
              <a:t>:  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 (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+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914400" y="4800600"/>
            <a:ext cx="7239000" cy="145732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such that</a:t>
            </a:r>
          </a:p>
          <a:p>
            <a:pPr algn="l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b="1">
                <a:latin typeface="Times New Roman" pitchFamily="18" charset="0"/>
              </a:rPr>
              <a:t>α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l-GR" sz="2400">
                <a:latin typeface="Times New Roman" pitchFamily="18" charset="0"/>
              </a:rPr>
              <a:t>ΣΣ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is maximized and </a:t>
            </a:r>
          </a:p>
          <a:p>
            <a:pPr algn="l"/>
            <a:r>
              <a:rPr lang="en-US" altLang="zh-CN" sz="2000">
                <a:latin typeface="Times New Roman" pitchFamily="18" charset="0"/>
              </a:rPr>
              <a:t>(1)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el-GR" sz="2400">
                <a:latin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= 0</a:t>
            </a:r>
            <a:endParaRPr lang="en-US" altLang="zh-CN" sz="2000">
              <a:latin typeface="Times New Roman" pitchFamily="18" charset="0"/>
            </a:endParaRPr>
          </a:p>
          <a:p>
            <a:pPr algn="l"/>
            <a:r>
              <a:rPr lang="en-US" altLang="zh-CN" sz="2000">
                <a:latin typeface="Times New Roman" pitchFamily="18" charset="0"/>
              </a:rPr>
              <a:t>(2)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 for all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0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The Optimization Problem Solution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The solution has the form:</a:t>
            </a:r>
            <a:r>
              <a:rPr lang="en-US" altLang="zh-CN" sz="30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Each non-zero </a:t>
            </a:r>
            <a:r>
              <a:rPr lang="el-GR" sz="2400" i="1">
                <a:cs typeface="Times New Roman" pitchFamily="18" charset="0"/>
              </a:rPr>
              <a:t>α</a:t>
            </a:r>
            <a:r>
              <a:rPr lang="en-US" altLang="zh-CN" sz="2400" i="1" baseline="-25000">
                <a:cs typeface="Times New Roman" pitchFamily="18" charset="0"/>
              </a:rPr>
              <a:t>i</a:t>
            </a:r>
            <a:r>
              <a:rPr lang="en-US" altLang="zh-CN" sz="2400">
                <a:cs typeface="Times New Roman" pitchFamily="18" charset="0"/>
              </a:rPr>
              <a:t> indicates that corresponding 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 is a support vector.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Then the classifying function will have the form: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Notice that it relies on an </a:t>
            </a:r>
            <a:r>
              <a:rPr lang="en-US" altLang="zh-CN" sz="2400" i="1"/>
              <a:t>inner product</a:t>
            </a:r>
            <a:r>
              <a:rPr lang="en-US" altLang="zh-CN" sz="2400"/>
              <a:t> between the test point </a:t>
            </a:r>
            <a:r>
              <a:rPr lang="en-US" altLang="zh-CN" sz="2400" b="1"/>
              <a:t>x</a:t>
            </a:r>
            <a:r>
              <a:rPr lang="en-US" altLang="zh-CN" sz="2400" b="1" i="1"/>
              <a:t> </a:t>
            </a:r>
            <a:r>
              <a:rPr lang="en-US" altLang="zh-CN" sz="2400"/>
              <a:t>and the support vectors 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 </a:t>
            </a:r>
            <a:r>
              <a:rPr lang="en-US" altLang="zh-CN" sz="2400">
                <a:latin typeface="Times New Roman"/>
              </a:rPr>
              <a:t>–</a:t>
            </a:r>
            <a:r>
              <a:rPr lang="en-US" altLang="zh-CN" sz="2400"/>
              <a:t> we will return to this later.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Also keep in mind that solving the optimization problem involved computing the inner products 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 b="1" baseline="30000"/>
              <a:t>T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 </a:t>
            </a:r>
            <a:r>
              <a:rPr lang="en-US" altLang="zh-CN" sz="2400"/>
              <a:t>between all pairs of training points.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657225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            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= 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k</a:t>
            </a:r>
            <a:r>
              <a:rPr lang="en-US" altLang="zh-CN" sz="2000">
                <a:latin typeface="Times New Roman" pitchFamily="18" charset="0"/>
              </a:rPr>
              <a:t>-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for any 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such that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1981200" y="3352800"/>
            <a:ext cx="434340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) =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 + </a:t>
            </a:r>
            <a:r>
              <a:rPr lang="en-US" altLang="zh-CN" sz="2000" i="1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Dataset with noise  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4267200" y="1600200"/>
            <a:ext cx="449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Hard Margin: </a:t>
            </a:r>
            <a:r>
              <a:rPr lang="en-US" altLang="zh-CN" sz="2000" b="1">
                <a:latin typeface="Times New Roman" pitchFamily="18" charset="0"/>
              </a:rPr>
              <a:t>So far we require all data points be classified correctly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- No training error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What if the training set is noisy?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- Solution 1: </a:t>
            </a:r>
            <a:r>
              <a:rPr lang="en-US" altLang="zh-CN" sz="2000" b="1">
                <a:latin typeface="Times New Roman" pitchFamily="18" charset="0"/>
              </a:rPr>
              <a:t>use very powerful kernels</a:t>
            </a:r>
            <a:endParaRPr lang="en-US" altLang="zh-CN" sz="2400" b="1">
              <a:latin typeface="Times New Roman" pitchFamily="18" charset="0"/>
            </a:endParaRPr>
          </a:p>
        </p:txBody>
      </p:sp>
      <p:grpSp>
        <p:nvGrpSpPr>
          <p:cNvPr id="308268" name="Group 44"/>
          <p:cNvGrpSpPr>
            <a:grpSpLocks/>
          </p:cNvGrpSpPr>
          <p:nvPr/>
        </p:nvGrpSpPr>
        <p:grpSpPr bwMode="auto">
          <a:xfrm>
            <a:off x="152400" y="1676400"/>
            <a:ext cx="1905000" cy="866775"/>
            <a:chOff x="528" y="1200"/>
            <a:chExt cx="1200" cy="546"/>
          </a:xfrm>
        </p:grpSpPr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sp>
          <p:nvSpPr>
            <p:cNvPr id="308270" name="Oval 46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71" name="Oval 47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8272" name="Group 48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308273" name="Line 49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8274" name="Line 50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8275" name="Oval 51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76" name="Oval 52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77" name="Oval 53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78" name="Oval 54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79" name="Oval 55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0" name="Oval 56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1" name="Oval 57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2" name="Oval 58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3" name="Oval 59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4" name="Oval 60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5" name="Oval 61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6" name="Oval 62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7" name="Oval 63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8" name="Oval 64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89" name="Oval 65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0" name="Oval 66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1" name="Oval 67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2" name="Oval 68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3" name="Oval 69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4" name="Oval 70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5" name="Oval 71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6" name="Oval 72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7" name="Oval 73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8" name="Oval 74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9" name="Oval 75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0" name="Oval 76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1" name="Oval 77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2" name="Oval 78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3" name="Oval 79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4" name="Oval 80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5" name="Oval 81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6" name="Oval 82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7" name="Oval 83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8" name="Oval 84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9" name="Oval 85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10" name="Oval 86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11" name="Oval 87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312" name="Rectangle 88"/>
          <p:cNvSpPr>
            <a:spLocks noChangeArrowheads="1"/>
          </p:cNvSpPr>
          <p:nvPr/>
        </p:nvSpPr>
        <p:spPr bwMode="auto">
          <a:xfrm>
            <a:off x="5562600" y="4800600"/>
            <a:ext cx="243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/>
              <a:t>OVERFITTING!</a:t>
            </a:r>
          </a:p>
        </p:txBody>
      </p:sp>
      <p:sp>
        <p:nvSpPr>
          <p:cNvPr id="308313" name="Freeform 89"/>
          <p:cNvSpPr>
            <a:spLocks/>
          </p:cNvSpPr>
          <p:nvPr/>
        </p:nvSpPr>
        <p:spPr bwMode="auto">
          <a:xfrm>
            <a:off x="1130300" y="2306638"/>
            <a:ext cx="2954338" cy="3971925"/>
          </a:xfrm>
          <a:custGeom>
            <a:avLst/>
            <a:gdLst>
              <a:gd name="T0" fmla="*/ 784 w 1861"/>
              <a:gd name="T1" fmla="*/ 145 h 2502"/>
              <a:gd name="T2" fmla="*/ 793 w 1861"/>
              <a:gd name="T3" fmla="*/ 526 h 2502"/>
              <a:gd name="T4" fmla="*/ 802 w 1861"/>
              <a:gd name="T5" fmla="*/ 572 h 2502"/>
              <a:gd name="T6" fmla="*/ 784 w 1861"/>
              <a:gd name="T7" fmla="*/ 758 h 2502"/>
              <a:gd name="T8" fmla="*/ 310 w 1861"/>
              <a:gd name="T9" fmla="*/ 962 h 2502"/>
              <a:gd name="T10" fmla="*/ 78 w 1861"/>
              <a:gd name="T11" fmla="*/ 925 h 2502"/>
              <a:gd name="T12" fmla="*/ 31 w 1861"/>
              <a:gd name="T13" fmla="*/ 1074 h 2502"/>
              <a:gd name="T14" fmla="*/ 115 w 1861"/>
              <a:gd name="T15" fmla="*/ 1111 h 2502"/>
              <a:gd name="T16" fmla="*/ 291 w 1861"/>
              <a:gd name="T17" fmla="*/ 1120 h 2502"/>
              <a:gd name="T18" fmla="*/ 524 w 1861"/>
              <a:gd name="T19" fmla="*/ 1176 h 2502"/>
              <a:gd name="T20" fmla="*/ 598 w 1861"/>
              <a:gd name="T21" fmla="*/ 1316 h 2502"/>
              <a:gd name="T22" fmla="*/ 579 w 1861"/>
              <a:gd name="T23" fmla="*/ 1390 h 2502"/>
              <a:gd name="T24" fmla="*/ 551 w 1861"/>
              <a:gd name="T25" fmla="*/ 1408 h 2502"/>
              <a:gd name="T26" fmla="*/ 524 w 1861"/>
              <a:gd name="T27" fmla="*/ 1436 h 2502"/>
              <a:gd name="T28" fmla="*/ 412 w 1861"/>
              <a:gd name="T29" fmla="*/ 1483 h 2502"/>
              <a:gd name="T30" fmla="*/ 366 w 1861"/>
              <a:gd name="T31" fmla="*/ 1520 h 2502"/>
              <a:gd name="T32" fmla="*/ 310 w 1861"/>
              <a:gd name="T33" fmla="*/ 1576 h 2502"/>
              <a:gd name="T34" fmla="*/ 217 w 1861"/>
              <a:gd name="T35" fmla="*/ 1687 h 2502"/>
              <a:gd name="T36" fmla="*/ 171 w 1861"/>
              <a:gd name="T37" fmla="*/ 1817 h 2502"/>
              <a:gd name="T38" fmla="*/ 217 w 1861"/>
              <a:gd name="T39" fmla="*/ 2180 h 2502"/>
              <a:gd name="T40" fmla="*/ 301 w 1861"/>
              <a:gd name="T41" fmla="*/ 2328 h 2502"/>
              <a:gd name="T42" fmla="*/ 329 w 1861"/>
              <a:gd name="T43" fmla="*/ 2347 h 2502"/>
              <a:gd name="T44" fmla="*/ 384 w 1861"/>
              <a:gd name="T45" fmla="*/ 2365 h 2502"/>
              <a:gd name="T46" fmla="*/ 1137 w 1861"/>
              <a:gd name="T47" fmla="*/ 2384 h 2502"/>
              <a:gd name="T48" fmla="*/ 1313 w 1861"/>
              <a:gd name="T49" fmla="*/ 2300 h 2502"/>
              <a:gd name="T50" fmla="*/ 1397 w 1861"/>
              <a:gd name="T51" fmla="*/ 2245 h 2502"/>
              <a:gd name="T52" fmla="*/ 1481 w 1861"/>
              <a:gd name="T53" fmla="*/ 2198 h 2502"/>
              <a:gd name="T54" fmla="*/ 1629 w 1861"/>
              <a:gd name="T55" fmla="*/ 2031 h 2502"/>
              <a:gd name="T56" fmla="*/ 1666 w 1861"/>
              <a:gd name="T57" fmla="*/ 1947 h 2502"/>
              <a:gd name="T58" fmla="*/ 1685 w 1861"/>
              <a:gd name="T59" fmla="*/ 1882 h 2502"/>
              <a:gd name="T60" fmla="*/ 1583 w 1861"/>
              <a:gd name="T61" fmla="*/ 1483 h 2502"/>
              <a:gd name="T62" fmla="*/ 1490 w 1861"/>
              <a:gd name="T63" fmla="*/ 1446 h 2502"/>
              <a:gd name="T64" fmla="*/ 1332 w 1861"/>
              <a:gd name="T65" fmla="*/ 1408 h 2502"/>
              <a:gd name="T66" fmla="*/ 1118 w 1861"/>
              <a:gd name="T67" fmla="*/ 1399 h 2502"/>
              <a:gd name="T68" fmla="*/ 1035 w 1861"/>
              <a:gd name="T69" fmla="*/ 1455 h 2502"/>
              <a:gd name="T70" fmla="*/ 942 w 1861"/>
              <a:gd name="T71" fmla="*/ 1548 h 2502"/>
              <a:gd name="T72" fmla="*/ 774 w 1861"/>
              <a:gd name="T73" fmla="*/ 1538 h 2502"/>
              <a:gd name="T74" fmla="*/ 765 w 1861"/>
              <a:gd name="T75" fmla="*/ 1511 h 2502"/>
              <a:gd name="T76" fmla="*/ 793 w 1861"/>
              <a:gd name="T77" fmla="*/ 1408 h 2502"/>
              <a:gd name="T78" fmla="*/ 979 w 1861"/>
              <a:gd name="T79" fmla="*/ 1390 h 2502"/>
              <a:gd name="T80" fmla="*/ 1239 w 1861"/>
              <a:gd name="T81" fmla="*/ 1325 h 2502"/>
              <a:gd name="T82" fmla="*/ 1481 w 1861"/>
              <a:gd name="T83" fmla="*/ 1260 h 2502"/>
              <a:gd name="T84" fmla="*/ 1564 w 1861"/>
              <a:gd name="T85" fmla="*/ 1213 h 2502"/>
              <a:gd name="T86" fmla="*/ 1620 w 1861"/>
              <a:gd name="T87" fmla="*/ 1176 h 2502"/>
              <a:gd name="T88" fmla="*/ 1657 w 1861"/>
              <a:gd name="T89" fmla="*/ 1158 h 2502"/>
              <a:gd name="T90" fmla="*/ 1796 w 1861"/>
              <a:gd name="T91" fmla="*/ 1028 h 2502"/>
              <a:gd name="T92" fmla="*/ 1750 w 1861"/>
              <a:gd name="T93" fmla="*/ 712 h 2502"/>
              <a:gd name="T94" fmla="*/ 1676 w 1861"/>
              <a:gd name="T95" fmla="*/ 619 h 2502"/>
              <a:gd name="T96" fmla="*/ 1620 w 1861"/>
              <a:gd name="T97" fmla="*/ 572 h 2502"/>
              <a:gd name="T98" fmla="*/ 1583 w 1861"/>
              <a:gd name="T99" fmla="*/ 526 h 2502"/>
              <a:gd name="T100" fmla="*/ 1499 w 1861"/>
              <a:gd name="T101" fmla="*/ 414 h 2502"/>
              <a:gd name="T102" fmla="*/ 1425 w 1861"/>
              <a:gd name="T103" fmla="*/ 284 h 2502"/>
              <a:gd name="T104" fmla="*/ 1295 w 1861"/>
              <a:gd name="T105" fmla="*/ 164 h 2502"/>
              <a:gd name="T106" fmla="*/ 1174 w 1861"/>
              <a:gd name="T107" fmla="*/ 89 h 2502"/>
              <a:gd name="T108" fmla="*/ 1137 w 1861"/>
              <a:gd name="T109" fmla="*/ 61 h 2502"/>
              <a:gd name="T110" fmla="*/ 1081 w 1861"/>
              <a:gd name="T111" fmla="*/ 43 h 2502"/>
              <a:gd name="T112" fmla="*/ 914 w 1861"/>
              <a:gd name="T113" fmla="*/ 33 h 2502"/>
              <a:gd name="T114" fmla="*/ 858 w 1861"/>
              <a:gd name="T115" fmla="*/ 52 h 2502"/>
              <a:gd name="T116" fmla="*/ 830 w 1861"/>
              <a:gd name="T117" fmla="*/ 61 h 2502"/>
              <a:gd name="T118" fmla="*/ 784 w 1861"/>
              <a:gd name="T119" fmla="*/ 108 h 2502"/>
              <a:gd name="T120" fmla="*/ 784 w 1861"/>
              <a:gd name="T121" fmla="*/ 145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2502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12" grpId="0"/>
      <p:bldP spid="308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62000" y="11430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/>
              <a:t>Slack variables</a:t>
            </a:r>
            <a:r>
              <a:rPr lang="en-US" altLang="zh-CN" sz="2400" b="1"/>
              <a:t> </a:t>
            </a:r>
            <a:r>
              <a:rPr lang="el-GR" sz="2400" b="1" i="1"/>
              <a:t>ξ</a:t>
            </a:r>
            <a:r>
              <a:rPr lang="en-US" altLang="zh-CN" sz="2400" b="1" i="1"/>
              <a:t>i</a:t>
            </a:r>
            <a:r>
              <a:rPr lang="en-US" altLang="zh-CN" sz="2400" b="1"/>
              <a:t> can be added to allow misclassification of difficult or noisy examples.</a:t>
            </a:r>
          </a:p>
        </p:txBody>
      </p: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609600" y="2743200"/>
            <a:ext cx="4067175" cy="2452688"/>
            <a:chOff x="107" y="516"/>
            <a:chExt cx="2562" cy="1545"/>
          </a:xfrm>
        </p:grpSpPr>
        <p:sp>
          <p:nvSpPr>
            <p:cNvPr id="339973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74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75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itchFamily="34" charset="0"/>
                </a:rPr>
                <a:t>wx+b=-1</a:t>
              </a:r>
            </a:p>
          </p:txBody>
        </p:sp>
        <p:sp>
          <p:nvSpPr>
            <p:cNvPr id="339979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0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1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2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3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4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6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8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89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90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91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000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 Margin Classification</a:t>
            </a: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4724400" y="2286000"/>
            <a:ext cx="4233863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/>
              <a:t>What should our quadratic optimization criterion be?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>
                <a:solidFill>
                  <a:srgbClr val="990099"/>
                </a:solidFill>
              </a:rPr>
              <a:t>Minimize</a:t>
            </a:r>
            <a:endParaRPr lang="en-US" altLang="zh-CN" sz="2600" b="1" i="1">
              <a:solidFill>
                <a:srgbClr val="990099"/>
              </a:solidFill>
            </a:endParaRPr>
          </a:p>
        </p:txBody>
      </p:sp>
      <p:graphicFrame>
        <p:nvGraphicFramePr>
          <p:cNvPr id="340006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5562600" y="3733800"/>
          <a:ext cx="31242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1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31242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Hard Margin v.s. Soft Margin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The old formulation: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The new formulation incorporating slack variables: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8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Parameter </a:t>
            </a:r>
            <a:r>
              <a:rPr lang="en-US" altLang="zh-CN" sz="2400" b="1" i="1"/>
              <a:t>C</a:t>
            </a:r>
            <a:r>
              <a:rPr lang="en-US" altLang="zh-CN" sz="2400" b="1"/>
              <a:t> can be viewed as a way to control overfitting.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64389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and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=½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 is minimized and for all </a:t>
            </a:r>
            <a:r>
              <a:rPr lang="en-US" altLang="zh-CN" sz="2400">
                <a:latin typeface="Times New Roman" pitchFamily="18" charset="0"/>
              </a:rPr>
              <a:t>{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)}</a:t>
            </a:r>
            <a:endParaRPr lang="en-US" altLang="zh-CN" sz="2000">
              <a:latin typeface="Times New Roman" pitchFamily="18" charset="0"/>
            </a:endParaRPr>
          </a:p>
          <a:p>
            <a:pPr algn="l"/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 (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+ b)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066800" y="3657600"/>
            <a:ext cx="68580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and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=½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+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l-GR" sz="2400">
                <a:latin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     is minimized and for all </a:t>
            </a:r>
            <a:r>
              <a:rPr lang="en-US" altLang="zh-CN" sz="2400">
                <a:latin typeface="Times New Roman" pitchFamily="18" charset="0"/>
              </a:rPr>
              <a:t>{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)}</a:t>
            </a:r>
            <a:endParaRPr lang="en-US" altLang="zh-CN" sz="2000">
              <a:latin typeface="Times New Roman" pitchFamily="18" charset="0"/>
            </a:endParaRPr>
          </a:p>
          <a:p>
            <a:pPr algn="l"/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+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and   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 for all 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Linear SVMs:  Overview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457200" y="838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The classifier is a </a:t>
            </a:r>
            <a:r>
              <a:rPr lang="en-US" altLang="zh-CN" sz="2000" b="1" i="1"/>
              <a:t>separating hyperplane.</a:t>
            </a:r>
            <a:endParaRPr lang="en-US" altLang="zh-CN" sz="20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Most </a:t>
            </a:r>
            <a:r>
              <a:rPr lang="en-US" altLang="zh-CN" sz="2000" b="1">
                <a:latin typeface="Times New Roman"/>
              </a:rPr>
              <a:t>“</a:t>
            </a:r>
            <a:r>
              <a:rPr lang="en-US" altLang="zh-CN" sz="2000" b="1"/>
              <a:t>important</a:t>
            </a:r>
            <a:r>
              <a:rPr lang="en-US" altLang="zh-CN" sz="2000" b="1">
                <a:latin typeface="Times New Roman"/>
              </a:rPr>
              <a:t>”</a:t>
            </a:r>
            <a:r>
              <a:rPr lang="en-US" altLang="zh-CN" sz="2000" b="1"/>
              <a:t> training points are support vectors; they define the hyperplane.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/>
              <a:t>Quadratic optimization algorithms can identify which training points x</a:t>
            </a:r>
            <a:r>
              <a:rPr lang="en-US" altLang="zh-CN" sz="2000" b="1" baseline="-25000"/>
              <a:t>i </a:t>
            </a:r>
            <a:r>
              <a:rPr lang="en-US" altLang="zh-CN" sz="2000" b="1"/>
              <a:t>are support vectors with non-zero Lagrangian multipliers </a:t>
            </a:r>
            <a:r>
              <a:rPr lang="el-GR" sz="2000" b="1" i="1"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cs typeface="Times New Roman" pitchFamily="18" charset="0"/>
              </a:rPr>
              <a:t>i</a:t>
            </a:r>
            <a:r>
              <a:rPr lang="en-US" altLang="zh-CN" sz="2000" b="1" i="1">
                <a:cs typeface="Times New Roman" pitchFamily="18" charset="0"/>
              </a:rPr>
              <a:t>. </a:t>
            </a:r>
            <a:endParaRPr lang="en-US" altLang="zh-CN" sz="2000" b="1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cs typeface="Times New Roman" pitchFamily="18" charset="0"/>
              </a:rPr>
              <a:t>Both in the dual formulation of the problem and in the solution training points appear only inside dot products:</a:t>
            </a:r>
            <a:r>
              <a:rPr lang="en-US" altLang="zh-CN" sz="2400">
                <a:cs typeface="Times New Roman" pitchFamily="18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 baseline="-25000"/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7696200" cy="13366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>
                <a:latin typeface="Times New Roman" pitchFamily="18" charset="0"/>
              </a:rPr>
              <a:t>Find 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such that</a:t>
            </a:r>
          </a:p>
          <a:p>
            <a:pPr algn="l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Q(</a:t>
            </a:r>
            <a:r>
              <a:rPr lang="el-GR" sz="2000" b="1">
                <a:latin typeface="Times New Roman" pitchFamily="18" charset="0"/>
              </a:rPr>
              <a:t>α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- ½</a:t>
            </a:r>
            <a:r>
              <a:rPr lang="el-GR" sz="2000" b="1">
                <a:latin typeface="Times New Roman" pitchFamily="18" charset="0"/>
              </a:rPr>
              <a:t>ΣΣ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 is maximized and </a:t>
            </a:r>
          </a:p>
          <a:p>
            <a:pPr algn="l"/>
            <a:r>
              <a:rPr lang="en-US" altLang="zh-CN" sz="2000" b="1">
                <a:latin typeface="Times New Roman" pitchFamily="18" charset="0"/>
              </a:rPr>
              <a:t>(1)  </a:t>
            </a:r>
            <a:r>
              <a:rPr lang="el-GR" sz="2000" b="1">
                <a:latin typeface="Times New Roman" pitchFamily="18" charset="0"/>
              </a:rPr>
              <a:t>Σ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 0</a:t>
            </a:r>
            <a:endParaRPr lang="en-US" altLang="zh-CN" sz="2000" b="1">
              <a:latin typeface="Times New Roman" pitchFamily="18" charset="0"/>
            </a:endParaRPr>
          </a:p>
          <a:p>
            <a:pPr algn="l"/>
            <a:r>
              <a:rPr lang="en-US" altLang="zh-CN" sz="2000" b="1">
                <a:latin typeface="Times New Roman" pitchFamily="18" charset="0"/>
              </a:rPr>
              <a:t>(2)  0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for all 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10279" name="AutoShape 7"/>
          <p:cNvSpPr>
            <a:spLocks noChangeArrowheads="1"/>
          </p:cNvSpPr>
          <p:nvPr/>
        </p:nvSpPr>
        <p:spPr bwMode="auto">
          <a:xfrm>
            <a:off x="3962400" y="4038600"/>
            <a:ext cx="533400" cy="533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1600200" y="5334000"/>
            <a:ext cx="396240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latin typeface="Times New Roman" pitchFamily="18" charset="0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l-GR" sz="2400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 +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3124200" y="5410200"/>
            <a:ext cx="457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381000" y="2286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Datasets that are linearly separable with some noise work out great: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But what are we going to do if the dataset is just too hard?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How about</a:t>
            </a:r>
            <a:r>
              <a:rPr lang="en-US" altLang="zh-CN" sz="2400">
                <a:latin typeface="Times New Roman"/>
              </a:rPr>
              <a:t>…</a:t>
            </a:r>
            <a:r>
              <a:rPr lang="en-US" altLang="zh-CN" sz="2400"/>
              <a:t> mapping data to a higher-dimensional space: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81400" y="5638800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5638800" y="571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endParaRPr lang="en-US" altLang="zh-CN" i="1" baseline="30000">
              <a:latin typeface="Times New Roman" pitchFamily="18" charset="0"/>
            </a:endParaRPr>
          </a:p>
        </p:txBody>
      </p:sp>
      <p:grpSp>
        <p:nvGrpSpPr>
          <p:cNvPr id="311318" name="Group 22"/>
          <p:cNvGrpSpPr>
            <a:grpSpLocks/>
          </p:cNvGrpSpPr>
          <p:nvPr/>
        </p:nvGrpSpPr>
        <p:grpSpPr bwMode="auto">
          <a:xfrm>
            <a:off x="1905000" y="2895600"/>
            <a:ext cx="4286250" cy="423863"/>
            <a:chOff x="1056" y="2322"/>
            <a:chExt cx="2700" cy="267"/>
          </a:xfrm>
        </p:grpSpPr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20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23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5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6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8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9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1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2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11333" name="Group 37"/>
          <p:cNvGrpSpPr>
            <a:grpSpLocks/>
          </p:cNvGrpSpPr>
          <p:nvPr/>
        </p:nvGrpSpPr>
        <p:grpSpPr bwMode="auto">
          <a:xfrm>
            <a:off x="3352800" y="1600200"/>
            <a:ext cx="4324350" cy="642938"/>
            <a:chOff x="1056" y="1284"/>
            <a:chExt cx="2724" cy="405"/>
          </a:xfrm>
        </p:grpSpPr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35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6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37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38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9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0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1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2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3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45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6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47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48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49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11356" name="Group 60"/>
          <p:cNvGrpSpPr>
            <a:grpSpLocks/>
          </p:cNvGrpSpPr>
          <p:nvPr/>
        </p:nvGrpSpPr>
        <p:grpSpPr bwMode="auto">
          <a:xfrm>
            <a:off x="1905000" y="3962400"/>
            <a:ext cx="4352925" cy="1827213"/>
            <a:chOff x="1122" y="2874"/>
            <a:chExt cx="2742" cy="1151"/>
          </a:xfrm>
        </p:grpSpPr>
        <p:sp>
          <p:nvSpPr>
            <p:cNvPr id="311302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03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06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07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08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09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0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1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3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4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1350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51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52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53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54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55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SVMs:  Feature spaces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General idea:   the original input space can always be mapped to some higher-dimensional feature space where the training set is separable:</a:t>
            </a: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29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0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4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5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6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39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1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2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3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4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5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6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7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8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49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51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52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3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4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5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6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7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8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59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0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1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2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3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4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5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6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7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8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69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70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71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72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74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75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76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77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378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79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Intro. to Support Vector Machines (SVM)</a:t>
            </a:r>
          </a:p>
          <a:p>
            <a:r>
              <a:rPr lang="en-US" altLang="zh-CN"/>
              <a:t>Properties of SVM</a:t>
            </a:r>
          </a:p>
          <a:p>
            <a:r>
              <a:rPr lang="en-US" altLang="zh-CN"/>
              <a:t>Applications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/>
              <a:t>Gene Expression Data Classification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/>
              <a:t>Text Categorization </a:t>
            </a:r>
            <a:r>
              <a:rPr lang="en-US" altLang="zh-CN" i="1"/>
              <a:t>if time permits</a:t>
            </a:r>
          </a:p>
          <a:p>
            <a:r>
              <a:rPr lang="en-US" altLang="zh-CN"/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The </a:t>
            </a:r>
            <a:r>
              <a:rPr lang="en-US" altLang="zh-CN" sz="420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Kernel Trick</a:t>
            </a:r>
            <a:r>
              <a:rPr lang="en-US" altLang="zh-CN" sz="4200">
                <a:solidFill>
                  <a:schemeClr val="tx2"/>
                </a:solidFill>
                <a:latin typeface="Times New Roman"/>
              </a:rPr>
              <a:t>”</a:t>
            </a:r>
            <a:endParaRPr lang="en-US" altLang="zh-CN" sz="42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04800" y="914400"/>
            <a:ext cx="883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latin typeface="Times New Roman" pitchFamily="18" charset="0"/>
              </a:rPr>
              <a:t>The linear classifier relies on dot product between vectors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latin typeface="Times New Roman" pitchFamily="18" charset="0"/>
              </a:rPr>
              <a:t>If every data point is mapped into high-dimensional space via some transformation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(x), the dot product becomes: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latin typeface="Times New Roman" pitchFamily="18" charset="0"/>
              </a:rPr>
              <a:t>A </a:t>
            </a:r>
            <a:r>
              <a:rPr lang="en-US" altLang="zh-CN" sz="2000" b="1" i="1">
                <a:latin typeface="Times New Roman" pitchFamily="18" charset="0"/>
              </a:rPr>
              <a:t>kernel function</a:t>
            </a:r>
            <a:r>
              <a:rPr lang="en-US" altLang="zh-CN" sz="2000" b="1">
                <a:latin typeface="Times New Roman" pitchFamily="18" charset="0"/>
              </a:rPr>
              <a:t> is some function that corresponds to an inner product in some expanded feature space.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>
                <a:latin typeface="Times New Roman" pitchFamily="18" charset="0"/>
              </a:rPr>
              <a:t>Example: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2-dimensional vectors x=[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];  let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  <a:endParaRPr lang="en-US" altLang="zh-CN" sz="20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Need to show that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baseline="-25000">
                <a:latin typeface="Times New Roman" pitchFamily="18" charset="0"/>
              </a:rPr>
              <a:t>                           </a:t>
            </a:r>
            <a:r>
              <a:rPr lang="en-US" altLang="zh-CN" sz="2000" b="1">
                <a:latin typeface="Times New Roman" pitchFamily="18" charset="0"/>
              </a:rPr>
              <a:t>= 1+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>
                <a:latin typeface="Times New Roman" pitchFamily="18" charset="0"/>
              </a:rPr>
              <a:t>+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>
                <a:latin typeface="Times New Roman" pitchFamily="18" charset="0"/>
              </a:rPr>
              <a:t>+ 2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endParaRPr lang="en-US" altLang="zh-CN" sz="2000" b="1" i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	      =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en-US" altLang="zh-CN" sz="2000" b="1" baseline="30000">
                <a:latin typeface="Times New Roman" pitchFamily="18" charset="0"/>
              </a:rPr>
              <a:t>T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>
                <a:latin typeface="Times New Roman" pitchFamily="18" charset="0"/>
              </a:rPr>
              <a:t>]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  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),    where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 i="1" baseline="30000">
                <a:latin typeface="Times New Roman" pitchFamily="18" charset="0"/>
              </a:rPr>
              <a:t>2 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What Functions are Kernels?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For some functions 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,x</a:t>
            </a:r>
            <a:r>
              <a:rPr lang="en-US" altLang="zh-CN" sz="2400" b="1" baseline="-25000"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) checking that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</a:rPr>
              <a:t>                K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,x</a:t>
            </a:r>
            <a:r>
              <a:rPr lang="en-US" altLang="zh-CN" sz="2400" b="1" baseline="-25000"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)= </a:t>
            </a:r>
            <a:r>
              <a:rPr lang="el-GR" sz="24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 baseline="-25000">
                <a:latin typeface="Times New Roman" pitchFamily="18" charset="0"/>
              </a:rPr>
              <a:t> </a:t>
            </a:r>
            <a:r>
              <a:rPr lang="en-US" altLang="zh-CN" sz="2400" b="1" baseline="30000">
                <a:latin typeface="Times New Roman" pitchFamily="18" charset="0"/>
              </a:rPr>
              <a:t>T</a:t>
            </a:r>
            <a:r>
              <a:rPr lang="el-GR" sz="24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) can be cumbersome.</a:t>
            </a:r>
            <a:r>
              <a:rPr lang="en-US" altLang="zh-CN" sz="30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Mercer’s theorem: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</a:rPr>
              <a:t>Every semi-positive definite symmetric function is a kernel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Semi-positive definite symmetric functions correspond to a semi-positive definite symmetric Gram matrix: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400" i="1">
              <a:latin typeface="Times New Roman" pitchFamily="18" charset="0"/>
            </a:endParaRPr>
          </a:p>
        </p:txBody>
      </p:sp>
      <p:graphicFrame>
        <p:nvGraphicFramePr>
          <p:cNvPr id="314415" name="Group 47"/>
          <p:cNvGraphicFramePr>
            <a:graphicFrameLocks noGrp="1"/>
          </p:cNvGraphicFramePr>
          <p:nvPr/>
        </p:nvGraphicFramePr>
        <p:xfrm>
          <a:off x="1371600" y="4038600"/>
          <a:ext cx="6858000" cy="1950720"/>
        </p:xfrm>
        <a:graphic>
          <a:graphicData uri="http://schemas.openxmlformats.org/drawingml/2006/table">
            <a:tbl>
              <a:tblPr/>
              <a:tblGrid>
                <a:gridCol w="1370013"/>
                <a:gridCol w="1373187"/>
                <a:gridCol w="1371600"/>
                <a:gridCol w="1373188"/>
                <a:gridCol w="1370012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412" name="Text Box 44"/>
          <p:cNvSpPr txBox="1">
            <a:spLocks noChangeArrowheads="1"/>
          </p:cNvSpPr>
          <p:nvPr/>
        </p:nvSpPr>
        <p:spPr bwMode="auto">
          <a:xfrm>
            <a:off x="533400" y="47244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K=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Examples of Kernel Functions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381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/>
              <a:t>Linear: </a:t>
            </a:r>
            <a:r>
              <a:rPr lang="en-US" altLang="zh-CN" sz="2800" i="1"/>
              <a:t>K</a:t>
            </a:r>
            <a:r>
              <a:rPr lang="en-US" altLang="zh-CN" sz="2800"/>
              <a:t>(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</a:t>
            </a:r>
            <a:r>
              <a:rPr lang="en-US" altLang="zh-CN" sz="2800"/>
              <a:t>,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j</a:t>
            </a:r>
            <a:r>
              <a:rPr lang="en-US" altLang="zh-CN" sz="2800"/>
              <a:t>)= 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 </a:t>
            </a:r>
            <a:r>
              <a:rPr lang="en-US" altLang="zh-CN" sz="2800" b="1" baseline="30000"/>
              <a:t>T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j</a:t>
            </a:r>
            <a:endParaRPr lang="en-US" altLang="zh-CN" sz="28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8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Polynomial of power </a:t>
            </a:r>
            <a:r>
              <a:rPr lang="en-US" altLang="zh-CN" sz="2400" i="1"/>
              <a:t>p</a:t>
            </a:r>
            <a:r>
              <a:rPr lang="en-US" altLang="zh-CN" sz="2400"/>
              <a:t>: </a:t>
            </a:r>
            <a:r>
              <a:rPr lang="en-US" altLang="zh-CN" sz="2400" i="1"/>
              <a:t>K</a:t>
            </a:r>
            <a:r>
              <a:rPr lang="en-US" altLang="zh-CN" sz="2400"/>
              <a:t>(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,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)= (1+</a:t>
            </a:r>
            <a:r>
              <a:rPr lang="en-US" altLang="zh-CN" sz="2400">
                <a:cs typeface="Times New Roman" pitchFamily="18" charset="0"/>
              </a:rPr>
              <a:t> 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 </a:t>
            </a:r>
            <a:r>
              <a:rPr lang="en-US" altLang="zh-CN" sz="2400" b="1" baseline="30000"/>
              <a:t>T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</a:t>
            </a:r>
            <a:r>
              <a:rPr lang="en-US" altLang="zh-CN" sz="2400" i="1" baseline="30000"/>
              <a:t>p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Gaussian (radial-basis function network):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Sigmoid: </a:t>
            </a:r>
            <a:r>
              <a:rPr lang="en-US" altLang="zh-CN" sz="2400" i="1"/>
              <a:t>K</a:t>
            </a:r>
            <a:r>
              <a:rPr lang="en-US" altLang="zh-CN" sz="2400"/>
              <a:t>(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,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)= tanh(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altLang="zh-CN" sz="2400" baseline="-25000">
                <a:cs typeface="Times New Roman" pitchFamily="18" charset="0"/>
              </a:rPr>
              <a:t>0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 </a:t>
            </a:r>
            <a:r>
              <a:rPr lang="en-US" altLang="zh-CN" sz="2400" b="1" baseline="30000"/>
              <a:t>T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 </a:t>
            </a:r>
            <a:r>
              <a:rPr lang="en-US" altLang="zh-CN" sz="2400"/>
              <a:t>+ 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altLang="zh-CN" sz="2400" baseline="-25000">
                <a:cs typeface="Times New Roman" pitchFamily="18" charset="0"/>
              </a:rPr>
              <a:t>1</a:t>
            </a:r>
            <a:r>
              <a:rPr lang="en-US" altLang="zh-CN" sz="2400">
                <a:cs typeface="Times New Roman" pitchFamily="18" charset="0"/>
              </a:rPr>
              <a:t>)</a:t>
            </a:r>
            <a:endParaRPr lang="en-US" altLang="zh-CN" sz="2400" i="1" baseline="30000"/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1752600" y="3505200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3" name="Equation" r:id="rId3" imgW="1739880" imgH="482400" progId="Equation.3">
                  <p:embed/>
                </p:oleObj>
              </mc:Choice>
              <mc:Fallback>
                <p:oleObj name="Equation" r:id="rId3" imgW="17398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39481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 Mathematically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Dual problem formulation: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The solution is: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Optimization techniques for finding 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 remain the same!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7086600" cy="19431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Find 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such that</a:t>
            </a:r>
          </a:p>
          <a:p>
            <a:pPr algn="l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Q(</a:t>
            </a:r>
            <a:r>
              <a:rPr lang="el-GR" sz="2400" b="1">
                <a:latin typeface="Times New Roman" pitchFamily="18" charset="0"/>
              </a:rPr>
              <a:t>α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l-GR" sz="2400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- ½</a:t>
            </a:r>
            <a:r>
              <a:rPr lang="el-GR" sz="2400" b="1">
                <a:latin typeface="Times New Roman" pitchFamily="18" charset="0"/>
              </a:rPr>
              <a:t>ΣΣ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 baseline="-25000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) is maximized and </a:t>
            </a:r>
          </a:p>
          <a:p>
            <a:pPr algn="l"/>
            <a:r>
              <a:rPr lang="en-US" altLang="zh-CN" sz="2400" b="1">
                <a:latin typeface="Times New Roman" pitchFamily="18" charset="0"/>
              </a:rPr>
              <a:t>(1)  </a:t>
            </a:r>
            <a:r>
              <a:rPr lang="el-GR" sz="2400" b="1">
                <a:latin typeface="Times New Roman" pitchFamily="18" charset="0"/>
              </a:rPr>
              <a:t>Σ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 0</a:t>
            </a:r>
            <a:endParaRPr lang="en-US" altLang="zh-CN" sz="2400" b="1">
              <a:latin typeface="Times New Roman" pitchFamily="18" charset="0"/>
            </a:endParaRPr>
          </a:p>
          <a:p>
            <a:pPr algn="l"/>
            <a:r>
              <a:rPr lang="en-US" altLang="zh-CN" sz="2400" b="1">
                <a:latin typeface="Times New Roman" pitchFamily="18" charset="0"/>
              </a:rPr>
              <a:t>(2) 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≥ 0 for all 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286000" y="4495800"/>
            <a:ext cx="327660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>
                <a:latin typeface="Times New Roman" pitchFamily="18" charset="0"/>
              </a:rPr>
              <a:t>(x) = </a:t>
            </a:r>
            <a:r>
              <a:rPr lang="el-GR" sz="2400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="1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(x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 baseline="-25000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)+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457200" y="1371600"/>
            <a:ext cx="75438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/>
              <a:t>SVM locates a separating hyperplane in the feature space and classify points in that space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/>
              <a:t>It does not need to represent the space explicitly, simply by defining a kernel function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/>
              <a:t>The kernel function plays the role of the dot product in the feature space.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Nonlinear SVM -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SVM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/>
              <a:t>Flexibility in choosing a similarity function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Sparseness of solution when dealing with large data sets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/>
              <a:t>    </a:t>
            </a:r>
            <a:r>
              <a:rPr lang="en-US" altLang="zh-CN" sz="2000" b="1"/>
              <a:t>- only support vectors are used to specify the separating hyperplane 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Ability to handle large feature spaces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</a:t>
            </a:r>
            <a:r>
              <a:rPr lang="en-US" altLang="zh-CN" sz="2000" b="1"/>
              <a:t>- complexity does not depend on the dimensionality of the feature space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Overfitting can be controlled by soft margin approach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Nice math property: </a:t>
            </a:r>
            <a:r>
              <a:rPr lang="en-US" altLang="zh-CN" sz="2000" b="1"/>
              <a:t>a simple convex optimization problem which is guaranteed to converge to a single global solution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Feature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SVM Applications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SVM has been used successfully in many real-world problems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</a:t>
            </a:r>
            <a:r>
              <a:rPr lang="en-US" altLang="zh-CN" sz="2400" b="1"/>
              <a:t>- text (and hypertext) categorization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/>
              <a:t>   - image classification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/>
              <a:t>   - bioinformatics (Protein classification,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/>
              <a:t>      Cancer classification)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/>
              <a:t>   - hand-written character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Application 1: Cancer Classification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114800" cy="4572000"/>
          </a:xfrm>
        </p:spPr>
        <p:txBody>
          <a:bodyPr/>
          <a:lstStyle/>
          <a:p>
            <a:r>
              <a:rPr lang="en-US" altLang="zh-CN" sz="2600"/>
              <a:t>High Dimensional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- p&gt;1000; n&lt;100</a:t>
            </a:r>
          </a:p>
          <a:p>
            <a:pPr>
              <a:buFont typeface="Wingdings" pitchFamily="2" charset="2"/>
              <a:buNone/>
            </a:pPr>
            <a:endParaRPr lang="en-US" altLang="zh-CN" sz="2000" b="1"/>
          </a:p>
          <a:p>
            <a:r>
              <a:rPr lang="en-US" altLang="zh-CN" sz="2600"/>
              <a:t>Imbalanced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</a:t>
            </a:r>
            <a:r>
              <a:rPr lang="en-US" altLang="zh-CN" sz="2000" b="1"/>
              <a:t>- less positive samples</a:t>
            </a:r>
          </a:p>
          <a:p>
            <a:pPr>
              <a:buFont typeface="Wingdings" pitchFamily="2" charset="2"/>
              <a:buNone/>
            </a:pPr>
            <a:endParaRPr lang="en-US" altLang="zh-CN" sz="2000" b="1"/>
          </a:p>
          <a:p>
            <a:pPr>
              <a:buFont typeface="Wingdings" pitchFamily="2" charset="2"/>
              <a:buNone/>
            </a:pPr>
            <a:endParaRPr lang="en-US" altLang="zh-CN" sz="2000" b="1"/>
          </a:p>
          <a:p>
            <a:pPr>
              <a:buFont typeface="Wingdings" pitchFamily="2" charset="2"/>
              <a:buNone/>
            </a:pPr>
            <a:endParaRPr lang="en-US" altLang="zh-CN" sz="2000" b="1"/>
          </a:p>
          <a:p>
            <a:r>
              <a:rPr lang="en-US" altLang="zh-CN" sz="2600"/>
              <a:t>Many irrelevant features</a:t>
            </a:r>
          </a:p>
          <a:p>
            <a:r>
              <a:rPr lang="en-US" altLang="zh-CN" sz="2600"/>
              <a:t>Noisy </a:t>
            </a:r>
          </a:p>
          <a:p>
            <a:pPr>
              <a:buFont typeface="Wingdings" pitchFamily="2" charset="2"/>
              <a:buNone/>
            </a:pPr>
            <a:endParaRPr lang="en-US" altLang="zh-CN" sz="2000" b="1"/>
          </a:p>
          <a:p>
            <a:pPr>
              <a:buFont typeface="Wingdings" pitchFamily="2" charset="2"/>
              <a:buNone/>
            </a:pPr>
            <a:endParaRPr lang="en-US" altLang="zh-CN" sz="2600"/>
          </a:p>
          <a:p>
            <a:endParaRPr lang="en-US" altLang="zh-CN" sz="2600"/>
          </a:p>
        </p:txBody>
      </p:sp>
      <p:graphicFrame>
        <p:nvGraphicFramePr>
          <p:cNvPr id="328755" name="Group 51"/>
          <p:cNvGraphicFramePr>
            <a:graphicFrameLocks noGrp="1"/>
          </p:cNvGraphicFramePr>
          <p:nvPr>
            <p:ph sz="quarter" idx="2"/>
          </p:nvPr>
        </p:nvGraphicFramePr>
        <p:xfrm>
          <a:off x="4648200" y="1600200"/>
          <a:ext cx="4038600" cy="2195831"/>
        </p:xfrm>
        <a:graphic>
          <a:graphicData uri="http://schemas.openxmlformats.org/drawingml/2006/table">
            <a:tbl>
              <a:tblPr/>
              <a:tblGrid>
                <a:gridCol w="1322388"/>
                <a:gridCol w="654050"/>
                <a:gridCol w="655637"/>
                <a:gridCol w="752475"/>
                <a:gridCol w="654050"/>
              </a:tblGrid>
              <a:tr h="3444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Genes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g-1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g-2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g-p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P-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752" name="Object 4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36576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3" name="Equation" r:id="rId3" imgW="1447560" imgH="419040" progId="Equation.3">
                  <p:embed/>
                </p:oleObj>
              </mc:Choice>
              <mc:Fallback>
                <p:oleObj name="Equation" r:id="rId3" imgW="1447560" imgH="419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56" name="Line 52"/>
          <p:cNvSpPr>
            <a:spLocks noChangeShapeType="1"/>
          </p:cNvSpPr>
          <p:nvPr/>
        </p:nvSpPr>
        <p:spPr bwMode="auto">
          <a:xfrm>
            <a:off x="46482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757" name="Rectangle 53"/>
          <p:cNvSpPr>
            <a:spLocks noChangeArrowheads="1"/>
          </p:cNvSpPr>
          <p:nvPr/>
        </p:nvSpPr>
        <p:spPr bwMode="auto">
          <a:xfrm>
            <a:off x="5486400" y="4114800"/>
            <a:ext cx="3429000" cy="2057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/>
            <a:r>
              <a:rPr lang="en-US" altLang="zh-CN" b="1">
                <a:solidFill>
                  <a:srgbClr val="CC0000"/>
                </a:solidFill>
              </a:rPr>
              <a:t>FEATURE SELECTION</a:t>
            </a:r>
          </a:p>
          <a:p>
            <a:pPr marL="342900" indent="-342900"/>
            <a:endParaRPr lang="en-US" altLang="zh-CN" b="1">
              <a:solidFill>
                <a:srgbClr val="CC0000"/>
              </a:solidFill>
            </a:endParaRPr>
          </a:p>
          <a:p>
            <a:pPr marL="342900" indent="-342900"/>
            <a:r>
              <a:rPr lang="en-US" altLang="zh-CN" b="1"/>
              <a:t>In the linear case,</a:t>
            </a:r>
          </a:p>
          <a:p>
            <a:pPr marL="342900" indent="-342900"/>
            <a:r>
              <a:rPr lang="en-US" altLang="zh-CN" b="1"/>
              <a:t>w</a:t>
            </a:r>
            <a:r>
              <a:rPr lang="en-US" altLang="zh-CN" b="1" baseline="-25000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 gives the ranking of dim i</a:t>
            </a:r>
          </a:p>
        </p:txBody>
      </p:sp>
      <p:sp>
        <p:nvSpPr>
          <p:cNvPr id="328758" name="Line 54"/>
          <p:cNvSpPr>
            <a:spLocks noChangeShapeType="1"/>
          </p:cNvSpPr>
          <p:nvPr/>
        </p:nvSpPr>
        <p:spPr bwMode="auto">
          <a:xfrm>
            <a:off x="1752600" y="5334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759" name="Rectangle 55"/>
          <p:cNvSpPr>
            <a:spLocks noChangeArrowheads="1"/>
          </p:cNvSpPr>
          <p:nvPr/>
        </p:nvSpPr>
        <p:spPr bwMode="auto">
          <a:xfrm>
            <a:off x="381000" y="5715000"/>
            <a:ext cx="495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SVM is sensitive to noisy (mis-labeled) data </a:t>
            </a:r>
            <a:r>
              <a:rPr lang="en-US" altLang="zh-CN" b="1">
                <a:sym typeface="Wingdings" pitchFamily="2" charset="2"/>
              </a:rPr>
              <a:t>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56" grpId="0" animBg="1"/>
      <p:bldP spid="3287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Weakness of SVM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/>
              <a:t>It is sensitive to noise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/>
              <a:t>   </a:t>
            </a:r>
            <a:r>
              <a:rPr lang="en-US" altLang="zh-CN" sz="2000" b="1"/>
              <a:t>- A relatively small number of mislabeled examples can dramatically decrease the performance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It only considers two classes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/>
              <a:t>   </a:t>
            </a:r>
            <a:r>
              <a:rPr lang="en-US" altLang="zh-CN" sz="2000" b="1"/>
              <a:t>- how to do multi-class classification with SVM?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- Answer: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1) with output arity m, learn m SVM’s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SVM 1 learns “Output==1” vs “Output != 1”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SVM 2 learns “Output==2” vs “Output != 2”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SVM m learns “Output==m” vs “Output != m”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 2)To predict the output for a new input, just predict with each SVM and find out which one puts the prediction the furthest into the positive region.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12788"/>
          </a:xfrm>
        </p:spPr>
        <p:txBody>
          <a:bodyPr/>
          <a:lstStyle/>
          <a:p>
            <a:r>
              <a:rPr lang="en-US" altLang="zh-CN" sz="3800"/>
              <a:t>Some Issues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/>
              <a:t>Choice of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- Gaussian or polynomial kernel is default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- if ineffective, more elaborate kernels are needed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 - domain experts can give assistance in formulating appropriate similarity measures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Choice of kernel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- e.g. </a:t>
            </a:r>
            <a:r>
              <a:rPr lang="en-CA" altLang="zh-CN" sz="2000" b="1"/>
              <a:t>σ in Gaussian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- </a:t>
            </a:r>
            <a:r>
              <a:rPr lang="en-CA" altLang="zh-CN" sz="2000" b="1"/>
              <a:t>σ is the distance between closest points with different classifications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-</a:t>
            </a:r>
            <a:r>
              <a:rPr lang="en-CA" altLang="zh-CN" sz="2000" b="1"/>
              <a:t> In the absence of reliable criteria, applications rely on the use of a validation set or cross-validation to set such parameters.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zh-CN" sz="20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Optimization criterion</a:t>
            </a:r>
            <a:r>
              <a:rPr lang="en-US" altLang="zh-CN" sz="2100"/>
              <a:t> – Hard margin v.s. Soft margin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/>
              <a:t>   - a lengthy series of experiments in which various parameters are tested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81000" y="18288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7581" name="Oval 13"/>
          <p:cNvSpPr>
            <a:spLocks noChangeAspect="1" noChangeArrowheads="1"/>
          </p:cNvSpPr>
          <p:nvPr/>
        </p:nvSpPr>
        <p:spPr bwMode="auto">
          <a:xfrm rot="4777107">
            <a:off x="381794" y="19804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2" name="Oval 14"/>
          <p:cNvSpPr>
            <a:spLocks noChangeAspect="1" noChangeArrowheads="1"/>
          </p:cNvSpPr>
          <p:nvPr/>
        </p:nvSpPr>
        <p:spPr bwMode="auto">
          <a:xfrm rot="5895381">
            <a:off x="382588" y="24368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758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6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0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3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4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5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6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7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8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9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0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6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7620" name="Line 52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37622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 rot="-24333336">
            <a:off x="3962400" y="274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/>
          <p:cNvSpPr>
            <a:spLocks noChangeArrowheads="1"/>
          </p:cNvSpPr>
          <p:nvPr/>
        </p:nvSpPr>
        <p:spPr bwMode="auto">
          <a:xfrm>
            <a:off x="4648200" y="48768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/>
          <p:cNvSpPr>
            <a:spLocks noChangeArrowheads="1"/>
          </p:cNvSpPr>
          <p:nvPr/>
        </p:nvSpPr>
        <p:spPr bwMode="auto">
          <a:xfrm>
            <a:off x="2590800" y="1905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  <p:bldP spid="237575" grpId="0"/>
      <p:bldP spid="237576" grpId="0" animBg="1"/>
      <p:bldP spid="237577" grpId="0"/>
      <p:bldP spid="237578" grpId="0" animBg="1"/>
      <p:bldP spid="237579" grpId="0"/>
      <p:bldP spid="237619" grpId="0"/>
      <p:bldP spid="237620" grpId="0" animBg="1"/>
      <p:bldP spid="237623" grpId="0"/>
      <p:bldP spid="237624" grpId="0"/>
      <p:bldP spid="2376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Additional Resources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b="1"/>
              <a:t>An excellent tutorial on VC-dimension and Support Vector Machines:</a:t>
            </a:r>
            <a:r>
              <a:rPr lang="en-US" altLang="zh-CN" sz="2500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C.J.C. Burges. A tutorial on support vector machines for pattern recognition. Data Mining and Knowledge Discovery, 2(2):955-974, 1998.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500" b="1"/>
              <a:t>The VC/SRM/SVM Bible: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500" b="1"/>
              <a:t>    </a:t>
            </a:r>
            <a:r>
              <a:rPr lang="en-US" altLang="zh-CN" sz="2100" b="1"/>
              <a:t>Statistical Learning Theory by Vladimir Vapnik, Wiley-Interscience; 1998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500" b="1"/>
          </a:p>
          <a:p>
            <a:pPr>
              <a:lnSpc>
                <a:spcPct val="90000"/>
              </a:lnSpc>
            </a:pPr>
            <a:endParaRPr lang="en-US" altLang="zh-CN" sz="25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b="1"/>
              <a:t>        </a:t>
            </a:r>
          </a:p>
          <a:p>
            <a:pPr>
              <a:lnSpc>
                <a:spcPct val="90000"/>
              </a:lnSpc>
            </a:pPr>
            <a:endParaRPr lang="en-US" altLang="zh-CN" sz="2100"/>
          </a:p>
          <a:p>
            <a:pPr>
              <a:lnSpc>
                <a:spcPct val="90000"/>
              </a:lnSpc>
            </a:pPr>
            <a:endParaRPr lang="en-US" altLang="zh-CN" sz="21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533400" y="49530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latin typeface="Comic Sans MS" pitchFamily="66" charset="0"/>
                <a:hlinkClick r:id="rId2"/>
              </a:rPr>
              <a:t>http://www.kernel-machines.org/</a:t>
            </a:r>
            <a:endParaRPr lang="en-US" altLang="zh-CN">
              <a:latin typeface="Comic Sans MS" pitchFamily="66" charset="0"/>
            </a:endParaRPr>
          </a:p>
          <a:p>
            <a:pPr algn="l" eaLnBrk="0" hangingPunct="0"/>
            <a:endParaRPr lang="en-US" altLang="zh-CN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b="1"/>
              <a:t>Support Vector Machine Classification of Microarray Gene Expression Data</a:t>
            </a:r>
            <a:r>
              <a:rPr lang="en-US" altLang="zh-CN" sz="2600"/>
              <a:t>, Michael P. S. Brown William Noble Grundy, David Lin, Nello Cristianini, Charles Sugnet, Manuel Ares, Jr., David Haussler </a:t>
            </a:r>
          </a:p>
          <a:p>
            <a:r>
              <a:rPr lang="en-US" altLang="zh-CN" sz="2600"/>
              <a:t>www.cs.utexas.edu/users/mooney/cs391L/svm.</a:t>
            </a:r>
            <a:r>
              <a:rPr lang="en-US" altLang="zh-CN" sz="2600" b="1"/>
              <a:t>ppt</a:t>
            </a:r>
            <a:r>
              <a:rPr lang="en-US" altLang="zh-CN" sz="2600"/>
              <a:t> </a:t>
            </a:r>
          </a:p>
          <a:p>
            <a:r>
              <a:rPr lang="en-US" altLang="zh-CN" sz="2600" b="1"/>
              <a:t>Text categorization with Support Vector Machines:</a:t>
            </a:r>
            <a:br>
              <a:rPr lang="en-US" altLang="zh-CN" sz="2600" b="1"/>
            </a:br>
            <a:r>
              <a:rPr lang="en-US" altLang="zh-CN" sz="2600" b="1"/>
              <a:t>learning with many relevant features</a:t>
            </a:r>
            <a:r>
              <a:rPr lang="en-US" altLang="zh-CN" sz="2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</a:t>
            </a:r>
            <a:r>
              <a:rPr lang="en-US" altLang="zh-CN" sz="2400"/>
              <a:t>T. Joachims, ECML - 98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8600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8605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6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8609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0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1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2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3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4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5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6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7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8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9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0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1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2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3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4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5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6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7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8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29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0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1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2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3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4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5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6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7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8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9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0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1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2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3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8644" name="Line 52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8645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38646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9629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0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9633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4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5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6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7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8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39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0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1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2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3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4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5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6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7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8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9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0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1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2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3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4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5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6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7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8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59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0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1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2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3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4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5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6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9668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9669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39670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0653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4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57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8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9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0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1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2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3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4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7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8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9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0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1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2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3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4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5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6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7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8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79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0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1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2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3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4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5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6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7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8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89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0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91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0692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93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Any of these would be fine..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itchFamily="34" charset="0"/>
            </a:endParaRP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..but which is best?</a:t>
            </a:r>
          </a:p>
        </p:txBody>
      </p:sp>
      <p:sp>
        <p:nvSpPr>
          <p:cNvPr id="240695" name="Line 55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96" name="Line 56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699" name="Line 59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700" name="Line 60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1675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76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1679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0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1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2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3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4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5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6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7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8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9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0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1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2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3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4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5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6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7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8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99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0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1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2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3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4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5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6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7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8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09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10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11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12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13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171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41716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41717" name="Line 53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1720" name="Rectangle 56"/>
          <p:cNvSpPr>
            <a:spLocks noChangeArrowheads="1"/>
          </p:cNvSpPr>
          <p:nvPr/>
        </p:nvSpPr>
        <p:spPr bwMode="auto">
          <a:xfrm>
            <a:off x="3657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1722" name="Oval 58"/>
          <p:cNvSpPr>
            <a:spLocks noChangeArrowheads="1"/>
          </p:cNvSpPr>
          <p:nvPr/>
        </p:nvSpPr>
        <p:spPr bwMode="auto">
          <a:xfrm>
            <a:off x="4343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/>
              <a:t>Misclassified</a:t>
            </a:r>
          </a:p>
          <a:p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/>
          <p:cNvCxnSpPr>
            <a:cxnSpLocks noChangeShapeType="1"/>
            <a:stCxn id="241722" idx="2"/>
          </p:cNvCxnSpPr>
          <p:nvPr/>
        </p:nvCxnSpPr>
        <p:spPr bwMode="auto">
          <a:xfrm rot="10800000">
            <a:off x="3657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1" grpId="0" animBg="1"/>
      <p:bldP spid="241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2704" name="Oval 16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05" name="Oval 17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2708" name="Oval 20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09" name="Oval 21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0" name="Oval 22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1" name="Oval 23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2" name="Oval 24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3" name="Oval 25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4" name="Oval 26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5" name="Oval 27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6" name="Oval 28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7" name="Oval 29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8" name="Oval 30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19" name="Oval 31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0" name="Oval 32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1" name="Oval 33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2" name="Oval 34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3" name="Oval 35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4" name="Oval 36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5" name="Oval 37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6" name="Oval 38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7" name="Oval 39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8" name="Oval 40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29" name="Oval 41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0" name="Oval 42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1" name="Oval 43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2" name="Oval 44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3" name="Oval 45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4" name="Oval 46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5" name="Oval 47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6" name="Oval 48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7" name="Oval 49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8" name="Oval 50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39" name="Oval 51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40" name="Oval 52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41" name="Oval 53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42" name="Text Box 54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2743" name="Text Box 55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42744" name="Text Box 56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242745" name="Group 57"/>
          <p:cNvGrpSpPr>
            <a:grpSpLocks/>
          </p:cNvGrpSpPr>
          <p:nvPr/>
        </p:nvGrpSpPr>
        <p:grpSpPr bwMode="auto">
          <a:xfrm rot="-4217956">
            <a:off x="1358107" y="4228306"/>
            <a:ext cx="5562600" cy="1587"/>
            <a:chOff x="960" y="3888"/>
            <a:chExt cx="3504" cy="0"/>
          </a:xfrm>
        </p:grpSpPr>
        <p:sp>
          <p:nvSpPr>
            <p:cNvPr id="242746" name="Line 58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42747" name="Line 59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242749" name="Rectangle 61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2750" name="Line 62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51" name="Text Box 63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53" name="Text Box 65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2754" name="Line 66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55" name="Text Box 67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2757" name="Oval 69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58" name="Oval 70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59" name="Line 71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2760" name="Line 72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2761" name="Oval 73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2" name="Oval 74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3" name="Oval 75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4" name="Oval 76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5" name="Oval 77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6" name="Oval 78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7" name="Oval 79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8" name="Oval 80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69" name="Oval 81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0" name="Oval 82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1" name="Oval 83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2" name="Oval 84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3" name="Oval 85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4" name="Oval 86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5" name="Oval 87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6" name="Oval 88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7" name="Oval 89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8" name="Oval 90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79" name="Oval 91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0" name="Oval 92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1" name="Oval 93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2" name="Oval 94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3" name="Oval 95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4" name="Oval 96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5" name="Oval 97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6" name="Oval 98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7" name="Oval 99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8" name="Oval 100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89" name="Oval 101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0" name="Oval 102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1" name="Oval 103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2" name="Oval 104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3" name="Oval 105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4" name="Oval 106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5" name="Text Box 107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2796" name="Text Box 108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42797" name="Text Box 109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4572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Maximum Margin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3727" name="Oval 15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28" name="Oval 16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3731" name="Oval 19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2" name="Oval 20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3" name="Oval 21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4" name="Oval 22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5" name="Oval 23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6" name="Oval 24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7" name="Oval 25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8" name="Oval 26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39" name="Oval 27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0" name="Oval 28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1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2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3" name="Oval 31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4" name="Oval 32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5" name="Oval 33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6" name="Oval 34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7" name="Oval 35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8" name="Oval 36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49" name="Oval 37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0" name="Oval 38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1" name="Oval 39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2" name="Oval 40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3" name="Oval 41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4" name="Oval 42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5" name="Oval 43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6" name="Oval 44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7" name="Oval 45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8" name="Oval 46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59" name="Oval 47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0" name="Oval 48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1" name="Oval 49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2" name="Oval 5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3" name="Oval 51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4" name="Oval 52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The </a:t>
            </a:r>
            <a:r>
              <a:rPr lang="en-US" altLang="zh-CN" sz="2400">
                <a:solidFill>
                  <a:srgbClr val="CC0000"/>
                </a:solidFill>
                <a:latin typeface="Tahoma" pitchFamily="34" charset="0"/>
              </a:rPr>
              <a:t>maximum margin linear classifier</a:t>
            </a:r>
            <a:r>
              <a:rPr lang="en-US" altLang="zh-CN" sz="2400">
                <a:latin typeface="Tahoma" pitchFamily="34" charset="0"/>
              </a:rPr>
              <a:t> is the linear classifier with the, um, maximum margin.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This is the simplest kind of SVM (Called an LSVM)</a:t>
            </a:r>
          </a:p>
        </p:txBody>
      </p:sp>
      <p:sp>
        <p:nvSpPr>
          <p:cNvPr id="243768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Linear SVM</a:t>
            </a: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itchFamily="34" charset="0"/>
              </a:rPr>
              <a:t>Support Vectors </a:t>
            </a:r>
            <a:r>
              <a:rPr lang="en-US" altLang="zh-CN" sz="2000">
                <a:latin typeface="Tahoma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3771" name="Freeform 59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3772" name="Freeform 60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3775" name="Oval 63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76" name="Oval 64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77" name="Oval 65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4044950" y="1276350"/>
            <a:ext cx="4968875" cy="21621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Maximizing the margin is good according to intuition and PAC theory 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Implies that only support vectors are important; other training examples are ignorable.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Empirically it works very very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0" grpId="0" animBg="1"/>
      <p:bldP spid="243771" grpId="0" animBg="1"/>
      <p:bldP spid="243772" grpId="0" animBg="1"/>
      <p:bldP spid="243778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2134</TotalTime>
  <Words>1952</Words>
  <Application>Microsoft Office PowerPoint</Application>
  <PresentationFormat>화면 슬라이드 쇼(4:3)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Edge</vt:lpstr>
      <vt:lpstr>Equation</vt:lpstr>
      <vt:lpstr>Support Vector Machines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Linear SVM Mathematically</vt:lpstr>
      <vt:lpstr>PowerPoint 프레젠테이션</vt:lpstr>
      <vt:lpstr>PowerPoint 프레젠테이션</vt:lpstr>
      <vt:lpstr>PowerPoint 프레젠테이션</vt:lpstr>
      <vt:lpstr>PowerPoint 프레젠테이션</vt:lpstr>
      <vt:lpstr>Soft Margin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Nonlinear SVM - Overview</vt:lpstr>
      <vt:lpstr>Properties of SVM</vt:lpstr>
      <vt:lpstr>SVM Applications</vt:lpstr>
      <vt:lpstr>Application 1: Cancer Classification</vt:lpstr>
      <vt:lpstr>Weakness of SVM</vt:lpstr>
      <vt:lpstr>Some Issues</vt:lpstr>
      <vt:lpstr>Additional Resources</vt:lpstr>
      <vt:lpstr>Reference</vt:lpstr>
    </vt:vector>
  </TitlesOfParts>
  <Company>gg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and Its Applications</dc:title>
  <dc:creator>gg</dc:creator>
  <cp:lastModifiedBy>Sky</cp:lastModifiedBy>
  <cp:revision>39</cp:revision>
  <dcterms:created xsi:type="dcterms:W3CDTF">2004-11-20T11:26:53Z</dcterms:created>
  <dcterms:modified xsi:type="dcterms:W3CDTF">2014-12-01T02:37:15Z</dcterms:modified>
</cp:coreProperties>
</file>