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3" r:id="rId3"/>
    <p:sldId id="375" r:id="rId4"/>
    <p:sldId id="346" r:id="rId5"/>
    <p:sldId id="378" r:id="rId6"/>
    <p:sldId id="342" r:id="rId7"/>
    <p:sldId id="376" r:id="rId8"/>
    <p:sldId id="377" r:id="rId9"/>
    <p:sldId id="382" r:id="rId10"/>
    <p:sldId id="379" r:id="rId11"/>
    <p:sldId id="380" r:id="rId12"/>
    <p:sldId id="381" r:id="rId13"/>
    <p:sldId id="383" r:id="rId14"/>
    <p:sldId id="384" r:id="rId15"/>
    <p:sldId id="387" r:id="rId16"/>
    <p:sldId id="388" r:id="rId17"/>
    <p:sldId id="389" r:id="rId18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>
        <p:scale>
          <a:sx n="80" d="100"/>
          <a:sy n="80" d="100"/>
        </p:scale>
        <p:origin x="-378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Stats\XLMinerHelp\CasebookMainFiles\Slides\Images\CerealScatter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39391951006182"/>
          <c:y val="7.6191163604549417E-2"/>
          <c:w val="0.75356197924923818"/>
          <c:h val="0.6683469713344656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3"/>
          </c:marker>
          <c:xVal>
            <c:numRef>
              <c:f>Sheet1!$A$2:$A$78</c:f>
              <c:numCache>
                <c:formatCode>General</c:formatCode>
                <c:ptCount val="77"/>
                <c:pt idx="0">
                  <c:v>70</c:v>
                </c:pt>
                <c:pt idx="1">
                  <c:v>120</c:v>
                </c:pt>
                <c:pt idx="2">
                  <c:v>70</c:v>
                </c:pt>
                <c:pt idx="3">
                  <c:v>50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130</c:v>
                </c:pt>
                <c:pt idx="8">
                  <c:v>90</c:v>
                </c:pt>
                <c:pt idx="9">
                  <c:v>90</c:v>
                </c:pt>
                <c:pt idx="10">
                  <c:v>120</c:v>
                </c:pt>
                <c:pt idx="11">
                  <c:v>110</c:v>
                </c:pt>
                <c:pt idx="12">
                  <c:v>120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100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100</c:v>
                </c:pt>
                <c:pt idx="21">
                  <c:v>110</c:v>
                </c:pt>
                <c:pt idx="22">
                  <c:v>100</c:v>
                </c:pt>
                <c:pt idx="23">
                  <c:v>100</c:v>
                </c:pt>
                <c:pt idx="24">
                  <c:v>110</c:v>
                </c:pt>
                <c:pt idx="25">
                  <c:v>110</c:v>
                </c:pt>
                <c:pt idx="26">
                  <c:v>100</c:v>
                </c:pt>
                <c:pt idx="27">
                  <c:v>120</c:v>
                </c:pt>
                <c:pt idx="28">
                  <c:v>120</c:v>
                </c:pt>
                <c:pt idx="29">
                  <c:v>110</c:v>
                </c:pt>
                <c:pt idx="30">
                  <c:v>100</c:v>
                </c:pt>
                <c:pt idx="31">
                  <c:v>110</c:v>
                </c:pt>
                <c:pt idx="32">
                  <c:v>100</c:v>
                </c:pt>
                <c:pt idx="33">
                  <c:v>110</c:v>
                </c:pt>
                <c:pt idx="34">
                  <c:v>120</c:v>
                </c:pt>
                <c:pt idx="35">
                  <c:v>120</c:v>
                </c:pt>
                <c:pt idx="36">
                  <c:v>110</c:v>
                </c:pt>
                <c:pt idx="37">
                  <c:v>110</c:v>
                </c:pt>
                <c:pt idx="38">
                  <c:v>110</c:v>
                </c:pt>
                <c:pt idx="39">
                  <c:v>140</c:v>
                </c:pt>
                <c:pt idx="40">
                  <c:v>110</c:v>
                </c:pt>
                <c:pt idx="41">
                  <c:v>100</c:v>
                </c:pt>
                <c:pt idx="42">
                  <c:v>110</c:v>
                </c:pt>
                <c:pt idx="43">
                  <c:v>100</c:v>
                </c:pt>
                <c:pt idx="44">
                  <c:v>150</c:v>
                </c:pt>
                <c:pt idx="45">
                  <c:v>150</c:v>
                </c:pt>
                <c:pt idx="46">
                  <c:v>160</c:v>
                </c:pt>
                <c:pt idx="47">
                  <c:v>100</c:v>
                </c:pt>
                <c:pt idx="48">
                  <c:v>120</c:v>
                </c:pt>
                <c:pt idx="49">
                  <c:v>140</c:v>
                </c:pt>
                <c:pt idx="50">
                  <c:v>90</c:v>
                </c:pt>
                <c:pt idx="51">
                  <c:v>130</c:v>
                </c:pt>
                <c:pt idx="52">
                  <c:v>120</c:v>
                </c:pt>
                <c:pt idx="53">
                  <c:v>100</c:v>
                </c:pt>
                <c:pt idx="54">
                  <c:v>50</c:v>
                </c:pt>
                <c:pt idx="55">
                  <c:v>50</c:v>
                </c:pt>
                <c:pt idx="56">
                  <c:v>100</c:v>
                </c:pt>
                <c:pt idx="57">
                  <c:v>100</c:v>
                </c:pt>
                <c:pt idx="58">
                  <c:v>120</c:v>
                </c:pt>
                <c:pt idx="59">
                  <c:v>100</c:v>
                </c:pt>
                <c:pt idx="60">
                  <c:v>90</c:v>
                </c:pt>
                <c:pt idx="61">
                  <c:v>110</c:v>
                </c:pt>
                <c:pt idx="62">
                  <c:v>110</c:v>
                </c:pt>
                <c:pt idx="63">
                  <c:v>80</c:v>
                </c:pt>
                <c:pt idx="64">
                  <c:v>90</c:v>
                </c:pt>
                <c:pt idx="65">
                  <c:v>90</c:v>
                </c:pt>
                <c:pt idx="66">
                  <c:v>110</c:v>
                </c:pt>
                <c:pt idx="67">
                  <c:v>110</c:v>
                </c:pt>
                <c:pt idx="68">
                  <c:v>90</c:v>
                </c:pt>
                <c:pt idx="69">
                  <c:v>110</c:v>
                </c:pt>
                <c:pt idx="70">
                  <c:v>140</c:v>
                </c:pt>
                <c:pt idx="71">
                  <c:v>100</c:v>
                </c:pt>
                <c:pt idx="72">
                  <c:v>110</c:v>
                </c:pt>
                <c:pt idx="73">
                  <c:v>110</c:v>
                </c:pt>
                <c:pt idx="74">
                  <c:v>100</c:v>
                </c:pt>
                <c:pt idx="75">
                  <c:v>100</c:v>
                </c:pt>
                <c:pt idx="76">
                  <c:v>110</c:v>
                </c:pt>
              </c:numCache>
            </c:numRef>
          </c:xVal>
          <c:yVal>
            <c:numRef>
              <c:f>Sheet1!$B$2:$B$78</c:f>
              <c:numCache>
                <c:formatCode>0</c:formatCode>
                <c:ptCount val="77"/>
                <c:pt idx="0">
                  <c:v>68.402973000000003</c:v>
                </c:pt>
                <c:pt idx="1">
                  <c:v>33.983679000000002</c:v>
                </c:pt>
                <c:pt idx="2">
                  <c:v>59.425505000000129</c:v>
                </c:pt>
                <c:pt idx="3">
                  <c:v>93.704911999999993</c:v>
                </c:pt>
                <c:pt idx="4">
                  <c:v>34.384842999999996</c:v>
                </c:pt>
                <c:pt idx="5">
                  <c:v>29.509540999999931</c:v>
                </c:pt>
                <c:pt idx="6">
                  <c:v>33.174094000000004</c:v>
                </c:pt>
                <c:pt idx="7">
                  <c:v>37.038562000000013</c:v>
                </c:pt>
                <c:pt idx="8">
                  <c:v>49.120253000000012</c:v>
                </c:pt>
                <c:pt idx="9">
                  <c:v>53.313813000000003</c:v>
                </c:pt>
                <c:pt idx="10">
                  <c:v>18.042850999999999</c:v>
                </c:pt>
                <c:pt idx="11">
                  <c:v>50.764999000000003</c:v>
                </c:pt>
                <c:pt idx="12">
                  <c:v>19.823573</c:v>
                </c:pt>
                <c:pt idx="13">
                  <c:v>40.400207999999999</c:v>
                </c:pt>
                <c:pt idx="14">
                  <c:v>22.736445999999987</c:v>
                </c:pt>
                <c:pt idx="15">
                  <c:v>41.445019000000002</c:v>
                </c:pt>
                <c:pt idx="16">
                  <c:v>45.863324000000006</c:v>
                </c:pt>
                <c:pt idx="17">
                  <c:v>35.782791000000003</c:v>
                </c:pt>
                <c:pt idx="18">
                  <c:v>22.396512999999931</c:v>
                </c:pt>
                <c:pt idx="19">
                  <c:v>40.448772000000012</c:v>
                </c:pt>
                <c:pt idx="20">
                  <c:v>64.533816000000002</c:v>
                </c:pt>
                <c:pt idx="21">
                  <c:v>46.895644000000004</c:v>
                </c:pt>
                <c:pt idx="22">
                  <c:v>36.176196000000012</c:v>
                </c:pt>
                <c:pt idx="23">
                  <c:v>44.330856000000004</c:v>
                </c:pt>
                <c:pt idx="24">
                  <c:v>32.207582000000002</c:v>
                </c:pt>
                <c:pt idx="25">
                  <c:v>31.435973000000001</c:v>
                </c:pt>
                <c:pt idx="26">
                  <c:v>58.345141000000005</c:v>
                </c:pt>
                <c:pt idx="27">
                  <c:v>40.917046999999997</c:v>
                </c:pt>
                <c:pt idx="28">
                  <c:v>41.015492000000002</c:v>
                </c:pt>
                <c:pt idx="29">
                  <c:v>28.025765</c:v>
                </c:pt>
                <c:pt idx="30">
                  <c:v>35.252444000000004</c:v>
                </c:pt>
                <c:pt idx="31">
                  <c:v>23.804043</c:v>
                </c:pt>
                <c:pt idx="32">
                  <c:v>52.076897000000002</c:v>
                </c:pt>
                <c:pt idx="33">
                  <c:v>53.371006999999999</c:v>
                </c:pt>
                <c:pt idx="34">
                  <c:v>45.811716000000004</c:v>
                </c:pt>
                <c:pt idx="35">
                  <c:v>21.871292</c:v>
                </c:pt>
                <c:pt idx="36">
                  <c:v>31.072216999999924</c:v>
                </c:pt>
                <c:pt idx="37">
                  <c:v>28.742413999999911</c:v>
                </c:pt>
                <c:pt idx="38">
                  <c:v>36.523683000000005</c:v>
                </c:pt>
                <c:pt idx="39">
                  <c:v>36.471512000000011</c:v>
                </c:pt>
                <c:pt idx="40">
                  <c:v>39.241114000000003</c:v>
                </c:pt>
                <c:pt idx="41">
                  <c:v>45.328074000000001</c:v>
                </c:pt>
                <c:pt idx="42">
                  <c:v>26.734514999999988</c:v>
                </c:pt>
                <c:pt idx="43">
                  <c:v>54.850917000000003</c:v>
                </c:pt>
                <c:pt idx="44">
                  <c:v>37.136863000000005</c:v>
                </c:pt>
                <c:pt idx="45">
                  <c:v>34.139765000000011</c:v>
                </c:pt>
                <c:pt idx="46">
                  <c:v>30.313351000000065</c:v>
                </c:pt>
                <c:pt idx="47">
                  <c:v>40.105965000000012</c:v>
                </c:pt>
                <c:pt idx="48">
                  <c:v>29.924285000000001</c:v>
                </c:pt>
                <c:pt idx="49">
                  <c:v>40.692320000000137</c:v>
                </c:pt>
                <c:pt idx="50">
                  <c:v>59.642837</c:v>
                </c:pt>
                <c:pt idx="51">
                  <c:v>30.450842999999939</c:v>
                </c:pt>
                <c:pt idx="52">
                  <c:v>37.840594000000003</c:v>
                </c:pt>
                <c:pt idx="53">
                  <c:v>41.503540000000001</c:v>
                </c:pt>
                <c:pt idx="54">
                  <c:v>60.75611200000013</c:v>
                </c:pt>
                <c:pt idx="55">
                  <c:v>63.005645000000001</c:v>
                </c:pt>
                <c:pt idx="56">
                  <c:v>49.511873999999999</c:v>
                </c:pt>
                <c:pt idx="57">
                  <c:v>50.828392000000122</c:v>
                </c:pt>
                <c:pt idx="58">
                  <c:v>39.259197</c:v>
                </c:pt>
                <c:pt idx="59">
                  <c:v>39.703400000000002</c:v>
                </c:pt>
                <c:pt idx="60">
                  <c:v>55.333142000000002</c:v>
                </c:pt>
                <c:pt idx="61">
                  <c:v>41.998933000000122</c:v>
                </c:pt>
                <c:pt idx="62">
                  <c:v>40.560159000000013</c:v>
                </c:pt>
                <c:pt idx="63">
                  <c:v>68.235884999999982</c:v>
                </c:pt>
                <c:pt idx="64">
                  <c:v>74.472949</c:v>
                </c:pt>
                <c:pt idx="65">
                  <c:v>72.801786999999948</c:v>
                </c:pt>
                <c:pt idx="66">
                  <c:v>31.230053999999999</c:v>
                </c:pt>
                <c:pt idx="67">
                  <c:v>53.131324000000006</c:v>
                </c:pt>
                <c:pt idx="68">
                  <c:v>59.363993000000001</c:v>
                </c:pt>
                <c:pt idx="69">
                  <c:v>38.839746000000005</c:v>
                </c:pt>
                <c:pt idx="70">
                  <c:v>28.592784999999989</c:v>
                </c:pt>
                <c:pt idx="71">
                  <c:v>46.658844000000002</c:v>
                </c:pt>
                <c:pt idx="72">
                  <c:v>39.106174000000003</c:v>
                </c:pt>
                <c:pt idx="73">
                  <c:v>27.753301</c:v>
                </c:pt>
                <c:pt idx="74">
                  <c:v>49.787444999999998</c:v>
                </c:pt>
                <c:pt idx="75">
                  <c:v>51.59219300000013</c:v>
                </c:pt>
                <c:pt idx="76">
                  <c:v>36.187559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084032"/>
        <c:axId val="24859008"/>
      </c:scatterChart>
      <c:valAx>
        <c:axId val="83084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+mj-lt"/>
                  </a:defRPr>
                </a:pPr>
                <a:r>
                  <a:rPr lang="en-US" sz="1600">
                    <a:latin typeface="+mj-lt"/>
                  </a:rPr>
                  <a:t>calories</a:t>
                </a:r>
              </a:p>
            </c:rich>
          </c:tx>
          <c:layout>
            <c:manualLayout>
              <c:xMode val="edge"/>
              <c:yMode val="edge"/>
              <c:x val="0.47775276412596202"/>
              <c:y val="0.844496933962926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4859008"/>
        <c:crosses val="autoZero"/>
        <c:crossBetween val="midCat"/>
      </c:valAx>
      <c:valAx>
        <c:axId val="24859008"/>
        <c:scaling>
          <c:orientation val="minMax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>
                    <a:latin typeface="+mj-lt"/>
                  </a:defRPr>
                </a:pPr>
                <a:r>
                  <a:rPr lang="en-US" sz="1600">
                    <a:latin typeface="+mj-lt"/>
                  </a:rPr>
                  <a:t>rating</a:t>
                </a:r>
              </a:p>
            </c:rich>
          </c:tx>
          <c:layout>
            <c:manualLayout>
              <c:xMode val="edge"/>
              <c:yMode val="edge"/>
              <c:x val="3.2811334824757787E-2"/>
              <c:y val="0.32934519107441895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crossAx val="83084032"/>
        <c:crosses val="autoZero"/>
        <c:crossBetween val="midCat"/>
      </c:valAx>
      <c:spPr>
        <a:noFill/>
      </c:spPr>
    </c:plotArea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0.44156</cdr:x>
      <cdr:y>0.09804</cdr:y>
    </cdr:from>
    <cdr:to>
      <cdr:x>0.7554</cdr:x>
      <cdr:y>0.68686</cdr:y>
    </cdr:to>
    <cdr:sp macro="" textlink="">
      <cdr:nvSpPr>
        <cdr:cNvPr id="3" name="Straight Connector 2"/>
        <cdr:cNvSpPr/>
      </cdr:nvSpPr>
      <cdr:spPr>
        <a:xfrm xmlns:a="http://schemas.openxmlformats.org/drawingml/2006/main" rot="16200000" flipV="1">
          <a:off x="2506407" y="712109"/>
          <a:ext cx="2557460" cy="198489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0.5034</cdr:x>
      <cdr:y>0.33738</cdr:y>
    </cdr:from>
    <cdr:to>
      <cdr:x>0.71593</cdr:x>
      <cdr:y>0.55811</cdr:y>
    </cdr:to>
    <cdr:sp macro="" textlink="">
      <cdr:nvSpPr>
        <cdr:cNvPr id="5" name="Straight Connector 4"/>
        <cdr:cNvSpPr/>
      </cdr:nvSpPr>
      <cdr:spPr>
        <a:xfrm xmlns:a="http://schemas.openxmlformats.org/drawingml/2006/main" flipV="1">
          <a:off x="3183790" y="1465387"/>
          <a:ext cx="1344167" cy="95871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0.4698</cdr:x>
      <cdr:y>0.0602</cdr:y>
    </cdr:from>
    <cdr:to>
      <cdr:x>0.57047</cdr:x>
      <cdr:y>0.1806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000251" y="171450"/>
          <a:ext cx="428624" cy="3428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+mj-lt"/>
            </a:rPr>
            <a:t>z</a:t>
          </a:r>
          <a:r>
            <a:rPr lang="en-US" sz="1800" baseline="-25000" dirty="0">
              <a:latin typeface="+mj-lt"/>
            </a:rPr>
            <a:t>1</a:t>
          </a:r>
        </a:p>
      </cdr:txBody>
    </cdr:sp>
  </cdr:relSizeAnchor>
  <cdr:relSizeAnchor xmlns:cdr="http://schemas.openxmlformats.org/drawingml/2006/chartDrawing">
    <cdr:from>
      <cdr:x>0.67562</cdr:x>
      <cdr:y>0.27759</cdr:y>
    </cdr:from>
    <cdr:to>
      <cdr:x>0.79418</cdr:x>
      <cdr:y>0.43144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876550" y="790575"/>
          <a:ext cx="50482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+mj-lt"/>
            </a:rPr>
            <a:t>z</a:t>
          </a:r>
          <a:r>
            <a:rPr lang="en-US" sz="1800" baseline="-25000" dirty="0">
              <a:latin typeface="+mj-lt"/>
            </a:rPr>
            <a:t>2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41F02251-AE3D-4EB4-9CC3-90030B60228F}" type="slidenum">
              <a:rPr kumimoji="0" lang="en-US" altLang="ko-KR" smtClean="0">
                <a:ea typeface="굴림" pitchFamily="50" charset="-127"/>
              </a:rPr>
              <a:pPr eaLnBrk="1" hangingPunct="1"/>
              <a:t>1</a:t>
            </a:fld>
            <a:endParaRPr kumimoji="0"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CF303EA6-DE0B-4D1A-91E3-716B653B60A8}" type="slidenum">
              <a:rPr kumimoji="0" lang="en-US" altLang="ko-KR" smtClean="0">
                <a:ea typeface="굴림" pitchFamily="50" charset="-127"/>
              </a:rPr>
              <a:pPr eaLnBrk="1" hangingPunct="1"/>
              <a:t>3</a:t>
            </a:fld>
            <a:endParaRPr kumimoji="0"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657F8E9-C8C3-4B8E-A089-C868C335EE86}" type="slidenum">
              <a:rPr kumimoji="0" lang="en-US" altLang="ko-KR" smtClean="0">
                <a:ea typeface="굴림" pitchFamily="50" charset="-127"/>
              </a:rPr>
              <a:pPr eaLnBrk="1" hangingPunct="1"/>
              <a:t>5</a:t>
            </a:fld>
            <a:endParaRPr kumimoji="0"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946A4F3C-4664-4256-BFC5-D7FAAEDC1DB7}" type="slidenum">
              <a:rPr kumimoji="0" lang="en-US" altLang="ko-KR" smtClean="0">
                <a:ea typeface="굴림" pitchFamily="50" charset="-127"/>
              </a:rPr>
              <a:pPr eaLnBrk="1" hangingPunct="1"/>
              <a:t>9</a:t>
            </a:fld>
            <a:endParaRPr kumimoji="0"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246563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92300" y="3344863"/>
            <a:ext cx="6054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4: Dimension Reduction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Properties of the resulting variables</a:t>
            </a:r>
            <a:endParaRPr lang="en-US" altLang="ko-KR" sz="3600" dirty="0" smtClean="0">
              <a:ea typeface="굴림" pitchFamily="50" charset="-127"/>
            </a:endParaRPr>
          </a:p>
        </p:txBody>
      </p:sp>
      <p:sp>
        <p:nvSpPr>
          <p:cNvPr id="4" name="Content Placeholder 5"/>
          <p:cNvSpPr>
            <a:spLocks noGrp="1"/>
          </p:cNvSpPr>
          <p:nvPr/>
        </p:nvSpPr>
        <p:spPr bwMode="auto">
          <a:xfrm>
            <a:off x="935182" y="1796143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New distribution of information:</a:t>
            </a:r>
          </a:p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New variances = 498 (for </a:t>
            </a: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) and 79 (for </a:t>
            </a: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2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)</a:t>
            </a:r>
          </a:p>
          <a:p>
            <a:pPr eaLnBrk="1" hangingPunct="1"/>
            <a:r>
              <a:rPr lang="en-US" altLang="ko-KR" u="sng" smtClean="0">
                <a:latin typeface="Franklin Gothic Book" pitchFamily="34" charset="0"/>
                <a:ea typeface="굴림" charset="-127"/>
              </a:rPr>
              <a:t>Sum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of variances = sum of variances for original variables </a:t>
            </a:r>
            <a:r>
              <a:rPr lang="en-US" altLang="ko-KR" i="1" smtClean="0">
                <a:latin typeface="Franklin Gothic Book" pitchFamily="34" charset="0"/>
                <a:ea typeface="굴림" charset="-127"/>
              </a:rPr>
              <a:t>calories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and </a:t>
            </a:r>
            <a:r>
              <a:rPr lang="en-US" altLang="ko-KR" i="1" smtClean="0">
                <a:latin typeface="Franklin Gothic Book" pitchFamily="34" charset="0"/>
                <a:ea typeface="굴림" charset="-127"/>
              </a:rPr>
              <a:t>ratings</a:t>
            </a:r>
          </a:p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New variable </a:t>
            </a: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has most of the total variance, might be used as proxy for both </a:t>
            </a:r>
            <a:r>
              <a:rPr lang="en-US" altLang="ko-KR" i="1" smtClean="0">
                <a:latin typeface="Franklin Gothic Book" pitchFamily="34" charset="0"/>
                <a:ea typeface="굴림" charset="-127"/>
              </a:rPr>
              <a:t>calories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and </a:t>
            </a:r>
            <a:r>
              <a:rPr lang="en-US" altLang="ko-KR" i="1" smtClean="0">
                <a:latin typeface="Franklin Gothic Book" pitchFamily="34" charset="0"/>
                <a:ea typeface="굴림" charset="-127"/>
              </a:rPr>
              <a:t>ratings</a:t>
            </a:r>
          </a:p>
          <a:p>
            <a:pPr eaLnBrk="1" hangingPunct="1"/>
            <a:endParaRPr lang="en-US" altLang="ko-KR" i="1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and </a:t>
            </a: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2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have correlation of zero (no information overlap)</a:t>
            </a:r>
          </a:p>
          <a:p>
            <a:pPr eaLnBrk="1" hangingPunct="1"/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i="1" smtClean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9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Generalization </a:t>
            </a:r>
            <a:endParaRPr lang="ko-KR" altLang="en-US" b="1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685800" y="1694707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X</a:t>
            </a:r>
            <a:r>
              <a:rPr lang="en-US" altLang="ko-KR" baseline="-2500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, X</a:t>
            </a:r>
            <a:r>
              <a:rPr lang="en-US" altLang="ko-KR" baseline="-25000" smtClean="0">
                <a:latin typeface="Franklin Gothic Book" pitchFamily="34" charset="0"/>
                <a:ea typeface="굴림" charset="-127"/>
              </a:rPr>
              <a:t>2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, X</a:t>
            </a:r>
            <a:r>
              <a:rPr lang="en-US" altLang="ko-KR" baseline="-25000" smtClean="0">
                <a:latin typeface="Franklin Gothic Book" pitchFamily="34" charset="0"/>
                <a:ea typeface="굴림" charset="-127"/>
              </a:rPr>
              <a:t>3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, … X</a:t>
            </a:r>
            <a:r>
              <a:rPr lang="en-US" altLang="ko-KR" baseline="-25000" smtClean="0">
                <a:latin typeface="Franklin Gothic Book" pitchFamily="34" charset="0"/>
                <a:ea typeface="굴림" charset="-127"/>
              </a:rPr>
              <a:t>p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, original </a:t>
            </a:r>
            <a:r>
              <a:rPr lang="en-US" altLang="ko-KR" i="1" smtClean="0">
                <a:latin typeface="Franklin Gothic Book" pitchFamily="34" charset="0"/>
                <a:ea typeface="굴림" charset="-127"/>
              </a:rPr>
              <a:t>p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variables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baseline="-2500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, Z</a:t>
            </a:r>
            <a:r>
              <a:rPr lang="en-US" altLang="ko-KR" baseline="-25000" smtClean="0">
                <a:latin typeface="Franklin Gothic Book" pitchFamily="34" charset="0"/>
                <a:ea typeface="굴림" charset="-127"/>
              </a:rPr>
              <a:t>2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, Z</a:t>
            </a:r>
            <a:r>
              <a:rPr lang="en-US" altLang="ko-KR" baseline="-25000" smtClean="0">
                <a:latin typeface="Franklin Gothic Book" pitchFamily="34" charset="0"/>
                <a:ea typeface="굴림" charset="-127"/>
              </a:rPr>
              <a:t>3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, … Z</a:t>
            </a:r>
            <a:r>
              <a:rPr lang="en-US" altLang="ko-KR" baseline="-25000" smtClean="0">
                <a:latin typeface="Franklin Gothic Book" pitchFamily="34" charset="0"/>
                <a:ea typeface="굴림" charset="-127"/>
              </a:rPr>
              <a:t>p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, weighted averages of original variables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All pairs of Z variables have 0 correlation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Order Z’s by variance (z</a:t>
            </a:r>
            <a:r>
              <a:rPr lang="en-US" altLang="ko-KR" baseline="-25000" smtClean="0">
                <a:latin typeface="Franklin Gothic Book" pitchFamily="34" charset="0"/>
                <a:ea typeface="굴림" charset="-127"/>
              </a:rPr>
              <a:t>1 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largest, </a:t>
            </a: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p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smallest)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Usually the first few Z variables contain most of the information, and so the rest can be dropped.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10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PCA on full data set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/>
        </p:nvSpPr>
        <p:spPr bwMode="auto">
          <a:xfrm>
            <a:off x="612775" y="5665028"/>
            <a:ext cx="8074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First 6 components shown</a:t>
            </a:r>
          </a:p>
          <a:p>
            <a:pPr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First 2 capture 93% of the total variation</a:t>
            </a:r>
          </a:p>
          <a:p>
            <a:pPr eaLnBrk="1" hangingPunct="1"/>
            <a:r>
              <a:rPr lang="en-US" altLang="ko-KR" sz="1200" dirty="0" smtClean="0">
                <a:latin typeface="Franklin Gothic Book" pitchFamily="34" charset="0"/>
                <a:ea typeface="굴림" charset="-127"/>
              </a:rPr>
              <a:t>Note: data differ slightly from text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404753"/>
            <a:ext cx="7425830" cy="416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11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Normalizing data</a:t>
            </a:r>
            <a:endParaRPr lang="ko-KR" altLang="en-US" dirty="0"/>
          </a:p>
        </p:txBody>
      </p:sp>
      <p:sp>
        <p:nvSpPr>
          <p:cNvPr id="10" name="Content Placeholder 5"/>
          <p:cNvSpPr>
            <a:spLocks noGrp="1"/>
          </p:cNvSpPr>
          <p:nvPr/>
        </p:nvSpPr>
        <p:spPr bwMode="auto">
          <a:xfrm>
            <a:off x="685800" y="156505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In these results, sodium dominates first PC </a:t>
            </a:r>
          </a:p>
          <a:p>
            <a:pPr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Just because of the way it is measured (mg), its scale is greater than almost all other variables</a:t>
            </a:r>
          </a:p>
          <a:p>
            <a:pPr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Hence its variance will be a dominant component of the total variance</a:t>
            </a:r>
          </a:p>
          <a:p>
            <a:pPr eaLnBrk="1" hangingPunct="1"/>
            <a:r>
              <a:rPr lang="en-US" altLang="ko-KR" u="sng" dirty="0" smtClean="0">
                <a:latin typeface="Franklin Gothic Book" pitchFamily="34" charset="0"/>
                <a:ea typeface="굴림" charset="-127"/>
              </a:rPr>
              <a:t>Normalize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each variable to remove scale effect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Divide by std. deviation (may subtract mean first)</a:t>
            </a:r>
          </a:p>
          <a:p>
            <a:pPr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Normalization (= standardization) is usually performed in PCA; otherwise measurement units affect results</a:t>
            </a:r>
          </a:p>
          <a:p>
            <a:pPr eaLnBrk="1" hangingPunct="1"/>
            <a:r>
              <a:rPr lang="en-US" altLang="ko-KR" sz="1600" dirty="0" smtClean="0">
                <a:latin typeface="Franklin Gothic Book" pitchFamily="34" charset="0"/>
                <a:ea typeface="굴림" charset="-127"/>
              </a:rPr>
              <a:t>Note: In </a:t>
            </a:r>
            <a:r>
              <a:rPr lang="en-US" altLang="ko-KR" sz="1600" dirty="0" err="1" smtClean="0">
                <a:latin typeface="Franklin Gothic Book" pitchFamily="34" charset="0"/>
                <a:ea typeface="굴림" charset="-127"/>
              </a:rPr>
              <a:t>XLMiner</a:t>
            </a:r>
            <a:r>
              <a:rPr lang="en-US" altLang="ko-KR" sz="1600" dirty="0" smtClean="0">
                <a:latin typeface="Franklin Gothic Book" pitchFamily="34" charset="0"/>
                <a:ea typeface="굴림" charset="-127"/>
              </a:rPr>
              <a:t>, use correlation matrix option to use normalized variables</a:t>
            </a:r>
          </a:p>
          <a:p>
            <a:pPr eaLnBrk="1" hangingPunct="1"/>
            <a:endParaRPr lang="en-US" altLang="ko-KR" dirty="0" smtClean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1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12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PCA using standardized variables</a:t>
            </a:r>
            <a:endParaRPr lang="en-US" altLang="ko-KR" sz="2800" dirty="0" smtClean="0">
              <a:ea typeface="굴림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 bwMode="auto">
          <a:xfrm>
            <a:off x="419100" y="5525475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First component accounts for smaller part of variance</a:t>
            </a:r>
          </a:p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Need to use more components to capture same amount of information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86" y="1427661"/>
            <a:ext cx="7295614" cy="409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13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PCA in Classification/Prediction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685800" y="1796125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Apply PCA to training data</a:t>
            </a:r>
          </a:p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Decide how many PC’s to use</a:t>
            </a:r>
          </a:p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Use variable weights in those PC’s with validation/new data</a:t>
            </a:r>
          </a:p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This creates a new reduced set of predictors in validation/new data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14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227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ea typeface="굴림" charset="-127"/>
              </a:rPr>
              <a:t>Regression-Based </a:t>
            </a:r>
            <a:br>
              <a:rPr lang="en-US" altLang="ko-KR" sz="3600" dirty="0" smtClean="0">
                <a:ea typeface="굴림" charset="-127"/>
              </a:rPr>
            </a:br>
            <a:r>
              <a:rPr lang="en-US" altLang="ko-KR" sz="3600" dirty="0" smtClean="0">
                <a:ea typeface="굴림" charset="-127"/>
              </a:rPr>
              <a:t>Dimension Reduction</a:t>
            </a:r>
            <a:endParaRPr lang="ko-KR" altLang="en-US" sz="36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187450" y="1842350"/>
            <a:ext cx="67691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>
                <a:latin typeface="+mj-lt"/>
              </a:rPr>
              <a:t>Multiple Linear Regression or Logistic Regression</a:t>
            </a:r>
          </a:p>
          <a:p>
            <a:pPr>
              <a:defRPr/>
            </a:pPr>
            <a:r>
              <a:rPr lang="en-US" smtClean="0">
                <a:latin typeface="+mj-lt"/>
              </a:rPr>
              <a:t>Use subset selection</a:t>
            </a:r>
          </a:p>
          <a:p>
            <a:pPr>
              <a:defRPr/>
            </a:pPr>
            <a:r>
              <a:rPr lang="en-US" smtClean="0">
                <a:latin typeface="+mj-lt"/>
              </a:rPr>
              <a:t>Algorithm chooses a subset of variables</a:t>
            </a:r>
          </a:p>
          <a:p>
            <a:pPr>
              <a:defRPr/>
            </a:pPr>
            <a:r>
              <a:rPr lang="en-US" smtClean="0">
                <a:latin typeface="+mj-lt"/>
              </a:rPr>
              <a:t>This procedure is integrated directly into the predictive task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15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944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Summary</a:t>
            </a:r>
            <a:endParaRPr lang="ko-KR" altLang="en-US" dirty="0"/>
          </a:p>
        </p:txBody>
      </p:sp>
      <p:sp>
        <p:nvSpPr>
          <p:cNvPr id="5" name="Rectangle 3"/>
          <p:cNvSpPr>
            <a:spLocks noGrp="1"/>
          </p:cNvSpPr>
          <p:nvPr/>
        </p:nvSpPr>
        <p:spPr bwMode="auto">
          <a:xfrm>
            <a:off x="397669" y="1633250"/>
            <a:ext cx="834866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Data summarization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is an important for data exploration</a:t>
            </a:r>
          </a:p>
          <a:p>
            <a:pPr>
              <a:lnSpc>
                <a:spcPct val="90000"/>
              </a:lnSpc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Data summaries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include numerical metrics (average, median, etc.) and graphical summaries</a:t>
            </a:r>
          </a:p>
          <a:p>
            <a:pPr>
              <a:lnSpc>
                <a:spcPct val="90000"/>
              </a:lnSpc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Data reduction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is useful for compressing the information in the data into a smaller subset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Categorical variables can be reduced by combining similar categories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Principal components analysis transforms an original set of numerical data into a smaller set of weighted averages of the original data that contain most of the original information in less variables.</a:t>
            </a: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16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672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50938" y="-201312"/>
            <a:ext cx="7993062" cy="1462087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Principal Components Analysis</a:t>
            </a:r>
            <a:endParaRPr lang="en-US" altLang="ko-KR" sz="4000" dirty="0" smtClean="0">
              <a:ea typeface="굴림" pitchFamily="50" charset="-127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816429" y="2433452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Goal: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Reduce a set of numerical variables.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b="1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The idea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Remove the overlap of information between these variable. [“Information” is measured by the sum of the variances of the variables.]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Final product: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A smaller number of numerical variables that contain most of the information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1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Principal Components Analysis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685800" y="2100943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How does PCA do this?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</a:t>
            </a:r>
          </a:p>
          <a:p>
            <a:pPr marL="0" indent="0"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Create new variables that are linear combinations of the original variables (i.e., they are weighted averages of the original variables). </a:t>
            </a:r>
          </a:p>
          <a:p>
            <a:pPr marL="0" indent="0" eaLnBrk="1" hangingPunct="1"/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These linear combinations are uncorrelated (no information overlap), and only a few of them contain most of the original information.</a:t>
            </a:r>
          </a:p>
          <a:p>
            <a:pPr marL="0" indent="0" eaLnBrk="1" hangingPunct="1"/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The new variables are called </a:t>
            </a:r>
            <a:r>
              <a:rPr lang="en-US" altLang="ko-KR" i="1" smtClean="0">
                <a:latin typeface="Franklin Gothic Book" pitchFamily="34" charset="0"/>
                <a:ea typeface="굴림" charset="-127"/>
              </a:rPr>
              <a:t>principal components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.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2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Example – Breakfast Cereals	</a:t>
            </a:r>
            <a:endParaRPr lang="en-US" altLang="ko-KR" dirty="0" smtClean="0">
              <a:ea typeface="굴림" pitchFamily="50" charset="-127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4" y="2165763"/>
            <a:ext cx="70723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92378" y="5705608"/>
            <a:ext cx="7184736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85000"/>
              <a:buFont typeface="Symbol" pitchFamily="18" charset="2"/>
              <a:buChar char="Þ"/>
            </a:pP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77 rows (records), 15 variables (13 numerical)</a:t>
            </a:r>
          </a:p>
          <a:p>
            <a:pPr marL="457200" indent="-457200">
              <a:spcBef>
                <a:spcPct val="50000"/>
              </a:spcBef>
              <a:buClr>
                <a:schemeClr val="accent1"/>
              </a:buClr>
              <a:buSzPct val="85000"/>
              <a:buFont typeface="Symbol" pitchFamily="18" charset="2"/>
              <a:buChar char="Þ"/>
            </a:pP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N = 77, p = 15</a:t>
            </a:r>
            <a:endParaRPr lang="en-US" altLang="ko-KR" sz="2600" dirty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3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1150938" y="-189437"/>
            <a:ext cx="7993062" cy="1462087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Description of Variables</a:t>
            </a:r>
            <a:endParaRPr lang="en-US" altLang="ko-KR" sz="3200" dirty="0" smtClean="0">
              <a:ea typeface="굴림" pitchFamily="50" charset="-127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715448" y="2152403"/>
            <a:ext cx="37496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Name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name of cereal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mfr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manufacturer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type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cold or hot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calories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calories per serving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protein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grams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fat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grams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sodium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mg.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fiber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grams 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6" name="Content Placeholder 3"/>
          <p:cNvSpPr>
            <a:spLocks noGrp="1"/>
          </p:cNvSpPr>
          <p:nvPr/>
        </p:nvSpPr>
        <p:spPr bwMode="auto">
          <a:xfrm>
            <a:off x="4734998" y="2152403"/>
            <a:ext cx="37496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carbo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grams complex carbohydrates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sugars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grams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potass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mg.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vitamins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% FDA rec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shelf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display shelf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weight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oz. 1 serving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cups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in one serving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latin typeface="Franklin Gothic Book" pitchFamily="34" charset="0"/>
                <a:ea typeface="굴림" charset="-127"/>
              </a:rPr>
              <a:t>rating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consumer reports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4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Consider calories &amp; ratings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7" name="Content Placeholder 6"/>
          <p:cNvSpPr>
            <a:spLocks noGrp="1"/>
          </p:cNvSpPr>
          <p:nvPr/>
        </p:nvSpPr>
        <p:spPr bwMode="auto">
          <a:xfrm>
            <a:off x="998259" y="3843163"/>
            <a:ext cx="736123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Total variance (=“information”) is sum of individual variances: 379.63 + 197.32</a:t>
            </a:r>
          </a:p>
          <a:p>
            <a:pPr eaLnBrk="1" hangingPunct="1"/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Calories accounts for 379.63/197.32 = 66%</a:t>
            </a:r>
          </a:p>
        </p:txBody>
      </p:sp>
      <p:pic>
        <p:nvPicPr>
          <p:cNvPr id="8" name="Picture 4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59" y="2092150"/>
            <a:ext cx="39544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5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58913" y="237505"/>
            <a:ext cx="7853362" cy="973777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First &amp; Second Principal Components</a:t>
            </a:r>
            <a:endParaRPr lang="en-US" altLang="ko-KR" sz="3600" dirty="0" smtClean="0">
              <a:ea typeface="굴림" pitchFamily="50" charset="-127"/>
            </a:endParaRPr>
          </a:p>
        </p:txBody>
      </p:sp>
      <p:sp>
        <p:nvSpPr>
          <p:cNvPr id="8" name="Content Placeholder 3"/>
          <p:cNvSpPr>
            <a:spLocks noGrp="1"/>
          </p:cNvSpPr>
          <p:nvPr/>
        </p:nvSpPr>
        <p:spPr bwMode="auto">
          <a:xfrm>
            <a:off x="1242975" y="1506413"/>
            <a:ext cx="789305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eaLnBrk="1" hangingPunct="1">
              <a:buFont typeface="Wingdings 2" pitchFamily="18" charset="2"/>
              <a:buNone/>
            </a:pP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baseline="-25000" dirty="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and Z</a:t>
            </a:r>
            <a:r>
              <a:rPr lang="en-US" altLang="ko-KR" baseline="-25000" dirty="0" smtClean="0">
                <a:latin typeface="Franklin Gothic Book" pitchFamily="34" charset="0"/>
                <a:ea typeface="굴림" charset="-127"/>
              </a:rPr>
              <a:t>2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are two linear combinations.</a:t>
            </a:r>
          </a:p>
          <a:p>
            <a:pPr marL="381000" indent="-381000"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baseline="-25000" dirty="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has the highest variation (spread of values)</a:t>
            </a:r>
          </a:p>
          <a:p>
            <a:pPr marL="381000" indent="-381000" eaLnBrk="1" hangingPunct="1"/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baseline="-25000" dirty="0" smtClean="0">
                <a:latin typeface="Franklin Gothic Book" pitchFamily="34" charset="0"/>
                <a:ea typeface="굴림" charset="-127"/>
              </a:rPr>
              <a:t>2</a:t>
            </a:r>
            <a:r>
              <a:rPr lang="en-US" altLang="ko-KR" dirty="0" smtClean="0">
                <a:latin typeface="Franklin Gothic Book" pitchFamily="34" charset="0"/>
                <a:ea typeface="굴림" charset="-127"/>
              </a:rPr>
              <a:t> has the lowest variation</a:t>
            </a: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0198"/>
              </p:ext>
            </p:extLst>
          </p:nvPr>
        </p:nvGraphicFramePr>
        <p:xfrm>
          <a:off x="933450" y="2878138"/>
          <a:ext cx="6324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6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PCA output for these 2 variables</a:t>
            </a:r>
            <a:endParaRPr lang="en-US" altLang="ko-KR" sz="3600" dirty="0" smtClean="0">
              <a:ea typeface="굴림" pitchFamily="50" charset="-127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 bwMode="auto">
          <a:xfrm>
            <a:off x="277328" y="1874837"/>
            <a:ext cx="44783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Top: weights to project original data onto </a:t>
            </a: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&amp; </a:t>
            </a: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2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e.g. (-0.847, 0.532) are weights for </a:t>
            </a: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1</a:t>
            </a:r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latin typeface="Franklin Gothic Book" pitchFamily="34" charset="0"/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Bottom: reallocated variance for new variables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sz="2800" baseline="-25000" smtClean="0">
                <a:latin typeface="Franklin Gothic Book" pitchFamily="34" charset="0"/>
                <a:ea typeface="굴림" charset="-127"/>
              </a:rPr>
              <a:t> 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86% of total variance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2 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: 14%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278" y="2330450"/>
            <a:ext cx="42148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76253" y="4454525"/>
            <a:ext cx="2047875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4376253" y="4530725"/>
            <a:ext cx="3641725" cy="1214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7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Principal Component Scores</a:t>
            </a:r>
            <a:endParaRPr lang="ko-KR" altLang="en-US" dirty="0"/>
          </a:p>
        </p:txBody>
      </p:sp>
      <p:sp>
        <p:nvSpPr>
          <p:cNvPr id="5" name="Content Placeholder 3"/>
          <p:cNvSpPr>
            <a:spLocks noGrp="1"/>
          </p:cNvSpPr>
          <p:nvPr/>
        </p:nvSpPr>
        <p:spPr bwMode="auto">
          <a:xfrm>
            <a:off x="1073150" y="5275119"/>
            <a:ext cx="69977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latin typeface="Franklin Gothic Book" pitchFamily="34" charset="0"/>
                <a:ea typeface="굴림" charset="-127"/>
              </a:rPr>
              <a:t>Weights are used to compute the above scores</a:t>
            </a:r>
          </a:p>
          <a:p>
            <a:pPr eaLnBrk="1" hangingPunct="1"/>
            <a:r>
              <a:rPr lang="en-US" altLang="ko-KR" smtClean="0">
                <a:latin typeface="Franklin Gothic Book" pitchFamily="34" charset="0"/>
                <a:ea typeface="굴림" charset="-127"/>
              </a:rPr>
              <a:t>e.g., col. 1 scores are computed </a:t>
            </a:r>
            <a:r>
              <a:rPr lang="en-US" altLang="ko-KR" sz="2000" smtClean="0">
                <a:latin typeface="Franklin Gothic Book" pitchFamily="34" charset="0"/>
                <a:ea typeface="굴림" charset="-127"/>
              </a:rPr>
              <a:t>Z</a:t>
            </a:r>
            <a:r>
              <a:rPr lang="en-US" altLang="ko-KR" sz="2000" baseline="-25000" smtClean="0">
                <a:latin typeface="Franklin Gothic Book" pitchFamily="34" charset="0"/>
                <a:ea typeface="굴림" charset="-127"/>
              </a:rPr>
              <a:t>1</a:t>
            </a:r>
            <a:r>
              <a:rPr lang="en-US" altLang="ko-KR" smtClean="0">
                <a:latin typeface="Franklin Gothic Book" pitchFamily="34" charset="0"/>
                <a:ea typeface="굴림" charset="-127"/>
              </a:rPr>
              <a:t> scores using weights  (-0.847, 0.532)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65119"/>
            <a:ext cx="5608638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</p:spPr>
        <p:txBody>
          <a:bodyPr/>
          <a:lstStyle/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8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536852</TotalTime>
  <Words>812</Words>
  <Application>Microsoft Office PowerPoint</Application>
  <PresentationFormat>화면 슬라이드 쇼(4:3)</PresentationFormat>
  <Paragraphs>129</Paragraphs>
  <Slides>17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1_Blends</vt:lpstr>
      <vt:lpstr>Data Mining for Business Intelligence</vt:lpstr>
      <vt:lpstr>Principal Components Analysis</vt:lpstr>
      <vt:lpstr>Principal Components Analysis</vt:lpstr>
      <vt:lpstr>Example – Breakfast Cereals </vt:lpstr>
      <vt:lpstr>Description of Variables</vt:lpstr>
      <vt:lpstr>Consider calories &amp; ratings</vt:lpstr>
      <vt:lpstr>First &amp; Second Principal Components</vt:lpstr>
      <vt:lpstr>PCA output for these 2 variables</vt:lpstr>
      <vt:lpstr>Principal Component Scores</vt:lpstr>
      <vt:lpstr>Properties of the resulting variables</vt:lpstr>
      <vt:lpstr>Generalization </vt:lpstr>
      <vt:lpstr>PCA on full data set</vt:lpstr>
      <vt:lpstr>Normalizing data</vt:lpstr>
      <vt:lpstr>PCA using standardized variables</vt:lpstr>
      <vt:lpstr>PCA in Classification/Prediction</vt:lpstr>
      <vt:lpstr>Regression-Based  Dimension Reduction</vt:lpstr>
      <vt:lpstr>Summary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Sky</cp:lastModifiedBy>
  <cp:revision>944</cp:revision>
  <dcterms:created xsi:type="dcterms:W3CDTF">2007-09-27T14:26:51Z</dcterms:created>
  <dcterms:modified xsi:type="dcterms:W3CDTF">2014-03-14T06:36:22Z</dcterms:modified>
</cp:coreProperties>
</file>