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9" r:id="rId1"/>
  </p:sldMasterIdLst>
  <p:notesMasterIdLst>
    <p:notesMasterId r:id="rId34"/>
  </p:notesMasterIdLst>
  <p:handoutMasterIdLst>
    <p:handoutMasterId r:id="rId35"/>
  </p:handoutMasterIdLst>
  <p:sldIdLst>
    <p:sldId id="256" r:id="rId2"/>
    <p:sldId id="364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4" r:id="rId11"/>
    <p:sldId id="372" r:id="rId12"/>
    <p:sldId id="395" r:id="rId13"/>
    <p:sldId id="396" r:id="rId14"/>
    <p:sldId id="373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94" r:id="rId24"/>
    <p:sldId id="384" r:id="rId25"/>
    <p:sldId id="385" r:id="rId26"/>
    <p:sldId id="387" r:id="rId27"/>
    <p:sldId id="388" r:id="rId28"/>
    <p:sldId id="389" r:id="rId29"/>
    <p:sldId id="390" r:id="rId30"/>
    <p:sldId id="391" r:id="rId31"/>
    <p:sldId id="392" r:id="rId32"/>
    <p:sldId id="393" r:id="rId33"/>
  </p:sldIdLst>
  <p:sldSz cx="9144000" cy="6858000" type="screen4x3"/>
  <p:notesSz cx="7315200" cy="96012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  <a:srgbClr val="FF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0323" autoAdjust="0"/>
  </p:normalViewPr>
  <p:slideViewPr>
    <p:cSldViewPr snapToGrid="0">
      <p:cViewPr>
        <p:scale>
          <a:sx n="80" d="100"/>
          <a:sy n="80" d="100"/>
        </p:scale>
        <p:origin x="-408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31484862-6847-4214-86BE-97690DF3E49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1152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t" anchorCtr="0" compatLnSpc="1">
            <a:prstTxWarp prst="textNoShape">
              <a:avLst/>
            </a:prstTxWarp>
          </a:bodyPr>
          <a:lstStyle>
            <a:lvl1pPr defTabSz="990600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t" anchorCtr="0" compatLnSpc="1">
            <a:prstTxWarp prst="textNoShape">
              <a:avLst/>
            </a:prstTxWarp>
          </a:bodyPr>
          <a:lstStyle>
            <a:lvl1pPr algn="r" defTabSz="990600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5013" y="4560888"/>
            <a:ext cx="58451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b" anchorCtr="0" compatLnSpc="1">
            <a:prstTxWarp prst="textNoShape">
              <a:avLst/>
            </a:prstTxWarp>
          </a:bodyPr>
          <a:lstStyle>
            <a:lvl1pPr defTabSz="990600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b" anchorCtr="0" compatLnSpc="1">
            <a:prstTxWarp prst="textNoShape">
              <a:avLst/>
            </a:prstTxWarp>
          </a:bodyPr>
          <a:lstStyle>
            <a:lvl1pPr algn="r" defTabSz="990600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F19F9B78-0BCF-4A3A-8A56-51BCDBB3BFA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29214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B5276D2B-87DB-41CB-B9AC-115AD967AFFD}" type="slidenum">
              <a:rPr kumimoji="0" lang="ko-KR" altLang="en-US" smtClean="0">
                <a:ea typeface="굴림" pitchFamily="50" charset="-127"/>
              </a:rPr>
              <a:pPr eaLnBrk="1" hangingPunct="1"/>
              <a:t>0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50F664-9052-4AEF-83DF-535D0802378C}" type="slidenum">
              <a:rPr lang="en-US" altLang="ko-KR">
                <a:latin typeface="Calibri" pitchFamily="34" charset="0"/>
              </a:rPr>
              <a:pPr eaLnBrk="1" hangingPunct="1"/>
              <a:t>9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5441D5-4843-4135-A378-C354F75BFBE1}" type="slidenum">
              <a:rPr lang="en-US" altLang="ko-KR">
                <a:latin typeface="Calibri" pitchFamily="34" charset="0"/>
              </a:rPr>
              <a:pPr eaLnBrk="1" hangingPunct="1"/>
              <a:t>10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5441D5-4843-4135-A378-C354F75BFBE1}" type="slidenum">
              <a:rPr lang="en-US" altLang="ko-KR">
                <a:latin typeface="Calibri" pitchFamily="34" charset="0"/>
              </a:rPr>
              <a:pPr eaLnBrk="1" hangingPunct="1"/>
              <a:t>11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5441D5-4843-4135-A378-C354F75BFBE1}" type="slidenum">
              <a:rPr lang="en-US" altLang="ko-KR">
                <a:latin typeface="Calibri" pitchFamily="34" charset="0"/>
              </a:rPr>
              <a:pPr eaLnBrk="1" hangingPunct="1"/>
              <a:t>12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C4510DD-5637-43CF-92E9-719AA76A882B}" type="slidenum">
              <a:rPr lang="en-US" altLang="ko-KR">
                <a:latin typeface="Calibri" pitchFamily="34" charset="0"/>
              </a:rPr>
              <a:pPr eaLnBrk="1" hangingPunct="1"/>
              <a:t>14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70737DE-1B05-4CFE-AF64-2776261B28B0}" type="slidenum">
              <a:rPr lang="en-US" altLang="ko-KR">
                <a:latin typeface="Calibri" pitchFamily="34" charset="0"/>
              </a:rPr>
              <a:pPr eaLnBrk="1" hangingPunct="1"/>
              <a:t>15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AC5D9C2-66BD-40EF-9DBE-1D67CBED32FD}" type="slidenum">
              <a:rPr lang="en-US" altLang="ko-KR">
                <a:latin typeface="Calibri" pitchFamily="34" charset="0"/>
              </a:rPr>
              <a:pPr eaLnBrk="1" hangingPunct="1"/>
              <a:t>16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3853247-E9FA-40A0-A407-F3602AD7BC19}" type="slidenum">
              <a:rPr lang="en-US" altLang="ko-KR">
                <a:latin typeface="Calibri" pitchFamily="34" charset="0"/>
              </a:rPr>
              <a:pPr eaLnBrk="1" hangingPunct="1"/>
              <a:t>17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2D88009-D93A-4C7A-9119-7038597929C3}" type="slidenum">
              <a:rPr lang="en-US" altLang="ko-KR">
                <a:latin typeface="Calibri" pitchFamily="34" charset="0"/>
              </a:rPr>
              <a:pPr eaLnBrk="1" hangingPunct="1"/>
              <a:t>18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0673111-67FC-4FF0-8A88-5549BDE32949}" type="slidenum">
              <a:rPr lang="en-US" altLang="ko-KR">
                <a:latin typeface="Calibri" pitchFamily="34" charset="0"/>
              </a:rPr>
              <a:pPr eaLnBrk="1" hangingPunct="1"/>
              <a:t>19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8ED9980-42A1-4F04-BA1A-18C284567E86}" type="slidenum">
              <a:rPr lang="en-US" altLang="ko-KR">
                <a:latin typeface="Calibri" pitchFamily="34" charset="0"/>
              </a:rPr>
              <a:pPr eaLnBrk="1" hangingPunct="1"/>
              <a:t>1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8161AA2-8A3D-433D-8DE2-DE751B4DA061}" type="slidenum">
              <a:rPr lang="en-US" altLang="ko-KR">
                <a:latin typeface="Calibri" pitchFamily="34" charset="0"/>
              </a:rPr>
              <a:pPr eaLnBrk="1" hangingPunct="1"/>
              <a:t>20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33B3F8E-FA2C-4C9F-AFDA-14289C06E374}" type="slidenum">
              <a:rPr lang="en-US" altLang="ko-KR">
                <a:latin typeface="Calibri" pitchFamily="34" charset="0"/>
              </a:rPr>
              <a:pPr eaLnBrk="1" hangingPunct="1"/>
              <a:t>21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A0CBB54-1C9E-4410-8A7A-0E934E1D22F6}" type="slidenum">
              <a:rPr lang="en-US" altLang="ko-KR">
                <a:latin typeface="Calibri" pitchFamily="34" charset="0"/>
              </a:rPr>
              <a:pPr eaLnBrk="1" hangingPunct="1"/>
              <a:t>22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10EF86-F27B-4709-9C14-24F727CAE1DB}" type="slidenum">
              <a:rPr lang="en-US" altLang="ko-KR">
                <a:latin typeface="Calibri" pitchFamily="34" charset="0"/>
              </a:rPr>
              <a:pPr eaLnBrk="1" hangingPunct="1"/>
              <a:t>23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6361C19-8C1F-4CE4-B799-DD69A3B93CF0}" type="slidenum">
              <a:rPr lang="en-US" altLang="ko-KR">
                <a:latin typeface="Calibri" pitchFamily="34" charset="0"/>
              </a:rPr>
              <a:pPr eaLnBrk="1" hangingPunct="1"/>
              <a:t>24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AF48409-A82E-48B4-B760-EA55CDBE0B92}" type="slidenum">
              <a:rPr lang="en-US" altLang="ko-KR">
                <a:latin typeface="Calibri" pitchFamily="34" charset="0"/>
              </a:rPr>
              <a:pPr eaLnBrk="1" hangingPunct="1"/>
              <a:t>25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F5A5A6A-B438-4C3B-B013-2638BFB23D0F}" type="slidenum">
              <a:rPr lang="en-US" altLang="ko-KR">
                <a:latin typeface="Calibri" pitchFamily="34" charset="0"/>
              </a:rPr>
              <a:pPr eaLnBrk="1" hangingPunct="1"/>
              <a:t>26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E138737-2F12-4276-AAFD-30216A32C07B}" type="slidenum">
              <a:rPr lang="en-US" altLang="ko-KR">
                <a:latin typeface="Calibri" pitchFamily="34" charset="0"/>
              </a:rPr>
              <a:pPr eaLnBrk="1" hangingPunct="1"/>
              <a:t>27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972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7927A68-7B37-47CB-A5C2-8BD1FD9CA57D}" type="slidenum">
              <a:rPr lang="en-US" altLang="ko-KR">
                <a:latin typeface="Calibri" pitchFamily="34" charset="0"/>
              </a:rPr>
              <a:pPr eaLnBrk="1" hangingPunct="1"/>
              <a:t>28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993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1D3A0E4-05DB-4D54-A8C6-EF044D8B6808}" type="slidenum">
              <a:rPr lang="en-US" altLang="ko-KR">
                <a:latin typeface="Calibri" pitchFamily="34" charset="0"/>
              </a:rPr>
              <a:pPr eaLnBrk="1" hangingPunct="1"/>
              <a:t>29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B3E3C30-B1DF-4E30-8451-F05CEFF27BBC}" type="slidenum">
              <a:rPr lang="en-US" altLang="ko-KR">
                <a:latin typeface="Calibri" pitchFamily="34" charset="0"/>
              </a:rPr>
              <a:pPr eaLnBrk="1" hangingPunct="1"/>
              <a:t>2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7BE4C62-5CC4-4578-8668-31B581A97208}" type="slidenum">
              <a:rPr lang="en-US" altLang="ko-KR">
                <a:latin typeface="Calibri" pitchFamily="34" charset="0"/>
              </a:rPr>
              <a:pPr eaLnBrk="1" hangingPunct="1"/>
              <a:t>30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70A28C4-331C-40F8-B290-DED630AACCDA}" type="slidenum">
              <a:rPr lang="en-US" altLang="ko-KR">
                <a:latin typeface="Calibri" pitchFamily="34" charset="0"/>
              </a:rPr>
              <a:pPr eaLnBrk="1" hangingPunct="1"/>
              <a:t>31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F86FD4A-EC09-4C03-8129-94EA8D7C3881}" type="slidenum">
              <a:rPr lang="en-US" altLang="ko-KR">
                <a:latin typeface="Calibri" pitchFamily="34" charset="0"/>
              </a:rPr>
              <a:pPr eaLnBrk="1" hangingPunct="1"/>
              <a:t>3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F00F10F-113A-4D21-BF91-6BA706888444}" type="slidenum">
              <a:rPr lang="en-US" altLang="ko-KR">
                <a:latin typeface="Calibri" pitchFamily="34" charset="0"/>
              </a:rPr>
              <a:pPr eaLnBrk="1" hangingPunct="1"/>
              <a:t>4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0A756BE-3B8F-46BD-9092-03090DECC317}" type="slidenum">
              <a:rPr lang="en-US" altLang="ko-KR">
                <a:latin typeface="Calibri" pitchFamily="34" charset="0"/>
              </a:rPr>
              <a:pPr eaLnBrk="1" hangingPunct="1"/>
              <a:t>5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B44FEF7-01F2-425F-818A-89561F990B15}" type="slidenum">
              <a:rPr lang="en-US" altLang="ko-KR">
                <a:latin typeface="Calibri" pitchFamily="34" charset="0"/>
              </a:rPr>
              <a:pPr eaLnBrk="1" hangingPunct="1"/>
              <a:t>6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ED7A523-0AE3-413B-9F1D-D3B5C630C2B3}" type="slidenum">
              <a:rPr lang="en-US" altLang="ko-KR">
                <a:latin typeface="Calibri" pitchFamily="34" charset="0"/>
              </a:rPr>
              <a:pPr eaLnBrk="1" hangingPunct="1"/>
              <a:t>7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50E1AC4-BF5E-4953-96BC-9737387436C8}" type="slidenum">
              <a:rPr lang="en-US" altLang="ko-KR">
                <a:latin typeface="Calibri" pitchFamily="34" charset="0"/>
              </a:rPr>
              <a:pPr eaLnBrk="1" hangingPunct="1"/>
              <a:t>8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3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748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CD57F-2112-4899-84AB-0743E5FB4A8B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915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7AF16-7854-4177-8F2E-808FF024C93A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86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237F3-3437-49CB-B38E-0FB00A617D8A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492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5CBF0-2FEC-4B57-A970-BED9116B75FE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21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63542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63542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0577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0577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98467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5274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3180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02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79988"/>
            <a:ext cx="7772400" cy="45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3600" y="63388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45E5E756-3A3D-4879-98E2-91125A49B1B4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3" r:id="rId2"/>
    <p:sldLayoutId id="2147483714" r:id="rId3"/>
    <p:sldLayoutId id="2147483715" r:id="rId4"/>
    <p:sldLayoutId id="2147483717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0450" y="1592263"/>
            <a:ext cx="8083550" cy="1601787"/>
          </a:xfrm>
        </p:spPr>
        <p:txBody>
          <a:bodyPr/>
          <a:lstStyle/>
          <a:p>
            <a:pPr eaLnBrk="1" hangingPunct="1"/>
            <a:r>
              <a:rPr lang="en-US" altLang="ko-KR" sz="4800" smtClean="0">
                <a:ea typeface="굴림" pitchFamily="50" charset="-127"/>
              </a:rPr>
              <a:t>Data Mining for Business Intelligence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4353438"/>
            <a:ext cx="7562850" cy="2241550"/>
          </a:xfrm>
        </p:spPr>
        <p:txBody>
          <a:bodyPr/>
          <a:lstStyle/>
          <a:p>
            <a:pPr eaLnBrk="1" hangingPunct="1"/>
            <a:r>
              <a:rPr lang="en-US" altLang="ko-KR" sz="2400" dirty="0" err="1" smtClean="0">
                <a:ea typeface="굴림" pitchFamily="50" charset="-127"/>
              </a:rPr>
              <a:t>Kichun</a:t>
            </a:r>
            <a:r>
              <a:rPr lang="en-US" altLang="ko-KR" sz="2400" dirty="0" smtClean="0">
                <a:ea typeface="굴림" pitchFamily="50" charset="-127"/>
              </a:rPr>
              <a:t> Lee, Ph.D.</a:t>
            </a:r>
          </a:p>
          <a:p>
            <a:pPr eaLnBrk="1" hangingPunct="1"/>
            <a:r>
              <a:rPr lang="en-US" altLang="ko-KR" sz="2400" dirty="0" smtClean="0">
                <a:ea typeface="굴림" pitchFamily="50" charset="-127"/>
              </a:rPr>
              <a:t>Department of Industrial Engineering</a:t>
            </a:r>
          </a:p>
          <a:p>
            <a:pPr eaLnBrk="1" hangingPunct="1"/>
            <a:r>
              <a:rPr lang="en-US" altLang="ko-KR" sz="2400" dirty="0" err="1" smtClean="0">
                <a:ea typeface="굴림" pitchFamily="50" charset="-127"/>
              </a:rPr>
              <a:t>Hanyang</a:t>
            </a:r>
            <a:r>
              <a:rPr lang="en-US" altLang="ko-KR" sz="2400" dirty="0" smtClean="0">
                <a:ea typeface="굴림" pitchFamily="50" charset="-127"/>
              </a:rPr>
              <a:t> University, Seoul, Korea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39175" y="3344863"/>
            <a:ext cx="710322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sz="3200" i="1" kern="0" dirty="0">
                <a:solidFill>
                  <a:srgbClr val="333399"/>
                </a:solidFill>
                <a:latin typeface="Tahoma"/>
                <a:ea typeface="굴림" pitchFamily="50" charset="-127"/>
                <a:cs typeface="+mj-cs"/>
              </a:rPr>
              <a:t>Chapter </a:t>
            </a:r>
            <a:r>
              <a:rPr kumimoji="0" lang="en-US" altLang="ko-KR" sz="3200" i="1" kern="0" dirty="0" smtClean="0">
                <a:solidFill>
                  <a:srgbClr val="333399"/>
                </a:solidFill>
                <a:latin typeface="Tahoma"/>
                <a:ea typeface="굴림" pitchFamily="50" charset="-127"/>
                <a:cs typeface="+mj-cs"/>
              </a:rPr>
              <a:t>5</a:t>
            </a:r>
            <a:r>
              <a:rPr kumimoji="0" lang="en-US" altLang="ko-KR" sz="3200" i="1" kern="0" dirty="0">
                <a:solidFill>
                  <a:srgbClr val="333399"/>
                </a:solidFill>
                <a:latin typeface="Tahoma"/>
                <a:ea typeface="굴림" pitchFamily="50" charset="-127"/>
                <a:cs typeface="+mj-cs"/>
              </a:rPr>
              <a:t>: Evaluating Classification &amp; </a:t>
            </a:r>
            <a:endParaRPr kumimoji="0" lang="en-US" altLang="ko-KR" sz="3200" i="1" kern="0" dirty="0" smtClean="0">
              <a:solidFill>
                <a:srgbClr val="333399"/>
              </a:solidFill>
              <a:latin typeface="Tahoma"/>
              <a:ea typeface="굴림" pitchFamily="50" charset="-127"/>
              <a:cs typeface="+mj-cs"/>
            </a:endParaRPr>
          </a:p>
          <a:p>
            <a:pPr>
              <a:defRPr/>
            </a:pPr>
            <a:r>
              <a:rPr kumimoji="0" lang="en-US" altLang="ko-KR" sz="3200" i="1" kern="0" dirty="0" smtClean="0">
                <a:solidFill>
                  <a:srgbClr val="333399"/>
                </a:solidFill>
                <a:latin typeface="Tahoma"/>
                <a:ea typeface="굴림" pitchFamily="50" charset="-127"/>
                <a:cs typeface="+mj-cs"/>
              </a:rPr>
              <a:t>Predictive </a:t>
            </a:r>
            <a:r>
              <a:rPr kumimoji="0" lang="en-US" altLang="ko-KR" sz="3200" i="1" kern="0" dirty="0">
                <a:solidFill>
                  <a:srgbClr val="333399"/>
                </a:solidFill>
                <a:latin typeface="Tahoma"/>
                <a:ea typeface="굴림" pitchFamily="50" charset="-127"/>
                <a:cs typeface="+mj-cs"/>
              </a:rPr>
              <a:t>Performance</a:t>
            </a:r>
            <a:endParaRPr lang="ko-KR" altLang="en-US" sz="3200" i="1" dirty="0">
              <a:ea typeface="LG_BOLD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 smtClean="0">
                <a:ea typeface="굴림" charset="-127"/>
              </a:rPr>
              <a:t>When One Class is More Important</a:t>
            </a:r>
          </a:p>
        </p:txBody>
      </p:sp>
      <p:sp>
        <p:nvSpPr>
          <p:cNvPr id="18435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2895600"/>
            <a:ext cx="7772400" cy="2362200"/>
          </a:xfrm>
        </p:spPr>
        <p:txBody>
          <a:bodyPr/>
          <a:lstStyle/>
          <a:p>
            <a:pPr marL="571500" lvl="1" eaLnBrk="1" hangingPunct="1"/>
            <a:r>
              <a:rPr lang="en-US" altLang="ko-KR" sz="2400" dirty="0" smtClean="0">
                <a:ea typeface="굴림" charset="-127"/>
              </a:rPr>
              <a:t>Tax fraud</a:t>
            </a:r>
          </a:p>
          <a:p>
            <a:pPr marL="571500" lvl="1" eaLnBrk="1" hangingPunct="1"/>
            <a:r>
              <a:rPr lang="en-US" altLang="ko-KR" sz="2400" dirty="0" smtClean="0">
                <a:ea typeface="굴림" charset="-127"/>
              </a:rPr>
              <a:t>Credit default</a:t>
            </a:r>
          </a:p>
          <a:p>
            <a:pPr marL="571500" lvl="1" eaLnBrk="1" hangingPunct="1"/>
            <a:r>
              <a:rPr lang="en-US" altLang="ko-KR" sz="2400" dirty="0" smtClean="0">
                <a:ea typeface="굴림" charset="-127"/>
              </a:rPr>
              <a:t>Response to promotional offer</a:t>
            </a:r>
          </a:p>
          <a:p>
            <a:pPr marL="571500" lvl="1" eaLnBrk="1" hangingPunct="1"/>
            <a:r>
              <a:rPr lang="en-US" altLang="ko-KR" sz="2400" dirty="0" smtClean="0">
                <a:ea typeface="굴림" charset="-127"/>
              </a:rPr>
              <a:t>Detecting electronic network intrusion</a:t>
            </a:r>
          </a:p>
          <a:p>
            <a:pPr marL="571500" lvl="1" eaLnBrk="1" hangingPunct="1"/>
            <a:r>
              <a:rPr lang="en-US" altLang="ko-KR" sz="2400" dirty="0" smtClean="0">
                <a:ea typeface="굴림" charset="-127"/>
              </a:rPr>
              <a:t>Predicting delayed flights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069975" y="1743075"/>
            <a:ext cx="73120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lang="en-US" altLang="ko-KR" sz="2600">
                <a:latin typeface="Franklin Gothic Book" pitchFamily="34" charset="0"/>
                <a:ea typeface="굴림" charset="-127"/>
              </a:rPr>
              <a:t>In many cases it is more important to identify members of one class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969825" y="5284350"/>
            <a:ext cx="75438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2600" dirty="0">
                <a:latin typeface="Franklin Gothic Book" pitchFamily="34" charset="0"/>
                <a:ea typeface="굴림" charset="-127"/>
              </a:rPr>
              <a:t>In such cases, we are willing to tolerate greater overall error, in return for better identifying the important class for further attention</a:t>
            </a: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9</a:t>
            </a:fld>
            <a:r>
              <a:rPr kumimoji="0" lang="en-US" altLang="ko-KR" dirty="0" smtClean="0">
                <a:ea typeface="굴림" pitchFamily="50" charset="-127"/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1152562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Alternate Accuracy Measures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5720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If “C</a:t>
            </a:r>
            <a:r>
              <a:rPr lang="en-US" altLang="ko-KR" sz="2400" baseline="-25000" dirty="0" smtClean="0">
                <a:ea typeface="굴림" charset="-127"/>
              </a:rPr>
              <a:t>1</a:t>
            </a:r>
            <a:r>
              <a:rPr lang="en-US" altLang="ko-KR" sz="2400" dirty="0" smtClean="0">
                <a:ea typeface="굴림" charset="-127"/>
              </a:rPr>
              <a:t>” is the important class,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z="2400" b="1" dirty="0" smtClean="0"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b="1" dirty="0" smtClean="0">
                <a:ea typeface="굴림" charset="-127"/>
              </a:rPr>
              <a:t>Sensitivity </a:t>
            </a:r>
            <a:r>
              <a:rPr lang="en-US" altLang="ko-KR" sz="2400" dirty="0" smtClean="0">
                <a:ea typeface="굴림" charset="-127"/>
              </a:rPr>
              <a:t>= % of “C</a:t>
            </a:r>
            <a:r>
              <a:rPr lang="en-US" altLang="ko-KR" sz="2400" baseline="-25000" dirty="0" smtClean="0">
                <a:ea typeface="굴림" charset="-127"/>
              </a:rPr>
              <a:t>1</a:t>
            </a:r>
            <a:r>
              <a:rPr lang="en-US" altLang="ko-KR" sz="2400" dirty="0" smtClean="0">
                <a:ea typeface="굴림" charset="-127"/>
              </a:rPr>
              <a:t>” class correctly classified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b="1" dirty="0" smtClean="0">
                <a:ea typeface="굴림" charset="-127"/>
              </a:rPr>
              <a:t>Specificity </a:t>
            </a:r>
            <a:r>
              <a:rPr lang="en-US" altLang="ko-KR" sz="2400" dirty="0" smtClean="0">
                <a:ea typeface="굴림" charset="-127"/>
              </a:rPr>
              <a:t>= % of “C</a:t>
            </a:r>
            <a:r>
              <a:rPr lang="en-US" altLang="ko-KR" sz="2400" baseline="-25000" dirty="0" smtClean="0">
                <a:ea typeface="굴림" charset="-127"/>
              </a:rPr>
              <a:t>0</a:t>
            </a:r>
            <a:r>
              <a:rPr lang="en-US" altLang="ko-KR" sz="2400" dirty="0" smtClean="0">
                <a:ea typeface="굴림" charset="-127"/>
              </a:rPr>
              <a:t>” class correctly classified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z="2400" b="1" dirty="0" smtClean="0"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b="1" dirty="0" smtClean="0">
                <a:ea typeface="굴림" charset="-127"/>
              </a:rPr>
              <a:t>False positive rate</a:t>
            </a:r>
            <a:r>
              <a:rPr lang="en-US" altLang="ko-KR" sz="2400" dirty="0" smtClean="0">
                <a:ea typeface="굴림" charset="-127"/>
              </a:rPr>
              <a:t> = % of predicted “C</a:t>
            </a:r>
            <a:r>
              <a:rPr lang="en-US" altLang="ko-KR" sz="2400" baseline="-25000" dirty="0" smtClean="0">
                <a:ea typeface="굴림" charset="-127"/>
              </a:rPr>
              <a:t>1</a:t>
            </a:r>
            <a:r>
              <a:rPr lang="en-US" altLang="ko-KR" sz="2400" dirty="0" smtClean="0">
                <a:ea typeface="굴림" charset="-127"/>
              </a:rPr>
              <a:t>’s” that were not “C</a:t>
            </a:r>
            <a:r>
              <a:rPr lang="en-US" altLang="ko-KR" sz="2400" baseline="-25000" dirty="0" smtClean="0">
                <a:ea typeface="굴림" charset="-127"/>
              </a:rPr>
              <a:t>1</a:t>
            </a:r>
            <a:r>
              <a:rPr lang="en-US" altLang="ko-KR" sz="2400" dirty="0" smtClean="0">
                <a:ea typeface="굴림" charset="-127"/>
              </a:rPr>
              <a:t>’s”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b="1" dirty="0" smtClean="0">
                <a:ea typeface="굴림" charset="-127"/>
              </a:rPr>
              <a:t>False negative rate</a:t>
            </a:r>
            <a:r>
              <a:rPr lang="en-US" altLang="ko-KR" sz="2400" dirty="0" smtClean="0">
                <a:ea typeface="굴림" charset="-127"/>
              </a:rPr>
              <a:t> = % of predicted “C</a:t>
            </a:r>
            <a:r>
              <a:rPr lang="en-US" altLang="ko-KR" sz="2400" baseline="-25000" dirty="0" smtClean="0">
                <a:ea typeface="굴림" charset="-127"/>
              </a:rPr>
              <a:t>0</a:t>
            </a:r>
            <a:r>
              <a:rPr lang="en-US" altLang="ko-KR" sz="2400" dirty="0" smtClean="0">
                <a:ea typeface="굴림" charset="-127"/>
              </a:rPr>
              <a:t>’s” that were not “C</a:t>
            </a:r>
            <a:r>
              <a:rPr lang="en-US" altLang="ko-KR" sz="2400" baseline="-25000" dirty="0" smtClean="0">
                <a:ea typeface="굴림" charset="-127"/>
              </a:rPr>
              <a:t>0</a:t>
            </a:r>
            <a:r>
              <a:rPr lang="en-US" altLang="ko-KR" sz="2400" dirty="0" smtClean="0">
                <a:ea typeface="굴림" charset="-127"/>
              </a:rPr>
              <a:t>’s”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z="2400" dirty="0" smtClean="0"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10</a:t>
            </a:fld>
            <a:r>
              <a:rPr kumimoji="0" lang="en-US" altLang="ko-KR" dirty="0" smtClean="0">
                <a:ea typeface="굴림" pitchFamily="50" charset="-127"/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2822342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Alternate Accuracy Measures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11</a:t>
            </a:fld>
            <a:r>
              <a:rPr kumimoji="0" lang="en-US" altLang="ko-KR" dirty="0" smtClean="0">
                <a:ea typeface="굴림" pitchFamily="50" charset="-127"/>
              </a:rPr>
              <a:t>/29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9" y="2010393"/>
            <a:ext cx="9047468" cy="371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타원 2"/>
          <p:cNvSpPr/>
          <p:nvPr/>
        </p:nvSpPr>
        <p:spPr>
          <a:xfrm>
            <a:off x="2529444" y="4108862"/>
            <a:ext cx="1698171" cy="9144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071257" y="4809507"/>
            <a:ext cx="1698171" cy="9144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660572" y="2753097"/>
            <a:ext cx="1698171" cy="9144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358743" y="2753097"/>
            <a:ext cx="1698171" cy="9144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31273" y="4524498"/>
            <a:ext cx="1698171" cy="9144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273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12</a:t>
            </a:fld>
            <a:r>
              <a:rPr kumimoji="0" lang="en-US" altLang="ko-KR" dirty="0" smtClean="0">
                <a:ea typeface="굴림" pitchFamily="50" charset="-127"/>
              </a:rPr>
              <a:t>/29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719" y="152727"/>
            <a:ext cx="3362573" cy="65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1262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138039" cy="1020721"/>
          </a:xfrm>
        </p:spPr>
        <p:txBody>
          <a:bodyPr/>
          <a:lstStyle/>
          <a:p>
            <a:pPr algn="ctr"/>
            <a:r>
              <a:rPr lang="en-US" altLang="ko-KR" dirty="0" smtClean="0">
                <a:ea typeface="굴림" charset="-127"/>
              </a:rPr>
              <a:t>ROC Curve	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6062663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13</a:t>
            </a:fld>
            <a:r>
              <a:rPr kumimoji="0" lang="en-US" altLang="ko-KR" dirty="0" smtClean="0">
                <a:ea typeface="굴림" pitchFamily="50" charset="-127"/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189074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Lift Charts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Goal: Useful for assessing performance in terms of identifying the most important class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z="24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Helps evaluate, e.g.,</a:t>
            </a:r>
          </a:p>
          <a:p>
            <a:pPr marL="571500" lvl="1" eaLnBrk="1" hangingPunct="1"/>
            <a:r>
              <a:rPr lang="en-US" altLang="ko-KR" sz="2400" dirty="0" smtClean="0">
                <a:ea typeface="굴림" charset="-127"/>
              </a:rPr>
              <a:t>How many tax records to examine</a:t>
            </a:r>
          </a:p>
          <a:p>
            <a:pPr marL="571500" lvl="1" eaLnBrk="1" hangingPunct="1"/>
            <a:r>
              <a:rPr lang="en-US" altLang="ko-KR" sz="2400" dirty="0" smtClean="0">
                <a:ea typeface="굴림" charset="-127"/>
              </a:rPr>
              <a:t>How many loans to grant</a:t>
            </a:r>
          </a:p>
          <a:p>
            <a:pPr marL="571500" lvl="1" eaLnBrk="1" hangingPunct="1"/>
            <a:r>
              <a:rPr lang="en-US" altLang="ko-KR" sz="2400" dirty="0" smtClean="0">
                <a:ea typeface="굴림" charset="-127"/>
              </a:rPr>
              <a:t>How many customers to mail offer to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z="2400" dirty="0">
              <a:ea typeface="굴림" charset="-127"/>
            </a:endParaRPr>
          </a:p>
          <a:p>
            <a:pPr marL="0" lvl="1" indent="0" eaLnBrk="1" hangingPunct="1">
              <a:buClr>
                <a:schemeClr val="folHlink"/>
              </a:buClr>
              <a:buSzPct val="60000"/>
              <a:buNone/>
            </a:pPr>
            <a:r>
              <a:rPr lang="en-US" altLang="ko-KR" sz="2400" dirty="0">
                <a:ea typeface="굴림" charset="-127"/>
              </a:rPr>
              <a:t>Compare performance of DM model to “no model, pick randomly”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z="2400" dirty="0" smtClean="0"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14</a:t>
            </a:fld>
            <a:r>
              <a:rPr kumimoji="0" lang="en-US" altLang="ko-KR" dirty="0" smtClean="0">
                <a:ea typeface="굴림" pitchFamily="50" charset="-127"/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2608939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7921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Lift Chart – cumulative performance</a:t>
            </a:r>
            <a:endParaRPr lang="en-US" sz="3600" dirty="0"/>
          </a:p>
        </p:txBody>
      </p:sp>
      <p:sp>
        <p:nvSpPr>
          <p:cNvPr id="24579" name="Content Placeholder 3"/>
          <p:cNvSpPr>
            <a:spLocks noGrp="1"/>
          </p:cNvSpPr>
          <p:nvPr>
            <p:ph sz="quarter" idx="2"/>
          </p:nvPr>
        </p:nvSpPr>
        <p:spPr>
          <a:xfrm>
            <a:off x="533400" y="5334000"/>
            <a:ext cx="8150225" cy="9906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dirty="0" smtClean="0">
                <a:ea typeface="굴림" charset="-127"/>
              </a:rPr>
              <a:t>After examining (e.g.,) 10 cases (x-axis), 9 owners (y-axis) have been correctly identified</a:t>
            </a:r>
          </a:p>
        </p:txBody>
      </p:sp>
      <p:pic>
        <p:nvPicPr>
          <p:cNvPr id="2458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1885" y="1661102"/>
            <a:ext cx="5486400" cy="3675063"/>
          </a:xfrm>
        </p:spPr>
      </p:pic>
      <p:sp>
        <p:nvSpPr>
          <p:cNvPr id="3" name="직사각형 2"/>
          <p:cNvSpPr/>
          <p:nvPr/>
        </p:nvSpPr>
        <p:spPr>
          <a:xfrm>
            <a:off x="6140023" y="1651126"/>
            <a:ext cx="23627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dirty="0">
                <a:ea typeface="굴림" charset="-127"/>
              </a:rPr>
              <a:t>Compare lift to “no model” baseline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51898" y="2848237"/>
            <a:ext cx="27788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ko-KR" dirty="0">
                <a:ea typeface="굴림" charset="-127"/>
              </a:rPr>
              <a:t>Compute lift: Accumulate the correctly classified “important class” records (Y axis) and compare to number of total records (X axis)</a:t>
            </a:r>
          </a:p>
        </p:txBody>
      </p:sp>
      <p:sp>
        <p:nvSpPr>
          <p:cNvPr id="7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15</a:t>
            </a:fld>
            <a:r>
              <a:rPr kumimoji="0" lang="en-US" altLang="ko-KR" dirty="0" smtClean="0">
                <a:ea typeface="굴림" pitchFamily="50" charset="-127"/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2982678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6"/>
          <p:cNvSpPr>
            <a:spLocks noGrp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ko-KR" smtClean="0">
                <a:ea typeface="굴림" charset="-127"/>
              </a:rPr>
              <a:t>Asymmetric Costs</a:t>
            </a:r>
          </a:p>
        </p:txBody>
      </p:sp>
      <p:sp>
        <p:nvSpPr>
          <p:cNvPr id="3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16</a:t>
            </a:fld>
            <a:r>
              <a:rPr kumimoji="0" lang="en-US" altLang="ko-KR" dirty="0" smtClean="0">
                <a:ea typeface="굴림" pitchFamily="50" charset="-127"/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1887342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dirty="0" smtClean="0">
                <a:ea typeface="굴림" charset="-127"/>
              </a:rPr>
              <a:t>Misclassification Costs May Differ</a:t>
            </a:r>
          </a:p>
        </p:txBody>
      </p:sp>
      <p:sp>
        <p:nvSpPr>
          <p:cNvPr id="29699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2286000"/>
            <a:ext cx="7467600" cy="37338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dirty="0" smtClean="0">
                <a:ea typeface="굴림" charset="-127"/>
              </a:rPr>
              <a:t>The cost of making a misclassification error may be higher for one class than the other(s)</a:t>
            </a:r>
          </a:p>
          <a:p>
            <a:pPr marL="0" indent="0" eaLnBrk="1" hangingPunct="1"/>
            <a:endParaRPr lang="en-US" altLang="ko-KR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dirty="0" smtClean="0">
                <a:ea typeface="굴림" charset="-127"/>
              </a:rPr>
              <a:t>Looked at another way, the benefit of making a correct classification may be higher for one class than the other(s)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17</a:t>
            </a:fld>
            <a:r>
              <a:rPr kumimoji="0" lang="en-US" altLang="ko-KR" dirty="0" smtClean="0">
                <a:ea typeface="굴림" pitchFamily="50" charset="-127"/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363661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101425" y="27463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ko-KR" sz="3200" dirty="0" smtClean="0">
                <a:ea typeface="굴림" charset="-127"/>
              </a:rPr>
              <a:t>Example – Response to Promotional Offer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733800"/>
            <a:ext cx="7772400" cy="2286000"/>
          </a:xfrm>
        </p:spPr>
        <p:txBody>
          <a:bodyPr/>
          <a:lstStyle/>
          <a:p>
            <a:pPr eaLnBrk="1" hangingPunct="1"/>
            <a:r>
              <a:rPr lang="en-US" altLang="ko-KR" sz="2400" dirty="0" smtClean="0">
                <a:ea typeface="굴림" charset="-127"/>
              </a:rPr>
              <a:t>“Naïve rule” (classify everyone as “0”) has error rate of 1% (seems good)</a:t>
            </a: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Using DM we can correctly classify eight 1’s as 1’s</a:t>
            </a:r>
          </a:p>
          <a:p>
            <a:pPr marL="568325" lvl="2" indent="25400" eaLnBrk="1" hangingPunct="1">
              <a:buFont typeface="Wingdings 2" pitchFamily="18" charset="2"/>
              <a:buNone/>
            </a:pPr>
            <a:r>
              <a:rPr lang="en-US" altLang="ko-KR" dirty="0" smtClean="0">
                <a:ea typeface="굴림" charset="-127"/>
              </a:rPr>
              <a:t>It comes at the cost of misclassifying twenty 0’s as 1’s and two 0’s as 1’s.</a:t>
            </a: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219200" y="1752600"/>
            <a:ext cx="65532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lang="en-US" altLang="ko-KR" sz="2600" dirty="0">
                <a:latin typeface="Franklin Gothic Book" pitchFamily="34" charset="0"/>
                <a:ea typeface="굴림" charset="-127"/>
              </a:rPr>
              <a:t>Suppose we send an offer to 1000 people, with 1% average response rate 	                 (“1” = response, “0” = nonresponse)</a:t>
            </a: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18</a:t>
            </a:fld>
            <a:r>
              <a:rPr kumimoji="0" lang="en-US" altLang="ko-KR" dirty="0" smtClean="0">
                <a:ea typeface="굴림" pitchFamily="50" charset="-127"/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10423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Why Evaluate?</a:t>
            </a: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838200" y="2438400"/>
            <a:ext cx="7772400" cy="3581400"/>
          </a:xfrm>
        </p:spPr>
        <p:txBody>
          <a:bodyPr/>
          <a:lstStyle/>
          <a:p>
            <a:pPr eaLnBrk="1" hangingPunct="1"/>
            <a:r>
              <a:rPr lang="en-US" altLang="ko-KR" sz="2800" dirty="0" smtClean="0">
                <a:ea typeface="굴림" charset="-127"/>
              </a:rPr>
              <a:t>Multiple methods are available to classify or predict</a:t>
            </a: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For each method, multiple choices are available for settings</a:t>
            </a: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To choose best model, need to assess each model’s performance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</a:t>
            </a:fld>
            <a:r>
              <a:rPr kumimoji="0" lang="en-US" altLang="ko-KR" dirty="0" smtClean="0">
                <a:ea typeface="굴림" pitchFamily="50" charset="-127"/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3722633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The Confusion Matrix</a:t>
            </a:r>
          </a:p>
        </p:txBody>
      </p:sp>
      <p:pic>
        <p:nvPicPr>
          <p:cNvPr id="3174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209800"/>
            <a:ext cx="7185025" cy="1600200"/>
          </a:xfrm>
        </p:spPr>
      </p:pic>
      <p:sp>
        <p:nvSpPr>
          <p:cNvPr id="31748" name="Content Placeholder 4"/>
          <p:cNvSpPr>
            <a:spLocks noGrp="1"/>
          </p:cNvSpPr>
          <p:nvPr>
            <p:ph sz="quarter" idx="2"/>
          </p:nvPr>
        </p:nvSpPr>
        <p:spPr>
          <a:xfrm>
            <a:off x="685800" y="4800600"/>
            <a:ext cx="7997825" cy="12192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mtClean="0">
                <a:ea typeface="굴림" charset="-127"/>
              </a:rPr>
              <a:t>Error rate = (2+20) = 2.2%  (higher than naïve rate)</a:t>
            </a: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19</a:t>
            </a:fld>
            <a:r>
              <a:rPr kumimoji="0" lang="en-US" altLang="ko-KR" dirty="0" smtClean="0">
                <a:ea typeface="굴림" pitchFamily="50" charset="-127"/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940176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Introducing Costs &amp; Benefits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z="2400" b="1" dirty="0" smtClean="0">
                <a:ea typeface="굴림" charset="-127"/>
              </a:rPr>
              <a:t>Suppose:</a:t>
            </a: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Profit from a “1” is $10</a:t>
            </a: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Cost of sending offer is $1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b="1" dirty="0" smtClean="0">
                <a:ea typeface="굴림" charset="-127"/>
              </a:rPr>
              <a:t>Then:</a:t>
            </a: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Under naïve rule, all are classified as “0”, so no offers are sent: no cost, no profit</a:t>
            </a: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Under DM predictions, 28 offers are sent.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dirty="0" smtClean="0">
                <a:ea typeface="굴림" charset="-127"/>
              </a:rPr>
              <a:t>8 respond with profit of $10 each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dirty="0" smtClean="0">
                <a:ea typeface="굴림" charset="-127"/>
              </a:rPr>
              <a:t>20 fail to respond, cost $1 each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dirty="0" smtClean="0">
                <a:ea typeface="굴림" charset="-127"/>
              </a:rPr>
              <a:t>972 receive nothing (no cost, no profit)</a:t>
            </a: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Net profit = $60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20</a:t>
            </a:fld>
            <a:r>
              <a:rPr kumimoji="0" lang="en-US" altLang="ko-KR" dirty="0" smtClean="0">
                <a:ea typeface="굴림" pitchFamily="50" charset="-127"/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1970559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dirty="0" smtClean="0">
                <a:ea typeface="굴림" charset="-127"/>
              </a:rPr>
              <a:t>Profit Matrix, Opportunity cost</a:t>
            </a:r>
          </a:p>
        </p:txBody>
      </p:sp>
      <p:pic>
        <p:nvPicPr>
          <p:cNvPr id="3379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303" y="2472473"/>
            <a:ext cx="4454831" cy="991591"/>
          </a:xfrm>
        </p:spPr>
      </p:pic>
      <p:sp>
        <p:nvSpPr>
          <p:cNvPr id="6" name="Text Placeholder 7"/>
          <p:cNvSpPr>
            <a:spLocks noGrp="1"/>
          </p:cNvSpPr>
          <p:nvPr/>
        </p:nvSpPr>
        <p:spPr bwMode="auto">
          <a:xfrm>
            <a:off x="4951516" y="1235077"/>
            <a:ext cx="4073731" cy="1140029"/>
          </a:xfrm>
          <a:prstGeom prst="rect">
            <a:avLst/>
          </a:prstGeom>
          <a:noFill/>
          <a:ln w="12700" cap="sq" cmpd="sng" algn="ctr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None/>
              <a:defRPr sz="2000" b="1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None/>
              <a:defRPr sz="1800" b="1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None/>
              <a:defRPr sz="1600" b="1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None/>
              <a:defRPr sz="1600" b="1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000" dirty="0" smtClean="0">
                <a:solidFill>
                  <a:srgbClr val="0070C0"/>
                </a:solidFill>
              </a:rPr>
              <a:t>Recall original confusion matrix (profit from a “1” = $10, cost of sending offer = $1):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7" name="Picture 3"/>
          <p:cNvPicPr>
            <a:picLocks noGrp="1"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130" y="2477498"/>
            <a:ext cx="4393870" cy="98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412669" y="1687435"/>
            <a:ext cx="2101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/>
              <a:t>Profit Matrix</a:t>
            </a:r>
            <a:endParaRPr lang="ko-KR" altLang="en-US" sz="28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914400" y="3238438"/>
            <a:ext cx="7772400" cy="2521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en-US" altLang="ko-KR" sz="2400" dirty="0" smtClean="0">
              <a:ea typeface="굴림" charset="-127"/>
            </a:endParaRP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We can also include opportunity costs</a:t>
            </a: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E.g., instead of “benefit from sale” refer to “opportunity cost of lost sale”</a:t>
            </a: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</p:txBody>
      </p:sp>
      <p:pic>
        <p:nvPicPr>
          <p:cNvPr id="11" name="Picture 2"/>
          <p:cNvPicPr>
            <a:picLocks noGrp="1"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9" y="5735086"/>
            <a:ext cx="4644221" cy="1034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412669" y="5093666"/>
            <a:ext cx="2101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/>
              <a:t>Profit Matrix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1923803" y="6094905"/>
            <a:ext cx="492341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ea typeface="굴림" charset="-127"/>
              </a:rPr>
              <a:t>80</a:t>
            </a:r>
            <a:endParaRPr lang="ko-KR" altLang="en-US" sz="1400" b="1" dirty="0"/>
          </a:p>
        </p:txBody>
      </p:sp>
      <p:sp>
        <p:nvSpPr>
          <p:cNvPr id="13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21</a:t>
            </a:fld>
            <a:r>
              <a:rPr kumimoji="0" lang="en-US" altLang="ko-KR" dirty="0" smtClean="0">
                <a:ea typeface="굴림" pitchFamily="50" charset="-127"/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2361068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Generalize to Cost Ratio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66899" y="1888176"/>
            <a:ext cx="7993186" cy="3764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ko-KR" sz="2400" dirty="0">
                <a:ea typeface="굴림" charset="-127"/>
              </a:rPr>
              <a:t>Sometimes actual costs and benefits are hard to estimate</a:t>
            </a:r>
          </a:p>
          <a:p>
            <a:pPr marL="0" indent="0" eaLnBrk="1" hangingPunct="1">
              <a:buNone/>
            </a:pPr>
            <a:endParaRPr lang="en-US" altLang="ko-KR" sz="2400" dirty="0" smtClean="0">
              <a:ea typeface="굴림" charset="-127"/>
            </a:endParaRP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Need </a:t>
            </a:r>
            <a:r>
              <a:rPr lang="en-US" altLang="ko-KR" sz="2400" dirty="0">
                <a:ea typeface="굴림" charset="-127"/>
              </a:rPr>
              <a:t>to express everything in terms of costs (i.e., cost of misclassification per record)</a:t>
            </a:r>
          </a:p>
          <a:p>
            <a:pPr eaLnBrk="1" hangingPunct="1"/>
            <a:r>
              <a:rPr lang="en-US" altLang="ko-KR" sz="2400" dirty="0">
                <a:ea typeface="굴림" charset="-127"/>
              </a:rPr>
              <a:t>Goal is to minimize the average cost per record</a:t>
            </a: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  <a:p>
            <a:pPr marL="0" indent="0" eaLnBrk="1" hangingPunct="1">
              <a:buNone/>
            </a:pPr>
            <a:r>
              <a:rPr lang="en-US" altLang="ko-KR" sz="2400" dirty="0">
                <a:ea typeface="굴림" charset="-127"/>
              </a:rPr>
              <a:t>A good practical substitute for individual costs is the </a:t>
            </a:r>
            <a:r>
              <a:rPr lang="en-US" altLang="ko-KR" sz="2400" b="1" dirty="0">
                <a:ea typeface="굴림" charset="-127"/>
              </a:rPr>
              <a:t>ratio</a:t>
            </a:r>
            <a:r>
              <a:rPr lang="en-US" altLang="ko-KR" sz="2400" dirty="0">
                <a:ea typeface="굴림" charset="-127"/>
              </a:rPr>
              <a:t> of misclassification costs (</a:t>
            </a:r>
            <a:r>
              <a:rPr lang="en-US" altLang="ko-KR" sz="2400" dirty="0" err="1">
                <a:ea typeface="굴림" charset="-127"/>
              </a:rPr>
              <a:t>e,g</a:t>
            </a:r>
            <a:r>
              <a:rPr lang="en-US" altLang="ko-KR" sz="2400" dirty="0">
                <a:ea typeface="굴림" charset="-127"/>
              </a:rPr>
              <a:t>,, “misclassifying fraudulent firms is 5 times worse than misclassifying solvent firms”)</a:t>
            </a: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22</a:t>
            </a:fld>
            <a:r>
              <a:rPr kumimoji="0" lang="en-US" altLang="ko-KR" dirty="0" smtClean="0">
                <a:ea typeface="굴림" pitchFamily="50" charset="-127"/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1330765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Oversampling and Asymmetric Costs</a:t>
            </a:r>
            <a:endParaRPr lang="en-US" dirty="0"/>
          </a:p>
        </p:txBody>
      </p:sp>
      <p:sp>
        <p:nvSpPr>
          <p:cNvPr id="3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23</a:t>
            </a:fld>
            <a:r>
              <a:rPr kumimoji="0" lang="en-US" altLang="ko-KR" dirty="0" smtClean="0">
                <a:ea typeface="굴림" pitchFamily="50" charset="-127"/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3986204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Rare Cases</a:t>
            </a:r>
          </a:p>
        </p:txBody>
      </p:sp>
      <p:sp>
        <p:nvSpPr>
          <p:cNvPr id="45059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2667000"/>
            <a:ext cx="7772400" cy="3048000"/>
          </a:xfrm>
        </p:spPr>
        <p:txBody>
          <a:bodyPr/>
          <a:lstStyle/>
          <a:p>
            <a:pPr lvl="1" eaLnBrk="1" hangingPunct="1"/>
            <a:r>
              <a:rPr lang="en-US" altLang="ko-KR" sz="2400" dirty="0" smtClean="0">
                <a:ea typeface="굴림" charset="-127"/>
              </a:rPr>
              <a:t>Responder to mailing</a:t>
            </a:r>
          </a:p>
          <a:p>
            <a:pPr lvl="1" eaLnBrk="1" hangingPunct="1"/>
            <a:r>
              <a:rPr lang="en-US" altLang="ko-KR" sz="2400" dirty="0" smtClean="0">
                <a:ea typeface="굴림" charset="-127"/>
              </a:rPr>
              <a:t>Someone who commits fraud</a:t>
            </a:r>
          </a:p>
          <a:p>
            <a:pPr lvl="1" eaLnBrk="1" hangingPunct="1"/>
            <a:r>
              <a:rPr lang="en-US" altLang="ko-KR" sz="2400" dirty="0" smtClean="0">
                <a:ea typeface="굴림" charset="-127"/>
              </a:rPr>
              <a:t>Debt defaulter</a:t>
            </a:r>
          </a:p>
          <a:p>
            <a:pPr lvl="1" eaLnBrk="1" hangingPunct="1"/>
            <a:endParaRPr lang="en-US" altLang="ko-KR" sz="2400" dirty="0" smtClean="0">
              <a:ea typeface="굴림" charset="-127"/>
            </a:endParaRP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Often we oversample rare cases to give model more information to work with</a:t>
            </a: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Typically use 50% “1” and 50% “0” for training</a:t>
            </a: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2400" dirty="0" smtClean="0">
              <a:ea typeface="굴림" charset="-127"/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914400" y="1676400"/>
            <a:ext cx="76962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2600">
                <a:latin typeface="Franklin Gothic Book" pitchFamily="34" charset="0"/>
                <a:ea typeface="굴림" charset="-127"/>
              </a:rPr>
              <a:t>Asymmetric costs/benefits typically go hand in hand with presence of rare but important class</a:t>
            </a: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24</a:t>
            </a:fld>
            <a:r>
              <a:rPr kumimoji="0" lang="en-US" altLang="ko-KR" dirty="0" smtClean="0">
                <a:ea typeface="굴림" pitchFamily="50" charset="-127"/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2906908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Classification: equal costs</a:t>
            </a:r>
          </a:p>
        </p:txBody>
      </p:sp>
      <p:pic>
        <p:nvPicPr>
          <p:cNvPr id="47107" name="Content Placeholder 5" descr="misclassify_equal.tif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3300" y="2100263"/>
            <a:ext cx="5054600" cy="3267075"/>
          </a:xfrm>
        </p:spPr>
      </p:pic>
      <p:pic>
        <p:nvPicPr>
          <p:cNvPr id="47108" name="Picture 6" descr="misclassify_equal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8915400" cy="55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25</a:t>
            </a:fld>
            <a:r>
              <a:rPr kumimoji="0" lang="en-US" altLang="ko-KR" dirty="0" smtClean="0">
                <a:ea typeface="굴림" pitchFamily="50" charset="-127"/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2772365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Classification: Unequal costs</a:t>
            </a:r>
          </a:p>
        </p:txBody>
      </p:sp>
      <p:pic>
        <p:nvPicPr>
          <p:cNvPr id="48131" name="Content Placeholder 3" descr="misclassify_unequal.ti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438275"/>
            <a:ext cx="8382000" cy="5267325"/>
          </a:xfrm>
        </p:spPr>
      </p:pic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26</a:t>
            </a:fld>
            <a:r>
              <a:rPr kumimoji="0" lang="en-US" altLang="ko-KR" dirty="0" smtClean="0">
                <a:ea typeface="굴림" pitchFamily="50" charset="-127"/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2726805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Oversampling Scheme</a:t>
            </a:r>
          </a:p>
        </p:txBody>
      </p:sp>
      <p:pic>
        <p:nvPicPr>
          <p:cNvPr id="49155" name="Content Placeholder 3" descr="misclassify_oversample.ti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" y="1427163"/>
            <a:ext cx="8915400" cy="5430837"/>
          </a:xfrm>
        </p:spPr>
      </p:pic>
      <p:sp>
        <p:nvSpPr>
          <p:cNvPr id="49156" name="Content Placeholder 4"/>
          <p:cNvSpPr>
            <a:spLocks noGrp="1"/>
          </p:cNvSpPr>
          <p:nvPr>
            <p:ph sz="quarter" idx="2"/>
          </p:nvPr>
        </p:nvSpPr>
        <p:spPr>
          <a:xfrm>
            <a:off x="1335088" y="1600200"/>
            <a:ext cx="6513512" cy="10668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mtClean="0">
                <a:ea typeface="굴림" charset="-127"/>
              </a:rPr>
              <a:t>Oversample “o” to appropriately weight misclassification costs</a:t>
            </a:r>
          </a:p>
        </p:txBody>
      </p:sp>
    </p:spTree>
    <p:extLst>
      <p:ext uri="{BB962C8B-B14F-4D97-AF65-F5344CB8AC3E}">
        <p14:creationId xmlns:p14="http://schemas.microsoft.com/office/powerpoint/2010/main" val="2988818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3"/>
          <p:cNvSpPr>
            <a:spLocks noGrp="1"/>
          </p:cNvSpPr>
          <p:nvPr>
            <p:ph type="title"/>
          </p:nvPr>
        </p:nvSpPr>
        <p:spPr>
          <a:xfrm>
            <a:off x="914400" y="2514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Evaluating Predictive Performance</a:t>
            </a:r>
          </a:p>
        </p:txBody>
      </p:sp>
      <p:sp>
        <p:nvSpPr>
          <p:cNvPr id="3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28</a:t>
            </a:fld>
            <a:r>
              <a:rPr kumimoji="0" lang="en-US" altLang="ko-KR" dirty="0" smtClean="0">
                <a:ea typeface="굴림" pitchFamily="50" charset="-127"/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172619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title"/>
          </p:nvPr>
        </p:nvSpPr>
        <p:spPr>
          <a:xfrm>
            <a:off x="9144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Accuracy Measures (Classification)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</a:t>
            </a:fld>
            <a:r>
              <a:rPr kumimoji="0" lang="en-US" altLang="ko-KR" dirty="0" smtClean="0">
                <a:ea typeface="굴림" pitchFamily="50" charset="-127"/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171270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Measuring Predictive error</a:t>
            </a:r>
          </a:p>
        </p:txBody>
      </p:sp>
      <p:sp>
        <p:nvSpPr>
          <p:cNvPr id="53251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/>
          <a:lstStyle/>
          <a:p>
            <a:pPr eaLnBrk="1" hangingPunct="1"/>
            <a:r>
              <a:rPr lang="en-US" altLang="ko-KR" sz="2800" dirty="0" smtClean="0">
                <a:ea typeface="굴림" charset="-127"/>
              </a:rPr>
              <a:t>Not the same as “goodness-of-fit” </a:t>
            </a:r>
          </a:p>
          <a:p>
            <a:pPr eaLnBrk="1" hangingPunct="1"/>
            <a:endParaRPr lang="en-US" altLang="ko-KR" sz="2800" dirty="0" smtClean="0">
              <a:ea typeface="굴림" charset="-127"/>
            </a:endParaRP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We want to know how well the model predicts </a:t>
            </a:r>
            <a:r>
              <a:rPr lang="en-US" altLang="ko-KR" sz="2800" b="1" dirty="0" smtClean="0">
                <a:ea typeface="굴림" charset="-127"/>
              </a:rPr>
              <a:t>new</a:t>
            </a:r>
            <a:r>
              <a:rPr lang="en-US" altLang="ko-KR" sz="2800" dirty="0" smtClean="0">
                <a:ea typeface="굴림" charset="-127"/>
              </a:rPr>
              <a:t> </a:t>
            </a:r>
            <a:r>
              <a:rPr lang="en-US" altLang="ko-KR" sz="2800" b="1" dirty="0" smtClean="0">
                <a:ea typeface="굴림" charset="-127"/>
              </a:rPr>
              <a:t>data</a:t>
            </a:r>
            <a:r>
              <a:rPr lang="en-US" altLang="ko-KR" sz="2800" dirty="0" smtClean="0">
                <a:ea typeface="굴림" charset="-127"/>
              </a:rPr>
              <a:t>, not how well it fits the data it was trained with</a:t>
            </a:r>
          </a:p>
          <a:p>
            <a:pPr eaLnBrk="1" hangingPunct="1"/>
            <a:endParaRPr lang="en-US" altLang="ko-KR" sz="2800" dirty="0" smtClean="0">
              <a:ea typeface="굴림" charset="-127"/>
            </a:endParaRP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Key component of most measures is difference between actual </a:t>
            </a:r>
            <a:r>
              <a:rPr lang="en-US" altLang="ko-KR" sz="2800" i="1" dirty="0" smtClean="0">
                <a:ea typeface="굴림" charset="-127"/>
              </a:rPr>
              <a:t>y</a:t>
            </a:r>
            <a:r>
              <a:rPr lang="en-US" altLang="ko-KR" sz="2800" dirty="0" smtClean="0">
                <a:ea typeface="굴림" charset="-127"/>
              </a:rPr>
              <a:t> and predicted </a:t>
            </a:r>
            <a:r>
              <a:rPr lang="en-US" altLang="ko-KR" sz="2800" i="1" dirty="0" smtClean="0">
                <a:ea typeface="굴림" charset="-127"/>
              </a:rPr>
              <a:t>y</a:t>
            </a:r>
            <a:r>
              <a:rPr lang="en-US" altLang="ko-KR" sz="2800" dirty="0" smtClean="0">
                <a:ea typeface="굴림" charset="-127"/>
              </a:rPr>
              <a:t> (“error”)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29</a:t>
            </a:fld>
            <a:r>
              <a:rPr kumimoji="0" lang="en-US" altLang="ko-KR" dirty="0" smtClean="0">
                <a:ea typeface="굴림" pitchFamily="50" charset="-127"/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2488014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Some measures of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28150" y="1295400"/>
                <a:ext cx="7772400" cy="4572000"/>
              </a:xfrm>
            </p:spPr>
            <p:txBody>
              <a:bodyPr/>
              <a:lstStyle/>
              <a:p>
                <a:pPr eaLnBrk="1" hangingPunct="1">
                  <a:buFont typeface="Wingdings 2" pitchFamily="18" charset="2"/>
                  <a:buNone/>
                </a:pPr>
                <a:r>
                  <a:rPr lang="en-US" altLang="ko-KR" sz="2400" b="1" dirty="0" smtClean="0">
                    <a:ea typeface="굴림" charset="-127"/>
                  </a:rPr>
                  <a:t>MAE or MAD</a:t>
                </a:r>
                <a:r>
                  <a:rPr lang="en-US" altLang="ko-KR" sz="2400" dirty="0" smtClean="0">
                    <a:ea typeface="굴림" charset="-127"/>
                  </a:rPr>
                  <a:t>: </a:t>
                </a:r>
                <a:r>
                  <a:rPr lang="en-US" altLang="ko-KR" sz="2000" dirty="0" smtClean="0">
                    <a:ea typeface="굴림" charset="-127"/>
                  </a:rPr>
                  <a:t>Mean absolute error (deviation)</a:t>
                </a:r>
              </a:p>
              <a:p>
                <a:pPr lvl="1" eaLnBrk="1" hangingPunct="1">
                  <a:buFont typeface="Wingdings 2" pitchFamily="18" charset="2"/>
                  <a:buNone/>
                </a:pPr>
                <a:r>
                  <a:rPr lang="en-US" altLang="ko-KR" sz="2000" dirty="0" smtClean="0">
                    <a:ea typeface="굴림" charset="-127"/>
                  </a:rPr>
                  <a:t>Gives an idea of the magnitude of errors,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ko-KR" sz="2000" b="0" i="1" smtClean="0">
                            <a:latin typeface="Cambria Math"/>
                            <a:ea typeface="굴림" charset="-127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000" b="0" i="1" smtClean="0">
                            <a:latin typeface="Cambria Math"/>
                            <a:ea typeface="굴림" charset="-127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/>
                            <a:ea typeface="굴림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/>
                            <a:ea typeface="굴림" charset="-127"/>
                          </a:rPr>
                          <m:t>𝑛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/>
                            <a:ea typeface="굴림" charset="-127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/>
                                <a:ea typeface="굴림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  <a:ea typeface="굴림" charset="-127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  <a:ea typeface="굴림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/>
                            <a:ea typeface="굴림" charset="-127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/>
                                <a:ea typeface="굴림" charset="-127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/>
                                    <a:ea typeface="굴림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/>
                                    <a:ea typeface="굴림" charset="-127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/>
                                    <a:ea typeface="굴림" charset="-127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sz="2000" b="0" i="1" smtClean="0">
                            <a:latin typeface="Cambria Math"/>
                            <a:ea typeface="굴림" charset="-127"/>
                          </a:rPr>
                          <m:t>|</m:t>
                        </m:r>
                      </m:e>
                    </m:nary>
                    <m:r>
                      <a:rPr lang="en-US" altLang="ko-KR" sz="2000" b="0" i="1" smtClean="0">
                        <a:latin typeface="Cambria Math"/>
                        <a:ea typeface="굴림" charset="-127"/>
                      </a:rPr>
                      <m:t>/</m:t>
                    </m:r>
                    <m:r>
                      <a:rPr lang="en-US" altLang="ko-KR" sz="2000" b="0" i="1" smtClean="0">
                        <a:latin typeface="Cambria Math"/>
                        <a:ea typeface="굴림" charset="-127"/>
                      </a:rPr>
                      <m:t>𝑛</m:t>
                    </m:r>
                  </m:oMath>
                </a14:m>
                <a:endParaRPr lang="en-US" altLang="ko-KR" sz="2000" b="1" dirty="0" smtClean="0">
                  <a:ea typeface="굴림" charset="-127"/>
                </a:endParaRPr>
              </a:p>
              <a:p>
                <a:pPr marL="342900" lvl="1" indent="-342900" eaLnBrk="1" hangingPunct="1">
                  <a:buClr>
                    <a:schemeClr val="folHlink"/>
                  </a:buClr>
                  <a:buSzPct val="60000"/>
                  <a:buNone/>
                </a:pPr>
                <a:r>
                  <a:rPr lang="en-US" altLang="ko-KR" sz="2400" b="1" dirty="0" smtClean="0">
                    <a:ea typeface="굴림" charset="-127"/>
                  </a:rPr>
                  <a:t>Average error: </a:t>
                </a:r>
                <a:r>
                  <a:rPr lang="en-US" altLang="ko-KR" sz="2000" dirty="0" smtClean="0">
                    <a:ea typeface="굴림" charset="-127"/>
                  </a:rPr>
                  <a:t>Gives an idea of systematic over- or under-prediction,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ko-KR" sz="2000" i="1">
                            <a:latin typeface="Cambria Math"/>
                            <a:ea typeface="굴림" charset="-127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000" i="1">
                            <a:latin typeface="Cambria Math"/>
                            <a:ea typeface="굴림" charset="-127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/>
                            <a:ea typeface="굴림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2000" i="1">
                            <a:latin typeface="Cambria Math"/>
                            <a:ea typeface="굴림" charset="-127"/>
                          </a:rPr>
                          <m:t>𝑛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/>
                            <a:ea typeface="굴림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/>
                                <a:ea typeface="굴림" charset="-127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  <a:ea typeface="굴림" charset="-127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  <a:ea typeface="굴림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/>
                            <a:ea typeface="굴림" charset="-127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/>
                                <a:ea typeface="굴림" charset="-127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/>
                                    <a:ea typeface="굴림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/>
                                    <a:ea typeface="굴림" charset="-127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/>
                                    <a:ea typeface="굴림" charset="-127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sz="2000" b="0" i="1" smtClean="0">
                            <a:latin typeface="Cambria Math"/>
                            <a:ea typeface="굴림" charset="-127"/>
                          </a:rPr>
                          <m:t>)</m:t>
                        </m:r>
                      </m:e>
                    </m:nary>
                    <m:r>
                      <a:rPr lang="en-US" altLang="ko-KR" sz="2000" i="1">
                        <a:latin typeface="Cambria Math"/>
                        <a:ea typeface="굴림" charset="-127"/>
                      </a:rPr>
                      <m:t>/</m:t>
                    </m:r>
                    <m:r>
                      <a:rPr lang="en-US" altLang="ko-KR" sz="2000" i="1">
                        <a:latin typeface="Cambria Math"/>
                        <a:ea typeface="굴림" charset="-127"/>
                      </a:rPr>
                      <m:t>𝑛</m:t>
                    </m:r>
                  </m:oMath>
                </a14:m>
                <a:endParaRPr lang="en-US" altLang="ko-KR" sz="2000" dirty="0" smtClean="0">
                  <a:ea typeface="굴림" charset="-127"/>
                </a:endParaRPr>
              </a:p>
              <a:p>
                <a:pPr eaLnBrk="1" hangingPunct="1">
                  <a:buFont typeface="Wingdings 2" pitchFamily="18" charset="2"/>
                  <a:buNone/>
                </a:pPr>
                <a:endParaRPr lang="en-US" altLang="ko-KR" sz="2400" b="1" dirty="0" smtClean="0">
                  <a:ea typeface="굴림" charset="-127"/>
                </a:endParaRPr>
              </a:p>
              <a:p>
                <a:pPr marL="342900" lvl="1" indent="-342900" eaLnBrk="1" hangingPunct="1">
                  <a:buClr>
                    <a:schemeClr val="folHlink"/>
                  </a:buClr>
                  <a:buSzPct val="60000"/>
                  <a:buNone/>
                </a:pPr>
                <a:r>
                  <a:rPr lang="en-US" altLang="ko-KR" sz="2400" b="1" dirty="0" smtClean="0">
                    <a:ea typeface="굴림" charset="-127"/>
                  </a:rPr>
                  <a:t>MAPE</a:t>
                </a:r>
                <a:r>
                  <a:rPr lang="en-US" altLang="ko-KR" sz="2400" dirty="0" smtClean="0">
                    <a:ea typeface="굴림" charset="-127"/>
                  </a:rPr>
                  <a:t>: </a:t>
                </a:r>
                <a:r>
                  <a:rPr lang="en-US" altLang="ko-KR" sz="2000" dirty="0" smtClean="0">
                    <a:ea typeface="굴림" charset="-127"/>
                  </a:rPr>
                  <a:t>Mean absolute percentage error,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ko-KR" sz="2000" i="1">
                            <a:latin typeface="Cambria Math"/>
                            <a:ea typeface="굴림" charset="-127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000" i="1">
                            <a:latin typeface="Cambria Math"/>
                            <a:ea typeface="굴림" charset="-127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/>
                            <a:ea typeface="굴림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2000" i="1">
                            <a:latin typeface="Cambria Math"/>
                            <a:ea typeface="굴림" charset="-127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smtClean="0">
                                <a:latin typeface="Cambria Math"/>
                                <a:ea typeface="굴림" charset="-127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/>
                                <a:ea typeface="굴림" charset="-127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/>
                                    <a:ea typeface="굴림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/>
                                    <a:ea typeface="굴림" charset="-127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/>
                                    <a:ea typeface="굴림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/>
                                <a:ea typeface="굴림" charset="-127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2000" i="1" smtClean="0">
                                    <a:latin typeface="Cambria Math"/>
                                    <a:ea typeface="굴림" charset="-127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/>
                                        <a:ea typeface="굴림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  <a:ea typeface="굴림" charset="-127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  <a:ea typeface="굴림" charset="-127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sz="2000" b="0" i="1" smtClean="0">
                                <a:latin typeface="Cambria Math"/>
                                <a:ea typeface="굴림" charset="-127"/>
                              </a:rPr>
                              <m:t>)/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/>
                                    <a:ea typeface="굴림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/>
                                    <a:ea typeface="굴림" charset="-127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/>
                                    <a:ea typeface="굴림" charset="-127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sz="2000" i="1">
                        <a:latin typeface="Cambria Math"/>
                        <a:ea typeface="굴림" charset="-127"/>
                      </a:rPr>
                      <m:t>/</m:t>
                    </m:r>
                    <m:r>
                      <a:rPr lang="en-US" altLang="ko-KR" sz="2000" i="1">
                        <a:latin typeface="Cambria Math"/>
                        <a:ea typeface="굴림" charset="-127"/>
                      </a:rPr>
                      <m:t>𝑛</m:t>
                    </m:r>
                  </m:oMath>
                </a14:m>
                <a:endParaRPr lang="en-US" altLang="ko-KR" sz="2000" dirty="0">
                  <a:ea typeface="굴림" charset="-127"/>
                </a:endParaRPr>
              </a:p>
              <a:p>
                <a:pPr eaLnBrk="1" hangingPunct="1">
                  <a:buFont typeface="Wingdings 2" pitchFamily="18" charset="2"/>
                  <a:buNone/>
                </a:pPr>
                <a:endParaRPr lang="en-US" altLang="ko-KR" sz="2400" b="1" dirty="0" smtClean="0">
                  <a:ea typeface="굴림" charset="-127"/>
                </a:endParaRPr>
              </a:p>
              <a:p>
                <a:pPr eaLnBrk="1" hangingPunct="1">
                  <a:buFont typeface="Wingdings 2" pitchFamily="18" charset="2"/>
                  <a:buNone/>
                </a:pPr>
                <a:r>
                  <a:rPr lang="en-US" altLang="ko-KR" sz="2400" b="1" dirty="0" smtClean="0">
                    <a:ea typeface="굴림" charset="-127"/>
                  </a:rPr>
                  <a:t>RMSE </a:t>
                </a:r>
                <a:r>
                  <a:rPr lang="en-US" altLang="ko-KR" sz="2000" dirty="0" smtClean="0">
                    <a:ea typeface="굴림" charset="-127"/>
                  </a:rPr>
                  <a:t>(root-mean-squared-error): Square the errors, find their average, take the square root,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000" i="1" smtClean="0">
                            <a:latin typeface="Cambria Math"/>
                            <a:ea typeface="굴림" charset="-127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000" i="1">
                                <a:latin typeface="Cambria Math"/>
                                <a:ea typeface="굴림" charset="-127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000" i="1">
                                <a:latin typeface="Cambria Math"/>
                                <a:ea typeface="굴림" charset="-127"/>
                              </a:rPr>
                              <m:t>𝑖</m:t>
                            </m:r>
                            <m:r>
                              <a:rPr lang="en-US" altLang="ko-KR" sz="2000" i="1">
                                <a:latin typeface="Cambria Math"/>
                                <a:ea typeface="굴림" charset="-127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/>
                                <a:ea typeface="굴림" charset="-127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/>
                                    <a:ea typeface="굴림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/>
                                    <a:ea typeface="굴림" charset="-127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/>
                                        <a:ea typeface="굴림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  <a:ea typeface="굴림" charset="-127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  <a:ea typeface="굴림" charset="-127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/>
                                    <a:ea typeface="굴림" charset="-127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2000" i="1">
                                        <a:latin typeface="Cambria Math"/>
                                        <a:ea typeface="굴림" charset="-127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/>
                                            <a:ea typeface="굴림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/>
                                            <a:ea typeface="굴림" charset="-127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/>
                                            <a:ea typeface="굴림" charset="-127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sz="2000" i="1">
                                    <a:latin typeface="Cambria Math"/>
                                    <a:ea typeface="굴림" charset="-127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/>
                                    <a:ea typeface="굴림" charset="-127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altLang="ko-KR" sz="2000" i="1">
                            <a:latin typeface="Cambria Math"/>
                            <a:ea typeface="굴림" charset="-127"/>
                          </a:rPr>
                          <m:t>/</m:t>
                        </m:r>
                        <m:r>
                          <a:rPr lang="en-US" altLang="ko-KR" sz="2000" i="1">
                            <a:latin typeface="Cambria Math"/>
                            <a:ea typeface="굴림" charset="-127"/>
                          </a:rPr>
                          <m:t>𝑛</m:t>
                        </m:r>
                      </m:e>
                    </m:rad>
                  </m:oMath>
                </a14:m>
                <a:endParaRPr lang="en-US" altLang="ko-KR" sz="2000" dirty="0" smtClean="0">
                  <a:ea typeface="굴림" charset="-127"/>
                </a:endParaRPr>
              </a:p>
              <a:p>
                <a:pPr eaLnBrk="1" hangingPunct="1">
                  <a:buFont typeface="Wingdings 2" pitchFamily="18" charset="2"/>
                  <a:buNone/>
                </a:pPr>
                <a:endParaRPr lang="en-US" altLang="ko-KR" sz="2400" b="1" dirty="0" smtClean="0">
                  <a:ea typeface="굴림" charset="-127"/>
                </a:endParaRPr>
              </a:p>
              <a:p>
                <a:pPr eaLnBrk="1" hangingPunct="1">
                  <a:buFont typeface="Wingdings 2" pitchFamily="18" charset="2"/>
                  <a:buNone/>
                </a:pPr>
                <a:r>
                  <a:rPr lang="en-US" altLang="ko-KR" sz="2400" b="1" dirty="0" smtClean="0">
                    <a:ea typeface="굴림" charset="-127"/>
                  </a:rPr>
                  <a:t>Total SSE</a:t>
                </a:r>
                <a:r>
                  <a:rPr lang="en-US" altLang="ko-KR" sz="2400" dirty="0" smtClean="0">
                    <a:ea typeface="굴림" charset="-127"/>
                  </a:rPr>
                  <a:t>:  </a:t>
                </a:r>
                <a:r>
                  <a:rPr lang="en-US" altLang="ko-KR" sz="2000" dirty="0" smtClean="0">
                    <a:ea typeface="굴림" charset="-127"/>
                  </a:rPr>
                  <a:t>Total sum of squared errors,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ko-KR" sz="2000" i="1">
                            <a:latin typeface="Cambria Math"/>
                            <a:ea typeface="굴림" charset="-127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000" i="1">
                            <a:latin typeface="Cambria Math"/>
                            <a:ea typeface="굴림" charset="-127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/>
                            <a:ea typeface="굴림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2000" i="1">
                            <a:latin typeface="Cambria Math"/>
                            <a:ea typeface="굴림" charset="-127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/>
                                <a:ea typeface="굴림" charset="-127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/>
                                <a:ea typeface="굴림" charset="-127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/>
                                    <a:ea typeface="굴림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/>
                                    <a:ea typeface="굴림" charset="-127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/>
                                    <a:ea typeface="굴림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/>
                                <a:ea typeface="굴림" charset="-127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/>
                                    <a:ea typeface="굴림" charset="-127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/>
                                        <a:ea typeface="굴림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  <a:ea typeface="굴림" charset="-127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  <a:ea typeface="굴림" charset="-127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sz="2000" i="1">
                                <a:latin typeface="Cambria Math"/>
                                <a:ea typeface="굴림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/>
                                <a:ea typeface="굴림" charset="-127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2000" dirty="0" smtClean="0">
                  <a:ea typeface="굴림" charset="-127"/>
                </a:endParaRPr>
              </a:p>
            </p:txBody>
          </p:sp>
        </mc:Choice>
        <mc:Fallback xmlns="">
          <p:sp>
            <p:nvSpPr>
              <p:cNvPr id="5427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28150" y="1295400"/>
                <a:ext cx="7772400" cy="4572000"/>
              </a:xfrm>
              <a:blipFill rotWithShape="1">
                <a:blip r:embed="rId3"/>
                <a:stretch>
                  <a:fillRect l="-1176" t="-1333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30</a:t>
            </a:fld>
            <a:r>
              <a:rPr kumimoji="0" lang="en-US" altLang="ko-KR" dirty="0" smtClean="0">
                <a:ea typeface="굴림" pitchFamily="50" charset="-127"/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3517671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Summary</a:t>
            </a:r>
          </a:p>
        </p:txBody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 smtClean="0">
                <a:ea typeface="굴림" charset="-127"/>
              </a:rPr>
              <a:t>Evaluation metrics are important for comparing across DM models, for choosing the right configuration of a specific DM model, and for comparing to the baseline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 smtClean="0">
                <a:ea typeface="굴림" charset="-127"/>
              </a:rPr>
              <a:t>Major metrics: confusion matrix, error rate, predictive error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 smtClean="0">
                <a:ea typeface="굴림" charset="-127"/>
              </a:rPr>
              <a:t>Other metrics when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dirty="0" smtClean="0">
                <a:ea typeface="굴림" charset="-127"/>
              </a:rPr>
              <a:t>one class is more important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dirty="0" smtClean="0">
                <a:ea typeface="굴림" charset="-127"/>
              </a:rPr>
              <a:t>asymmetric costs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 smtClean="0">
                <a:ea typeface="굴림" charset="-127"/>
              </a:rPr>
              <a:t>When important class is rare, use oversampling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 smtClean="0">
                <a:ea typeface="굴림" charset="-127"/>
              </a:rPr>
              <a:t>In all cases, metrics computed from validation data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2400" dirty="0" smtClean="0">
              <a:ea typeface="굴림" charset="-127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ko-KR" sz="2400" dirty="0" smtClean="0"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31</a:t>
            </a:fld>
            <a:r>
              <a:rPr kumimoji="0" lang="en-US" altLang="ko-KR" dirty="0" smtClean="0">
                <a:ea typeface="굴림" pitchFamily="50" charset="-127"/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341481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Misclassification error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2209800"/>
            <a:ext cx="7772400" cy="3810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Error = classifying a record as belonging to one class when it belongs to another class.</a:t>
            </a:r>
          </a:p>
          <a:p>
            <a:pPr eaLnBrk="1" hangingPunct="1"/>
            <a:endParaRPr lang="en-US" altLang="ko-KR" dirty="0" smtClean="0">
              <a:ea typeface="굴림" charset="-127"/>
            </a:endParaRPr>
          </a:p>
          <a:p>
            <a:pPr eaLnBrk="1" hangingPunct="1"/>
            <a:r>
              <a:rPr lang="en-US" altLang="ko-KR" dirty="0" smtClean="0">
                <a:ea typeface="굴림" charset="-127"/>
              </a:rPr>
              <a:t>Error rate = percent of misclassified records out of the total records in the validation data</a:t>
            </a: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3</a:t>
            </a:fld>
            <a:r>
              <a:rPr kumimoji="0" lang="en-US" altLang="ko-KR" dirty="0" smtClean="0">
                <a:ea typeface="굴림" pitchFamily="50" charset="-127"/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382254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Confusion Matrix</a:t>
            </a:r>
          </a:p>
        </p:txBody>
      </p:sp>
      <p:sp>
        <p:nvSpPr>
          <p:cNvPr id="12291" name="Content Placeholder 5"/>
          <p:cNvSpPr>
            <a:spLocks noGrp="1"/>
          </p:cNvSpPr>
          <p:nvPr>
            <p:ph sz="quarter" idx="2"/>
          </p:nvPr>
        </p:nvSpPr>
        <p:spPr>
          <a:xfrm>
            <a:off x="1676400" y="4038600"/>
            <a:ext cx="5943600" cy="22098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b="1" smtClean="0">
                <a:ea typeface="굴림" charset="-127"/>
              </a:rPr>
              <a:t>201</a:t>
            </a:r>
            <a:r>
              <a:rPr lang="en-US" altLang="ko-KR" smtClean="0">
                <a:ea typeface="굴림" charset="-127"/>
              </a:rPr>
              <a:t> 1’s correctly classified as “1”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b="1" smtClean="0">
                <a:ea typeface="굴림" charset="-127"/>
              </a:rPr>
              <a:t>85</a:t>
            </a:r>
            <a:r>
              <a:rPr lang="en-US" altLang="ko-KR" smtClean="0">
                <a:ea typeface="굴림" charset="-127"/>
              </a:rPr>
              <a:t> 1’s incorrectly classified as “0”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b="1" smtClean="0">
                <a:ea typeface="굴림" charset="-127"/>
              </a:rPr>
              <a:t>25</a:t>
            </a:r>
            <a:r>
              <a:rPr lang="en-US" altLang="ko-KR" smtClean="0">
                <a:ea typeface="굴림" charset="-127"/>
              </a:rPr>
              <a:t> 0’s incorrectly classified as “1”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b="1" smtClean="0">
                <a:ea typeface="굴림" charset="-127"/>
              </a:rPr>
              <a:t>2689</a:t>
            </a:r>
            <a:r>
              <a:rPr lang="en-US" altLang="ko-KR" smtClean="0">
                <a:ea typeface="굴림" charset="-127"/>
              </a:rPr>
              <a:t> 0’s correctly classified as “0”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mtClean="0">
              <a:ea typeface="굴림" charset="-127"/>
            </a:endParaRPr>
          </a:p>
        </p:txBody>
      </p:sp>
      <p:pic>
        <p:nvPicPr>
          <p:cNvPr id="12292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970088"/>
            <a:ext cx="4892675" cy="1687512"/>
          </a:xfrm>
        </p:spPr>
      </p:pic>
      <p:sp>
        <p:nvSpPr>
          <p:cNvPr id="5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4</a:t>
            </a:fld>
            <a:r>
              <a:rPr kumimoji="0" lang="en-US" altLang="ko-KR" dirty="0" smtClean="0">
                <a:ea typeface="굴림" pitchFamily="50" charset="-127"/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2442265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Error Rate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sz="quarter" idx="2"/>
          </p:nvPr>
        </p:nvSpPr>
        <p:spPr>
          <a:xfrm>
            <a:off x="1143000" y="3929750"/>
            <a:ext cx="7162800" cy="19812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b="1" dirty="0" smtClean="0">
                <a:ea typeface="굴림" charset="-127"/>
              </a:rPr>
              <a:t>Overall error rate</a:t>
            </a:r>
            <a:r>
              <a:rPr lang="en-US" altLang="ko-KR" dirty="0" smtClean="0">
                <a:ea typeface="굴림" charset="-127"/>
              </a:rPr>
              <a:t> = (25+85)/3000 = 3.67%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b="1" dirty="0" smtClean="0">
                <a:ea typeface="굴림" charset="-127"/>
              </a:rPr>
              <a:t>Accuracy</a:t>
            </a:r>
            <a:r>
              <a:rPr lang="en-US" altLang="ko-KR" dirty="0" smtClean="0">
                <a:ea typeface="굴림" charset="-127"/>
              </a:rPr>
              <a:t> = 1 – err = (201+2689) = 96.33%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dirty="0" smtClean="0">
                <a:ea typeface="굴림" charset="-127"/>
              </a:rPr>
              <a:t>If multiple classes, error rate is: 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>
                <a:ea typeface="굴림" charset="-127"/>
              </a:rPr>
              <a:t>(sum of misclassified records)/(total records)</a:t>
            </a:r>
          </a:p>
        </p:txBody>
      </p:sp>
      <p:pic>
        <p:nvPicPr>
          <p:cNvPr id="1331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905000"/>
            <a:ext cx="5029200" cy="1744663"/>
          </a:xfrm>
        </p:spPr>
      </p:pic>
      <p:sp>
        <p:nvSpPr>
          <p:cNvPr id="5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5</a:t>
            </a:fld>
            <a:r>
              <a:rPr kumimoji="0" lang="en-US" altLang="ko-KR" dirty="0" smtClean="0">
                <a:ea typeface="굴림" pitchFamily="50" charset="-127"/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1943489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Cutoff for classification</a:t>
            </a:r>
          </a:p>
        </p:txBody>
      </p:sp>
      <p:sp>
        <p:nvSpPr>
          <p:cNvPr id="14339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81000" indent="-381000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Most DM algorithms classify via a 2-step process:</a:t>
            </a:r>
          </a:p>
          <a:p>
            <a:pPr marL="381000" indent="-381000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For each record,</a:t>
            </a:r>
          </a:p>
          <a:p>
            <a:pPr marL="661988" lvl="1" indent="-342900" eaLnBrk="1" hangingPunct="1">
              <a:buFont typeface="Wingdings 2" pitchFamily="18" charset="2"/>
              <a:buAutoNum type="arabicPeriod"/>
            </a:pPr>
            <a:r>
              <a:rPr lang="en-US" altLang="ko-KR" sz="2400" dirty="0" smtClean="0">
                <a:ea typeface="굴림" charset="-127"/>
              </a:rPr>
              <a:t>Compute </a:t>
            </a:r>
            <a:r>
              <a:rPr lang="en-US" altLang="ko-KR" sz="2400" b="1" dirty="0" smtClean="0">
                <a:ea typeface="굴림" charset="-127"/>
              </a:rPr>
              <a:t>probability of belonging to class “1”</a:t>
            </a:r>
          </a:p>
          <a:p>
            <a:pPr marL="661988" lvl="1" indent="-342900" eaLnBrk="1" hangingPunct="1">
              <a:buFont typeface="Wingdings 2" pitchFamily="18" charset="2"/>
              <a:buAutoNum type="arabicPeriod"/>
            </a:pPr>
            <a:r>
              <a:rPr lang="en-US" altLang="ko-KR" sz="2400" dirty="0" smtClean="0">
                <a:ea typeface="굴림" charset="-127"/>
              </a:rPr>
              <a:t>Compare to cutoff value, and classify accordingly</a:t>
            </a:r>
          </a:p>
          <a:p>
            <a:pPr marL="319088" lvl="1" indent="0" eaLnBrk="1" hangingPunct="1">
              <a:buNone/>
            </a:pPr>
            <a:endParaRPr lang="en-US" altLang="ko-KR" sz="2400" dirty="0" smtClean="0">
              <a:ea typeface="굴림" charset="-127"/>
            </a:endParaRPr>
          </a:p>
          <a:p>
            <a:pPr marL="381000" indent="-381000" eaLnBrk="1" hangingPunct="1"/>
            <a:r>
              <a:rPr lang="en-US" altLang="ko-KR" sz="2400" dirty="0" smtClean="0">
                <a:ea typeface="굴림" charset="-127"/>
              </a:rPr>
              <a:t>Default cutoff value is 0.50 </a:t>
            </a:r>
          </a:p>
          <a:p>
            <a:pPr marL="936625" lvl="2" indent="-342900" eaLnBrk="1" hangingPunct="1">
              <a:buFont typeface="Wingdings 2" pitchFamily="18" charset="2"/>
              <a:buNone/>
            </a:pPr>
            <a:r>
              <a:rPr lang="en-US" altLang="ko-KR" dirty="0" smtClean="0">
                <a:ea typeface="굴림" charset="-127"/>
              </a:rPr>
              <a:t>If &gt;= 0.50, classify as “1”</a:t>
            </a:r>
          </a:p>
          <a:p>
            <a:pPr marL="936625" lvl="2" indent="-342900" eaLnBrk="1" hangingPunct="1">
              <a:buFont typeface="Wingdings 2" pitchFamily="18" charset="2"/>
              <a:buNone/>
            </a:pPr>
            <a:r>
              <a:rPr lang="en-US" altLang="ko-KR" dirty="0" smtClean="0">
                <a:ea typeface="굴림" charset="-127"/>
              </a:rPr>
              <a:t>If &lt; 0.50, classify as “0”</a:t>
            </a:r>
          </a:p>
          <a:p>
            <a:pPr marL="381000" indent="-381000" eaLnBrk="1" hangingPunct="1"/>
            <a:r>
              <a:rPr lang="en-US" altLang="ko-KR" sz="2400" dirty="0" smtClean="0">
                <a:ea typeface="굴림" charset="-127"/>
              </a:rPr>
              <a:t>Can use different cutoff values</a:t>
            </a:r>
          </a:p>
          <a:p>
            <a:pPr marL="381000" indent="-381000" eaLnBrk="1" hangingPunct="1"/>
            <a:r>
              <a:rPr lang="en-US" altLang="ko-KR" sz="2400" dirty="0" smtClean="0">
                <a:ea typeface="굴림" charset="-127"/>
              </a:rPr>
              <a:t>Typically, error rate is lowest for cutoff = 0.50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6</a:t>
            </a:fld>
            <a:r>
              <a:rPr kumimoji="0" lang="en-US" altLang="ko-KR" dirty="0" smtClean="0">
                <a:ea typeface="굴림" pitchFamily="50" charset="-127"/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100214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Cutoff Table</a:t>
            </a:r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498600"/>
            <a:ext cx="5486400" cy="3860800"/>
          </a:xfrm>
        </p:spPr>
      </p:pic>
      <p:sp>
        <p:nvSpPr>
          <p:cNvPr id="15364" name="Content Placeholder 4"/>
          <p:cNvSpPr>
            <a:spLocks noGrp="1"/>
          </p:cNvSpPr>
          <p:nvPr>
            <p:ph sz="quarter" idx="2"/>
          </p:nvPr>
        </p:nvSpPr>
        <p:spPr>
          <a:xfrm>
            <a:off x="496888" y="5562600"/>
            <a:ext cx="8150225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 smtClean="0">
                <a:ea typeface="굴림" charset="-127"/>
              </a:rPr>
              <a:t>If cutoff is 0.50: eleven records are classified as “1”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 smtClean="0">
                <a:ea typeface="굴림" charset="-127"/>
              </a:rPr>
              <a:t>If cutoff is 0.80: seven records are classified as “1”</a:t>
            </a: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7</a:t>
            </a:fld>
            <a:r>
              <a:rPr kumimoji="0" lang="en-US" altLang="ko-KR" dirty="0" smtClean="0">
                <a:ea typeface="굴림" pitchFamily="50" charset="-127"/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1381167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525" y="310263"/>
            <a:ext cx="7772400" cy="86836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Confusion Matrix for Different Cutoffs</a:t>
            </a:r>
            <a:endParaRPr lang="en-US" sz="3600" dirty="0"/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524000"/>
            <a:ext cx="5010150" cy="4953000"/>
          </a:xfrm>
        </p:spPr>
      </p:pic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8</a:t>
            </a:fld>
            <a:r>
              <a:rPr kumimoji="0" lang="en-US" altLang="ko-KR" dirty="0" smtClean="0">
                <a:ea typeface="굴림" pitchFamily="50" charset="-127"/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298394906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536927</TotalTime>
  <Words>1313</Words>
  <Application>Microsoft Office PowerPoint</Application>
  <PresentationFormat>화면 슬라이드 쇼(4:3)</PresentationFormat>
  <Paragraphs>210</Paragraphs>
  <Slides>32</Slides>
  <Notes>31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1_Blends</vt:lpstr>
      <vt:lpstr>Data Mining for Business Intelligence</vt:lpstr>
      <vt:lpstr>Why Evaluate?</vt:lpstr>
      <vt:lpstr>Accuracy Measures (Classification)</vt:lpstr>
      <vt:lpstr>Misclassification error</vt:lpstr>
      <vt:lpstr>Confusion Matrix</vt:lpstr>
      <vt:lpstr>Error Rate</vt:lpstr>
      <vt:lpstr>Cutoff for classification</vt:lpstr>
      <vt:lpstr>Cutoff Table</vt:lpstr>
      <vt:lpstr>Confusion Matrix for Different Cutoffs</vt:lpstr>
      <vt:lpstr>When One Class is More Important</vt:lpstr>
      <vt:lpstr>Alternate Accuracy Measures</vt:lpstr>
      <vt:lpstr>Alternate Accuracy Measures</vt:lpstr>
      <vt:lpstr>PowerPoint 프레젠테이션</vt:lpstr>
      <vt:lpstr>ROC Curve </vt:lpstr>
      <vt:lpstr>Lift Charts</vt:lpstr>
      <vt:lpstr>Lift Chart – cumulative performance</vt:lpstr>
      <vt:lpstr>Asymmetric Costs</vt:lpstr>
      <vt:lpstr>Misclassification Costs May Differ</vt:lpstr>
      <vt:lpstr>Example – Response to Promotional Offer</vt:lpstr>
      <vt:lpstr>The Confusion Matrix</vt:lpstr>
      <vt:lpstr>Introducing Costs &amp; Benefits</vt:lpstr>
      <vt:lpstr>Profit Matrix, Opportunity cost</vt:lpstr>
      <vt:lpstr>Generalize to Cost Ratio</vt:lpstr>
      <vt:lpstr>Oversampling and Asymmetric Costs</vt:lpstr>
      <vt:lpstr>Rare Cases</vt:lpstr>
      <vt:lpstr>Classification: equal costs</vt:lpstr>
      <vt:lpstr>Classification: Unequal costs</vt:lpstr>
      <vt:lpstr>Oversampling Scheme</vt:lpstr>
      <vt:lpstr>Evaluating Predictive Performance</vt:lpstr>
      <vt:lpstr>Measuring Predictive error</vt:lpstr>
      <vt:lpstr>Some measures of error</vt:lpstr>
      <vt:lpstr>Summary</vt:lpstr>
    </vt:vector>
  </TitlesOfParts>
  <Company>UTK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Reliability Estimation for OLED Based upon Accelerated Degradation Test Data with Nonlinear Random-Coefficients Model</dc:title>
  <dc:creator>DM2</dc:creator>
  <cp:lastModifiedBy>Sky</cp:lastModifiedBy>
  <cp:revision>959</cp:revision>
  <dcterms:created xsi:type="dcterms:W3CDTF">2007-09-27T14:26:51Z</dcterms:created>
  <dcterms:modified xsi:type="dcterms:W3CDTF">2015-09-23T01:20:18Z</dcterms:modified>
</cp:coreProperties>
</file>