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9" r:id="rId1"/>
  </p:sldMasterIdLst>
  <p:notesMasterIdLst>
    <p:notesMasterId r:id="rId26"/>
  </p:notesMasterIdLst>
  <p:handoutMasterIdLst>
    <p:handoutMasterId r:id="rId27"/>
  </p:handoutMasterIdLst>
  <p:sldIdLst>
    <p:sldId id="256" r:id="rId2"/>
    <p:sldId id="395" r:id="rId3"/>
    <p:sldId id="396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</p:sldIdLst>
  <p:sldSz cx="9144000" cy="6858000" type="screen4x3"/>
  <p:notesSz cx="7315200" cy="96012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  <a:srgbClr val="FFFF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0323" autoAdjust="0"/>
  </p:normalViewPr>
  <p:slideViewPr>
    <p:cSldViewPr snapToGrid="0">
      <p:cViewPr>
        <p:scale>
          <a:sx n="80" d="100"/>
          <a:sy n="80" d="100"/>
        </p:scale>
        <p:origin x="-264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31484862-6847-4214-86BE-97690DF3E49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1152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t" anchorCtr="0" compatLnSpc="1">
            <a:prstTxWarp prst="textNoShape">
              <a:avLst/>
            </a:prstTxWarp>
          </a:bodyPr>
          <a:lstStyle>
            <a:lvl1pPr defTabSz="990600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t" anchorCtr="0" compatLnSpc="1">
            <a:prstTxWarp prst="textNoShape">
              <a:avLst/>
            </a:prstTxWarp>
          </a:bodyPr>
          <a:lstStyle>
            <a:lvl1pPr algn="r" defTabSz="990600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5013" y="4560888"/>
            <a:ext cx="58451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b" anchorCtr="0" compatLnSpc="1">
            <a:prstTxWarp prst="textNoShape">
              <a:avLst/>
            </a:prstTxWarp>
          </a:bodyPr>
          <a:lstStyle>
            <a:lvl1pPr defTabSz="990600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b" anchorCtr="0" compatLnSpc="1">
            <a:prstTxWarp prst="textNoShape">
              <a:avLst/>
            </a:prstTxWarp>
          </a:bodyPr>
          <a:lstStyle>
            <a:lvl1pPr algn="r" defTabSz="990600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F19F9B78-0BCF-4A3A-8A56-51BCDBB3BFA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29214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B5276D2B-87DB-41CB-B9AC-115AD967AFFD}" type="slidenum">
              <a:rPr kumimoji="0" lang="ko-KR" altLang="en-US" smtClean="0">
                <a:ea typeface="굴림" pitchFamily="50" charset="-127"/>
              </a:rPr>
              <a:pPr eaLnBrk="1" hangingPunct="1"/>
              <a:t>0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E1D2C4-080D-45FC-9A0C-1A8EDAD2A53A}" type="slidenum">
              <a:rPr lang="en-US" altLang="ko-KR">
                <a:latin typeface="Calibri" pitchFamily="34" charset="0"/>
              </a:rPr>
              <a:pPr eaLnBrk="1" hangingPunct="1"/>
              <a:t>2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3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748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CD57F-2112-4899-84AB-0743E5FB4A8B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915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7AF16-7854-4177-8F2E-808FF024C93A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86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237F3-3437-49CB-B38E-0FB00A617D8A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492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5CBF0-2FEC-4B57-A970-BED9116B75FE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217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ko-KR">
              <a:solidFill>
                <a:srgbClr val="FFFFFF"/>
              </a:solidFill>
            </a:endParaRPr>
          </a:p>
        </p:txBody>
      </p:sp>
      <p:sp useBgFill="1">
        <p:nvSpPr>
          <p:cNvPr id="6" name="Rounded Rectangle 10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1BBB1E-68F3-4BBA-A6F8-DB4587BBA747}" type="datetimeFigureOut">
              <a:rPr lang="en-US" altLang="ko-KR"/>
              <a:pPr/>
              <a:t>9/29/2014</a:t>
            </a:fld>
            <a:endParaRPr lang="en-US" altLang="ko-KR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308DC8-0512-4721-921B-98C0D2717D3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303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63542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63542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0577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0577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98467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5274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3180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02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79988"/>
            <a:ext cx="7772400" cy="45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3600" y="63388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45E5E756-3A3D-4879-98E2-91125A49B1B4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3" r:id="rId2"/>
    <p:sldLayoutId id="2147483714" r:id="rId3"/>
    <p:sldLayoutId id="2147483715" r:id="rId4"/>
    <p:sldLayoutId id="2147483717" r:id="rId5"/>
    <p:sldLayoutId id="2147483718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0450" y="1592263"/>
            <a:ext cx="8083550" cy="1601787"/>
          </a:xfrm>
        </p:spPr>
        <p:txBody>
          <a:bodyPr/>
          <a:lstStyle/>
          <a:p>
            <a:pPr eaLnBrk="1" hangingPunct="1"/>
            <a:r>
              <a:rPr lang="en-US" altLang="ko-KR" sz="4800" smtClean="0">
                <a:ea typeface="굴림" pitchFamily="50" charset="-127"/>
              </a:rPr>
              <a:t>Data Mining for Business Intelligence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4353438"/>
            <a:ext cx="7562850" cy="2241550"/>
          </a:xfrm>
        </p:spPr>
        <p:txBody>
          <a:bodyPr/>
          <a:lstStyle/>
          <a:p>
            <a:pPr eaLnBrk="1" hangingPunct="1"/>
            <a:r>
              <a:rPr lang="en-US" altLang="ko-KR" sz="2400" dirty="0" err="1" smtClean="0">
                <a:ea typeface="굴림" pitchFamily="50" charset="-127"/>
              </a:rPr>
              <a:t>Kichun</a:t>
            </a:r>
            <a:r>
              <a:rPr lang="en-US" altLang="ko-KR" sz="2400" dirty="0" smtClean="0">
                <a:ea typeface="굴림" pitchFamily="50" charset="-127"/>
              </a:rPr>
              <a:t> </a:t>
            </a:r>
            <a:r>
              <a:rPr lang="en-US" altLang="ko-KR" sz="2400" dirty="0" smtClean="0">
                <a:ea typeface="굴림" pitchFamily="50" charset="-127"/>
              </a:rPr>
              <a:t>Lee, Ph.D.</a:t>
            </a:r>
          </a:p>
          <a:p>
            <a:pPr eaLnBrk="1" hangingPunct="1"/>
            <a:r>
              <a:rPr lang="en-US" altLang="ko-KR" sz="2400" dirty="0" smtClean="0">
                <a:ea typeface="굴림" pitchFamily="50" charset="-127"/>
              </a:rPr>
              <a:t>Department of Industrial Engineering</a:t>
            </a:r>
          </a:p>
          <a:p>
            <a:pPr eaLnBrk="1" hangingPunct="1"/>
            <a:r>
              <a:rPr lang="en-US" altLang="ko-KR" sz="2400" dirty="0" err="1" smtClean="0">
                <a:ea typeface="굴림" pitchFamily="50" charset="-127"/>
              </a:rPr>
              <a:t>Hanyang</a:t>
            </a:r>
            <a:r>
              <a:rPr lang="en-US" altLang="ko-KR" sz="2400" dirty="0" smtClean="0">
                <a:ea typeface="굴림" pitchFamily="50" charset="-127"/>
              </a:rPr>
              <a:t> University, Seoul, Korea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39175" y="3344863"/>
            <a:ext cx="69797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sz="3200" i="1" kern="0" dirty="0">
                <a:solidFill>
                  <a:srgbClr val="333399"/>
                </a:solidFill>
                <a:latin typeface="Tahoma"/>
                <a:ea typeface="굴림" pitchFamily="50" charset="-127"/>
                <a:cs typeface="+mj-cs"/>
              </a:rPr>
              <a:t>Chapter </a:t>
            </a:r>
            <a:r>
              <a:rPr kumimoji="0" lang="en-US" altLang="ko-KR" sz="3200" i="1" kern="0" dirty="0" smtClean="0">
                <a:solidFill>
                  <a:srgbClr val="333399"/>
                </a:solidFill>
                <a:latin typeface="Tahoma"/>
                <a:ea typeface="굴림" pitchFamily="50" charset="-127"/>
                <a:cs typeface="+mj-cs"/>
              </a:rPr>
              <a:t>6: Multiple Linear Regression</a:t>
            </a:r>
            <a:endParaRPr lang="ko-KR" altLang="en-US" sz="3200" i="1" dirty="0">
              <a:ea typeface="LG_BOLD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The Fitted Regression Model</a:t>
            </a:r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981200"/>
            <a:ext cx="6781800" cy="2947988"/>
          </a:xfrm>
          <a:noFill/>
        </p:spPr>
      </p:pic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9</a:t>
            </a:fld>
            <a:r>
              <a:rPr kumimoji="0" lang="en-US" altLang="ko-KR" dirty="0" smtClean="0">
                <a:ea typeface="굴림" pitchFamily="50" charset="-127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2273596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Error reports</a:t>
            </a:r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2057400"/>
            <a:ext cx="5046663" cy="3521075"/>
          </a:xfrm>
          <a:noFill/>
        </p:spPr>
      </p:pic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10</a:t>
            </a:fld>
            <a:r>
              <a:rPr kumimoji="0" lang="en-US" altLang="ko-KR" dirty="0" smtClean="0">
                <a:ea typeface="굴림" pitchFamily="50" charset="-127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128361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Predicted Values</a:t>
            </a:r>
          </a:p>
        </p:txBody>
      </p:sp>
      <p:pic>
        <p:nvPicPr>
          <p:cNvPr id="1843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8400" y="1752600"/>
            <a:ext cx="3433763" cy="4591050"/>
          </a:xfrm>
          <a:noFill/>
        </p:spPr>
      </p:pic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152400" y="2971800"/>
            <a:ext cx="2209800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>
                <a:latin typeface="+mj-lt"/>
              </a:rPr>
              <a:t>Predicted price computed using regression coefficients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 flipV="1">
            <a:off x="990600" y="20574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6324600" y="2667000"/>
            <a:ext cx="2590800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>
                <a:latin typeface="+mj-lt"/>
              </a:rPr>
              <a:t>Residuals = difference between actual and predicted prices</a:t>
            </a:r>
          </a:p>
        </p:txBody>
      </p:sp>
      <p:sp>
        <p:nvSpPr>
          <p:cNvPr id="18439" name="Line 8"/>
          <p:cNvSpPr>
            <a:spLocks noChangeShapeType="1"/>
          </p:cNvSpPr>
          <p:nvPr/>
        </p:nvSpPr>
        <p:spPr bwMode="auto">
          <a:xfrm flipH="1" flipV="1">
            <a:off x="6019800" y="20574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11</a:t>
            </a:fld>
            <a:r>
              <a:rPr kumimoji="0" lang="en-US" altLang="ko-KR" dirty="0" smtClean="0">
                <a:ea typeface="굴림" pitchFamily="50" charset="-127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2390146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219175" y="174175"/>
            <a:ext cx="7461688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charset="-127"/>
              </a:rPr>
              <a:t>Distribution of Residuals</a:t>
            </a:r>
          </a:p>
        </p:txBody>
      </p:sp>
      <p:pic>
        <p:nvPicPr>
          <p:cNvPr id="1945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" t="2740" r="33333" b="4082"/>
          <a:stretch>
            <a:fillRect/>
          </a:stretch>
        </p:blipFill>
        <p:spPr>
          <a:xfrm>
            <a:off x="533400" y="1828800"/>
            <a:ext cx="4511675" cy="4648200"/>
          </a:xfrm>
          <a:noFill/>
        </p:spPr>
      </p:pic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5029200" y="4648200"/>
            <a:ext cx="33528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+mj-lt"/>
              </a:rPr>
              <a:t>Symmetric distribution</a:t>
            </a:r>
          </a:p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+mj-lt"/>
              </a:rPr>
              <a:t>Some outliers</a:t>
            </a: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12</a:t>
            </a:fld>
            <a:r>
              <a:rPr kumimoji="0" lang="en-US" altLang="ko-KR" dirty="0" smtClean="0">
                <a:ea typeface="굴림" pitchFamily="50" charset="-127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2083764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Selecting Subsets of Predictors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600" b="1" dirty="0" smtClean="0">
                <a:latin typeface="Franklin Gothic Book" pitchFamily="34" charset="0"/>
                <a:ea typeface="굴림" charset="-127"/>
              </a:rPr>
              <a:t>Goal:</a:t>
            </a:r>
            <a:r>
              <a:rPr lang="en-US" altLang="ko-KR" sz="2600" dirty="0" smtClean="0">
                <a:latin typeface="Franklin Gothic Book" pitchFamily="34" charset="0"/>
                <a:ea typeface="굴림" charset="-127"/>
              </a:rPr>
              <a:t> Find parsimonious model (the simplest model that performs sufficiently well)</a:t>
            </a:r>
          </a:p>
          <a:p>
            <a:pPr lvl="1" eaLnBrk="1" hangingPunct="1"/>
            <a:r>
              <a:rPr lang="en-US" altLang="ko-KR" sz="2600" dirty="0" smtClean="0">
                <a:latin typeface="Franklin Gothic Book" pitchFamily="34" charset="0"/>
                <a:ea typeface="굴림" charset="-127"/>
              </a:rPr>
              <a:t>More robust</a:t>
            </a:r>
          </a:p>
          <a:p>
            <a:pPr lvl="1" eaLnBrk="1" hangingPunct="1"/>
            <a:r>
              <a:rPr lang="en-US" altLang="ko-KR" sz="2600" dirty="0" smtClean="0">
                <a:latin typeface="Franklin Gothic Book" pitchFamily="34" charset="0"/>
                <a:ea typeface="굴림" charset="-127"/>
              </a:rPr>
              <a:t>Higher predictive accuracy</a:t>
            </a:r>
          </a:p>
          <a:p>
            <a:pPr lvl="1" eaLnBrk="1" hangingPunct="1"/>
            <a:endParaRPr lang="en-US" altLang="ko-KR" sz="2600" dirty="0" smtClean="0">
              <a:latin typeface="Franklin Gothic Book" pitchFamily="34" charset="0"/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600" dirty="0" smtClean="0">
                <a:latin typeface="Franklin Gothic Book" pitchFamily="34" charset="0"/>
                <a:ea typeface="굴림" charset="-127"/>
              </a:rPr>
              <a:t>Exhaustive Search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z="2600" dirty="0" smtClean="0">
              <a:latin typeface="Franklin Gothic Book" pitchFamily="34" charset="0"/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600" dirty="0" smtClean="0">
                <a:latin typeface="Franklin Gothic Book" pitchFamily="34" charset="0"/>
                <a:ea typeface="굴림" charset="-127"/>
              </a:rPr>
              <a:t>Partial Search Algorithms</a:t>
            </a:r>
          </a:p>
          <a:p>
            <a:pPr lvl="1" eaLnBrk="1" hangingPunct="1"/>
            <a:r>
              <a:rPr lang="en-US" altLang="ko-KR" sz="2600" dirty="0" smtClean="0">
                <a:latin typeface="Franklin Gothic Book" pitchFamily="34" charset="0"/>
                <a:ea typeface="굴림" charset="-127"/>
              </a:rPr>
              <a:t>Forward</a:t>
            </a:r>
          </a:p>
          <a:p>
            <a:pPr lvl="1" eaLnBrk="1" hangingPunct="1"/>
            <a:r>
              <a:rPr lang="en-US" altLang="ko-KR" sz="2600" dirty="0" smtClean="0">
                <a:latin typeface="Franklin Gothic Book" pitchFamily="34" charset="0"/>
                <a:ea typeface="굴림" charset="-127"/>
              </a:rPr>
              <a:t>Backward</a:t>
            </a:r>
          </a:p>
          <a:p>
            <a:pPr lvl="1" eaLnBrk="1" hangingPunct="1"/>
            <a:r>
              <a:rPr lang="en-US" altLang="ko-KR" sz="2600" dirty="0" smtClean="0">
                <a:latin typeface="Franklin Gothic Book" pitchFamily="34" charset="0"/>
                <a:ea typeface="굴림" charset="-127"/>
              </a:rPr>
              <a:t>Stepwise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13</a:t>
            </a:fld>
            <a:r>
              <a:rPr kumimoji="0" lang="en-US" altLang="ko-KR" dirty="0" smtClean="0">
                <a:ea typeface="굴림" pitchFamily="50" charset="-127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219685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Exhaustive Search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752600"/>
            <a:ext cx="7772400" cy="4114800"/>
          </a:xfrm>
        </p:spPr>
        <p:txBody>
          <a:bodyPr/>
          <a:lstStyle/>
          <a:p>
            <a:r>
              <a:rPr lang="en-US" altLang="ko-KR" sz="2800" dirty="0" smtClean="0">
                <a:latin typeface="Franklin Gothic Book" pitchFamily="34" charset="0"/>
                <a:ea typeface="굴림" charset="-127"/>
              </a:rPr>
              <a:t>All possible subsets of predictors assessed (single, pairs, triplets, etc.)</a:t>
            </a:r>
          </a:p>
          <a:p>
            <a:r>
              <a:rPr lang="en-US" altLang="ko-KR" sz="2800" dirty="0" smtClean="0">
                <a:latin typeface="Franklin Gothic Book" pitchFamily="34" charset="0"/>
                <a:ea typeface="굴림" charset="-127"/>
              </a:rPr>
              <a:t>Computationally intensive</a:t>
            </a:r>
          </a:p>
          <a:p>
            <a:r>
              <a:rPr lang="en-US" altLang="ko-KR" sz="2800" dirty="0" smtClean="0">
                <a:latin typeface="Franklin Gothic Book" pitchFamily="34" charset="0"/>
                <a:ea typeface="굴림" charset="-127"/>
              </a:rPr>
              <a:t>Judge by “adjusted R</a:t>
            </a:r>
            <a:r>
              <a:rPr lang="en-US" altLang="ko-KR" sz="2800" baseline="30000" dirty="0" smtClean="0">
                <a:latin typeface="Franklin Gothic Book" pitchFamily="34" charset="0"/>
                <a:ea typeface="굴림" charset="-127"/>
              </a:rPr>
              <a:t>2</a:t>
            </a:r>
            <a:r>
              <a:rPr lang="en-US" altLang="ko-KR" sz="2800" dirty="0" smtClean="0">
                <a:latin typeface="Franklin Gothic Book" pitchFamily="34" charset="0"/>
                <a:ea typeface="굴림" charset="-127"/>
              </a:rPr>
              <a:t>”</a:t>
            </a:r>
          </a:p>
          <a:p>
            <a:endParaRPr lang="en-US" altLang="ko-KR" sz="2800" dirty="0" smtClean="0">
              <a:latin typeface="Franklin Gothic Book" pitchFamily="34" charset="0"/>
              <a:ea typeface="굴림" charset="-127"/>
            </a:endParaRPr>
          </a:p>
          <a:p>
            <a:endParaRPr lang="en-US" altLang="ko-KR" sz="2800" dirty="0" smtClean="0">
              <a:latin typeface="Franklin Gothic Book" pitchFamily="34" charset="0"/>
              <a:ea typeface="굴림" charset="-127"/>
            </a:endParaRPr>
          </a:p>
          <a:p>
            <a:endParaRPr lang="en-US" altLang="ko-KR" sz="2800" dirty="0" smtClean="0">
              <a:latin typeface="Franklin Gothic Book" pitchFamily="34" charset="0"/>
              <a:ea typeface="굴림" charset="-127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438400" y="4038600"/>
          <a:ext cx="338455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1600200" imgH="660240" progId="Equation.3">
                  <p:embed/>
                </p:oleObj>
              </mc:Choice>
              <mc:Fallback>
                <p:oleObj name="Equation" r:id="rId3" imgW="160020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038600"/>
                        <a:ext cx="338455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6"/>
          <p:cNvSpPr txBox="1">
            <a:spLocks noChangeArrowheads="1"/>
          </p:cNvSpPr>
          <p:nvPr/>
        </p:nvSpPr>
        <p:spPr bwMode="auto">
          <a:xfrm>
            <a:off x="2133600" y="5867400"/>
            <a:ext cx="2133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+mj-lt"/>
              </a:rPr>
              <a:t>Penalty for number of predictors</a:t>
            </a:r>
          </a:p>
        </p:txBody>
      </p:sp>
      <p:sp>
        <p:nvSpPr>
          <p:cNvPr id="1030" name="Line 7"/>
          <p:cNvSpPr>
            <a:spLocks noChangeShapeType="1"/>
          </p:cNvSpPr>
          <p:nvPr/>
        </p:nvSpPr>
        <p:spPr bwMode="auto">
          <a:xfrm flipV="1">
            <a:off x="3429000" y="50292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14</a:t>
            </a:fld>
            <a:r>
              <a:rPr kumimoji="0" lang="en-US" altLang="ko-KR" dirty="0" smtClean="0">
                <a:ea typeface="굴림" pitchFamily="50" charset="-127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921717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Forward Selection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572000"/>
          </a:xfrm>
        </p:spPr>
        <p:txBody>
          <a:bodyPr/>
          <a:lstStyle/>
          <a:p>
            <a:r>
              <a:rPr lang="en-US" altLang="ko-KR" smtClean="0">
                <a:latin typeface="Franklin Gothic Book" pitchFamily="34" charset="0"/>
                <a:ea typeface="굴림" charset="-127"/>
              </a:rPr>
              <a:t>Start with no predictors</a:t>
            </a:r>
          </a:p>
          <a:p>
            <a:r>
              <a:rPr lang="en-US" altLang="ko-KR" smtClean="0">
                <a:latin typeface="Franklin Gothic Book" pitchFamily="34" charset="0"/>
                <a:ea typeface="굴림" charset="-127"/>
              </a:rPr>
              <a:t>Add them one by one (add the one with largest contribution)</a:t>
            </a:r>
          </a:p>
          <a:p>
            <a:r>
              <a:rPr lang="en-US" altLang="ko-KR" smtClean="0">
                <a:latin typeface="Franklin Gothic Book" pitchFamily="34" charset="0"/>
                <a:ea typeface="굴림" charset="-127"/>
              </a:rPr>
              <a:t>Stop when the addition is not statistically significant</a:t>
            </a:r>
          </a:p>
          <a:p>
            <a:endParaRPr lang="en-US" altLang="ko-KR" smtClean="0">
              <a:latin typeface="Franklin Gothic Book" pitchFamily="34" charset="0"/>
              <a:ea typeface="굴림" charset="-127"/>
            </a:endParaRP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15</a:t>
            </a:fld>
            <a:r>
              <a:rPr kumimoji="0" lang="en-US" altLang="ko-KR" dirty="0" smtClean="0">
                <a:ea typeface="굴림" pitchFamily="50" charset="-127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579318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Backward Elimination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572000"/>
          </a:xfrm>
        </p:spPr>
        <p:txBody>
          <a:bodyPr/>
          <a:lstStyle/>
          <a:p>
            <a:r>
              <a:rPr lang="en-US" altLang="ko-KR" smtClean="0">
                <a:latin typeface="Franklin Gothic Book" pitchFamily="34" charset="0"/>
                <a:ea typeface="굴림" charset="-127"/>
              </a:rPr>
              <a:t>Start with all predictors</a:t>
            </a:r>
          </a:p>
          <a:p>
            <a:r>
              <a:rPr lang="en-US" altLang="ko-KR" smtClean="0">
                <a:latin typeface="Franklin Gothic Book" pitchFamily="34" charset="0"/>
                <a:ea typeface="굴림" charset="-127"/>
              </a:rPr>
              <a:t>Successively eliminate least useful predictors one by one</a:t>
            </a:r>
          </a:p>
          <a:p>
            <a:r>
              <a:rPr lang="en-US" altLang="ko-KR" smtClean="0">
                <a:latin typeface="Franklin Gothic Book" pitchFamily="34" charset="0"/>
                <a:ea typeface="굴림" charset="-127"/>
              </a:rPr>
              <a:t>Stop when all remaining predictors have statistically significant contribution</a:t>
            </a:r>
          </a:p>
          <a:p>
            <a:endParaRPr lang="en-US" altLang="ko-KR" smtClean="0">
              <a:latin typeface="Franklin Gothic Book" pitchFamily="34" charset="0"/>
              <a:ea typeface="굴림" charset="-127"/>
            </a:endParaRPr>
          </a:p>
          <a:p>
            <a:endParaRPr lang="en-US" altLang="ko-KR" smtClean="0">
              <a:latin typeface="Franklin Gothic Book" pitchFamily="34" charset="0"/>
              <a:ea typeface="굴림" charset="-127"/>
            </a:endParaRP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16</a:t>
            </a:fld>
            <a:r>
              <a:rPr kumimoji="0" lang="en-US" altLang="ko-KR" dirty="0" smtClean="0">
                <a:ea typeface="굴림" pitchFamily="50" charset="-127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2732193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Stepwise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572000"/>
          </a:xfrm>
        </p:spPr>
        <p:txBody>
          <a:bodyPr/>
          <a:lstStyle/>
          <a:p>
            <a:r>
              <a:rPr lang="en-US" altLang="ko-KR" smtClean="0">
                <a:latin typeface="Franklin Gothic Book" pitchFamily="34" charset="0"/>
                <a:ea typeface="굴림" charset="-127"/>
              </a:rPr>
              <a:t>Like Forward Selection	</a:t>
            </a:r>
          </a:p>
          <a:p>
            <a:r>
              <a:rPr lang="en-US" altLang="ko-KR" smtClean="0">
                <a:latin typeface="Franklin Gothic Book" pitchFamily="34" charset="0"/>
                <a:ea typeface="굴림" charset="-127"/>
              </a:rPr>
              <a:t>Except at each step, also consider dropping non-significant predictors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17</a:t>
            </a:fld>
            <a:r>
              <a:rPr kumimoji="0" lang="en-US" altLang="ko-KR" dirty="0" smtClean="0">
                <a:ea typeface="굴림" pitchFamily="50" charset="-127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088267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140025" y="274638"/>
            <a:ext cx="8075221" cy="853518"/>
          </a:xfrm>
        </p:spPr>
        <p:txBody>
          <a:bodyPr/>
          <a:lstStyle/>
          <a:p>
            <a:r>
              <a:rPr lang="en-US" altLang="ko-KR" sz="3000" dirty="0" smtClean="0">
                <a:ea typeface="굴림" charset="-127"/>
              </a:rPr>
              <a:t>Backward elimination (showing last 7 models)</a:t>
            </a:r>
          </a:p>
        </p:txBody>
      </p:sp>
      <p:pic>
        <p:nvPicPr>
          <p:cNvPr id="2457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2057400"/>
            <a:ext cx="8534400" cy="1736725"/>
          </a:xfrm>
          <a:noFill/>
        </p:spPr>
      </p:pic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1223158" y="5181600"/>
            <a:ext cx="6549242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+mj-lt"/>
              </a:rPr>
              <a:t>Top model has a single predictor (Age_08_04)</a:t>
            </a:r>
          </a:p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+mj-lt"/>
              </a:rPr>
              <a:t>Second model has two predictors, etc.</a:t>
            </a: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18</a:t>
            </a:fld>
            <a:r>
              <a:rPr kumimoji="0" lang="en-US" altLang="ko-KR" dirty="0" smtClean="0">
                <a:ea typeface="굴림" pitchFamily="50" charset="-127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38657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Topics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772400" cy="4572000"/>
          </a:xfrm>
        </p:spPr>
        <p:txBody>
          <a:bodyPr/>
          <a:lstStyle/>
          <a:p>
            <a:r>
              <a:rPr lang="en-US" altLang="ko-KR" smtClean="0">
                <a:latin typeface="Franklin Gothic Book" pitchFamily="34" charset="0"/>
                <a:ea typeface="굴림" charset="-127"/>
              </a:rPr>
              <a:t>Explanatory vs. predictive modeling with regression</a:t>
            </a:r>
          </a:p>
          <a:p>
            <a:r>
              <a:rPr lang="en-US" altLang="ko-KR" smtClean="0">
                <a:latin typeface="Franklin Gothic Book" pitchFamily="34" charset="0"/>
                <a:ea typeface="굴림" charset="-127"/>
              </a:rPr>
              <a:t>Example: prices of Toyota Corollas</a:t>
            </a:r>
          </a:p>
          <a:p>
            <a:r>
              <a:rPr lang="en-US" altLang="ko-KR" smtClean="0">
                <a:latin typeface="Franklin Gothic Book" pitchFamily="34" charset="0"/>
                <a:ea typeface="굴림" charset="-127"/>
              </a:rPr>
              <a:t>Fitting a predictive model</a:t>
            </a:r>
          </a:p>
          <a:p>
            <a:r>
              <a:rPr lang="en-US" altLang="ko-KR" smtClean="0">
                <a:latin typeface="Franklin Gothic Book" pitchFamily="34" charset="0"/>
                <a:ea typeface="굴림" charset="-127"/>
              </a:rPr>
              <a:t>Assessing predictive accuracy</a:t>
            </a:r>
          </a:p>
          <a:p>
            <a:r>
              <a:rPr lang="en-US" altLang="ko-KR" smtClean="0">
                <a:latin typeface="Franklin Gothic Book" pitchFamily="34" charset="0"/>
                <a:ea typeface="굴림" charset="-127"/>
              </a:rPr>
              <a:t>Selecting a subset of predictors</a:t>
            </a:r>
          </a:p>
          <a:p>
            <a:endParaRPr lang="en-US" altLang="ko-KR" smtClean="0">
              <a:latin typeface="Franklin Gothic Book" pitchFamily="34" charset="0"/>
              <a:ea typeface="굴림" charset="-127"/>
            </a:endParaRP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</a:t>
            </a:fld>
            <a:r>
              <a:rPr kumimoji="0" lang="en-US" altLang="ko-KR" dirty="0" smtClean="0">
                <a:ea typeface="굴림" pitchFamily="50" charset="-127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994616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All 12 Models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ko-KR" smtClean="0">
                <a:ea typeface="굴림" charset="-127"/>
              </a:rPr>
              <a:t> </a:t>
            </a:r>
          </a:p>
        </p:txBody>
      </p:sp>
      <p:pic>
        <p:nvPicPr>
          <p:cNvPr id="2560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90800"/>
            <a:ext cx="8839200" cy="211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19</a:t>
            </a:fld>
            <a:r>
              <a:rPr kumimoji="0" lang="en-US" altLang="ko-KR" dirty="0" smtClean="0">
                <a:ea typeface="굴림" pitchFamily="50" charset="-127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609576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smtClean="0">
                <a:ea typeface="굴림" charset="-127"/>
              </a:rPr>
              <a:t>Diagnostics for the 12 models</a:t>
            </a:r>
          </a:p>
        </p:txBody>
      </p:sp>
      <p:sp>
        <p:nvSpPr>
          <p:cNvPr id="26627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  <a:defRPr/>
            </a:pPr>
            <a:r>
              <a:rPr lang="en-US" sz="2800" smtClean="0">
                <a:latin typeface="+mj-lt"/>
              </a:rPr>
              <a:t> </a:t>
            </a:r>
          </a:p>
        </p:txBody>
      </p:sp>
      <p:pic>
        <p:nvPicPr>
          <p:cNvPr id="2662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60"/>
          <a:stretch>
            <a:fillRect/>
          </a:stretch>
        </p:blipFill>
        <p:spPr bwMode="auto">
          <a:xfrm>
            <a:off x="990600" y="2032000"/>
            <a:ext cx="7162800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Oval 10"/>
          <p:cNvSpPr>
            <a:spLocks noChangeArrowheads="1"/>
          </p:cNvSpPr>
          <p:nvPr/>
        </p:nvSpPr>
        <p:spPr bwMode="auto">
          <a:xfrm>
            <a:off x="152400" y="4724400"/>
            <a:ext cx="8991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2000">
              <a:latin typeface="Franklin Gothic Book" pitchFamily="34" charset="0"/>
            </a:endParaRPr>
          </a:p>
        </p:txBody>
      </p:sp>
      <p:sp>
        <p:nvSpPr>
          <p:cNvPr id="26630" name="Text Box 11"/>
          <p:cNvSpPr txBox="1">
            <a:spLocks noChangeArrowheads="1"/>
          </p:cNvSpPr>
          <p:nvPr/>
        </p:nvSpPr>
        <p:spPr bwMode="auto">
          <a:xfrm>
            <a:off x="990600" y="5638800"/>
            <a:ext cx="678180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+mj-lt"/>
              </a:rPr>
              <a:t>Good model has:</a:t>
            </a:r>
          </a:p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+mj-lt"/>
              </a:rPr>
              <a:t>High adj-R</a:t>
            </a:r>
            <a:r>
              <a:rPr lang="en-US" sz="2000" baseline="30000" dirty="0">
                <a:latin typeface="+mj-lt"/>
              </a:rPr>
              <a:t>2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Cp</a:t>
            </a:r>
            <a:r>
              <a:rPr lang="en-US" sz="2000" dirty="0">
                <a:latin typeface="+mj-lt"/>
              </a:rPr>
              <a:t> = # predictors </a:t>
            </a:r>
            <a:r>
              <a:rPr lang="en-US" sz="2000" dirty="0" smtClean="0">
                <a:latin typeface="+mj-lt"/>
              </a:rPr>
              <a:t>and small</a:t>
            </a:r>
            <a:endParaRPr lang="en-US" sz="2000" dirty="0">
              <a:latin typeface="+mj-lt"/>
            </a:endParaRPr>
          </a:p>
        </p:txBody>
      </p:sp>
      <p:sp>
        <p:nvSpPr>
          <p:cNvPr id="26631" name="Oval 12"/>
          <p:cNvSpPr>
            <a:spLocks noChangeArrowheads="1"/>
          </p:cNvSpPr>
          <p:nvPr/>
        </p:nvSpPr>
        <p:spPr bwMode="auto">
          <a:xfrm>
            <a:off x="152400" y="3733800"/>
            <a:ext cx="8991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2000">
              <a:latin typeface="Franklin Gothic Book" pitchFamily="34" charset="0"/>
            </a:endParaRPr>
          </a:p>
        </p:txBody>
      </p:sp>
      <p:sp>
        <p:nvSpPr>
          <p:cNvPr id="8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20</a:t>
            </a:fld>
            <a:r>
              <a:rPr kumimoji="0" lang="en-US" altLang="ko-KR" dirty="0" smtClean="0">
                <a:ea typeface="굴림" pitchFamily="50" charset="-127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7447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Next step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>
          <a:xfrm>
            <a:off x="914400" y="1519050"/>
            <a:ext cx="7924800" cy="4572000"/>
          </a:xfrm>
        </p:spPr>
        <p:txBody>
          <a:bodyPr/>
          <a:lstStyle/>
          <a:p>
            <a:r>
              <a:rPr lang="en-US" altLang="ko-KR" sz="2800" dirty="0" smtClean="0">
                <a:latin typeface="Franklin Gothic Book" pitchFamily="34" charset="0"/>
                <a:ea typeface="굴림" charset="-127"/>
              </a:rPr>
              <a:t>Subset selection methods give candidate models that might be “good models”</a:t>
            </a:r>
          </a:p>
          <a:p>
            <a:r>
              <a:rPr lang="en-US" altLang="ko-KR" sz="2800" dirty="0" smtClean="0">
                <a:latin typeface="Franklin Gothic Book" pitchFamily="34" charset="0"/>
                <a:ea typeface="굴림" charset="-127"/>
              </a:rPr>
              <a:t>Do not guarantee that “best” model is indeed best</a:t>
            </a:r>
          </a:p>
          <a:p>
            <a:r>
              <a:rPr lang="en-US" altLang="ko-KR" sz="2800" dirty="0" smtClean="0">
                <a:latin typeface="Franklin Gothic Book" pitchFamily="34" charset="0"/>
                <a:ea typeface="굴림" charset="-127"/>
              </a:rPr>
              <a:t>Also, “best” model can still have insufficient predictive accuracy</a:t>
            </a:r>
          </a:p>
          <a:p>
            <a:r>
              <a:rPr lang="en-US" altLang="ko-KR" sz="2800" dirty="0" smtClean="0">
                <a:latin typeface="Franklin Gothic Book" pitchFamily="34" charset="0"/>
                <a:ea typeface="굴림" charset="-127"/>
              </a:rPr>
              <a:t>Must run the candidates and assess predictive accuracy (click “choose subset”)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21</a:t>
            </a:fld>
            <a:r>
              <a:rPr kumimoji="0" lang="en-US" altLang="ko-KR" dirty="0" smtClean="0">
                <a:ea typeface="굴림" pitchFamily="50" charset="-127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455153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smtClean="0">
                <a:ea typeface="굴림" charset="-127"/>
              </a:rPr>
              <a:t>Model with only 6 predictors</a:t>
            </a:r>
          </a:p>
        </p:txBody>
      </p:sp>
      <p:pic>
        <p:nvPicPr>
          <p:cNvPr id="2867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93850"/>
            <a:ext cx="685800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038600"/>
            <a:ext cx="3352800" cy="242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 Box 7"/>
          <p:cNvSpPr txBox="1">
            <a:spLocks noChangeArrowheads="1"/>
          </p:cNvSpPr>
          <p:nvPr/>
        </p:nvSpPr>
        <p:spPr bwMode="auto">
          <a:xfrm>
            <a:off x="304800" y="4572000"/>
            <a:ext cx="40386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000">
                <a:latin typeface="Franklin Gothic Book" pitchFamily="34" charset="0"/>
                <a:ea typeface="굴림" charset="-127"/>
              </a:rPr>
              <a:t>Model Fit</a:t>
            </a:r>
          </a:p>
          <a:p>
            <a:pPr eaLnBrk="1" hangingPunct="1">
              <a:spcBef>
                <a:spcPct val="50000"/>
              </a:spcBef>
            </a:pPr>
            <a:endParaRPr lang="en-US" altLang="ko-KR" sz="2000">
              <a:latin typeface="Franklin Gothic Book" pitchFamily="34" charset="0"/>
              <a:ea typeface="굴림" charset="-127"/>
            </a:endParaRPr>
          </a:p>
          <a:p>
            <a:pPr eaLnBrk="1" hangingPunct="1">
              <a:spcBef>
                <a:spcPct val="50000"/>
              </a:spcBef>
            </a:pPr>
            <a:endParaRPr lang="en-US" altLang="ko-KR" sz="2000">
              <a:latin typeface="Franklin Gothic Book" pitchFamily="34" charset="0"/>
              <a:ea typeface="굴림" charset="-127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ko-KR" sz="2000">
                <a:latin typeface="Franklin Gothic Book" pitchFamily="34" charset="0"/>
                <a:ea typeface="굴림" charset="-127"/>
              </a:rPr>
              <a:t>Predictive performance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2000">
                <a:latin typeface="Franklin Gothic Book" pitchFamily="34" charset="0"/>
                <a:ea typeface="굴림" charset="-127"/>
              </a:rPr>
              <a:t>(compare to 12-predictor model!)</a:t>
            </a:r>
          </a:p>
        </p:txBody>
      </p:sp>
      <p:sp>
        <p:nvSpPr>
          <p:cNvPr id="28678" name="Line 8"/>
          <p:cNvSpPr>
            <a:spLocks noChangeShapeType="1"/>
          </p:cNvSpPr>
          <p:nvPr/>
        </p:nvSpPr>
        <p:spPr bwMode="auto">
          <a:xfrm>
            <a:off x="2133600" y="4800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sz="2000">
              <a:latin typeface="+mj-lt"/>
            </a:endParaRPr>
          </a:p>
        </p:txBody>
      </p:sp>
      <p:sp>
        <p:nvSpPr>
          <p:cNvPr id="28679" name="Line 9"/>
          <p:cNvSpPr>
            <a:spLocks noChangeShapeType="1"/>
          </p:cNvSpPr>
          <p:nvPr/>
        </p:nvSpPr>
        <p:spPr bwMode="auto">
          <a:xfrm>
            <a:off x="3429000" y="6019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sz="2000">
              <a:latin typeface="+mj-lt"/>
            </a:endParaRPr>
          </a:p>
        </p:txBody>
      </p:sp>
      <p:sp>
        <p:nvSpPr>
          <p:cNvPr id="8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22</a:t>
            </a:fld>
            <a:r>
              <a:rPr kumimoji="0" lang="en-US" altLang="ko-KR" dirty="0" smtClean="0">
                <a:ea typeface="굴림" pitchFamily="50" charset="-127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4157238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Summary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600" dirty="0" smtClean="0">
                <a:latin typeface="Franklin Gothic Book" pitchFamily="34" charset="0"/>
                <a:ea typeface="굴림" charset="-127"/>
              </a:rPr>
              <a:t>Linear regression models are very popular tools, not only for explanatory modeling, but also for prediction</a:t>
            </a:r>
          </a:p>
          <a:p>
            <a:pPr>
              <a:lnSpc>
                <a:spcPct val="90000"/>
              </a:lnSpc>
            </a:pPr>
            <a:r>
              <a:rPr lang="en-US" altLang="ko-KR" sz="2600" dirty="0" smtClean="0">
                <a:latin typeface="Franklin Gothic Book" pitchFamily="34" charset="0"/>
                <a:ea typeface="굴림" charset="-127"/>
              </a:rPr>
              <a:t>A good predictive model has high predictive accuracy (to a useful practical level)</a:t>
            </a:r>
          </a:p>
          <a:p>
            <a:pPr>
              <a:lnSpc>
                <a:spcPct val="90000"/>
              </a:lnSpc>
            </a:pPr>
            <a:r>
              <a:rPr lang="en-US" altLang="ko-KR" sz="2600" dirty="0" smtClean="0">
                <a:latin typeface="Franklin Gothic Book" pitchFamily="34" charset="0"/>
                <a:ea typeface="굴림" charset="-127"/>
              </a:rPr>
              <a:t>Predictive models are built using a training data set, and evaluated on a separate validation data set</a:t>
            </a:r>
          </a:p>
          <a:p>
            <a:pPr>
              <a:lnSpc>
                <a:spcPct val="90000"/>
              </a:lnSpc>
            </a:pPr>
            <a:r>
              <a:rPr lang="en-US" altLang="ko-KR" sz="2600" dirty="0" smtClean="0">
                <a:latin typeface="Franklin Gothic Book" pitchFamily="34" charset="0"/>
                <a:ea typeface="굴림" charset="-127"/>
              </a:rPr>
              <a:t>Removing redundant predictors is key to achieving predictive accuracy and robustness</a:t>
            </a:r>
          </a:p>
          <a:p>
            <a:pPr>
              <a:lnSpc>
                <a:spcPct val="90000"/>
              </a:lnSpc>
            </a:pPr>
            <a:r>
              <a:rPr lang="en-US" altLang="ko-KR" sz="2600" dirty="0" smtClean="0">
                <a:latin typeface="Franklin Gothic Book" pitchFamily="34" charset="0"/>
                <a:ea typeface="굴림" charset="-127"/>
              </a:rPr>
              <a:t>Subset selection methods help find “good” candidate models. These should then be run and assessed.</a:t>
            </a:r>
          </a:p>
          <a:p>
            <a:pPr>
              <a:lnSpc>
                <a:spcPct val="90000"/>
              </a:lnSpc>
            </a:pPr>
            <a:endParaRPr lang="en-US" altLang="ko-KR" sz="2600" dirty="0" smtClean="0">
              <a:latin typeface="Franklin Gothic Book" pitchFamily="34" charset="0"/>
              <a:ea typeface="굴림" charset="-127"/>
            </a:endParaRP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23</a:t>
            </a:fld>
            <a:r>
              <a:rPr kumimoji="0" lang="en-US" altLang="ko-KR" dirty="0" smtClean="0">
                <a:ea typeface="굴림" pitchFamily="50" charset="-127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252784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Explanatory Modeling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800" b="1" dirty="0" smtClean="0">
                <a:latin typeface="Franklin Gothic Book" pitchFamily="34" charset="0"/>
                <a:ea typeface="굴림" charset="-127"/>
              </a:rPr>
              <a:t>Goal: </a:t>
            </a:r>
            <a:r>
              <a:rPr lang="en-US" altLang="ko-KR" sz="2800" dirty="0" smtClean="0">
                <a:latin typeface="Franklin Gothic Book" pitchFamily="34" charset="0"/>
                <a:ea typeface="굴림" charset="-127"/>
              </a:rPr>
              <a:t>Explain relationship between predictors (explanatory variables) and target </a:t>
            </a:r>
          </a:p>
          <a:p>
            <a:pPr marL="0" indent="0" eaLnBrk="1" hangingPunct="1"/>
            <a:endParaRPr lang="en-US" altLang="ko-KR" sz="2800" dirty="0" smtClean="0">
              <a:latin typeface="Franklin Gothic Book" pitchFamily="34" charset="0"/>
              <a:ea typeface="굴림" charset="-127"/>
            </a:endParaRPr>
          </a:p>
          <a:p>
            <a:pPr marL="0" indent="0" eaLnBrk="1" hangingPunct="1"/>
            <a:r>
              <a:rPr lang="en-US" altLang="ko-KR" sz="2800" dirty="0" smtClean="0">
                <a:latin typeface="Franklin Gothic Book" pitchFamily="34" charset="0"/>
                <a:ea typeface="굴림" charset="-127"/>
              </a:rPr>
              <a:t> Familiar use of regression in data analysis</a:t>
            </a:r>
          </a:p>
          <a:p>
            <a:pPr marL="0" indent="0" eaLnBrk="1" hangingPunct="1"/>
            <a:endParaRPr lang="en-US" altLang="ko-KR" sz="2800" dirty="0" smtClean="0">
              <a:latin typeface="Franklin Gothic Book" pitchFamily="34" charset="0"/>
              <a:ea typeface="굴림" charset="-127"/>
            </a:endParaRPr>
          </a:p>
          <a:p>
            <a:pPr marL="0" indent="0" eaLnBrk="1" hangingPunct="1"/>
            <a:r>
              <a:rPr lang="en-US" altLang="ko-KR" sz="2800" dirty="0" smtClean="0">
                <a:latin typeface="Franklin Gothic Book" pitchFamily="34" charset="0"/>
                <a:ea typeface="굴림" charset="-127"/>
              </a:rPr>
              <a:t> Model Goal: Fit the data well and understand the contribution of explanatory variables to the model</a:t>
            </a:r>
          </a:p>
          <a:p>
            <a:pPr marL="0" indent="0" eaLnBrk="1" hangingPunct="1"/>
            <a:endParaRPr lang="en-US" altLang="ko-KR" sz="2800" dirty="0" smtClean="0">
              <a:latin typeface="Franklin Gothic Book" pitchFamily="34" charset="0"/>
              <a:ea typeface="굴림" charset="-127"/>
            </a:endParaRPr>
          </a:p>
          <a:p>
            <a:pPr marL="0" indent="0" eaLnBrk="1" hangingPunct="1"/>
            <a:r>
              <a:rPr lang="en-US" altLang="ko-KR" sz="2800" dirty="0" smtClean="0">
                <a:latin typeface="Franklin Gothic Book" pitchFamily="34" charset="0"/>
                <a:ea typeface="굴림" charset="-127"/>
              </a:rPr>
              <a:t> “goodness-of-fit”: R</a:t>
            </a:r>
            <a:r>
              <a:rPr lang="en-US" altLang="ko-KR" sz="2800" baseline="30000" dirty="0" smtClean="0">
                <a:latin typeface="Franklin Gothic Book" pitchFamily="34" charset="0"/>
                <a:ea typeface="굴림" charset="-127"/>
              </a:rPr>
              <a:t>2</a:t>
            </a:r>
            <a:r>
              <a:rPr lang="en-US" altLang="ko-KR" sz="2800" dirty="0" smtClean="0">
                <a:latin typeface="Franklin Gothic Book" pitchFamily="34" charset="0"/>
                <a:ea typeface="굴림" charset="-127"/>
              </a:rPr>
              <a:t>, residual analysis, p-values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</a:t>
            </a:fld>
            <a:r>
              <a:rPr kumimoji="0" lang="en-US" altLang="ko-KR" dirty="0" smtClean="0">
                <a:ea typeface="굴림" pitchFamily="50" charset="-127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98844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Predictive Modeling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sz="2800" b="1" dirty="0" smtClean="0">
                <a:latin typeface="Franklin Gothic Book" pitchFamily="34" charset="0"/>
              </a:rPr>
              <a:t>Goal: </a:t>
            </a:r>
            <a:r>
              <a:rPr lang="en-US" sz="2800" dirty="0" smtClean="0">
                <a:latin typeface="Franklin Gothic Book" pitchFamily="34" charset="0"/>
              </a:rPr>
              <a:t>predict target values in other data where we have predictor values, but not target values</a:t>
            </a:r>
          </a:p>
          <a:p>
            <a:pPr eaLnBrk="1" hangingPunct="1">
              <a:defRPr/>
            </a:pPr>
            <a:r>
              <a:rPr lang="en-US" sz="2800" dirty="0" smtClean="0">
                <a:latin typeface="Franklin Gothic Book" pitchFamily="34" charset="0"/>
              </a:rPr>
              <a:t>Classic data mining context</a:t>
            </a:r>
          </a:p>
          <a:p>
            <a:pPr eaLnBrk="1" hangingPunct="1">
              <a:defRPr/>
            </a:pPr>
            <a:r>
              <a:rPr lang="en-US" sz="2800" dirty="0" smtClean="0">
                <a:latin typeface="Franklin Gothic Book" pitchFamily="34" charset="0"/>
              </a:rPr>
              <a:t>Model Goal: Optimize predictive accuracy</a:t>
            </a:r>
          </a:p>
          <a:p>
            <a:pPr eaLnBrk="1" hangingPunct="1">
              <a:defRPr/>
            </a:pPr>
            <a:r>
              <a:rPr lang="en-US" sz="2800" dirty="0" smtClean="0">
                <a:latin typeface="Franklin Gothic Book" pitchFamily="34" charset="0"/>
              </a:rPr>
              <a:t>Train model on training data</a:t>
            </a:r>
          </a:p>
          <a:p>
            <a:pPr eaLnBrk="1" hangingPunct="1">
              <a:defRPr/>
            </a:pPr>
            <a:r>
              <a:rPr lang="en-US" sz="2800" dirty="0" smtClean="0">
                <a:latin typeface="Franklin Gothic Book" pitchFamily="34" charset="0"/>
              </a:rPr>
              <a:t>Assess performance on validation (hold-out) data</a:t>
            </a:r>
          </a:p>
          <a:p>
            <a:pPr eaLnBrk="1" hangingPunct="1">
              <a:defRPr/>
            </a:pPr>
            <a:r>
              <a:rPr lang="en-US" sz="2800" dirty="0" smtClean="0">
                <a:latin typeface="Franklin Gothic Book" pitchFamily="34" charset="0"/>
              </a:rPr>
              <a:t>Explaining role of predictors is not primary purpose (but useful)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3</a:t>
            </a:fld>
            <a:r>
              <a:rPr kumimoji="0" lang="en-US" altLang="ko-KR" dirty="0" smtClean="0">
                <a:ea typeface="굴림" pitchFamily="50" charset="-127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211592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>
                <a:ea typeface="굴림" charset="-127"/>
              </a:rPr>
              <a:t>Example: Prices of Toyota Corolla	</a:t>
            </a:r>
            <a:br>
              <a:rPr lang="en-US" altLang="ko-KR" sz="3600" smtClean="0">
                <a:ea typeface="굴림" charset="-127"/>
              </a:rPr>
            </a:br>
            <a:r>
              <a:rPr lang="en-US" altLang="ko-KR" sz="2800" smtClean="0">
                <a:ea typeface="굴림" charset="-127"/>
              </a:rPr>
              <a:t>ToyotaCorolla.xls</a:t>
            </a:r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>
          <a:xfrm>
            <a:off x="1447800" y="2133600"/>
            <a:ext cx="6553200" cy="3200400"/>
          </a:xfrm>
        </p:spPr>
        <p:txBody>
          <a:bodyPr/>
          <a:lstStyle/>
          <a:p>
            <a:pPr marL="0" indent="0">
              <a:buFont typeface="Wingdings 2" pitchFamily="18" charset="2"/>
              <a:buNone/>
            </a:pPr>
            <a:r>
              <a:rPr lang="en-US" altLang="ko-KR" b="1" dirty="0" smtClean="0">
                <a:latin typeface="Franklin Gothic Book" pitchFamily="34" charset="0"/>
                <a:ea typeface="굴림" charset="-127"/>
              </a:rPr>
              <a:t>Goal: 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predict prices of used Toyota Corollas based on their specification</a:t>
            </a:r>
          </a:p>
          <a:p>
            <a:pPr marL="0" indent="0">
              <a:buFont typeface="Wingdings 2" pitchFamily="18" charset="2"/>
              <a:buNone/>
            </a:pP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altLang="ko-KR" b="1" dirty="0" smtClean="0">
                <a:latin typeface="Franklin Gothic Book" pitchFamily="34" charset="0"/>
                <a:ea typeface="굴림" charset="-127"/>
              </a:rPr>
              <a:t>Data: 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Prices of 1436 used Toyota Corollas, with their specification information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endParaRPr lang="en-US" altLang="ko-KR" dirty="0" smtClean="0">
              <a:latin typeface="Franklin Gothic Book" pitchFamily="34" charset="0"/>
              <a:ea typeface="굴림" charset="-127"/>
            </a:endParaRP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4</a:t>
            </a:fld>
            <a:r>
              <a:rPr kumimoji="0" lang="en-US" altLang="ko-KR" dirty="0" smtClean="0">
                <a:ea typeface="굴림" pitchFamily="50" charset="-127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2639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2317750"/>
            <a:ext cx="7256463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Data Sample</a:t>
            </a:r>
            <a:br>
              <a:rPr lang="en-US" altLang="ko-KR" smtClean="0">
                <a:ea typeface="굴림" charset="-127"/>
              </a:rPr>
            </a:br>
            <a:r>
              <a:rPr lang="en-US" altLang="ko-KR" sz="2400" smtClean="0">
                <a:ea typeface="굴림" charset="-127"/>
              </a:rPr>
              <a:t>(showing only the variables to be used in analysis)</a:t>
            </a:r>
          </a:p>
        </p:txBody>
      </p:sp>
      <p:sp>
        <p:nvSpPr>
          <p:cNvPr id="12292" name="Content Placeholder 6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382000" cy="48768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sz="3600" smtClean="0">
                <a:ea typeface="굴림" charset="-127"/>
              </a:rPr>
              <a:t> </a:t>
            </a: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5</a:t>
            </a:fld>
            <a:r>
              <a:rPr kumimoji="0" lang="en-US" altLang="ko-KR" dirty="0" smtClean="0">
                <a:ea typeface="굴림" pitchFamily="50" charset="-127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626033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Variables Used</a:t>
            </a:r>
            <a:br>
              <a:rPr lang="en-US" altLang="ko-KR" smtClean="0">
                <a:ea typeface="굴림" charset="-127"/>
              </a:rPr>
            </a:br>
            <a:endParaRPr lang="en-US" altLang="ko-KR" smtClean="0">
              <a:ea typeface="굴림" charset="-127"/>
            </a:endParaRPr>
          </a:p>
        </p:txBody>
      </p:sp>
      <p:sp>
        <p:nvSpPr>
          <p:cNvPr id="13315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 </a:t>
            </a:r>
          </a:p>
        </p:txBody>
      </p:sp>
      <p:sp>
        <p:nvSpPr>
          <p:cNvPr id="13316" name="Content Placeholder 2"/>
          <p:cNvSpPr>
            <a:spLocks noGrp="1"/>
          </p:cNvSpPr>
          <p:nvPr>
            <p:ph sz="quarter" idx="1"/>
          </p:nvPr>
        </p:nvSpPr>
        <p:spPr>
          <a:xfrm>
            <a:off x="1447800" y="1219200"/>
            <a:ext cx="6705600" cy="54864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sz="2600" b="1" dirty="0" smtClean="0">
                <a:latin typeface="Franklin Gothic Book" pitchFamily="34" charset="0"/>
                <a:ea typeface="굴림" charset="-127"/>
              </a:rPr>
              <a:t>Price</a:t>
            </a:r>
            <a:r>
              <a:rPr lang="en-US" altLang="ko-KR" sz="2600" dirty="0" smtClean="0">
                <a:latin typeface="Franklin Gothic Book" pitchFamily="34" charset="0"/>
                <a:ea typeface="굴림" charset="-127"/>
              </a:rPr>
              <a:t> in Euros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600" b="1" dirty="0" smtClean="0">
                <a:latin typeface="Franklin Gothic Book" pitchFamily="34" charset="0"/>
                <a:ea typeface="굴림" charset="-127"/>
              </a:rPr>
              <a:t>Age</a:t>
            </a:r>
            <a:r>
              <a:rPr lang="en-US" altLang="ko-KR" sz="2600" dirty="0" smtClean="0">
                <a:latin typeface="Franklin Gothic Book" pitchFamily="34" charset="0"/>
                <a:ea typeface="굴림" charset="-127"/>
              </a:rPr>
              <a:t> in months as of</a:t>
            </a:r>
            <a:r>
              <a:rPr lang="en-US" altLang="ko-KR" sz="2600" i="1" dirty="0" smtClean="0">
                <a:latin typeface="Franklin Gothic Book" pitchFamily="34" charset="0"/>
                <a:ea typeface="굴림" charset="-127"/>
              </a:rPr>
              <a:t> </a:t>
            </a:r>
            <a:r>
              <a:rPr lang="en-US" altLang="ko-KR" sz="2600" dirty="0" smtClean="0">
                <a:latin typeface="Franklin Gothic Book" pitchFamily="34" charset="0"/>
                <a:ea typeface="굴림" charset="-127"/>
              </a:rPr>
              <a:t>8/04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600" b="1" dirty="0" smtClean="0">
                <a:latin typeface="Franklin Gothic Book" pitchFamily="34" charset="0"/>
                <a:ea typeface="굴림" charset="-127"/>
              </a:rPr>
              <a:t>KM</a:t>
            </a:r>
            <a:r>
              <a:rPr lang="en-US" altLang="ko-KR" sz="2600" dirty="0" smtClean="0">
                <a:latin typeface="Franklin Gothic Book" pitchFamily="34" charset="0"/>
                <a:ea typeface="굴림" charset="-127"/>
              </a:rPr>
              <a:t> (kilometers)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600" b="1" dirty="0" smtClean="0">
                <a:latin typeface="Franklin Gothic Book" pitchFamily="34" charset="0"/>
                <a:ea typeface="굴림" charset="-127"/>
              </a:rPr>
              <a:t>Fuel Type </a:t>
            </a:r>
            <a:r>
              <a:rPr lang="en-US" altLang="ko-KR" sz="2600" dirty="0" smtClean="0">
                <a:latin typeface="Franklin Gothic Book" pitchFamily="34" charset="0"/>
                <a:ea typeface="굴림" charset="-127"/>
              </a:rPr>
              <a:t>(diesel, petrol, CNG)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600" b="1" dirty="0" smtClean="0">
                <a:latin typeface="Franklin Gothic Book" pitchFamily="34" charset="0"/>
                <a:ea typeface="굴림" charset="-127"/>
              </a:rPr>
              <a:t>HP</a:t>
            </a:r>
            <a:r>
              <a:rPr lang="en-US" altLang="ko-KR" sz="2600" dirty="0" smtClean="0">
                <a:latin typeface="Franklin Gothic Book" pitchFamily="34" charset="0"/>
                <a:ea typeface="굴림" charset="-127"/>
              </a:rPr>
              <a:t> (horsepower)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600" b="1" dirty="0" smtClean="0">
                <a:latin typeface="Franklin Gothic Book" pitchFamily="34" charset="0"/>
                <a:ea typeface="굴림" charset="-127"/>
              </a:rPr>
              <a:t>Metallic color </a:t>
            </a:r>
            <a:r>
              <a:rPr lang="en-US" altLang="ko-KR" sz="2600" dirty="0" smtClean="0">
                <a:latin typeface="Franklin Gothic Book" pitchFamily="34" charset="0"/>
                <a:ea typeface="굴림" charset="-127"/>
              </a:rPr>
              <a:t>(1=yes, 0=no)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600" b="1" dirty="0" smtClean="0">
                <a:latin typeface="Franklin Gothic Book" pitchFamily="34" charset="0"/>
                <a:ea typeface="굴림" charset="-127"/>
              </a:rPr>
              <a:t>Automatic transmission </a:t>
            </a:r>
            <a:r>
              <a:rPr lang="en-US" altLang="ko-KR" sz="2600" dirty="0" smtClean="0">
                <a:latin typeface="Franklin Gothic Book" pitchFamily="34" charset="0"/>
                <a:ea typeface="굴림" charset="-127"/>
              </a:rPr>
              <a:t>(1=yes, 0=no)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600" b="1" dirty="0" smtClean="0">
                <a:latin typeface="Franklin Gothic Book" pitchFamily="34" charset="0"/>
                <a:ea typeface="굴림" charset="-127"/>
              </a:rPr>
              <a:t>CC</a:t>
            </a:r>
            <a:r>
              <a:rPr lang="en-US" altLang="ko-KR" sz="2600" dirty="0" smtClean="0">
                <a:latin typeface="Franklin Gothic Book" pitchFamily="34" charset="0"/>
                <a:ea typeface="굴림" charset="-127"/>
              </a:rPr>
              <a:t> (cylinder volume)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600" b="1" dirty="0" smtClean="0">
                <a:latin typeface="Franklin Gothic Book" pitchFamily="34" charset="0"/>
                <a:ea typeface="굴림" charset="-127"/>
              </a:rPr>
              <a:t>Doors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600" b="1" dirty="0" err="1" smtClean="0">
                <a:latin typeface="Franklin Gothic Book" pitchFamily="34" charset="0"/>
                <a:ea typeface="굴림" charset="-127"/>
              </a:rPr>
              <a:t>Quarterly_Tax</a:t>
            </a:r>
            <a:r>
              <a:rPr lang="en-US" altLang="ko-KR" sz="2600" dirty="0" smtClean="0">
                <a:latin typeface="Franklin Gothic Book" pitchFamily="34" charset="0"/>
                <a:ea typeface="굴림" charset="-127"/>
              </a:rPr>
              <a:t> (road tax)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600" b="1" dirty="0" smtClean="0">
                <a:latin typeface="Franklin Gothic Book" pitchFamily="34" charset="0"/>
                <a:ea typeface="굴림" charset="-127"/>
              </a:rPr>
              <a:t>Weight</a:t>
            </a:r>
            <a:r>
              <a:rPr lang="en-US" altLang="ko-KR" sz="2600" dirty="0" smtClean="0">
                <a:latin typeface="Franklin Gothic Book" pitchFamily="34" charset="0"/>
                <a:ea typeface="굴림" charset="-127"/>
              </a:rPr>
              <a:t> (in kg)</a:t>
            </a: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6</a:t>
            </a:fld>
            <a:r>
              <a:rPr kumimoji="0" lang="en-US" altLang="ko-KR" dirty="0" smtClean="0">
                <a:ea typeface="굴림" pitchFamily="50" charset="-127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740815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Preprocessing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mtClean="0">
                <a:latin typeface="Franklin Gothic Book" pitchFamily="34" charset="0"/>
                <a:ea typeface="굴림" charset="-127"/>
              </a:rPr>
              <a:t>Fuel type is categorical, must be transformed into binary variables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mtClean="0">
              <a:latin typeface="Franklin Gothic Book" pitchFamily="34" charset="0"/>
              <a:ea typeface="굴림" charset="-127"/>
            </a:endParaRPr>
          </a:p>
          <a:p>
            <a:pPr marL="742950" lvl="1" indent="-285750" eaLnBrk="1" hangingPunct="1">
              <a:buFont typeface="Wingdings 2" pitchFamily="18" charset="2"/>
              <a:buNone/>
            </a:pPr>
            <a:r>
              <a:rPr lang="en-US" altLang="ko-KR" sz="2200" smtClean="0">
                <a:latin typeface="Franklin Gothic Book" pitchFamily="34" charset="0"/>
                <a:ea typeface="굴림" charset="-127"/>
              </a:rPr>
              <a:t>Diesel (1=yes, 0=no)</a:t>
            </a:r>
          </a:p>
          <a:p>
            <a:pPr marL="742950" lvl="1" indent="-285750" eaLnBrk="1" hangingPunct="1">
              <a:buFont typeface="Wingdings 2" pitchFamily="18" charset="2"/>
              <a:buNone/>
            </a:pPr>
            <a:endParaRPr lang="en-US" altLang="ko-KR" sz="2200" smtClean="0">
              <a:latin typeface="Franklin Gothic Book" pitchFamily="34" charset="0"/>
              <a:ea typeface="굴림" charset="-127"/>
            </a:endParaRPr>
          </a:p>
          <a:p>
            <a:pPr marL="742950" lvl="1" indent="-285750" eaLnBrk="1" hangingPunct="1">
              <a:buFont typeface="Wingdings 2" pitchFamily="18" charset="2"/>
              <a:buNone/>
            </a:pPr>
            <a:r>
              <a:rPr lang="en-US" altLang="ko-KR" sz="2200" smtClean="0">
                <a:latin typeface="Franklin Gothic Book" pitchFamily="34" charset="0"/>
                <a:ea typeface="굴림" charset="-127"/>
              </a:rPr>
              <a:t>CNG (1=yes, 0=no)</a:t>
            </a:r>
          </a:p>
          <a:p>
            <a:pPr marL="742950" lvl="1" indent="-285750" eaLnBrk="1" hangingPunct="1">
              <a:buFont typeface="Wingdings 2" pitchFamily="18" charset="2"/>
              <a:buNone/>
            </a:pPr>
            <a:endParaRPr lang="en-US" altLang="ko-KR" sz="2200" smtClean="0">
              <a:latin typeface="Franklin Gothic Book" pitchFamily="34" charset="0"/>
              <a:ea typeface="굴림" charset="-127"/>
            </a:endParaRPr>
          </a:p>
          <a:p>
            <a:pPr marL="742950" lvl="1" indent="-285750" eaLnBrk="1" hangingPunct="1">
              <a:buFont typeface="Wingdings 2" pitchFamily="18" charset="2"/>
              <a:buNone/>
            </a:pPr>
            <a:r>
              <a:rPr lang="en-US" altLang="ko-KR" sz="2200" smtClean="0">
                <a:latin typeface="Franklin Gothic Book" pitchFamily="34" charset="0"/>
                <a:ea typeface="굴림" charset="-127"/>
              </a:rPr>
              <a:t>None needed for “Petrol” (reference category)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7</a:t>
            </a:fld>
            <a:r>
              <a:rPr kumimoji="0" lang="en-US" altLang="ko-KR" dirty="0" smtClean="0">
                <a:ea typeface="굴림" pitchFamily="50" charset="-127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107128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2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2239962"/>
          </a:xfrm>
        </p:spPr>
        <p:txBody>
          <a:bodyPr/>
          <a:lstStyle/>
          <a:p>
            <a:pPr eaLnBrk="1" hangingPunct="1"/>
            <a:r>
              <a:rPr lang="en-US" altLang="ko-KR" sz="3200" smtClean="0">
                <a:ea typeface="굴림" charset="-127"/>
              </a:rPr>
              <a:t>Subset of the records selected for training partition (limited # of variables shown)</a:t>
            </a:r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925" y="3086100"/>
            <a:ext cx="7864475" cy="1749425"/>
          </a:xfrm>
          <a:noFill/>
        </p:spPr>
      </p:pic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0" y="55626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2400">
                <a:latin typeface="Franklin Gothic Book" pitchFamily="34" charset="0"/>
                <a:ea typeface="굴림" charset="-127"/>
              </a:rPr>
              <a:t>60% training data / 40% validation data</a:t>
            </a: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8</a:t>
            </a:fld>
            <a:r>
              <a:rPr kumimoji="0" lang="en-US" altLang="ko-KR" dirty="0" smtClean="0">
                <a:ea typeface="굴림" pitchFamily="50" charset="-127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498347067"/>
      </p:ext>
    </p:extLst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536922</TotalTime>
  <Words>697</Words>
  <Application>Microsoft Office PowerPoint</Application>
  <PresentationFormat>화면 슬라이드 쇼(4:3)</PresentationFormat>
  <Paragraphs>142</Paragraphs>
  <Slides>24</Slides>
  <Notes>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6" baseType="lpstr">
      <vt:lpstr>1_Blends</vt:lpstr>
      <vt:lpstr>Equation</vt:lpstr>
      <vt:lpstr>Data Mining for Business Intelligence</vt:lpstr>
      <vt:lpstr>Topics</vt:lpstr>
      <vt:lpstr>Explanatory Modeling</vt:lpstr>
      <vt:lpstr>Predictive Modeling</vt:lpstr>
      <vt:lpstr>Example: Prices of Toyota Corolla  ToyotaCorolla.xls</vt:lpstr>
      <vt:lpstr>Data Sample (showing only the variables to be used in analysis)</vt:lpstr>
      <vt:lpstr>Variables Used </vt:lpstr>
      <vt:lpstr>Preprocessing</vt:lpstr>
      <vt:lpstr>Subset of the records selected for training partition (limited # of variables shown)</vt:lpstr>
      <vt:lpstr>The Fitted Regression Model</vt:lpstr>
      <vt:lpstr>Error reports</vt:lpstr>
      <vt:lpstr>Predicted Values</vt:lpstr>
      <vt:lpstr>Distribution of Residuals</vt:lpstr>
      <vt:lpstr>Selecting Subsets of Predictors</vt:lpstr>
      <vt:lpstr>Exhaustive Search</vt:lpstr>
      <vt:lpstr>Forward Selection</vt:lpstr>
      <vt:lpstr>Backward Elimination</vt:lpstr>
      <vt:lpstr>Stepwise</vt:lpstr>
      <vt:lpstr>Backward elimination (showing last 7 models)</vt:lpstr>
      <vt:lpstr>All 12 Models</vt:lpstr>
      <vt:lpstr>Diagnostics for the 12 models</vt:lpstr>
      <vt:lpstr>Next step</vt:lpstr>
      <vt:lpstr>Model with only 6 predictors</vt:lpstr>
      <vt:lpstr>Summary</vt:lpstr>
    </vt:vector>
  </TitlesOfParts>
  <Company>UTK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Reliability Estimation for OLED Based upon Accelerated Degradation Test Data with Nonlinear Random-Coefficients Model</dc:title>
  <dc:creator>DM2</dc:creator>
  <cp:lastModifiedBy>Sky</cp:lastModifiedBy>
  <cp:revision>962</cp:revision>
  <dcterms:created xsi:type="dcterms:W3CDTF">2007-09-27T14:26:51Z</dcterms:created>
  <dcterms:modified xsi:type="dcterms:W3CDTF">2014-09-29T04:40:14Z</dcterms:modified>
</cp:coreProperties>
</file>