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18"/>
  </p:notesMasterIdLst>
  <p:handoutMasterIdLst>
    <p:handoutMasterId r:id="rId19"/>
  </p:handoutMasterIdLst>
  <p:sldIdLst>
    <p:sldId id="256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32" r:id="rId10"/>
    <p:sldId id="425" r:id="rId11"/>
    <p:sldId id="426" r:id="rId12"/>
    <p:sldId id="427" r:id="rId13"/>
    <p:sldId id="428" r:id="rId14"/>
    <p:sldId id="429" r:id="rId15"/>
    <p:sldId id="430" r:id="rId16"/>
    <p:sldId id="431" r:id="rId17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>
        <p:scale>
          <a:sx n="80" d="100"/>
          <a:sy n="80" d="100"/>
        </p:scale>
        <p:origin x="-2514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A39E8E-1465-4AEE-9EAC-AF6D7035E6EF}" type="slidenum">
              <a:rPr lang="en-US" altLang="ko-KR">
                <a:latin typeface="Calibri" pitchFamily="34" charset="0"/>
              </a:rPr>
              <a:pPr eaLnBrk="1" hangingPunct="1"/>
              <a:t>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B0D2FA-E5D6-4BEB-BD68-36D0AFAEC3D0}" type="slidenum">
              <a:rPr lang="en-US" altLang="ko-KR">
                <a:latin typeface="Calibri" pitchFamily="34" charset="0"/>
              </a:rPr>
              <a:pPr eaLnBrk="1" hangingPunct="1"/>
              <a:t>10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4277A4-0B6F-4F73-AF83-33407BD99EA6}" type="slidenum">
              <a:rPr lang="en-US" altLang="ko-KR">
                <a:latin typeface="Calibri" pitchFamily="34" charset="0"/>
              </a:rPr>
              <a:pPr eaLnBrk="1" hangingPunct="1"/>
              <a:t>11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02E1BE-7FA5-41D4-9B81-F523E409CF46}" type="slidenum">
              <a:rPr lang="en-US" altLang="ko-KR">
                <a:latin typeface="Calibri" pitchFamily="34" charset="0"/>
              </a:rPr>
              <a:pPr eaLnBrk="1" hangingPunct="1"/>
              <a:t>12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2107E0-FB80-425C-B52B-5D630613EB63}" type="slidenum">
              <a:rPr lang="en-US" altLang="ko-KR">
                <a:latin typeface="Calibri" pitchFamily="34" charset="0"/>
              </a:rPr>
              <a:pPr eaLnBrk="1" hangingPunct="1"/>
              <a:t>13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DE0A17-E798-4FC5-8F7A-9D6D608E8D28}" type="slidenum">
              <a:rPr lang="en-US" altLang="ko-KR">
                <a:latin typeface="Calibri" pitchFamily="34" charset="0"/>
              </a:rPr>
              <a:pPr eaLnBrk="1" hangingPunct="1"/>
              <a:t>14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D79DE1-3FA9-4F5D-9B0E-3C725F277A6E}" type="slidenum">
              <a:rPr lang="en-US" altLang="ko-KR">
                <a:latin typeface="Calibri" pitchFamily="34" charset="0"/>
              </a:rPr>
              <a:pPr eaLnBrk="1" hangingPunct="1"/>
              <a:t>15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4991B3-3D99-4DD2-B122-31CDEF6E8C72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BAA622-0B6E-4701-B45A-A35C7162CFC8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469BBE-C73A-44D4-96A8-D107336DAD40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089CD1-5997-4208-98A9-41AC26698EF4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B85491-D065-499E-A662-E78F860373B5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472369-3D9E-4922-B4BD-45564997620D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E102C6-4857-4E4E-BE96-38FD4083EB03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E102C6-4857-4E4E-BE96-38FD4083EB03}" type="slidenum">
              <a:rPr lang="en-US" altLang="ko-KR">
                <a:latin typeface="Calibri" pitchFamily="34" charset="0"/>
              </a:rPr>
              <a:pPr eaLnBrk="1" hangingPunct="1"/>
              <a:t>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39175" y="3344863"/>
            <a:ext cx="5801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7: K-Nearest-Neighbor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XLMiner Output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For each record in validation data (6 records) </a:t>
            </a:r>
            <a:r>
              <a:rPr lang="en-US" altLang="ko-KR" sz="2400" dirty="0" err="1" smtClean="0">
                <a:ea typeface="굴림" charset="-127"/>
              </a:rPr>
              <a:t>XLMiner</a:t>
            </a:r>
            <a:r>
              <a:rPr lang="en-US" altLang="ko-KR" sz="2400" dirty="0" smtClean="0">
                <a:ea typeface="굴림" charset="-127"/>
              </a:rPr>
              <a:t> finds neighbors amongst training data (18 records).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The record is scored for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=1,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=2, …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=18.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Best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 appears to be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=8.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 = 9,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 = 10,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=14 also share low error rate, but best to choose lowest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9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31337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3400"/>
            <a:ext cx="533400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11629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Using K-NN for Prediction </a:t>
            </a:r>
            <a:br>
              <a:rPr lang="en-US" altLang="ko-KR" sz="3600" smtClean="0">
                <a:ea typeface="굴림" charset="-127"/>
              </a:rPr>
            </a:br>
            <a:r>
              <a:rPr lang="en-US" altLang="ko-KR" sz="3600" smtClean="0">
                <a:ea typeface="굴림" charset="-127"/>
              </a:rPr>
              <a:t>(for Numerical Outcome)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Instead of “majority vote determines class” use average of response values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May be a weighted average, weight decreasing with distance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4300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Advantages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Simple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No assumptions required about Normal distribution, etc.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Effective at capturing complex interactions among variables without having to define a statistical model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54252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Shortcomings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ko-KR" sz="2400" dirty="0" smtClean="0">
                <a:ea typeface="굴림" charset="-127"/>
              </a:rPr>
              <a:t>Required size of training set increases exponentially with # of predictors, </a:t>
            </a:r>
            <a:r>
              <a:rPr lang="en-US" altLang="ko-KR" sz="2400" i="1" dirty="0" smtClean="0">
                <a:ea typeface="굴림" charset="-127"/>
              </a:rPr>
              <a:t>p</a:t>
            </a:r>
          </a:p>
          <a:p>
            <a:pPr marL="568325" lvl="2" indent="-22225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This is because expected distance to nearest neighbor increases with </a:t>
            </a:r>
            <a:r>
              <a:rPr lang="en-US" altLang="ko-KR" i="1" dirty="0" smtClean="0">
                <a:ea typeface="굴림" charset="-127"/>
              </a:rPr>
              <a:t>p </a:t>
            </a:r>
            <a:r>
              <a:rPr lang="en-US" altLang="ko-KR" dirty="0" smtClean="0">
                <a:ea typeface="굴림" charset="-127"/>
              </a:rPr>
              <a:t>(with large vector of predictors, all records end up “far away” from each other)</a:t>
            </a:r>
          </a:p>
          <a:p>
            <a:pPr marL="514350" indent="-514350" eaLnBrk="1" hangingPunct="1"/>
            <a:r>
              <a:rPr lang="en-US" altLang="ko-KR" sz="2400" dirty="0" smtClean="0">
                <a:ea typeface="굴림" charset="-127"/>
              </a:rPr>
              <a:t>In a large training set, it takes a long time to find distances to all the neighbors and then identify the nearest one(s)</a:t>
            </a:r>
          </a:p>
          <a:p>
            <a:pPr marL="514350" indent="-514350" eaLnBrk="1" hangingPunct="1"/>
            <a:r>
              <a:rPr lang="en-US" altLang="ko-KR" sz="2400" dirty="0" smtClean="0">
                <a:ea typeface="굴림" charset="-127"/>
              </a:rPr>
              <a:t>These constitute “curse of dimensionality”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13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90945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Dealing with the Curse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505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Reduce dimension of predictors (e.g., with PCA)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Computational shortcuts that settle for “almost nearest neighbors”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87189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Summary	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Find distance between record-to-be-classified and all other records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Select k-nearest records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Classify it according to majority vote of nearest neighbors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Or, for prediction, take the as average of the nearest neighbors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“Curse of dimensionality” – need to limit # of predictors</a:t>
            </a: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15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33182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Characteristics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ko-KR" sz="280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Data-driven, not model-driven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Makes no assumptions about the data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05778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Basic Idea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For a given record to be classified, identify nearby records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“Near” means records with similar predictor values </a:t>
            </a:r>
            <a:r>
              <a:rPr lang="en-US" altLang="ko-KR" i="1" smtClean="0">
                <a:ea typeface="굴림" charset="-127"/>
              </a:rPr>
              <a:t>X</a:t>
            </a:r>
            <a:r>
              <a:rPr lang="en-US" altLang="ko-KR" i="1" baseline="-25000" smtClean="0">
                <a:ea typeface="굴림" charset="-127"/>
              </a:rPr>
              <a:t>1</a:t>
            </a:r>
            <a:r>
              <a:rPr lang="en-US" altLang="ko-KR" i="1" smtClean="0">
                <a:ea typeface="굴림" charset="-127"/>
              </a:rPr>
              <a:t>, X</a:t>
            </a:r>
            <a:r>
              <a:rPr lang="en-US" altLang="ko-KR" i="1" baseline="-25000" smtClean="0">
                <a:ea typeface="굴림" charset="-127"/>
              </a:rPr>
              <a:t>2</a:t>
            </a:r>
            <a:r>
              <a:rPr lang="en-US" altLang="ko-KR" i="1" smtClean="0">
                <a:ea typeface="굴림" charset="-127"/>
              </a:rPr>
              <a:t>, … X</a:t>
            </a:r>
            <a:r>
              <a:rPr lang="en-US" altLang="ko-KR" i="1" baseline="-25000" smtClean="0">
                <a:ea typeface="굴림" charset="-127"/>
              </a:rPr>
              <a:t>p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i="1" baseline="-2500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Classify the record as whatever the predominant class is among the nearby records (the “neighbors”)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30621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How to measure “nearby”?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752600"/>
            <a:ext cx="6667500" cy="1143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The most popular distance measure is </a:t>
            </a:r>
            <a:r>
              <a:rPr lang="en-US" altLang="ko-KR" b="1" smtClean="0">
                <a:ea typeface="굴림" charset="-127"/>
              </a:rPr>
              <a:t>Euclidean distance</a:t>
            </a:r>
          </a:p>
        </p:txBody>
      </p:sp>
      <p:sp>
        <p:nvSpPr>
          <p:cNvPr id="1029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819400"/>
            <a:ext cx="8074025" cy="3200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3335338" y="3124200"/>
          <a:ext cx="15662276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5" imgW="5949456" imgH="492286" progId="">
                  <p:embed/>
                </p:oleObj>
              </mc:Choice>
              <mc:Fallback>
                <p:oleObj name="Document" r:id="rId5" imgW="5949456" imgH="4922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35338" y="3124200"/>
                        <a:ext cx="15662276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23411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Choosing 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i="1" dirty="0" smtClean="0">
                <a:ea typeface="굴림" charset="-127"/>
              </a:rPr>
              <a:t>K</a:t>
            </a:r>
            <a:r>
              <a:rPr lang="en-US" altLang="ko-KR" dirty="0" smtClean="0">
                <a:ea typeface="굴림" charset="-127"/>
              </a:rPr>
              <a:t> is the number of nearby neighbors to be used to classify the new record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i="1" dirty="0" smtClean="0">
                <a:ea typeface="굴림" charset="-127"/>
              </a:rPr>
              <a:t>K</a:t>
            </a:r>
            <a:r>
              <a:rPr lang="en-US" altLang="ko-KR" dirty="0" smtClean="0">
                <a:ea typeface="굴림" charset="-127"/>
              </a:rPr>
              <a:t>=1 means use the single nearest record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i="1" dirty="0" smtClean="0">
                <a:ea typeface="굴림" charset="-127"/>
              </a:rPr>
              <a:t>K</a:t>
            </a:r>
            <a:r>
              <a:rPr lang="en-US" altLang="ko-KR" dirty="0" smtClean="0">
                <a:ea typeface="굴림" charset="-127"/>
              </a:rPr>
              <a:t>=5 means use the 5 nearest records</a:t>
            </a:r>
          </a:p>
          <a:p>
            <a:pPr marL="0" indent="0" eaLnBrk="1" hangingPunct="1"/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Typically choose that value of </a:t>
            </a:r>
            <a:r>
              <a:rPr lang="en-US" altLang="ko-KR" i="1" dirty="0" smtClean="0">
                <a:ea typeface="굴림" charset="-127"/>
              </a:rPr>
              <a:t>k</a:t>
            </a:r>
            <a:r>
              <a:rPr lang="en-US" altLang="ko-KR" dirty="0" smtClean="0">
                <a:ea typeface="굴림" charset="-127"/>
              </a:rPr>
              <a:t> which has lowest error rate in validation data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2620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Low </a:t>
            </a:r>
            <a:r>
              <a:rPr lang="en-US" altLang="ko-KR" i="1" smtClean="0">
                <a:ea typeface="굴림" charset="-127"/>
              </a:rPr>
              <a:t>k</a:t>
            </a:r>
            <a:r>
              <a:rPr lang="en-US" altLang="ko-KR" smtClean="0">
                <a:ea typeface="굴림" charset="-127"/>
              </a:rPr>
              <a:t> vs. High </a:t>
            </a:r>
            <a:r>
              <a:rPr lang="en-US" altLang="ko-KR" i="1" smtClean="0">
                <a:ea typeface="굴림" charset="-127"/>
              </a:rPr>
              <a:t>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Low values of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 (1, 3, …) capture local structure in data (but also noise)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High values of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 provide more smoothing, less noise, but may miss local structure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346075" lvl="1" indent="-26988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Note:</a:t>
            </a:r>
            <a:r>
              <a:rPr lang="en-US" altLang="ko-KR" sz="2400" dirty="0" smtClean="0">
                <a:ea typeface="굴림" charset="-127"/>
              </a:rPr>
              <a:t>  the extreme case of k = n (i.e., the entire data set) is the same as the “naïve rule” (classify all records according to majority class)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52243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Riding Mowers	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438400"/>
            <a:ext cx="7772400" cy="3581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b="1" dirty="0" smtClean="0">
                <a:ea typeface="굴림" charset="-127"/>
              </a:rPr>
              <a:t>Data: </a:t>
            </a:r>
            <a:r>
              <a:rPr lang="en-US" altLang="ko-KR" dirty="0" smtClean="0">
                <a:ea typeface="굴림" charset="-127"/>
              </a:rPr>
              <a:t>24 households classified as owning or not owning riding mowers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dirty="0" smtClean="0">
                <a:ea typeface="굴림" charset="-127"/>
              </a:rPr>
              <a:t>Predictors</a:t>
            </a:r>
            <a:r>
              <a:rPr lang="en-US" altLang="ko-KR" dirty="0" smtClean="0">
                <a:ea typeface="굴림" charset="-127"/>
              </a:rPr>
              <a:t>: Income, Lot Size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9864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5113"/>
            <a:ext cx="3832225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14602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97" y="1531917"/>
            <a:ext cx="6761294" cy="507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8</a:t>
            </a:fld>
            <a:r>
              <a:rPr kumimoji="0" lang="en-US" altLang="ko-KR" dirty="0" smtClean="0">
                <a:ea typeface="굴림" pitchFamily="50" charset="-127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715139512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536917</TotalTime>
  <Words>547</Words>
  <Application>Microsoft Office PowerPoint</Application>
  <PresentationFormat>화면 슬라이드 쇼(4:3)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1_Blends</vt:lpstr>
      <vt:lpstr>Document</vt:lpstr>
      <vt:lpstr>Data Mining for Business Intelligence</vt:lpstr>
      <vt:lpstr>Characteristics</vt:lpstr>
      <vt:lpstr>Basic Idea</vt:lpstr>
      <vt:lpstr>How to measure “nearby”?</vt:lpstr>
      <vt:lpstr>Choosing k</vt:lpstr>
      <vt:lpstr>Low k vs. High k</vt:lpstr>
      <vt:lpstr>Example: Riding Mowers </vt:lpstr>
      <vt:lpstr>PowerPoint 프레젠테이션</vt:lpstr>
      <vt:lpstr>PowerPoint 프레젠테이션</vt:lpstr>
      <vt:lpstr>XLMiner Output</vt:lpstr>
      <vt:lpstr>PowerPoint 프레젠테이션</vt:lpstr>
      <vt:lpstr>Using K-NN for Prediction  (for Numerical Outcome)</vt:lpstr>
      <vt:lpstr>Advantages</vt:lpstr>
      <vt:lpstr>Shortcomings</vt:lpstr>
      <vt:lpstr>Dealing with the Curse</vt:lpstr>
      <vt:lpstr>Summary 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Sky</cp:lastModifiedBy>
  <cp:revision>964</cp:revision>
  <dcterms:created xsi:type="dcterms:W3CDTF">2007-09-27T14:26:51Z</dcterms:created>
  <dcterms:modified xsi:type="dcterms:W3CDTF">2015-10-08T06:00:39Z</dcterms:modified>
</cp:coreProperties>
</file>