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56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6" r:id="rId16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>
        <p:scale>
          <a:sx n="80" d="100"/>
          <a:sy n="80" d="100"/>
        </p:scale>
        <p:origin x="-26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C2C696-F91F-4167-AF91-687FBAEB3C52}" type="slidenum">
              <a:rPr lang="en-US" altLang="ko-KR">
                <a:latin typeface="Calibri" pitchFamily="34" charset="0"/>
              </a:rPr>
              <a:pPr eaLnBrk="1" hangingPunct="1"/>
              <a:t>10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777F4B-ABBD-40AE-83B5-712209003D18}" type="slidenum">
              <a:rPr lang="en-US" altLang="ko-KR">
                <a:latin typeface="Calibri" pitchFamily="34" charset="0"/>
              </a:rPr>
              <a:pPr eaLnBrk="1" hangingPunct="1"/>
              <a:t>11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8AD7DD-B6F9-4020-9E1B-6A74201F5F97}" type="slidenum">
              <a:rPr lang="en-US" altLang="ko-KR">
                <a:latin typeface="Calibri" pitchFamily="34" charset="0"/>
              </a:rPr>
              <a:pPr eaLnBrk="1" hangingPunct="1"/>
              <a:t>12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414B71-3E69-431C-BF2E-5F1E98A8BAE8}" type="slidenum">
              <a:rPr lang="en-US" altLang="ko-KR">
                <a:latin typeface="Calibri" pitchFamily="34" charset="0"/>
              </a:rPr>
              <a:pPr eaLnBrk="1" hangingPunct="1"/>
              <a:t>13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FA7FEA-0026-4C73-A345-865684D85ED7}" type="slidenum">
              <a:rPr lang="en-US" altLang="ko-KR">
                <a:latin typeface="Calibri" pitchFamily="34" charset="0"/>
              </a:rPr>
              <a:pPr eaLnBrk="1" hangingPunct="1"/>
              <a:t>14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EA46F9-971E-49DA-8C4A-65CC4BB0C701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2F178F-CFEE-4DF2-92D7-539630653AF5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43BDF0-EE82-4E97-8186-90ED59D59369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F7883F-1E5E-453E-A909-FF14D2A21B99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7DFDCF-0426-47F6-BB16-0D512B31D2A1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2ECA3F-01C0-4A7C-89B3-779C8E1F2DC2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DB4A30-685F-43EE-9FC3-0D910F160294}" type="slidenum">
              <a:rPr lang="en-US" altLang="ko-KR">
                <a:latin typeface="Calibri" pitchFamily="34" charset="0"/>
              </a:rPr>
              <a:pPr eaLnBrk="1" hangingPunct="1"/>
              <a:t>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4786F0-6964-4033-A8A9-32A2C38121F4}" type="slidenum">
              <a:rPr lang="en-US" altLang="ko-KR">
                <a:latin typeface="Calibri" pitchFamily="34" charset="0"/>
              </a:rPr>
              <a:pPr eaLnBrk="1" hangingPunct="1"/>
              <a:t>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91050" y="3344863"/>
            <a:ext cx="4426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8</a:t>
            </a: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: Naïve Bayes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Naïve Bayes Calculations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953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Same goal as before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Compute 2 quantities: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Proportion of “charges = y” among frauds, times proportion of “small” among </a:t>
            </a:r>
            <a:r>
              <a:rPr lang="en-US" altLang="ko-KR" sz="2400" u="sng" dirty="0" smtClean="0">
                <a:ea typeface="굴림" charset="-127"/>
              </a:rPr>
              <a:t>frauds</a:t>
            </a:r>
            <a:r>
              <a:rPr lang="en-US" altLang="ko-KR" sz="2400" dirty="0" smtClean="0">
                <a:ea typeface="굴림" charset="-127"/>
              </a:rPr>
              <a:t>, times proportion frauds                  = 3/4 * 1/4 * 4/10 = 0.075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Prop “charges = y” among frauds, times prop. “small” among </a:t>
            </a:r>
            <a:r>
              <a:rPr lang="en-US" altLang="ko-KR" sz="2400" u="sng" dirty="0" err="1" smtClean="0">
                <a:ea typeface="굴림" charset="-127"/>
              </a:rPr>
              <a:t>truthfuls</a:t>
            </a:r>
            <a:r>
              <a:rPr lang="en-US" altLang="ko-KR" sz="2400" dirty="0" smtClean="0">
                <a:ea typeface="굴림" charset="-127"/>
              </a:rPr>
              <a:t>, times prop. </a:t>
            </a:r>
            <a:r>
              <a:rPr lang="en-US" altLang="ko-KR" sz="2400" dirty="0" err="1" smtClean="0">
                <a:ea typeface="굴림" charset="-127"/>
              </a:rPr>
              <a:t>truthfuls</a:t>
            </a:r>
            <a:r>
              <a:rPr lang="en-US" altLang="ko-KR" sz="2400" dirty="0" smtClean="0">
                <a:ea typeface="굴림" charset="-127"/>
              </a:rPr>
              <a:t>  = 1/6 * 4/6 * 6/10 = 0.067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P(fraud | charges, small) = 0.075/(0.075+0.067)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         			          = 0.53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9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73049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Naïve Bayes, cont.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Note that probability </a:t>
            </a:r>
            <a:r>
              <a:rPr lang="en-US" altLang="ko-KR" sz="2400" b="1" dirty="0" smtClean="0">
                <a:ea typeface="굴림" charset="-127"/>
              </a:rPr>
              <a:t>estimate</a:t>
            </a:r>
            <a:r>
              <a:rPr lang="en-US" altLang="ko-KR" sz="2400" dirty="0" smtClean="0">
                <a:ea typeface="굴림" charset="-127"/>
              </a:rPr>
              <a:t> does not differ greatly from </a:t>
            </a:r>
            <a:r>
              <a:rPr lang="en-US" altLang="ko-KR" sz="2400" b="1" dirty="0" smtClean="0">
                <a:ea typeface="굴림" charset="-127"/>
              </a:rPr>
              <a:t>exact</a:t>
            </a:r>
          </a:p>
          <a:p>
            <a:pPr eaLnBrk="1" hangingPunct="1"/>
            <a:endParaRPr lang="en-US" altLang="ko-KR" sz="2400" b="1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All records are used in calculations, not just those matching predictor values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This makes calculations practical in most circumstances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Relies on assumption of independence between predictor variables within each class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4014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Independence Assumption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Not strictly justified (variables often correlated with one another)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Often “good enough”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Probability </a:t>
            </a:r>
            <a:r>
              <a:rPr lang="en-US" altLang="ko-KR" sz="2400" u="sng" dirty="0">
                <a:ea typeface="굴림" charset="-127"/>
              </a:rPr>
              <a:t>rankings</a:t>
            </a:r>
            <a:r>
              <a:rPr lang="en-US" altLang="ko-KR" sz="2400" dirty="0">
                <a:ea typeface="굴림" charset="-127"/>
              </a:rPr>
              <a:t> are more accurate than the actual probability estimates</a:t>
            </a:r>
          </a:p>
          <a:p>
            <a:pPr marL="630238" lvl="2" indent="-36513" eaLnBrk="1" hangingPunct="1">
              <a:buFont typeface="Wingdings 2" pitchFamily="18" charset="2"/>
              <a:buNone/>
            </a:pPr>
            <a:r>
              <a:rPr lang="en-US" altLang="ko-KR" dirty="0">
                <a:ea typeface="굴림" charset="-127"/>
              </a:rPr>
              <a:t>Good for applications using lift (e.g. response to mailing), less so for applications requiring probabilities (e.g. credit scoring)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38443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Advantages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Handles purely categorical data well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Works well with very large data sets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Simple &amp; computationally efficient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29484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Shortcomings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733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Requires large number of records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Problematic when a predictor category is not present in training data </a:t>
            </a:r>
          </a:p>
          <a:p>
            <a:pPr marL="568325" lvl="2" indent="2540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Assigns 0 probability of response, ignoring information in other variables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lvl="1" eaLnBrk="1" hangingPunct="1"/>
            <a:endParaRPr lang="en-US" altLang="ko-KR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13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64019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Summary	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No statistical models involved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Naïve Bayes (like KNN) pays attention to complex interactions and local structure 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Computational challenges remain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66742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Naïve Bayes: The Basic Idea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For a given new record to be classified, find other records like it (i.e., same values for the predictors)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What is the prevalent class among those records?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Assign that class to your new record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9314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Usage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50675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Requires categorical variables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Numerical variable must be binned and converted to categorical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Can be used with very large data sets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Example:  Spell check programs assign your misspelled word to an established “class” (i.e., correctly spelled word)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31711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Exact Bayes Classifier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Relies on finding other records that share </a:t>
            </a:r>
            <a:r>
              <a:rPr lang="en-US" altLang="ko-KR" sz="2800" u="sng" dirty="0" smtClean="0">
                <a:ea typeface="굴림" charset="-127"/>
              </a:rPr>
              <a:t>same predictor values</a:t>
            </a:r>
            <a:r>
              <a:rPr lang="en-US" altLang="ko-KR" sz="2800" dirty="0" smtClean="0">
                <a:ea typeface="굴림" charset="-127"/>
              </a:rPr>
              <a:t> as record-to-be-classified. 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Want to find “probability of belonging to class </a:t>
            </a:r>
            <a:r>
              <a:rPr lang="en-US" altLang="ko-KR" sz="2800" i="1" dirty="0" smtClean="0">
                <a:ea typeface="굴림" charset="-127"/>
              </a:rPr>
              <a:t>C</a:t>
            </a:r>
            <a:r>
              <a:rPr lang="en-US" altLang="ko-KR" sz="2800" dirty="0" smtClean="0">
                <a:ea typeface="굴림" charset="-127"/>
              </a:rPr>
              <a:t>, given specified values of predictors.”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Even with large data sets, may be hard to find other records that </a:t>
            </a:r>
            <a:r>
              <a:rPr lang="en-US" altLang="ko-KR" sz="2800" b="1" dirty="0" smtClean="0">
                <a:ea typeface="굴림" charset="-127"/>
              </a:rPr>
              <a:t>exactly match</a:t>
            </a:r>
            <a:r>
              <a:rPr lang="en-US" altLang="ko-KR" sz="2800" dirty="0" smtClean="0">
                <a:ea typeface="굴림" charset="-127"/>
              </a:rPr>
              <a:t> your record, in terms of predictor values.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248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Solution – Naïve Bayes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Assume independence of predictor variables (within each class)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Use multiplication rule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Find same probability that record belongs to class C, given predictor values, </a:t>
            </a:r>
            <a:r>
              <a:rPr lang="en-US" altLang="ko-KR" sz="2800" u="sng" dirty="0" smtClean="0">
                <a:ea typeface="굴림" charset="-127"/>
              </a:rPr>
              <a:t>without</a:t>
            </a:r>
            <a:r>
              <a:rPr lang="en-US" altLang="ko-KR" sz="2800" dirty="0" smtClean="0">
                <a:ea typeface="굴림" charset="-127"/>
              </a:rPr>
              <a:t> limiting calculation to records that share all those same values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61835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ko-KR" sz="2400" dirty="0" smtClean="0">
                <a:ea typeface="굴림" charset="-127"/>
              </a:rPr>
              <a:t>Take a record, and note its predictor values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ko-KR" sz="2400" dirty="0" smtClean="0">
                <a:ea typeface="굴림" charset="-127"/>
              </a:rPr>
              <a:t>Find the probabilities those predictor values occur across all records in C1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ko-KR" sz="2400" dirty="0" smtClean="0">
                <a:ea typeface="굴림" charset="-127"/>
              </a:rPr>
              <a:t>Multiply them together, then by proportion of records belonging to C1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ko-KR" sz="2400" dirty="0" smtClean="0">
                <a:ea typeface="굴림" charset="-127"/>
              </a:rPr>
              <a:t>Same for C2, C3, etc.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ko-KR" sz="2400" dirty="0" smtClean="0">
                <a:ea typeface="굴림" charset="-127"/>
              </a:rPr>
              <a:t>Prob. of belonging to C1 is value from step (3) divide by sum of all such values C1 … </a:t>
            </a:r>
            <a:r>
              <a:rPr lang="en-US" altLang="ko-KR" sz="2400" dirty="0" err="1" smtClean="0">
                <a:ea typeface="굴림" charset="-127"/>
              </a:rPr>
              <a:t>Cn</a:t>
            </a:r>
            <a:endParaRPr lang="en-US" altLang="ko-KR" sz="2400" dirty="0" smtClean="0">
              <a:ea typeface="굴림" charset="-127"/>
            </a:endParaRP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ko-KR" sz="2400" dirty="0" smtClean="0">
                <a:ea typeface="굴림" charset="-127"/>
              </a:rPr>
              <a:t>Establish &amp; adjust a “cutoff” prob. for class of interest</a:t>
            </a:r>
          </a:p>
          <a:p>
            <a:pPr marL="514350" indent="-514350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3008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Financial Fraud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Target variable:  Audit finds fraud, no fraud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Predictors:  </a:t>
            </a:r>
          </a:p>
          <a:p>
            <a:pPr marL="742950" lvl="1" indent="-285750" eaLnBrk="1" hangingPunct="1">
              <a:buFont typeface="Wingdings 2" pitchFamily="18" charset="2"/>
              <a:buNone/>
            </a:pPr>
            <a:r>
              <a:rPr lang="en-US" altLang="ko-KR" sz="2200" smtClean="0">
                <a:ea typeface="굴림" charset="-127"/>
              </a:rPr>
              <a:t>Prior pending legal charges (yes/no)</a:t>
            </a:r>
          </a:p>
          <a:p>
            <a:pPr marL="742950" lvl="1" indent="-285750" eaLnBrk="1" hangingPunct="1">
              <a:buFont typeface="Wingdings 2" pitchFamily="18" charset="2"/>
              <a:buNone/>
            </a:pPr>
            <a:r>
              <a:rPr lang="en-US" altLang="ko-KR" sz="2200" smtClean="0">
                <a:ea typeface="굴림" charset="-127"/>
              </a:rPr>
              <a:t>Size of firm (small/large)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91274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81425"/>
            <a:ext cx="6821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83696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Exact Bayes Calculations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Goal: </a:t>
            </a:r>
            <a:r>
              <a:rPr lang="en-US" altLang="ko-KR" sz="2800" dirty="0" smtClean="0">
                <a:ea typeface="굴림" charset="-127"/>
              </a:rPr>
              <a:t>classify (as “fraudulent” or as “truthful”) a small firm with charges filed</a:t>
            </a:r>
          </a:p>
          <a:p>
            <a:pPr marL="0" indent="0" eaLnBrk="1" hangingPunct="1"/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There are 2 firms like that, one fraudulent and the other truthful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P(fraud | charges=y, size=small) = ½ = 0.50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Note: calculation is limited to the two firms matching those characteristics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8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570092821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536923</TotalTime>
  <Words>666</Words>
  <Application>Microsoft Office PowerPoint</Application>
  <PresentationFormat>화면 슬라이드 쇼(4:3)</PresentationFormat>
  <Paragraphs>119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1_Blends</vt:lpstr>
      <vt:lpstr>Data Mining for Business Intelligence</vt:lpstr>
      <vt:lpstr>Naïve Bayes: The Basic Idea</vt:lpstr>
      <vt:lpstr>Usage</vt:lpstr>
      <vt:lpstr>Exact Bayes Classifier</vt:lpstr>
      <vt:lpstr>Solution – Naïve Bayes</vt:lpstr>
      <vt:lpstr>Calculations</vt:lpstr>
      <vt:lpstr>Example: Financial Fraud</vt:lpstr>
      <vt:lpstr>PowerPoint 프레젠테이션</vt:lpstr>
      <vt:lpstr>Exact Bayes Calculations</vt:lpstr>
      <vt:lpstr>Naïve Bayes Calculations</vt:lpstr>
      <vt:lpstr>Naïve Bayes, cont.</vt:lpstr>
      <vt:lpstr>Independence Assumption</vt:lpstr>
      <vt:lpstr>Advantages</vt:lpstr>
      <vt:lpstr>Shortcomings</vt:lpstr>
      <vt:lpstr>Summary 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Sky</cp:lastModifiedBy>
  <cp:revision>966</cp:revision>
  <dcterms:created xsi:type="dcterms:W3CDTF">2007-09-27T14:26:51Z</dcterms:created>
  <dcterms:modified xsi:type="dcterms:W3CDTF">2014-10-10T05:03:52Z</dcterms:modified>
</cp:coreProperties>
</file>