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9" r:id="rId1"/>
  </p:sldMasterIdLst>
  <p:notesMasterIdLst>
    <p:notesMasterId r:id="rId50"/>
  </p:notesMasterIdLst>
  <p:handoutMasterIdLst>
    <p:handoutMasterId r:id="rId51"/>
  </p:handoutMasterIdLst>
  <p:sldIdLst>
    <p:sldId id="256" r:id="rId2"/>
    <p:sldId id="447" r:id="rId3"/>
    <p:sldId id="448" r:id="rId4"/>
    <p:sldId id="449" r:id="rId5"/>
    <p:sldId id="450" r:id="rId6"/>
    <p:sldId id="451" r:id="rId7"/>
    <p:sldId id="452" r:id="rId8"/>
    <p:sldId id="453" r:id="rId9"/>
    <p:sldId id="454" r:id="rId10"/>
    <p:sldId id="455" r:id="rId11"/>
    <p:sldId id="456" r:id="rId12"/>
    <p:sldId id="457" r:id="rId13"/>
    <p:sldId id="458" r:id="rId14"/>
    <p:sldId id="459" r:id="rId15"/>
    <p:sldId id="460" r:id="rId16"/>
    <p:sldId id="461" r:id="rId17"/>
    <p:sldId id="462" r:id="rId18"/>
    <p:sldId id="463" r:id="rId19"/>
    <p:sldId id="464" r:id="rId20"/>
    <p:sldId id="465" r:id="rId21"/>
    <p:sldId id="466" r:id="rId22"/>
    <p:sldId id="480" r:id="rId23"/>
    <p:sldId id="481" r:id="rId24"/>
    <p:sldId id="482" r:id="rId25"/>
    <p:sldId id="483" r:id="rId26"/>
    <p:sldId id="484" r:id="rId27"/>
    <p:sldId id="485" r:id="rId28"/>
    <p:sldId id="486" r:id="rId29"/>
    <p:sldId id="487" r:id="rId30"/>
    <p:sldId id="488" r:id="rId31"/>
    <p:sldId id="489" r:id="rId32"/>
    <p:sldId id="490" r:id="rId33"/>
    <p:sldId id="491" r:id="rId34"/>
    <p:sldId id="492" r:id="rId35"/>
    <p:sldId id="493" r:id="rId36"/>
    <p:sldId id="467" r:id="rId37"/>
    <p:sldId id="468" r:id="rId38"/>
    <p:sldId id="469" r:id="rId39"/>
    <p:sldId id="470" r:id="rId40"/>
    <p:sldId id="471" r:id="rId41"/>
    <p:sldId id="472" r:id="rId42"/>
    <p:sldId id="473" r:id="rId43"/>
    <p:sldId id="474" r:id="rId44"/>
    <p:sldId id="475" r:id="rId45"/>
    <p:sldId id="476" r:id="rId46"/>
    <p:sldId id="477" r:id="rId47"/>
    <p:sldId id="478" r:id="rId48"/>
    <p:sldId id="479" r:id="rId49"/>
  </p:sldIdLst>
  <p:sldSz cx="9144000" cy="6858000" type="screen4x3"/>
  <p:notesSz cx="7315200" cy="96012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황설" initials="황" lastIdx="1" clrIdx="0">
    <p:extLst>
      <p:ext uri="{19B8F6BF-5375-455C-9EA6-DF929625EA0E}">
        <p15:presenceInfo xmlns:p15="http://schemas.microsoft.com/office/powerpoint/2012/main" userId="595f670269452d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  <a:srgbClr val="FFFF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0323" autoAdjust="0"/>
  </p:normalViewPr>
  <p:slideViewPr>
    <p:cSldViewPr snapToGrid="0">
      <p:cViewPr varScale="1">
        <p:scale>
          <a:sx n="89" d="100"/>
          <a:sy n="89" d="100"/>
        </p:scale>
        <p:origin x="4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28T13:12:32.197" idx="1">
    <p:pos x="10" y="10"/>
    <p:text>Greedy method
One variable at a time
A heuristic because the global optimium is hard to find</p:text>
    <p:extLst>
      <p:ext uri="{C676402C-5697-4E1C-873F-D02D1690AC5C}">
        <p15:threadingInfo xmlns:p15="http://schemas.microsoft.com/office/powerpoint/2012/main" timeZoneBias="-54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31484862-6847-4214-86BE-97690DF3E49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1152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t" anchorCtr="0" compatLnSpc="1">
            <a:prstTxWarp prst="textNoShape">
              <a:avLst/>
            </a:prstTxWarp>
          </a:bodyPr>
          <a:lstStyle>
            <a:lvl1pPr defTabSz="990600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t" anchorCtr="0" compatLnSpc="1">
            <a:prstTxWarp prst="textNoShape">
              <a:avLst/>
            </a:prstTxWarp>
          </a:bodyPr>
          <a:lstStyle>
            <a:lvl1pPr algn="r" defTabSz="990600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5013" y="4560888"/>
            <a:ext cx="58451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b" anchorCtr="0" compatLnSpc="1">
            <a:prstTxWarp prst="textNoShape">
              <a:avLst/>
            </a:prstTxWarp>
          </a:bodyPr>
          <a:lstStyle>
            <a:lvl1pPr defTabSz="990600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b" anchorCtr="0" compatLnSpc="1">
            <a:prstTxWarp prst="textNoShape">
              <a:avLst/>
            </a:prstTxWarp>
          </a:bodyPr>
          <a:lstStyle>
            <a:lvl1pPr algn="r" defTabSz="990600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F19F9B78-0BCF-4A3A-8A56-51BCDBB3BFA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29214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B5276D2B-87DB-41CB-B9AC-115AD967AFFD}" type="slidenum">
              <a:rPr kumimoji="0" lang="ko-KR" altLang="en-US" smtClean="0">
                <a:ea typeface="굴림" pitchFamily="50" charset="-127"/>
              </a:rPr>
              <a:pPr eaLnBrk="1" hangingPunct="1"/>
              <a:t>0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625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404C105-8BFC-4F2D-9FC8-FA60E6D6A9D1}" type="slidenum">
              <a:rPr lang="en-US" altLang="ko-KR">
                <a:latin typeface="Calibri" pitchFamily="34" charset="0"/>
              </a:rPr>
              <a:pPr eaLnBrk="1" hangingPunct="1"/>
              <a:t>9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852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FE45826-5DF9-4EFD-B5CC-547E82ED705E}" type="slidenum">
              <a:rPr lang="en-US" altLang="ko-KR">
                <a:latin typeface="Calibri" pitchFamily="34" charset="0"/>
              </a:rPr>
              <a:pPr eaLnBrk="1" hangingPunct="1"/>
              <a:t>10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033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0E505BC-8163-480A-B0D5-4E3A7771F4ED}" type="slidenum">
              <a:rPr lang="en-US" altLang="ko-KR">
                <a:latin typeface="Calibri" pitchFamily="34" charset="0"/>
              </a:rPr>
              <a:pPr eaLnBrk="1" hangingPunct="1"/>
              <a:t>11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577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9817AD3-1768-4F1A-836D-D1C54E5BFD0B}" type="slidenum">
              <a:rPr lang="en-US" altLang="ko-KR">
                <a:latin typeface="Calibri" pitchFamily="34" charset="0"/>
              </a:rPr>
              <a:pPr eaLnBrk="1" hangingPunct="1"/>
              <a:t>12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174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EA8AA08-835B-4B00-B033-2E9C13BC4A7C}" type="slidenum">
              <a:rPr lang="en-US" altLang="ko-KR">
                <a:latin typeface="Calibri" pitchFamily="34" charset="0"/>
              </a:rPr>
              <a:pPr eaLnBrk="1" hangingPunct="1"/>
              <a:t>13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609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27FCB87-81CF-4955-89A2-84368CA9FC57}" type="slidenum">
              <a:rPr lang="en-US" altLang="ko-KR">
                <a:latin typeface="Calibri" pitchFamily="34" charset="0"/>
              </a:rPr>
              <a:pPr eaLnBrk="1" hangingPunct="1"/>
              <a:t>14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89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4925634-7638-453E-A981-8A7AB26F687D}" type="slidenum">
              <a:rPr lang="en-US" altLang="ko-KR">
                <a:latin typeface="Calibri" pitchFamily="34" charset="0"/>
              </a:rPr>
              <a:pPr eaLnBrk="1" hangingPunct="1"/>
              <a:t>15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657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CE39942-49DE-47D3-85F6-2BAEBB169DD1}" type="slidenum">
              <a:rPr lang="en-US" altLang="ko-KR">
                <a:latin typeface="Calibri" pitchFamily="34" charset="0"/>
              </a:rPr>
              <a:pPr eaLnBrk="1" hangingPunct="1"/>
              <a:t>16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611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F15790-3962-47D5-A463-28AA170C19AC}" type="slidenum">
              <a:rPr lang="en-US" altLang="ko-KR">
                <a:latin typeface="Calibri" pitchFamily="34" charset="0"/>
              </a:rPr>
              <a:pPr eaLnBrk="1" hangingPunct="1"/>
              <a:t>17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477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1E09BCB-8504-4924-9F25-A2EA4B93F956}" type="slidenum">
              <a:rPr lang="en-US" altLang="ko-KR">
                <a:latin typeface="Calibri" pitchFamily="34" charset="0"/>
              </a:rPr>
              <a:pPr eaLnBrk="1" hangingPunct="1"/>
              <a:t>18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93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22AE571-0A5F-41A8-8B36-CC303C5B0B5D}" type="slidenum">
              <a:rPr lang="en-US" altLang="ko-KR">
                <a:latin typeface="Calibri" pitchFamily="34" charset="0"/>
              </a:rPr>
              <a:pPr eaLnBrk="1" hangingPunct="1"/>
              <a:t>1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890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F505D9D-4C6C-45CA-8006-437D8136A1C1}" type="slidenum">
              <a:rPr lang="en-US" altLang="ko-KR">
                <a:latin typeface="Calibri" pitchFamily="34" charset="0"/>
              </a:rPr>
              <a:pPr eaLnBrk="1" hangingPunct="1"/>
              <a:t>19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5731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585E43B-0506-4FFA-8215-934862B1654E}" type="slidenum">
              <a:rPr lang="en-US" altLang="ko-KR">
                <a:latin typeface="Calibri" pitchFamily="34" charset="0"/>
              </a:rPr>
              <a:pPr eaLnBrk="1" hangingPunct="1"/>
              <a:t>20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555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0EE76A1-F66B-4B50-9143-E63B9C1FAF6D}" type="slidenum">
              <a:rPr lang="en-US" altLang="ko-KR">
                <a:latin typeface="Calibri" pitchFamily="34" charset="0"/>
              </a:rPr>
              <a:pPr eaLnBrk="1" hangingPunct="1"/>
              <a:t>35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4717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F59B047-2B50-4A3F-B462-074D73161EDD}" type="slidenum">
              <a:rPr lang="en-US" altLang="ko-KR">
                <a:latin typeface="Calibri" pitchFamily="34" charset="0"/>
              </a:rPr>
              <a:pPr eaLnBrk="1" hangingPunct="1"/>
              <a:t>36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593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E575256-6842-4B7B-9457-0D53F1269CC2}" type="slidenum">
              <a:rPr lang="en-US" altLang="ko-KR">
                <a:latin typeface="Calibri" pitchFamily="34" charset="0"/>
              </a:rPr>
              <a:pPr eaLnBrk="1" hangingPunct="1"/>
              <a:t>37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8727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923CBF6-828B-4247-B0E1-62A936020452}" type="slidenum">
              <a:rPr lang="en-US" altLang="ko-KR">
                <a:latin typeface="Calibri" pitchFamily="34" charset="0"/>
              </a:rPr>
              <a:pPr eaLnBrk="1" hangingPunct="1"/>
              <a:t>38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2340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9E56C00-30EF-4BE0-B887-2C3EA0690A33}" type="slidenum">
              <a:rPr lang="en-US" altLang="ko-KR">
                <a:latin typeface="Calibri" pitchFamily="34" charset="0"/>
              </a:rPr>
              <a:pPr eaLnBrk="1" hangingPunct="1"/>
              <a:t>39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296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3A9FDBC-887A-4402-974E-48B7F534883D}" type="slidenum">
              <a:rPr lang="en-US" altLang="ko-KR">
                <a:latin typeface="Calibri" pitchFamily="34" charset="0"/>
              </a:rPr>
              <a:pPr eaLnBrk="1" hangingPunct="1"/>
              <a:t>40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8205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A10F991-809F-4661-9839-60A30700629C}" type="slidenum">
              <a:rPr lang="en-US" altLang="ko-KR">
                <a:latin typeface="Calibri" pitchFamily="34" charset="0"/>
              </a:rPr>
              <a:pPr eaLnBrk="1" hangingPunct="1"/>
              <a:t>41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1001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3944593-003F-42F2-B001-39521F8FCAB8}" type="slidenum">
              <a:rPr lang="en-US" altLang="ko-KR">
                <a:latin typeface="Calibri" pitchFamily="34" charset="0"/>
              </a:rPr>
              <a:pPr eaLnBrk="1" hangingPunct="1"/>
              <a:t>42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710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2E69B43-1B27-4169-8727-6140845C31AB}" type="slidenum">
              <a:rPr lang="en-US" altLang="ko-KR">
                <a:latin typeface="Calibri" pitchFamily="34" charset="0"/>
              </a:rPr>
              <a:pPr eaLnBrk="1" hangingPunct="1"/>
              <a:t>2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4426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C6588F9-B317-4767-AD9B-E40386688FAD}" type="slidenum">
              <a:rPr lang="en-US" altLang="ko-KR">
                <a:latin typeface="Calibri" pitchFamily="34" charset="0"/>
              </a:rPr>
              <a:pPr eaLnBrk="1" hangingPunct="1"/>
              <a:t>43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6502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A4A9D97-7534-4E75-97F1-B755FF2BCC56}" type="slidenum">
              <a:rPr lang="en-US" altLang="ko-KR">
                <a:latin typeface="Calibri" pitchFamily="34" charset="0"/>
              </a:rPr>
              <a:pPr eaLnBrk="1" hangingPunct="1"/>
              <a:t>44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2554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3BBEA69-4BE9-456A-B919-73EEED940444}" type="slidenum">
              <a:rPr lang="en-US" altLang="ko-KR">
                <a:latin typeface="Calibri" pitchFamily="34" charset="0"/>
              </a:rPr>
              <a:pPr eaLnBrk="1" hangingPunct="1"/>
              <a:t>45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2475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31E908-EFA8-4B55-BF2A-2B4159BB3201}" type="slidenum">
              <a:rPr lang="en-US" altLang="ko-KR">
                <a:latin typeface="Calibri" pitchFamily="34" charset="0"/>
              </a:rPr>
              <a:pPr eaLnBrk="1" hangingPunct="1"/>
              <a:t>46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6321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C649191-2116-44B8-95A9-CBBDDAE9048E}" type="slidenum">
              <a:rPr lang="en-US" altLang="ko-KR">
                <a:latin typeface="Calibri" pitchFamily="34" charset="0"/>
              </a:rPr>
              <a:pPr eaLnBrk="1" hangingPunct="1"/>
              <a:t>47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995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E438B36-717A-4ED3-8E40-A23DC1730199}" type="slidenum">
              <a:rPr lang="en-US" altLang="ko-KR">
                <a:latin typeface="Calibri" pitchFamily="34" charset="0"/>
              </a:rPr>
              <a:pPr eaLnBrk="1" hangingPunct="1"/>
              <a:t>3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204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9AAF90D-A9B5-4FC8-98AE-57A34FFD2CBE}" type="slidenum">
              <a:rPr lang="en-US" altLang="ko-KR">
                <a:latin typeface="Calibri" pitchFamily="34" charset="0"/>
              </a:rPr>
              <a:pPr eaLnBrk="1" hangingPunct="1"/>
              <a:t>4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529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787559C-EE29-435C-891F-E96039C97057}" type="slidenum">
              <a:rPr lang="en-US" altLang="ko-KR">
                <a:latin typeface="Calibri" pitchFamily="34" charset="0"/>
              </a:rPr>
              <a:pPr eaLnBrk="1" hangingPunct="1"/>
              <a:t>5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178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F041AEE-F2C3-4FAE-9E1B-95097022BF78}" type="slidenum">
              <a:rPr lang="en-US" altLang="ko-KR">
                <a:latin typeface="Calibri" pitchFamily="34" charset="0"/>
              </a:rPr>
              <a:pPr eaLnBrk="1" hangingPunct="1"/>
              <a:t>6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095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3F40614-72FD-45F4-8B9F-02F8308BCEEC}" type="slidenum">
              <a:rPr lang="en-US" altLang="ko-KR">
                <a:latin typeface="Calibri" pitchFamily="34" charset="0"/>
              </a:rPr>
              <a:pPr eaLnBrk="1" hangingPunct="1"/>
              <a:t>7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828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CE18D5B-DCBD-403D-BB2B-97ECA21A2E59}" type="slidenum">
              <a:rPr lang="en-US" altLang="ko-KR">
                <a:latin typeface="Calibri" pitchFamily="34" charset="0"/>
              </a:rPr>
              <a:pPr eaLnBrk="1" hangingPunct="1"/>
              <a:t>8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105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3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748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CD57F-2112-4899-84AB-0743E5FB4A8B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915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7AF16-7854-4177-8F2E-808FF024C93A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86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237F3-3437-49CB-B38E-0FB00A617D8A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492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5CBF0-2FEC-4B57-A970-BED9116B75FE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21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63542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63542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0577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0577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98467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5274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3180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02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79988"/>
            <a:ext cx="7772400" cy="45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3600" y="63388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45E5E756-3A3D-4879-98E2-91125A49B1B4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3" r:id="rId2"/>
    <p:sldLayoutId id="2147483714" r:id="rId3"/>
    <p:sldLayoutId id="2147483715" r:id="rId4"/>
    <p:sldLayoutId id="2147483717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0450" y="1592263"/>
            <a:ext cx="8083550" cy="1601787"/>
          </a:xfrm>
        </p:spPr>
        <p:txBody>
          <a:bodyPr/>
          <a:lstStyle/>
          <a:p>
            <a:pPr eaLnBrk="1" hangingPunct="1"/>
            <a:r>
              <a:rPr lang="en-US" altLang="ko-KR" sz="4800" smtClean="0">
                <a:ea typeface="굴림" pitchFamily="50" charset="-127"/>
              </a:rPr>
              <a:t>Data Mining for Business Intelligence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4353438"/>
            <a:ext cx="7562850" cy="2241550"/>
          </a:xfrm>
        </p:spPr>
        <p:txBody>
          <a:bodyPr/>
          <a:lstStyle/>
          <a:p>
            <a:pPr eaLnBrk="1" hangingPunct="1"/>
            <a:r>
              <a:rPr lang="en-US" altLang="ko-KR" sz="2400" dirty="0" err="1" smtClean="0">
                <a:ea typeface="굴림" pitchFamily="50" charset="-127"/>
              </a:rPr>
              <a:t>Kichun</a:t>
            </a:r>
            <a:r>
              <a:rPr lang="en-US" altLang="ko-KR" sz="2400" dirty="0" smtClean="0">
                <a:ea typeface="굴림" pitchFamily="50" charset="-127"/>
              </a:rPr>
              <a:t> Lee, Ph.D.</a:t>
            </a:r>
          </a:p>
          <a:p>
            <a:pPr eaLnBrk="1" hangingPunct="1"/>
            <a:r>
              <a:rPr lang="en-US" altLang="ko-KR" sz="2400" dirty="0" smtClean="0">
                <a:ea typeface="굴림" pitchFamily="50" charset="-127"/>
              </a:rPr>
              <a:t>Department of Industrial Engineering</a:t>
            </a:r>
          </a:p>
          <a:p>
            <a:pPr eaLnBrk="1" hangingPunct="1"/>
            <a:r>
              <a:rPr lang="en-US" altLang="ko-KR" sz="2400" dirty="0" err="1" smtClean="0">
                <a:ea typeface="굴림" pitchFamily="50" charset="-127"/>
              </a:rPr>
              <a:t>Hanyang</a:t>
            </a:r>
            <a:r>
              <a:rPr lang="en-US" altLang="ko-KR" sz="2400" dirty="0" smtClean="0">
                <a:ea typeface="굴림" pitchFamily="50" charset="-127"/>
              </a:rPr>
              <a:t> University, Seoul, Korea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96050" y="3344863"/>
            <a:ext cx="85972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sz="3200" i="1" kern="0" dirty="0">
                <a:solidFill>
                  <a:srgbClr val="333399"/>
                </a:solidFill>
                <a:latin typeface="Tahoma"/>
                <a:ea typeface="굴림" pitchFamily="50" charset="-127"/>
                <a:cs typeface="+mj-cs"/>
              </a:rPr>
              <a:t>Chapter </a:t>
            </a:r>
            <a:r>
              <a:rPr kumimoji="0" lang="en-US" altLang="ko-KR" sz="3200" i="1" kern="0" dirty="0" smtClean="0">
                <a:solidFill>
                  <a:srgbClr val="333399"/>
                </a:solidFill>
                <a:latin typeface="Tahoma"/>
                <a:ea typeface="굴림" pitchFamily="50" charset="-127"/>
                <a:cs typeface="+mj-cs"/>
              </a:rPr>
              <a:t>9</a:t>
            </a:r>
            <a:r>
              <a:rPr kumimoji="0" lang="en-US" altLang="ko-KR" sz="3200" i="1" kern="0" dirty="0">
                <a:solidFill>
                  <a:srgbClr val="333399"/>
                </a:solidFill>
                <a:latin typeface="Tahoma"/>
                <a:ea typeface="굴림" pitchFamily="50" charset="-127"/>
                <a:cs typeface="+mj-cs"/>
              </a:rPr>
              <a:t>: Classification and Regression Trees</a:t>
            </a:r>
            <a:endParaRPr lang="ko-KR" altLang="en-US" sz="3200" i="1" dirty="0">
              <a:ea typeface="LG_BOLD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Note: Categorical Variables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>
                <a:ea typeface="굴림" charset="-127"/>
              </a:rPr>
              <a:t>Examine all possible ways in which the categories can be split.</a:t>
            </a:r>
          </a:p>
          <a:p>
            <a:pPr eaLnBrk="1" hangingPunct="1"/>
            <a:endParaRPr lang="en-US" altLang="ko-KR" sz="2400" dirty="0" smtClean="0">
              <a:ea typeface="굴림" charset="-127"/>
            </a:endParaRP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E.g., categories A, B, C can be split 3 ways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{A} and {B, C}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{B} and {A, C}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{C} and {A, B}</a:t>
            </a:r>
          </a:p>
          <a:p>
            <a:pPr eaLnBrk="1" hangingPunct="1"/>
            <a:endParaRPr lang="en-US" altLang="ko-KR" sz="2400" dirty="0" smtClean="0">
              <a:ea typeface="굴림" charset="-127"/>
            </a:endParaRP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With many categories, # of splits becomes huge</a:t>
            </a:r>
          </a:p>
          <a:p>
            <a:pPr eaLnBrk="1" hangingPunct="1"/>
            <a:r>
              <a:rPr lang="en-US" altLang="ko-KR" sz="2400" dirty="0" err="1" smtClean="0">
                <a:ea typeface="굴림" charset="-127"/>
              </a:rPr>
              <a:t>XLMiner</a:t>
            </a:r>
            <a:r>
              <a:rPr lang="en-US" altLang="ko-KR" sz="2400" dirty="0" smtClean="0">
                <a:ea typeface="굴림" charset="-127"/>
              </a:rPr>
              <a:t> supports only binary categorical variables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9</a:t>
            </a:fld>
            <a:r>
              <a:rPr kumimoji="0" lang="en-US" altLang="ko-KR" dirty="0" smtClean="0">
                <a:ea typeface="굴림" pitchFamily="50" charset="-127"/>
              </a:rPr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202066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pPr eaLnBrk="1" hangingPunct="1"/>
            <a:r>
              <a:rPr lang="en-US" altLang="ko-KR" sz="4000" dirty="0" smtClean="0">
                <a:ea typeface="굴림" charset="-127"/>
              </a:rPr>
              <a:t>The first split: Lot Size = 19,000</a:t>
            </a: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581150"/>
            <a:ext cx="676275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1905000" y="3581400"/>
            <a:ext cx="46482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10</a:t>
            </a:fld>
            <a:r>
              <a:rPr kumimoji="0" lang="en-US" altLang="ko-KR" dirty="0" smtClean="0">
                <a:ea typeface="굴림" pitchFamily="50" charset="-127"/>
              </a:rPr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173244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20762"/>
          </a:xfrm>
        </p:spPr>
        <p:txBody>
          <a:bodyPr/>
          <a:lstStyle/>
          <a:p>
            <a:pPr eaLnBrk="1" hangingPunct="1"/>
            <a:r>
              <a:rPr lang="en-US" altLang="ko-KR" sz="4000" dirty="0" smtClean="0">
                <a:ea typeface="굴림" charset="-127"/>
              </a:rPr>
              <a:t>Second Split: Income = $84,000</a:t>
            </a:r>
          </a:p>
        </p:txBody>
      </p:sp>
      <p:pic>
        <p:nvPicPr>
          <p:cNvPr id="19459" name="Content Placeholder 3" descr="CT-mower2.jp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366838"/>
            <a:ext cx="6400800" cy="5192712"/>
          </a:xfrm>
        </p:spPr>
      </p:pic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11</a:t>
            </a:fld>
            <a:r>
              <a:rPr kumimoji="0" lang="en-US" altLang="ko-KR" dirty="0" smtClean="0">
                <a:ea typeface="굴림" pitchFamily="50" charset="-127"/>
              </a:rPr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382185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pPr eaLnBrk="1" hangingPunct="1"/>
            <a:r>
              <a:rPr lang="en-US" altLang="ko-KR" sz="4000" dirty="0" smtClean="0">
                <a:ea typeface="굴림" charset="-127"/>
              </a:rPr>
              <a:t>After All Splits</a:t>
            </a:r>
          </a:p>
        </p:txBody>
      </p:sp>
      <p:pic>
        <p:nvPicPr>
          <p:cNvPr id="20483" name="Content Placeholder 3" descr="CT-mowerSPLITS.jp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066800"/>
            <a:ext cx="6705600" cy="5591175"/>
          </a:xfrm>
        </p:spPr>
      </p:pic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12</a:t>
            </a:fld>
            <a:r>
              <a:rPr kumimoji="0" lang="en-US" altLang="ko-KR" dirty="0" smtClean="0">
                <a:ea typeface="굴림" pitchFamily="50" charset="-127"/>
              </a:rPr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296506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ko-KR" smtClean="0">
                <a:ea typeface="굴림" charset="-127"/>
              </a:rPr>
              <a:t>Measuring Impurity</a:t>
            </a:r>
          </a:p>
        </p:txBody>
      </p:sp>
      <p:sp>
        <p:nvSpPr>
          <p:cNvPr id="3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13</a:t>
            </a:fld>
            <a:r>
              <a:rPr kumimoji="0" lang="en-US" altLang="ko-KR" dirty="0" smtClean="0">
                <a:ea typeface="굴림" pitchFamily="50" charset="-127"/>
              </a:rPr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34427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Gini Index</a:t>
            </a:r>
          </a:p>
        </p:txBody>
      </p:sp>
      <p:sp>
        <p:nvSpPr>
          <p:cNvPr id="1028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696200" cy="16764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smtClean="0">
                <a:ea typeface="굴림" charset="-127"/>
              </a:rPr>
              <a:t>Gini Index for rectangle </a:t>
            </a:r>
            <a:r>
              <a:rPr lang="en-US" altLang="ko-KR" i="1" smtClean="0">
                <a:ea typeface="굴림" charset="-127"/>
              </a:rPr>
              <a:t>A </a:t>
            </a:r>
            <a:r>
              <a:rPr lang="en-US" altLang="ko-KR" smtClean="0">
                <a:ea typeface="굴림" charset="-127"/>
              </a:rPr>
              <a:t>containing</a:t>
            </a:r>
            <a:r>
              <a:rPr lang="en-US" altLang="ko-KR" i="1" smtClean="0">
                <a:ea typeface="굴림" charset="-127"/>
              </a:rPr>
              <a:t> m </a:t>
            </a:r>
            <a:r>
              <a:rPr lang="en-US" altLang="ko-KR" smtClean="0">
                <a:ea typeface="굴림" charset="-127"/>
              </a:rPr>
              <a:t>records</a:t>
            </a:r>
          </a:p>
          <a:p>
            <a:pPr eaLnBrk="1" hangingPunct="1"/>
            <a:endParaRPr lang="en-US" altLang="ko-KR" smtClean="0">
              <a:ea typeface="굴림" charset="-127"/>
            </a:endParaRPr>
          </a:p>
          <a:p>
            <a:pPr eaLnBrk="1" hangingPunct="1"/>
            <a:endParaRPr lang="en-US" altLang="ko-KR" smtClean="0">
              <a:ea typeface="굴림" charset="-127"/>
            </a:endParaRPr>
          </a:p>
        </p:txBody>
      </p:sp>
      <p:sp>
        <p:nvSpPr>
          <p:cNvPr id="1029" name="Content Placeholder 7"/>
          <p:cNvSpPr>
            <a:spLocks noGrp="1"/>
          </p:cNvSpPr>
          <p:nvPr>
            <p:ph sz="quarter" idx="2"/>
          </p:nvPr>
        </p:nvSpPr>
        <p:spPr>
          <a:xfrm>
            <a:off x="1066800" y="3200400"/>
            <a:ext cx="7616825" cy="2819400"/>
          </a:xfrm>
        </p:spPr>
        <p:txBody>
          <a:bodyPr/>
          <a:lstStyle/>
          <a:p>
            <a:pPr marL="517525" indent="-517525" eaLnBrk="1" hangingPunct="1">
              <a:buFont typeface="Wingdings 2" pitchFamily="18" charset="2"/>
              <a:buNone/>
            </a:pPr>
            <a:r>
              <a:rPr lang="en-US" altLang="ko-KR" i="1" smtClean="0">
                <a:ea typeface="굴림" charset="-127"/>
              </a:rPr>
              <a:t>p</a:t>
            </a:r>
            <a:r>
              <a:rPr lang="en-US" altLang="ko-KR" smtClean="0">
                <a:ea typeface="굴림" charset="-127"/>
              </a:rPr>
              <a:t> = proportion of cases in rectangle </a:t>
            </a:r>
            <a:r>
              <a:rPr lang="en-US" altLang="ko-KR" i="1" smtClean="0">
                <a:ea typeface="굴림" charset="-127"/>
              </a:rPr>
              <a:t>A</a:t>
            </a:r>
            <a:r>
              <a:rPr lang="en-US" altLang="ko-KR" smtClean="0">
                <a:ea typeface="굴림" charset="-127"/>
              </a:rPr>
              <a:t> that belong to class </a:t>
            </a:r>
            <a:r>
              <a:rPr lang="en-US" altLang="ko-KR" i="1" smtClean="0">
                <a:ea typeface="굴림" charset="-127"/>
              </a:rPr>
              <a:t>k</a:t>
            </a:r>
          </a:p>
          <a:p>
            <a:pPr marL="517525" indent="-517525" eaLnBrk="1" hangingPunct="1"/>
            <a:endParaRPr lang="en-US" altLang="ko-KR" smtClean="0">
              <a:ea typeface="굴림" charset="-127"/>
            </a:endParaRPr>
          </a:p>
          <a:p>
            <a:pPr lvl="1" eaLnBrk="1" hangingPunct="1"/>
            <a:r>
              <a:rPr lang="en-US" altLang="ko-KR" smtClean="0">
                <a:ea typeface="굴림" charset="-127"/>
              </a:rPr>
              <a:t>I(A) = 0 when all cases belong to same class</a:t>
            </a:r>
          </a:p>
          <a:p>
            <a:pPr lvl="1" eaLnBrk="1" hangingPunct="1"/>
            <a:r>
              <a:rPr lang="en-US" altLang="ko-KR" smtClean="0">
                <a:ea typeface="굴림" charset="-127"/>
              </a:rPr>
              <a:t>Max value when all classes are equally represented (= 0.50 in binary case)</a:t>
            </a:r>
          </a:p>
          <a:p>
            <a:pPr marL="517525" indent="-517525" eaLnBrk="1" hangingPunct="1">
              <a:buFont typeface="Wingdings 2" pitchFamily="18" charset="2"/>
              <a:buNone/>
            </a:pPr>
            <a:endParaRPr lang="en-US" altLang="ko-KR" sz="1800" smtClean="0">
              <a:ea typeface="굴림" charset="-127"/>
            </a:endParaRPr>
          </a:p>
          <a:p>
            <a:pPr marL="517525" indent="-517525" eaLnBrk="1" hangingPunct="1">
              <a:buFont typeface="Wingdings 2" pitchFamily="18" charset="2"/>
              <a:buNone/>
            </a:pPr>
            <a:r>
              <a:rPr lang="en-US" altLang="ko-KR" sz="1800" smtClean="0">
                <a:ea typeface="굴림" charset="-127"/>
              </a:rPr>
              <a:t>Note: XLMiner uses a variant called “delta splitting rule”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041525" y="2197100"/>
          <a:ext cx="69500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4" imgW="2288252" imgH="329749" progId="">
                  <p:embed/>
                </p:oleObj>
              </mc:Choice>
              <mc:Fallback>
                <p:oleObj name="Document" r:id="rId4" imgW="2288252" imgH="32974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525" y="2197100"/>
                        <a:ext cx="695007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14</a:t>
            </a:fld>
            <a:r>
              <a:rPr kumimoji="0" lang="en-US" altLang="ko-KR" dirty="0" smtClean="0">
                <a:ea typeface="굴림" pitchFamily="50" charset="-127"/>
              </a:rPr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421532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Entropy</a:t>
            </a:r>
          </a:p>
        </p:txBody>
      </p:sp>
      <p:sp>
        <p:nvSpPr>
          <p:cNvPr id="2052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3810000"/>
            <a:ext cx="7086600" cy="2209800"/>
          </a:xfrm>
        </p:spPr>
        <p:txBody>
          <a:bodyPr/>
          <a:lstStyle/>
          <a:p>
            <a:pPr marL="517525" indent="-517525" eaLnBrk="1" hangingPunct="1">
              <a:buFont typeface="Wingdings 2" pitchFamily="18" charset="2"/>
              <a:buNone/>
            </a:pPr>
            <a:r>
              <a:rPr lang="en-US" altLang="ko-KR" i="1" dirty="0" smtClean="0">
                <a:ea typeface="굴림" charset="-127"/>
              </a:rPr>
              <a:t>p</a:t>
            </a:r>
            <a:r>
              <a:rPr lang="en-US" altLang="ko-KR" dirty="0" smtClean="0">
                <a:ea typeface="굴림" charset="-127"/>
              </a:rPr>
              <a:t> = proportion of cases (out of </a:t>
            </a:r>
            <a:r>
              <a:rPr lang="en-US" altLang="ko-KR" i="1" dirty="0" smtClean="0">
                <a:ea typeface="굴림" charset="-127"/>
              </a:rPr>
              <a:t>m</a:t>
            </a:r>
            <a:r>
              <a:rPr lang="en-US" altLang="ko-KR" dirty="0" smtClean="0">
                <a:ea typeface="굴림" charset="-127"/>
              </a:rPr>
              <a:t>) in rectangle </a:t>
            </a:r>
            <a:r>
              <a:rPr lang="en-US" altLang="ko-KR" i="1" dirty="0" smtClean="0">
                <a:ea typeface="굴림" charset="-127"/>
              </a:rPr>
              <a:t>A</a:t>
            </a:r>
            <a:r>
              <a:rPr lang="en-US" altLang="ko-KR" dirty="0" smtClean="0">
                <a:ea typeface="굴림" charset="-127"/>
              </a:rPr>
              <a:t> that belong to class </a:t>
            </a:r>
            <a:r>
              <a:rPr lang="en-US" altLang="ko-KR" i="1" dirty="0" smtClean="0">
                <a:ea typeface="굴림" charset="-127"/>
              </a:rPr>
              <a:t>k </a:t>
            </a:r>
          </a:p>
          <a:p>
            <a:pPr marL="517525" indent="-517525" eaLnBrk="1" hangingPunct="1"/>
            <a:endParaRPr lang="en-US" altLang="ko-KR" dirty="0" smtClean="0">
              <a:ea typeface="굴림" charset="-127"/>
            </a:endParaRPr>
          </a:p>
          <a:p>
            <a:pPr marL="517525" indent="-517525" eaLnBrk="1" hangingPunct="1"/>
            <a:r>
              <a:rPr lang="en-US" altLang="ko-KR" dirty="0" smtClean="0">
                <a:ea typeface="굴림" charset="-127"/>
              </a:rPr>
              <a:t>Entropy ranges between 0 (most pure) and log</a:t>
            </a:r>
            <a:r>
              <a:rPr lang="en-US" altLang="ko-KR" baseline="-25000" dirty="0" smtClean="0">
                <a:ea typeface="굴림" charset="-127"/>
              </a:rPr>
              <a:t>2</a:t>
            </a:r>
            <a:r>
              <a:rPr lang="en-US" altLang="ko-KR" dirty="0" smtClean="0">
                <a:ea typeface="굴림" charset="-127"/>
              </a:rPr>
              <a:t>(</a:t>
            </a:r>
            <a:r>
              <a:rPr lang="en-US" altLang="ko-KR" i="1" dirty="0" smtClean="0">
                <a:ea typeface="굴림" charset="-127"/>
              </a:rPr>
              <a:t>m</a:t>
            </a:r>
            <a:r>
              <a:rPr lang="en-US" altLang="ko-KR" dirty="0" smtClean="0">
                <a:ea typeface="굴림" charset="-127"/>
              </a:rPr>
              <a:t>) (equal representation of classes)</a:t>
            </a:r>
          </a:p>
          <a:p>
            <a:pPr marL="517525" indent="-517525" eaLnBrk="1" hangingPunct="1"/>
            <a:endParaRPr lang="en-US" altLang="ko-KR" dirty="0" smtClean="0">
              <a:ea typeface="굴림" charset="-127"/>
            </a:endParaRPr>
          </a:p>
        </p:txBody>
      </p:sp>
      <p:sp>
        <p:nvSpPr>
          <p:cNvPr id="2053" name="Content Placeholder 9"/>
          <p:cNvSpPr>
            <a:spLocks noGrp="1"/>
          </p:cNvSpPr>
          <p:nvPr>
            <p:ph sz="quarter" idx="2"/>
          </p:nvPr>
        </p:nvSpPr>
        <p:spPr>
          <a:xfrm>
            <a:off x="990600" y="1447800"/>
            <a:ext cx="7693025" cy="19812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smtClean="0">
                <a:ea typeface="굴림" charset="-127"/>
              </a:rPr>
              <a:t> 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914400" y="1524000"/>
          <a:ext cx="6553200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ocument" r:id="rId4" imgW="2288252" imgH="609155" progId="">
                  <p:embed/>
                </p:oleObj>
              </mc:Choice>
              <mc:Fallback>
                <p:oleObj name="Document" r:id="rId4" imgW="2288252" imgH="60915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24000"/>
                        <a:ext cx="6553200" cy="174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15</a:t>
            </a:fld>
            <a:r>
              <a:rPr kumimoji="0" lang="en-US" altLang="ko-KR" dirty="0" smtClean="0">
                <a:ea typeface="굴림" pitchFamily="50" charset="-127"/>
              </a:rPr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350367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>
                <a:ea typeface="굴림" charset="-127"/>
              </a:rPr>
              <a:t>Impurity and Recursive Partitioning</a:t>
            </a:r>
          </a:p>
        </p:txBody>
      </p:sp>
      <p:sp>
        <p:nvSpPr>
          <p:cNvPr id="22531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2133600"/>
            <a:ext cx="7772400" cy="3886200"/>
          </a:xfrm>
        </p:spPr>
        <p:txBody>
          <a:bodyPr/>
          <a:lstStyle/>
          <a:p>
            <a:pPr eaLnBrk="1" hangingPunct="1"/>
            <a:r>
              <a:rPr lang="en-US" altLang="ko-KR" sz="2400" dirty="0" smtClean="0">
                <a:ea typeface="굴림" charset="-127"/>
              </a:rPr>
              <a:t>Obtain overall impurity measure (weighted avg. of individual rectangles)</a:t>
            </a:r>
          </a:p>
          <a:p>
            <a:pPr eaLnBrk="1" hangingPunct="1"/>
            <a:endParaRPr lang="en-US" altLang="ko-KR" sz="2400" dirty="0" smtClean="0">
              <a:ea typeface="굴림" charset="-127"/>
            </a:endParaRP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At each successive stage, compare this measure across all possible splits in all variables</a:t>
            </a:r>
          </a:p>
          <a:p>
            <a:pPr eaLnBrk="1" hangingPunct="1"/>
            <a:endParaRPr lang="en-US" altLang="ko-KR" sz="2400" dirty="0" smtClean="0">
              <a:ea typeface="굴림" charset="-127"/>
            </a:endParaRP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Choose the split that reduces impurity the most</a:t>
            </a:r>
          </a:p>
          <a:p>
            <a:pPr eaLnBrk="1" hangingPunct="1"/>
            <a:endParaRPr lang="en-US" altLang="ko-KR" sz="2400" dirty="0" smtClean="0">
              <a:ea typeface="굴림" charset="-127"/>
            </a:endParaRP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Chosen split points become nodes on the tree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16</a:t>
            </a:fld>
            <a:r>
              <a:rPr kumimoji="0" lang="en-US" altLang="ko-KR" dirty="0" smtClean="0">
                <a:ea typeface="굴림" pitchFamily="50" charset="-127"/>
              </a:rPr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349728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First Split – The Tree</a:t>
            </a:r>
          </a:p>
        </p:txBody>
      </p:sp>
      <p:pic>
        <p:nvPicPr>
          <p:cNvPr id="23555" name="Content Placeholder 3" descr="CT-mowerTree1.jp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752600"/>
            <a:ext cx="6657975" cy="3581400"/>
          </a:xfrm>
        </p:spPr>
      </p:pic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17</a:t>
            </a:fld>
            <a:r>
              <a:rPr kumimoji="0" lang="en-US" altLang="ko-KR" dirty="0" smtClean="0">
                <a:ea typeface="굴림" pitchFamily="50" charset="-127"/>
              </a:rPr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299992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Tree after three splits</a:t>
            </a:r>
          </a:p>
        </p:txBody>
      </p:sp>
      <p:pic>
        <p:nvPicPr>
          <p:cNvPr id="24579" name="Content Placeholder 3" descr="CT-mowerTree2.jp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2750" y="1524000"/>
            <a:ext cx="8318500" cy="4495800"/>
          </a:xfrm>
        </p:spPr>
      </p:pic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18</a:t>
            </a:fld>
            <a:r>
              <a:rPr kumimoji="0" lang="en-US" altLang="ko-KR" dirty="0" smtClean="0">
                <a:ea typeface="굴림" pitchFamily="50" charset="-127"/>
              </a:rPr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7214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Trees and Rules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sz="2400" b="1" dirty="0" smtClean="0">
                <a:ea typeface="굴림" charset="-127"/>
              </a:rPr>
              <a:t>Goal: </a:t>
            </a:r>
            <a:r>
              <a:rPr lang="en-US" altLang="ko-KR" sz="2400" dirty="0" smtClean="0">
                <a:ea typeface="굴림" charset="-127"/>
              </a:rPr>
              <a:t>Classify or predict an outcome based on a set of predictors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The output is a set of </a:t>
            </a:r>
            <a:r>
              <a:rPr lang="en-US" altLang="ko-KR" sz="2400" b="1" dirty="0" smtClean="0">
                <a:ea typeface="굴림" charset="-127"/>
              </a:rPr>
              <a:t>rules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b="1" dirty="0" smtClean="0">
                <a:ea typeface="굴림" charset="-127"/>
              </a:rPr>
              <a:t>Example: </a:t>
            </a: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Goal:  classify a record as “will accept credit card offer” or “will not accept”</a:t>
            </a: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Rule might be “IF (Income &gt; 92.5) AND (Education &lt; 1.5) AND (Family &lt;= 2.5) THEN Class = 0 (</a:t>
            </a:r>
            <a:r>
              <a:rPr lang="en-US" altLang="ko-KR" sz="2400" dirty="0" err="1" smtClean="0">
                <a:ea typeface="굴림" charset="-127"/>
              </a:rPr>
              <a:t>nonacceptor</a:t>
            </a:r>
            <a:r>
              <a:rPr lang="en-US" altLang="ko-KR" sz="2400" dirty="0" smtClean="0">
                <a:ea typeface="굴림" charset="-127"/>
              </a:rPr>
              <a:t>)</a:t>
            </a: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Also called CART, Decision Trees, or just Trees</a:t>
            </a: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Rules are represented by tree diagrams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</a:t>
            </a:fld>
            <a:r>
              <a:rPr kumimoji="0" lang="en-US" altLang="ko-KR" dirty="0" smtClean="0">
                <a:ea typeface="굴림" pitchFamily="50" charset="-127"/>
              </a:rPr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276564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Tree Structure</a:t>
            </a:r>
          </a:p>
        </p:txBody>
      </p:sp>
      <p:sp>
        <p:nvSpPr>
          <p:cNvPr id="25603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905000"/>
            <a:ext cx="8077200" cy="4114800"/>
          </a:xfrm>
        </p:spPr>
        <p:txBody>
          <a:bodyPr/>
          <a:lstStyle/>
          <a:p>
            <a:pPr eaLnBrk="1" hangingPunct="1"/>
            <a:r>
              <a:rPr lang="en-US" altLang="ko-KR" sz="2400" dirty="0" smtClean="0">
                <a:ea typeface="굴림" charset="-127"/>
              </a:rPr>
              <a:t>Split points become nodes on tree (circles with split value in center)</a:t>
            </a:r>
          </a:p>
          <a:p>
            <a:pPr eaLnBrk="1" hangingPunct="1"/>
            <a:endParaRPr lang="en-US" altLang="ko-KR" sz="2400" dirty="0" smtClean="0">
              <a:ea typeface="굴림" charset="-127"/>
            </a:endParaRP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Rectangles represent “leaves” (terminal points, no further splits, classification value noted)</a:t>
            </a:r>
          </a:p>
          <a:p>
            <a:pPr eaLnBrk="1" hangingPunct="1"/>
            <a:endParaRPr lang="en-US" altLang="ko-KR" sz="2400" dirty="0" smtClean="0">
              <a:ea typeface="굴림" charset="-127"/>
            </a:endParaRP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Numbers on lines between nodes indicate # cases</a:t>
            </a:r>
          </a:p>
          <a:p>
            <a:pPr eaLnBrk="1" hangingPunct="1"/>
            <a:endParaRPr lang="en-US" altLang="ko-KR" sz="2400" dirty="0" smtClean="0">
              <a:ea typeface="굴림" charset="-127"/>
            </a:endParaRP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Read down tree to derive rule</a:t>
            </a:r>
          </a:p>
          <a:p>
            <a:pPr marL="558800" lvl="2" indent="34925" eaLnBrk="1" hangingPunct="1">
              <a:buFont typeface="Wingdings 2" pitchFamily="18" charset="2"/>
              <a:buNone/>
            </a:pPr>
            <a:r>
              <a:rPr lang="en-US" altLang="ko-KR" dirty="0" smtClean="0">
                <a:ea typeface="굴림" charset="-127"/>
              </a:rPr>
              <a:t>E.g., If lot size &lt; 19, and if income &gt; 84.75, then class = “owner”</a:t>
            </a:r>
          </a:p>
          <a:p>
            <a:pPr eaLnBrk="1" hangingPunct="1"/>
            <a:endParaRPr lang="en-US" altLang="ko-KR" sz="2400" dirty="0" smtClean="0">
              <a:ea typeface="굴림" charset="-127"/>
            </a:endParaRPr>
          </a:p>
          <a:p>
            <a:pPr eaLnBrk="1" hangingPunct="1"/>
            <a:endParaRPr lang="en-US" altLang="ko-KR" sz="2400" dirty="0" smtClean="0">
              <a:ea typeface="굴림" charset="-127"/>
            </a:endParaRP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19</a:t>
            </a:fld>
            <a:r>
              <a:rPr kumimoji="0" lang="en-US" altLang="ko-KR" dirty="0" smtClean="0">
                <a:ea typeface="굴림" pitchFamily="50" charset="-127"/>
              </a:rPr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347786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Determining Leaf Node Label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>
          <a:xfrm>
            <a:off x="914400" y="1981200"/>
            <a:ext cx="77724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 smtClean="0">
                <a:ea typeface="굴림" charset="-127"/>
              </a:rPr>
              <a:t>Each leaf node label is determined by “voting” of the records within it, and by the cutoff value</a:t>
            </a:r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 smtClean="0">
                <a:ea typeface="굴림" charset="-127"/>
              </a:rPr>
              <a:t>Records within each leaf node are from the training data</a:t>
            </a:r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 smtClean="0">
                <a:ea typeface="굴림" charset="-127"/>
              </a:rPr>
              <a:t>Default cutoff=0.5 means that the leaf node’s label is the majority class.</a:t>
            </a:r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 smtClean="0">
                <a:ea typeface="굴림" charset="-127"/>
              </a:rPr>
              <a:t>Cutoff = 0.75: requires majority of 75% or more “1” records in the leaf to label it a “1” node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20</a:t>
            </a:fld>
            <a:r>
              <a:rPr kumimoji="0" lang="en-US" altLang="ko-KR" dirty="0" smtClean="0">
                <a:ea typeface="굴림" pitchFamily="50" charset="-127"/>
              </a:rPr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336865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800" smtClean="0">
                <a:ea typeface="굴림" charset="-127"/>
              </a:rPr>
              <a:t>Decision Tree Learning</a:t>
            </a:r>
          </a:p>
        </p:txBody>
      </p:sp>
      <p:grpSp>
        <p:nvGrpSpPr>
          <p:cNvPr id="5123" name="Group 275"/>
          <p:cNvGrpSpPr>
            <a:grpSpLocks/>
          </p:cNvGrpSpPr>
          <p:nvPr/>
        </p:nvGrpSpPr>
        <p:grpSpPr bwMode="auto">
          <a:xfrm>
            <a:off x="1219200" y="1676400"/>
            <a:ext cx="7315200" cy="4267200"/>
            <a:chOff x="-3" y="-3"/>
            <a:chExt cx="4634" cy="7959"/>
          </a:xfrm>
        </p:grpSpPr>
        <p:grpSp>
          <p:nvGrpSpPr>
            <p:cNvPr id="5125" name="Group 273"/>
            <p:cNvGrpSpPr>
              <a:grpSpLocks/>
            </p:cNvGrpSpPr>
            <p:nvPr/>
          </p:nvGrpSpPr>
          <p:grpSpPr bwMode="auto">
            <a:xfrm>
              <a:off x="0" y="0"/>
              <a:ext cx="4628" cy="7953"/>
              <a:chOff x="0" y="0"/>
              <a:chExt cx="4628" cy="7953"/>
            </a:xfrm>
          </p:grpSpPr>
          <p:grpSp>
            <p:nvGrpSpPr>
              <p:cNvPr id="5127" name="Group 94"/>
              <p:cNvGrpSpPr>
                <a:grpSpLocks/>
              </p:cNvGrpSpPr>
              <p:nvPr/>
            </p:nvGrpSpPr>
            <p:grpSpPr bwMode="auto">
              <a:xfrm>
                <a:off x="0" y="0"/>
                <a:ext cx="422" cy="634"/>
                <a:chOff x="0" y="0"/>
                <a:chExt cx="422" cy="634"/>
              </a:xfrm>
            </p:grpSpPr>
            <p:sp>
              <p:nvSpPr>
                <p:cNvPr id="5395" name="Rectangle 3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36" cy="6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Day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396" name="Rectangle 9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22" cy="6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28" name="Group 96"/>
              <p:cNvGrpSpPr>
                <a:grpSpLocks/>
              </p:cNvGrpSpPr>
              <p:nvPr/>
            </p:nvGrpSpPr>
            <p:grpSpPr bwMode="auto">
              <a:xfrm>
                <a:off x="422" y="0"/>
                <a:ext cx="802" cy="634"/>
                <a:chOff x="422" y="0"/>
                <a:chExt cx="802" cy="634"/>
              </a:xfrm>
            </p:grpSpPr>
            <p:sp>
              <p:nvSpPr>
                <p:cNvPr id="5393" name="Rectangle 4"/>
                <p:cNvSpPr>
                  <a:spLocks noChangeArrowheads="1"/>
                </p:cNvSpPr>
                <p:nvPr/>
              </p:nvSpPr>
              <p:spPr bwMode="auto">
                <a:xfrm>
                  <a:off x="465" y="0"/>
                  <a:ext cx="716" cy="6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Outlook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394" name="Rectangle 95"/>
                <p:cNvSpPr>
                  <a:spLocks noChangeArrowheads="1"/>
                </p:cNvSpPr>
                <p:nvPr/>
              </p:nvSpPr>
              <p:spPr bwMode="auto">
                <a:xfrm>
                  <a:off x="422" y="0"/>
                  <a:ext cx="802" cy="6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29" name="Group 98"/>
              <p:cNvGrpSpPr>
                <a:grpSpLocks/>
              </p:cNvGrpSpPr>
              <p:nvPr/>
            </p:nvGrpSpPr>
            <p:grpSpPr bwMode="auto">
              <a:xfrm>
                <a:off x="1224" y="0"/>
                <a:ext cx="950" cy="634"/>
                <a:chOff x="1224" y="0"/>
                <a:chExt cx="950" cy="634"/>
              </a:xfrm>
            </p:grpSpPr>
            <p:sp>
              <p:nvSpPr>
                <p:cNvPr id="5391" name="Rectangle 5"/>
                <p:cNvSpPr>
                  <a:spLocks noChangeArrowheads="1"/>
                </p:cNvSpPr>
                <p:nvPr/>
              </p:nvSpPr>
              <p:spPr bwMode="auto">
                <a:xfrm>
                  <a:off x="1267" y="0"/>
                  <a:ext cx="864" cy="6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Temperature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392" name="Rectangle 97"/>
                <p:cNvSpPr>
                  <a:spLocks noChangeArrowheads="1"/>
                </p:cNvSpPr>
                <p:nvPr/>
              </p:nvSpPr>
              <p:spPr bwMode="auto">
                <a:xfrm>
                  <a:off x="1224" y="0"/>
                  <a:ext cx="950" cy="6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30" name="Group 100"/>
              <p:cNvGrpSpPr>
                <a:grpSpLocks/>
              </p:cNvGrpSpPr>
              <p:nvPr/>
            </p:nvGrpSpPr>
            <p:grpSpPr bwMode="auto">
              <a:xfrm>
                <a:off x="2174" y="0"/>
                <a:ext cx="770" cy="634"/>
                <a:chOff x="2174" y="0"/>
                <a:chExt cx="770" cy="634"/>
              </a:xfrm>
            </p:grpSpPr>
            <p:sp>
              <p:nvSpPr>
                <p:cNvPr id="5389" name="Rectangle 6"/>
                <p:cNvSpPr>
                  <a:spLocks noChangeArrowheads="1"/>
                </p:cNvSpPr>
                <p:nvPr/>
              </p:nvSpPr>
              <p:spPr bwMode="auto">
                <a:xfrm>
                  <a:off x="2217" y="0"/>
                  <a:ext cx="684" cy="6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Humidity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390" name="Rectangle 99"/>
                <p:cNvSpPr>
                  <a:spLocks noChangeArrowheads="1"/>
                </p:cNvSpPr>
                <p:nvPr/>
              </p:nvSpPr>
              <p:spPr bwMode="auto">
                <a:xfrm>
                  <a:off x="2174" y="0"/>
                  <a:ext cx="770" cy="6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31" name="Group 102"/>
              <p:cNvGrpSpPr>
                <a:grpSpLocks/>
              </p:cNvGrpSpPr>
              <p:nvPr/>
            </p:nvGrpSpPr>
            <p:grpSpPr bwMode="auto">
              <a:xfrm>
                <a:off x="2944" y="0"/>
                <a:ext cx="734" cy="634"/>
                <a:chOff x="2944" y="0"/>
                <a:chExt cx="734" cy="634"/>
              </a:xfrm>
            </p:grpSpPr>
            <p:sp>
              <p:nvSpPr>
                <p:cNvPr id="5387" name="Rectangle 7"/>
                <p:cNvSpPr>
                  <a:spLocks noChangeArrowheads="1"/>
                </p:cNvSpPr>
                <p:nvPr/>
              </p:nvSpPr>
              <p:spPr bwMode="auto">
                <a:xfrm>
                  <a:off x="2987" y="0"/>
                  <a:ext cx="648" cy="6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Wind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388" name="Rectangle 101"/>
                <p:cNvSpPr>
                  <a:spLocks noChangeArrowheads="1"/>
                </p:cNvSpPr>
                <p:nvPr/>
              </p:nvSpPr>
              <p:spPr bwMode="auto">
                <a:xfrm>
                  <a:off x="2944" y="0"/>
                  <a:ext cx="734" cy="6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32" name="Group 104"/>
              <p:cNvGrpSpPr>
                <a:grpSpLocks/>
              </p:cNvGrpSpPr>
              <p:nvPr/>
            </p:nvGrpSpPr>
            <p:grpSpPr bwMode="auto">
              <a:xfrm>
                <a:off x="3678" y="0"/>
                <a:ext cx="950" cy="634"/>
                <a:chOff x="3678" y="0"/>
                <a:chExt cx="950" cy="634"/>
              </a:xfrm>
            </p:grpSpPr>
            <p:sp>
              <p:nvSpPr>
                <p:cNvPr id="5385" name="Rectangle 8"/>
                <p:cNvSpPr>
                  <a:spLocks noChangeArrowheads="1"/>
                </p:cNvSpPr>
                <p:nvPr/>
              </p:nvSpPr>
              <p:spPr bwMode="auto">
                <a:xfrm>
                  <a:off x="3721" y="0"/>
                  <a:ext cx="864" cy="6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PlayTennis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386" name="Rectangle 103"/>
                <p:cNvSpPr>
                  <a:spLocks noChangeArrowheads="1"/>
                </p:cNvSpPr>
                <p:nvPr/>
              </p:nvSpPr>
              <p:spPr bwMode="auto">
                <a:xfrm>
                  <a:off x="3678" y="0"/>
                  <a:ext cx="950" cy="6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33" name="Group 106"/>
              <p:cNvGrpSpPr>
                <a:grpSpLocks/>
              </p:cNvGrpSpPr>
              <p:nvPr/>
            </p:nvGrpSpPr>
            <p:grpSpPr bwMode="auto">
              <a:xfrm>
                <a:off x="0" y="634"/>
                <a:ext cx="422" cy="461"/>
                <a:chOff x="0" y="634"/>
                <a:chExt cx="422" cy="461"/>
              </a:xfrm>
            </p:grpSpPr>
            <p:sp>
              <p:nvSpPr>
                <p:cNvPr id="5383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634"/>
                  <a:ext cx="336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D1 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384" name="Rectangle 105"/>
                <p:cNvSpPr>
                  <a:spLocks noChangeArrowheads="1"/>
                </p:cNvSpPr>
                <p:nvPr/>
              </p:nvSpPr>
              <p:spPr bwMode="auto">
                <a:xfrm>
                  <a:off x="0" y="634"/>
                  <a:ext cx="422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34" name="Group 108"/>
              <p:cNvGrpSpPr>
                <a:grpSpLocks/>
              </p:cNvGrpSpPr>
              <p:nvPr/>
            </p:nvGrpSpPr>
            <p:grpSpPr bwMode="auto">
              <a:xfrm>
                <a:off x="422" y="634"/>
                <a:ext cx="802" cy="461"/>
                <a:chOff x="422" y="634"/>
                <a:chExt cx="802" cy="461"/>
              </a:xfrm>
            </p:grpSpPr>
            <p:sp>
              <p:nvSpPr>
                <p:cNvPr id="5381" name="Rectangle 10"/>
                <p:cNvSpPr>
                  <a:spLocks noChangeArrowheads="1"/>
                </p:cNvSpPr>
                <p:nvPr/>
              </p:nvSpPr>
              <p:spPr bwMode="auto">
                <a:xfrm>
                  <a:off x="465" y="634"/>
                  <a:ext cx="716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Sunny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382" name="Rectangle 107"/>
                <p:cNvSpPr>
                  <a:spLocks noChangeArrowheads="1"/>
                </p:cNvSpPr>
                <p:nvPr/>
              </p:nvSpPr>
              <p:spPr bwMode="auto">
                <a:xfrm>
                  <a:off x="422" y="634"/>
                  <a:ext cx="802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35" name="Group 110"/>
              <p:cNvGrpSpPr>
                <a:grpSpLocks/>
              </p:cNvGrpSpPr>
              <p:nvPr/>
            </p:nvGrpSpPr>
            <p:grpSpPr bwMode="auto">
              <a:xfrm>
                <a:off x="1224" y="634"/>
                <a:ext cx="950" cy="461"/>
                <a:chOff x="1224" y="634"/>
                <a:chExt cx="950" cy="461"/>
              </a:xfrm>
            </p:grpSpPr>
            <p:sp>
              <p:nvSpPr>
                <p:cNvPr id="5379" name="Rectangle 11"/>
                <p:cNvSpPr>
                  <a:spLocks noChangeArrowheads="1"/>
                </p:cNvSpPr>
                <p:nvPr/>
              </p:nvSpPr>
              <p:spPr bwMode="auto">
                <a:xfrm>
                  <a:off x="1267" y="634"/>
                  <a:ext cx="864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Hot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380" name="Rectangle 109"/>
                <p:cNvSpPr>
                  <a:spLocks noChangeArrowheads="1"/>
                </p:cNvSpPr>
                <p:nvPr/>
              </p:nvSpPr>
              <p:spPr bwMode="auto">
                <a:xfrm>
                  <a:off x="1224" y="634"/>
                  <a:ext cx="950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36" name="Group 112"/>
              <p:cNvGrpSpPr>
                <a:grpSpLocks/>
              </p:cNvGrpSpPr>
              <p:nvPr/>
            </p:nvGrpSpPr>
            <p:grpSpPr bwMode="auto">
              <a:xfrm>
                <a:off x="2174" y="634"/>
                <a:ext cx="770" cy="461"/>
                <a:chOff x="2174" y="634"/>
                <a:chExt cx="770" cy="461"/>
              </a:xfrm>
            </p:grpSpPr>
            <p:sp>
              <p:nvSpPr>
                <p:cNvPr id="5377" name="Rectangle 12"/>
                <p:cNvSpPr>
                  <a:spLocks noChangeArrowheads="1"/>
                </p:cNvSpPr>
                <p:nvPr/>
              </p:nvSpPr>
              <p:spPr bwMode="auto">
                <a:xfrm>
                  <a:off x="2217" y="634"/>
                  <a:ext cx="684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High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378" name="Rectangle 111"/>
                <p:cNvSpPr>
                  <a:spLocks noChangeArrowheads="1"/>
                </p:cNvSpPr>
                <p:nvPr/>
              </p:nvSpPr>
              <p:spPr bwMode="auto">
                <a:xfrm>
                  <a:off x="2174" y="634"/>
                  <a:ext cx="770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37" name="Group 114"/>
              <p:cNvGrpSpPr>
                <a:grpSpLocks/>
              </p:cNvGrpSpPr>
              <p:nvPr/>
            </p:nvGrpSpPr>
            <p:grpSpPr bwMode="auto">
              <a:xfrm>
                <a:off x="2944" y="634"/>
                <a:ext cx="734" cy="461"/>
                <a:chOff x="2944" y="634"/>
                <a:chExt cx="734" cy="461"/>
              </a:xfrm>
            </p:grpSpPr>
            <p:sp>
              <p:nvSpPr>
                <p:cNvPr id="5375" name="Rectangle 13"/>
                <p:cNvSpPr>
                  <a:spLocks noChangeArrowheads="1"/>
                </p:cNvSpPr>
                <p:nvPr/>
              </p:nvSpPr>
              <p:spPr bwMode="auto">
                <a:xfrm>
                  <a:off x="2987" y="634"/>
                  <a:ext cx="648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Weak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376" name="Rectangle 113"/>
                <p:cNvSpPr>
                  <a:spLocks noChangeArrowheads="1"/>
                </p:cNvSpPr>
                <p:nvPr/>
              </p:nvSpPr>
              <p:spPr bwMode="auto">
                <a:xfrm>
                  <a:off x="2944" y="634"/>
                  <a:ext cx="734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38" name="Group 116"/>
              <p:cNvGrpSpPr>
                <a:grpSpLocks/>
              </p:cNvGrpSpPr>
              <p:nvPr/>
            </p:nvGrpSpPr>
            <p:grpSpPr bwMode="auto">
              <a:xfrm>
                <a:off x="3678" y="634"/>
                <a:ext cx="950" cy="461"/>
                <a:chOff x="3678" y="634"/>
                <a:chExt cx="950" cy="461"/>
              </a:xfrm>
            </p:grpSpPr>
            <p:sp>
              <p:nvSpPr>
                <p:cNvPr id="5373" name="Rectangle 14"/>
                <p:cNvSpPr>
                  <a:spLocks noChangeArrowheads="1"/>
                </p:cNvSpPr>
                <p:nvPr/>
              </p:nvSpPr>
              <p:spPr bwMode="auto">
                <a:xfrm>
                  <a:off x="3721" y="634"/>
                  <a:ext cx="864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No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374" name="Rectangle 115"/>
                <p:cNvSpPr>
                  <a:spLocks noChangeArrowheads="1"/>
                </p:cNvSpPr>
                <p:nvPr/>
              </p:nvSpPr>
              <p:spPr bwMode="auto">
                <a:xfrm>
                  <a:off x="3678" y="634"/>
                  <a:ext cx="950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39" name="Group 118"/>
              <p:cNvGrpSpPr>
                <a:grpSpLocks/>
              </p:cNvGrpSpPr>
              <p:nvPr/>
            </p:nvGrpSpPr>
            <p:grpSpPr bwMode="auto">
              <a:xfrm>
                <a:off x="0" y="1095"/>
                <a:ext cx="422" cy="461"/>
                <a:chOff x="0" y="1095"/>
                <a:chExt cx="422" cy="461"/>
              </a:xfrm>
            </p:grpSpPr>
            <p:sp>
              <p:nvSpPr>
                <p:cNvPr id="5371" name="Rectangle 15"/>
                <p:cNvSpPr>
                  <a:spLocks noChangeArrowheads="1"/>
                </p:cNvSpPr>
                <p:nvPr/>
              </p:nvSpPr>
              <p:spPr bwMode="auto">
                <a:xfrm>
                  <a:off x="43" y="1095"/>
                  <a:ext cx="336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D2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372" name="Rectangle 117"/>
                <p:cNvSpPr>
                  <a:spLocks noChangeArrowheads="1"/>
                </p:cNvSpPr>
                <p:nvPr/>
              </p:nvSpPr>
              <p:spPr bwMode="auto">
                <a:xfrm>
                  <a:off x="0" y="1095"/>
                  <a:ext cx="422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40" name="Group 120"/>
              <p:cNvGrpSpPr>
                <a:grpSpLocks/>
              </p:cNvGrpSpPr>
              <p:nvPr/>
            </p:nvGrpSpPr>
            <p:grpSpPr bwMode="auto">
              <a:xfrm>
                <a:off x="422" y="1095"/>
                <a:ext cx="802" cy="461"/>
                <a:chOff x="422" y="1095"/>
                <a:chExt cx="802" cy="461"/>
              </a:xfrm>
            </p:grpSpPr>
            <p:sp>
              <p:nvSpPr>
                <p:cNvPr id="5369" name="Rectangle 16"/>
                <p:cNvSpPr>
                  <a:spLocks noChangeArrowheads="1"/>
                </p:cNvSpPr>
                <p:nvPr/>
              </p:nvSpPr>
              <p:spPr bwMode="auto">
                <a:xfrm>
                  <a:off x="465" y="1095"/>
                  <a:ext cx="716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Sunny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370" name="Rectangle 119"/>
                <p:cNvSpPr>
                  <a:spLocks noChangeArrowheads="1"/>
                </p:cNvSpPr>
                <p:nvPr/>
              </p:nvSpPr>
              <p:spPr bwMode="auto">
                <a:xfrm>
                  <a:off x="422" y="1095"/>
                  <a:ext cx="802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41" name="Group 122"/>
              <p:cNvGrpSpPr>
                <a:grpSpLocks/>
              </p:cNvGrpSpPr>
              <p:nvPr/>
            </p:nvGrpSpPr>
            <p:grpSpPr bwMode="auto">
              <a:xfrm>
                <a:off x="1224" y="1095"/>
                <a:ext cx="950" cy="461"/>
                <a:chOff x="1224" y="1095"/>
                <a:chExt cx="950" cy="461"/>
              </a:xfrm>
            </p:grpSpPr>
            <p:sp>
              <p:nvSpPr>
                <p:cNvPr id="5367" name="Rectangle 17"/>
                <p:cNvSpPr>
                  <a:spLocks noChangeArrowheads="1"/>
                </p:cNvSpPr>
                <p:nvPr/>
              </p:nvSpPr>
              <p:spPr bwMode="auto">
                <a:xfrm>
                  <a:off x="1267" y="1095"/>
                  <a:ext cx="864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Hot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368" name="Rectangle 121"/>
                <p:cNvSpPr>
                  <a:spLocks noChangeArrowheads="1"/>
                </p:cNvSpPr>
                <p:nvPr/>
              </p:nvSpPr>
              <p:spPr bwMode="auto">
                <a:xfrm>
                  <a:off x="1224" y="1095"/>
                  <a:ext cx="950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42" name="Group 124"/>
              <p:cNvGrpSpPr>
                <a:grpSpLocks/>
              </p:cNvGrpSpPr>
              <p:nvPr/>
            </p:nvGrpSpPr>
            <p:grpSpPr bwMode="auto">
              <a:xfrm>
                <a:off x="2174" y="1095"/>
                <a:ext cx="770" cy="461"/>
                <a:chOff x="2174" y="1095"/>
                <a:chExt cx="770" cy="461"/>
              </a:xfrm>
            </p:grpSpPr>
            <p:sp>
              <p:nvSpPr>
                <p:cNvPr id="5365" name="Rectangle 18"/>
                <p:cNvSpPr>
                  <a:spLocks noChangeArrowheads="1"/>
                </p:cNvSpPr>
                <p:nvPr/>
              </p:nvSpPr>
              <p:spPr bwMode="auto">
                <a:xfrm>
                  <a:off x="2217" y="1095"/>
                  <a:ext cx="684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High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366" name="Rectangle 123"/>
                <p:cNvSpPr>
                  <a:spLocks noChangeArrowheads="1"/>
                </p:cNvSpPr>
                <p:nvPr/>
              </p:nvSpPr>
              <p:spPr bwMode="auto">
                <a:xfrm>
                  <a:off x="2174" y="1095"/>
                  <a:ext cx="770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43" name="Group 126"/>
              <p:cNvGrpSpPr>
                <a:grpSpLocks/>
              </p:cNvGrpSpPr>
              <p:nvPr/>
            </p:nvGrpSpPr>
            <p:grpSpPr bwMode="auto">
              <a:xfrm>
                <a:off x="2944" y="1095"/>
                <a:ext cx="734" cy="461"/>
                <a:chOff x="2944" y="1095"/>
                <a:chExt cx="734" cy="461"/>
              </a:xfrm>
            </p:grpSpPr>
            <p:sp>
              <p:nvSpPr>
                <p:cNvPr id="5363" name="Rectangle 19"/>
                <p:cNvSpPr>
                  <a:spLocks noChangeArrowheads="1"/>
                </p:cNvSpPr>
                <p:nvPr/>
              </p:nvSpPr>
              <p:spPr bwMode="auto">
                <a:xfrm>
                  <a:off x="2987" y="1095"/>
                  <a:ext cx="648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Strong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364" name="Rectangle 125"/>
                <p:cNvSpPr>
                  <a:spLocks noChangeArrowheads="1"/>
                </p:cNvSpPr>
                <p:nvPr/>
              </p:nvSpPr>
              <p:spPr bwMode="auto">
                <a:xfrm>
                  <a:off x="2944" y="1095"/>
                  <a:ext cx="734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44" name="Group 128"/>
              <p:cNvGrpSpPr>
                <a:grpSpLocks/>
              </p:cNvGrpSpPr>
              <p:nvPr/>
            </p:nvGrpSpPr>
            <p:grpSpPr bwMode="auto">
              <a:xfrm>
                <a:off x="3678" y="1095"/>
                <a:ext cx="950" cy="461"/>
                <a:chOff x="3678" y="1095"/>
                <a:chExt cx="950" cy="461"/>
              </a:xfrm>
            </p:grpSpPr>
            <p:sp>
              <p:nvSpPr>
                <p:cNvPr id="5361" name="Rectangle 20"/>
                <p:cNvSpPr>
                  <a:spLocks noChangeArrowheads="1"/>
                </p:cNvSpPr>
                <p:nvPr/>
              </p:nvSpPr>
              <p:spPr bwMode="auto">
                <a:xfrm>
                  <a:off x="3721" y="1095"/>
                  <a:ext cx="864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No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362" name="Rectangle 127"/>
                <p:cNvSpPr>
                  <a:spLocks noChangeArrowheads="1"/>
                </p:cNvSpPr>
                <p:nvPr/>
              </p:nvSpPr>
              <p:spPr bwMode="auto">
                <a:xfrm>
                  <a:off x="3678" y="1095"/>
                  <a:ext cx="950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45" name="Group 130"/>
              <p:cNvGrpSpPr>
                <a:grpSpLocks/>
              </p:cNvGrpSpPr>
              <p:nvPr/>
            </p:nvGrpSpPr>
            <p:grpSpPr bwMode="auto">
              <a:xfrm>
                <a:off x="0" y="1556"/>
                <a:ext cx="422" cy="461"/>
                <a:chOff x="0" y="1556"/>
                <a:chExt cx="422" cy="461"/>
              </a:xfrm>
            </p:grpSpPr>
            <p:sp>
              <p:nvSpPr>
                <p:cNvPr id="5359" name="Rectangle 21"/>
                <p:cNvSpPr>
                  <a:spLocks noChangeArrowheads="1"/>
                </p:cNvSpPr>
                <p:nvPr/>
              </p:nvSpPr>
              <p:spPr bwMode="auto">
                <a:xfrm>
                  <a:off x="43" y="1556"/>
                  <a:ext cx="336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D3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360" name="Rectangle 129"/>
                <p:cNvSpPr>
                  <a:spLocks noChangeArrowheads="1"/>
                </p:cNvSpPr>
                <p:nvPr/>
              </p:nvSpPr>
              <p:spPr bwMode="auto">
                <a:xfrm>
                  <a:off x="0" y="1556"/>
                  <a:ext cx="422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46" name="Group 132"/>
              <p:cNvGrpSpPr>
                <a:grpSpLocks/>
              </p:cNvGrpSpPr>
              <p:nvPr/>
            </p:nvGrpSpPr>
            <p:grpSpPr bwMode="auto">
              <a:xfrm>
                <a:off x="422" y="1556"/>
                <a:ext cx="802" cy="461"/>
                <a:chOff x="422" y="1556"/>
                <a:chExt cx="802" cy="461"/>
              </a:xfrm>
            </p:grpSpPr>
            <p:sp>
              <p:nvSpPr>
                <p:cNvPr id="5357" name="Rectangle 22"/>
                <p:cNvSpPr>
                  <a:spLocks noChangeArrowheads="1"/>
                </p:cNvSpPr>
                <p:nvPr/>
              </p:nvSpPr>
              <p:spPr bwMode="auto">
                <a:xfrm>
                  <a:off x="465" y="1556"/>
                  <a:ext cx="716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Overcast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358" name="Rectangle 131"/>
                <p:cNvSpPr>
                  <a:spLocks noChangeArrowheads="1"/>
                </p:cNvSpPr>
                <p:nvPr/>
              </p:nvSpPr>
              <p:spPr bwMode="auto">
                <a:xfrm>
                  <a:off x="422" y="1556"/>
                  <a:ext cx="802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47" name="Group 134"/>
              <p:cNvGrpSpPr>
                <a:grpSpLocks/>
              </p:cNvGrpSpPr>
              <p:nvPr/>
            </p:nvGrpSpPr>
            <p:grpSpPr bwMode="auto">
              <a:xfrm>
                <a:off x="1224" y="1556"/>
                <a:ext cx="950" cy="461"/>
                <a:chOff x="1224" y="1556"/>
                <a:chExt cx="950" cy="461"/>
              </a:xfrm>
            </p:grpSpPr>
            <p:sp>
              <p:nvSpPr>
                <p:cNvPr id="5355" name="Rectangle 23"/>
                <p:cNvSpPr>
                  <a:spLocks noChangeArrowheads="1"/>
                </p:cNvSpPr>
                <p:nvPr/>
              </p:nvSpPr>
              <p:spPr bwMode="auto">
                <a:xfrm>
                  <a:off x="1267" y="1556"/>
                  <a:ext cx="864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Hot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356" name="Rectangle 133"/>
                <p:cNvSpPr>
                  <a:spLocks noChangeArrowheads="1"/>
                </p:cNvSpPr>
                <p:nvPr/>
              </p:nvSpPr>
              <p:spPr bwMode="auto">
                <a:xfrm>
                  <a:off x="1224" y="1556"/>
                  <a:ext cx="950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48" name="Group 136"/>
              <p:cNvGrpSpPr>
                <a:grpSpLocks/>
              </p:cNvGrpSpPr>
              <p:nvPr/>
            </p:nvGrpSpPr>
            <p:grpSpPr bwMode="auto">
              <a:xfrm>
                <a:off x="2174" y="1556"/>
                <a:ext cx="770" cy="461"/>
                <a:chOff x="2174" y="1556"/>
                <a:chExt cx="770" cy="461"/>
              </a:xfrm>
            </p:grpSpPr>
            <p:sp>
              <p:nvSpPr>
                <p:cNvPr id="5353" name="Rectangle 24"/>
                <p:cNvSpPr>
                  <a:spLocks noChangeArrowheads="1"/>
                </p:cNvSpPr>
                <p:nvPr/>
              </p:nvSpPr>
              <p:spPr bwMode="auto">
                <a:xfrm>
                  <a:off x="2217" y="1556"/>
                  <a:ext cx="684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High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354" name="Rectangle 135"/>
                <p:cNvSpPr>
                  <a:spLocks noChangeArrowheads="1"/>
                </p:cNvSpPr>
                <p:nvPr/>
              </p:nvSpPr>
              <p:spPr bwMode="auto">
                <a:xfrm>
                  <a:off x="2174" y="1556"/>
                  <a:ext cx="770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49" name="Group 138"/>
              <p:cNvGrpSpPr>
                <a:grpSpLocks/>
              </p:cNvGrpSpPr>
              <p:nvPr/>
            </p:nvGrpSpPr>
            <p:grpSpPr bwMode="auto">
              <a:xfrm>
                <a:off x="2944" y="1556"/>
                <a:ext cx="734" cy="461"/>
                <a:chOff x="2944" y="1556"/>
                <a:chExt cx="734" cy="461"/>
              </a:xfrm>
            </p:grpSpPr>
            <p:sp>
              <p:nvSpPr>
                <p:cNvPr id="5351" name="Rectangle 25"/>
                <p:cNvSpPr>
                  <a:spLocks noChangeArrowheads="1"/>
                </p:cNvSpPr>
                <p:nvPr/>
              </p:nvSpPr>
              <p:spPr bwMode="auto">
                <a:xfrm>
                  <a:off x="2987" y="1556"/>
                  <a:ext cx="648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Weak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352" name="Rectangle 137"/>
                <p:cNvSpPr>
                  <a:spLocks noChangeArrowheads="1"/>
                </p:cNvSpPr>
                <p:nvPr/>
              </p:nvSpPr>
              <p:spPr bwMode="auto">
                <a:xfrm>
                  <a:off x="2944" y="1556"/>
                  <a:ext cx="734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50" name="Group 140"/>
              <p:cNvGrpSpPr>
                <a:grpSpLocks/>
              </p:cNvGrpSpPr>
              <p:nvPr/>
            </p:nvGrpSpPr>
            <p:grpSpPr bwMode="auto">
              <a:xfrm>
                <a:off x="3678" y="1556"/>
                <a:ext cx="950" cy="461"/>
                <a:chOff x="3678" y="1556"/>
                <a:chExt cx="950" cy="461"/>
              </a:xfrm>
            </p:grpSpPr>
            <p:sp>
              <p:nvSpPr>
                <p:cNvPr id="5349" name="Rectangle 26"/>
                <p:cNvSpPr>
                  <a:spLocks noChangeArrowheads="1"/>
                </p:cNvSpPr>
                <p:nvPr/>
              </p:nvSpPr>
              <p:spPr bwMode="auto">
                <a:xfrm>
                  <a:off x="3721" y="1556"/>
                  <a:ext cx="864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Yes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350" name="Rectangle 139"/>
                <p:cNvSpPr>
                  <a:spLocks noChangeArrowheads="1"/>
                </p:cNvSpPr>
                <p:nvPr/>
              </p:nvSpPr>
              <p:spPr bwMode="auto">
                <a:xfrm>
                  <a:off x="3678" y="1556"/>
                  <a:ext cx="950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51" name="Group 142"/>
              <p:cNvGrpSpPr>
                <a:grpSpLocks/>
              </p:cNvGrpSpPr>
              <p:nvPr/>
            </p:nvGrpSpPr>
            <p:grpSpPr bwMode="auto">
              <a:xfrm>
                <a:off x="0" y="2017"/>
                <a:ext cx="422" cy="461"/>
                <a:chOff x="0" y="2017"/>
                <a:chExt cx="422" cy="461"/>
              </a:xfrm>
            </p:grpSpPr>
            <p:sp>
              <p:nvSpPr>
                <p:cNvPr id="5347" name="Rectangle 27"/>
                <p:cNvSpPr>
                  <a:spLocks noChangeArrowheads="1"/>
                </p:cNvSpPr>
                <p:nvPr/>
              </p:nvSpPr>
              <p:spPr bwMode="auto">
                <a:xfrm>
                  <a:off x="43" y="2017"/>
                  <a:ext cx="336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D4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348" name="Rectangle 141"/>
                <p:cNvSpPr>
                  <a:spLocks noChangeArrowheads="1"/>
                </p:cNvSpPr>
                <p:nvPr/>
              </p:nvSpPr>
              <p:spPr bwMode="auto">
                <a:xfrm>
                  <a:off x="0" y="2017"/>
                  <a:ext cx="422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52" name="Group 144"/>
              <p:cNvGrpSpPr>
                <a:grpSpLocks/>
              </p:cNvGrpSpPr>
              <p:nvPr/>
            </p:nvGrpSpPr>
            <p:grpSpPr bwMode="auto">
              <a:xfrm>
                <a:off x="422" y="2017"/>
                <a:ext cx="802" cy="461"/>
                <a:chOff x="422" y="2017"/>
                <a:chExt cx="802" cy="461"/>
              </a:xfrm>
            </p:grpSpPr>
            <p:sp>
              <p:nvSpPr>
                <p:cNvPr id="5345" name="Rectangle 28"/>
                <p:cNvSpPr>
                  <a:spLocks noChangeArrowheads="1"/>
                </p:cNvSpPr>
                <p:nvPr/>
              </p:nvSpPr>
              <p:spPr bwMode="auto">
                <a:xfrm>
                  <a:off x="465" y="2017"/>
                  <a:ext cx="716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Rain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346" name="Rectangle 143"/>
                <p:cNvSpPr>
                  <a:spLocks noChangeArrowheads="1"/>
                </p:cNvSpPr>
                <p:nvPr/>
              </p:nvSpPr>
              <p:spPr bwMode="auto">
                <a:xfrm>
                  <a:off x="422" y="2017"/>
                  <a:ext cx="802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53" name="Group 146"/>
              <p:cNvGrpSpPr>
                <a:grpSpLocks/>
              </p:cNvGrpSpPr>
              <p:nvPr/>
            </p:nvGrpSpPr>
            <p:grpSpPr bwMode="auto">
              <a:xfrm>
                <a:off x="1224" y="2017"/>
                <a:ext cx="950" cy="461"/>
                <a:chOff x="1224" y="2017"/>
                <a:chExt cx="950" cy="461"/>
              </a:xfrm>
            </p:grpSpPr>
            <p:sp>
              <p:nvSpPr>
                <p:cNvPr id="5343" name="Rectangle 29"/>
                <p:cNvSpPr>
                  <a:spLocks noChangeArrowheads="1"/>
                </p:cNvSpPr>
                <p:nvPr/>
              </p:nvSpPr>
              <p:spPr bwMode="auto">
                <a:xfrm>
                  <a:off x="1267" y="2017"/>
                  <a:ext cx="864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Mild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344" name="Rectangle 145"/>
                <p:cNvSpPr>
                  <a:spLocks noChangeArrowheads="1"/>
                </p:cNvSpPr>
                <p:nvPr/>
              </p:nvSpPr>
              <p:spPr bwMode="auto">
                <a:xfrm>
                  <a:off x="1224" y="2017"/>
                  <a:ext cx="950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54" name="Group 148"/>
              <p:cNvGrpSpPr>
                <a:grpSpLocks/>
              </p:cNvGrpSpPr>
              <p:nvPr/>
            </p:nvGrpSpPr>
            <p:grpSpPr bwMode="auto">
              <a:xfrm>
                <a:off x="2174" y="2017"/>
                <a:ext cx="770" cy="461"/>
                <a:chOff x="2174" y="2017"/>
                <a:chExt cx="770" cy="461"/>
              </a:xfrm>
            </p:grpSpPr>
            <p:sp>
              <p:nvSpPr>
                <p:cNvPr id="5341" name="Rectangle 30"/>
                <p:cNvSpPr>
                  <a:spLocks noChangeArrowheads="1"/>
                </p:cNvSpPr>
                <p:nvPr/>
              </p:nvSpPr>
              <p:spPr bwMode="auto">
                <a:xfrm>
                  <a:off x="2217" y="2017"/>
                  <a:ext cx="684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High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342" name="Rectangle 147"/>
                <p:cNvSpPr>
                  <a:spLocks noChangeArrowheads="1"/>
                </p:cNvSpPr>
                <p:nvPr/>
              </p:nvSpPr>
              <p:spPr bwMode="auto">
                <a:xfrm>
                  <a:off x="2174" y="2017"/>
                  <a:ext cx="770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55" name="Group 150"/>
              <p:cNvGrpSpPr>
                <a:grpSpLocks/>
              </p:cNvGrpSpPr>
              <p:nvPr/>
            </p:nvGrpSpPr>
            <p:grpSpPr bwMode="auto">
              <a:xfrm>
                <a:off x="2944" y="2017"/>
                <a:ext cx="734" cy="461"/>
                <a:chOff x="2944" y="2017"/>
                <a:chExt cx="734" cy="461"/>
              </a:xfrm>
            </p:grpSpPr>
            <p:sp>
              <p:nvSpPr>
                <p:cNvPr id="5339" name="Rectangle 31"/>
                <p:cNvSpPr>
                  <a:spLocks noChangeArrowheads="1"/>
                </p:cNvSpPr>
                <p:nvPr/>
              </p:nvSpPr>
              <p:spPr bwMode="auto">
                <a:xfrm>
                  <a:off x="2987" y="2017"/>
                  <a:ext cx="648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Weak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340" name="Rectangle 149"/>
                <p:cNvSpPr>
                  <a:spLocks noChangeArrowheads="1"/>
                </p:cNvSpPr>
                <p:nvPr/>
              </p:nvSpPr>
              <p:spPr bwMode="auto">
                <a:xfrm>
                  <a:off x="2944" y="2017"/>
                  <a:ext cx="734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56" name="Group 152"/>
              <p:cNvGrpSpPr>
                <a:grpSpLocks/>
              </p:cNvGrpSpPr>
              <p:nvPr/>
            </p:nvGrpSpPr>
            <p:grpSpPr bwMode="auto">
              <a:xfrm>
                <a:off x="3678" y="2017"/>
                <a:ext cx="950" cy="461"/>
                <a:chOff x="3678" y="2017"/>
                <a:chExt cx="950" cy="461"/>
              </a:xfrm>
            </p:grpSpPr>
            <p:sp>
              <p:nvSpPr>
                <p:cNvPr id="5337" name="Rectangle 32"/>
                <p:cNvSpPr>
                  <a:spLocks noChangeArrowheads="1"/>
                </p:cNvSpPr>
                <p:nvPr/>
              </p:nvSpPr>
              <p:spPr bwMode="auto">
                <a:xfrm>
                  <a:off x="3721" y="2017"/>
                  <a:ext cx="864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Yes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338" name="Rectangle 151"/>
                <p:cNvSpPr>
                  <a:spLocks noChangeArrowheads="1"/>
                </p:cNvSpPr>
                <p:nvPr/>
              </p:nvSpPr>
              <p:spPr bwMode="auto">
                <a:xfrm>
                  <a:off x="3678" y="2017"/>
                  <a:ext cx="950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57" name="Group 154"/>
              <p:cNvGrpSpPr>
                <a:grpSpLocks/>
              </p:cNvGrpSpPr>
              <p:nvPr/>
            </p:nvGrpSpPr>
            <p:grpSpPr bwMode="auto">
              <a:xfrm>
                <a:off x="0" y="2478"/>
                <a:ext cx="422" cy="461"/>
                <a:chOff x="0" y="2478"/>
                <a:chExt cx="422" cy="461"/>
              </a:xfrm>
            </p:grpSpPr>
            <p:sp>
              <p:nvSpPr>
                <p:cNvPr id="5335" name="Rectangle 33"/>
                <p:cNvSpPr>
                  <a:spLocks noChangeArrowheads="1"/>
                </p:cNvSpPr>
                <p:nvPr/>
              </p:nvSpPr>
              <p:spPr bwMode="auto">
                <a:xfrm>
                  <a:off x="43" y="2478"/>
                  <a:ext cx="336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D5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336" name="Rectangle 153"/>
                <p:cNvSpPr>
                  <a:spLocks noChangeArrowheads="1"/>
                </p:cNvSpPr>
                <p:nvPr/>
              </p:nvSpPr>
              <p:spPr bwMode="auto">
                <a:xfrm>
                  <a:off x="0" y="2478"/>
                  <a:ext cx="422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58" name="Group 156"/>
              <p:cNvGrpSpPr>
                <a:grpSpLocks/>
              </p:cNvGrpSpPr>
              <p:nvPr/>
            </p:nvGrpSpPr>
            <p:grpSpPr bwMode="auto">
              <a:xfrm>
                <a:off x="422" y="2478"/>
                <a:ext cx="802" cy="461"/>
                <a:chOff x="422" y="2478"/>
                <a:chExt cx="802" cy="461"/>
              </a:xfrm>
            </p:grpSpPr>
            <p:sp>
              <p:nvSpPr>
                <p:cNvPr id="5333" name="Rectangle 34"/>
                <p:cNvSpPr>
                  <a:spLocks noChangeArrowheads="1"/>
                </p:cNvSpPr>
                <p:nvPr/>
              </p:nvSpPr>
              <p:spPr bwMode="auto">
                <a:xfrm>
                  <a:off x="465" y="2478"/>
                  <a:ext cx="716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Rain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334" name="Rectangle 155"/>
                <p:cNvSpPr>
                  <a:spLocks noChangeArrowheads="1"/>
                </p:cNvSpPr>
                <p:nvPr/>
              </p:nvSpPr>
              <p:spPr bwMode="auto">
                <a:xfrm>
                  <a:off x="422" y="2478"/>
                  <a:ext cx="802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59" name="Group 158"/>
              <p:cNvGrpSpPr>
                <a:grpSpLocks/>
              </p:cNvGrpSpPr>
              <p:nvPr/>
            </p:nvGrpSpPr>
            <p:grpSpPr bwMode="auto">
              <a:xfrm>
                <a:off x="1224" y="2478"/>
                <a:ext cx="950" cy="461"/>
                <a:chOff x="1224" y="2478"/>
                <a:chExt cx="950" cy="461"/>
              </a:xfrm>
            </p:grpSpPr>
            <p:sp>
              <p:nvSpPr>
                <p:cNvPr id="5331" name="Rectangle 35"/>
                <p:cNvSpPr>
                  <a:spLocks noChangeArrowheads="1"/>
                </p:cNvSpPr>
                <p:nvPr/>
              </p:nvSpPr>
              <p:spPr bwMode="auto">
                <a:xfrm>
                  <a:off x="1267" y="2478"/>
                  <a:ext cx="864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Cool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332" name="Rectangle 157"/>
                <p:cNvSpPr>
                  <a:spLocks noChangeArrowheads="1"/>
                </p:cNvSpPr>
                <p:nvPr/>
              </p:nvSpPr>
              <p:spPr bwMode="auto">
                <a:xfrm>
                  <a:off x="1224" y="2478"/>
                  <a:ext cx="950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60" name="Group 160"/>
              <p:cNvGrpSpPr>
                <a:grpSpLocks/>
              </p:cNvGrpSpPr>
              <p:nvPr/>
            </p:nvGrpSpPr>
            <p:grpSpPr bwMode="auto">
              <a:xfrm>
                <a:off x="2174" y="2478"/>
                <a:ext cx="770" cy="461"/>
                <a:chOff x="2174" y="2478"/>
                <a:chExt cx="770" cy="461"/>
              </a:xfrm>
            </p:grpSpPr>
            <p:sp>
              <p:nvSpPr>
                <p:cNvPr id="5329" name="Rectangle 36"/>
                <p:cNvSpPr>
                  <a:spLocks noChangeArrowheads="1"/>
                </p:cNvSpPr>
                <p:nvPr/>
              </p:nvSpPr>
              <p:spPr bwMode="auto">
                <a:xfrm>
                  <a:off x="2217" y="2478"/>
                  <a:ext cx="684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Normal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330" name="Rectangle 159"/>
                <p:cNvSpPr>
                  <a:spLocks noChangeArrowheads="1"/>
                </p:cNvSpPr>
                <p:nvPr/>
              </p:nvSpPr>
              <p:spPr bwMode="auto">
                <a:xfrm>
                  <a:off x="2174" y="2478"/>
                  <a:ext cx="770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61" name="Group 162"/>
              <p:cNvGrpSpPr>
                <a:grpSpLocks/>
              </p:cNvGrpSpPr>
              <p:nvPr/>
            </p:nvGrpSpPr>
            <p:grpSpPr bwMode="auto">
              <a:xfrm>
                <a:off x="2944" y="2478"/>
                <a:ext cx="734" cy="461"/>
                <a:chOff x="2944" y="2478"/>
                <a:chExt cx="734" cy="461"/>
              </a:xfrm>
            </p:grpSpPr>
            <p:sp>
              <p:nvSpPr>
                <p:cNvPr id="5327" name="Rectangle 37"/>
                <p:cNvSpPr>
                  <a:spLocks noChangeArrowheads="1"/>
                </p:cNvSpPr>
                <p:nvPr/>
              </p:nvSpPr>
              <p:spPr bwMode="auto">
                <a:xfrm>
                  <a:off x="2987" y="2478"/>
                  <a:ext cx="648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Weak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328" name="Rectangle 161"/>
                <p:cNvSpPr>
                  <a:spLocks noChangeArrowheads="1"/>
                </p:cNvSpPr>
                <p:nvPr/>
              </p:nvSpPr>
              <p:spPr bwMode="auto">
                <a:xfrm>
                  <a:off x="2944" y="2478"/>
                  <a:ext cx="734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62" name="Group 164"/>
              <p:cNvGrpSpPr>
                <a:grpSpLocks/>
              </p:cNvGrpSpPr>
              <p:nvPr/>
            </p:nvGrpSpPr>
            <p:grpSpPr bwMode="auto">
              <a:xfrm>
                <a:off x="3678" y="2478"/>
                <a:ext cx="950" cy="461"/>
                <a:chOff x="3678" y="2478"/>
                <a:chExt cx="950" cy="461"/>
              </a:xfrm>
            </p:grpSpPr>
            <p:sp>
              <p:nvSpPr>
                <p:cNvPr id="5325" name="Rectangle 38"/>
                <p:cNvSpPr>
                  <a:spLocks noChangeArrowheads="1"/>
                </p:cNvSpPr>
                <p:nvPr/>
              </p:nvSpPr>
              <p:spPr bwMode="auto">
                <a:xfrm>
                  <a:off x="3721" y="2478"/>
                  <a:ext cx="864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Yes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326" name="Rectangle 163"/>
                <p:cNvSpPr>
                  <a:spLocks noChangeArrowheads="1"/>
                </p:cNvSpPr>
                <p:nvPr/>
              </p:nvSpPr>
              <p:spPr bwMode="auto">
                <a:xfrm>
                  <a:off x="3678" y="2478"/>
                  <a:ext cx="950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63" name="Group 166"/>
              <p:cNvGrpSpPr>
                <a:grpSpLocks/>
              </p:cNvGrpSpPr>
              <p:nvPr/>
            </p:nvGrpSpPr>
            <p:grpSpPr bwMode="auto">
              <a:xfrm>
                <a:off x="0" y="2939"/>
                <a:ext cx="422" cy="461"/>
                <a:chOff x="0" y="2939"/>
                <a:chExt cx="422" cy="461"/>
              </a:xfrm>
            </p:grpSpPr>
            <p:sp>
              <p:nvSpPr>
                <p:cNvPr id="5323" name="Rectangle 39"/>
                <p:cNvSpPr>
                  <a:spLocks noChangeArrowheads="1"/>
                </p:cNvSpPr>
                <p:nvPr/>
              </p:nvSpPr>
              <p:spPr bwMode="auto">
                <a:xfrm>
                  <a:off x="43" y="2939"/>
                  <a:ext cx="336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D6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324" name="Rectangle 165"/>
                <p:cNvSpPr>
                  <a:spLocks noChangeArrowheads="1"/>
                </p:cNvSpPr>
                <p:nvPr/>
              </p:nvSpPr>
              <p:spPr bwMode="auto">
                <a:xfrm>
                  <a:off x="0" y="2939"/>
                  <a:ext cx="422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64" name="Group 168"/>
              <p:cNvGrpSpPr>
                <a:grpSpLocks/>
              </p:cNvGrpSpPr>
              <p:nvPr/>
            </p:nvGrpSpPr>
            <p:grpSpPr bwMode="auto">
              <a:xfrm>
                <a:off x="422" y="2939"/>
                <a:ext cx="802" cy="461"/>
                <a:chOff x="422" y="2939"/>
                <a:chExt cx="802" cy="461"/>
              </a:xfrm>
            </p:grpSpPr>
            <p:sp>
              <p:nvSpPr>
                <p:cNvPr id="5321" name="Rectangle 40"/>
                <p:cNvSpPr>
                  <a:spLocks noChangeArrowheads="1"/>
                </p:cNvSpPr>
                <p:nvPr/>
              </p:nvSpPr>
              <p:spPr bwMode="auto">
                <a:xfrm>
                  <a:off x="465" y="2939"/>
                  <a:ext cx="716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Rain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322" name="Rectangle 167"/>
                <p:cNvSpPr>
                  <a:spLocks noChangeArrowheads="1"/>
                </p:cNvSpPr>
                <p:nvPr/>
              </p:nvSpPr>
              <p:spPr bwMode="auto">
                <a:xfrm>
                  <a:off x="422" y="2939"/>
                  <a:ext cx="802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65" name="Group 170"/>
              <p:cNvGrpSpPr>
                <a:grpSpLocks/>
              </p:cNvGrpSpPr>
              <p:nvPr/>
            </p:nvGrpSpPr>
            <p:grpSpPr bwMode="auto">
              <a:xfrm>
                <a:off x="1224" y="2939"/>
                <a:ext cx="950" cy="461"/>
                <a:chOff x="1224" y="2939"/>
                <a:chExt cx="950" cy="461"/>
              </a:xfrm>
            </p:grpSpPr>
            <p:sp>
              <p:nvSpPr>
                <p:cNvPr id="5319" name="Rectangle 41"/>
                <p:cNvSpPr>
                  <a:spLocks noChangeArrowheads="1"/>
                </p:cNvSpPr>
                <p:nvPr/>
              </p:nvSpPr>
              <p:spPr bwMode="auto">
                <a:xfrm>
                  <a:off x="1267" y="2939"/>
                  <a:ext cx="864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Cool 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320" name="Rectangle 169"/>
                <p:cNvSpPr>
                  <a:spLocks noChangeArrowheads="1"/>
                </p:cNvSpPr>
                <p:nvPr/>
              </p:nvSpPr>
              <p:spPr bwMode="auto">
                <a:xfrm>
                  <a:off x="1224" y="2939"/>
                  <a:ext cx="950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66" name="Group 172"/>
              <p:cNvGrpSpPr>
                <a:grpSpLocks/>
              </p:cNvGrpSpPr>
              <p:nvPr/>
            </p:nvGrpSpPr>
            <p:grpSpPr bwMode="auto">
              <a:xfrm>
                <a:off x="2174" y="2939"/>
                <a:ext cx="770" cy="461"/>
                <a:chOff x="2174" y="2939"/>
                <a:chExt cx="770" cy="461"/>
              </a:xfrm>
            </p:grpSpPr>
            <p:sp>
              <p:nvSpPr>
                <p:cNvPr id="5317" name="Rectangle 42"/>
                <p:cNvSpPr>
                  <a:spLocks noChangeArrowheads="1"/>
                </p:cNvSpPr>
                <p:nvPr/>
              </p:nvSpPr>
              <p:spPr bwMode="auto">
                <a:xfrm>
                  <a:off x="2217" y="2939"/>
                  <a:ext cx="684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Normal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318" name="Rectangle 171"/>
                <p:cNvSpPr>
                  <a:spLocks noChangeArrowheads="1"/>
                </p:cNvSpPr>
                <p:nvPr/>
              </p:nvSpPr>
              <p:spPr bwMode="auto">
                <a:xfrm>
                  <a:off x="2174" y="2939"/>
                  <a:ext cx="770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67" name="Group 174"/>
              <p:cNvGrpSpPr>
                <a:grpSpLocks/>
              </p:cNvGrpSpPr>
              <p:nvPr/>
            </p:nvGrpSpPr>
            <p:grpSpPr bwMode="auto">
              <a:xfrm>
                <a:off x="2944" y="2939"/>
                <a:ext cx="734" cy="461"/>
                <a:chOff x="2944" y="2939"/>
                <a:chExt cx="734" cy="461"/>
              </a:xfrm>
            </p:grpSpPr>
            <p:sp>
              <p:nvSpPr>
                <p:cNvPr id="5315" name="Rectangle 43"/>
                <p:cNvSpPr>
                  <a:spLocks noChangeArrowheads="1"/>
                </p:cNvSpPr>
                <p:nvPr/>
              </p:nvSpPr>
              <p:spPr bwMode="auto">
                <a:xfrm>
                  <a:off x="2987" y="2939"/>
                  <a:ext cx="648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Strong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316" name="Rectangle 173"/>
                <p:cNvSpPr>
                  <a:spLocks noChangeArrowheads="1"/>
                </p:cNvSpPr>
                <p:nvPr/>
              </p:nvSpPr>
              <p:spPr bwMode="auto">
                <a:xfrm>
                  <a:off x="2944" y="2939"/>
                  <a:ext cx="734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68" name="Group 176"/>
              <p:cNvGrpSpPr>
                <a:grpSpLocks/>
              </p:cNvGrpSpPr>
              <p:nvPr/>
            </p:nvGrpSpPr>
            <p:grpSpPr bwMode="auto">
              <a:xfrm>
                <a:off x="3678" y="2939"/>
                <a:ext cx="950" cy="461"/>
                <a:chOff x="3678" y="2939"/>
                <a:chExt cx="950" cy="461"/>
              </a:xfrm>
            </p:grpSpPr>
            <p:sp>
              <p:nvSpPr>
                <p:cNvPr id="5313" name="Rectangle 44"/>
                <p:cNvSpPr>
                  <a:spLocks noChangeArrowheads="1"/>
                </p:cNvSpPr>
                <p:nvPr/>
              </p:nvSpPr>
              <p:spPr bwMode="auto">
                <a:xfrm>
                  <a:off x="3721" y="2939"/>
                  <a:ext cx="864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No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314" name="Rectangle 175"/>
                <p:cNvSpPr>
                  <a:spLocks noChangeArrowheads="1"/>
                </p:cNvSpPr>
                <p:nvPr/>
              </p:nvSpPr>
              <p:spPr bwMode="auto">
                <a:xfrm>
                  <a:off x="3678" y="2939"/>
                  <a:ext cx="950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69" name="Group 178"/>
              <p:cNvGrpSpPr>
                <a:grpSpLocks/>
              </p:cNvGrpSpPr>
              <p:nvPr/>
            </p:nvGrpSpPr>
            <p:grpSpPr bwMode="auto">
              <a:xfrm>
                <a:off x="0" y="3400"/>
                <a:ext cx="422" cy="461"/>
                <a:chOff x="0" y="3400"/>
                <a:chExt cx="422" cy="461"/>
              </a:xfrm>
            </p:grpSpPr>
            <p:sp>
              <p:nvSpPr>
                <p:cNvPr id="5311" name="Rectangle 45"/>
                <p:cNvSpPr>
                  <a:spLocks noChangeArrowheads="1"/>
                </p:cNvSpPr>
                <p:nvPr/>
              </p:nvSpPr>
              <p:spPr bwMode="auto">
                <a:xfrm>
                  <a:off x="43" y="3400"/>
                  <a:ext cx="336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D7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312" name="Rectangle 177"/>
                <p:cNvSpPr>
                  <a:spLocks noChangeArrowheads="1"/>
                </p:cNvSpPr>
                <p:nvPr/>
              </p:nvSpPr>
              <p:spPr bwMode="auto">
                <a:xfrm>
                  <a:off x="0" y="3400"/>
                  <a:ext cx="422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70" name="Group 180"/>
              <p:cNvGrpSpPr>
                <a:grpSpLocks/>
              </p:cNvGrpSpPr>
              <p:nvPr/>
            </p:nvGrpSpPr>
            <p:grpSpPr bwMode="auto">
              <a:xfrm>
                <a:off x="422" y="3400"/>
                <a:ext cx="802" cy="461"/>
                <a:chOff x="422" y="3400"/>
                <a:chExt cx="802" cy="461"/>
              </a:xfrm>
            </p:grpSpPr>
            <p:sp>
              <p:nvSpPr>
                <p:cNvPr id="5309" name="Rectangle 46"/>
                <p:cNvSpPr>
                  <a:spLocks noChangeArrowheads="1"/>
                </p:cNvSpPr>
                <p:nvPr/>
              </p:nvSpPr>
              <p:spPr bwMode="auto">
                <a:xfrm>
                  <a:off x="465" y="3400"/>
                  <a:ext cx="716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Overcast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310" name="Rectangle 179"/>
                <p:cNvSpPr>
                  <a:spLocks noChangeArrowheads="1"/>
                </p:cNvSpPr>
                <p:nvPr/>
              </p:nvSpPr>
              <p:spPr bwMode="auto">
                <a:xfrm>
                  <a:off x="422" y="3400"/>
                  <a:ext cx="802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71" name="Group 182"/>
              <p:cNvGrpSpPr>
                <a:grpSpLocks/>
              </p:cNvGrpSpPr>
              <p:nvPr/>
            </p:nvGrpSpPr>
            <p:grpSpPr bwMode="auto">
              <a:xfrm>
                <a:off x="1224" y="3400"/>
                <a:ext cx="950" cy="461"/>
                <a:chOff x="1224" y="3400"/>
                <a:chExt cx="950" cy="461"/>
              </a:xfrm>
            </p:grpSpPr>
            <p:sp>
              <p:nvSpPr>
                <p:cNvPr id="5307" name="Rectangle 47"/>
                <p:cNvSpPr>
                  <a:spLocks noChangeArrowheads="1"/>
                </p:cNvSpPr>
                <p:nvPr/>
              </p:nvSpPr>
              <p:spPr bwMode="auto">
                <a:xfrm>
                  <a:off x="1267" y="3400"/>
                  <a:ext cx="864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Cool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308" name="Rectangle 181"/>
                <p:cNvSpPr>
                  <a:spLocks noChangeArrowheads="1"/>
                </p:cNvSpPr>
                <p:nvPr/>
              </p:nvSpPr>
              <p:spPr bwMode="auto">
                <a:xfrm>
                  <a:off x="1224" y="3400"/>
                  <a:ext cx="950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72" name="Group 184"/>
              <p:cNvGrpSpPr>
                <a:grpSpLocks/>
              </p:cNvGrpSpPr>
              <p:nvPr/>
            </p:nvGrpSpPr>
            <p:grpSpPr bwMode="auto">
              <a:xfrm>
                <a:off x="2174" y="3400"/>
                <a:ext cx="770" cy="461"/>
                <a:chOff x="2174" y="3400"/>
                <a:chExt cx="770" cy="461"/>
              </a:xfrm>
            </p:grpSpPr>
            <p:sp>
              <p:nvSpPr>
                <p:cNvPr id="5305" name="Rectangle 48"/>
                <p:cNvSpPr>
                  <a:spLocks noChangeArrowheads="1"/>
                </p:cNvSpPr>
                <p:nvPr/>
              </p:nvSpPr>
              <p:spPr bwMode="auto">
                <a:xfrm>
                  <a:off x="2217" y="3400"/>
                  <a:ext cx="684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Normal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306" name="Rectangle 183"/>
                <p:cNvSpPr>
                  <a:spLocks noChangeArrowheads="1"/>
                </p:cNvSpPr>
                <p:nvPr/>
              </p:nvSpPr>
              <p:spPr bwMode="auto">
                <a:xfrm>
                  <a:off x="2174" y="3400"/>
                  <a:ext cx="770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73" name="Group 186"/>
              <p:cNvGrpSpPr>
                <a:grpSpLocks/>
              </p:cNvGrpSpPr>
              <p:nvPr/>
            </p:nvGrpSpPr>
            <p:grpSpPr bwMode="auto">
              <a:xfrm>
                <a:off x="2944" y="3400"/>
                <a:ext cx="734" cy="461"/>
                <a:chOff x="2944" y="3400"/>
                <a:chExt cx="734" cy="461"/>
              </a:xfrm>
            </p:grpSpPr>
            <p:sp>
              <p:nvSpPr>
                <p:cNvPr id="5303" name="Rectangle 49"/>
                <p:cNvSpPr>
                  <a:spLocks noChangeArrowheads="1"/>
                </p:cNvSpPr>
                <p:nvPr/>
              </p:nvSpPr>
              <p:spPr bwMode="auto">
                <a:xfrm>
                  <a:off x="2987" y="3400"/>
                  <a:ext cx="648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Strong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304" name="Rectangle 185"/>
                <p:cNvSpPr>
                  <a:spLocks noChangeArrowheads="1"/>
                </p:cNvSpPr>
                <p:nvPr/>
              </p:nvSpPr>
              <p:spPr bwMode="auto">
                <a:xfrm>
                  <a:off x="2944" y="3400"/>
                  <a:ext cx="734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74" name="Group 188"/>
              <p:cNvGrpSpPr>
                <a:grpSpLocks/>
              </p:cNvGrpSpPr>
              <p:nvPr/>
            </p:nvGrpSpPr>
            <p:grpSpPr bwMode="auto">
              <a:xfrm>
                <a:off x="3678" y="3400"/>
                <a:ext cx="950" cy="461"/>
                <a:chOff x="3678" y="3400"/>
                <a:chExt cx="950" cy="461"/>
              </a:xfrm>
            </p:grpSpPr>
            <p:sp>
              <p:nvSpPr>
                <p:cNvPr id="5301" name="Rectangle 50"/>
                <p:cNvSpPr>
                  <a:spLocks noChangeArrowheads="1"/>
                </p:cNvSpPr>
                <p:nvPr/>
              </p:nvSpPr>
              <p:spPr bwMode="auto">
                <a:xfrm>
                  <a:off x="3721" y="3400"/>
                  <a:ext cx="864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Yes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302" name="Rectangle 187"/>
                <p:cNvSpPr>
                  <a:spLocks noChangeArrowheads="1"/>
                </p:cNvSpPr>
                <p:nvPr/>
              </p:nvSpPr>
              <p:spPr bwMode="auto">
                <a:xfrm>
                  <a:off x="3678" y="3400"/>
                  <a:ext cx="950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75" name="Group 190"/>
              <p:cNvGrpSpPr>
                <a:grpSpLocks/>
              </p:cNvGrpSpPr>
              <p:nvPr/>
            </p:nvGrpSpPr>
            <p:grpSpPr bwMode="auto">
              <a:xfrm>
                <a:off x="0" y="3861"/>
                <a:ext cx="422" cy="461"/>
                <a:chOff x="0" y="3861"/>
                <a:chExt cx="422" cy="461"/>
              </a:xfrm>
            </p:grpSpPr>
            <p:sp>
              <p:nvSpPr>
                <p:cNvPr id="5299" name="Rectangle 51"/>
                <p:cNvSpPr>
                  <a:spLocks noChangeArrowheads="1"/>
                </p:cNvSpPr>
                <p:nvPr/>
              </p:nvSpPr>
              <p:spPr bwMode="auto">
                <a:xfrm>
                  <a:off x="43" y="3861"/>
                  <a:ext cx="336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D8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300" name="Rectangle 189"/>
                <p:cNvSpPr>
                  <a:spLocks noChangeArrowheads="1"/>
                </p:cNvSpPr>
                <p:nvPr/>
              </p:nvSpPr>
              <p:spPr bwMode="auto">
                <a:xfrm>
                  <a:off x="0" y="3861"/>
                  <a:ext cx="422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76" name="Group 192"/>
              <p:cNvGrpSpPr>
                <a:grpSpLocks/>
              </p:cNvGrpSpPr>
              <p:nvPr/>
            </p:nvGrpSpPr>
            <p:grpSpPr bwMode="auto">
              <a:xfrm>
                <a:off x="422" y="3861"/>
                <a:ext cx="802" cy="461"/>
                <a:chOff x="422" y="3861"/>
                <a:chExt cx="802" cy="461"/>
              </a:xfrm>
            </p:grpSpPr>
            <p:sp>
              <p:nvSpPr>
                <p:cNvPr id="5297" name="Rectangle 52"/>
                <p:cNvSpPr>
                  <a:spLocks noChangeArrowheads="1"/>
                </p:cNvSpPr>
                <p:nvPr/>
              </p:nvSpPr>
              <p:spPr bwMode="auto">
                <a:xfrm>
                  <a:off x="465" y="3861"/>
                  <a:ext cx="716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Sunny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298" name="Rectangle 191"/>
                <p:cNvSpPr>
                  <a:spLocks noChangeArrowheads="1"/>
                </p:cNvSpPr>
                <p:nvPr/>
              </p:nvSpPr>
              <p:spPr bwMode="auto">
                <a:xfrm>
                  <a:off x="422" y="3861"/>
                  <a:ext cx="802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77" name="Group 194"/>
              <p:cNvGrpSpPr>
                <a:grpSpLocks/>
              </p:cNvGrpSpPr>
              <p:nvPr/>
            </p:nvGrpSpPr>
            <p:grpSpPr bwMode="auto">
              <a:xfrm>
                <a:off x="1224" y="3861"/>
                <a:ext cx="950" cy="461"/>
                <a:chOff x="1224" y="3861"/>
                <a:chExt cx="950" cy="461"/>
              </a:xfrm>
            </p:grpSpPr>
            <p:sp>
              <p:nvSpPr>
                <p:cNvPr id="5295" name="Rectangle 53"/>
                <p:cNvSpPr>
                  <a:spLocks noChangeArrowheads="1"/>
                </p:cNvSpPr>
                <p:nvPr/>
              </p:nvSpPr>
              <p:spPr bwMode="auto">
                <a:xfrm>
                  <a:off x="1267" y="3861"/>
                  <a:ext cx="864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Mild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296" name="Rectangle 193"/>
                <p:cNvSpPr>
                  <a:spLocks noChangeArrowheads="1"/>
                </p:cNvSpPr>
                <p:nvPr/>
              </p:nvSpPr>
              <p:spPr bwMode="auto">
                <a:xfrm>
                  <a:off x="1224" y="3861"/>
                  <a:ext cx="950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78" name="Group 196"/>
              <p:cNvGrpSpPr>
                <a:grpSpLocks/>
              </p:cNvGrpSpPr>
              <p:nvPr/>
            </p:nvGrpSpPr>
            <p:grpSpPr bwMode="auto">
              <a:xfrm>
                <a:off x="2174" y="3861"/>
                <a:ext cx="770" cy="461"/>
                <a:chOff x="2174" y="3861"/>
                <a:chExt cx="770" cy="461"/>
              </a:xfrm>
            </p:grpSpPr>
            <p:sp>
              <p:nvSpPr>
                <p:cNvPr id="5293" name="Rectangle 54"/>
                <p:cNvSpPr>
                  <a:spLocks noChangeArrowheads="1"/>
                </p:cNvSpPr>
                <p:nvPr/>
              </p:nvSpPr>
              <p:spPr bwMode="auto">
                <a:xfrm>
                  <a:off x="2217" y="3861"/>
                  <a:ext cx="684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High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294" name="Rectangle 195"/>
                <p:cNvSpPr>
                  <a:spLocks noChangeArrowheads="1"/>
                </p:cNvSpPr>
                <p:nvPr/>
              </p:nvSpPr>
              <p:spPr bwMode="auto">
                <a:xfrm>
                  <a:off x="2174" y="3861"/>
                  <a:ext cx="770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79" name="Group 198"/>
              <p:cNvGrpSpPr>
                <a:grpSpLocks/>
              </p:cNvGrpSpPr>
              <p:nvPr/>
            </p:nvGrpSpPr>
            <p:grpSpPr bwMode="auto">
              <a:xfrm>
                <a:off x="2944" y="3861"/>
                <a:ext cx="734" cy="461"/>
                <a:chOff x="2944" y="3861"/>
                <a:chExt cx="734" cy="461"/>
              </a:xfrm>
            </p:grpSpPr>
            <p:sp>
              <p:nvSpPr>
                <p:cNvPr id="5291" name="Rectangle 55"/>
                <p:cNvSpPr>
                  <a:spLocks noChangeArrowheads="1"/>
                </p:cNvSpPr>
                <p:nvPr/>
              </p:nvSpPr>
              <p:spPr bwMode="auto">
                <a:xfrm>
                  <a:off x="2987" y="3861"/>
                  <a:ext cx="648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Weak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292" name="Rectangle 197"/>
                <p:cNvSpPr>
                  <a:spLocks noChangeArrowheads="1"/>
                </p:cNvSpPr>
                <p:nvPr/>
              </p:nvSpPr>
              <p:spPr bwMode="auto">
                <a:xfrm>
                  <a:off x="2944" y="3861"/>
                  <a:ext cx="734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80" name="Group 200"/>
              <p:cNvGrpSpPr>
                <a:grpSpLocks/>
              </p:cNvGrpSpPr>
              <p:nvPr/>
            </p:nvGrpSpPr>
            <p:grpSpPr bwMode="auto">
              <a:xfrm>
                <a:off x="3678" y="3861"/>
                <a:ext cx="950" cy="461"/>
                <a:chOff x="3678" y="3861"/>
                <a:chExt cx="950" cy="461"/>
              </a:xfrm>
            </p:grpSpPr>
            <p:sp>
              <p:nvSpPr>
                <p:cNvPr id="5289" name="Rectangle 56"/>
                <p:cNvSpPr>
                  <a:spLocks noChangeArrowheads="1"/>
                </p:cNvSpPr>
                <p:nvPr/>
              </p:nvSpPr>
              <p:spPr bwMode="auto">
                <a:xfrm>
                  <a:off x="3721" y="3861"/>
                  <a:ext cx="864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No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290" name="Rectangle 199"/>
                <p:cNvSpPr>
                  <a:spLocks noChangeArrowheads="1"/>
                </p:cNvSpPr>
                <p:nvPr/>
              </p:nvSpPr>
              <p:spPr bwMode="auto">
                <a:xfrm>
                  <a:off x="3678" y="3861"/>
                  <a:ext cx="950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81" name="Group 202"/>
              <p:cNvGrpSpPr>
                <a:grpSpLocks/>
              </p:cNvGrpSpPr>
              <p:nvPr/>
            </p:nvGrpSpPr>
            <p:grpSpPr bwMode="auto">
              <a:xfrm>
                <a:off x="0" y="4322"/>
                <a:ext cx="422" cy="461"/>
                <a:chOff x="0" y="4322"/>
                <a:chExt cx="422" cy="461"/>
              </a:xfrm>
            </p:grpSpPr>
            <p:sp>
              <p:nvSpPr>
                <p:cNvPr id="5287" name="Rectangle 57"/>
                <p:cNvSpPr>
                  <a:spLocks noChangeArrowheads="1"/>
                </p:cNvSpPr>
                <p:nvPr/>
              </p:nvSpPr>
              <p:spPr bwMode="auto">
                <a:xfrm>
                  <a:off x="43" y="4322"/>
                  <a:ext cx="336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D9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288" name="Rectangle 201"/>
                <p:cNvSpPr>
                  <a:spLocks noChangeArrowheads="1"/>
                </p:cNvSpPr>
                <p:nvPr/>
              </p:nvSpPr>
              <p:spPr bwMode="auto">
                <a:xfrm>
                  <a:off x="0" y="4322"/>
                  <a:ext cx="422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82" name="Group 204"/>
              <p:cNvGrpSpPr>
                <a:grpSpLocks/>
              </p:cNvGrpSpPr>
              <p:nvPr/>
            </p:nvGrpSpPr>
            <p:grpSpPr bwMode="auto">
              <a:xfrm>
                <a:off x="422" y="4322"/>
                <a:ext cx="802" cy="461"/>
                <a:chOff x="422" y="4322"/>
                <a:chExt cx="802" cy="461"/>
              </a:xfrm>
            </p:grpSpPr>
            <p:sp>
              <p:nvSpPr>
                <p:cNvPr id="5285" name="Rectangle 58"/>
                <p:cNvSpPr>
                  <a:spLocks noChangeArrowheads="1"/>
                </p:cNvSpPr>
                <p:nvPr/>
              </p:nvSpPr>
              <p:spPr bwMode="auto">
                <a:xfrm>
                  <a:off x="465" y="4322"/>
                  <a:ext cx="716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Sunny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286" name="Rectangle 203"/>
                <p:cNvSpPr>
                  <a:spLocks noChangeArrowheads="1"/>
                </p:cNvSpPr>
                <p:nvPr/>
              </p:nvSpPr>
              <p:spPr bwMode="auto">
                <a:xfrm>
                  <a:off x="422" y="4322"/>
                  <a:ext cx="802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83" name="Group 206"/>
              <p:cNvGrpSpPr>
                <a:grpSpLocks/>
              </p:cNvGrpSpPr>
              <p:nvPr/>
            </p:nvGrpSpPr>
            <p:grpSpPr bwMode="auto">
              <a:xfrm>
                <a:off x="1224" y="4322"/>
                <a:ext cx="950" cy="461"/>
                <a:chOff x="1224" y="4322"/>
                <a:chExt cx="950" cy="461"/>
              </a:xfrm>
            </p:grpSpPr>
            <p:sp>
              <p:nvSpPr>
                <p:cNvPr id="5283" name="Rectangle 59"/>
                <p:cNvSpPr>
                  <a:spLocks noChangeArrowheads="1"/>
                </p:cNvSpPr>
                <p:nvPr/>
              </p:nvSpPr>
              <p:spPr bwMode="auto">
                <a:xfrm>
                  <a:off x="1267" y="4322"/>
                  <a:ext cx="864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Cool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284" name="Rectangle 205"/>
                <p:cNvSpPr>
                  <a:spLocks noChangeArrowheads="1"/>
                </p:cNvSpPr>
                <p:nvPr/>
              </p:nvSpPr>
              <p:spPr bwMode="auto">
                <a:xfrm>
                  <a:off x="1224" y="4322"/>
                  <a:ext cx="950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84" name="Group 208"/>
              <p:cNvGrpSpPr>
                <a:grpSpLocks/>
              </p:cNvGrpSpPr>
              <p:nvPr/>
            </p:nvGrpSpPr>
            <p:grpSpPr bwMode="auto">
              <a:xfrm>
                <a:off x="2174" y="4322"/>
                <a:ext cx="770" cy="461"/>
                <a:chOff x="2174" y="4322"/>
                <a:chExt cx="770" cy="461"/>
              </a:xfrm>
            </p:grpSpPr>
            <p:sp>
              <p:nvSpPr>
                <p:cNvPr id="5281" name="Rectangle 60"/>
                <p:cNvSpPr>
                  <a:spLocks noChangeArrowheads="1"/>
                </p:cNvSpPr>
                <p:nvPr/>
              </p:nvSpPr>
              <p:spPr bwMode="auto">
                <a:xfrm>
                  <a:off x="2217" y="4322"/>
                  <a:ext cx="684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Normal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282" name="Rectangle 207"/>
                <p:cNvSpPr>
                  <a:spLocks noChangeArrowheads="1"/>
                </p:cNvSpPr>
                <p:nvPr/>
              </p:nvSpPr>
              <p:spPr bwMode="auto">
                <a:xfrm>
                  <a:off x="2174" y="4322"/>
                  <a:ext cx="770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85" name="Group 210"/>
              <p:cNvGrpSpPr>
                <a:grpSpLocks/>
              </p:cNvGrpSpPr>
              <p:nvPr/>
            </p:nvGrpSpPr>
            <p:grpSpPr bwMode="auto">
              <a:xfrm>
                <a:off x="2944" y="4322"/>
                <a:ext cx="734" cy="461"/>
                <a:chOff x="2944" y="4322"/>
                <a:chExt cx="734" cy="461"/>
              </a:xfrm>
            </p:grpSpPr>
            <p:sp>
              <p:nvSpPr>
                <p:cNvPr id="5279" name="Rectangle 61"/>
                <p:cNvSpPr>
                  <a:spLocks noChangeArrowheads="1"/>
                </p:cNvSpPr>
                <p:nvPr/>
              </p:nvSpPr>
              <p:spPr bwMode="auto">
                <a:xfrm>
                  <a:off x="2987" y="4322"/>
                  <a:ext cx="648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Weak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280" name="Rectangle 209"/>
                <p:cNvSpPr>
                  <a:spLocks noChangeArrowheads="1"/>
                </p:cNvSpPr>
                <p:nvPr/>
              </p:nvSpPr>
              <p:spPr bwMode="auto">
                <a:xfrm>
                  <a:off x="2944" y="4322"/>
                  <a:ext cx="734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86" name="Group 212"/>
              <p:cNvGrpSpPr>
                <a:grpSpLocks/>
              </p:cNvGrpSpPr>
              <p:nvPr/>
            </p:nvGrpSpPr>
            <p:grpSpPr bwMode="auto">
              <a:xfrm>
                <a:off x="3678" y="4322"/>
                <a:ext cx="950" cy="461"/>
                <a:chOff x="3678" y="4322"/>
                <a:chExt cx="950" cy="461"/>
              </a:xfrm>
            </p:grpSpPr>
            <p:sp>
              <p:nvSpPr>
                <p:cNvPr id="5277" name="Rectangle 62"/>
                <p:cNvSpPr>
                  <a:spLocks noChangeArrowheads="1"/>
                </p:cNvSpPr>
                <p:nvPr/>
              </p:nvSpPr>
              <p:spPr bwMode="auto">
                <a:xfrm>
                  <a:off x="3721" y="4322"/>
                  <a:ext cx="864" cy="4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Yes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278" name="Rectangle 211"/>
                <p:cNvSpPr>
                  <a:spLocks noChangeArrowheads="1"/>
                </p:cNvSpPr>
                <p:nvPr/>
              </p:nvSpPr>
              <p:spPr bwMode="auto">
                <a:xfrm>
                  <a:off x="3678" y="4322"/>
                  <a:ext cx="950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87" name="Group 214"/>
              <p:cNvGrpSpPr>
                <a:grpSpLocks/>
              </p:cNvGrpSpPr>
              <p:nvPr/>
            </p:nvGrpSpPr>
            <p:grpSpPr bwMode="auto">
              <a:xfrm>
                <a:off x="0" y="4783"/>
                <a:ext cx="422" cy="634"/>
                <a:chOff x="0" y="4783"/>
                <a:chExt cx="422" cy="634"/>
              </a:xfrm>
            </p:grpSpPr>
            <p:sp>
              <p:nvSpPr>
                <p:cNvPr id="5275" name="Rectangle 63"/>
                <p:cNvSpPr>
                  <a:spLocks noChangeArrowheads="1"/>
                </p:cNvSpPr>
                <p:nvPr/>
              </p:nvSpPr>
              <p:spPr bwMode="auto">
                <a:xfrm>
                  <a:off x="43" y="4783"/>
                  <a:ext cx="336" cy="6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D10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276" name="Rectangle 213"/>
                <p:cNvSpPr>
                  <a:spLocks noChangeArrowheads="1"/>
                </p:cNvSpPr>
                <p:nvPr/>
              </p:nvSpPr>
              <p:spPr bwMode="auto">
                <a:xfrm>
                  <a:off x="0" y="4783"/>
                  <a:ext cx="422" cy="6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88" name="Group 216"/>
              <p:cNvGrpSpPr>
                <a:grpSpLocks/>
              </p:cNvGrpSpPr>
              <p:nvPr/>
            </p:nvGrpSpPr>
            <p:grpSpPr bwMode="auto">
              <a:xfrm>
                <a:off x="422" y="4783"/>
                <a:ext cx="802" cy="634"/>
                <a:chOff x="422" y="4783"/>
                <a:chExt cx="802" cy="634"/>
              </a:xfrm>
            </p:grpSpPr>
            <p:sp>
              <p:nvSpPr>
                <p:cNvPr id="5273" name="Rectangle 64"/>
                <p:cNvSpPr>
                  <a:spLocks noChangeArrowheads="1"/>
                </p:cNvSpPr>
                <p:nvPr/>
              </p:nvSpPr>
              <p:spPr bwMode="auto">
                <a:xfrm>
                  <a:off x="465" y="4783"/>
                  <a:ext cx="716" cy="6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Rain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274" name="Rectangle 215"/>
                <p:cNvSpPr>
                  <a:spLocks noChangeArrowheads="1"/>
                </p:cNvSpPr>
                <p:nvPr/>
              </p:nvSpPr>
              <p:spPr bwMode="auto">
                <a:xfrm>
                  <a:off x="422" y="4783"/>
                  <a:ext cx="802" cy="6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89" name="Group 218"/>
              <p:cNvGrpSpPr>
                <a:grpSpLocks/>
              </p:cNvGrpSpPr>
              <p:nvPr/>
            </p:nvGrpSpPr>
            <p:grpSpPr bwMode="auto">
              <a:xfrm>
                <a:off x="1224" y="4783"/>
                <a:ext cx="950" cy="634"/>
                <a:chOff x="1224" y="4783"/>
                <a:chExt cx="950" cy="634"/>
              </a:xfrm>
            </p:grpSpPr>
            <p:sp>
              <p:nvSpPr>
                <p:cNvPr id="5271" name="Rectangle 65"/>
                <p:cNvSpPr>
                  <a:spLocks noChangeArrowheads="1"/>
                </p:cNvSpPr>
                <p:nvPr/>
              </p:nvSpPr>
              <p:spPr bwMode="auto">
                <a:xfrm>
                  <a:off x="1267" y="4783"/>
                  <a:ext cx="864" cy="6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Mild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272" name="Rectangle 217"/>
                <p:cNvSpPr>
                  <a:spLocks noChangeArrowheads="1"/>
                </p:cNvSpPr>
                <p:nvPr/>
              </p:nvSpPr>
              <p:spPr bwMode="auto">
                <a:xfrm>
                  <a:off x="1224" y="4783"/>
                  <a:ext cx="950" cy="6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90" name="Group 220"/>
              <p:cNvGrpSpPr>
                <a:grpSpLocks/>
              </p:cNvGrpSpPr>
              <p:nvPr/>
            </p:nvGrpSpPr>
            <p:grpSpPr bwMode="auto">
              <a:xfrm>
                <a:off x="2174" y="4783"/>
                <a:ext cx="770" cy="634"/>
                <a:chOff x="2174" y="4783"/>
                <a:chExt cx="770" cy="634"/>
              </a:xfrm>
            </p:grpSpPr>
            <p:sp>
              <p:nvSpPr>
                <p:cNvPr id="5269" name="Rectangle 66"/>
                <p:cNvSpPr>
                  <a:spLocks noChangeArrowheads="1"/>
                </p:cNvSpPr>
                <p:nvPr/>
              </p:nvSpPr>
              <p:spPr bwMode="auto">
                <a:xfrm>
                  <a:off x="2217" y="4783"/>
                  <a:ext cx="684" cy="6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Normal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270" name="Rectangle 219"/>
                <p:cNvSpPr>
                  <a:spLocks noChangeArrowheads="1"/>
                </p:cNvSpPr>
                <p:nvPr/>
              </p:nvSpPr>
              <p:spPr bwMode="auto">
                <a:xfrm>
                  <a:off x="2174" y="4783"/>
                  <a:ext cx="770" cy="6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91" name="Group 222"/>
              <p:cNvGrpSpPr>
                <a:grpSpLocks/>
              </p:cNvGrpSpPr>
              <p:nvPr/>
            </p:nvGrpSpPr>
            <p:grpSpPr bwMode="auto">
              <a:xfrm>
                <a:off x="2944" y="4783"/>
                <a:ext cx="734" cy="634"/>
                <a:chOff x="2944" y="4783"/>
                <a:chExt cx="734" cy="634"/>
              </a:xfrm>
            </p:grpSpPr>
            <p:sp>
              <p:nvSpPr>
                <p:cNvPr id="5267" name="Rectangle 67"/>
                <p:cNvSpPr>
                  <a:spLocks noChangeArrowheads="1"/>
                </p:cNvSpPr>
                <p:nvPr/>
              </p:nvSpPr>
              <p:spPr bwMode="auto">
                <a:xfrm>
                  <a:off x="2987" y="4783"/>
                  <a:ext cx="648" cy="6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Weak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268" name="Rectangle 221"/>
                <p:cNvSpPr>
                  <a:spLocks noChangeArrowheads="1"/>
                </p:cNvSpPr>
                <p:nvPr/>
              </p:nvSpPr>
              <p:spPr bwMode="auto">
                <a:xfrm>
                  <a:off x="2944" y="4783"/>
                  <a:ext cx="734" cy="6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92" name="Group 224"/>
              <p:cNvGrpSpPr>
                <a:grpSpLocks/>
              </p:cNvGrpSpPr>
              <p:nvPr/>
            </p:nvGrpSpPr>
            <p:grpSpPr bwMode="auto">
              <a:xfrm>
                <a:off x="3678" y="4783"/>
                <a:ext cx="950" cy="634"/>
                <a:chOff x="3678" y="4783"/>
                <a:chExt cx="950" cy="634"/>
              </a:xfrm>
            </p:grpSpPr>
            <p:sp>
              <p:nvSpPr>
                <p:cNvPr id="5265" name="Rectangle 68"/>
                <p:cNvSpPr>
                  <a:spLocks noChangeArrowheads="1"/>
                </p:cNvSpPr>
                <p:nvPr/>
              </p:nvSpPr>
              <p:spPr bwMode="auto">
                <a:xfrm>
                  <a:off x="3721" y="4783"/>
                  <a:ext cx="864" cy="6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Yes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266" name="Rectangle 223"/>
                <p:cNvSpPr>
                  <a:spLocks noChangeArrowheads="1"/>
                </p:cNvSpPr>
                <p:nvPr/>
              </p:nvSpPr>
              <p:spPr bwMode="auto">
                <a:xfrm>
                  <a:off x="3678" y="4783"/>
                  <a:ext cx="950" cy="6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93" name="Group 226"/>
              <p:cNvGrpSpPr>
                <a:grpSpLocks/>
              </p:cNvGrpSpPr>
              <p:nvPr/>
            </p:nvGrpSpPr>
            <p:grpSpPr bwMode="auto">
              <a:xfrm>
                <a:off x="0" y="5417"/>
                <a:ext cx="422" cy="634"/>
                <a:chOff x="0" y="5417"/>
                <a:chExt cx="422" cy="634"/>
              </a:xfrm>
            </p:grpSpPr>
            <p:sp>
              <p:nvSpPr>
                <p:cNvPr id="5263" name="Rectangle 69"/>
                <p:cNvSpPr>
                  <a:spLocks noChangeArrowheads="1"/>
                </p:cNvSpPr>
                <p:nvPr/>
              </p:nvSpPr>
              <p:spPr bwMode="auto">
                <a:xfrm>
                  <a:off x="43" y="5417"/>
                  <a:ext cx="336" cy="6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D11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264" name="Rectangle 225"/>
                <p:cNvSpPr>
                  <a:spLocks noChangeArrowheads="1"/>
                </p:cNvSpPr>
                <p:nvPr/>
              </p:nvSpPr>
              <p:spPr bwMode="auto">
                <a:xfrm>
                  <a:off x="0" y="5417"/>
                  <a:ext cx="422" cy="6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94" name="Group 228"/>
              <p:cNvGrpSpPr>
                <a:grpSpLocks/>
              </p:cNvGrpSpPr>
              <p:nvPr/>
            </p:nvGrpSpPr>
            <p:grpSpPr bwMode="auto">
              <a:xfrm>
                <a:off x="422" y="5417"/>
                <a:ext cx="802" cy="634"/>
                <a:chOff x="422" y="5417"/>
                <a:chExt cx="802" cy="634"/>
              </a:xfrm>
            </p:grpSpPr>
            <p:sp>
              <p:nvSpPr>
                <p:cNvPr id="5261" name="Rectangle 70"/>
                <p:cNvSpPr>
                  <a:spLocks noChangeArrowheads="1"/>
                </p:cNvSpPr>
                <p:nvPr/>
              </p:nvSpPr>
              <p:spPr bwMode="auto">
                <a:xfrm>
                  <a:off x="465" y="5417"/>
                  <a:ext cx="716" cy="6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Sunny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262" name="Rectangle 227"/>
                <p:cNvSpPr>
                  <a:spLocks noChangeArrowheads="1"/>
                </p:cNvSpPr>
                <p:nvPr/>
              </p:nvSpPr>
              <p:spPr bwMode="auto">
                <a:xfrm>
                  <a:off x="422" y="5417"/>
                  <a:ext cx="802" cy="6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95" name="Group 230"/>
              <p:cNvGrpSpPr>
                <a:grpSpLocks/>
              </p:cNvGrpSpPr>
              <p:nvPr/>
            </p:nvGrpSpPr>
            <p:grpSpPr bwMode="auto">
              <a:xfrm>
                <a:off x="1224" y="5417"/>
                <a:ext cx="950" cy="634"/>
                <a:chOff x="1224" y="5417"/>
                <a:chExt cx="950" cy="634"/>
              </a:xfrm>
            </p:grpSpPr>
            <p:sp>
              <p:nvSpPr>
                <p:cNvPr id="5259" name="Rectangle 71"/>
                <p:cNvSpPr>
                  <a:spLocks noChangeArrowheads="1"/>
                </p:cNvSpPr>
                <p:nvPr/>
              </p:nvSpPr>
              <p:spPr bwMode="auto">
                <a:xfrm>
                  <a:off x="1267" y="5417"/>
                  <a:ext cx="864" cy="6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Mild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260" name="Rectangle 229"/>
                <p:cNvSpPr>
                  <a:spLocks noChangeArrowheads="1"/>
                </p:cNvSpPr>
                <p:nvPr/>
              </p:nvSpPr>
              <p:spPr bwMode="auto">
                <a:xfrm>
                  <a:off x="1224" y="5417"/>
                  <a:ext cx="950" cy="6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96" name="Group 232"/>
              <p:cNvGrpSpPr>
                <a:grpSpLocks/>
              </p:cNvGrpSpPr>
              <p:nvPr/>
            </p:nvGrpSpPr>
            <p:grpSpPr bwMode="auto">
              <a:xfrm>
                <a:off x="2174" y="5417"/>
                <a:ext cx="770" cy="634"/>
                <a:chOff x="2174" y="5417"/>
                <a:chExt cx="770" cy="634"/>
              </a:xfrm>
            </p:grpSpPr>
            <p:sp>
              <p:nvSpPr>
                <p:cNvPr id="5257" name="Rectangle 72"/>
                <p:cNvSpPr>
                  <a:spLocks noChangeArrowheads="1"/>
                </p:cNvSpPr>
                <p:nvPr/>
              </p:nvSpPr>
              <p:spPr bwMode="auto">
                <a:xfrm>
                  <a:off x="2217" y="5417"/>
                  <a:ext cx="684" cy="6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Normal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258" name="Rectangle 231"/>
                <p:cNvSpPr>
                  <a:spLocks noChangeArrowheads="1"/>
                </p:cNvSpPr>
                <p:nvPr/>
              </p:nvSpPr>
              <p:spPr bwMode="auto">
                <a:xfrm>
                  <a:off x="2174" y="5417"/>
                  <a:ext cx="770" cy="6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97" name="Group 234"/>
              <p:cNvGrpSpPr>
                <a:grpSpLocks/>
              </p:cNvGrpSpPr>
              <p:nvPr/>
            </p:nvGrpSpPr>
            <p:grpSpPr bwMode="auto">
              <a:xfrm>
                <a:off x="2944" y="5417"/>
                <a:ext cx="734" cy="634"/>
                <a:chOff x="2944" y="5417"/>
                <a:chExt cx="734" cy="634"/>
              </a:xfrm>
            </p:grpSpPr>
            <p:sp>
              <p:nvSpPr>
                <p:cNvPr id="5255" name="Rectangle 73"/>
                <p:cNvSpPr>
                  <a:spLocks noChangeArrowheads="1"/>
                </p:cNvSpPr>
                <p:nvPr/>
              </p:nvSpPr>
              <p:spPr bwMode="auto">
                <a:xfrm>
                  <a:off x="2987" y="5417"/>
                  <a:ext cx="648" cy="6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Strong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256" name="Rectangle 233"/>
                <p:cNvSpPr>
                  <a:spLocks noChangeArrowheads="1"/>
                </p:cNvSpPr>
                <p:nvPr/>
              </p:nvSpPr>
              <p:spPr bwMode="auto">
                <a:xfrm>
                  <a:off x="2944" y="5417"/>
                  <a:ext cx="734" cy="6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98" name="Group 236"/>
              <p:cNvGrpSpPr>
                <a:grpSpLocks/>
              </p:cNvGrpSpPr>
              <p:nvPr/>
            </p:nvGrpSpPr>
            <p:grpSpPr bwMode="auto">
              <a:xfrm>
                <a:off x="3678" y="5417"/>
                <a:ext cx="950" cy="634"/>
                <a:chOff x="3678" y="5417"/>
                <a:chExt cx="950" cy="634"/>
              </a:xfrm>
            </p:grpSpPr>
            <p:sp>
              <p:nvSpPr>
                <p:cNvPr id="5253" name="Rectangle 74"/>
                <p:cNvSpPr>
                  <a:spLocks noChangeArrowheads="1"/>
                </p:cNvSpPr>
                <p:nvPr/>
              </p:nvSpPr>
              <p:spPr bwMode="auto">
                <a:xfrm>
                  <a:off x="3721" y="5417"/>
                  <a:ext cx="864" cy="6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Yes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254" name="Rectangle 235"/>
                <p:cNvSpPr>
                  <a:spLocks noChangeArrowheads="1"/>
                </p:cNvSpPr>
                <p:nvPr/>
              </p:nvSpPr>
              <p:spPr bwMode="auto">
                <a:xfrm>
                  <a:off x="3678" y="5417"/>
                  <a:ext cx="950" cy="6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199" name="Group 238"/>
              <p:cNvGrpSpPr>
                <a:grpSpLocks/>
              </p:cNvGrpSpPr>
              <p:nvPr/>
            </p:nvGrpSpPr>
            <p:grpSpPr bwMode="auto">
              <a:xfrm>
                <a:off x="0" y="6051"/>
                <a:ext cx="422" cy="634"/>
                <a:chOff x="0" y="6051"/>
                <a:chExt cx="422" cy="634"/>
              </a:xfrm>
            </p:grpSpPr>
            <p:sp>
              <p:nvSpPr>
                <p:cNvPr id="5251" name="Rectangle 75"/>
                <p:cNvSpPr>
                  <a:spLocks noChangeArrowheads="1"/>
                </p:cNvSpPr>
                <p:nvPr/>
              </p:nvSpPr>
              <p:spPr bwMode="auto">
                <a:xfrm>
                  <a:off x="43" y="6051"/>
                  <a:ext cx="336" cy="6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D12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252" name="Rectangle 237"/>
                <p:cNvSpPr>
                  <a:spLocks noChangeArrowheads="1"/>
                </p:cNvSpPr>
                <p:nvPr/>
              </p:nvSpPr>
              <p:spPr bwMode="auto">
                <a:xfrm>
                  <a:off x="0" y="6051"/>
                  <a:ext cx="422" cy="6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200" name="Group 240"/>
              <p:cNvGrpSpPr>
                <a:grpSpLocks/>
              </p:cNvGrpSpPr>
              <p:nvPr/>
            </p:nvGrpSpPr>
            <p:grpSpPr bwMode="auto">
              <a:xfrm>
                <a:off x="422" y="6051"/>
                <a:ext cx="802" cy="634"/>
                <a:chOff x="422" y="6051"/>
                <a:chExt cx="802" cy="634"/>
              </a:xfrm>
            </p:grpSpPr>
            <p:sp>
              <p:nvSpPr>
                <p:cNvPr id="5249" name="Rectangle 76"/>
                <p:cNvSpPr>
                  <a:spLocks noChangeArrowheads="1"/>
                </p:cNvSpPr>
                <p:nvPr/>
              </p:nvSpPr>
              <p:spPr bwMode="auto">
                <a:xfrm>
                  <a:off x="465" y="6051"/>
                  <a:ext cx="716" cy="6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Overcast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250" name="Rectangle 239"/>
                <p:cNvSpPr>
                  <a:spLocks noChangeArrowheads="1"/>
                </p:cNvSpPr>
                <p:nvPr/>
              </p:nvSpPr>
              <p:spPr bwMode="auto">
                <a:xfrm>
                  <a:off x="422" y="6051"/>
                  <a:ext cx="802" cy="6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201" name="Group 242"/>
              <p:cNvGrpSpPr>
                <a:grpSpLocks/>
              </p:cNvGrpSpPr>
              <p:nvPr/>
            </p:nvGrpSpPr>
            <p:grpSpPr bwMode="auto">
              <a:xfrm>
                <a:off x="1224" y="6051"/>
                <a:ext cx="950" cy="634"/>
                <a:chOff x="1224" y="6051"/>
                <a:chExt cx="950" cy="634"/>
              </a:xfrm>
            </p:grpSpPr>
            <p:sp>
              <p:nvSpPr>
                <p:cNvPr id="5247" name="Rectangle 77"/>
                <p:cNvSpPr>
                  <a:spLocks noChangeArrowheads="1"/>
                </p:cNvSpPr>
                <p:nvPr/>
              </p:nvSpPr>
              <p:spPr bwMode="auto">
                <a:xfrm>
                  <a:off x="1267" y="6051"/>
                  <a:ext cx="864" cy="6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Mild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248" name="Rectangle 241"/>
                <p:cNvSpPr>
                  <a:spLocks noChangeArrowheads="1"/>
                </p:cNvSpPr>
                <p:nvPr/>
              </p:nvSpPr>
              <p:spPr bwMode="auto">
                <a:xfrm>
                  <a:off x="1224" y="6051"/>
                  <a:ext cx="950" cy="6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202" name="Group 244"/>
              <p:cNvGrpSpPr>
                <a:grpSpLocks/>
              </p:cNvGrpSpPr>
              <p:nvPr/>
            </p:nvGrpSpPr>
            <p:grpSpPr bwMode="auto">
              <a:xfrm>
                <a:off x="2174" y="6051"/>
                <a:ext cx="770" cy="634"/>
                <a:chOff x="2174" y="6051"/>
                <a:chExt cx="770" cy="634"/>
              </a:xfrm>
            </p:grpSpPr>
            <p:sp>
              <p:nvSpPr>
                <p:cNvPr id="5245" name="Rectangle 78"/>
                <p:cNvSpPr>
                  <a:spLocks noChangeArrowheads="1"/>
                </p:cNvSpPr>
                <p:nvPr/>
              </p:nvSpPr>
              <p:spPr bwMode="auto">
                <a:xfrm>
                  <a:off x="2217" y="6051"/>
                  <a:ext cx="684" cy="6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High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246" name="Rectangle 243"/>
                <p:cNvSpPr>
                  <a:spLocks noChangeArrowheads="1"/>
                </p:cNvSpPr>
                <p:nvPr/>
              </p:nvSpPr>
              <p:spPr bwMode="auto">
                <a:xfrm>
                  <a:off x="2174" y="6051"/>
                  <a:ext cx="770" cy="6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203" name="Group 246"/>
              <p:cNvGrpSpPr>
                <a:grpSpLocks/>
              </p:cNvGrpSpPr>
              <p:nvPr/>
            </p:nvGrpSpPr>
            <p:grpSpPr bwMode="auto">
              <a:xfrm>
                <a:off x="2944" y="6051"/>
                <a:ext cx="734" cy="634"/>
                <a:chOff x="2944" y="6051"/>
                <a:chExt cx="734" cy="634"/>
              </a:xfrm>
            </p:grpSpPr>
            <p:sp>
              <p:nvSpPr>
                <p:cNvPr id="5243" name="Rectangle 79"/>
                <p:cNvSpPr>
                  <a:spLocks noChangeArrowheads="1"/>
                </p:cNvSpPr>
                <p:nvPr/>
              </p:nvSpPr>
              <p:spPr bwMode="auto">
                <a:xfrm>
                  <a:off x="2987" y="6051"/>
                  <a:ext cx="648" cy="6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Strong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244" name="Rectangle 245"/>
                <p:cNvSpPr>
                  <a:spLocks noChangeArrowheads="1"/>
                </p:cNvSpPr>
                <p:nvPr/>
              </p:nvSpPr>
              <p:spPr bwMode="auto">
                <a:xfrm>
                  <a:off x="2944" y="6051"/>
                  <a:ext cx="734" cy="6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204" name="Group 248"/>
              <p:cNvGrpSpPr>
                <a:grpSpLocks/>
              </p:cNvGrpSpPr>
              <p:nvPr/>
            </p:nvGrpSpPr>
            <p:grpSpPr bwMode="auto">
              <a:xfrm>
                <a:off x="3678" y="6051"/>
                <a:ext cx="950" cy="634"/>
                <a:chOff x="3678" y="6051"/>
                <a:chExt cx="950" cy="634"/>
              </a:xfrm>
            </p:grpSpPr>
            <p:sp>
              <p:nvSpPr>
                <p:cNvPr id="5241" name="Rectangle 80"/>
                <p:cNvSpPr>
                  <a:spLocks noChangeArrowheads="1"/>
                </p:cNvSpPr>
                <p:nvPr/>
              </p:nvSpPr>
              <p:spPr bwMode="auto">
                <a:xfrm>
                  <a:off x="3721" y="6051"/>
                  <a:ext cx="864" cy="6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Yes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242" name="Rectangle 247"/>
                <p:cNvSpPr>
                  <a:spLocks noChangeArrowheads="1"/>
                </p:cNvSpPr>
                <p:nvPr/>
              </p:nvSpPr>
              <p:spPr bwMode="auto">
                <a:xfrm>
                  <a:off x="3678" y="6051"/>
                  <a:ext cx="950" cy="6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205" name="Group 250"/>
              <p:cNvGrpSpPr>
                <a:grpSpLocks/>
              </p:cNvGrpSpPr>
              <p:nvPr/>
            </p:nvGrpSpPr>
            <p:grpSpPr bwMode="auto">
              <a:xfrm>
                <a:off x="0" y="6685"/>
                <a:ext cx="422" cy="634"/>
                <a:chOff x="0" y="6685"/>
                <a:chExt cx="422" cy="634"/>
              </a:xfrm>
            </p:grpSpPr>
            <p:sp>
              <p:nvSpPr>
                <p:cNvPr id="5239" name="Rectangle 81"/>
                <p:cNvSpPr>
                  <a:spLocks noChangeArrowheads="1"/>
                </p:cNvSpPr>
                <p:nvPr/>
              </p:nvSpPr>
              <p:spPr bwMode="auto">
                <a:xfrm>
                  <a:off x="43" y="6685"/>
                  <a:ext cx="336" cy="6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D13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240" name="Rectangle 249"/>
                <p:cNvSpPr>
                  <a:spLocks noChangeArrowheads="1"/>
                </p:cNvSpPr>
                <p:nvPr/>
              </p:nvSpPr>
              <p:spPr bwMode="auto">
                <a:xfrm>
                  <a:off x="0" y="6685"/>
                  <a:ext cx="422" cy="6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206" name="Group 252"/>
              <p:cNvGrpSpPr>
                <a:grpSpLocks/>
              </p:cNvGrpSpPr>
              <p:nvPr/>
            </p:nvGrpSpPr>
            <p:grpSpPr bwMode="auto">
              <a:xfrm>
                <a:off x="422" y="6685"/>
                <a:ext cx="802" cy="634"/>
                <a:chOff x="422" y="6685"/>
                <a:chExt cx="802" cy="634"/>
              </a:xfrm>
            </p:grpSpPr>
            <p:sp>
              <p:nvSpPr>
                <p:cNvPr id="5237" name="Rectangle 82"/>
                <p:cNvSpPr>
                  <a:spLocks noChangeArrowheads="1"/>
                </p:cNvSpPr>
                <p:nvPr/>
              </p:nvSpPr>
              <p:spPr bwMode="auto">
                <a:xfrm>
                  <a:off x="465" y="6685"/>
                  <a:ext cx="716" cy="6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Overcast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238" name="Rectangle 251"/>
                <p:cNvSpPr>
                  <a:spLocks noChangeArrowheads="1"/>
                </p:cNvSpPr>
                <p:nvPr/>
              </p:nvSpPr>
              <p:spPr bwMode="auto">
                <a:xfrm>
                  <a:off x="422" y="6685"/>
                  <a:ext cx="802" cy="6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207" name="Group 254"/>
              <p:cNvGrpSpPr>
                <a:grpSpLocks/>
              </p:cNvGrpSpPr>
              <p:nvPr/>
            </p:nvGrpSpPr>
            <p:grpSpPr bwMode="auto">
              <a:xfrm>
                <a:off x="1224" y="6685"/>
                <a:ext cx="950" cy="634"/>
                <a:chOff x="1224" y="6685"/>
                <a:chExt cx="950" cy="634"/>
              </a:xfrm>
            </p:grpSpPr>
            <p:sp>
              <p:nvSpPr>
                <p:cNvPr id="5235" name="Rectangle 83"/>
                <p:cNvSpPr>
                  <a:spLocks noChangeArrowheads="1"/>
                </p:cNvSpPr>
                <p:nvPr/>
              </p:nvSpPr>
              <p:spPr bwMode="auto">
                <a:xfrm>
                  <a:off x="1267" y="6685"/>
                  <a:ext cx="864" cy="6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Hot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236" name="Rectangle 253"/>
                <p:cNvSpPr>
                  <a:spLocks noChangeArrowheads="1"/>
                </p:cNvSpPr>
                <p:nvPr/>
              </p:nvSpPr>
              <p:spPr bwMode="auto">
                <a:xfrm>
                  <a:off x="1224" y="6685"/>
                  <a:ext cx="950" cy="6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208" name="Group 256"/>
              <p:cNvGrpSpPr>
                <a:grpSpLocks/>
              </p:cNvGrpSpPr>
              <p:nvPr/>
            </p:nvGrpSpPr>
            <p:grpSpPr bwMode="auto">
              <a:xfrm>
                <a:off x="2174" y="6685"/>
                <a:ext cx="770" cy="634"/>
                <a:chOff x="2174" y="6685"/>
                <a:chExt cx="770" cy="634"/>
              </a:xfrm>
            </p:grpSpPr>
            <p:sp>
              <p:nvSpPr>
                <p:cNvPr id="5233" name="Rectangle 84"/>
                <p:cNvSpPr>
                  <a:spLocks noChangeArrowheads="1"/>
                </p:cNvSpPr>
                <p:nvPr/>
              </p:nvSpPr>
              <p:spPr bwMode="auto">
                <a:xfrm>
                  <a:off x="2217" y="6685"/>
                  <a:ext cx="684" cy="6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Normal 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234" name="Rectangle 255"/>
                <p:cNvSpPr>
                  <a:spLocks noChangeArrowheads="1"/>
                </p:cNvSpPr>
                <p:nvPr/>
              </p:nvSpPr>
              <p:spPr bwMode="auto">
                <a:xfrm>
                  <a:off x="2174" y="6685"/>
                  <a:ext cx="770" cy="6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209" name="Group 258"/>
              <p:cNvGrpSpPr>
                <a:grpSpLocks/>
              </p:cNvGrpSpPr>
              <p:nvPr/>
            </p:nvGrpSpPr>
            <p:grpSpPr bwMode="auto">
              <a:xfrm>
                <a:off x="2944" y="6685"/>
                <a:ext cx="734" cy="634"/>
                <a:chOff x="2944" y="6685"/>
                <a:chExt cx="734" cy="634"/>
              </a:xfrm>
            </p:grpSpPr>
            <p:sp>
              <p:nvSpPr>
                <p:cNvPr id="5231" name="Rectangle 85"/>
                <p:cNvSpPr>
                  <a:spLocks noChangeArrowheads="1"/>
                </p:cNvSpPr>
                <p:nvPr/>
              </p:nvSpPr>
              <p:spPr bwMode="auto">
                <a:xfrm>
                  <a:off x="2987" y="6685"/>
                  <a:ext cx="648" cy="6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Weak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232" name="Rectangle 257"/>
                <p:cNvSpPr>
                  <a:spLocks noChangeArrowheads="1"/>
                </p:cNvSpPr>
                <p:nvPr/>
              </p:nvSpPr>
              <p:spPr bwMode="auto">
                <a:xfrm>
                  <a:off x="2944" y="6685"/>
                  <a:ext cx="734" cy="6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210" name="Group 260"/>
              <p:cNvGrpSpPr>
                <a:grpSpLocks/>
              </p:cNvGrpSpPr>
              <p:nvPr/>
            </p:nvGrpSpPr>
            <p:grpSpPr bwMode="auto">
              <a:xfrm>
                <a:off x="3678" y="6685"/>
                <a:ext cx="950" cy="634"/>
                <a:chOff x="3678" y="6685"/>
                <a:chExt cx="950" cy="634"/>
              </a:xfrm>
            </p:grpSpPr>
            <p:sp>
              <p:nvSpPr>
                <p:cNvPr id="5229" name="Rectangle 86"/>
                <p:cNvSpPr>
                  <a:spLocks noChangeArrowheads="1"/>
                </p:cNvSpPr>
                <p:nvPr/>
              </p:nvSpPr>
              <p:spPr bwMode="auto">
                <a:xfrm>
                  <a:off x="3721" y="6685"/>
                  <a:ext cx="864" cy="6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Yes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230" name="Rectangle 259"/>
                <p:cNvSpPr>
                  <a:spLocks noChangeArrowheads="1"/>
                </p:cNvSpPr>
                <p:nvPr/>
              </p:nvSpPr>
              <p:spPr bwMode="auto">
                <a:xfrm>
                  <a:off x="3678" y="6685"/>
                  <a:ext cx="950" cy="6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211" name="Group 262"/>
              <p:cNvGrpSpPr>
                <a:grpSpLocks/>
              </p:cNvGrpSpPr>
              <p:nvPr/>
            </p:nvGrpSpPr>
            <p:grpSpPr bwMode="auto">
              <a:xfrm>
                <a:off x="0" y="7319"/>
                <a:ext cx="422" cy="634"/>
                <a:chOff x="0" y="7319"/>
                <a:chExt cx="422" cy="634"/>
              </a:xfrm>
            </p:grpSpPr>
            <p:sp>
              <p:nvSpPr>
                <p:cNvPr id="5227" name="Rectangle 87"/>
                <p:cNvSpPr>
                  <a:spLocks noChangeArrowheads="1"/>
                </p:cNvSpPr>
                <p:nvPr/>
              </p:nvSpPr>
              <p:spPr bwMode="auto">
                <a:xfrm>
                  <a:off x="43" y="7319"/>
                  <a:ext cx="336" cy="6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D14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228" name="Rectangle 261"/>
                <p:cNvSpPr>
                  <a:spLocks noChangeArrowheads="1"/>
                </p:cNvSpPr>
                <p:nvPr/>
              </p:nvSpPr>
              <p:spPr bwMode="auto">
                <a:xfrm>
                  <a:off x="0" y="7319"/>
                  <a:ext cx="422" cy="6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212" name="Group 264"/>
              <p:cNvGrpSpPr>
                <a:grpSpLocks/>
              </p:cNvGrpSpPr>
              <p:nvPr/>
            </p:nvGrpSpPr>
            <p:grpSpPr bwMode="auto">
              <a:xfrm>
                <a:off x="422" y="7319"/>
                <a:ext cx="802" cy="634"/>
                <a:chOff x="422" y="7319"/>
                <a:chExt cx="802" cy="634"/>
              </a:xfrm>
            </p:grpSpPr>
            <p:sp>
              <p:nvSpPr>
                <p:cNvPr id="5225" name="Rectangle 88"/>
                <p:cNvSpPr>
                  <a:spLocks noChangeArrowheads="1"/>
                </p:cNvSpPr>
                <p:nvPr/>
              </p:nvSpPr>
              <p:spPr bwMode="auto">
                <a:xfrm>
                  <a:off x="465" y="7319"/>
                  <a:ext cx="716" cy="6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Rain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226" name="Rectangle 263"/>
                <p:cNvSpPr>
                  <a:spLocks noChangeArrowheads="1"/>
                </p:cNvSpPr>
                <p:nvPr/>
              </p:nvSpPr>
              <p:spPr bwMode="auto">
                <a:xfrm>
                  <a:off x="422" y="7319"/>
                  <a:ext cx="802" cy="6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213" name="Group 266"/>
              <p:cNvGrpSpPr>
                <a:grpSpLocks/>
              </p:cNvGrpSpPr>
              <p:nvPr/>
            </p:nvGrpSpPr>
            <p:grpSpPr bwMode="auto">
              <a:xfrm>
                <a:off x="1224" y="7319"/>
                <a:ext cx="950" cy="634"/>
                <a:chOff x="1224" y="7319"/>
                <a:chExt cx="950" cy="634"/>
              </a:xfrm>
            </p:grpSpPr>
            <p:sp>
              <p:nvSpPr>
                <p:cNvPr id="5223" name="Rectangle 89"/>
                <p:cNvSpPr>
                  <a:spLocks noChangeArrowheads="1"/>
                </p:cNvSpPr>
                <p:nvPr/>
              </p:nvSpPr>
              <p:spPr bwMode="auto">
                <a:xfrm>
                  <a:off x="1267" y="7319"/>
                  <a:ext cx="864" cy="6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Mild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224" name="Rectangle 265"/>
                <p:cNvSpPr>
                  <a:spLocks noChangeArrowheads="1"/>
                </p:cNvSpPr>
                <p:nvPr/>
              </p:nvSpPr>
              <p:spPr bwMode="auto">
                <a:xfrm>
                  <a:off x="1224" y="7319"/>
                  <a:ext cx="950" cy="6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214" name="Group 268"/>
              <p:cNvGrpSpPr>
                <a:grpSpLocks/>
              </p:cNvGrpSpPr>
              <p:nvPr/>
            </p:nvGrpSpPr>
            <p:grpSpPr bwMode="auto">
              <a:xfrm>
                <a:off x="2174" y="7319"/>
                <a:ext cx="770" cy="634"/>
                <a:chOff x="2174" y="7319"/>
                <a:chExt cx="770" cy="634"/>
              </a:xfrm>
            </p:grpSpPr>
            <p:sp>
              <p:nvSpPr>
                <p:cNvPr id="5221" name="Rectangle 90"/>
                <p:cNvSpPr>
                  <a:spLocks noChangeArrowheads="1"/>
                </p:cNvSpPr>
                <p:nvPr/>
              </p:nvSpPr>
              <p:spPr bwMode="auto">
                <a:xfrm>
                  <a:off x="2217" y="7319"/>
                  <a:ext cx="684" cy="6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High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222" name="Rectangle 267"/>
                <p:cNvSpPr>
                  <a:spLocks noChangeArrowheads="1"/>
                </p:cNvSpPr>
                <p:nvPr/>
              </p:nvSpPr>
              <p:spPr bwMode="auto">
                <a:xfrm>
                  <a:off x="2174" y="7319"/>
                  <a:ext cx="770" cy="6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215" name="Group 270"/>
              <p:cNvGrpSpPr>
                <a:grpSpLocks/>
              </p:cNvGrpSpPr>
              <p:nvPr/>
            </p:nvGrpSpPr>
            <p:grpSpPr bwMode="auto">
              <a:xfrm>
                <a:off x="2944" y="7319"/>
                <a:ext cx="734" cy="634"/>
                <a:chOff x="2944" y="7319"/>
                <a:chExt cx="734" cy="634"/>
              </a:xfrm>
            </p:grpSpPr>
            <p:sp>
              <p:nvSpPr>
                <p:cNvPr id="5219" name="Rectangle 91"/>
                <p:cNvSpPr>
                  <a:spLocks noChangeArrowheads="1"/>
                </p:cNvSpPr>
                <p:nvPr/>
              </p:nvSpPr>
              <p:spPr bwMode="auto">
                <a:xfrm>
                  <a:off x="2987" y="7319"/>
                  <a:ext cx="648" cy="6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Strong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220" name="Rectangle 269"/>
                <p:cNvSpPr>
                  <a:spLocks noChangeArrowheads="1"/>
                </p:cNvSpPr>
                <p:nvPr/>
              </p:nvSpPr>
              <p:spPr bwMode="auto">
                <a:xfrm>
                  <a:off x="2944" y="7319"/>
                  <a:ext cx="734" cy="6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  <p:grpSp>
            <p:nvGrpSpPr>
              <p:cNvPr id="5216" name="Group 272"/>
              <p:cNvGrpSpPr>
                <a:grpSpLocks/>
              </p:cNvGrpSpPr>
              <p:nvPr/>
            </p:nvGrpSpPr>
            <p:grpSpPr bwMode="auto">
              <a:xfrm>
                <a:off x="3678" y="7319"/>
                <a:ext cx="950" cy="634"/>
                <a:chOff x="3678" y="7319"/>
                <a:chExt cx="950" cy="634"/>
              </a:xfrm>
            </p:grpSpPr>
            <p:sp>
              <p:nvSpPr>
                <p:cNvPr id="5217" name="Rectangle 92"/>
                <p:cNvSpPr>
                  <a:spLocks noChangeArrowheads="1"/>
                </p:cNvSpPr>
                <p:nvPr/>
              </p:nvSpPr>
              <p:spPr bwMode="auto">
                <a:xfrm>
                  <a:off x="3721" y="7319"/>
                  <a:ext cx="864" cy="6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ko-KR" sz="1400">
                      <a:ea typeface="굴림" charset="-127"/>
                      <a:cs typeface="Times New Roman" pitchFamily="18" charset="0"/>
                    </a:rPr>
                    <a:t>No</a:t>
                  </a:r>
                </a:p>
                <a:p>
                  <a:pPr algn="ctr"/>
                  <a:endParaRPr lang="en-US" altLang="ko-KR" sz="1400">
                    <a:ea typeface="굴림" charset="-127"/>
                    <a:cs typeface="Times New Roman" pitchFamily="18" charset="0"/>
                  </a:endParaRPr>
                </a:p>
              </p:txBody>
            </p:sp>
            <p:sp>
              <p:nvSpPr>
                <p:cNvPr id="5218" name="Rectangle 271"/>
                <p:cNvSpPr>
                  <a:spLocks noChangeArrowheads="1"/>
                </p:cNvSpPr>
                <p:nvPr/>
              </p:nvSpPr>
              <p:spPr bwMode="auto">
                <a:xfrm>
                  <a:off x="3678" y="7319"/>
                  <a:ext cx="950" cy="63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ko-KR" altLang="en-US">
                    <a:ea typeface="굴림" charset="-127"/>
                  </a:endParaRPr>
                </a:p>
              </p:txBody>
            </p:sp>
          </p:grpSp>
        </p:grpSp>
        <p:sp>
          <p:nvSpPr>
            <p:cNvPr id="5126" name="Rectangle 274"/>
            <p:cNvSpPr>
              <a:spLocks noChangeArrowheads="1"/>
            </p:cNvSpPr>
            <p:nvPr/>
          </p:nvSpPr>
          <p:spPr bwMode="auto">
            <a:xfrm>
              <a:off x="-3" y="-3"/>
              <a:ext cx="4634" cy="7959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ko-KR" altLang="en-US">
                <a:ea typeface="굴림" charset="-127"/>
              </a:endParaRPr>
            </a:p>
          </p:txBody>
        </p:sp>
      </p:grpSp>
      <p:sp>
        <p:nvSpPr>
          <p:cNvPr id="5124" name="Rectangle 276"/>
          <p:cNvSpPr>
            <a:spLocks noChangeArrowheads="1"/>
          </p:cNvSpPr>
          <p:nvPr/>
        </p:nvSpPr>
        <p:spPr bwMode="auto">
          <a:xfrm>
            <a:off x="0" y="5943600"/>
            <a:ext cx="91440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ko-KR" sz="1400">
                <a:ea typeface="굴림" charset="-127"/>
                <a:cs typeface="Times New Roman" pitchFamily="18" charset="0"/>
              </a:rPr>
              <a:t>[See: Tom M. Mitchell, </a:t>
            </a:r>
            <a:r>
              <a:rPr lang="en-US" altLang="ko-KR" sz="1400" i="1">
                <a:ea typeface="굴림" charset="-127"/>
                <a:cs typeface="Times New Roman" pitchFamily="18" charset="0"/>
              </a:rPr>
              <a:t>Machine Learning,</a:t>
            </a:r>
            <a:r>
              <a:rPr lang="en-US" altLang="ko-KR" sz="1400">
                <a:ea typeface="굴림" charset="-127"/>
                <a:cs typeface="Times New Roman" pitchFamily="18" charset="0"/>
              </a:rPr>
              <a:t> McGraw-Hill, 1997]</a:t>
            </a:r>
            <a:endParaRPr lang="en-US" altLang="ko-KR" sz="1000">
              <a:ea typeface="굴림" charset="-127"/>
              <a:cs typeface="Times New Roman" pitchFamily="18" charset="0"/>
            </a:endParaRPr>
          </a:p>
          <a:p>
            <a:endParaRPr lang="en-US" altLang="ko-KR">
              <a:ea typeface="굴림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66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800" smtClean="0">
                <a:ea typeface="굴림" charset="-127"/>
              </a:rPr>
              <a:t>Decision Tree Learning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en-US" altLang="ko-KR" sz="2000" b="1" u="sng" smtClean="0">
                <a:ea typeface="굴림" charset="-127"/>
                <a:cs typeface="Times New Roman" pitchFamily="18" charset="0"/>
              </a:rPr>
              <a:t>Building a Decision Tree</a:t>
            </a:r>
          </a:p>
          <a:p>
            <a:pPr marL="533400" indent="-533400" algn="just" eaLnBrk="1" hangingPunct="1">
              <a:lnSpc>
                <a:spcPct val="90000"/>
              </a:lnSpc>
              <a:buFontTx/>
              <a:buNone/>
            </a:pPr>
            <a:endParaRPr lang="en-US" altLang="ko-KR" sz="2000" smtClean="0">
              <a:ea typeface="굴림" charset="-127"/>
              <a:cs typeface="Times New Roman" pitchFamily="18" charset="0"/>
            </a:endParaRP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ko-KR" sz="1800" smtClean="0">
                <a:ea typeface="굴림" charset="-127"/>
                <a:cs typeface="Times New Roman" pitchFamily="18" charset="0"/>
              </a:rPr>
              <a:t>First test all attributes and select the on that would function as the best root;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ko-KR" sz="1800" smtClean="0">
                <a:ea typeface="굴림" charset="-127"/>
                <a:cs typeface="Times New Roman" pitchFamily="18" charset="0"/>
              </a:rPr>
              <a:t>Break-up the training set into subsets based on the branches of the root node;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ko-KR" sz="1800" smtClean="0">
                <a:ea typeface="굴림" charset="-127"/>
                <a:cs typeface="Times New Roman" pitchFamily="18" charset="0"/>
              </a:rPr>
              <a:t>Test the remaining attributes to see which ones fit best underneath the branches of the root node;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ko-KR" sz="1800" smtClean="0">
                <a:ea typeface="굴림" charset="-127"/>
                <a:cs typeface="Times New Roman" pitchFamily="18" charset="0"/>
              </a:rPr>
              <a:t>Continue this process for all other branches until</a:t>
            </a:r>
          </a:p>
          <a:p>
            <a:pPr marL="1295400" lvl="2" indent="-381000" eaLnBrk="1" hangingPunct="1">
              <a:lnSpc>
                <a:spcPct val="90000"/>
              </a:lnSpc>
              <a:buFontTx/>
              <a:buAutoNum type="alphaLcPeriod"/>
            </a:pPr>
            <a:r>
              <a:rPr lang="en-US" altLang="ko-KR" sz="1600" smtClean="0">
                <a:ea typeface="굴림" charset="-127"/>
                <a:cs typeface="Times New Roman" pitchFamily="18" charset="0"/>
              </a:rPr>
              <a:t>all examples of a subset are of one type</a:t>
            </a:r>
          </a:p>
          <a:p>
            <a:pPr marL="1295400" lvl="2" indent="-381000" eaLnBrk="1" hangingPunct="1">
              <a:lnSpc>
                <a:spcPct val="90000"/>
              </a:lnSpc>
              <a:buFontTx/>
              <a:buAutoNum type="alphaLcPeriod"/>
            </a:pPr>
            <a:r>
              <a:rPr lang="en-US" altLang="ko-KR" sz="1600" smtClean="0">
                <a:ea typeface="굴림" charset="-127"/>
                <a:cs typeface="Times New Roman" pitchFamily="18" charset="0"/>
              </a:rPr>
              <a:t>there are no examples left (return majority classification of the parent)</a:t>
            </a:r>
          </a:p>
          <a:p>
            <a:pPr marL="1295400" lvl="2" indent="-381000" eaLnBrk="1" hangingPunct="1">
              <a:lnSpc>
                <a:spcPct val="90000"/>
              </a:lnSpc>
              <a:buFontTx/>
              <a:buAutoNum type="alphaLcPeriod"/>
            </a:pPr>
            <a:r>
              <a:rPr lang="en-US" altLang="ko-KR" sz="1600" smtClean="0">
                <a:ea typeface="굴림" charset="-127"/>
                <a:cs typeface="Times New Roman" pitchFamily="18" charset="0"/>
              </a:rPr>
              <a:t>there are no more attributes left (default value should be majority classification)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ko-KR" sz="2000" smtClean="0">
                <a:ea typeface="굴림" charset="-127"/>
                <a:cs typeface="Times New Roman" pitchFamily="18" charset="0"/>
              </a:rPr>
              <a:t> 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altLang="ko-KR" sz="200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64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800" smtClean="0">
                <a:ea typeface="굴림" charset="-127"/>
              </a:rPr>
              <a:t>Decision Tree Learning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ko-KR" sz="2400" u="sng" smtClean="0">
                <a:ea typeface="굴림" charset="-127"/>
                <a:cs typeface="Times New Roman" pitchFamily="18" charset="0"/>
              </a:rPr>
              <a:t>Determining which attribute is best (Entropy &amp; Gain)</a:t>
            </a:r>
            <a:endParaRPr lang="en-US" altLang="ko-KR" sz="2400" smtClean="0">
              <a:ea typeface="굴림" charset="-127"/>
              <a:cs typeface="Times New Roman" pitchFamily="18" charset="0"/>
            </a:endParaRPr>
          </a:p>
          <a:p>
            <a:pPr algn="just" eaLnBrk="1" hangingPunct="1"/>
            <a:r>
              <a:rPr lang="en-US" altLang="ko-KR" sz="2400" smtClean="0">
                <a:ea typeface="굴림" charset="-127"/>
                <a:cs typeface="Times New Roman" pitchFamily="18" charset="0"/>
              </a:rPr>
              <a:t>Entropy (E) is the minimum number of bits needed in order to classify an arbitrary example as yes or no</a:t>
            </a:r>
          </a:p>
          <a:p>
            <a:pPr algn="just" eaLnBrk="1" hangingPunct="1"/>
            <a:r>
              <a:rPr lang="en-US" altLang="ko-KR" sz="2400" smtClean="0">
                <a:ea typeface="굴림" charset="-127"/>
                <a:cs typeface="Times New Roman" pitchFamily="18" charset="0"/>
              </a:rPr>
              <a:t>E(S) = </a:t>
            </a:r>
            <a:r>
              <a:rPr lang="en-US" altLang="ko-KR" sz="2400" smtClean="0">
                <a:ea typeface="굴림" charset="-127"/>
                <a:cs typeface="Times New Roman" pitchFamily="18" charset="0"/>
                <a:sym typeface="Symbol" pitchFamily="18" charset="2"/>
              </a:rPr>
              <a:t></a:t>
            </a:r>
            <a:r>
              <a:rPr lang="en-US" altLang="ko-KR" sz="2400" baseline="30000" smtClean="0">
                <a:ea typeface="굴림" charset="-127"/>
                <a:cs typeface="Times New Roman" pitchFamily="18" charset="0"/>
              </a:rPr>
              <a:t>c</a:t>
            </a:r>
            <a:r>
              <a:rPr lang="en-US" altLang="ko-KR" sz="2400" baseline="-30000" smtClean="0">
                <a:ea typeface="굴림" charset="-127"/>
                <a:cs typeface="Times New Roman" pitchFamily="18" charset="0"/>
              </a:rPr>
              <a:t>i=1</a:t>
            </a:r>
            <a:r>
              <a:rPr lang="en-US" altLang="ko-KR" sz="2400" smtClean="0">
                <a:ea typeface="굴림" charset="-127"/>
                <a:cs typeface="Times New Roman" pitchFamily="18" charset="0"/>
              </a:rPr>
              <a:t> –p</a:t>
            </a:r>
            <a:r>
              <a:rPr lang="en-US" altLang="ko-KR" sz="2400" baseline="-30000" smtClean="0">
                <a:ea typeface="굴림" charset="-127"/>
                <a:cs typeface="Times New Roman" pitchFamily="18" charset="0"/>
              </a:rPr>
              <a:t>i</a:t>
            </a:r>
            <a:r>
              <a:rPr lang="en-US" altLang="ko-KR" sz="2400" smtClean="0">
                <a:ea typeface="굴림" charset="-127"/>
                <a:cs typeface="Times New Roman" pitchFamily="18" charset="0"/>
              </a:rPr>
              <a:t> log</a:t>
            </a:r>
            <a:r>
              <a:rPr lang="en-US" altLang="ko-KR" sz="2400" baseline="-30000" smtClean="0">
                <a:ea typeface="굴림" charset="-127"/>
                <a:cs typeface="Times New Roman" pitchFamily="18" charset="0"/>
              </a:rPr>
              <a:t>2</a:t>
            </a:r>
            <a:r>
              <a:rPr lang="en-US" altLang="ko-KR" sz="2400" smtClean="0">
                <a:ea typeface="굴림" charset="-127"/>
                <a:cs typeface="Times New Roman" pitchFamily="18" charset="0"/>
              </a:rPr>
              <a:t> p</a:t>
            </a:r>
            <a:r>
              <a:rPr lang="en-US" altLang="ko-KR" sz="2400" baseline="-30000" smtClean="0">
                <a:ea typeface="굴림" charset="-127"/>
                <a:cs typeface="Times New Roman" pitchFamily="18" charset="0"/>
              </a:rPr>
              <a:t>i ,</a:t>
            </a:r>
          </a:p>
          <a:p>
            <a:pPr lvl="1" algn="just" eaLnBrk="1" hangingPunct="1"/>
            <a:r>
              <a:rPr lang="en-US" altLang="ko-KR" sz="2000" smtClean="0">
                <a:ea typeface="굴림" charset="-127"/>
                <a:cs typeface="Times New Roman" pitchFamily="18" charset="0"/>
              </a:rPr>
              <a:t>Where S is a set of training examples,</a:t>
            </a:r>
          </a:p>
          <a:p>
            <a:pPr lvl="1" algn="just" eaLnBrk="1" hangingPunct="1"/>
            <a:r>
              <a:rPr lang="en-US" altLang="ko-KR" sz="2000" smtClean="0">
                <a:ea typeface="굴림" charset="-127"/>
                <a:cs typeface="Times New Roman" pitchFamily="18" charset="0"/>
              </a:rPr>
              <a:t>c is the number of classes, and</a:t>
            </a:r>
          </a:p>
          <a:p>
            <a:pPr lvl="1" algn="just" eaLnBrk="1" hangingPunct="1"/>
            <a:r>
              <a:rPr lang="en-US" altLang="ko-KR" sz="2000" smtClean="0">
                <a:ea typeface="굴림" charset="-127"/>
                <a:cs typeface="Times New Roman" pitchFamily="18" charset="0"/>
              </a:rPr>
              <a:t>p</a:t>
            </a:r>
            <a:r>
              <a:rPr lang="en-US" altLang="ko-KR" sz="2000" baseline="-25000" smtClean="0">
                <a:ea typeface="굴림" charset="-127"/>
                <a:cs typeface="Times New Roman" pitchFamily="18" charset="0"/>
              </a:rPr>
              <a:t>i</a:t>
            </a:r>
            <a:r>
              <a:rPr lang="en-US" altLang="ko-KR" sz="2000" smtClean="0">
                <a:ea typeface="굴림" charset="-127"/>
                <a:cs typeface="Times New Roman" pitchFamily="18" charset="0"/>
              </a:rPr>
              <a:t> is the proportion of the training set that is of class i</a:t>
            </a:r>
          </a:p>
          <a:p>
            <a:pPr algn="just" eaLnBrk="1" hangingPunct="1"/>
            <a:r>
              <a:rPr lang="en-US" altLang="ko-KR" sz="2400" smtClean="0">
                <a:ea typeface="굴림" charset="-127"/>
                <a:cs typeface="Times New Roman" pitchFamily="18" charset="0"/>
              </a:rPr>
              <a:t>For our entropy equation 0 log</a:t>
            </a:r>
            <a:r>
              <a:rPr lang="en-US" altLang="ko-KR" sz="2400" baseline="-30000" smtClean="0">
                <a:ea typeface="굴림" charset="-127"/>
                <a:cs typeface="Times New Roman" pitchFamily="18" charset="0"/>
              </a:rPr>
              <a:t>2</a:t>
            </a:r>
            <a:r>
              <a:rPr lang="en-US" altLang="ko-KR" sz="2400" smtClean="0">
                <a:ea typeface="굴림" charset="-127"/>
                <a:cs typeface="Times New Roman" pitchFamily="18" charset="0"/>
              </a:rPr>
              <a:t> 0 = 0</a:t>
            </a:r>
          </a:p>
          <a:p>
            <a:pPr algn="just" eaLnBrk="1" hangingPunct="1"/>
            <a:r>
              <a:rPr lang="en-US" altLang="ko-KR" sz="2400" smtClean="0">
                <a:ea typeface="굴림" charset="-127"/>
                <a:cs typeface="Times New Roman" pitchFamily="18" charset="0"/>
              </a:rPr>
              <a:t>The information gain G(S,A) where A is an attribute</a:t>
            </a:r>
          </a:p>
          <a:p>
            <a:pPr algn="just" eaLnBrk="1" hangingPunct="1"/>
            <a:r>
              <a:rPr lang="en-US" altLang="ko-KR" sz="2400" smtClean="0">
                <a:ea typeface="굴림" charset="-127"/>
                <a:cs typeface="Times New Roman" pitchFamily="18" charset="0"/>
              </a:rPr>
              <a:t>G(S,A) </a:t>
            </a:r>
            <a:r>
              <a:rPr lang="en-US" altLang="ko-KR" sz="2400" smtClean="0">
                <a:ea typeface="굴림" charset="-127"/>
                <a:cs typeface="Times New Roman" pitchFamily="18" charset="0"/>
                <a:sym typeface="Symbol" pitchFamily="18" charset="2"/>
              </a:rPr>
              <a:t></a:t>
            </a:r>
            <a:r>
              <a:rPr lang="en-US" altLang="ko-KR" sz="2400" smtClean="0">
                <a:ea typeface="굴림" charset="-127"/>
                <a:cs typeface="Times New Roman" pitchFamily="18" charset="0"/>
              </a:rPr>
              <a:t> E(S) - </a:t>
            </a:r>
            <a:r>
              <a:rPr lang="en-US" altLang="ko-KR" sz="2400" smtClean="0">
                <a:ea typeface="굴림" charset="-127"/>
                <a:cs typeface="Times New Roman" pitchFamily="18" charset="0"/>
                <a:sym typeface="Symbol" pitchFamily="18" charset="2"/>
              </a:rPr>
              <a:t></a:t>
            </a:r>
            <a:r>
              <a:rPr lang="en-US" altLang="ko-KR" sz="2400" baseline="-30000" smtClean="0">
                <a:ea typeface="굴림" charset="-127"/>
                <a:cs typeface="Times New Roman" pitchFamily="18" charset="0"/>
              </a:rPr>
              <a:t>v in Values(A)     </a:t>
            </a:r>
            <a:r>
              <a:rPr lang="en-US" altLang="ko-KR" sz="2400" smtClean="0">
                <a:ea typeface="굴림" charset="-127"/>
                <a:cs typeface="Times New Roman" pitchFamily="18" charset="0"/>
              </a:rPr>
              <a:t>(|S</a:t>
            </a:r>
            <a:r>
              <a:rPr lang="en-US" altLang="ko-KR" sz="2400" baseline="-30000" smtClean="0">
                <a:ea typeface="굴림" charset="-127"/>
                <a:cs typeface="Times New Roman" pitchFamily="18" charset="0"/>
              </a:rPr>
              <a:t>v</a:t>
            </a:r>
            <a:r>
              <a:rPr lang="en-US" altLang="ko-KR" sz="2400" smtClean="0">
                <a:ea typeface="굴림" charset="-127"/>
                <a:cs typeface="Times New Roman" pitchFamily="18" charset="0"/>
              </a:rPr>
              <a:t>|  /  |S|)  * E(Sv) </a:t>
            </a:r>
          </a:p>
          <a:p>
            <a:pPr eaLnBrk="1" hangingPunct="1"/>
            <a:endParaRPr lang="en-US" altLang="ko-KR" sz="2400" smtClean="0">
              <a:ea typeface="굴림" charset="-127"/>
              <a:cs typeface="Times New Roman" pitchFamily="18" charset="0"/>
            </a:endParaRPr>
          </a:p>
          <a:p>
            <a:pPr eaLnBrk="1" hangingPunct="1"/>
            <a:endParaRPr lang="en-US" altLang="ko-KR" sz="2400" smtClean="0">
              <a:ea typeface="굴림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800" smtClean="0">
                <a:ea typeface="굴림" charset="-127"/>
              </a:rPr>
              <a:t>Decision Tree Learning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smtClean="0">
                <a:ea typeface="굴림" charset="-127"/>
              </a:rPr>
              <a:t>Let’s Try an Example!</a:t>
            </a:r>
          </a:p>
          <a:p>
            <a:pPr eaLnBrk="1" hangingPunct="1"/>
            <a:r>
              <a:rPr lang="en-US" altLang="ko-KR" sz="2400" smtClean="0">
                <a:ea typeface="굴림" charset="-127"/>
              </a:rPr>
              <a:t>Let</a:t>
            </a:r>
          </a:p>
          <a:p>
            <a:pPr lvl="1" eaLnBrk="1" hangingPunct="1"/>
            <a:r>
              <a:rPr lang="en-US" altLang="ko-KR" sz="2000" smtClean="0">
                <a:ea typeface="굴림" charset="-127"/>
              </a:rPr>
              <a:t>E([X+,Y-]) represent that there are X positive training elements and Y negative elements.</a:t>
            </a:r>
          </a:p>
          <a:p>
            <a:pPr eaLnBrk="1" hangingPunct="1"/>
            <a:r>
              <a:rPr lang="en-US" altLang="ko-KR" sz="2400" smtClean="0">
                <a:ea typeface="굴림" charset="-127"/>
              </a:rPr>
              <a:t>Therefore the Entropy for the training data, E(S), can be represented as E([9+,5-]) because of the 14 training examples 9 of them are </a:t>
            </a:r>
            <a:r>
              <a:rPr lang="en-US" altLang="ko-KR" sz="2400" b="1" smtClean="0">
                <a:ea typeface="굴림" charset="-127"/>
              </a:rPr>
              <a:t>yes </a:t>
            </a:r>
            <a:r>
              <a:rPr lang="en-US" altLang="ko-KR" sz="2400" smtClean="0">
                <a:ea typeface="굴림" charset="-127"/>
              </a:rPr>
              <a:t>and 5 of them are </a:t>
            </a:r>
            <a:r>
              <a:rPr lang="en-US" altLang="ko-KR" sz="2400" b="1" smtClean="0">
                <a:ea typeface="굴림" charset="-127"/>
              </a:rPr>
              <a:t>no</a:t>
            </a:r>
            <a:r>
              <a:rPr lang="en-US" altLang="ko-KR" sz="2400" smtClean="0">
                <a:ea typeface="굴림" charset="-127"/>
              </a:rPr>
              <a:t>.</a:t>
            </a:r>
          </a:p>
          <a:p>
            <a:pPr eaLnBrk="1" hangingPunct="1"/>
            <a:endParaRPr lang="en-US" altLang="ko-KR" sz="240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996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800" smtClean="0">
                <a:ea typeface="굴림" charset="-127"/>
              </a:rPr>
              <a:t>Decision Tree Learning:</a:t>
            </a:r>
            <a:br>
              <a:rPr lang="en-US" altLang="ko-KR" sz="2800" smtClean="0">
                <a:ea typeface="굴림" charset="-127"/>
              </a:rPr>
            </a:br>
            <a:r>
              <a:rPr lang="en-US" altLang="ko-KR" sz="2800" smtClean="0">
                <a:ea typeface="굴림" charset="-127"/>
              </a:rPr>
              <a:t>A Simple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smtClean="0">
                <a:ea typeface="굴림" charset="-127"/>
              </a:rPr>
              <a:t>Let’s start off by calculating the Entropy of the Training Set.</a:t>
            </a:r>
          </a:p>
          <a:p>
            <a:pPr eaLnBrk="1" hangingPunct="1"/>
            <a:r>
              <a:rPr lang="en-US" altLang="ko-KR" sz="2400" smtClean="0">
                <a:ea typeface="굴림" charset="-127"/>
              </a:rPr>
              <a:t>E(S) = E([9+,5-]) = (-9/14 log</a:t>
            </a:r>
            <a:r>
              <a:rPr lang="en-US" altLang="ko-KR" sz="2400" baseline="-25000" smtClean="0">
                <a:ea typeface="굴림" charset="-127"/>
              </a:rPr>
              <a:t>2</a:t>
            </a:r>
            <a:r>
              <a:rPr lang="en-US" altLang="ko-KR" sz="2400" smtClean="0">
                <a:ea typeface="굴림" charset="-127"/>
              </a:rPr>
              <a:t> 9/14) + (-5/14 log</a:t>
            </a:r>
            <a:r>
              <a:rPr lang="en-US" altLang="ko-KR" sz="2400" baseline="-25000" smtClean="0">
                <a:ea typeface="굴림" charset="-127"/>
              </a:rPr>
              <a:t>2</a:t>
            </a:r>
            <a:r>
              <a:rPr lang="en-US" altLang="ko-KR" sz="2400" smtClean="0">
                <a:ea typeface="굴림" charset="-127"/>
              </a:rPr>
              <a:t> 5/14)</a:t>
            </a:r>
          </a:p>
          <a:p>
            <a:pPr eaLnBrk="1" hangingPunct="1"/>
            <a:r>
              <a:rPr lang="en-US" altLang="ko-KR" sz="2400" smtClean="0">
                <a:ea typeface="굴림" charset="-127"/>
              </a:rPr>
              <a:t>= 0.94</a:t>
            </a:r>
          </a:p>
          <a:p>
            <a:pPr eaLnBrk="1" hangingPunct="1"/>
            <a:endParaRPr lang="en-US" altLang="ko-KR" sz="240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812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800" smtClean="0">
                <a:ea typeface="굴림" charset="-127"/>
              </a:rPr>
              <a:t>Decision Tree Learning:</a:t>
            </a:r>
            <a:br>
              <a:rPr lang="en-US" altLang="ko-KR" sz="2800" smtClean="0">
                <a:ea typeface="굴림" charset="-127"/>
              </a:rPr>
            </a:br>
            <a:r>
              <a:rPr lang="en-US" altLang="ko-KR" sz="2800" smtClean="0">
                <a:ea typeface="굴림" charset="-127"/>
              </a:rPr>
              <a:t>A Simple Example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smtClean="0">
                <a:ea typeface="굴림" charset="-127"/>
              </a:rPr>
              <a:t>Next we will need to calculate the information gain G(S,A) for each attribute A where A is taken from the set {Outlook, Temperature, Humidity, Wind}.</a:t>
            </a:r>
          </a:p>
          <a:p>
            <a:pPr eaLnBrk="1" hangingPunct="1">
              <a:buFontTx/>
              <a:buNone/>
            </a:pPr>
            <a:endParaRPr lang="en-US" altLang="ko-KR" sz="240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418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800" smtClean="0">
                <a:ea typeface="굴림" charset="-127"/>
              </a:rPr>
              <a:t>Decision Tree Learning:</a:t>
            </a:r>
            <a:br>
              <a:rPr lang="en-US" altLang="ko-KR" sz="2800" smtClean="0">
                <a:ea typeface="굴림" charset="-127"/>
              </a:rPr>
            </a:br>
            <a:r>
              <a:rPr lang="en-US" altLang="ko-KR" sz="2800" smtClean="0">
                <a:ea typeface="굴림" charset="-127"/>
              </a:rPr>
              <a:t>A Simple Example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smtClean="0">
                <a:ea typeface="굴림" charset="-127"/>
              </a:rPr>
              <a:t>The information gain for Outlook is:</a:t>
            </a:r>
          </a:p>
          <a:p>
            <a:pPr lvl="1" eaLnBrk="1" hangingPunct="1"/>
            <a:r>
              <a:rPr lang="en-US" altLang="ko-KR" sz="2000" smtClean="0">
                <a:ea typeface="굴림" charset="-127"/>
              </a:rPr>
              <a:t>G(S,Outlook) = E(S) – [5/14 * E(Outlook=sunny) + 4/14 * E(Outlook = overcast) + 5/14 * E(Outlook=rain)]</a:t>
            </a:r>
          </a:p>
          <a:p>
            <a:pPr lvl="1" eaLnBrk="1" hangingPunct="1"/>
            <a:r>
              <a:rPr lang="en-US" altLang="ko-KR" sz="2000" smtClean="0">
                <a:ea typeface="굴림" charset="-127"/>
              </a:rPr>
              <a:t>G(S,Outlook) = E([9+,5-]) – [5/14*E(2+,3-) + 4/14*E([4+,0-]) + 5/14*E([3+,2-])]</a:t>
            </a:r>
          </a:p>
          <a:p>
            <a:pPr lvl="1" eaLnBrk="1" hangingPunct="1"/>
            <a:r>
              <a:rPr lang="en-US" altLang="ko-KR" sz="2000" smtClean="0">
                <a:ea typeface="굴림" charset="-127"/>
              </a:rPr>
              <a:t>G(S,Outlook) = 0.94 – [5/14*0.971 + 4/14*0.0 + 5/14*0.971]</a:t>
            </a:r>
          </a:p>
          <a:p>
            <a:pPr lvl="1" eaLnBrk="1" hangingPunct="1"/>
            <a:r>
              <a:rPr lang="en-US" altLang="ko-KR" sz="2000" b="1" smtClean="0">
                <a:ea typeface="굴림" charset="-127"/>
              </a:rPr>
              <a:t>G(S,Outlook) = 0.246</a:t>
            </a:r>
          </a:p>
          <a:p>
            <a:pPr lvl="1" eaLnBrk="1" hangingPunct="1"/>
            <a:endParaRPr lang="en-US" altLang="ko-KR" sz="2000" b="1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41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800" smtClean="0">
                <a:ea typeface="굴림" charset="-127"/>
              </a:rPr>
              <a:t>Decision Tree Learning:</a:t>
            </a:r>
            <a:br>
              <a:rPr lang="en-US" altLang="ko-KR" sz="2800" smtClean="0">
                <a:ea typeface="굴림" charset="-127"/>
              </a:rPr>
            </a:br>
            <a:r>
              <a:rPr lang="en-US" altLang="ko-KR" sz="2800" smtClean="0">
                <a:ea typeface="굴림" charset="-127"/>
              </a:rPr>
              <a:t>A Simple 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smtClean="0">
                <a:ea typeface="굴림" charset="-127"/>
              </a:rPr>
              <a:t>G(S,Temperature) = 0.94 – [4/14*E(Temperature=hot) + 				6/14*E(Temperature=mild) + 				4/14*E(Temperature=cool)]</a:t>
            </a:r>
          </a:p>
          <a:p>
            <a:pPr eaLnBrk="1" hangingPunct="1"/>
            <a:r>
              <a:rPr lang="en-US" altLang="ko-KR" sz="2400" smtClean="0">
                <a:ea typeface="굴림" charset="-127"/>
              </a:rPr>
              <a:t>G(S,Temperature) = 0.94 – [4/14*E([2+,2-]) +     6/14*E([4+,2-]) + 4/14*E([3+,1-])]</a:t>
            </a:r>
          </a:p>
          <a:p>
            <a:pPr eaLnBrk="1" hangingPunct="1"/>
            <a:r>
              <a:rPr lang="en-US" altLang="ko-KR" sz="2400" smtClean="0">
                <a:ea typeface="굴림" charset="-127"/>
              </a:rPr>
              <a:t>G(S,Temperature) = 0.94 – [4/14 + 6/14*0.918 + 4/14*0.811]  </a:t>
            </a:r>
          </a:p>
          <a:p>
            <a:pPr eaLnBrk="1" hangingPunct="1"/>
            <a:r>
              <a:rPr lang="en-US" altLang="ko-KR" sz="2400" b="1" smtClean="0">
                <a:ea typeface="굴림" charset="-127"/>
              </a:rPr>
              <a:t>G(S,Temperature) = 0.029</a:t>
            </a:r>
          </a:p>
          <a:p>
            <a:pPr eaLnBrk="1" hangingPunct="1"/>
            <a:endParaRPr lang="en-US" altLang="ko-KR" sz="2400" b="1" smtClean="0">
              <a:ea typeface="굴림" charset="-127"/>
            </a:endParaRPr>
          </a:p>
          <a:p>
            <a:pPr eaLnBrk="1" hangingPunct="1"/>
            <a:endParaRPr lang="en-US" altLang="ko-KR" sz="2400" b="1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60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 descr="CT-loanPrunedTre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"/>
            <a:ext cx="7162800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</a:t>
            </a:fld>
            <a:r>
              <a:rPr kumimoji="0" lang="en-US" altLang="ko-KR" dirty="0" smtClean="0">
                <a:ea typeface="굴림" pitchFamily="50" charset="-127"/>
              </a:rPr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269608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800" smtClean="0">
                <a:ea typeface="굴림" charset="-127"/>
              </a:rPr>
              <a:t>Decision Tree Learning:</a:t>
            </a:r>
            <a:br>
              <a:rPr lang="en-US" altLang="ko-KR" sz="2800" smtClean="0">
                <a:ea typeface="굴림" charset="-127"/>
              </a:rPr>
            </a:br>
            <a:r>
              <a:rPr lang="en-US" altLang="ko-KR" sz="2800" smtClean="0">
                <a:ea typeface="굴림" charset="-127"/>
              </a:rPr>
              <a:t>A Simple Example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smtClean="0">
                <a:ea typeface="굴림" charset="-127"/>
              </a:rPr>
              <a:t>G(S,Humidity) = 0.94 – [7/14*E(Humidity=high) + 7/14*E(Humidity=normal)]</a:t>
            </a:r>
          </a:p>
          <a:p>
            <a:pPr eaLnBrk="1" hangingPunct="1"/>
            <a:r>
              <a:rPr lang="en-US" altLang="ko-KR" sz="2400" smtClean="0">
                <a:ea typeface="굴림" charset="-127"/>
              </a:rPr>
              <a:t>G(S,Humidity = 0.94 – [7/14*E([3+,4-]) + 7/14*E([6+,1-])]</a:t>
            </a:r>
          </a:p>
          <a:p>
            <a:pPr eaLnBrk="1" hangingPunct="1"/>
            <a:r>
              <a:rPr lang="en-US" altLang="ko-KR" sz="2400" smtClean="0">
                <a:ea typeface="굴림" charset="-127"/>
              </a:rPr>
              <a:t>G(S,Humidity = 0.94 – [7/14*0.985 + 7/14*0.592]</a:t>
            </a:r>
          </a:p>
          <a:p>
            <a:pPr eaLnBrk="1" hangingPunct="1"/>
            <a:r>
              <a:rPr lang="en-US" altLang="ko-KR" sz="2400" b="1" smtClean="0">
                <a:ea typeface="굴림" charset="-127"/>
              </a:rPr>
              <a:t>G(S,Humidity) = 0.1515</a:t>
            </a:r>
          </a:p>
        </p:txBody>
      </p:sp>
    </p:spTree>
    <p:extLst>
      <p:ext uri="{BB962C8B-B14F-4D97-AF65-F5344CB8AC3E}">
        <p14:creationId xmlns:p14="http://schemas.microsoft.com/office/powerpoint/2010/main" val="273164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800" smtClean="0">
                <a:ea typeface="굴림" charset="-127"/>
              </a:rPr>
              <a:t>Decision Tree Learning:</a:t>
            </a:r>
            <a:br>
              <a:rPr lang="en-US" altLang="ko-KR" sz="2800" smtClean="0">
                <a:ea typeface="굴림" charset="-127"/>
              </a:rPr>
            </a:br>
            <a:r>
              <a:rPr lang="en-US" altLang="ko-KR" sz="2800" smtClean="0">
                <a:ea typeface="굴림" charset="-127"/>
              </a:rPr>
              <a:t>A Simple 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smtClean="0">
                <a:ea typeface="굴림" charset="-127"/>
              </a:rPr>
              <a:t>G(S,Wind) = 0.94 – [8/14*0.811 + 6/14*1.00]</a:t>
            </a:r>
          </a:p>
          <a:p>
            <a:pPr eaLnBrk="1" hangingPunct="1"/>
            <a:r>
              <a:rPr lang="en-US" altLang="ko-KR" sz="2400" b="1" smtClean="0">
                <a:ea typeface="굴림" charset="-127"/>
              </a:rPr>
              <a:t>G(S,Wind) = 0.048</a:t>
            </a:r>
          </a:p>
        </p:txBody>
      </p:sp>
    </p:spTree>
    <p:extLst>
      <p:ext uri="{BB962C8B-B14F-4D97-AF65-F5344CB8AC3E}">
        <p14:creationId xmlns:p14="http://schemas.microsoft.com/office/powerpoint/2010/main" val="421037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800" smtClean="0">
                <a:ea typeface="굴림" charset="-127"/>
              </a:rPr>
              <a:t>Decision Tree Learning:</a:t>
            </a:r>
            <a:br>
              <a:rPr lang="en-US" altLang="ko-KR" sz="2800" smtClean="0">
                <a:ea typeface="굴림" charset="-127"/>
              </a:rPr>
            </a:br>
            <a:r>
              <a:rPr lang="en-US" altLang="ko-KR" sz="2800" smtClean="0">
                <a:ea typeface="굴림" charset="-127"/>
              </a:rPr>
              <a:t>A Simple Example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smtClean="0">
                <a:ea typeface="굴림" charset="-127"/>
              </a:rPr>
              <a:t>Outlook is our winner!</a:t>
            </a:r>
          </a:p>
          <a:p>
            <a:pPr eaLnBrk="1" hangingPunct="1"/>
            <a:endParaRPr lang="en-US" altLang="ko-KR" sz="2400" smtClean="0">
              <a:ea typeface="굴림" charset="-127"/>
            </a:endParaRPr>
          </a:p>
        </p:txBody>
      </p:sp>
      <p:pic>
        <p:nvPicPr>
          <p:cNvPr id="15364" name="Picture 4" descr="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090738"/>
            <a:ext cx="5491163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796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800" smtClean="0">
                <a:ea typeface="굴림" charset="-127"/>
              </a:rPr>
              <a:t>Decision Tree Learning:</a:t>
            </a:r>
            <a:br>
              <a:rPr lang="en-US" altLang="ko-KR" sz="2800" smtClean="0">
                <a:ea typeface="굴림" charset="-127"/>
              </a:rPr>
            </a:br>
            <a:r>
              <a:rPr lang="en-US" altLang="ko-KR" sz="2800" smtClean="0">
                <a:ea typeface="굴림" charset="-127"/>
              </a:rPr>
              <a:t>A Simple Example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smtClean="0">
                <a:ea typeface="굴림" charset="-127"/>
              </a:rPr>
              <a:t>Now that we have discovered the root of our decision tree we must now recursively find the nodes that should go below Sunny, Overcast, and Rain.</a:t>
            </a:r>
          </a:p>
          <a:p>
            <a:pPr eaLnBrk="1" hangingPunct="1"/>
            <a:endParaRPr lang="en-US" altLang="ko-KR" sz="240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787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800" smtClean="0">
                <a:ea typeface="굴림" charset="-127"/>
              </a:rPr>
              <a:t>Decision Tree Learning:</a:t>
            </a:r>
            <a:br>
              <a:rPr lang="en-US" altLang="ko-KR" sz="2800" smtClean="0">
                <a:ea typeface="굴림" charset="-127"/>
              </a:rPr>
            </a:br>
            <a:r>
              <a:rPr lang="en-US" altLang="ko-KR" sz="2800" smtClean="0">
                <a:ea typeface="굴림" charset="-127"/>
              </a:rPr>
              <a:t>A Simple Example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smtClean="0">
                <a:ea typeface="굴림" charset="-127"/>
              </a:rPr>
              <a:t>G(Outlook=Rain, Humidity) = 0.971 – [2/5*E(Outlook=Rain ^ Humidity=high) + 3/5*E(Outlook=Rain ^Humidity=normal]</a:t>
            </a:r>
          </a:p>
          <a:p>
            <a:pPr eaLnBrk="1" hangingPunct="1"/>
            <a:r>
              <a:rPr lang="en-US" altLang="ko-KR" sz="2400" b="1" smtClean="0">
                <a:ea typeface="굴림" charset="-127"/>
              </a:rPr>
              <a:t>G(Outlook=Rain, Humidity) = 0.02</a:t>
            </a:r>
          </a:p>
          <a:p>
            <a:pPr eaLnBrk="1" hangingPunct="1"/>
            <a:r>
              <a:rPr lang="en-US" altLang="ko-KR" sz="2400" smtClean="0">
                <a:ea typeface="굴림" charset="-127"/>
              </a:rPr>
              <a:t>G(Outlook=Rain,Wind) = 0.971- [3/5*0 + 2/5*0]</a:t>
            </a:r>
          </a:p>
          <a:p>
            <a:pPr eaLnBrk="1" hangingPunct="1"/>
            <a:r>
              <a:rPr lang="en-US" altLang="ko-KR" sz="2400" b="1" smtClean="0">
                <a:ea typeface="굴림" charset="-127"/>
              </a:rPr>
              <a:t>G(Outlook=Rain,Wind) = 0.971</a:t>
            </a:r>
          </a:p>
        </p:txBody>
      </p:sp>
    </p:spTree>
    <p:extLst>
      <p:ext uri="{BB962C8B-B14F-4D97-AF65-F5344CB8AC3E}">
        <p14:creationId xmlns:p14="http://schemas.microsoft.com/office/powerpoint/2010/main" val="175752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800" smtClean="0">
                <a:ea typeface="굴림" charset="-127"/>
              </a:rPr>
              <a:t>Decision Tree Learning:</a:t>
            </a:r>
            <a:br>
              <a:rPr lang="en-US" altLang="ko-KR" sz="2800" smtClean="0">
                <a:ea typeface="굴림" charset="-127"/>
              </a:rPr>
            </a:br>
            <a:r>
              <a:rPr lang="en-US" altLang="ko-KR" sz="2800" smtClean="0">
                <a:ea typeface="굴림" charset="-127"/>
              </a:rPr>
              <a:t>A Simple Example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smtClean="0">
                <a:ea typeface="굴림" charset="-127"/>
              </a:rPr>
              <a:t>Now our decision tree looks like:</a:t>
            </a:r>
          </a:p>
          <a:p>
            <a:pPr eaLnBrk="1" hangingPunct="1">
              <a:buFontTx/>
              <a:buNone/>
            </a:pPr>
            <a:endParaRPr lang="en-US" altLang="ko-KR" sz="2400" smtClean="0">
              <a:ea typeface="굴림" charset="-127"/>
            </a:endParaRPr>
          </a:p>
        </p:txBody>
      </p:sp>
      <p:pic>
        <p:nvPicPr>
          <p:cNvPr id="18436" name="Picture 4" descr="char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09800"/>
            <a:ext cx="4852988" cy="409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37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ko-KR" smtClean="0">
                <a:ea typeface="굴림" charset="-127"/>
              </a:rPr>
              <a:t>The Overfitting Problem</a:t>
            </a:r>
          </a:p>
        </p:txBody>
      </p:sp>
      <p:sp>
        <p:nvSpPr>
          <p:cNvPr id="3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35</a:t>
            </a:fld>
            <a:r>
              <a:rPr kumimoji="0" lang="en-US" altLang="ko-KR" dirty="0" smtClean="0">
                <a:ea typeface="굴림" pitchFamily="50" charset="-127"/>
              </a:rPr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113763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Stopping Tree Growth</a:t>
            </a:r>
          </a:p>
        </p:txBody>
      </p:sp>
      <p:sp>
        <p:nvSpPr>
          <p:cNvPr id="29699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267200"/>
          </a:xfrm>
        </p:spPr>
        <p:txBody>
          <a:bodyPr/>
          <a:lstStyle/>
          <a:p>
            <a:pPr eaLnBrk="1" hangingPunct="1"/>
            <a:r>
              <a:rPr lang="en-US" altLang="ko-KR" sz="2400" dirty="0" smtClean="0">
                <a:ea typeface="굴림" charset="-127"/>
              </a:rPr>
              <a:t>Natural end of process is 100% purity in each leaf</a:t>
            </a:r>
          </a:p>
          <a:p>
            <a:pPr eaLnBrk="1" hangingPunct="1"/>
            <a:endParaRPr lang="en-US" altLang="ko-KR" sz="2400" dirty="0" smtClean="0">
              <a:ea typeface="굴림" charset="-127"/>
            </a:endParaRP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This </a:t>
            </a:r>
            <a:r>
              <a:rPr lang="en-US" altLang="ko-KR" sz="2400" b="1" dirty="0" err="1" smtClean="0">
                <a:ea typeface="굴림" charset="-127"/>
              </a:rPr>
              <a:t>overfits</a:t>
            </a:r>
            <a:r>
              <a:rPr lang="en-US" altLang="ko-KR" sz="2400" dirty="0" smtClean="0">
                <a:ea typeface="굴림" charset="-127"/>
              </a:rPr>
              <a:t> the data, which end up fitting noise in the data</a:t>
            </a:r>
          </a:p>
          <a:p>
            <a:pPr eaLnBrk="1" hangingPunct="1"/>
            <a:endParaRPr lang="en-US" altLang="ko-KR" sz="2400" dirty="0" smtClean="0">
              <a:ea typeface="굴림" charset="-127"/>
            </a:endParaRPr>
          </a:p>
          <a:p>
            <a:pPr eaLnBrk="1" hangingPunct="1"/>
            <a:r>
              <a:rPr lang="en-US" altLang="ko-KR" sz="2400" dirty="0" err="1" smtClean="0">
                <a:ea typeface="굴림" charset="-127"/>
              </a:rPr>
              <a:t>Overfitting</a:t>
            </a:r>
            <a:r>
              <a:rPr lang="en-US" altLang="ko-KR" sz="2400" dirty="0" smtClean="0">
                <a:ea typeface="굴림" charset="-127"/>
              </a:rPr>
              <a:t> leads to low predictive accuracy of new data</a:t>
            </a:r>
          </a:p>
          <a:p>
            <a:pPr eaLnBrk="1" hangingPunct="1"/>
            <a:endParaRPr lang="en-US" altLang="ko-KR" sz="2400" dirty="0" smtClean="0">
              <a:ea typeface="굴림" charset="-127"/>
            </a:endParaRP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Past a certain point, the error rate for the validation data starts to increase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36</a:t>
            </a:fld>
            <a:r>
              <a:rPr kumimoji="0" lang="en-US" altLang="ko-KR" dirty="0" smtClean="0">
                <a:ea typeface="굴림" pitchFamily="50" charset="-127"/>
              </a:rPr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333176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Full Tree Error Rate</a:t>
            </a:r>
          </a:p>
        </p:txBody>
      </p:sp>
      <p:pic>
        <p:nvPicPr>
          <p:cNvPr id="30723" name="Content Placeholder 6" descr="CT-overfit.jp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58963" y="1919288"/>
            <a:ext cx="5883275" cy="3629025"/>
          </a:xfrm>
        </p:spPr>
      </p:pic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37</a:t>
            </a:fld>
            <a:r>
              <a:rPr kumimoji="0" lang="en-US" altLang="ko-KR" dirty="0" smtClean="0">
                <a:ea typeface="굴림" pitchFamily="50" charset="-127"/>
              </a:rPr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336552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Pruning	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71550"/>
            <a:ext cx="8077200" cy="4572000"/>
          </a:xfrm>
        </p:spPr>
        <p:txBody>
          <a:bodyPr/>
          <a:lstStyle/>
          <a:p>
            <a:pPr eaLnBrk="1" hangingPunct="1"/>
            <a:r>
              <a:rPr lang="en-US" altLang="ko-KR" sz="2400" dirty="0" smtClean="0">
                <a:ea typeface="굴림" charset="-127"/>
              </a:rPr>
              <a:t>CART lets tree grow to full extent, then prunes it back</a:t>
            </a:r>
          </a:p>
          <a:p>
            <a:pPr eaLnBrk="1" hangingPunct="1"/>
            <a:endParaRPr lang="en-US" altLang="ko-KR" sz="2400" dirty="0" smtClean="0">
              <a:ea typeface="굴림" charset="-127"/>
            </a:endParaRP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Idea is to find that point at which the validation error begins to rise</a:t>
            </a:r>
          </a:p>
          <a:p>
            <a:pPr eaLnBrk="1" hangingPunct="1"/>
            <a:endParaRPr lang="en-US" altLang="ko-KR" sz="2400" dirty="0" smtClean="0">
              <a:ea typeface="굴림" charset="-127"/>
            </a:endParaRP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Generate successively smaller trees by pruning leaves</a:t>
            </a:r>
          </a:p>
          <a:p>
            <a:pPr eaLnBrk="1" hangingPunct="1"/>
            <a:endParaRPr lang="en-US" altLang="ko-KR" sz="2400" dirty="0" smtClean="0">
              <a:ea typeface="굴림" charset="-127"/>
            </a:endParaRP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At each pruning stage, multiple trees are possible</a:t>
            </a:r>
          </a:p>
          <a:p>
            <a:pPr eaLnBrk="1" hangingPunct="1"/>
            <a:endParaRPr lang="en-US" altLang="ko-KR" sz="2400" dirty="0" smtClean="0">
              <a:ea typeface="굴림" charset="-127"/>
            </a:endParaRP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Use </a:t>
            </a:r>
            <a:r>
              <a:rPr lang="en-US" altLang="ko-KR" sz="2400" i="1" dirty="0" smtClean="0">
                <a:ea typeface="굴림" charset="-127"/>
              </a:rPr>
              <a:t>cost complexity</a:t>
            </a:r>
            <a:r>
              <a:rPr lang="en-US" altLang="ko-KR" sz="2400" dirty="0" smtClean="0">
                <a:ea typeface="굴림" charset="-127"/>
              </a:rPr>
              <a:t> to choose the best tree at that stage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z="2400" dirty="0" smtClean="0">
              <a:ea typeface="굴림" charset="-127"/>
            </a:endParaRP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38</a:t>
            </a:fld>
            <a:r>
              <a:rPr kumimoji="0" lang="en-US" altLang="ko-KR" dirty="0" smtClean="0">
                <a:ea typeface="굴림" pitchFamily="50" charset="-127"/>
              </a:rPr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318519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Key Ideas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2672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b="1" smtClean="0">
                <a:ea typeface="굴림" charset="-127"/>
              </a:rPr>
              <a:t>Recursive partitioning: </a:t>
            </a:r>
            <a:r>
              <a:rPr lang="en-US" altLang="ko-KR" sz="2800" smtClean="0">
                <a:ea typeface="굴림" charset="-127"/>
              </a:rPr>
              <a:t>Repeatedly split the records into two parts so as to achieve maximum homogeneity within the new parts</a:t>
            </a:r>
          </a:p>
          <a:p>
            <a:pPr marL="0" indent="0" eaLnBrk="1" hangingPunct="1"/>
            <a:endParaRPr lang="en-US" altLang="ko-KR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b="1" smtClean="0">
                <a:ea typeface="굴림" charset="-127"/>
              </a:rPr>
              <a:t>Pruning the tree: </a:t>
            </a:r>
            <a:r>
              <a:rPr lang="en-US" altLang="ko-KR" sz="2800" smtClean="0">
                <a:ea typeface="굴림" charset="-127"/>
              </a:rPr>
              <a:t>Simplify the tree by pruning peripheral branches to avoid overfitting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3</a:t>
            </a:fld>
            <a:r>
              <a:rPr kumimoji="0" lang="en-US" altLang="ko-KR" dirty="0" smtClean="0">
                <a:ea typeface="굴림" pitchFamily="50" charset="-127"/>
              </a:rPr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318611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Cost Complexity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514600"/>
            <a:ext cx="7467600" cy="35052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sz="2400" i="1" dirty="0" smtClean="0">
                <a:ea typeface="굴림" charset="-127"/>
              </a:rPr>
              <a:t>CC(T)</a:t>
            </a:r>
            <a:r>
              <a:rPr lang="en-US" altLang="ko-KR" sz="2400" dirty="0" smtClean="0">
                <a:ea typeface="굴림" charset="-127"/>
              </a:rPr>
              <a:t> = cost complexity of a tree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i="1" dirty="0" smtClean="0">
                <a:ea typeface="굴림" charset="-127"/>
              </a:rPr>
              <a:t>Err(T)</a:t>
            </a:r>
            <a:r>
              <a:rPr lang="en-US" altLang="ko-KR" sz="2400" dirty="0" smtClean="0">
                <a:ea typeface="굴림" charset="-127"/>
              </a:rPr>
              <a:t> = proportion of misclassified records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dirty="0" smtClean="0">
                <a:latin typeface="Symbol" pitchFamily="18" charset="2"/>
                <a:ea typeface="굴림" charset="-127"/>
              </a:rPr>
              <a:t>a</a:t>
            </a:r>
            <a:r>
              <a:rPr lang="en-US" altLang="ko-KR" sz="2400" dirty="0" smtClean="0">
                <a:ea typeface="굴림" charset="-127"/>
              </a:rPr>
              <a:t> = penalty factor attached to tree size (set by user)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z="2400" dirty="0" smtClean="0">
              <a:ea typeface="굴림" charset="-127"/>
            </a:endParaRP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Among trees of given size, choose the one with lowest CC</a:t>
            </a: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Do this for each size of tree</a:t>
            </a:r>
          </a:p>
          <a:p>
            <a:pPr eaLnBrk="1" hangingPunct="1"/>
            <a:endParaRPr lang="en-US" altLang="ko-KR" sz="2400" dirty="0" smtClean="0">
              <a:ea typeface="굴림" charset="-127"/>
            </a:endParaRPr>
          </a:p>
        </p:txBody>
      </p:sp>
      <p:sp>
        <p:nvSpPr>
          <p:cNvPr id="33796" name="Content Placeholder 6"/>
          <p:cNvSpPr>
            <a:spLocks noGrp="1"/>
          </p:cNvSpPr>
          <p:nvPr>
            <p:ph sz="quarter" idx="2"/>
          </p:nvPr>
        </p:nvSpPr>
        <p:spPr>
          <a:xfrm>
            <a:off x="685800" y="1447800"/>
            <a:ext cx="7997825" cy="9144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smtClean="0">
                <a:ea typeface="굴림" charset="-127"/>
              </a:rPr>
              <a:t> 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mtClean="0">
              <a:ea typeface="굴림" charset="-127"/>
            </a:endParaRPr>
          </a:p>
        </p:txBody>
      </p:sp>
      <p:sp>
        <p:nvSpPr>
          <p:cNvPr id="337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ko-KR">
              <a:latin typeface="Perpetua" pitchFamily="18" charset="0"/>
            </a:endParaRPr>
          </a:p>
        </p:txBody>
      </p:sp>
      <p:pic>
        <p:nvPicPr>
          <p:cNvPr id="33798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7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9" name="Text Box 11"/>
          <p:cNvSpPr txBox="1">
            <a:spLocks noChangeArrowheads="1"/>
          </p:cNvSpPr>
          <p:nvPr/>
        </p:nvSpPr>
        <p:spPr bwMode="auto">
          <a:xfrm>
            <a:off x="2438400" y="1676400"/>
            <a:ext cx="36576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600" i="1">
                <a:latin typeface="Franklin Gothic Book" pitchFamily="34" charset="0"/>
                <a:ea typeface="굴림" charset="-127"/>
              </a:rPr>
              <a:t>CC(T) = Err(T) + </a:t>
            </a:r>
            <a:r>
              <a:rPr lang="en-US" altLang="ko-KR" sz="2600" i="1">
                <a:latin typeface="Symbol" pitchFamily="18" charset="2"/>
                <a:ea typeface="굴림" charset="-127"/>
              </a:rPr>
              <a:t>a</a:t>
            </a:r>
            <a:r>
              <a:rPr lang="en-US" altLang="ko-KR" sz="2600" i="1">
                <a:latin typeface="Franklin Gothic Book" pitchFamily="34" charset="0"/>
                <a:ea typeface="굴림" charset="-127"/>
              </a:rPr>
              <a:t> L(T)</a:t>
            </a:r>
          </a:p>
        </p:txBody>
      </p:sp>
      <p:sp>
        <p:nvSpPr>
          <p:cNvPr id="8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39</a:t>
            </a:fld>
            <a:r>
              <a:rPr kumimoji="0" lang="en-US" altLang="ko-KR" dirty="0" smtClean="0">
                <a:ea typeface="굴림" pitchFamily="50" charset="-127"/>
              </a:rPr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205011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dirty="0" smtClean="0">
                <a:ea typeface="굴림" charset="-127"/>
              </a:rPr>
              <a:t>Using Validation Error to Prune</a:t>
            </a:r>
          </a:p>
        </p:txBody>
      </p:sp>
      <p:sp>
        <p:nvSpPr>
          <p:cNvPr id="34819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5720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Pruning process yields a set of trees of different sizes and associated error rates</a:t>
            </a:r>
          </a:p>
          <a:p>
            <a:pPr marL="0" indent="0" eaLnBrk="1" hangingPunct="1"/>
            <a:endParaRPr lang="en-US" altLang="ko-KR" sz="2400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Two trees of interest:</a:t>
            </a:r>
          </a:p>
          <a:p>
            <a:pPr marL="0" indent="0" eaLnBrk="1" hangingPunct="1"/>
            <a:r>
              <a:rPr lang="en-US" altLang="ko-KR" sz="2400" dirty="0" smtClean="0">
                <a:ea typeface="굴림" charset="-127"/>
              </a:rPr>
              <a:t>Minimum error tree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dirty="0" smtClean="0">
                <a:ea typeface="굴림" charset="-127"/>
              </a:rPr>
              <a:t>Has lowest error rate on validation data</a:t>
            </a:r>
          </a:p>
          <a:p>
            <a:pPr marL="0" indent="0" eaLnBrk="1" hangingPunct="1"/>
            <a:r>
              <a:rPr lang="en-US" altLang="ko-KR" sz="2400" dirty="0" smtClean="0">
                <a:ea typeface="굴림" charset="-127"/>
              </a:rPr>
              <a:t>Best pruned tree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dirty="0" smtClean="0">
                <a:ea typeface="굴림" charset="-127"/>
              </a:rPr>
              <a:t>Smallest tree within one std. error of min. error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dirty="0" smtClean="0">
                <a:ea typeface="굴림" charset="-127"/>
              </a:rPr>
              <a:t>This adds a bonus for simplicity/parsimony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40</a:t>
            </a:fld>
            <a:r>
              <a:rPr kumimoji="0" lang="en-US" altLang="ko-KR" dirty="0" smtClean="0">
                <a:ea typeface="굴림" pitchFamily="50" charset="-127"/>
              </a:rPr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402139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Error rates on pruned trees</a:t>
            </a:r>
            <a:endParaRPr lang="en-US" dirty="0"/>
          </a:p>
        </p:txBody>
      </p:sp>
      <p:pic>
        <p:nvPicPr>
          <p:cNvPr id="35843" name="Content Placeholder 7" descr="CT-prune-log2.jp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0538" y="3657600"/>
            <a:ext cx="5622925" cy="2819400"/>
          </a:xfrm>
        </p:spPr>
      </p:pic>
      <p:pic>
        <p:nvPicPr>
          <p:cNvPr id="35844" name="Content Placeholder 6" descr="CT-prune-log1.jpg"/>
          <p:cNvPicPr>
            <a:picLocks noGrp="1" noChangeAspect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066800"/>
            <a:ext cx="4038600" cy="2155825"/>
          </a:xfrm>
        </p:spPr>
      </p:pic>
      <p:sp>
        <p:nvSpPr>
          <p:cNvPr id="5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41</a:t>
            </a:fld>
            <a:r>
              <a:rPr kumimoji="0" lang="en-US" altLang="ko-KR" dirty="0" smtClean="0">
                <a:ea typeface="굴림" pitchFamily="50" charset="-127"/>
              </a:rPr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83308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4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ko-KR" smtClean="0">
                <a:ea typeface="굴림" charset="-127"/>
              </a:rPr>
              <a:t>Regression Trees</a:t>
            </a:r>
          </a:p>
        </p:txBody>
      </p:sp>
      <p:sp>
        <p:nvSpPr>
          <p:cNvPr id="3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42</a:t>
            </a:fld>
            <a:r>
              <a:rPr kumimoji="0" lang="en-US" altLang="ko-KR" dirty="0" smtClean="0">
                <a:ea typeface="굴림" pitchFamily="50" charset="-127"/>
              </a:rPr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277406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dirty="0" smtClean="0">
                <a:ea typeface="굴림" charset="-127"/>
              </a:rPr>
              <a:t>Regression Trees for Prediction</a:t>
            </a:r>
          </a:p>
        </p:txBody>
      </p:sp>
      <p:sp>
        <p:nvSpPr>
          <p:cNvPr id="37891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7772400" cy="40386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charset="-127"/>
              </a:rPr>
              <a:t>Used with continuous outcome variable</a:t>
            </a:r>
          </a:p>
          <a:p>
            <a:pPr eaLnBrk="1" hangingPunct="1"/>
            <a:r>
              <a:rPr lang="en-US" altLang="ko-KR" dirty="0" smtClean="0">
                <a:ea typeface="굴림" charset="-127"/>
              </a:rPr>
              <a:t>Procedure similar to classification tree</a:t>
            </a:r>
          </a:p>
          <a:p>
            <a:pPr eaLnBrk="1" hangingPunct="1"/>
            <a:r>
              <a:rPr lang="en-US" altLang="ko-KR" dirty="0" smtClean="0">
                <a:ea typeface="굴림" charset="-127"/>
              </a:rPr>
              <a:t>Many splits attempted, choose the one that minimizes impurity</a:t>
            </a:r>
          </a:p>
          <a:p>
            <a:pPr eaLnBrk="1" hangingPunct="1"/>
            <a:endParaRPr lang="en-US" altLang="ko-KR" dirty="0" smtClean="0">
              <a:ea typeface="굴림" charset="-127"/>
            </a:endParaRP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43</a:t>
            </a:fld>
            <a:r>
              <a:rPr kumimoji="0" lang="en-US" altLang="ko-KR" dirty="0" smtClean="0">
                <a:ea typeface="굴림" pitchFamily="50" charset="-127"/>
              </a:rPr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290478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Differences from CT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267200"/>
          </a:xfrm>
        </p:spPr>
        <p:txBody>
          <a:bodyPr/>
          <a:lstStyle/>
          <a:p>
            <a:pPr eaLnBrk="1" hangingPunct="1"/>
            <a:r>
              <a:rPr lang="en-US" altLang="ko-KR" sz="2400" dirty="0" smtClean="0">
                <a:ea typeface="굴림" charset="-127"/>
              </a:rPr>
              <a:t>Prediction is computed as the </a:t>
            </a:r>
            <a:r>
              <a:rPr lang="en-US" altLang="ko-KR" sz="2400" b="1" dirty="0" smtClean="0">
                <a:ea typeface="굴림" charset="-127"/>
              </a:rPr>
              <a:t>average</a:t>
            </a:r>
            <a:r>
              <a:rPr lang="en-US" altLang="ko-KR" sz="2400" dirty="0" smtClean="0">
                <a:ea typeface="굴림" charset="-127"/>
              </a:rPr>
              <a:t> of numerical target variable in the rectangle (in CT it is majority vote)</a:t>
            </a:r>
          </a:p>
          <a:p>
            <a:pPr eaLnBrk="1" hangingPunct="1"/>
            <a:endParaRPr lang="en-US" altLang="ko-KR" sz="2400" dirty="0" smtClean="0">
              <a:ea typeface="굴림" charset="-127"/>
            </a:endParaRP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Impurity measured by </a:t>
            </a:r>
            <a:r>
              <a:rPr lang="en-US" altLang="ko-KR" sz="2400" b="1" dirty="0" smtClean="0">
                <a:ea typeface="굴림" charset="-127"/>
              </a:rPr>
              <a:t>sum of squared deviations</a:t>
            </a:r>
            <a:r>
              <a:rPr lang="en-US" altLang="ko-KR" sz="2400" dirty="0" smtClean="0">
                <a:ea typeface="굴림" charset="-127"/>
              </a:rPr>
              <a:t> from leaf mean</a:t>
            </a:r>
          </a:p>
          <a:p>
            <a:pPr eaLnBrk="1" hangingPunct="1"/>
            <a:endParaRPr lang="en-US" altLang="ko-KR" sz="2400" dirty="0" smtClean="0">
              <a:ea typeface="굴림" charset="-127"/>
            </a:endParaRP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Performance measured by RMSE (root mean squared error)</a:t>
            </a:r>
          </a:p>
          <a:p>
            <a:pPr eaLnBrk="1" hangingPunct="1"/>
            <a:endParaRPr lang="en-US" altLang="ko-KR" sz="2400" dirty="0" smtClean="0">
              <a:ea typeface="굴림" charset="-127"/>
            </a:endParaRP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44</a:t>
            </a:fld>
            <a:r>
              <a:rPr kumimoji="0" lang="en-US" altLang="ko-KR" dirty="0" smtClean="0">
                <a:ea typeface="굴림" pitchFamily="50" charset="-127"/>
              </a:rPr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186229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Advantages of trees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7772400" cy="4495800"/>
          </a:xfrm>
        </p:spPr>
        <p:txBody>
          <a:bodyPr/>
          <a:lstStyle/>
          <a:p>
            <a:pPr eaLnBrk="1" hangingPunct="1"/>
            <a:r>
              <a:rPr lang="en-US" altLang="ko-KR" sz="2800" dirty="0" smtClean="0">
                <a:ea typeface="굴림" charset="-127"/>
              </a:rPr>
              <a:t>Easy to use, understand</a:t>
            </a:r>
          </a:p>
          <a:p>
            <a:pPr eaLnBrk="1" hangingPunct="1"/>
            <a:r>
              <a:rPr lang="en-US" altLang="ko-KR" sz="2800" dirty="0" smtClean="0">
                <a:ea typeface="굴림" charset="-127"/>
              </a:rPr>
              <a:t>Produce rules that are easy to interpret &amp; implement</a:t>
            </a:r>
          </a:p>
          <a:p>
            <a:pPr eaLnBrk="1" hangingPunct="1"/>
            <a:r>
              <a:rPr lang="en-US" altLang="ko-KR" sz="2800" dirty="0" smtClean="0">
                <a:ea typeface="굴림" charset="-127"/>
              </a:rPr>
              <a:t>Variable selection &amp; reduction is automatic</a:t>
            </a:r>
          </a:p>
          <a:p>
            <a:pPr eaLnBrk="1" hangingPunct="1"/>
            <a:r>
              <a:rPr lang="en-US" altLang="ko-KR" sz="2800" dirty="0" smtClean="0">
                <a:ea typeface="굴림" charset="-127"/>
              </a:rPr>
              <a:t>Do not require the assumptions of statistical models</a:t>
            </a:r>
          </a:p>
          <a:p>
            <a:pPr eaLnBrk="1" hangingPunct="1"/>
            <a:r>
              <a:rPr lang="en-US" altLang="ko-KR" sz="2800" dirty="0" smtClean="0">
                <a:ea typeface="굴림" charset="-127"/>
              </a:rPr>
              <a:t>Can work without extensive handling of missing data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45</a:t>
            </a:fld>
            <a:r>
              <a:rPr kumimoji="0" lang="en-US" altLang="ko-KR" dirty="0" smtClean="0">
                <a:ea typeface="굴림" pitchFamily="50" charset="-127"/>
              </a:rPr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198345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Disadvantages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May not perform well where there is structure in the data that is not well captured by horizontal or vertical splits</a:t>
            </a:r>
          </a:p>
          <a:p>
            <a:pPr eaLnBrk="1" hangingPunct="1"/>
            <a:endParaRPr lang="en-US" altLang="ko-KR" smtClean="0">
              <a:ea typeface="굴림" charset="-127"/>
            </a:endParaRPr>
          </a:p>
          <a:p>
            <a:pPr eaLnBrk="1" hangingPunct="1"/>
            <a:r>
              <a:rPr lang="en-US" altLang="ko-KR" smtClean="0">
                <a:ea typeface="굴림" charset="-127"/>
              </a:rPr>
              <a:t>Since the process deals with one variable at a time, no way to capture interactions between variables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46</a:t>
            </a:fld>
            <a:r>
              <a:rPr kumimoji="0" lang="en-US" altLang="ko-KR" dirty="0" smtClean="0">
                <a:ea typeface="굴림" pitchFamily="50" charset="-127"/>
              </a:rPr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49993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Summary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 smtClean="0">
                <a:ea typeface="굴림" charset="-127"/>
              </a:rPr>
              <a:t>Classification and Regression Trees are an easily understandable and transparent method for predicting or classifying new records</a:t>
            </a:r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 smtClean="0">
                <a:ea typeface="굴림" charset="-127"/>
              </a:rPr>
              <a:t>A tree is a graphical representation of a set of rules</a:t>
            </a:r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 smtClean="0">
                <a:ea typeface="굴림" charset="-127"/>
              </a:rPr>
              <a:t>Trees must be pruned to avoid over-fitting of the training data</a:t>
            </a:r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 smtClean="0">
                <a:ea typeface="굴림" charset="-127"/>
              </a:rPr>
              <a:t>As trees do not make any assumptions about the data structure, they usually require large samples 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47</a:t>
            </a:fld>
            <a:r>
              <a:rPr kumimoji="0" lang="en-US" altLang="ko-KR" dirty="0" smtClean="0">
                <a:ea typeface="굴림" pitchFamily="50" charset="-127"/>
              </a:rPr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74574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838200" y="2438400"/>
            <a:ext cx="7772400" cy="1189038"/>
          </a:xfrm>
        </p:spPr>
        <p:txBody>
          <a:bodyPr/>
          <a:lstStyle/>
          <a:p>
            <a:pPr algn="ctr" eaLnBrk="1" hangingPunct="1"/>
            <a:r>
              <a:rPr lang="en-US" altLang="ko-KR" smtClean="0">
                <a:ea typeface="굴림" charset="-127"/>
              </a:rPr>
              <a:t>Recursive Partitioning</a:t>
            </a:r>
          </a:p>
        </p:txBody>
      </p:sp>
      <p:sp>
        <p:nvSpPr>
          <p:cNvPr id="3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4</a:t>
            </a:fld>
            <a:r>
              <a:rPr kumimoji="0" lang="en-US" altLang="ko-KR" dirty="0" smtClean="0">
                <a:ea typeface="굴림" pitchFamily="50" charset="-127"/>
              </a:rPr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376749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Recursive Partitioning Steps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ko-KR" sz="2400" dirty="0" smtClean="0">
                <a:ea typeface="굴림" charset="-127"/>
              </a:rPr>
              <a:t>Pick one of the predictor variables, </a:t>
            </a:r>
            <a:r>
              <a:rPr lang="en-US" altLang="ko-KR" sz="2400" i="1" dirty="0" smtClean="0">
                <a:ea typeface="굴림" charset="-127"/>
              </a:rPr>
              <a:t>x</a:t>
            </a:r>
            <a:r>
              <a:rPr lang="en-US" altLang="ko-KR" sz="2400" baseline="-25000" dirty="0" smtClean="0">
                <a:ea typeface="굴림" charset="-127"/>
              </a:rPr>
              <a:t>i</a:t>
            </a:r>
            <a:endParaRPr lang="en-US" altLang="ko-KR" sz="2400" dirty="0" smtClean="0">
              <a:ea typeface="굴림" charset="-127"/>
            </a:endParaRP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Pick a value of </a:t>
            </a:r>
            <a:r>
              <a:rPr lang="en-US" altLang="ko-KR" sz="2400" i="1" dirty="0" smtClean="0">
                <a:ea typeface="굴림" charset="-127"/>
              </a:rPr>
              <a:t>x</a:t>
            </a:r>
            <a:r>
              <a:rPr lang="en-US" altLang="ko-KR" sz="2400" baseline="-25000" dirty="0" smtClean="0">
                <a:ea typeface="굴림" charset="-127"/>
              </a:rPr>
              <a:t>i, </a:t>
            </a:r>
            <a:r>
              <a:rPr lang="en-US" altLang="ko-KR" sz="2400" dirty="0" smtClean="0">
                <a:ea typeface="굴림" charset="-127"/>
              </a:rPr>
              <a:t>say </a:t>
            </a:r>
            <a:r>
              <a:rPr lang="en-US" altLang="ko-KR" sz="2400" i="1" dirty="0" err="1" smtClean="0">
                <a:ea typeface="굴림" charset="-127"/>
              </a:rPr>
              <a:t>s</a:t>
            </a:r>
            <a:r>
              <a:rPr lang="en-US" altLang="ko-KR" sz="2400" baseline="-25000" dirty="0" err="1" smtClean="0">
                <a:ea typeface="굴림" charset="-127"/>
              </a:rPr>
              <a:t>i</a:t>
            </a:r>
            <a:r>
              <a:rPr lang="en-US" altLang="ko-KR" sz="2400" dirty="0" smtClean="0">
                <a:ea typeface="굴림" charset="-127"/>
              </a:rPr>
              <a:t>, that divides the training data into two (not necessarily equal) portions</a:t>
            </a: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Measure how “pure” or homogeneous each of the resulting portions are  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“Pure” = containing records of mostly one class</a:t>
            </a: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Algorithm tries different values of </a:t>
            </a:r>
            <a:r>
              <a:rPr lang="en-US" altLang="ko-KR" sz="2400" i="1" dirty="0" smtClean="0">
                <a:ea typeface="굴림" charset="-127"/>
              </a:rPr>
              <a:t>x</a:t>
            </a:r>
            <a:r>
              <a:rPr lang="en-US" altLang="ko-KR" sz="2400" baseline="-25000" dirty="0" smtClean="0">
                <a:ea typeface="굴림" charset="-127"/>
              </a:rPr>
              <a:t>i, </a:t>
            </a:r>
            <a:r>
              <a:rPr lang="en-US" altLang="ko-KR" sz="2400" dirty="0" smtClean="0">
                <a:ea typeface="굴림" charset="-127"/>
              </a:rPr>
              <a:t>and </a:t>
            </a:r>
            <a:r>
              <a:rPr lang="en-US" altLang="ko-KR" sz="2400" i="1" dirty="0" err="1" smtClean="0">
                <a:ea typeface="굴림" charset="-127"/>
              </a:rPr>
              <a:t>s</a:t>
            </a:r>
            <a:r>
              <a:rPr lang="en-US" altLang="ko-KR" sz="2400" baseline="-25000" dirty="0" err="1" smtClean="0">
                <a:ea typeface="굴림" charset="-127"/>
              </a:rPr>
              <a:t>i</a:t>
            </a:r>
            <a:r>
              <a:rPr lang="en-US" altLang="ko-KR" sz="2400" baseline="-25000" dirty="0" smtClean="0">
                <a:ea typeface="굴림" charset="-127"/>
              </a:rPr>
              <a:t> </a:t>
            </a:r>
            <a:r>
              <a:rPr lang="en-US" altLang="ko-KR" sz="2400" dirty="0" smtClean="0">
                <a:ea typeface="굴림" charset="-127"/>
              </a:rPr>
              <a:t>to maximize purity in initial split</a:t>
            </a: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After you get a “maximum purity” split, repeat the process for a second split, and so on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5</a:t>
            </a:fld>
            <a:r>
              <a:rPr kumimoji="0" lang="en-US" altLang="ko-KR" dirty="0" smtClean="0">
                <a:ea typeface="굴림" pitchFamily="50" charset="-127"/>
              </a:rPr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247256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Example: Riding Mowers	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438400"/>
            <a:ext cx="7772400" cy="35814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Goal: Classify 24 households as owning or not owning riding mowers</a:t>
            </a:r>
          </a:p>
          <a:p>
            <a:pPr eaLnBrk="1" hangingPunct="1"/>
            <a:endParaRPr lang="en-US" altLang="ko-KR" smtClean="0">
              <a:ea typeface="굴림" charset="-127"/>
            </a:endParaRPr>
          </a:p>
          <a:p>
            <a:pPr eaLnBrk="1" hangingPunct="1"/>
            <a:r>
              <a:rPr lang="en-US" altLang="ko-KR" smtClean="0">
                <a:ea typeface="굴림" charset="-127"/>
              </a:rPr>
              <a:t>Predictors = Income, Lot Size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6</a:t>
            </a:fld>
            <a:r>
              <a:rPr kumimoji="0" lang="en-US" altLang="ko-KR" dirty="0" smtClean="0">
                <a:ea typeface="굴림" pitchFamily="50" charset="-127"/>
              </a:rPr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208904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65113"/>
            <a:ext cx="3832225" cy="632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7</a:t>
            </a:fld>
            <a:r>
              <a:rPr kumimoji="0" lang="en-US" altLang="ko-KR" dirty="0" smtClean="0">
                <a:ea typeface="굴림" pitchFamily="50" charset="-127"/>
              </a:rPr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68147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How to split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>
                <a:ea typeface="굴림" charset="-127"/>
              </a:rPr>
              <a:t>Order records according to one variable, say lot size</a:t>
            </a:r>
          </a:p>
          <a:p>
            <a:pPr eaLnBrk="1" hangingPunct="1"/>
            <a:endParaRPr lang="en-US" altLang="ko-KR" sz="2400" dirty="0" smtClean="0">
              <a:ea typeface="굴림" charset="-127"/>
            </a:endParaRP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Find midpoints between successive values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dirty="0" smtClean="0">
                <a:ea typeface="굴림" charset="-127"/>
              </a:rPr>
              <a:t>E.g. first midpoint is 14.4 (halfway between 14.0 and 14.8)</a:t>
            </a:r>
          </a:p>
          <a:p>
            <a:pPr eaLnBrk="1" hangingPunct="1"/>
            <a:endParaRPr lang="en-US" altLang="ko-KR" sz="2400" dirty="0" smtClean="0">
              <a:ea typeface="굴림" charset="-127"/>
            </a:endParaRP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Divide records into those with </a:t>
            </a:r>
            <a:r>
              <a:rPr lang="en-US" altLang="ko-KR" sz="2400" dirty="0" err="1" smtClean="0">
                <a:ea typeface="굴림" charset="-127"/>
              </a:rPr>
              <a:t>lotsize</a:t>
            </a:r>
            <a:r>
              <a:rPr lang="en-US" altLang="ko-KR" sz="2400" dirty="0" smtClean="0">
                <a:ea typeface="굴림" charset="-127"/>
              </a:rPr>
              <a:t> &gt; 14.4 and those &lt; 14.4</a:t>
            </a:r>
          </a:p>
          <a:p>
            <a:pPr eaLnBrk="1" hangingPunct="1"/>
            <a:endParaRPr lang="en-US" altLang="ko-KR" sz="2400" dirty="0" smtClean="0">
              <a:ea typeface="굴림" charset="-127"/>
            </a:endParaRP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After evaluating that split, try the next one, which is 15.4 (halfway between 14.8 and 16.0)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8</a:t>
            </a:fld>
            <a:r>
              <a:rPr kumimoji="0" lang="en-US" altLang="ko-KR" dirty="0" smtClean="0">
                <a:ea typeface="굴림" pitchFamily="50" charset="-127"/>
              </a:rPr>
              <a:t>/33</a:t>
            </a:r>
          </a:p>
        </p:txBody>
      </p:sp>
    </p:spTree>
    <p:extLst>
      <p:ext uri="{BB962C8B-B14F-4D97-AF65-F5344CB8AC3E}">
        <p14:creationId xmlns:p14="http://schemas.microsoft.com/office/powerpoint/2010/main" val="111865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537112</TotalTime>
  <Words>1965</Words>
  <Application>Microsoft Office PowerPoint</Application>
  <PresentationFormat>화면 슬라이드 쇼(4:3)</PresentationFormat>
  <Paragraphs>381</Paragraphs>
  <Slides>48</Slides>
  <Notes>34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62" baseType="lpstr">
      <vt:lpstr>LG_BOLD</vt:lpstr>
      <vt:lpstr>굴림</vt:lpstr>
      <vt:lpstr>맑은 고딕</vt:lpstr>
      <vt:lpstr>Arial</vt:lpstr>
      <vt:lpstr>Calibri</vt:lpstr>
      <vt:lpstr>Franklin Gothic Book</vt:lpstr>
      <vt:lpstr>Perpetua</vt:lpstr>
      <vt:lpstr>Symbol</vt:lpstr>
      <vt:lpstr>Tahoma</vt:lpstr>
      <vt:lpstr>Times New Roman</vt:lpstr>
      <vt:lpstr>Wingdings</vt:lpstr>
      <vt:lpstr>Wingdings 2</vt:lpstr>
      <vt:lpstr>1_Blends</vt:lpstr>
      <vt:lpstr>Document</vt:lpstr>
      <vt:lpstr>Data Mining for Business Intelligence</vt:lpstr>
      <vt:lpstr>Trees and Rules</vt:lpstr>
      <vt:lpstr>PowerPoint 프레젠테이션</vt:lpstr>
      <vt:lpstr>Key Ideas </vt:lpstr>
      <vt:lpstr>Recursive Partitioning</vt:lpstr>
      <vt:lpstr>Recursive Partitioning Steps</vt:lpstr>
      <vt:lpstr>Example: Riding Mowers </vt:lpstr>
      <vt:lpstr>PowerPoint 프레젠테이션</vt:lpstr>
      <vt:lpstr>How to split</vt:lpstr>
      <vt:lpstr>Note: Categorical Variables</vt:lpstr>
      <vt:lpstr>The first split: Lot Size = 19,000</vt:lpstr>
      <vt:lpstr>Second Split: Income = $84,000</vt:lpstr>
      <vt:lpstr>After All Splits</vt:lpstr>
      <vt:lpstr>Measuring Impurity</vt:lpstr>
      <vt:lpstr>Gini Index</vt:lpstr>
      <vt:lpstr>Entropy</vt:lpstr>
      <vt:lpstr>Impurity and Recursive Partitioning</vt:lpstr>
      <vt:lpstr>First Split – The Tree</vt:lpstr>
      <vt:lpstr>Tree after three splits</vt:lpstr>
      <vt:lpstr>Tree Structure</vt:lpstr>
      <vt:lpstr>Determining Leaf Node Label</vt:lpstr>
      <vt:lpstr>Decision Tree Learning</vt:lpstr>
      <vt:lpstr>Decision Tree Learning</vt:lpstr>
      <vt:lpstr>Decision Tree Learning</vt:lpstr>
      <vt:lpstr>Decision Tree Learning</vt:lpstr>
      <vt:lpstr>Decision Tree Learning: A Simple Example</vt:lpstr>
      <vt:lpstr>Decision Tree Learning: A Simple Example</vt:lpstr>
      <vt:lpstr>Decision Tree Learning: A Simple Example</vt:lpstr>
      <vt:lpstr>Decision Tree Learning: A Simple Example</vt:lpstr>
      <vt:lpstr>Decision Tree Learning: A Simple Example</vt:lpstr>
      <vt:lpstr>Decision Tree Learning: A Simple Example</vt:lpstr>
      <vt:lpstr>Decision Tree Learning: A Simple Example</vt:lpstr>
      <vt:lpstr>Decision Tree Learning: A Simple Example</vt:lpstr>
      <vt:lpstr>Decision Tree Learning: A Simple Example</vt:lpstr>
      <vt:lpstr>Decision Tree Learning: A Simple Example</vt:lpstr>
      <vt:lpstr>The Overfitting Problem</vt:lpstr>
      <vt:lpstr>Stopping Tree Growth</vt:lpstr>
      <vt:lpstr>Full Tree Error Rate</vt:lpstr>
      <vt:lpstr>Pruning </vt:lpstr>
      <vt:lpstr>Cost Complexity</vt:lpstr>
      <vt:lpstr>Using Validation Error to Prune</vt:lpstr>
      <vt:lpstr>Error rates on pruned trees</vt:lpstr>
      <vt:lpstr>Regression Trees</vt:lpstr>
      <vt:lpstr>Regression Trees for Prediction</vt:lpstr>
      <vt:lpstr>Differences from CT</vt:lpstr>
      <vt:lpstr>Advantages of trees</vt:lpstr>
      <vt:lpstr>Disadvantages</vt:lpstr>
      <vt:lpstr>Summary</vt:lpstr>
    </vt:vector>
  </TitlesOfParts>
  <Company>UTK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Reliability Estimation for OLED Based upon Accelerated Degradation Test Data with Nonlinear Random-Coefficients Model</dc:title>
  <dc:creator>DM2</dc:creator>
  <cp:lastModifiedBy>황설</cp:lastModifiedBy>
  <cp:revision>970</cp:revision>
  <dcterms:created xsi:type="dcterms:W3CDTF">2007-09-27T14:26:51Z</dcterms:created>
  <dcterms:modified xsi:type="dcterms:W3CDTF">2015-10-28T05:14:06Z</dcterms:modified>
</cp:coreProperties>
</file>