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82" r:id="rId2"/>
    <p:sldId id="283" r:id="rId3"/>
    <p:sldId id="303" r:id="rId4"/>
    <p:sldId id="288" r:id="rId5"/>
    <p:sldId id="285" r:id="rId6"/>
    <p:sldId id="286" r:id="rId7"/>
    <p:sldId id="287" r:id="rId8"/>
    <p:sldId id="297" r:id="rId9"/>
    <p:sldId id="313" r:id="rId10"/>
    <p:sldId id="314" r:id="rId11"/>
    <p:sldId id="315" r:id="rId12"/>
    <p:sldId id="298" r:id="rId13"/>
    <p:sldId id="290" r:id="rId14"/>
    <p:sldId id="317" r:id="rId15"/>
    <p:sldId id="306" r:id="rId16"/>
    <p:sldId id="321" r:id="rId17"/>
    <p:sldId id="299" r:id="rId18"/>
    <p:sldId id="289" r:id="rId19"/>
    <p:sldId id="318" r:id="rId20"/>
    <p:sldId id="322" r:id="rId21"/>
    <p:sldId id="300" r:id="rId22"/>
    <p:sldId id="291" r:id="rId23"/>
    <p:sldId id="307" r:id="rId24"/>
    <p:sldId id="292" r:id="rId25"/>
    <p:sldId id="293" r:id="rId26"/>
    <p:sldId id="323" r:id="rId27"/>
    <p:sldId id="302" r:id="rId28"/>
    <p:sldId id="308" r:id="rId29"/>
    <p:sldId id="309" r:id="rId30"/>
    <p:sldId id="324" r:id="rId31"/>
    <p:sldId id="325" r:id="rId32"/>
    <p:sldId id="326" r:id="rId33"/>
    <p:sldId id="311" r:id="rId34"/>
    <p:sldId id="312" r:id="rId35"/>
    <p:sldId id="294" r:id="rId36"/>
    <p:sldId id="329" r:id="rId37"/>
    <p:sldId id="327" r:id="rId38"/>
    <p:sldId id="328" r:id="rId39"/>
    <p:sldId id="316" r:id="rId40"/>
    <p:sldId id="330" r:id="rId41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7176" autoAdjust="0"/>
  </p:normalViewPr>
  <p:slideViewPr>
    <p:cSldViewPr>
      <p:cViewPr varScale="1">
        <p:scale>
          <a:sx n="82" d="100"/>
          <a:sy n="82" d="100"/>
        </p:scale>
        <p:origin x="14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4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2017-04-11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703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703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4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2017-04-11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9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703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703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4/11/2017</a:t>
            </a:fld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4/11/2017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4/11/2017</a:t>
            </a:fld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4/11/2017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4/11/2017</a:t>
            </a:fld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4/11/2017</a:t>
            </a:fld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4/11/2017</a:t>
            </a:fld>
            <a:endParaRPr lang="en-US" altLang="ko-K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4/11/2017</a:t>
            </a:fld>
            <a:endParaRPr lang="en-US" altLang="ko-KR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4/11/2017</a:t>
            </a:fld>
            <a:endParaRPr lang="en-US" altLang="ko-KR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4/11/2017</a:t>
            </a:fld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4/11/2017</a:t>
            </a:fld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4/11/2017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Lecture 8 CUDA Parallel Reduction Problem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/>
              <a:t>April 11, 2017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9346" y="5536977"/>
            <a:ext cx="7165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Ref: 1.[PCCP]Professional CUDA C Programming, Cheng,Grossman,McKercher,2014.</a:t>
            </a:r>
          </a:p>
          <a:p>
            <a:r>
              <a:rPr lang="en-US" altLang="ko-KR" sz="1400" dirty="0">
                <a:latin typeface="+mn-lt"/>
              </a:rPr>
              <a:t>       2.[Harris]Optimizing Parallel Reduction in CUDA, Mark Harris,  NVIDIA Developer Technology.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Threads in a warp divergence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if(condition) then { } else { 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51720" y="2492896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if(condition)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78415" y="3140968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then{ }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74559" y="3717032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else{ 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23728" y="4941168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/>
          <p:cNvCxnSpPr>
            <a:endCxn id="5" idx="0"/>
          </p:cNvCxnSpPr>
          <p:nvPr/>
        </p:nvCxnSpPr>
        <p:spPr>
          <a:xfrm>
            <a:off x="2715269" y="2708920"/>
            <a:ext cx="11218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48747" y="3467219"/>
            <a:ext cx="46106" cy="144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715269" y="2924944"/>
            <a:ext cx="12086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923928" y="2924944"/>
            <a:ext cx="0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923928" y="4011269"/>
            <a:ext cx="0" cy="576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2823259" y="4587333"/>
            <a:ext cx="1100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58735" y="3059668"/>
            <a:ext cx="249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else-threads stall</a:t>
            </a:r>
            <a:endParaRPr lang="ko-KR" altLang="en-US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8735" y="3717032"/>
            <a:ext cx="249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then-threads stall</a:t>
            </a:r>
            <a:endParaRPr lang="ko-KR" altLang="en-US" dirty="0">
              <a:latin typeface="+mn-lt"/>
            </a:endParaRPr>
          </a:p>
        </p:txBody>
      </p:sp>
      <p:cxnSp>
        <p:nvCxnSpPr>
          <p:cNvPr id="38" name="직선 화살표 연결선 37"/>
          <p:cNvCxnSpPr>
            <a:stCxn id="5" idx="3"/>
          </p:cNvCxnSpPr>
          <p:nvPr/>
        </p:nvCxnSpPr>
        <p:spPr>
          <a:xfrm>
            <a:off x="3374559" y="3284984"/>
            <a:ext cx="170149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6" idx="1"/>
          </p:cNvCxnSpPr>
          <p:nvPr/>
        </p:nvCxnSpPr>
        <p:spPr>
          <a:xfrm>
            <a:off x="4670703" y="3901698"/>
            <a:ext cx="28803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오른쪽 중괄호 41"/>
          <p:cNvSpPr/>
          <p:nvPr/>
        </p:nvSpPr>
        <p:spPr>
          <a:xfrm>
            <a:off x="6948264" y="3059668"/>
            <a:ext cx="288032" cy="10266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236296" y="338835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serialization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62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Warp Divergence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Conditional execution within a warp may cause warp divergence that can lead to kernel performance degradation.</a:t>
            </a:r>
          </a:p>
          <a:p>
            <a:r>
              <a:rPr lang="en-US" altLang="ko-KR" dirty="0"/>
              <a:t>We can reduce  the warp divergence using parallel reduction.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14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Step2:Neighboring threads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index=2*stride*</a:t>
            </a:r>
            <a:r>
              <a:rPr lang="en-US" altLang="ko-KR" dirty="0" err="1"/>
              <a:t>tid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if(index &lt; </a:t>
            </a:r>
            <a:r>
              <a:rPr lang="en-US" altLang="ko-KR" dirty="0" err="1"/>
              <a:t>blockDim.x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idata</a:t>
            </a:r>
            <a:r>
              <a:rPr lang="en-US" altLang="ko-KR" dirty="0"/>
              <a:t>[index] += </a:t>
            </a:r>
            <a:r>
              <a:rPr lang="en-US" altLang="ko-KR" dirty="0" err="1"/>
              <a:t>idata</a:t>
            </a:r>
            <a:r>
              <a:rPr lang="en-US" altLang="ko-KR" dirty="0"/>
              <a:t>[</a:t>
            </a:r>
            <a:r>
              <a:rPr lang="en-US" altLang="ko-KR" dirty="0" err="1"/>
              <a:t>index+stride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tid</a:t>
            </a:r>
            <a:r>
              <a:rPr lang="en-US" altLang="ko-KR" dirty="0"/>
              <a:t>=0,stride=1:	index=0; </a:t>
            </a:r>
            <a:r>
              <a:rPr lang="en-US" altLang="ko-KR" dirty="0" err="1"/>
              <a:t>idata</a:t>
            </a:r>
            <a:r>
              <a:rPr lang="en-US" altLang="ko-KR" dirty="0"/>
              <a:t>[0]+=</a:t>
            </a:r>
            <a:r>
              <a:rPr lang="en-US" altLang="ko-KR" dirty="0" err="1"/>
              <a:t>idata</a:t>
            </a:r>
            <a:r>
              <a:rPr lang="en-US" altLang="ko-KR" dirty="0"/>
              <a:t>[1];</a:t>
            </a:r>
          </a:p>
          <a:p>
            <a:pPr marL="0" indent="0">
              <a:buNone/>
            </a:pPr>
            <a:r>
              <a:rPr lang="en-US" altLang="ko-KR" dirty="0" err="1"/>
              <a:t>tid</a:t>
            </a:r>
            <a:r>
              <a:rPr lang="en-US" altLang="ko-KR" dirty="0"/>
              <a:t>=1,stride=1:	index=2; </a:t>
            </a:r>
            <a:r>
              <a:rPr lang="en-US" altLang="ko-KR" dirty="0" err="1"/>
              <a:t>idata</a:t>
            </a:r>
            <a:r>
              <a:rPr lang="en-US" altLang="ko-KR" dirty="0"/>
              <a:t>[2]+=</a:t>
            </a:r>
            <a:r>
              <a:rPr lang="en-US" altLang="ko-KR" dirty="0" err="1"/>
              <a:t>idata</a:t>
            </a:r>
            <a:r>
              <a:rPr lang="en-US" altLang="ko-KR" dirty="0"/>
              <a:t>[3];</a:t>
            </a:r>
          </a:p>
          <a:p>
            <a:pPr marL="0" indent="0">
              <a:buNone/>
            </a:pPr>
            <a:r>
              <a:rPr lang="en-US" altLang="ko-KR" dirty="0" err="1"/>
              <a:t>tid</a:t>
            </a:r>
            <a:r>
              <a:rPr lang="en-US" altLang="ko-KR" dirty="0"/>
              <a:t>=2,stride=1:	index=4; </a:t>
            </a:r>
            <a:r>
              <a:rPr lang="en-US" altLang="ko-KR" dirty="0" err="1"/>
              <a:t>idata</a:t>
            </a:r>
            <a:r>
              <a:rPr lang="en-US" altLang="ko-KR" dirty="0"/>
              <a:t>[4]+=</a:t>
            </a:r>
            <a:r>
              <a:rPr lang="en-US" altLang="ko-KR" dirty="0" err="1"/>
              <a:t>idata</a:t>
            </a:r>
            <a:r>
              <a:rPr lang="en-US" altLang="ko-KR" dirty="0"/>
              <a:t>[5];</a:t>
            </a:r>
          </a:p>
          <a:p>
            <a:pPr marL="0" indent="0">
              <a:buNone/>
            </a:pPr>
            <a:r>
              <a:rPr lang="en-US" altLang="ko-KR" dirty="0"/>
              <a:t>…………..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95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960438"/>
          </a:xfrm>
        </p:spPr>
        <p:txBody>
          <a:bodyPr/>
          <a:lstStyle/>
          <a:p>
            <a:r>
              <a:rPr lang="en-US" altLang="ko-KR" dirty="0"/>
              <a:t>Improving Parallel Reduction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2122415"/>
            <a:ext cx="1188132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159732" y="2646861"/>
            <a:ext cx="1080120" cy="21602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048867" y="2646861"/>
            <a:ext cx="288032" cy="278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932040" y="2646861"/>
            <a:ext cx="288032" cy="278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96136" y="2646861"/>
            <a:ext cx="288032" cy="278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32040" y="3717032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79712" y="5517232"/>
            <a:ext cx="12601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16849" y="5517232"/>
            <a:ext cx="126014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01770" y="1556792"/>
            <a:ext cx="394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if(</a:t>
            </a:r>
            <a:r>
              <a:rPr lang="en-US" altLang="ko-KR" dirty="0" err="1"/>
              <a:t>tid</a:t>
            </a:r>
            <a:r>
              <a:rPr lang="en-US" altLang="ko-KR" dirty="0"/>
              <a:t> %(2*stride))==0)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89" y="1566567"/>
            <a:ext cx="8229600" cy="438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105770" y="1818298"/>
            <a:ext cx="1422158" cy="196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Global Memory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6256" y="6309320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[Harris]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565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8" y="1484784"/>
            <a:ext cx="703413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15616" y="3501008"/>
            <a:ext cx="5184576" cy="108012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15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ko-KR" sz="2800" dirty="0"/>
              <a:t>There is no divergence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2800" dirty="0"/>
              <a:t>Only half of the warp execute the reduction at the first round.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2800" dirty="0"/>
              <a:t>At the second round, ¼ of the warp execute and the others do nothing.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4863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838450"/>
            <a:ext cx="8001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27584" y="3356992"/>
            <a:ext cx="3384376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7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Step3:Reducing with Sequential Addressing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instead of 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int</a:t>
            </a:r>
            <a:r>
              <a:rPr lang="en-US" altLang="ko-KR" dirty="0"/>
              <a:t> index=2*stride*</a:t>
            </a:r>
            <a:r>
              <a:rPr lang="en-US" altLang="ko-KR" dirty="0" err="1"/>
              <a:t>tid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, replace it with</a:t>
            </a:r>
          </a:p>
          <a:p>
            <a:pPr marL="0" indent="0">
              <a:buNone/>
            </a:pPr>
            <a:r>
              <a:rPr lang="en-US" altLang="ko-KR" dirty="0"/>
              <a:t>         for(</a:t>
            </a:r>
            <a:r>
              <a:rPr lang="en-US" altLang="ko-KR" dirty="0" err="1"/>
              <a:t>int</a:t>
            </a:r>
            <a:r>
              <a:rPr lang="en-US" altLang="ko-KR" dirty="0"/>
              <a:t> stride=</a:t>
            </a:r>
            <a:r>
              <a:rPr lang="en-US" altLang="ko-KR" dirty="0" err="1"/>
              <a:t>blockDim.x</a:t>
            </a:r>
            <a:r>
              <a:rPr lang="en-US" altLang="ko-KR" dirty="0"/>
              <a:t>/2; stride &gt;0; stride&gt;&gt;=1){   }.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651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Parallel Reduction with Seq. Addressing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219200"/>
            <a:ext cx="74104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19672" y="1484784"/>
            <a:ext cx="122413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Global Memory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616530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[Harris]</a:t>
            </a:r>
            <a:endParaRPr lang="ko-KR" altLang="en-US" sz="1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1905" y="6427362"/>
            <a:ext cx="674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coalesced </a:t>
            </a:r>
            <a:r>
              <a:rPr lang="ko-KR" altLang="en-US" dirty="0"/>
              <a:t>해서 이전 것보다  </a:t>
            </a:r>
            <a:r>
              <a:rPr lang="en-US" altLang="ko-KR" dirty="0"/>
              <a:t>performance </a:t>
            </a:r>
            <a:r>
              <a:rPr lang="ko-KR" altLang="en-US" dirty="0"/>
              <a:t>향상된다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50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268761"/>
            <a:ext cx="802144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68960"/>
            <a:ext cx="684425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75656" y="3789040"/>
            <a:ext cx="6120680" cy="108012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2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Parallel Reduction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---------------------------------------------------------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sum=0;</a:t>
            </a:r>
          </a:p>
          <a:p>
            <a:pPr marL="0" indent="0">
              <a:buNone/>
            </a:pPr>
            <a:r>
              <a:rPr lang="en-US" altLang="ko-KR" sz="2400" dirty="0"/>
              <a:t>  for(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=0;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&lt;N;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++)  sum+=array[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];</a:t>
            </a:r>
          </a:p>
          <a:p>
            <a:pPr marL="0" indent="0">
              <a:buNone/>
            </a:pPr>
            <a:r>
              <a:rPr lang="en-US" altLang="ko-KR" sz="2400" dirty="0"/>
              <a:t>---------------------------------------------------------</a:t>
            </a:r>
          </a:p>
          <a:p>
            <a:pPr marL="0" indent="0">
              <a:buNone/>
            </a:pPr>
            <a:r>
              <a:rPr lang="en-US" altLang="ko-KR" sz="2400" dirty="0"/>
              <a:t>If N is a huge number,  you will do:</a:t>
            </a:r>
          </a:p>
          <a:p>
            <a:pPr marL="0" indent="0">
              <a:buNone/>
            </a:pPr>
            <a:r>
              <a:rPr lang="en-US" altLang="ko-KR" sz="2400" dirty="0"/>
              <a:t> 1. Partition the input vector into smaller ones,</a:t>
            </a:r>
          </a:p>
          <a:p>
            <a:pPr marL="0" indent="0">
              <a:buNone/>
            </a:pPr>
            <a:r>
              <a:rPr lang="en-US" altLang="ko-KR" sz="2400" dirty="0"/>
              <a:t> 2. Calculate the partial sum by a thread,</a:t>
            </a:r>
          </a:p>
          <a:p>
            <a:pPr marL="0" indent="0">
              <a:buNone/>
            </a:pPr>
            <a:r>
              <a:rPr lang="en-US" altLang="ko-KR" sz="2400" dirty="0"/>
              <a:t> 3. Add the partial sum into a final sum.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453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2647950"/>
            <a:ext cx="84105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27584" y="3140968"/>
            <a:ext cx="3384376" cy="10081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83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major improvement of performance comes from the memory read and write patterns of global memory.</a:t>
            </a:r>
          </a:p>
          <a:p>
            <a:r>
              <a:rPr lang="en-US" altLang="ko-KR" dirty="0"/>
              <a:t>The interleaved reduction is 1.69 times faster than the step 2 implementation. Why?</a:t>
            </a:r>
          </a:p>
          <a:p>
            <a:pPr marL="0" indent="0">
              <a:buNone/>
            </a:pPr>
            <a:r>
              <a:rPr lang="en-US" altLang="ko-KR" dirty="0"/>
              <a:t>   - coalesced cache access !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82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960438"/>
          </a:xfrm>
        </p:spPr>
        <p:txBody>
          <a:bodyPr/>
          <a:lstStyle/>
          <a:p>
            <a:r>
              <a:rPr lang="en-US" altLang="ko-KR" dirty="0"/>
              <a:t>Step 4:Unrolling Loops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Loop unrolling</a:t>
            </a:r>
            <a:r>
              <a:rPr lang="en-US" altLang="ko-KR" sz="2400" dirty="0"/>
              <a:t>: it is a technique to reduce the frequency of branches and loop instructions. 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Loop unrolling factor</a:t>
            </a:r>
            <a:r>
              <a:rPr lang="en-US" altLang="ko-KR" sz="2400" dirty="0"/>
              <a:t>: the number of copies made of the loop body. -&gt; </a:t>
            </a:r>
            <a:r>
              <a:rPr lang="ko-KR" altLang="en-US" sz="2400" dirty="0"/>
              <a:t>단점 </a:t>
            </a:r>
            <a:r>
              <a:rPr lang="en-US" altLang="ko-KR" sz="2400" dirty="0"/>
              <a:t>: binary code size increase by factor of loop unrolling factor ! </a:t>
            </a:r>
          </a:p>
          <a:p>
            <a:r>
              <a:rPr lang="en-US" altLang="ko-KR" sz="2400" dirty="0"/>
              <a:t>Example:</a:t>
            </a:r>
          </a:p>
          <a:p>
            <a:pPr marL="0" indent="0">
              <a:buNone/>
            </a:pPr>
            <a:r>
              <a:rPr lang="en-US" altLang="ko-KR" sz="2400" dirty="0"/>
              <a:t>	for(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=0;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&lt;100;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++){</a:t>
            </a:r>
          </a:p>
          <a:p>
            <a:pPr marL="0" indent="0">
              <a:buNone/>
            </a:pPr>
            <a:r>
              <a:rPr lang="en-US" altLang="ko-KR" sz="2400" dirty="0"/>
              <a:t>		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]=b[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]+c[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];  </a:t>
            </a:r>
          </a:p>
          <a:p>
            <a:pPr marL="0" indent="0">
              <a:buNone/>
            </a:pPr>
            <a:r>
              <a:rPr lang="en-US" altLang="ko-KR" sz="2400" dirty="0"/>
              <a:t>	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for(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=0;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&lt;100;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+=2){</a:t>
            </a:r>
          </a:p>
          <a:p>
            <a:pPr marL="0" indent="0">
              <a:buNone/>
            </a:pPr>
            <a:r>
              <a:rPr lang="en-US" altLang="ko-KR" sz="2400" dirty="0"/>
              <a:t>		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]=b[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]+c[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];</a:t>
            </a:r>
          </a:p>
          <a:p>
            <a:pPr marL="0" indent="0">
              <a:buNone/>
            </a:pPr>
            <a:r>
              <a:rPr lang="en-US" altLang="ko-KR" sz="2400" dirty="0"/>
              <a:t>		a[i+1]=b[i+1]+c[i+1];  </a:t>
            </a:r>
          </a:p>
          <a:p>
            <a:pPr marL="0" indent="0">
              <a:buNone/>
            </a:pPr>
            <a:r>
              <a:rPr lang="en-US" altLang="ko-KR" sz="2400" dirty="0"/>
              <a:t>	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2355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Unrolling loops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u="sng" dirty="0"/>
              <a:t>Unrolling loops: </a:t>
            </a:r>
            <a:r>
              <a:rPr lang="en-US" altLang="ko-KR" sz="2400" dirty="0"/>
              <a:t>it is a loop transformation technique that attempts to optimize the execution speed of a program at the expense of its binary size. The transformation can be undertaken manually by the programmer or by an optimizing compiler.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The unrolling loops is to increase the execution speed of a program by reducing or eliminating instructions that control the loop, reducing branch penalty, as well as hiding latency.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Loop are rewritten as a repeated sequence of similar independent statements.</a:t>
            </a:r>
          </a:p>
          <a:p>
            <a:endParaRPr lang="en-US" altLang="ko-KR" u="sng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566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Reducing with Unrolling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979712" y="3429000"/>
            <a:ext cx="4896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60232" y="5877272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[PCCP]</a:t>
            </a:r>
            <a:endParaRPr lang="ko-KR" altLang="en-US" sz="1400" dirty="0">
              <a:latin typeface="+mn-lt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2" y="1556793"/>
            <a:ext cx="705001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71600" y="2924944"/>
            <a:ext cx="6408712" cy="6480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923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Reducing with Unrolling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if(</a:t>
            </a:r>
            <a:r>
              <a:rPr lang="en-US" altLang="ko-KR" dirty="0" err="1"/>
              <a:t>idx+blockDim.x</a:t>
            </a:r>
            <a:r>
              <a:rPr lang="en-US" altLang="ko-KR" dirty="0"/>
              <a:t>&lt;n) </a:t>
            </a:r>
            <a:r>
              <a:rPr lang="en-US" altLang="ko-KR" dirty="0" err="1"/>
              <a:t>g_idata</a:t>
            </a:r>
            <a:r>
              <a:rPr lang="en-US" altLang="ko-KR" dirty="0"/>
              <a:t>[</a:t>
            </a:r>
            <a:r>
              <a:rPr lang="en-US" altLang="ko-KR" dirty="0" err="1"/>
              <a:t>idx</a:t>
            </a:r>
            <a:r>
              <a:rPr lang="en-US" altLang="ko-KR" dirty="0"/>
              <a:t>] += </a:t>
            </a:r>
            <a:r>
              <a:rPr lang="en-US" altLang="ko-KR" dirty="0" err="1"/>
              <a:t>g_idata</a:t>
            </a:r>
            <a:r>
              <a:rPr lang="en-US" altLang="ko-KR" dirty="0"/>
              <a:t>[</a:t>
            </a:r>
            <a:r>
              <a:rPr lang="en-US" altLang="ko-KR" dirty="0" err="1"/>
              <a:t>idx+blockDim.x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   : Each thread is adding an element from 	neighboring data block.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We can obtain faster execution than the previous one.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4" y="3861048"/>
            <a:ext cx="80200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651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74" y="1628800"/>
            <a:ext cx="9683040" cy="31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615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Step 5: Reducing with Unrolled Warps</a:t>
            </a:r>
            <a:endParaRPr lang="ko-KR" altLang="en-US" sz="3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4005064"/>
            <a:ext cx="46805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72200" y="5949280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[PCCP]</a:t>
            </a:r>
            <a:endParaRPr lang="ko-KR" altLang="en-US" sz="1400" dirty="0">
              <a:latin typeface="+mn-lt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99" y="1628800"/>
            <a:ext cx="789622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829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Unrolled warp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for(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stride=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/2; stride &gt; 0; s&gt;&gt;=1){</a:t>
            </a:r>
          </a:p>
          <a:p>
            <a:pPr marL="0" indent="0">
              <a:buNone/>
            </a:pPr>
            <a:r>
              <a:rPr lang="en-US" altLang="ko-KR" sz="2400" dirty="0"/>
              <a:t>      if(</a:t>
            </a:r>
            <a:r>
              <a:rPr lang="en-US" altLang="ko-KR" sz="2400" dirty="0" err="1"/>
              <a:t>tid</a:t>
            </a:r>
            <a:r>
              <a:rPr lang="en-US" altLang="ko-KR" sz="2400" dirty="0"/>
              <a:t> &lt; stride)</a:t>
            </a:r>
          </a:p>
          <a:p>
            <a:pPr marL="0" indent="0">
              <a:buNone/>
            </a:pPr>
            <a:r>
              <a:rPr lang="en-US" altLang="ko-KR" sz="2400" dirty="0"/>
              <a:t>      {    </a:t>
            </a:r>
            <a:r>
              <a:rPr lang="en-US" altLang="ko-KR" sz="2400" dirty="0" err="1"/>
              <a:t>idata</a:t>
            </a:r>
            <a:r>
              <a:rPr lang="en-US" altLang="ko-KR" sz="2400" dirty="0"/>
              <a:t>[</a:t>
            </a:r>
            <a:r>
              <a:rPr lang="en-US" altLang="ko-KR" sz="2400" dirty="0" err="1"/>
              <a:t>tid</a:t>
            </a:r>
            <a:r>
              <a:rPr lang="en-US" altLang="ko-KR" sz="2400" dirty="0"/>
              <a:t>]+=</a:t>
            </a:r>
            <a:r>
              <a:rPr lang="en-US" altLang="ko-KR" sz="2400" dirty="0" err="1"/>
              <a:t>idata</a:t>
            </a:r>
            <a:r>
              <a:rPr lang="en-US" altLang="ko-KR" sz="2400" dirty="0"/>
              <a:t>[</a:t>
            </a:r>
            <a:r>
              <a:rPr lang="en-US" altLang="ko-KR" sz="2400" dirty="0" err="1"/>
              <a:t>tid+stride</a:t>
            </a:r>
            <a:r>
              <a:rPr lang="en-US" altLang="ko-KR" sz="2400" dirty="0"/>
              <a:t>]; }</a:t>
            </a:r>
          </a:p>
          <a:p>
            <a:pPr marL="0" indent="0">
              <a:buNone/>
            </a:pPr>
            <a:r>
              <a:rPr lang="en-US" altLang="ko-KR" sz="2400" dirty="0"/>
              <a:t>    __</a:t>
            </a:r>
            <a:r>
              <a:rPr lang="en-US" altLang="ko-KR" sz="2400" dirty="0" err="1"/>
              <a:t>syncthreads</a:t>
            </a:r>
            <a:r>
              <a:rPr lang="en-US" altLang="ko-KR" sz="2400" dirty="0"/>
              <a:t>( );</a:t>
            </a:r>
          </a:p>
          <a:p>
            <a:pPr marL="0" indent="0">
              <a:buNone/>
            </a:pPr>
            <a:r>
              <a:rPr lang="en-US" altLang="ko-KR" sz="2400" dirty="0"/>
              <a:t>    }</a:t>
            </a:r>
          </a:p>
          <a:p>
            <a:r>
              <a:rPr lang="en-US" altLang="ko-KR" sz="2400" dirty="0"/>
              <a:t>if (stride &lt;=32), there will be only one warp remained. </a:t>
            </a:r>
          </a:p>
          <a:p>
            <a:r>
              <a:rPr lang="en-US" altLang="ko-KR" sz="2400" dirty="0"/>
              <a:t>If there is only one warp in a block,  __</a:t>
            </a:r>
            <a:r>
              <a:rPr lang="en-US" altLang="ko-KR" sz="2400" dirty="0" err="1"/>
              <a:t>syncthreads</a:t>
            </a:r>
            <a:r>
              <a:rPr lang="en-US" altLang="ko-KR" sz="2400" dirty="0"/>
              <a:t>( ); is not necessary, since all threads in a warp are all synchronized.</a:t>
            </a:r>
          </a:p>
          <a:p>
            <a:r>
              <a:rPr lang="en-US" altLang="ko-KR" sz="2400" dirty="0">
                <a:solidFill>
                  <a:srgbClr val="00B050"/>
                </a:solidFill>
              </a:rPr>
              <a:t>__</a:t>
            </a:r>
            <a:r>
              <a:rPr lang="en-US" altLang="ko-KR" sz="2400" dirty="0" err="1">
                <a:solidFill>
                  <a:srgbClr val="00B050"/>
                </a:solidFill>
              </a:rPr>
              <a:t>syncthreads</a:t>
            </a:r>
            <a:r>
              <a:rPr lang="en-US" altLang="ko-KR" sz="2400" dirty="0">
                <a:solidFill>
                  <a:srgbClr val="00B050"/>
                </a:solidFill>
              </a:rPr>
              <a:t>( ):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B050"/>
                </a:solidFill>
              </a:rPr>
              <a:t>    When a kernel calls __</a:t>
            </a:r>
            <a:r>
              <a:rPr lang="en-US" altLang="ko-KR" sz="2400" dirty="0" err="1">
                <a:solidFill>
                  <a:srgbClr val="00B050"/>
                </a:solidFill>
              </a:rPr>
              <a:t>syncthreads</a:t>
            </a:r>
            <a:r>
              <a:rPr lang="en-US" altLang="ko-KR" sz="2400" dirty="0">
                <a:solidFill>
                  <a:srgbClr val="00B050"/>
                </a:solidFill>
              </a:rPr>
              <a:t>(), the threads that executes the function call will be held at the calling location until every thread in the block reaches the location.</a:t>
            </a:r>
          </a:p>
        </p:txBody>
      </p:sp>
    </p:spTree>
    <p:extLst>
      <p:ext uri="{BB962C8B-B14F-4D97-AF65-F5344CB8AC3E}">
        <p14:creationId xmlns:p14="http://schemas.microsoft.com/office/powerpoint/2010/main" val="1186161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Unrolled warp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for(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stride=</a:t>
            </a:r>
            <a:r>
              <a:rPr lang="en-US" altLang="ko-KR" sz="1600" dirty="0" err="1"/>
              <a:t>blockDim.x</a:t>
            </a:r>
            <a:r>
              <a:rPr lang="en-US" altLang="ko-KR" sz="1600" dirty="0"/>
              <a:t>/2; stride &gt; 0; s&gt;&gt;=1){</a:t>
            </a:r>
          </a:p>
          <a:p>
            <a:pPr marL="0" indent="0">
              <a:buNone/>
            </a:pPr>
            <a:r>
              <a:rPr lang="en-US" altLang="ko-KR" sz="1600" dirty="0"/>
              <a:t>      if(</a:t>
            </a:r>
            <a:r>
              <a:rPr lang="en-US" altLang="ko-KR" sz="1600" dirty="0" err="1"/>
              <a:t>tid</a:t>
            </a:r>
            <a:r>
              <a:rPr lang="en-US" altLang="ko-KR" sz="1600" dirty="0"/>
              <a:t> &lt; stride)</a:t>
            </a:r>
          </a:p>
          <a:p>
            <a:pPr marL="0" indent="0">
              <a:buNone/>
            </a:pPr>
            <a:r>
              <a:rPr lang="en-US" altLang="ko-KR" sz="1600" dirty="0"/>
              <a:t>      {    </a:t>
            </a:r>
            <a:r>
              <a:rPr lang="en-US" altLang="ko-KR" sz="1600" dirty="0" err="1"/>
              <a:t>idata</a:t>
            </a:r>
            <a:r>
              <a:rPr lang="en-US" altLang="ko-KR" sz="1600" dirty="0"/>
              <a:t>[</a:t>
            </a:r>
            <a:r>
              <a:rPr lang="en-US" altLang="ko-KR" sz="1600" dirty="0" err="1"/>
              <a:t>tid</a:t>
            </a:r>
            <a:r>
              <a:rPr lang="en-US" altLang="ko-KR" sz="1600" dirty="0"/>
              <a:t>]+=</a:t>
            </a:r>
            <a:r>
              <a:rPr lang="en-US" altLang="ko-KR" sz="1600" dirty="0" err="1"/>
              <a:t>idata</a:t>
            </a:r>
            <a:r>
              <a:rPr lang="en-US" altLang="ko-KR" sz="1600" dirty="0"/>
              <a:t>[</a:t>
            </a:r>
            <a:r>
              <a:rPr lang="en-US" altLang="ko-KR" sz="1600" dirty="0" err="1"/>
              <a:t>tid+stride</a:t>
            </a:r>
            <a:r>
              <a:rPr lang="en-US" altLang="ko-KR" sz="1600" dirty="0"/>
              <a:t>]; }</a:t>
            </a:r>
          </a:p>
          <a:p>
            <a:pPr marL="0" indent="0">
              <a:buNone/>
            </a:pPr>
            <a:r>
              <a:rPr lang="en-US" altLang="ko-KR" sz="1600" dirty="0"/>
              <a:t>    __</a:t>
            </a:r>
            <a:r>
              <a:rPr lang="en-US" altLang="ko-KR" sz="1600" dirty="0" err="1"/>
              <a:t>syncthreads</a:t>
            </a:r>
            <a:r>
              <a:rPr lang="en-US" altLang="ko-KR" sz="1600" dirty="0"/>
              <a:t>( );</a:t>
            </a:r>
          </a:p>
          <a:p>
            <a:pPr marL="0" indent="0">
              <a:buNone/>
            </a:pPr>
            <a:r>
              <a:rPr lang="en-US" altLang="ko-KR" sz="1600" dirty="0"/>
              <a:t>    }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when stride &lt;=32, the for–loop can be unrolled as follows:</a:t>
            </a:r>
          </a:p>
          <a:p>
            <a:pPr marL="0" indent="0">
              <a:buNone/>
            </a:pPr>
            <a:r>
              <a:rPr lang="en-US" altLang="ko-KR" sz="1600" dirty="0"/>
              <a:t>      if( </a:t>
            </a:r>
            <a:r>
              <a:rPr lang="en-US" altLang="ko-KR" sz="1600" dirty="0" err="1"/>
              <a:t>tid</a:t>
            </a:r>
            <a:r>
              <a:rPr lang="en-US" altLang="ko-KR" sz="1600" dirty="0"/>
              <a:t> &lt; 32) {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idata</a:t>
            </a:r>
            <a:r>
              <a:rPr lang="en-US" altLang="ko-KR" sz="1600" dirty="0"/>
              <a:t>[</a:t>
            </a:r>
            <a:r>
              <a:rPr lang="en-US" altLang="ko-KR" sz="1600" dirty="0" err="1"/>
              <a:t>tid</a:t>
            </a:r>
            <a:r>
              <a:rPr lang="en-US" altLang="ko-KR" sz="1600" dirty="0"/>
              <a:t>] +=</a:t>
            </a:r>
            <a:r>
              <a:rPr lang="en-US" altLang="ko-KR" sz="1600" dirty="0" err="1"/>
              <a:t>idata</a:t>
            </a:r>
            <a:r>
              <a:rPr lang="en-US" altLang="ko-KR" sz="1600" dirty="0"/>
              <a:t>[tid+32];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idata</a:t>
            </a:r>
            <a:r>
              <a:rPr lang="en-US" altLang="ko-KR" sz="1600" dirty="0"/>
              <a:t>[</a:t>
            </a:r>
            <a:r>
              <a:rPr lang="en-US" altLang="ko-KR" sz="1600" dirty="0" err="1"/>
              <a:t>tid</a:t>
            </a:r>
            <a:r>
              <a:rPr lang="en-US" altLang="ko-KR" sz="1600" dirty="0"/>
              <a:t>] +=</a:t>
            </a:r>
            <a:r>
              <a:rPr lang="en-US" altLang="ko-KR" sz="1600" dirty="0" err="1"/>
              <a:t>idata</a:t>
            </a:r>
            <a:r>
              <a:rPr lang="en-US" altLang="ko-KR" sz="1600" dirty="0"/>
              <a:t>[tid+16];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idata</a:t>
            </a:r>
            <a:r>
              <a:rPr lang="en-US" altLang="ko-KR" sz="1600" dirty="0"/>
              <a:t>[</a:t>
            </a:r>
            <a:r>
              <a:rPr lang="en-US" altLang="ko-KR" sz="1600" dirty="0" err="1"/>
              <a:t>tid</a:t>
            </a:r>
            <a:r>
              <a:rPr lang="en-US" altLang="ko-KR" sz="1600" dirty="0"/>
              <a:t>] +=</a:t>
            </a:r>
            <a:r>
              <a:rPr lang="en-US" altLang="ko-KR" sz="1600" dirty="0" err="1"/>
              <a:t>idata</a:t>
            </a:r>
            <a:r>
              <a:rPr lang="en-US" altLang="ko-KR" sz="1600" dirty="0"/>
              <a:t>[tid+8];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idata</a:t>
            </a:r>
            <a:r>
              <a:rPr lang="en-US" altLang="ko-KR" sz="1600" dirty="0"/>
              <a:t>[</a:t>
            </a:r>
            <a:r>
              <a:rPr lang="en-US" altLang="ko-KR" sz="1600" dirty="0" err="1"/>
              <a:t>tid</a:t>
            </a:r>
            <a:r>
              <a:rPr lang="en-US" altLang="ko-KR" sz="1600" dirty="0"/>
              <a:t>] +=</a:t>
            </a:r>
            <a:r>
              <a:rPr lang="en-US" altLang="ko-KR" sz="1600" dirty="0" err="1"/>
              <a:t>idata</a:t>
            </a:r>
            <a:r>
              <a:rPr lang="en-US" altLang="ko-KR" sz="1600" dirty="0"/>
              <a:t>[tid+4];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idata</a:t>
            </a:r>
            <a:r>
              <a:rPr lang="en-US" altLang="ko-KR" sz="1600" dirty="0"/>
              <a:t>[</a:t>
            </a:r>
            <a:r>
              <a:rPr lang="en-US" altLang="ko-KR" sz="1600" dirty="0" err="1"/>
              <a:t>tid</a:t>
            </a:r>
            <a:r>
              <a:rPr lang="en-US" altLang="ko-KR" sz="1600" dirty="0"/>
              <a:t>] +=</a:t>
            </a:r>
            <a:r>
              <a:rPr lang="en-US" altLang="ko-KR" sz="1600" dirty="0" err="1"/>
              <a:t>idata</a:t>
            </a:r>
            <a:r>
              <a:rPr lang="en-US" altLang="ko-KR" sz="1600" dirty="0"/>
              <a:t>[tid+2];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idata</a:t>
            </a:r>
            <a:r>
              <a:rPr lang="en-US" altLang="ko-KR" sz="1600" dirty="0"/>
              <a:t>[</a:t>
            </a:r>
            <a:r>
              <a:rPr lang="en-US" altLang="ko-KR" sz="1600" dirty="0" err="1"/>
              <a:t>tid</a:t>
            </a:r>
            <a:r>
              <a:rPr lang="en-US" altLang="ko-KR" sz="1600" dirty="0"/>
              <a:t>] +=</a:t>
            </a:r>
            <a:r>
              <a:rPr lang="en-US" altLang="ko-KR" sz="1600" dirty="0" err="1"/>
              <a:t>idata</a:t>
            </a:r>
            <a:r>
              <a:rPr lang="en-US" altLang="ko-KR" sz="1600" dirty="0"/>
              <a:t>[tid+1];</a:t>
            </a:r>
          </a:p>
          <a:p>
            <a:pPr marL="0" indent="0">
              <a:buNone/>
            </a:pPr>
            <a:r>
              <a:rPr lang="en-US" altLang="ko-KR" sz="1600" dirty="0"/>
              <a:t>       }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289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Pairwise Parallel Sum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80" y="2857341"/>
            <a:ext cx="4663440" cy="20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551723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[Harris]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3182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volatile qualifier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485900"/>
            <a:ext cx="79533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94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datablocks</a:t>
            </a:r>
            <a:r>
              <a:rPr lang="en-US" altLang="ko-KR" dirty="0"/>
              <a:t> unrolling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1055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96952"/>
            <a:ext cx="50577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632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61055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802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Step 6: Reducing with Complete Unrolling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for(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stride=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/2; stride &gt; 32; s&gt;&gt;=1){</a:t>
            </a:r>
          </a:p>
          <a:p>
            <a:pPr marL="0" indent="0">
              <a:buNone/>
            </a:pPr>
            <a:r>
              <a:rPr lang="en-US" altLang="ko-KR" sz="2400" dirty="0"/>
              <a:t>      if(</a:t>
            </a:r>
            <a:r>
              <a:rPr lang="en-US" altLang="ko-KR" sz="2400" dirty="0" err="1"/>
              <a:t>tid</a:t>
            </a:r>
            <a:r>
              <a:rPr lang="en-US" altLang="ko-KR" sz="2400" dirty="0"/>
              <a:t> &lt; stride)</a:t>
            </a:r>
          </a:p>
          <a:p>
            <a:pPr marL="0" indent="0">
              <a:buNone/>
            </a:pPr>
            <a:r>
              <a:rPr lang="en-US" altLang="ko-KR" sz="2400" dirty="0"/>
              <a:t>      {    </a:t>
            </a:r>
            <a:r>
              <a:rPr lang="en-US" altLang="ko-KR" sz="2400" dirty="0" err="1"/>
              <a:t>idata</a:t>
            </a:r>
            <a:r>
              <a:rPr lang="en-US" altLang="ko-KR" sz="2400" dirty="0"/>
              <a:t>[</a:t>
            </a:r>
            <a:r>
              <a:rPr lang="en-US" altLang="ko-KR" sz="2400" dirty="0" err="1"/>
              <a:t>tid</a:t>
            </a:r>
            <a:r>
              <a:rPr lang="en-US" altLang="ko-KR" sz="2400" dirty="0"/>
              <a:t>]+=</a:t>
            </a:r>
            <a:r>
              <a:rPr lang="en-US" altLang="ko-KR" sz="2400" dirty="0" err="1"/>
              <a:t>idata</a:t>
            </a:r>
            <a:r>
              <a:rPr lang="en-US" altLang="ko-KR" sz="2400" dirty="0"/>
              <a:t>[</a:t>
            </a:r>
            <a:r>
              <a:rPr lang="en-US" altLang="ko-KR" sz="2400" dirty="0" err="1"/>
              <a:t>tid+stride</a:t>
            </a:r>
            <a:r>
              <a:rPr lang="en-US" altLang="ko-KR" sz="2400" dirty="0"/>
              <a:t>]; }</a:t>
            </a:r>
          </a:p>
          <a:p>
            <a:pPr marL="0" indent="0">
              <a:buNone/>
            </a:pPr>
            <a:r>
              <a:rPr lang="en-US" altLang="ko-KR" sz="2400" dirty="0"/>
              <a:t>    __</a:t>
            </a:r>
            <a:r>
              <a:rPr lang="en-US" altLang="ko-KR" sz="2400" dirty="0" err="1"/>
              <a:t>syncthreads</a:t>
            </a:r>
            <a:r>
              <a:rPr lang="en-US" altLang="ko-KR" sz="2400" dirty="0"/>
              <a:t>( );</a:t>
            </a:r>
          </a:p>
          <a:p>
            <a:pPr marL="0" indent="0">
              <a:buNone/>
            </a:pPr>
            <a:r>
              <a:rPr lang="en-US" altLang="ko-KR" sz="2400" dirty="0"/>
              <a:t>    }</a:t>
            </a:r>
          </a:p>
          <a:p>
            <a:r>
              <a:rPr lang="en-US" altLang="ko-KR" sz="2400" dirty="0"/>
              <a:t>The maximum number of threads per block on Fermi and Kepler is limited to 1024.  It is possible to unroll whole loop as follows: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3199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Step 6: Reducing with Complete Unrolling</a:t>
            </a:r>
            <a:endParaRPr lang="ko-KR" altLang="en-US" sz="3600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9011344" cy="35569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if (</a:t>
            </a:r>
            <a:r>
              <a:rPr lang="en-US" altLang="ko-KR" sz="2400" b="1" dirty="0" err="1">
                <a:solidFill>
                  <a:srgbClr val="FF0000"/>
                </a:solidFill>
              </a:rPr>
              <a:t>blockDim.x</a:t>
            </a:r>
            <a:r>
              <a:rPr lang="en-US" altLang="ko-KR" sz="2400" b="1" dirty="0">
                <a:solidFill>
                  <a:srgbClr val="FF0000"/>
                </a:solidFill>
              </a:rPr>
              <a:t>&gt;=1024 </a:t>
            </a:r>
            <a:r>
              <a:rPr lang="en-US" altLang="ko-KR" sz="2400" dirty="0">
                <a:solidFill>
                  <a:srgbClr val="FF0000"/>
                </a:solidFill>
              </a:rPr>
              <a:t>&amp;&amp; </a:t>
            </a:r>
            <a:r>
              <a:rPr lang="en-US" altLang="ko-KR" sz="2400" dirty="0" err="1">
                <a:solidFill>
                  <a:srgbClr val="FF0000"/>
                </a:solidFill>
              </a:rPr>
              <a:t>tid</a:t>
            </a:r>
            <a:r>
              <a:rPr lang="en-US" altLang="ko-KR" sz="2400" dirty="0">
                <a:solidFill>
                  <a:srgbClr val="FF0000"/>
                </a:solidFill>
              </a:rPr>
              <a:t> &lt;512) </a:t>
            </a:r>
            <a:r>
              <a:rPr lang="en-US" altLang="ko-KR" sz="2400" dirty="0" err="1">
                <a:solidFill>
                  <a:srgbClr val="FF0000"/>
                </a:solidFill>
              </a:rPr>
              <a:t>idata</a:t>
            </a:r>
            <a:r>
              <a:rPr lang="en-US" altLang="ko-KR" sz="2400" dirty="0">
                <a:solidFill>
                  <a:srgbClr val="FF0000"/>
                </a:solidFill>
              </a:rPr>
              <a:t>[</a:t>
            </a:r>
            <a:r>
              <a:rPr lang="en-US" altLang="ko-KR" sz="2400" dirty="0" err="1">
                <a:solidFill>
                  <a:srgbClr val="FF0000"/>
                </a:solidFill>
              </a:rPr>
              <a:t>tid</a:t>
            </a:r>
            <a:r>
              <a:rPr lang="en-US" altLang="ko-KR" sz="2400" dirty="0">
                <a:solidFill>
                  <a:srgbClr val="FF0000"/>
                </a:solidFill>
              </a:rPr>
              <a:t>] +=</a:t>
            </a:r>
            <a:r>
              <a:rPr lang="en-US" altLang="ko-KR" sz="2400" dirty="0" err="1">
                <a:solidFill>
                  <a:srgbClr val="FF0000"/>
                </a:solidFill>
              </a:rPr>
              <a:t>idata</a:t>
            </a:r>
            <a:r>
              <a:rPr lang="en-US" altLang="ko-KR" sz="2400" dirty="0">
                <a:solidFill>
                  <a:srgbClr val="FF0000"/>
                </a:solidFill>
              </a:rPr>
              <a:t>[tid+512];</a:t>
            </a:r>
          </a:p>
          <a:p>
            <a:pPr marL="0" indent="0">
              <a:buNone/>
            </a:pPr>
            <a:r>
              <a:rPr lang="en-US" altLang="ko-KR" sz="2400" dirty="0"/>
              <a:t>__</a:t>
            </a:r>
            <a:r>
              <a:rPr lang="en-US" altLang="ko-KR" sz="2400" dirty="0" err="1"/>
              <a:t>syncthreads</a:t>
            </a:r>
            <a:r>
              <a:rPr lang="en-US" altLang="ko-KR" sz="2400" dirty="0"/>
              <a:t>();</a:t>
            </a:r>
          </a:p>
          <a:p>
            <a:pPr marL="0" indent="0">
              <a:buNone/>
            </a:pPr>
            <a:r>
              <a:rPr lang="en-US" altLang="ko-KR" sz="2400" dirty="0"/>
              <a:t>if (</a:t>
            </a:r>
            <a:r>
              <a:rPr lang="en-US" altLang="ko-KR" sz="2400" b="1" dirty="0" err="1"/>
              <a:t>blockDim.x</a:t>
            </a:r>
            <a:r>
              <a:rPr lang="en-US" altLang="ko-KR" sz="2400" b="1" dirty="0"/>
              <a:t>&gt;= 512 </a:t>
            </a:r>
            <a:r>
              <a:rPr lang="en-US" altLang="ko-KR" sz="2400" dirty="0"/>
              <a:t>&amp;&amp; </a:t>
            </a:r>
            <a:r>
              <a:rPr lang="en-US" altLang="ko-KR" sz="2400" dirty="0" err="1"/>
              <a:t>tid</a:t>
            </a:r>
            <a:r>
              <a:rPr lang="en-US" altLang="ko-KR" sz="2400" dirty="0"/>
              <a:t> &lt;256)  </a:t>
            </a:r>
            <a:r>
              <a:rPr lang="en-US" altLang="ko-KR" sz="2400" dirty="0" err="1"/>
              <a:t>idata</a:t>
            </a:r>
            <a:r>
              <a:rPr lang="en-US" altLang="ko-KR" sz="2400" dirty="0"/>
              <a:t>[</a:t>
            </a:r>
            <a:r>
              <a:rPr lang="en-US" altLang="ko-KR" sz="2400" dirty="0" err="1"/>
              <a:t>tid</a:t>
            </a:r>
            <a:r>
              <a:rPr lang="en-US" altLang="ko-KR" sz="2400" dirty="0"/>
              <a:t>] +=</a:t>
            </a:r>
            <a:r>
              <a:rPr lang="en-US" altLang="ko-KR" sz="2400" dirty="0" err="1"/>
              <a:t>idata</a:t>
            </a:r>
            <a:r>
              <a:rPr lang="en-US" altLang="ko-KR" sz="2400" dirty="0"/>
              <a:t>[tid+256];</a:t>
            </a:r>
          </a:p>
          <a:p>
            <a:pPr marL="0" indent="0">
              <a:buNone/>
            </a:pPr>
            <a:r>
              <a:rPr lang="en-US" altLang="ko-KR" sz="2400" dirty="0"/>
              <a:t>__</a:t>
            </a:r>
            <a:r>
              <a:rPr lang="en-US" altLang="ko-KR" sz="2400" dirty="0" err="1"/>
              <a:t>syncthreads</a:t>
            </a:r>
            <a:r>
              <a:rPr lang="en-US" altLang="ko-KR" sz="2400" dirty="0"/>
              <a:t>();</a:t>
            </a:r>
          </a:p>
          <a:p>
            <a:pPr marL="0" indent="0">
              <a:buNone/>
            </a:pPr>
            <a:r>
              <a:rPr lang="en-US" altLang="ko-KR" sz="2400" dirty="0"/>
              <a:t>if (</a:t>
            </a:r>
            <a:r>
              <a:rPr lang="en-US" altLang="ko-KR" sz="2400" b="1" dirty="0" err="1"/>
              <a:t>blockDim.x</a:t>
            </a:r>
            <a:r>
              <a:rPr lang="en-US" altLang="ko-KR" sz="2400" b="1" dirty="0"/>
              <a:t>&gt;= 256 </a:t>
            </a:r>
            <a:r>
              <a:rPr lang="en-US" altLang="ko-KR" sz="2400" dirty="0"/>
              <a:t>&amp;&amp; </a:t>
            </a:r>
            <a:r>
              <a:rPr lang="en-US" altLang="ko-KR" sz="2400" dirty="0" err="1"/>
              <a:t>tid</a:t>
            </a:r>
            <a:r>
              <a:rPr lang="en-US" altLang="ko-KR" sz="2400" dirty="0"/>
              <a:t> &lt;128)  </a:t>
            </a:r>
            <a:r>
              <a:rPr lang="en-US" altLang="ko-KR" sz="2400" dirty="0" err="1"/>
              <a:t>idata</a:t>
            </a:r>
            <a:r>
              <a:rPr lang="en-US" altLang="ko-KR" sz="2400" dirty="0"/>
              <a:t>[</a:t>
            </a:r>
            <a:r>
              <a:rPr lang="en-US" altLang="ko-KR" sz="2400" dirty="0" err="1"/>
              <a:t>tid</a:t>
            </a:r>
            <a:r>
              <a:rPr lang="en-US" altLang="ko-KR" sz="2400" dirty="0"/>
              <a:t>] +=</a:t>
            </a:r>
            <a:r>
              <a:rPr lang="en-US" altLang="ko-KR" sz="2400" dirty="0" err="1"/>
              <a:t>idata</a:t>
            </a:r>
            <a:r>
              <a:rPr lang="en-US" altLang="ko-KR" sz="2400" dirty="0"/>
              <a:t>[tid+128];</a:t>
            </a:r>
          </a:p>
          <a:p>
            <a:pPr marL="0" indent="0">
              <a:buNone/>
            </a:pPr>
            <a:r>
              <a:rPr lang="en-US" altLang="ko-KR" sz="2400" dirty="0"/>
              <a:t>__</a:t>
            </a:r>
            <a:r>
              <a:rPr lang="en-US" altLang="ko-KR" sz="2400" dirty="0" err="1"/>
              <a:t>syncthreads</a:t>
            </a:r>
            <a:r>
              <a:rPr lang="en-US" altLang="ko-KR" sz="2400" dirty="0"/>
              <a:t>();</a:t>
            </a:r>
          </a:p>
          <a:p>
            <a:pPr marL="0" indent="0">
              <a:buNone/>
            </a:pPr>
            <a:r>
              <a:rPr lang="en-US" altLang="ko-KR" sz="2400" dirty="0"/>
              <a:t>if (</a:t>
            </a:r>
            <a:r>
              <a:rPr lang="en-US" altLang="ko-KR" sz="2400" b="1" dirty="0" err="1"/>
              <a:t>blockDim.x</a:t>
            </a:r>
            <a:r>
              <a:rPr lang="en-US" altLang="ko-KR" sz="2400" b="1" dirty="0"/>
              <a:t>&gt;= 128 </a:t>
            </a:r>
            <a:r>
              <a:rPr lang="en-US" altLang="ko-KR" sz="2400" dirty="0"/>
              <a:t>&amp;&amp; </a:t>
            </a:r>
            <a:r>
              <a:rPr lang="en-US" altLang="ko-KR" sz="2400" dirty="0" err="1"/>
              <a:t>tid</a:t>
            </a:r>
            <a:r>
              <a:rPr lang="en-US" altLang="ko-KR" sz="2400" dirty="0"/>
              <a:t> &lt; 064)  </a:t>
            </a:r>
            <a:r>
              <a:rPr lang="en-US" altLang="ko-KR" sz="2400" dirty="0" err="1"/>
              <a:t>idata</a:t>
            </a:r>
            <a:r>
              <a:rPr lang="en-US" altLang="ko-KR" sz="2400" dirty="0"/>
              <a:t>[</a:t>
            </a:r>
            <a:r>
              <a:rPr lang="en-US" altLang="ko-KR" sz="2400" dirty="0" err="1"/>
              <a:t>tid</a:t>
            </a:r>
            <a:r>
              <a:rPr lang="en-US" altLang="ko-KR" sz="2400" dirty="0"/>
              <a:t>] +=</a:t>
            </a:r>
            <a:r>
              <a:rPr lang="en-US" altLang="ko-KR" sz="2400" dirty="0" err="1"/>
              <a:t>idata</a:t>
            </a:r>
            <a:r>
              <a:rPr lang="en-US" altLang="ko-KR" sz="2400" dirty="0"/>
              <a:t>[tid+64];</a:t>
            </a:r>
          </a:p>
          <a:p>
            <a:pPr marL="0" indent="0">
              <a:buNone/>
            </a:pPr>
            <a:r>
              <a:rPr lang="en-US" altLang="ko-KR" sz="2400" dirty="0"/>
              <a:t>__</a:t>
            </a:r>
            <a:r>
              <a:rPr lang="en-US" altLang="ko-KR" sz="2400" dirty="0" err="1"/>
              <a:t>syncthreads</a:t>
            </a:r>
            <a:r>
              <a:rPr lang="en-US" altLang="ko-KR" sz="2400" dirty="0"/>
              <a:t>();</a:t>
            </a:r>
            <a:endParaRPr lang="ko-KR" altLang="en-US" sz="24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B050"/>
                </a:solidFill>
              </a:rPr>
              <a:t>for( </a:t>
            </a:r>
            <a:r>
              <a:rPr lang="en-US" altLang="ko-KR" sz="2000" b="1" dirty="0" err="1">
                <a:solidFill>
                  <a:srgbClr val="00B050"/>
                </a:solidFill>
              </a:rPr>
              <a:t>int</a:t>
            </a:r>
            <a:r>
              <a:rPr lang="en-US" altLang="ko-KR" sz="2000" b="1" dirty="0">
                <a:solidFill>
                  <a:srgbClr val="00B050"/>
                </a:solidFill>
              </a:rPr>
              <a:t> stride=</a:t>
            </a:r>
            <a:r>
              <a:rPr lang="en-US" altLang="ko-KR" sz="2000" b="1" dirty="0" err="1">
                <a:solidFill>
                  <a:srgbClr val="00B050"/>
                </a:solidFill>
              </a:rPr>
              <a:t>blockDim.x</a:t>
            </a:r>
            <a:r>
              <a:rPr lang="en-US" altLang="ko-KR" sz="2000" b="1" dirty="0">
                <a:solidFill>
                  <a:srgbClr val="00B050"/>
                </a:solidFill>
              </a:rPr>
              <a:t>/2; stride &gt; 32; s&gt;&gt;=1){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B050"/>
                </a:solidFill>
              </a:rPr>
              <a:t>      if(</a:t>
            </a:r>
            <a:r>
              <a:rPr lang="en-US" altLang="ko-KR" sz="2000" b="1" dirty="0" err="1">
                <a:solidFill>
                  <a:srgbClr val="00B050"/>
                </a:solidFill>
              </a:rPr>
              <a:t>tid</a:t>
            </a:r>
            <a:r>
              <a:rPr lang="en-US" altLang="ko-KR" sz="2000" b="1" dirty="0">
                <a:solidFill>
                  <a:srgbClr val="00B050"/>
                </a:solidFill>
              </a:rPr>
              <a:t> &lt; stride)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B050"/>
                </a:solidFill>
              </a:rPr>
              <a:t>      {    </a:t>
            </a:r>
            <a:r>
              <a:rPr lang="en-US" altLang="ko-KR" sz="2000" b="1" dirty="0" err="1">
                <a:solidFill>
                  <a:srgbClr val="00B050"/>
                </a:solidFill>
              </a:rPr>
              <a:t>idata</a:t>
            </a:r>
            <a:r>
              <a:rPr lang="en-US" altLang="ko-KR" sz="2000" b="1" dirty="0">
                <a:solidFill>
                  <a:srgbClr val="00B050"/>
                </a:solidFill>
              </a:rPr>
              <a:t>[</a:t>
            </a:r>
            <a:r>
              <a:rPr lang="en-US" altLang="ko-KR" sz="2000" b="1" dirty="0" err="1">
                <a:solidFill>
                  <a:srgbClr val="00B050"/>
                </a:solidFill>
              </a:rPr>
              <a:t>tid</a:t>
            </a:r>
            <a:r>
              <a:rPr lang="en-US" altLang="ko-KR" sz="2000" b="1" dirty="0">
                <a:solidFill>
                  <a:srgbClr val="00B050"/>
                </a:solidFill>
              </a:rPr>
              <a:t>]+=</a:t>
            </a:r>
            <a:r>
              <a:rPr lang="en-US" altLang="ko-KR" sz="2000" b="1" dirty="0" err="1">
                <a:solidFill>
                  <a:srgbClr val="00B050"/>
                </a:solidFill>
              </a:rPr>
              <a:t>idata</a:t>
            </a:r>
            <a:r>
              <a:rPr lang="en-US" altLang="ko-KR" sz="2000" b="1" dirty="0">
                <a:solidFill>
                  <a:srgbClr val="00B050"/>
                </a:solidFill>
              </a:rPr>
              <a:t>[</a:t>
            </a:r>
            <a:r>
              <a:rPr lang="en-US" altLang="ko-KR" sz="2000" b="1" dirty="0" err="1">
                <a:solidFill>
                  <a:srgbClr val="00B050"/>
                </a:solidFill>
              </a:rPr>
              <a:t>tid+stride</a:t>
            </a:r>
            <a:r>
              <a:rPr lang="en-US" altLang="ko-KR" sz="2000" b="1" dirty="0">
                <a:solidFill>
                  <a:srgbClr val="00B050"/>
                </a:solidFill>
              </a:rPr>
              <a:t>]; }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B050"/>
                </a:solidFill>
              </a:rPr>
              <a:t>__</a:t>
            </a:r>
            <a:r>
              <a:rPr lang="en-US" altLang="ko-KR" sz="2000" b="1" dirty="0" err="1">
                <a:solidFill>
                  <a:srgbClr val="00B050"/>
                </a:solidFill>
              </a:rPr>
              <a:t>syncthread</a:t>
            </a:r>
            <a:r>
              <a:rPr lang="en-US" altLang="ko-KR" sz="2000" b="1" dirty="0">
                <a:solidFill>
                  <a:srgbClr val="00B050"/>
                </a:solidFill>
              </a:rPr>
              <a:t>(); }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3680" y="5157192"/>
            <a:ext cx="5950528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960438"/>
          </a:xfrm>
        </p:spPr>
        <p:txBody>
          <a:bodyPr/>
          <a:lstStyle/>
          <a:p>
            <a:r>
              <a:rPr lang="en-US" altLang="ko-KR" dirty="0"/>
              <a:t>Step 6: </a:t>
            </a:r>
            <a:r>
              <a:rPr lang="en-US" altLang="ko-KR" sz="3600" dirty="0"/>
              <a:t>Reducing with Complete Unrolling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56176" y="616530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[PCCP]</a:t>
            </a:r>
            <a:endParaRPr lang="ko-KR" altLang="en-US" sz="1400" dirty="0">
              <a:latin typeface="+mn-lt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015"/>
            <a:ext cx="3746746" cy="468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10" y="5660479"/>
            <a:ext cx="3228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506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5224" y="211137"/>
            <a:ext cx="8229600" cy="960438"/>
          </a:xfrm>
        </p:spPr>
        <p:txBody>
          <a:bodyPr/>
          <a:lstStyle/>
          <a:p>
            <a:r>
              <a:rPr lang="en-US" altLang="ko-KR" dirty="0"/>
              <a:t>Reducing with Template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24" y="1171574"/>
            <a:ext cx="7924800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5576" y="1171575"/>
            <a:ext cx="3312368" cy="169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5733256"/>
            <a:ext cx="31683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71600" y="6309320"/>
            <a:ext cx="31683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94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695450"/>
            <a:ext cx="84296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334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Load/Store Efficiency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609725"/>
            <a:ext cx="85248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886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Presentation Schedule on April 27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59626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450342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1340768"/>
            <a:ext cx="364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>
                <a:latin typeface="+mn-lt"/>
              </a:rPr>
              <a:t>Mr. Jorge Mario </a:t>
            </a:r>
            <a:r>
              <a:rPr lang="en-US" altLang="ko-KR" b="1" u="sng" dirty="0" err="1">
                <a:latin typeface="+mn-lt"/>
              </a:rPr>
              <a:t>Loaiciga</a:t>
            </a:r>
            <a:r>
              <a:rPr lang="en-US" altLang="ko-KR" b="1" u="sng" dirty="0">
                <a:latin typeface="+mn-lt"/>
              </a:rPr>
              <a:t> Rodriguez </a:t>
            </a:r>
            <a:endParaRPr lang="ko-KR" altLang="en-US" b="1" u="sng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5085184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>
                <a:latin typeface="+mn-lt"/>
              </a:rPr>
              <a:t>Mr. </a:t>
            </a:r>
            <a:r>
              <a:rPr lang="ko-KR" altLang="en-US" b="1" u="sng" dirty="0">
                <a:latin typeface="+mn-lt"/>
              </a:rPr>
              <a:t>박진우</a:t>
            </a:r>
            <a:endParaRPr lang="en-US" altLang="ko-KR" b="1" dirty="0">
              <a:latin typeface="+mn-lt"/>
            </a:endParaRPr>
          </a:p>
          <a:p>
            <a:r>
              <a:rPr lang="en-US" altLang="ko-KR" b="1" dirty="0">
                <a:latin typeface="+mn-lt"/>
              </a:rPr>
              <a:t>Graphics and CUDA:</a:t>
            </a:r>
          </a:p>
          <a:p>
            <a:r>
              <a:rPr lang="en-US" altLang="ko-KR" b="1" dirty="0">
                <a:latin typeface="+mn-lt"/>
              </a:rPr>
              <a:t>1.Introduction to Graphics Programming</a:t>
            </a:r>
          </a:p>
          <a:p>
            <a:r>
              <a:rPr lang="en-US" altLang="ko-KR" b="1" dirty="0">
                <a:latin typeface="+mn-lt"/>
              </a:rPr>
              <a:t>2.Texture Functions(B.8) and Surface Functions(B.9) </a:t>
            </a:r>
          </a:p>
          <a:p>
            <a:r>
              <a:rPr lang="en-US" altLang="ko-KR" b="1" dirty="0">
                <a:latin typeface="+mn-lt"/>
              </a:rPr>
              <a:t>	at CUDA C Programming Guide v.8.0, NVIDIA.</a:t>
            </a:r>
            <a:endParaRPr lang="ko-KR" altLang="en-US" b="1" dirty="0"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624" y="1772816"/>
            <a:ext cx="4536504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Parallel Reduction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508"/>
            <a:ext cx="8229600" cy="223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88224" y="57332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[Harris]</a:t>
            </a:r>
            <a:endParaRPr lang="ko-KR" altLang="en-US" dirty="0">
              <a:latin typeface="+mn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2636912"/>
            <a:ext cx="1224136" cy="2592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29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Midterm exam.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Date , Time and Place:</a:t>
            </a:r>
          </a:p>
          <a:p>
            <a:pPr marL="0" indent="0">
              <a:buNone/>
            </a:pPr>
            <a:r>
              <a:rPr lang="en-US" altLang="ko-KR" dirty="0"/>
              <a:t>   April 20(Thu.) 9:00~11:45 AM at Room2220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Closed Book Test.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Scope: Lectures 1~ Lecture 8 </a:t>
            </a:r>
          </a:p>
          <a:p>
            <a:pPr marL="0" indent="0">
              <a:buNone/>
            </a:pPr>
            <a:r>
              <a:rPr lang="en-US" altLang="ko-KR" dirty="0"/>
              <a:t>	and All articles presented by students.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12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Performing a commutative and associative operation across a vector is called the reduction.</a:t>
            </a:r>
          </a:p>
          <a:p>
            <a:r>
              <a:rPr lang="en-US" altLang="ko-KR" dirty="0"/>
              <a:t>Parallel Reduction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99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960438"/>
          </a:xfrm>
        </p:spPr>
        <p:txBody>
          <a:bodyPr/>
          <a:lstStyle/>
          <a:p>
            <a:r>
              <a:rPr lang="en-US" altLang="ko-KR" dirty="0"/>
              <a:t>Step 1:Parallel Reduction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2122415"/>
            <a:ext cx="1188132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159732" y="2646861"/>
            <a:ext cx="1080120" cy="21602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556792"/>
            <a:ext cx="741045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619672" y="1942607"/>
            <a:ext cx="1296144" cy="17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Global Memory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4288" y="616530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[Harris]</a:t>
            </a:r>
            <a:endParaRPr lang="ko-KR" altLang="en-US" sz="1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73325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</a:rPr>
              <a:t>for( </a:t>
            </a:r>
            <a:r>
              <a:rPr lang="en-US" altLang="ko-KR" sz="2000" b="1" dirty="0" err="1">
                <a:latin typeface="+mn-lt"/>
              </a:rPr>
              <a:t>int</a:t>
            </a:r>
            <a:r>
              <a:rPr lang="en-US" altLang="ko-KR" sz="2000" b="1" dirty="0">
                <a:latin typeface="+mn-lt"/>
              </a:rPr>
              <a:t> stride =1; stride&lt;</a:t>
            </a:r>
            <a:r>
              <a:rPr lang="en-US" altLang="ko-KR" sz="2000" b="1" dirty="0" err="1">
                <a:latin typeface="+mn-lt"/>
              </a:rPr>
              <a:t>blockDim.x</a:t>
            </a:r>
            <a:r>
              <a:rPr lang="en-US" altLang="ko-KR" sz="2000" b="1" dirty="0">
                <a:latin typeface="+mn-lt"/>
              </a:rPr>
              <a:t>; stride*=2) {   }</a:t>
            </a:r>
            <a:endParaRPr lang="ko-KR" altLang="en-US" sz="20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6319192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+mn-lt"/>
              </a:rPr>
              <a:t>*The partial results are stored in-place in the original input vector.</a:t>
            </a:r>
            <a:endParaRPr lang="ko-KR" altLang="en-US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2951366"/>
            <a:ext cx="2133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 place replace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6021288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coalesced </a:t>
            </a:r>
            <a:r>
              <a:rPr lang="ko-KR" altLang="en-US" dirty="0"/>
              <a:t>아니기 때문에 </a:t>
            </a:r>
            <a:r>
              <a:rPr lang="en-US" altLang="ko-KR" dirty="0"/>
              <a:t>cache </a:t>
            </a:r>
            <a:r>
              <a:rPr lang="ko-KR" altLang="en-US" dirty="0"/>
              <a:t>성능이 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96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parallel reduction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80526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stride: the distance between two neighbor elements.  </a:t>
            </a:r>
            <a:endParaRPr lang="ko-KR" altLang="en-US" dirty="0">
              <a:latin typeface="+mn-lt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35696" y="3861048"/>
            <a:ext cx="41044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732240" y="609329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[PCCP]</a:t>
            </a:r>
            <a:endParaRPr lang="ko-KR" altLang="en-US" sz="1400" dirty="0">
              <a:latin typeface="+mn-lt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05373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1043608" y="3640197"/>
            <a:ext cx="50405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6017" y="1812210"/>
            <a:ext cx="691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 unsigned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idx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blockIdx.x</a:t>
            </a:r>
            <a:r>
              <a:rPr lang="en-US" altLang="ko-KR" sz="1400" dirty="0">
                <a:latin typeface="+mn-lt"/>
              </a:rPr>
              <a:t>*</a:t>
            </a:r>
            <a:r>
              <a:rPr lang="en-US" altLang="ko-KR" sz="1400" dirty="0" err="1">
                <a:latin typeface="+mn-lt"/>
              </a:rPr>
              <a:t>blockDim.x</a:t>
            </a:r>
            <a:r>
              <a:rPr lang="en-US" altLang="ko-KR" sz="1400" dirty="0">
                <a:latin typeface="+mn-lt"/>
              </a:rPr>
              <a:t> + </a:t>
            </a:r>
            <a:r>
              <a:rPr lang="en-US" altLang="ko-KR" sz="1400" dirty="0" err="1">
                <a:latin typeface="+mn-lt"/>
              </a:rPr>
              <a:t>thredIdx.x</a:t>
            </a:r>
            <a:endParaRPr lang="ko-KR" altLang="en-US" sz="1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4932040" y="3887337"/>
            <a:ext cx="294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warp divergence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13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in-place reduction: the values in global memory are replaced by partial sums at each step.</a:t>
            </a:r>
          </a:p>
          <a:p>
            <a:r>
              <a:rPr lang="en-US" altLang="ko-KR" sz="2400" dirty="0"/>
              <a:t>if((</a:t>
            </a:r>
            <a:r>
              <a:rPr lang="en-US" altLang="ko-KR" sz="2400" dirty="0" err="1"/>
              <a:t>tid</a:t>
            </a:r>
            <a:r>
              <a:rPr lang="en-US" altLang="ko-KR" sz="2400" dirty="0"/>
              <a:t>%(2*stride))==0) is true for even numbered threads ,</a:t>
            </a:r>
          </a:p>
          <a:p>
            <a:pPr marL="0" indent="0">
              <a:buNone/>
            </a:pPr>
            <a:r>
              <a:rPr lang="en-US" altLang="ko-KR" sz="2400" dirty="0"/>
              <a:t>     it causes </a:t>
            </a:r>
            <a:r>
              <a:rPr lang="en-US" altLang="ko-KR" sz="2400" dirty="0">
                <a:solidFill>
                  <a:srgbClr val="FF0000"/>
                </a:solidFill>
              </a:rPr>
              <a:t>divergent warps.</a:t>
            </a:r>
          </a:p>
          <a:p>
            <a:r>
              <a:rPr lang="en-US" altLang="ko-KR" sz="2400" dirty="0"/>
              <a:t>at the first reduction, only even numbered threads satisfy the condition, but all threads must be scheduled.</a:t>
            </a:r>
          </a:p>
          <a:p>
            <a:r>
              <a:rPr lang="en-US" altLang="ko-KR" sz="2400" dirty="0"/>
              <a:t>at the second reduction, only ¼ threads are active, but still all threads are scheduled.</a:t>
            </a:r>
          </a:p>
          <a:p>
            <a:r>
              <a:rPr lang="en-US" altLang="ko-KR" sz="2400" dirty="0"/>
              <a:t>warp divergence can be reduced by rearranging the array index to force neighboring threads to perform the addition.</a:t>
            </a:r>
          </a:p>
          <a:p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43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Warp Divergence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threads in a warp must execute identical instructions on the same cycle.</a:t>
            </a:r>
          </a:p>
          <a:p>
            <a:r>
              <a:rPr lang="en-US" altLang="ko-KR" dirty="0"/>
              <a:t>If threads in the same warp take different paths, what will happen?</a:t>
            </a:r>
          </a:p>
          <a:p>
            <a:r>
              <a:rPr lang="en-US" altLang="ko-KR" dirty="0"/>
              <a:t>if( condition) { }</a:t>
            </a:r>
          </a:p>
          <a:p>
            <a:pPr marL="0" indent="0">
              <a:buNone/>
            </a:pPr>
            <a:r>
              <a:rPr lang="en-US" altLang="ko-KR" dirty="0"/>
              <a:t>   else { }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Warp Divergence : Threads in the same warp executing different instructions.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17529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18727</TotalTime>
  <Words>1318</Words>
  <Application>Microsoft Office PowerPoint</Application>
  <PresentationFormat>화면 슬라이드 쇼(4:3)</PresentationFormat>
  <Paragraphs>188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굴림</vt:lpstr>
      <vt:lpstr>맑은 고딕</vt:lpstr>
      <vt:lpstr>Arial</vt:lpstr>
      <vt:lpstr>Tw Cen MT</vt:lpstr>
      <vt:lpstr>Wingdings</vt:lpstr>
      <vt:lpstr>Wingdings 3</vt:lpstr>
      <vt:lpstr>심플 테마</vt:lpstr>
      <vt:lpstr>Lecture 8 CUDA Parallel Reduction Problem </vt:lpstr>
      <vt:lpstr>Parallel Reduction Problem</vt:lpstr>
      <vt:lpstr>Pairwise Parallel Sum</vt:lpstr>
      <vt:lpstr>Parallel Reduction</vt:lpstr>
      <vt:lpstr>Reduction</vt:lpstr>
      <vt:lpstr>Step 1:Parallel Reduction</vt:lpstr>
      <vt:lpstr>parallel reduction</vt:lpstr>
      <vt:lpstr>PowerPoint 프레젠테이션</vt:lpstr>
      <vt:lpstr>Warp Divergence</vt:lpstr>
      <vt:lpstr>Threads in a warp divergence</vt:lpstr>
      <vt:lpstr>Warp Divergence</vt:lpstr>
      <vt:lpstr>Step2:Neighboring threads</vt:lpstr>
      <vt:lpstr>Improving Parallel Reduction</vt:lpstr>
      <vt:lpstr>PowerPoint 프레젠테이션</vt:lpstr>
      <vt:lpstr>PowerPoint 프레젠테이션</vt:lpstr>
      <vt:lpstr>Performance</vt:lpstr>
      <vt:lpstr>Step3:Reducing with Sequential Addressing</vt:lpstr>
      <vt:lpstr>Parallel Reduction with Seq. Addressing</vt:lpstr>
      <vt:lpstr>PowerPoint 프레젠테이션</vt:lpstr>
      <vt:lpstr>Performance</vt:lpstr>
      <vt:lpstr>PowerPoint 프레젠테이션</vt:lpstr>
      <vt:lpstr>Step 4:Unrolling Loops</vt:lpstr>
      <vt:lpstr>Unrolling loops</vt:lpstr>
      <vt:lpstr>Reducing with Unrolling</vt:lpstr>
      <vt:lpstr>Reducing with Unrolling</vt:lpstr>
      <vt:lpstr>Performance</vt:lpstr>
      <vt:lpstr>Step 5: Reducing with Unrolled Warps</vt:lpstr>
      <vt:lpstr>Unrolled warp</vt:lpstr>
      <vt:lpstr>Unrolled warp</vt:lpstr>
      <vt:lpstr>volatile qualifier</vt:lpstr>
      <vt:lpstr>datablocks unrolling</vt:lpstr>
      <vt:lpstr>PowerPoint 프레젠테이션</vt:lpstr>
      <vt:lpstr>Step 6: Reducing with Complete Unrolling</vt:lpstr>
      <vt:lpstr>Step 6: Reducing with Complete Unrolling</vt:lpstr>
      <vt:lpstr>Step 6: Reducing with Complete Unrolling</vt:lpstr>
      <vt:lpstr>Reducing with Template Functions</vt:lpstr>
      <vt:lpstr>Performance</vt:lpstr>
      <vt:lpstr>Load/Store Efficiency</vt:lpstr>
      <vt:lpstr>Presentation Schedule on April 27</vt:lpstr>
      <vt:lpstr>Midterm exam.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1113</cp:revision>
  <cp:lastPrinted>2017-04-10T03:19:29Z</cp:lastPrinted>
  <dcterms:created xsi:type="dcterms:W3CDTF">2009-02-06T01:28:03Z</dcterms:created>
  <dcterms:modified xsi:type="dcterms:W3CDTF">2017-04-11T02:21:24Z</dcterms:modified>
</cp:coreProperties>
</file>