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2.xml" ContentType="application/vnd.openxmlformats-officedocument.presentationml.tags+xml"/>
  <Override PartName="/ppt/notesSlides/notesSlide96.xml" ContentType="application/vnd.openxmlformats-officedocument.presentationml.notesSlide+xml"/>
  <Override PartName="/ppt/tags/tag3.xml" ContentType="application/vnd.openxmlformats-officedocument.presentationml.tags+xml"/>
  <Override PartName="/ppt/notesSlides/notesSlide97.xml" ContentType="application/vnd.openxmlformats-officedocument.presentationml.notesSlide+xml"/>
  <Override PartName="/ppt/tags/tag4.xml" ContentType="application/vnd.openxmlformats-officedocument.presentationml.tags+xml"/>
  <Override PartName="/ppt/notesSlides/notesSlide98.xml" ContentType="application/vnd.openxmlformats-officedocument.presentationml.notesSlide+xml"/>
  <Override PartName="/ppt/tags/tag5.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charts/chart1.xml" ContentType="application/vnd.openxmlformats-officedocument.drawingml.chart+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4"/>
  </p:notesMasterIdLst>
  <p:sldIdLst>
    <p:sldId id="257"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 id="355" r:id="rId89"/>
    <p:sldId id="356" r:id="rId90"/>
    <p:sldId id="357" r:id="rId91"/>
    <p:sldId id="358" r:id="rId92"/>
    <p:sldId id="359" r:id="rId93"/>
    <p:sldId id="360" r:id="rId94"/>
    <p:sldId id="361" r:id="rId95"/>
    <p:sldId id="362" r:id="rId96"/>
    <p:sldId id="363" r:id="rId97"/>
    <p:sldId id="364" r:id="rId98"/>
    <p:sldId id="384" r:id="rId99"/>
    <p:sldId id="385" r:id="rId100"/>
    <p:sldId id="367" r:id="rId101"/>
    <p:sldId id="368" r:id="rId102"/>
    <p:sldId id="369" r:id="rId103"/>
    <p:sldId id="370" r:id="rId104"/>
    <p:sldId id="371" r:id="rId105"/>
    <p:sldId id="372" r:id="rId106"/>
    <p:sldId id="373" r:id="rId107"/>
    <p:sldId id="374" r:id="rId108"/>
    <p:sldId id="376" r:id="rId109"/>
    <p:sldId id="380" r:id="rId110"/>
    <p:sldId id="381" r:id="rId111"/>
    <p:sldId id="377" r:id="rId112"/>
    <p:sldId id="379" r:id="rId113"/>
  </p:sldIdLst>
  <p:sldSz cx="9144000" cy="6858000" type="screen4x3"/>
  <p:notesSz cx="6858000" cy="9144000"/>
  <p:embeddedFontLst>
    <p:embeddedFont>
      <p:font typeface="Marlett" pitchFamily="2" charset="2"/>
      <p:regular r:id="rId115"/>
    </p:embeddedFont>
    <p:embeddedFont>
      <p:font typeface="Tahoma" panose="020B0604030504040204" pitchFamily="34" charset="0"/>
      <p:regular r:id="rId116"/>
      <p:bold r:id="rId117"/>
    </p:embeddedFont>
    <p:embeddedFont>
      <p:font typeface="CMMI10" panose="020B0600000101010101"/>
      <p:regular r:id="rId118"/>
    </p:embeddedFont>
    <p:embeddedFont>
      <p:font typeface="CMR10" panose="020B0600000101010101"/>
      <p:regular r:id="rId119"/>
    </p:embeddedFont>
    <p:embeddedFont>
      <p:font typeface="Comic Sans MS" panose="030F0702030302020204" pitchFamily="66" charset="0"/>
      <p:regular r:id="rId120"/>
      <p:bold r:id="rId121"/>
    </p:embeddedFont>
    <p:embeddedFont>
      <p:font typeface="Lucida Console" panose="020B0609040504020204" pitchFamily="49" charset="0"/>
      <p:regular r:id="rId122"/>
    </p:embeddedFont>
    <p:embeddedFont>
      <p:font typeface="Consolas" panose="020B0609020204030204" pitchFamily="49" charset="0"/>
      <p:regular r:id="rId123"/>
      <p:bold r:id="rId124"/>
      <p:italic r:id="rId125"/>
      <p:boldItalic r:id="rId126"/>
    </p:embeddedFont>
    <p:embeddedFont>
      <p:font typeface="Verdana" panose="020B0604030504040204" pitchFamily="34" charset="0"/>
      <p:regular r:id="rId127"/>
      <p:bold r:id="rId128"/>
      <p:italic r:id="rId129"/>
      <p:boldItalic r:id="rId130"/>
    </p:embeddedFont>
    <p:embeddedFont>
      <p:font typeface="Lucida Sans" panose="020B0602030504020204" pitchFamily="34" charset="0"/>
      <p:regular r:id="rId131"/>
      <p:bold r:id="rId132"/>
      <p:italic r:id="rId133"/>
      <p:boldItalic r:id="rId134"/>
    </p:embeddedFont>
    <p:embeddedFont>
      <p:font typeface="CMMI7" panose="020B0600000101010101"/>
      <p:regular r:id="rId135"/>
    </p:embeddedFont>
    <p:embeddedFont>
      <p:font typeface="CMSY10ORIG" panose="020B0600000101010101"/>
      <p:regular r:id="rId136"/>
    </p:embeddedFont>
  </p:embeddedFont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80" autoAdjust="0"/>
  </p:normalViewPr>
  <p:slideViewPr>
    <p:cSldViewPr>
      <p:cViewPr>
        <p:scale>
          <a:sx n="50" d="100"/>
          <a:sy n="50" d="100"/>
        </p:scale>
        <p:origin x="-102" y="-7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3.fntdata"/><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9.fntdata"/><Relationship Id="rId128" Type="http://schemas.openxmlformats.org/officeDocument/2006/relationships/font" Target="fonts/font14.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4.fntdata"/><Relationship Id="rId134" Type="http://schemas.openxmlformats.org/officeDocument/2006/relationships/font" Target="fonts/font20.fntdata"/><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0.fntdata"/><Relationship Id="rId129" Type="http://schemas.openxmlformats.org/officeDocument/2006/relationships/font" Target="fonts/font15.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font" Target="fonts/font5.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16.fntdata"/><Relationship Id="rId135" Type="http://schemas.openxmlformats.org/officeDocument/2006/relationships/font" Target="fonts/font21.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6.fntdata"/><Relationship Id="rId125"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1.fntdata"/><Relationship Id="rId131" Type="http://schemas.openxmlformats.org/officeDocument/2006/relationships/font" Target="fonts/font17.fntdata"/><Relationship Id="rId136" Type="http://schemas.openxmlformats.org/officeDocument/2006/relationships/font" Target="fonts/font2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fntdata"/><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18.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9.fnt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539682539682802E-2"/>
          <c:y val="9.8321342925659999E-2"/>
          <c:w val="0.67619047619048001"/>
          <c:h val="0.57793764988009599"/>
        </c:manualLayout>
      </c:layout>
      <c:lineChart>
        <c:grouping val="stacked"/>
        <c:varyColors val="0"/>
        <c:ser>
          <c:idx val="0"/>
          <c:order val="0"/>
          <c:tx>
            <c:strRef>
              <c:f>Sheet1!$A$2</c:f>
              <c:strCache>
                <c:ptCount val="1"/>
                <c:pt idx="0">
                  <c:v>speedup</c:v>
                </c:pt>
              </c:strCache>
            </c:strRef>
          </c:tx>
          <c:spPr>
            <a:ln w="40313">
              <a:solidFill>
                <a:srgbClr val="FF0000"/>
              </a:solidFill>
              <a:prstDash val="solid"/>
            </a:ln>
          </c:spPr>
          <c:marker>
            <c:symbol val="none"/>
          </c:marker>
          <c:cat>
            <c:strRef>
              <c:f>Sheet1!$B$1:$F$1</c:f>
              <c:strCache>
                <c:ptCount val="5"/>
                <c:pt idx="0">
                  <c:v>4</c:v>
                </c:pt>
                <c:pt idx="1">
                  <c:v>8</c:v>
                </c:pt>
                <c:pt idx="2">
                  <c:v>16</c:v>
                </c:pt>
                <c:pt idx="3">
                  <c:v>32</c:v>
                </c:pt>
                <c:pt idx="4">
                  <c:v>infinite</c:v>
                </c:pt>
              </c:strCache>
            </c:strRef>
          </c:cat>
          <c:val>
            <c:numRef>
              <c:f>Sheet1!$B$2:$F$2</c:f>
              <c:numCache>
                <c:formatCode>General</c:formatCode>
                <c:ptCount val="5"/>
                <c:pt idx="0">
                  <c:v>2.1</c:v>
                </c:pt>
                <c:pt idx="1">
                  <c:v>2.9</c:v>
                </c:pt>
                <c:pt idx="2">
                  <c:v>3.4</c:v>
                </c:pt>
                <c:pt idx="3">
                  <c:v>3.7</c:v>
                </c:pt>
                <c:pt idx="4">
                  <c:v>4</c:v>
                </c:pt>
              </c:numCache>
            </c:numRef>
          </c:val>
          <c:smooth val="0"/>
        </c:ser>
        <c:dLbls>
          <c:showLegendKey val="0"/>
          <c:showVal val="0"/>
          <c:showCatName val="0"/>
          <c:showSerName val="0"/>
          <c:showPercent val="0"/>
          <c:showBubbleSize val="0"/>
        </c:dLbls>
        <c:marker val="1"/>
        <c:smooth val="0"/>
        <c:axId val="106364416"/>
        <c:axId val="97453184"/>
      </c:lineChart>
      <c:catAx>
        <c:axId val="106364416"/>
        <c:scaling>
          <c:orientation val="minMax"/>
        </c:scaling>
        <c:delete val="0"/>
        <c:axPos val="b"/>
        <c:numFmt formatCode="General" sourceLinked="1"/>
        <c:majorTickMark val="out"/>
        <c:minorTickMark val="none"/>
        <c:tickLblPos val="nextTo"/>
        <c:spPr>
          <a:ln w="3359">
            <a:solidFill>
              <a:schemeClr val="tx1"/>
            </a:solidFill>
            <a:prstDash val="solid"/>
          </a:ln>
        </c:spPr>
        <c:txPr>
          <a:bodyPr rot="-2700000" vert="horz"/>
          <a:lstStyle/>
          <a:p>
            <a:pPr>
              <a:defRPr/>
            </a:pPr>
            <a:endParaRPr lang="ko-KR"/>
          </a:p>
        </c:txPr>
        <c:crossAx val="97453184"/>
        <c:crosses val="autoZero"/>
        <c:auto val="1"/>
        <c:lblAlgn val="ctr"/>
        <c:lblOffset val="100"/>
        <c:tickLblSkip val="1"/>
        <c:tickMarkSkip val="1"/>
        <c:noMultiLvlLbl val="0"/>
      </c:catAx>
      <c:valAx>
        <c:axId val="97453184"/>
        <c:scaling>
          <c:orientation val="minMax"/>
        </c:scaling>
        <c:delete val="0"/>
        <c:axPos val="l"/>
        <c:majorGridlines>
          <c:spPr>
            <a:ln w="3359">
              <a:solidFill>
                <a:schemeClr val="tx1"/>
              </a:solidFill>
              <a:prstDash val="solid"/>
            </a:ln>
          </c:spPr>
        </c:majorGridlines>
        <c:numFmt formatCode="General" sourceLinked="1"/>
        <c:majorTickMark val="out"/>
        <c:minorTickMark val="none"/>
        <c:tickLblPos val="nextTo"/>
        <c:spPr>
          <a:ln w="3359">
            <a:solidFill>
              <a:schemeClr val="tx1"/>
            </a:solidFill>
            <a:prstDash val="solid"/>
          </a:ln>
        </c:spPr>
        <c:txPr>
          <a:bodyPr rot="0" vert="horz"/>
          <a:lstStyle/>
          <a:p>
            <a:pPr>
              <a:defRPr/>
            </a:pPr>
            <a:endParaRPr lang="ko-KR"/>
          </a:p>
        </c:txPr>
        <c:crossAx val="106364416"/>
        <c:crosses val="autoZero"/>
        <c:crossBetween val="between"/>
      </c:valAx>
      <c:spPr>
        <a:noFill/>
        <a:ln w="13438">
          <a:solidFill>
            <a:schemeClr val="tx1"/>
          </a:solidFill>
          <a:prstDash val="solid"/>
        </a:ln>
      </c:spPr>
    </c:plotArea>
    <c:legend>
      <c:legendPos val="r"/>
      <c:layout>
        <c:manualLayout>
          <c:xMode val="edge"/>
          <c:yMode val="edge"/>
          <c:x val="0.77460317460317696"/>
          <c:y val="0.33333333333333298"/>
          <c:w val="0.21904761904761899"/>
          <c:h val="0.105515587529976"/>
        </c:manualLayout>
      </c:layout>
      <c:overlay val="0"/>
      <c:spPr>
        <a:solidFill>
          <a:schemeClr val="bg1"/>
        </a:solidFill>
        <a:ln w="3359">
          <a:solidFill>
            <a:schemeClr val="tx1"/>
          </a:solidFill>
          <a:prstDash val="solid"/>
        </a:ln>
      </c:spPr>
    </c:legend>
    <c:plotVisOnly val="1"/>
    <c:dispBlanksAs val="zero"/>
    <c:showDLblsOverMax val="0"/>
  </c:chart>
  <c:spPr>
    <a:noFill/>
    <a:ln>
      <a:noFill/>
    </a:ln>
  </c:spPr>
  <c:txPr>
    <a:bodyPr/>
    <a:lstStyle/>
    <a:p>
      <a:pPr>
        <a:defRPr sz="1905" b="1" i="0" u="none" strike="noStrike" baseline="0">
          <a:solidFill>
            <a:schemeClr val="tx1"/>
          </a:solidFill>
          <a:latin typeface="+mj-lt"/>
          <a:ea typeface="Comic Sans MS"/>
          <a:cs typeface="Comic Sans MS"/>
        </a:defRPr>
      </a:pPr>
      <a:endParaRPr lang="ko-K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136EF30-AF08-4E4F-ACBE-B7E91B16477C}" type="slidenum">
              <a:rPr lang="en-US"/>
              <a:pPr/>
              <a:t>‹#›</a:t>
            </a:fld>
            <a:endParaRPr lang="en-US"/>
          </a:p>
        </p:txBody>
      </p:sp>
    </p:spTree>
    <p:extLst>
      <p:ext uri="{BB962C8B-B14F-4D97-AF65-F5344CB8AC3E}">
        <p14:creationId xmlns:p14="http://schemas.microsoft.com/office/powerpoint/2010/main" val="147697374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18C608E-EE0F-433D-BFEB-DE265B61B3FA}" type="slidenum">
              <a:rPr lang="en-US"/>
              <a:pPr/>
              <a:t>1</a:t>
            </a:fld>
            <a:endParaRPr lang="en-US"/>
          </a:p>
        </p:txBody>
      </p:sp>
      <p:sp>
        <p:nvSpPr>
          <p:cNvPr id="61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AF87DD0-A627-4EBD-82BC-B932426052A0}" type="slidenum">
              <a:rPr lang="x-none" sz="1200">
                <a:solidFill>
                  <a:srgbClr val="0000FF"/>
                </a:solidFill>
                <a:latin typeface="Marlett" pitchFamily="2" charset="2"/>
              </a:rPr>
              <a:pPr algn="r" eaLnBrk="0" hangingPunct="0"/>
              <a:t>1</a:t>
            </a:fld>
            <a:endParaRPr lang="en-US" sz="1200">
              <a:solidFill>
                <a:srgbClr val="0000FF"/>
              </a:solidFill>
              <a:latin typeface="Marlett" pitchFamily="2" charset="2"/>
            </a:endParaRPr>
          </a:p>
        </p:txBody>
      </p:sp>
      <p:sp>
        <p:nvSpPr>
          <p:cNvPr id="6147" name="Rectangle 2"/>
          <p:cNvSpPr>
            <a:spLocks noGrp="1" noRot="1" noChangeAspect="1" noChangeArrowheads="1" noTextEdit="1"/>
          </p:cNvSpPr>
          <p:nvPr>
            <p:ph type="sldImg"/>
          </p:nvPr>
        </p:nvSpPr>
        <p:spPr>
          <a:xfrm>
            <a:off x="1144588" y="685800"/>
            <a:ext cx="4572000" cy="3429000"/>
          </a:xfrm>
          <a:ln/>
        </p:spPr>
      </p:sp>
      <p:sp>
        <p:nvSpPr>
          <p:cNvPr id="614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BF1FD7E-32A5-4D09-A268-FF3D5C42DDBF}" type="slidenum">
              <a:rPr lang="en-US"/>
              <a:pPr/>
              <a:t>10</a:t>
            </a:fld>
            <a:endParaRPr lang="en-US"/>
          </a:p>
        </p:txBody>
      </p:sp>
      <p:sp>
        <p:nvSpPr>
          <p:cNvPr id="450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F633DCB-C627-49F3-95CD-F17A652BB8A3}" type="slidenum">
              <a:rPr lang="x-none" sz="1200">
                <a:solidFill>
                  <a:srgbClr val="0000FF"/>
                </a:solidFill>
                <a:latin typeface="Marlett" pitchFamily="2" charset="2"/>
              </a:rPr>
              <a:pPr algn="r" eaLnBrk="0" hangingPunct="0"/>
              <a:t>10</a:t>
            </a:fld>
            <a:endParaRPr lang="en-US" sz="1200">
              <a:solidFill>
                <a:srgbClr val="0000FF"/>
              </a:solidFill>
              <a:latin typeface="Marlett" pitchFamily="2" charset="2"/>
            </a:endParaRPr>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xfrm>
            <a:off x="914400" y="4343400"/>
            <a:ext cx="5029200" cy="4114800"/>
          </a:xfrm>
        </p:spPr>
        <p:txBody>
          <a:bodyPr lIns="91432" tIns="45716" rIns="91432" bIns="45716"/>
          <a:lstStyle/>
          <a:p>
            <a:r>
              <a:rPr lang="en-US"/>
              <a:t>We want to look at the problem of printing the primes from 1 to 10^10 in some arbitrary order. </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4B2F394-90BB-4084-AF1B-54B794AAB431}" type="slidenum">
              <a:rPr lang="en-US"/>
              <a:pPr/>
              <a:t>100</a:t>
            </a:fld>
            <a:endParaRPr lang="en-US"/>
          </a:p>
        </p:txBody>
      </p:sp>
      <p:sp>
        <p:nvSpPr>
          <p:cNvPr id="2314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6364577-8944-4C05-9195-9D86DA84F811}" type="slidenum">
              <a:rPr lang="x-none" sz="1200">
                <a:solidFill>
                  <a:srgbClr val="0000FF"/>
                </a:solidFill>
                <a:latin typeface="Marlett" pitchFamily="2" charset="2"/>
              </a:rPr>
              <a:pPr algn="r" eaLnBrk="0" hangingPunct="0"/>
              <a:t>100</a:t>
            </a:fld>
            <a:endParaRPr lang="en-US" sz="1200">
              <a:solidFill>
                <a:srgbClr val="0000FF"/>
              </a:solidFill>
              <a:latin typeface="Marlett" pitchFamily="2" charset="2"/>
            </a:endParaRPr>
          </a:p>
        </p:txBody>
      </p:sp>
      <p:sp>
        <p:nvSpPr>
          <p:cNvPr id="231427" name="Rectangle 2"/>
          <p:cNvSpPr>
            <a:spLocks noGrp="1" noRot="1" noChangeAspect="1" noChangeArrowheads="1" noTextEdit="1"/>
          </p:cNvSpPr>
          <p:nvPr>
            <p:ph type="sldImg"/>
          </p:nvPr>
        </p:nvSpPr>
        <p:spPr>
          <a:xfrm>
            <a:off x="1144588" y="685800"/>
            <a:ext cx="4572000" cy="3429000"/>
          </a:xfrm>
          <a:ln/>
        </p:spPr>
      </p:sp>
      <p:sp>
        <p:nvSpPr>
          <p:cNvPr id="231428"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B9F1F35-75DB-4AAC-ABE1-ADA3A0AB53B3}" type="slidenum">
              <a:rPr lang="en-US"/>
              <a:pPr/>
              <a:t>101</a:t>
            </a:fld>
            <a:endParaRPr lang="en-US"/>
          </a:p>
        </p:txBody>
      </p:sp>
      <p:sp>
        <p:nvSpPr>
          <p:cNvPr id="2334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F18E009-0340-4511-8BEC-5FA369A7D54C}" type="slidenum">
              <a:rPr lang="x-none" sz="1200">
                <a:solidFill>
                  <a:srgbClr val="0000FF"/>
                </a:solidFill>
                <a:latin typeface="Marlett" pitchFamily="2" charset="2"/>
              </a:rPr>
              <a:pPr algn="r" eaLnBrk="0" hangingPunct="0"/>
              <a:t>101</a:t>
            </a:fld>
            <a:endParaRPr lang="en-US" sz="1200">
              <a:solidFill>
                <a:srgbClr val="0000FF"/>
              </a:solidFill>
              <a:latin typeface="Marlett" pitchFamily="2" charset="2"/>
            </a:endParaRPr>
          </a:p>
        </p:txBody>
      </p:sp>
      <p:sp>
        <p:nvSpPr>
          <p:cNvPr id="233475" name="Rectangle 2"/>
          <p:cNvSpPr>
            <a:spLocks noGrp="1" noRot="1" noChangeAspect="1" noChangeArrowheads="1" noTextEdit="1"/>
          </p:cNvSpPr>
          <p:nvPr>
            <p:ph type="sldImg"/>
          </p:nvPr>
        </p:nvSpPr>
        <p:spPr>
          <a:xfrm>
            <a:off x="1144588" y="685800"/>
            <a:ext cx="4572000" cy="3429000"/>
          </a:xfrm>
          <a:ln/>
        </p:spPr>
      </p:sp>
      <p:sp>
        <p:nvSpPr>
          <p:cNvPr id="233476" name="Rectangle 3"/>
          <p:cNvSpPr>
            <a:spLocks noGrp="1" noChangeArrowheads="1"/>
          </p:cNvSpPr>
          <p:nvPr>
            <p:ph type="body" idx="1"/>
          </p:nvPr>
        </p:nvSpPr>
        <p:spPr>
          <a:xfrm>
            <a:off x="915988" y="4343400"/>
            <a:ext cx="5026025" cy="4114800"/>
          </a:xfrm>
        </p:spPr>
        <p:txBody>
          <a:bodyPr lIns="91432" tIns="45716" rIns="91432" bIns="45716"/>
          <a:lstStyle/>
          <a:p>
            <a:r>
              <a:rPr lang="en-US"/>
              <a:t>Explain to students that you work really hard and parallelize 60% of the applications execution (NOT ITS CODE, its EXECUTION) </a:t>
            </a:r>
          </a:p>
          <a:p>
            <a:r>
              <a:rPr lang="en-US"/>
              <a:t>and get little for your money</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6D707A4-9B8C-4670-9842-CCB88B03127A}" type="slidenum">
              <a:rPr lang="en-US"/>
              <a:pPr/>
              <a:t>102</a:t>
            </a:fld>
            <a:endParaRPr lang="en-US"/>
          </a:p>
        </p:txBody>
      </p:sp>
      <p:sp>
        <p:nvSpPr>
          <p:cNvPr id="235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B2BA7A5-191B-4C02-A952-0420679264AD}" type="slidenum">
              <a:rPr lang="x-none" sz="1200">
                <a:solidFill>
                  <a:srgbClr val="0000FF"/>
                </a:solidFill>
                <a:latin typeface="Marlett" pitchFamily="2" charset="2"/>
              </a:rPr>
              <a:pPr algn="r" eaLnBrk="0" hangingPunct="0"/>
              <a:t>102</a:t>
            </a:fld>
            <a:endParaRPr lang="en-US" sz="1200">
              <a:solidFill>
                <a:srgbClr val="0000FF"/>
              </a:solidFill>
              <a:latin typeface="Marlett" pitchFamily="2" charset="2"/>
            </a:endParaRPr>
          </a:p>
        </p:txBody>
      </p:sp>
      <p:sp>
        <p:nvSpPr>
          <p:cNvPr id="235523" name="Rectangle 2"/>
          <p:cNvSpPr>
            <a:spLocks noGrp="1" noRot="1" noChangeAspect="1" noChangeArrowheads="1" noTextEdit="1"/>
          </p:cNvSpPr>
          <p:nvPr>
            <p:ph type="sldImg"/>
          </p:nvPr>
        </p:nvSpPr>
        <p:spPr>
          <a:xfrm>
            <a:off x="1144588" y="685800"/>
            <a:ext cx="4572000" cy="3429000"/>
          </a:xfrm>
          <a:ln/>
        </p:spPr>
      </p:sp>
      <p:sp>
        <p:nvSpPr>
          <p:cNvPr id="23552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08EC954-AF4B-4136-9BF5-9CCBB4845352}" type="slidenum">
              <a:rPr lang="en-US"/>
              <a:pPr/>
              <a:t>103</a:t>
            </a:fld>
            <a:endParaRPr lang="en-US"/>
          </a:p>
        </p:txBody>
      </p:sp>
      <p:sp>
        <p:nvSpPr>
          <p:cNvPr id="2375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0D3188F-AB36-4C03-B8F3-E9090EE6AC42}" type="slidenum">
              <a:rPr lang="x-none" sz="1200">
                <a:solidFill>
                  <a:srgbClr val="0000FF"/>
                </a:solidFill>
                <a:latin typeface="Marlett" pitchFamily="2" charset="2"/>
              </a:rPr>
              <a:pPr algn="r" eaLnBrk="0" hangingPunct="0"/>
              <a:t>103</a:t>
            </a:fld>
            <a:endParaRPr lang="en-US" sz="1200">
              <a:solidFill>
                <a:srgbClr val="0000FF"/>
              </a:solidFill>
              <a:latin typeface="Marlett" pitchFamily="2" charset="2"/>
            </a:endParaRPr>
          </a:p>
        </p:txBody>
      </p:sp>
      <p:sp>
        <p:nvSpPr>
          <p:cNvPr id="237571" name="Rectangle 2"/>
          <p:cNvSpPr>
            <a:spLocks noGrp="1" noRot="1" noChangeAspect="1" noChangeArrowheads="1" noTextEdit="1"/>
          </p:cNvSpPr>
          <p:nvPr>
            <p:ph type="sldImg"/>
          </p:nvPr>
        </p:nvSpPr>
        <p:spPr>
          <a:xfrm>
            <a:off x="1144588" y="685800"/>
            <a:ext cx="4572000" cy="3429000"/>
          </a:xfrm>
          <a:ln/>
        </p:spPr>
      </p:sp>
      <p:sp>
        <p:nvSpPr>
          <p:cNvPr id="237572" name="Rectangle 3"/>
          <p:cNvSpPr>
            <a:spLocks noGrp="1" noChangeArrowheads="1"/>
          </p:cNvSpPr>
          <p:nvPr>
            <p:ph type="body" idx="1"/>
          </p:nvPr>
        </p:nvSpPr>
        <p:spPr>
          <a:xfrm>
            <a:off x="915988" y="4343400"/>
            <a:ext cx="5026025" cy="4114800"/>
          </a:xfrm>
        </p:spPr>
        <p:txBody>
          <a:bodyPr lIns="91432" tIns="45716" rIns="91432" bIns="45716"/>
          <a:lstStyle/>
          <a:p>
            <a:r>
              <a:rPr lang="en-US"/>
              <a:t>Even with 80% we are only 2/5 utilization, we paid for 10 CPUs and got 4…</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5CA3297-E1FB-4F9C-8721-CC817336E864}" type="slidenum">
              <a:rPr lang="en-US"/>
              <a:pPr/>
              <a:t>104</a:t>
            </a:fld>
            <a:endParaRPr lang="en-US"/>
          </a:p>
        </p:txBody>
      </p:sp>
      <p:sp>
        <p:nvSpPr>
          <p:cNvPr id="2396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19B08FF-67FA-4798-9560-CD5E87CF8434}" type="slidenum">
              <a:rPr lang="x-none" sz="1200">
                <a:solidFill>
                  <a:srgbClr val="0000FF"/>
                </a:solidFill>
                <a:latin typeface="Marlett" pitchFamily="2" charset="2"/>
              </a:rPr>
              <a:pPr algn="r" eaLnBrk="0" hangingPunct="0"/>
              <a:t>104</a:t>
            </a:fld>
            <a:endParaRPr lang="en-US" sz="1200">
              <a:solidFill>
                <a:srgbClr val="0000FF"/>
              </a:solidFill>
              <a:latin typeface="Marlett" pitchFamily="2" charset="2"/>
            </a:endParaRPr>
          </a:p>
        </p:txBody>
      </p:sp>
      <p:sp>
        <p:nvSpPr>
          <p:cNvPr id="239619" name="Rectangle 2"/>
          <p:cNvSpPr>
            <a:spLocks noGrp="1" noRot="1" noChangeAspect="1" noChangeArrowheads="1" noTextEdit="1"/>
          </p:cNvSpPr>
          <p:nvPr>
            <p:ph type="sldImg"/>
          </p:nvPr>
        </p:nvSpPr>
        <p:spPr>
          <a:xfrm>
            <a:off x="1144588" y="685800"/>
            <a:ext cx="4572000" cy="3429000"/>
          </a:xfrm>
          <a:ln/>
        </p:spPr>
      </p:sp>
      <p:sp>
        <p:nvSpPr>
          <p:cNvPr id="239620" name="Rectangle 3"/>
          <p:cNvSpPr>
            <a:spLocks noGrp="1" noChangeArrowheads="1"/>
          </p:cNvSpPr>
          <p:nvPr>
            <p:ph type="body" idx="1"/>
          </p:nvPr>
        </p:nvSpPr>
        <p:spPr>
          <a:xfrm>
            <a:off x="915988" y="4343400"/>
            <a:ext cx="5026025" cy="4114800"/>
          </a:xfrm>
        </p:spPr>
        <p:txBody>
          <a:bodyPr lIns="91432" tIns="45716" rIns="91432" bIns="45716"/>
          <a:lstStyle/>
          <a:p>
            <a:r>
              <a:rPr lang="en-US"/>
              <a:t>With 90% parallelized we are using only half our computing capacity…</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8F60493-64C2-4A09-8BC1-76727D6135FC}" type="slidenum">
              <a:rPr lang="en-US"/>
              <a:pPr/>
              <a:t>105</a:t>
            </a:fld>
            <a:endParaRPr lang="en-US"/>
          </a:p>
        </p:txBody>
      </p:sp>
      <p:sp>
        <p:nvSpPr>
          <p:cNvPr id="2416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F0BCABD-A923-4B38-A1B6-F8F2B22357DC}" type="slidenum">
              <a:rPr lang="x-none" sz="1200">
                <a:solidFill>
                  <a:srgbClr val="0000FF"/>
                </a:solidFill>
                <a:latin typeface="Marlett" pitchFamily="2" charset="2"/>
              </a:rPr>
              <a:pPr algn="r" eaLnBrk="0" hangingPunct="0"/>
              <a:t>105</a:t>
            </a:fld>
            <a:endParaRPr lang="en-US" sz="1200">
              <a:solidFill>
                <a:srgbClr val="0000FF"/>
              </a:solidFill>
              <a:latin typeface="Marlett" pitchFamily="2" charset="2"/>
            </a:endParaRPr>
          </a:p>
        </p:txBody>
      </p:sp>
      <p:sp>
        <p:nvSpPr>
          <p:cNvPr id="241667" name="Rectangle 2"/>
          <p:cNvSpPr>
            <a:spLocks noGrp="1" noRot="1" noChangeAspect="1" noChangeArrowheads="1" noTextEdit="1"/>
          </p:cNvSpPr>
          <p:nvPr>
            <p:ph type="sldImg"/>
          </p:nvPr>
        </p:nvSpPr>
        <p:spPr>
          <a:xfrm>
            <a:off x="1144588" y="685800"/>
            <a:ext cx="4572000" cy="3429000"/>
          </a:xfrm>
          <a:ln/>
        </p:spPr>
      </p:sp>
      <p:sp>
        <p:nvSpPr>
          <p:cNvPr id="241668" name="Rectangle 3"/>
          <p:cNvSpPr>
            <a:spLocks noGrp="1" noChangeArrowheads="1"/>
          </p:cNvSpPr>
          <p:nvPr>
            <p:ph type="body" idx="1"/>
          </p:nvPr>
        </p:nvSpPr>
        <p:spPr>
          <a:xfrm>
            <a:off x="915988" y="4343400"/>
            <a:ext cx="5026025" cy="4114800"/>
          </a:xfrm>
        </p:spPr>
        <p:txBody>
          <a:bodyPr lIns="91432" tIns="45716" rIns="91432" bIns="45716"/>
          <a:lstStyle/>
          <a:p>
            <a:r>
              <a:rPr lang="en-US"/>
              <a:t>With 99% parallelized we are now utilizing 9 out of 10. What does this say to us? </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6D2375D-3A7E-4203-991B-088B37484125}" type="slidenum">
              <a:rPr lang="en-US"/>
              <a:pPr/>
              <a:t>106</a:t>
            </a:fld>
            <a:endParaRPr lang="en-US"/>
          </a:p>
        </p:txBody>
      </p:sp>
      <p:sp>
        <p:nvSpPr>
          <p:cNvPr id="2437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8B66E02-9CA5-470F-BF6D-7E27C8C0C1A8}" type="slidenum">
              <a:rPr lang="x-none" sz="1200">
                <a:solidFill>
                  <a:srgbClr val="0000FF"/>
                </a:solidFill>
                <a:latin typeface="Marlett" pitchFamily="2" charset="2"/>
              </a:rPr>
              <a:pPr algn="r" eaLnBrk="0" hangingPunct="0"/>
              <a:t>106</a:t>
            </a:fld>
            <a:endParaRPr lang="en-US" sz="1200">
              <a:solidFill>
                <a:srgbClr val="0000FF"/>
              </a:solidFill>
              <a:latin typeface="Marlett" pitchFamily="2" charset="2"/>
            </a:endParaRPr>
          </a:p>
        </p:txBody>
      </p:sp>
      <p:sp>
        <p:nvSpPr>
          <p:cNvPr id="243715" name="Rectangle 2"/>
          <p:cNvSpPr>
            <a:spLocks noGrp="1" noRot="1" noChangeAspect="1" noChangeArrowheads="1" noTextEdit="1"/>
          </p:cNvSpPr>
          <p:nvPr>
            <p:ph type="sldImg"/>
          </p:nvPr>
        </p:nvSpPr>
        <p:spPr>
          <a:xfrm>
            <a:off x="1144588" y="685800"/>
            <a:ext cx="4572000" cy="3429000"/>
          </a:xfrm>
          <a:ln/>
        </p:spPr>
      </p:sp>
      <p:sp>
        <p:nvSpPr>
          <p:cNvPr id="243716"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95E02BA-69A8-4016-85F2-F2345B668BBC}" type="slidenum">
              <a:rPr lang="en-US"/>
              <a:pPr/>
              <a:t>107</a:t>
            </a:fld>
            <a:endParaRPr lang="en-US"/>
          </a:p>
        </p:txBody>
      </p:sp>
      <p:sp>
        <p:nvSpPr>
          <p:cNvPr id="2457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36778EC5-1E09-42D2-A876-23CCC2793A60}" type="slidenum">
              <a:rPr lang="x-none" sz="1200">
                <a:solidFill>
                  <a:srgbClr val="0000FF"/>
                </a:solidFill>
                <a:latin typeface="Marlett" pitchFamily="2" charset="2"/>
              </a:rPr>
              <a:pPr algn="r" eaLnBrk="0" hangingPunct="0"/>
              <a:t>107</a:t>
            </a:fld>
            <a:endParaRPr lang="en-US" sz="1200">
              <a:solidFill>
                <a:srgbClr val="0000FF"/>
              </a:solidFill>
              <a:latin typeface="Marlett" pitchFamily="2" charset="2"/>
            </a:endParaRPr>
          </a:p>
        </p:txBody>
      </p:sp>
      <p:sp>
        <p:nvSpPr>
          <p:cNvPr id="245763" name="Rectangle 2"/>
          <p:cNvSpPr>
            <a:spLocks noGrp="1" noRot="1" noChangeAspect="1" noChangeArrowheads="1" noTextEdit="1"/>
          </p:cNvSpPr>
          <p:nvPr>
            <p:ph type="sldImg"/>
          </p:nvPr>
        </p:nvSpPr>
        <p:spPr>
          <a:xfrm>
            <a:off x="1144588" y="685800"/>
            <a:ext cx="4572000" cy="3429000"/>
          </a:xfrm>
          <a:ln/>
        </p:spPr>
      </p:sp>
      <p:sp>
        <p:nvSpPr>
          <p:cNvPr id="24576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DC763FA-F809-4D99-AEB9-A722DE5745D6}" type="slidenum">
              <a:rPr lang="en-US"/>
              <a:pPr/>
              <a:t>108</a:t>
            </a:fld>
            <a:endParaRPr lang="en-US"/>
          </a:p>
        </p:txBody>
      </p:sp>
      <p:sp>
        <p:nvSpPr>
          <p:cNvPr id="2498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864" tIns="45932" rIns="91864" bIns="45932" anchor="b"/>
          <a:lstStyle/>
          <a:p>
            <a:pPr algn="r" eaLnBrk="0" hangingPunct="0"/>
            <a:fld id="{ADC23F88-1E39-47E8-BE55-034B5AB0977B}" type="slidenum">
              <a:rPr lang="x-none" sz="1200">
                <a:solidFill>
                  <a:srgbClr val="0000FF"/>
                </a:solidFill>
                <a:latin typeface="Marlett" pitchFamily="2" charset="2"/>
              </a:rPr>
              <a:pPr algn="r" eaLnBrk="0" hangingPunct="0"/>
              <a:t>108</a:t>
            </a:fld>
            <a:endParaRPr lang="en-US" sz="1200">
              <a:solidFill>
                <a:srgbClr val="0000FF"/>
              </a:solidFill>
              <a:latin typeface="Marlett" pitchFamily="2" charset="2"/>
            </a:endParaRPr>
          </a:p>
        </p:txBody>
      </p:sp>
      <p:sp>
        <p:nvSpPr>
          <p:cNvPr id="249859" name="Rectangle 2"/>
          <p:cNvSpPr>
            <a:spLocks noGrp="1" noRot="1" noChangeAspect="1" noChangeArrowheads="1" noTextEdit="1"/>
          </p:cNvSpPr>
          <p:nvPr>
            <p:ph type="sldImg"/>
          </p:nvPr>
        </p:nvSpPr>
        <p:spPr>
          <a:xfrm>
            <a:off x="1144588" y="685800"/>
            <a:ext cx="4572000" cy="3429000"/>
          </a:xfrm>
          <a:ln/>
        </p:spPr>
      </p:sp>
      <p:sp>
        <p:nvSpPr>
          <p:cNvPr id="249860" name="Rectangle 3"/>
          <p:cNvSpPr>
            <a:spLocks noGrp="1" noChangeArrowheads="1"/>
          </p:cNvSpPr>
          <p:nvPr>
            <p:ph type="body" idx="1"/>
          </p:nvPr>
        </p:nvSpPr>
        <p:spPr>
          <a:xfrm>
            <a:off x="914400" y="4343400"/>
            <a:ext cx="5029200" cy="4114800"/>
          </a:xfrm>
        </p:spPr>
        <p:txBody>
          <a:bodyPr lIns="91432" tIns="45716" rIns="91432" bIns="45716"/>
          <a:lstStyle/>
          <a:p>
            <a:r>
              <a:rPr lang="en-US"/>
              <a:t>A saying that is in todays jargon something like “It’s the parallel part, stupid” is attributed to Amdahl. </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D96DA14-C95D-43EE-93CC-9C239F28F595}" type="slidenum">
              <a:rPr lang="en-US"/>
              <a:pPr/>
              <a:t>11</a:t>
            </a:fld>
            <a:endParaRPr lang="en-US"/>
          </a:p>
        </p:txBody>
      </p:sp>
      <p:sp>
        <p:nvSpPr>
          <p:cNvPr id="471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F5D8BD7-8514-4F5B-A03D-B5700B32973F}" type="slidenum">
              <a:rPr lang="x-none" sz="1200">
                <a:solidFill>
                  <a:srgbClr val="0000FF"/>
                </a:solidFill>
                <a:latin typeface="Marlett" pitchFamily="2" charset="2"/>
              </a:rPr>
              <a:pPr algn="r" eaLnBrk="0" hangingPunct="0"/>
              <a:t>11</a:t>
            </a:fld>
            <a:endParaRPr lang="en-US" sz="1200">
              <a:solidFill>
                <a:srgbClr val="0000FF"/>
              </a:solidFill>
              <a:latin typeface="Marlett" pitchFamily="2" charset="2"/>
            </a:endParaRPr>
          </a:p>
        </p:txBody>
      </p:sp>
      <p:sp>
        <p:nvSpPr>
          <p:cNvPr id="47107" name="Rectangle 2"/>
          <p:cNvSpPr>
            <a:spLocks noGrp="1" noRot="1" noChangeAspect="1" noChangeArrowheads="1" noTextEdit="1"/>
          </p:cNvSpPr>
          <p:nvPr>
            <p:ph type="sldImg"/>
          </p:nvPr>
        </p:nvSpPr>
        <p:spPr>
          <a:xfrm>
            <a:off x="1144588" y="685800"/>
            <a:ext cx="4572000" cy="3429000"/>
          </a:xfrm>
          <a:ln/>
        </p:spPr>
      </p:sp>
      <p:sp>
        <p:nvSpPr>
          <p:cNvPr id="47108" name="Rectangle 3"/>
          <p:cNvSpPr>
            <a:spLocks noGrp="1" noChangeArrowheads="1"/>
          </p:cNvSpPr>
          <p:nvPr>
            <p:ph type="body" idx="1"/>
          </p:nvPr>
        </p:nvSpPr>
        <p:spPr>
          <a:xfrm>
            <a:off x="914400" y="4343400"/>
            <a:ext cx="5029200" cy="4114800"/>
          </a:xfrm>
        </p:spPr>
        <p:txBody>
          <a:bodyPr lIns="91432" tIns="45716" rIns="91432" bIns="45716"/>
          <a:lstStyle/>
          <a:p>
            <a:r>
              <a:rPr lang="en-US"/>
              <a:t>Split the range ahead of time</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948751-9DD8-452E-AD27-0AAFC0D327AC}" type="slidenum">
              <a:rPr lang="en-US"/>
              <a:pPr/>
              <a:t>111</a:t>
            </a:fld>
            <a:endParaRPr lang="en-US"/>
          </a:p>
        </p:txBody>
      </p:sp>
      <p:sp>
        <p:nvSpPr>
          <p:cNvPr id="251906" name="Rectangle 2"/>
          <p:cNvSpPr>
            <a:spLocks noGrp="1" noRot="1" noChangeAspect="1" noChangeArrowheads="1" noTextEdit="1"/>
          </p:cNvSpPr>
          <p:nvPr>
            <p:ph type="sldImg"/>
          </p:nvPr>
        </p:nvSpPr>
        <p:spPr>
          <a:xfrm>
            <a:off x="1144588" y="685800"/>
            <a:ext cx="4572000" cy="3429000"/>
          </a:xfrm>
          <a:ln/>
        </p:spPr>
      </p:sp>
      <p:sp>
        <p:nvSpPr>
          <p:cNvPr id="251907" name="Rectangle 3"/>
          <p:cNvSpPr>
            <a:spLocks noGrp="1" noChangeArrowheads="1"/>
          </p:cNvSpPr>
          <p:nvPr>
            <p:ph type="body" idx="1"/>
          </p:nvPr>
        </p:nvSpPr>
        <p:spPr>
          <a:xfrm>
            <a:off x="914400" y="4343400"/>
            <a:ext cx="5029200" cy="4114800"/>
          </a:xfrm>
        </p:spPr>
        <p:txBody>
          <a:bodyPr/>
          <a:lstStyle/>
          <a:p>
            <a:r>
              <a:rPr lang="en-US" dirty="0" smtClean="0"/>
              <a:t>With 25% sequential,</a:t>
            </a:r>
            <a:r>
              <a:rPr lang="en-US" baseline="0" dirty="0" smtClean="0"/>
              <a:t> cannot do more than </a:t>
            </a:r>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C85FC70-0FAE-424F-A4B5-C93FC4BD86BA}" type="slidenum">
              <a:rPr lang="en-US"/>
              <a:pPr/>
              <a:t>112</a:t>
            </a:fld>
            <a:endParaRPr lang="en-US"/>
          </a:p>
        </p:txBody>
      </p:sp>
      <p:sp>
        <p:nvSpPr>
          <p:cNvPr id="2560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4A5C324-AE50-43F6-BEB0-655F645882AE}" type="slidenum">
              <a:rPr lang="x-none" sz="1200">
                <a:solidFill>
                  <a:srgbClr val="0000FF"/>
                </a:solidFill>
                <a:latin typeface="Marlett" pitchFamily="2" charset="2"/>
              </a:rPr>
              <a:pPr algn="r" eaLnBrk="0" hangingPunct="0"/>
              <a:t>112</a:t>
            </a:fld>
            <a:endParaRPr lang="en-US" sz="1200">
              <a:solidFill>
                <a:srgbClr val="0000FF"/>
              </a:solidFill>
              <a:latin typeface="Marlett" pitchFamily="2" charset="2"/>
            </a:endParaRPr>
          </a:p>
        </p:txBody>
      </p:sp>
      <p:sp>
        <p:nvSpPr>
          <p:cNvPr id="256003" name="Rectangle 2"/>
          <p:cNvSpPr>
            <a:spLocks noGrp="1" noRot="1" noChangeAspect="1" noChangeArrowheads="1" noTextEdit="1"/>
          </p:cNvSpPr>
          <p:nvPr>
            <p:ph type="sldImg"/>
          </p:nvPr>
        </p:nvSpPr>
        <p:spPr>
          <a:xfrm>
            <a:off x="1144588" y="685800"/>
            <a:ext cx="4572000" cy="3429000"/>
          </a:xfrm>
          <a:ln/>
        </p:spPr>
      </p:sp>
      <p:sp>
        <p:nvSpPr>
          <p:cNvPr id="25600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B0FD710-CF36-417E-BA88-4552A2EEFC24}" type="slidenum">
              <a:rPr lang="en-US"/>
              <a:pPr/>
              <a:t>12</a:t>
            </a:fld>
            <a:endParaRPr lang="en-US"/>
          </a:p>
        </p:txBody>
      </p:sp>
      <p:sp>
        <p:nvSpPr>
          <p:cNvPr id="491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1CC1261-AAAE-47AF-AD2F-00998070C1D7}" type="slidenum">
              <a:rPr lang="x-none" sz="1200">
                <a:solidFill>
                  <a:srgbClr val="0000FF"/>
                </a:solidFill>
                <a:latin typeface="Marlett" pitchFamily="2" charset="2"/>
              </a:rPr>
              <a:pPr algn="r" eaLnBrk="0" hangingPunct="0"/>
              <a:t>12</a:t>
            </a:fld>
            <a:endParaRPr lang="en-US" sz="1200">
              <a:solidFill>
                <a:srgbClr val="0000FF"/>
              </a:solidFill>
              <a:latin typeface="Marlett" pitchFamily="2" charset="2"/>
            </a:endParaRPr>
          </a:p>
        </p:txBody>
      </p:sp>
      <p:sp>
        <p:nvSpPr>
          <p:cNvPr id="49155" name="Rectangle 2"/>
          <p:cNvSpPr>
            <a:spLocks noGrp="1" noRot="1" noChangeAspect="1" noChangeArrowheads="1" noTextEdit="1"/>
          </p:cNvSpPr>
          <p:nvPr>
            <p:ph type="sldImg"/>
          </p:nvPr>
        </p:nvSpPr>
        <p:spPr>
          <a:xfrm>
            <a:off x="1144588" y="685800"/>
            <a:ext cx="4572000" cy="3429000"/>
          </a:xfrm>
          <a:ln/>
        </p:spPr>
      </p:sp>
      <p:sp>
        <p:nvSpPr>
          <p:cNvPr id="49156" name="Rectangle 3"/>
          <p:cNvSpPr>
            <a:spLocks noGrp="1" noChangeArrowheads="1"/>
          </p:cNvSpPr>
          <p:nvPr>
            <p:ph type="body" idx="1"/>
          </p:nvPr>
        </p:nvSpPr>
        <p:spPr>
          <a:xfrm>
            <a:off x="914400" y="4343400"/>
            <a:ext cx="5029200" cy="4114800"/>
          </a:xfrm>
        </p:spPr>
        <p:txBody>
          <a:bodyPr lIns="91432" tIns="45716" rIns="91432" bIns="45716"/>
          <a:lstStyle/>
          <a:p>
            <a:r>
              <a:rPr lang="en-US"/>
              <a:t>Code matches code in Chapter 1 of book.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58AC94C-9939-4CB1-909F-6F30C18261E1}" type="slidenum">
              <a:rPr lang="en-US"/>
              <a:pPr/>
              <a:t>13</a:t>
            </a:fld>
            <a:endParaRPr lang="en-US"/>
          </a:p>
        </p:txBody>
      </p:sp>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EA79DA1-5DC6-43C9-93AA-79FA21FB8F56}" type="slidenum">
              <a:rPr lang="x-none" sz="1200">
                <a:solidFill>
                  <a:srgbClr val="0000FF"/>
                </a:solidFill>
                <a:latin typeface="Marlett" pitchFamily="2" charset="2"/>
              </a:rPr>
              <a:pPr algn="r" eaLnBrk="0" hangingPunct="0"/>
              <a:t>13</a:t>
            </a:fld>
            <a:endParaRPr lang="en-US" sz="1200">
              <a:solidFill>
                <a:srgbClr val="0000FF"/>
              </a:solidFill>
              <a:latin typeface="Marlett" pitchFamily="2" charset="2"/>
            </a:endParaRPr>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p:spPr>
        <p:txBody>
          <a:bodyPr lIns="91432" tIns="45716" rIns="91432" bIns="45716"/>
          <a:lstStyle/>
          <a:p>
            <a:r>
              <a:rPr lang="en-US" dirty="0" smtClean="0"/>
              <a:t>You can mention that the use of prime() is a bit artificial since it makes sense to use earlier numbers detected as prime in testing whether a</a:t>
            </a:r>
            <a:r>
              <a:rPr lang="en-US" baseline="0" dirty="0" smtClean="0"/>
              <a:t> </a:t>
            </a:r>
            <a:r>
              <a:rPr lang="en-US" dirty="0" smtClean="0"/>
              <a:t>later number is prime. </a:t>
            </a:r>
          </a:p>
          <a:p>
            <a:endParaRPr lang="en-US" dirty="0" smtClean="0"/>
          </a:p>
          <a:p>
            <a:r>
              <a:rPr lang="en-US" dirty="0" smtClean="0"/>
              <a:t>Jean-Paul </a:t>
            </a:r>
            <a:r>
              <a:rPr lang="en-US" dirty="0" err="1" smtClean="0"/>
              <a:t>Rigault</a:t>
            </a:r>
            <a:r>
              <a:rPr lang="en-US" dirty="0" smtClean="0"/>
              <a:t> of</a:t>
            </a:r>
            <a:r>
              <a:rPr lang="en-US" baseline="0" dirty="0" smtClean="0"/>
              <a:t> the</a:t>
            </a:r>
            <a:r>
              <a:rPr lang="en-US" dirty="0" smtClean="0"/>
              <a:t> University of Nice Sophia </a:t>
            </a:r>
            <a:r>
              <a:rPr lang="en-US" dirty="0" err="1" smtClean="0"/>
              <a:t>Antipolis</a:t>
            </a:r>
            <a:r>
              <a:rPr lang="en-US" baseline="0" dirty="0" smtClean="0"/>
              <a:t> in </a:t>
            </a:r>
            <a:r>
              <a:rPr lang="en-US" dirty="0" smtClean="0"/>
              <a:t>France tells</a:t>
            </a:r>
            <a:r>
              <a:rPr lang="en-US" baseline="0" dirty="0" smtClean="0"/>
              <a:t> us that there are</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Overall 454 millions Primes between 1 and 10</a:t>
            </a:r>
            <a:r>
              <a:rPr lang="en-US" baseline="30000" dirty="0" smtClean="0"/>
              <a:t>10</a:t>
            </a:r>
            <a:r>
              <a:rPr lang="en-US" baseline="0" dirty="0" smtClean="0"/>
              <a:t>, </a:t>
            </a:r>
            <a:r>
              <a:rPr lang="en-US" dirty="0" smtClean="0"/>
              <a:t>51 million</a:t>
            </a:r>
            <a:r>
              <a:rPr lang="en-US" baseline="0" dirty="0" smtClean="0"/>
              <a:t> </a:t>
            </a:r>
            <a:r>
              <a:rPr lang="en-US" dirty="0" smtClean="0"/>
              <a:t>of them between 0x10</a:t>
            </a:r>
            <a:r>
              <a:rPr lang="en-US" baseline="30000" dirty="0" smtClean="0"/>
              <a:t>9</a:t>
            </a:r>
            <a:r>
              <a:rPr lang="en-US" dirty="0" smtClean="0"/>
              <a:t> and 1x10</a:t>
            </a:r>
            <a:r>
              <a:rPr lang="en-US" baseline="30000" dirty="0" smtClean="0"/>
              <a:t>9</a:t>
            </a:r>
            <a:r>
              <a:rPr lang="en-US" baseline="0" dirty="0" smtClean="0"/>
              <a:t> and </a:t>
            </a:r>
            <a:r>
              <a:rPr lang="en-US" dirty="0" smtClean="0"/>
              <a:t>43 million</a:t>
            </a:r>
            <a:r>
              <a:rPr lang="en-US" baseline="0" dirty="0" smtClean="0"/>
              <a:t> of them </a:t>
            </a:r>
            <a:r>
              <a:rPr lang="en-US" dirty="0" smtClean="0"/>
              <a:t>between 9x10</a:t>
            </a:r>
            <a:r>
              <a:rPr lang="en-US" baseline="30000" dirty="0" smtClean="0"/>
              <a:t>9</a:t>
            </a:r>
            <a:r>
              <a:rPr lang="en-US" dirty="0" smtClean="0"/>
              <a:t> and 10x10</a:t>
            </a:r>
            <a:r>
              <a:rPr lang="en-US" baseline="30000" dirty="0" smtClean="0"/>
              <a:t>9</a:t>
            </a:r>
            <a:r>
              <a:rPr lang="en-US" baseline="0" dirty="0" smtClean="0"/>
              <a:t>. </a:t>
            </a:r>
            <a:r>
              <a:rPr lang="en-US" dirty="0" smtClean="0"/>
              <a:t>The</a:t>
            </a:r>
            <a:r>
              <a:rPr lang="en-US" baseline="0" dirty="0" smtClean="0"/>
              <a:t> </a:t>
            </a:r>
            <a:r>
              <a:rPr lang="en-US" dirty="0" smtClean="0"/>
              <a:t>primes seem rather uniformly distributed in the given range,</a:t>
            </a:r>
            <a:r>
              <a:rPr lang="en-US" baseline="0" dirty="0" smtClean="0"/>
              <a:t> </a:t>
            </a:r>
            <a:r>
              <a:rPr lang="en-US" dirty="0" smtClean="0"/>
              <a:t>although there are indeed fewer between 9x10</a:t>
            </a:r>
            <a:r>
              <a:rPr lang="en-US" baseline="30000" dirty="0" smtClean="0"/>
              <a:t>9</a:t>
            </a:r>
            <a:r>
              <a:rPr lang="en-US" dirty="0" smtClean="0"/>
              <a:t> and 10</a:t>
            </a:r>
            <a:r>
              <a:rPr lang="en-US" baseline="30000" dirty="0" smtClean="0"/>
              <a:t>10</a:t>
            </a:r>
            <a:r>
              <a:rPr lang="en-US" dirty="0" smtClean="0"/>
              <a:t> than between 1 and 10</a:t>
            </a:r>
            <a:r>
              <a:rPr lang="en-US" baseline="30000" dirty="0" smtClean="0"/>
              <a:t>9</a:t>
            </a:r>
            <a:r>
              <a:rPr lang="en-US" baseline="0" dirty="0" smtClean="0"/>
              <a:t> (</a:t>
            </a:r>
            <a:r>
              <a:rPr lang="en-US" dirty="0" smtClean="0"/>
              <a:t>about 20% less).</a:t>
            </a:r>
          </a:p>
          <a:p>
            <a:endParaRPr lang="en-US" dirty="0" smtClean="0"/>
          </a:p>
          <a:p>
            <a:r>
              <a:rPr lang="en-US" baseline="0" dirty="0" smtClean="0"/>
              <a:t>He obtained </a:t>
            </a:r>
            <a:r>
              <a:rPr lang="en-US" dirty="0" smtClean="0"/>
              <a:t>these numbers using</a:t>
            </a:r>
            <a:r>
              <a:rPr lang="en-US" baseline="0" dirty="0" smtClean="0"/>
              <a:t> </a:t>
            </a:r>
            <a:r>
              <a:rPr lang="en-US" dirty="0" smtClean="0"/>
              <a:t>a Python program implementing Legendre's approximation for pi(n), the number of primes less than n: pi(n) = n/(log n - 1). </a:t>
            </a:r>
          </a:p>
          <a:p>
            <a:endParaRPr lang="en-US" smtClean="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961D455-1C0F-418D-BD86-0CE92EFA7ED4}" type="slidenum">
              <a:rPr lang="en-US"/>
              <a:pPr/>
              <a:t>14</a:t>
            </a:fld>
            <a:endParaRPr lang="en-US"/>
          </a:p>
        </p:txBody>
      </p:sp>
      <p:sp>
        <p:nvSpPr>
          <p:cNvPr id="532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9A6D1AE-1893-4D33-AE06-2C1BF6DC81D6}" type="slidenum">
              <a:rPr lang="x-none" sz="1200">
                <a:solidFill>
                  <a:srgbClr val="0000FF"/>
                </a:solidFill>
                <a:latin typeface="Marlett" pitchFamily="2" charset="2"/>
              </a:rPr>
              <a:pPr algn="r" eaLnBrk="0" hangingPunct="0"/>
              <a:t>14</a:t>
            </a:fld>
            <a:endParaRPr lang="en-US" sz="1200">
              <a:solidFill>
                <a:srgbClr val="0000FF"/>
              </a:solidFill>
              <a:latin typeface="Marlett" pitchFamily="2" charset="2"/>
            </a:endParaRPr>
          </a:p>
        </p:txBody>
      </p:sp>
      <p:sp>
        <p:nvSpPr>
          <p:cNvPr id="53251" name="Rectangle 2"/>
          <p:cNvSpPr>
            <a:spLocks noGrp="1" noRot="1" noChangeAspect="1" noChangeArrowheads="1" noTextEdit="1"/>
          </p:cNvSpPr>
          <p:nvPr>
            <p:ph type="sldImg"/>
          </p:nvPr>
        </p:nvSpPr>
        <p:spPr>
          <a:xfrm>
            <a:off x="1144588" y="685800"/>
            <a:ext cx="4572000" cy="3429000"/>
          </a:xfrm>
          <a:ln/>
        </p:spPr>
      </p:sp>
      <p:sp>
        <p:nvSpPr>
          <p:cNvPr id="53252" name="Rectangle 3"/>
          <p:cNvSpPr>
            <a:spLocks noGrp="1" noChangeArrowheads="1"/>
          </p:cNvSpPr>
          <p:nvPr>
            <p:ph type="body" idx="1"/>
          </p:nvPr>
        </p:nvSpPr>
        <p:spPr>
          <a:xfrm>
            <a:off x="914400" y="4343400"/>
            <a:ext cx="5029200" cy="4114800"/>
          </a:xfrm>
        </p:spPr>
        <p:txBody>
          <a:bodyPr lIns="91432" tIns="45716" rIns="91432" bIns="45716"/>
          <a:lstStyle/>
          <a:p>
            <a:r>
              <a:rPr lang="en-US" dirty="0" smtClean="0"/>
              <a:t>You can mention that the use of prime() is a bit artificial since it makes sense to use earlier numbers detected as prime in testing whether a</a:t>
            </a:r>
            <a:r>
              <a:rPr lang="en-US" baseline="0" dirty="0" smtClean="0"/>
              <a:t> </a:t>
            </a:r>
            <a:r>
              <a:rPr lang="en-US" dirty="0" smtClean="0"/>
              <a:t>later number is prime. </a:t>
            </a:r>
          </a:p>
          <a:p>
            <a:endParaRPr lang="en-US" dirty="0" smtClean="0"/>
          </a:p>
          <a:p>
            <a:r>
              <a:rPr lang="en-US" dirty="0" smtClean="0"/>
              <a:t>Jean-Paul </a:t>
            </a:r>
            <a:r>
              <a:rPr lang="en-US" dirty="0" err="1" smtClean="0"/>
              <a:t>Rigault</a:t>
            </a:r>
            <a:r>
              <a:rPr lang="en-US" dirty="0" smtClean="0"/>
              <a:t> of</a:t>
            </a:r>
            <a:r>
              <a:rPr lang="en-US" baseline="0" dirty="0" smtClean="0"/>
              <a:t> the</a:t>
            </a:r>
            <a:r>
              <a:rPr lang="en-US" dirty="0" smtClean="0"/>
              <a:t> University of Nice Sophia </a:t>
            </a:r>
            <a:r>
              <a:rPr lang="en-US" dirty="0" err="1" smtClean="0"/>
              <a:t>Antipolis</a:t>
            </a:r>
            <a:r>
              <a:rPr lang="en-US" baseline="0" dirty="0" smtClean="0"/>
              <a:t> in </a:t>
            </a:r>
            <a:r>
              <a:rPr lang="en-US" dirty="0" smtClean="0"/>
              <a:t>France tells</a:t>
            </a:r>
            <a:r>
              <a:rPr lang="en-US" baseline="0" dirty="0" smtClean="0"/>
              <a:t> us that there are</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Overall 454 millions Primes between 1 and 10</a:t>
            </a:r>
            <a:r>
              <a:rPr lang="en-US" baseline="30000" dirty="0" smtClean="0"/>
              <a:t>10</a:t>
            </a:r>
            <a:r>
              <a:rPr lang="en-US" baseline="0" dirty="0" smtClean="0"/>
              <a:t>, </a:t>
            </a:r>
            <a:r>
              <a:rPr lang="en-US" dirty="0" smtClean="0"/>
              <a:t>51 million</a:t>
            </a:r>
            <a:r>
              <a:rPr lang="en-US" baseline="0" dirty="0" smtClean="0"/>
              <a:t> </a:t>
            </a:r>
            <a:r>
              <a:rPr lang="en-US" dirty="0" smtClean="0"/>
              <a:t>of them between 0x10</a:t>
            </a:r>
            <a:r>
              <a:rPr lang="en-US" baseline="30000" dirty="0" smtClean="0"/>
              <a:t>9</a:t>
            </a:r>
            <a:r>
              <a:rPr lang="en-US" dirty="0" smtClean="0"/>
              <a:t> and 1x10</a:t>
            </a:r>
            <a:r>
              <a:rPr lang="en-US" baseline="30000" dirty="0" smtClean="0"/>
              <a:t>9</a:t>
            </a:r>
            <a:r>
              <a:rPr lang="en-US" baseline="0" dirty="0" smtClean="0"/>
              <a:t> and </a:t>
            </a:r>
            <a:r>
              <a:rPr lang="en-US" dirty="0" smtClean="0"/>
              <a:t>43 million</a:t>
            </a:r>
            <a:r>
              <a:rPr lang="en-US" baseline="0" dirty="0" smtClean="0"/>
              <a:t> of them </a:t>
            </a:r>
            <a:r>
              <a:rPr lang="en-US" dirty="0" smtClean="0"/>
              <a:t>between 9x10</a:t>
            </a:r>
            <a:r>
              <a:rPr lang="en-US" baseline="30000" dirty="0" smtClean="0"/>
              <a:t>9</a:t>
            </a:r>
            <a:r>
              <a:rPr lang="en-US" dirty="0" smtClean="0"/>
              <a:t> and 10x10</a:t>
            </a:r>
            <a:r>
              <a:rPr lang="en-US" baseline="30000" dirty="0" smtClean="0"/>
              <a:t>9</a:t>
            </a:r>
            <a:r>
              <a:rPr lang="en-US" baseline="0" dirty="0" smtClean="0"/>
              <a:t>. </a:t>
            </a:r>
            <a:r>
              <a:rPr lang="en-US" dirty="0" smtClean="0"/>
              <a:t>The</a:t>
            </a:r>
            <a:r>
              <a:rPr lang="en-US" baseline="0" dirty="0" smtClean="0"/>
              <a:t> </a:t>
            </a:r>
            <a:r>
              <a:rPr lang="en-US" dirty="0" smtClean="0"/>
              <a:t>primes seem rather uniformly distributed in the given range,</a:t>
            </a:r>
            <a:r>
              <a:rPr lang="en-US" baseline="0" dirty="0" smtClean="0"/>
              <a:t> </a:t>
            </a:r>
            <a:r>
              <a:rPr lang="en-US" dirty="0" smtClean="0"/>
              <a:t>although there are indeed fewer between 9x10</a:t>
            </a:r>
            <a:r>
              <a:rPr lang="en-US" baseline="30000" dirty="0" smtClean="0"/>
              <a:t>9</a:t>
            </a:r>
            <a:r>
              <a:rPr lang="en-US" dirty="0" smtClean="0"/>
              <a:t> and 10</a:t>
            </a:r>
            <a:r>
              <a:rPr lang="en-US" baseline="30000" dirty="0" smtClean="0"/>
              <a:t>10</a:t>
            </a:r>
            <a:r>
              <a:rPr lang="en-US" dirty="0" smtClean="0"/>
              <a:t> than between 1 and 10</a:t>
            </a:r>
            <a:r>
              <a:rPr lang="en-US" baseline="30000" dirty="0" smtClean="0"/>
              <a:t>9</a:t>
            </a:r>
            <a:r>
              <a:rPr lang="en-US" baseline="0" dirty="0" smtClean="0"/>
              <a:t> (</a:t>
            </a:r>
            <a:r>
              <a:rPr lang="en-US" dirty="0" smtClean="0"/>
              <a:t>about 20% less).</a:t>
            </a:r>
          </a:p>
          <a:p>
            <a:endParaRPr lang="en-US" dirty="0" smtClean="0"/>
          </a:p>
          <a:p>
            <a:r>
              <a:rPr lang="en-US" baseline="0" dirty="0" smtClean="0"/>
              <a:t>He obtained </a:t>
            </a:r>
            <a:r>
              <a:rPr lang="en-US" dirty="0" smtClean="0"/>
              <a:t>these numbers using</a:t>
            </a:r>
            <a:r>
              <a:rPr lang="en-US" baseline="0" dirty="0" smtClean="0"/>
              <a:t> </a:t>
            </a:r>
            <a:r>
              <a:rPr lang="en-US" dirty="0" smtClean="0"/>
              <a:t>a Python program implementing Legendre's approximation for pi(n), the number of primes less than n: pi(n) = n/(log n - 1). </a:t>
            </a:r>
          </a:p>
          <a:p>
            <a:endParaRPr lang="en-US"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9CEF75D-CF8D-4EE9-AA5B-5FE532DF7A33}" type="slidenum">
              <a:rPr lang="en-US"/>
              <a:pPr/>
              <a:t>15</a:t>
            </a:fld>
            <a:endParaRPr lang="en-US"/>
          </a:p>
        </p:txBody>
      </p:sp>
      <p:sp>
        <p:nvSpPr>
          <p:cNvPr id="552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D11503A-40BE-4A29-9E19-E24E15E985A1}" type="slidenum">
              <a:rPr lang="x-none" sz="1200">
                <a:solidFill>
                  <a:srgbClr val="0000FF"/>
                </a:solidFill>
                <a:latin typeface="Marlett" pitchFamily="2" charset="2"/>
              </a:rPr>
              <a:pPr algn="r" eaLnBrk="0" hangingPunct="0"/>
              <a:t>15</a:t>
            </a:fld>
            <a:endParaRPr lang="en-US" sz="1200">
              <a:solidFill>
                <a:srgbClr val="0000FF"/>
              </a:solidFill>
              <a:latin typeface="Marlett" pitchFamily="2" charset="2"/>
            </a:endParaRPr>
          </a:p>
        </p:txBody>
      </p:sp>
      <p:sp>
        <p:nvSpPr>
          <p:cNvPr id="55299" name="Rectangle 2"/>
          <p:cNvSpPr>
            <a:spLocks noGrp="1" noRot="1" noChangeAspect="1" noChangeArrowheads="1" noTextEdit="1"/>
          </p:cNvSpPr>
          <p:nvPr>
            <p:ph type="sldImg"/>
          </p:nvPr>
        </p:nvSpPr>
        <p:spPr>
          <a:xfrm>
            <a:off x="1144588" y="685800"/>
            <a:ext cx="4572000" cy="3429000"/>
          </a:xfrm>
          <a:ln/>
        </p:spPr>
      </p:sp>
      <p:sp>
        <p:nvSpPr>
          <p:cNvPr id="5530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4C47417-AD08-47F9-B290-0FB91F2AAB2B}" type="slidenum">
              <a:rPr lang="en-US"/>
              <a:pPr/>
              <a:t>16</a:t>
            </a:fld>
            <a:endParaRPr lang="en-US"/>
          </a:p>
        </p:txBody>
      </p:sp>
      <p:sp>
        <p:nvSpPr>
          <p:cNvPr id="573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C888EB6E-E595-469A-AC40-80D1C4EF58C8}" type="slidenum">
              <a:rPr lang="x-none" sz="1200">
                <a:solidFill>
                  <a:srgbClr val="0000FF"/>
                </a:solidFill>
                <a:latin typeface="Marlett" pitchFamily="2" charset="2"/>
              </a:rPr>
              <a:pPr algn="r" eaLnBrk="0" hangingPunct="0"/>
              <a:t>16</a:t>
            </a:fld>
            <a:endParaRPr lang="en-US" sz="1200">
              <a:solidFill>
                <a:srgbClr val="0000FF"/>
              </a:solidFill>
              <a:latin typeface="Marlett" pitchFamily="2" charset="2"/>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98D7CDE-D80B-46C6-A2C9-7B70AB597EBD}" type="slidenum">
              <a:rPr lang="en-US"/>
              <a:pPr/>
              <a:t>17</a:t>
            </a:fld>
            <a:endParaRPr lang="en-US"/>
          </a:p>
        </p:txBody>
      </p:sp>
      <p:sp>
        <p:nvSpPr>
          <p:cNvPr id="593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1674B02-C666-4E1F-BA7C-C2099E8A6529}" type="slidenum">
              <a:rPr lang="x-none" sz="1200">
                <a:solidFill>
                  <a:srgbClr val="0000FF"/>
                </a:solidFill>
                <a:latin typeface="Marlett" pitchFamily="2" charset="2"/>
              </a:rPr>
              <a:pPr algn="r" eaLnBrk="0" hangingPunct="0"/>
              <a:t>17</a:t>
            </a:fld>
            <a:endParaRPr lang="en-US" sz="1200">
              <a:solidFill>
                <a:srgbClr val="0000FF"/>
              </a:solidFill>
              <a:latin typeface="Marlett" pitchFamily="2" charset="2"/>
            </a:endParaRPr>
          </a:p>
        </p:txBody>
      </p:sp>
      <p:sp>
        <p:nvSpPr>
          <p:cNvPr id="59395" name="Rectangle 2"/>
          <p:cNvSpPr>
            <a:spLocks noGrp="1" noRot="1" noChangeAspect="1" noChangeArrowheads="1" noTextEdit="1"/>
          </p:cNvSpPr>
          <p:nvPr>
            <p:ph type="sldImg"/>
          </p:nvPr>
        </p:nvSpPr>
        <p:spPr>
          <a:xfrm>
            <a:off x="1144588" y="685800"/>
            <a:ext cx="4572000" cy="3429000"/>
          </a:xfrm>
          <a:ln/>
        </p:spPr>
      </p:sp>
      <p:sp>
        <p:nvSpPr>
          <p:cNvPr id="5939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0A3BB94-5C67-4EC2-910B-24501EB41344}" type="slidenum">
              <a:rPr lang="en-US"/>
              <a:pPr/>
              <a:t>18</a:t>
            </a:fld>
            <a:endParaRPr lang="en-US"/>
          </a:p>
        </p:txBody>
      </p:sp>
      <p:sp>
        <p:nvSpPr>
          <p:cNvPr id="614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6604432-1A4E-4495-ABB5-483F84986597}" type="slidenum">
              <a:rPr lang="x-none" sz="1200">
                <a:solidFill>
                  <a:srgbClr val="0000FF"/>
                </a:solidFill>
                <a:latin typeface="Marlett" pitchFamily="2" charset="2"/>
              </a:rPr>
              <a:pPr algn="r" eaLnBrk="0" hangingPunct="0"/>
              <a:t>18</a:t>
            </a:fld>
            <a:endParaRPr lang="en-US" sz="1200">
              <a:solidFill>
                <a:srgbClr val="0000FF"/>
              </a:solidFill>
              <a:latin typeface="Marlett" pitchFamily="2" charset="2"/>
            </a:endParaRPr>
          </a:p>
        </p:txBody>
      </p:sp>
      <p:sp>
        <p:nvSpPr>
          <p:cNvPr id="61443" name="Rectangle 2"/>
          <p:cNvSpPr>
            <a:spLocks noGrp="1" noRot="1" noChangeAspect="1" noChangeArrowheads="1" noTextEdit="1"/>
          </p:cNvSpPr>
          <p:nvPr>
            <p:ph type="sldImg"/>
          </p:nvPr>
        </p:nvSpPr>
        <p:spPr>
          <a:xfrm>
            <a:off x="1144588" y="685800"/>
            <a:ext cx="4572000" cy="3429000"/>
          </a:xfrm>
          <a:ln/>
        </p:spPr>
      </p:sp>
      <p:sp>
        <p:nvSpPr>
          <p:cNvPr id="61444" name="Rectangle 3"/>
          <p:cNvSpPr>
            <a:spLocks noGrp="1" noChangeArrowheads="1"/>
          </p:cNvSpPr>
          <p:nvPr>
            <p:ph type="body" idx="1"/>
          </p:nvPr>
        </p:nvSpPr>
        <p:spPr>
          <a:xfrm>
            <a:off x="915988" y="4343400"/>
            <a:ext cx="5026025" cy="4114800"/>
          </a:xfrm>
        </p:spPr>
        <p:txBody>
          <a:bodyPr lIns="91432" tIns="45716" rIns="91432" bIns="45716"/>
          <a:lstStyle/>
          <a:p>
            <a:r>
              <a:rPr lang="en-US"/>
              <a:t>Need this slide since some students do not understand where the counter resides, where the shared variables reside, and where the code resides etc. This is our opportunity to explain.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205FF5C-1E14-4AE6-8C0E-175629B4A1CA}" type="slidenum">
              <a:rPr lang="en-US"/>
              <a:pPr/>
              <a:t>19</a:t>
            </a:fld>
            <a:endParaRPr lang="en-US"/>
          </a:p>
        </p:txBody>
      </p:sp>
      <p:sp>
        <p:nvSpPr>
          <p:cNvPr id="634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601BBC0-3BCD-417E-8E75-81B4AD1CBA1A}" type="slidenum">
              <a:rPr lang="x-none" sz="1200">
                <a:solidFill>
                  <a:srgbClr val="0000FF"/>
                </a:solidFill>
                <a:latin typeface="Marlett" pitchFamily="2" charset="2"/>
              </a:rPr>
              <a:pPr algn="r" eaLnBrk="0" hangingPunct="0"/>
              <a:t>19</a:t>
            </a:fld>
            <a:endParaRPr lang="en-US" sz="1200">
              <a:solidFill>
                <a:srgbClr val="0000FF"/>
              </a:solidFill>
              <a:latin typeface="Marlett" pitchFamily="2" charset="2"/>
            </a:endParaRPr>
          </a:p>
        </p:txBody>
      </p:sp>
      <p:sp>
        <p:nvSpPr>
          <p:cNvPr id="63491" name="Rectangle 2"/>
          <p:cNvSpPr>
            <a:spLocks noGrp="1" noRot="1" noChangeAspect="1" noChangeArrowheads="1" noTextEdit="1"/>
          </p:cNvSpPr>
          <p:nvPr>
            <p:ph type="sldImg"/>
          </p:nvPr>
        </p:nvSpPr>
        <p:spPr>
          <a:xfrm>
            <a:off x="1144588" y="685800"/>
            <a:ext cx="4572000" cy="3429000"/>
          </a:xfrm>
          <a:ln/>
        </p:spPr>
      </p:sp>
      <p:sp>
        <p:nvSpPr>
          <p:cNvPr id="6349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014BCBE-3E42-48BE-A05F-F2E1FDE9ED97}" type="slidenum">
              <a:rPr lang="en-US"/>
              <a:pPr/>
              <a:t>2</a:t>
            </a:fld>
            <a:endParaRPr lang="en-US"/>
          </a:p>
        </p:txBody>
      </p:sp>
      <p:sp>
        <p:nvSpPr>
          <p:cNvPr id="286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9C9E232-1E4C-4798-8FAB-73FCA14EE198}" type="slidenum">
              <a:rPr lang="x-none" sz="1200">
                <a:solidFill>
                  <a:srgbClr val="0000FF"/>
                </a:solidFill>
                <a:latin typeface="Marlett" pitchFamily="2" charset="2"/>
              </a:rPr>
              <a:pPr algn="r" eaLnBrk="0" hangingPunct="0"/>
              <a:t>2</a:t>
            </a:fld>
            <a:endParaRPr lang="en-US" sz="1200">
              <a:solidFill>
                <a:srgbClr val="0000FF"/>
              </a:solidFill>
              <a:latin typeface="Marlett" pitchFamily="2" charset="2"/>
            </a:endParaRPr>
          </a:p>
        </p:txBody>
      </p:sp>
      <p:sp>
        <p:nvSpPr>
          <p:cNvPr id="28675" name="Rectangle 2"/>
          <p:cNvSpPr>
            <a:spLocks noGrp="1" noRot="1" noChangeAspect="1" noChangeArrowheads="1" noTextEdit="1"/>
          </p:cNvSpPr>
          <p:nvPr>
            <p:ph type="sldImg"/>
          </p:nvPr>
        </p:nvSpPr>
        <p:spPr>
          <a:xfrm>
            <a:off x="1144588" y="685800"/>
            <a:ext cx="4572000" cy="3429000"/>
          </a:xfrm>
          <a:ln/>
        </p:spPr>
      </p:sp>
      <p:sp>
        <p:nvSpPr>
          <p:cNvPr id="28676" name="Rectangle 3"/>
          <p:cNvSpPr>
            <a:spLocks noGrp="1" noChangeArrowheads="1"/>
          </p:cNvSpPr>
          <p:nvPr>
            <p:ph type="body" idx="1"/>
          </p:nvPr>
        </p:nvSpPr>
        <p:spPr>
          <a:xfrm>
            <a:off x="914400" y="4343400"/>
            <a:ext cx="5029200" cy="4114800"/>
          </a:xfrm>
        </p:spPr>
        <p:txBody>
          <a:bodyPr lIns="91432" tIns="45716" rIns="91432" bIns="45716"/>
          <a:lstStyle/>
          <a:p>
            <a:r>
              <a:rPr lang="en-US"/>
              <a:t>Here is our course overview. (at the end, we aim to give you a basic understanding of the issues, not to make you exerts) [[Lecturer can tell </a:t>
            </a:r>
          </a:p>
          <a:p>
            <a:r>
              <a:rPr lang="en-US"/>
              <a:t>Mongolian Expert on the Montain Joke]]. </a:t>
            </a:r>
          </a:p>
          <a:p>
            <a:endParaRPr lang="en-US"/>
          </a:p>
          <a:p>
            <a:r>
              <a:rPr lang="en-US"/>
              <a:t>In this course, we will study a variety of synchronization algorithms,</a:t>
            </a:r>
          </a:p>
          <a:p>
            <a:r>
              <a:rPr lang="en-US"/>
              <a:t>with an emphasis on informal reasoning about correctness.</a:t>
            </a:r>
          </a:p>
          <a:p>
            <a:r>
              <a:rPr lang="en-US"/>
              <a:t>Reasoning about multiprocessor programs is different in many ways from the more</a:t>
            </a:r>
          </a:p>
          <a:p>
            <a:r>
              <a:rPr lang="en-US"/>
              <a:t>familiar style of reasoning about sequential programs.</a:t>
            </a:r>
          </a:p>
          <a:p>
            <a:r>
              <a:rPr lang="en-US"/>
              <a:t>Sequential correctness is mostly concerned with safety properties,</a:t>
            </a:r>
          </a:p>
          <a:p>
            <a:r>
              <a:rPr lang="en-US"/>
              <a:t>that is, ensuing that a program transforms each before-state to the correct</a:t>
            </a:r>
          </a:p>
          <a:p>
            <a:r>
              <a:rPr lang="en-US"/>
              <a:t>after-state.</a:t>
            </a:r>
          </a:p>
          <a:p>
            <a:r>
              <a:rPr lang="en-US"/>
              <a:t>Naturally, concurrent correctness is also concerned with safety,</a:t>
            </a:r>
          </a:p>
          <a:p>
            <a:r>
              <a:rPr lang="en-US"/>
              <a:t>but the problem is much, much harder,</a:t>
            </a:r>
          </a:p>
          <a:p>
            <a:r>
              <a:rPr lang="en-US"/>
              <a:t>because safety must be ensured despite the vast number of ways steps of</a:t>
            </a:r>
          </a:p>
          <a:p>
            <a:r>
              <a:rPr lang="en-US"/>
              <a:t>concurrent threads can be be interleaved. </a:t>
            </a:r>
          </a:p>
          <a:p>
            <a:r>
              <a:rPr lang="en-US"/>
              <a:t>Equally important, concurrent correctness encompasses a variety of</a:t>
            </a:r>
          </a:p>
          <a:p>
            <a:r>
              <a:rPr lang="en-US"/>
              <a:t>\emph{liveness} properties that have no counterparts in the sequential world.</a:t>
            </a:r>
          </a:p>
          <a:p>
            <a:endParaRPr lang="en-US"/>
          </a:p>
          <a:p>
            <a:r>
              <a:rPr lang="en-US"/>
              <a:t>The second part of the book concerns performance.</a:t>
            </a:r>
          </a:p>
          <a:p>
            <a:r>
              <a:rPr lang="en-US"/>
              <a:t>Analyzing the performance of synchronization algorithms is also different</a:t>
            </a:r>
          </a:p>
          <a:p>
            <a:r>
              <a:rPr lang="en-US"/>
              <a:t>in flavor from analyzing the performance of sequential programs.</a:t>
            </a:r>
          </a:p>
          <a:p>
            <a:r>
              <a:rPr lang="en-US"/>
              <a:t>Sequential programming is based on a collection of well-established and</a:t>
            </a:r>
          </a:p>
          <a:p>
            <a:r>
              <a:rPr lang="en-US"/>
              <a:t>well-understood abstractions.</a:t>
            </a:r>
          </a:p>
          <a:p>
            <a:r>
              <a:rPr lang="en-US"/>
              <a:t>When you write a sequential program,</a:t>
            </a:r>
          </a:p>
          <a:p>
            <a:r>
              <a:rPr lang="en-US"/>
              <a:t>you usually do not need to be aware that underneath it all,</a:t>
            </a:r>
          </a:p>
          <a:p>
            <a:r>
              <a:rPr lang="en-US"/>
              <a:t>pages are being swapped from disk to memory,</a:t>
            </a:r>
          </a:p>
          <a:p>
            <a:r>
              <a:rPr lang="en-US"/>
              <a:t>and smaller units of memory are being moved in and out of a hierarchy of</a:t>
            </a:r>
          </a:p>
          <a:p>
            <a:r>
              <a:rPr lang="en-US"/>
              <a:t>processor caches.</a:t>
            </a:r>
          </a:p>
          <a:p>
            <a:r>
              <a:rPr lang="en-US"/>
              <a:t>This complex memory hierarchy is essentially invisible,</a:t>
            </a:r>
          </a:p>
          <a:p>
            <a:r>
              <a:rPr lang="en-US"/>
              <a:t>hiding behind a simple programming abstraction.</a:t>
            </a:r>
          </a:p>
          <a:p>
            <a:endParaRPr lang="en-US"/>
          </a:p>
          <a:p>
            <a:r>
              <a:rPr lang="en-US"/>
              <a:t>In the multiprocessor context, this abstraction breaks down,</a:t>
            </a:r>
          </a:p>
          <a:p>
            <a:r>
              <a:rPr lang="en-US"/>
              <a:t>at least from a performance perspective.</a:t>
            </a:r>
          </a:p>
          <a:p>
            <a:r>
              <a:rPr lang="en-US"/>
              <a:t>To achieve adequate performance,</a:t>
            </a:r>
          </a:p>
          <a:p>
            <a:r>
              <a:rPr lang="en-US"/>
              <a:t>the programmer must sometimes ``outwit'' the underlying memory system,</a:t>
            </a:r>
          </a:p>
          <a:p>
            <a:r>
              <a:rPr lang="en-US"/>
              <a:t>writing programs that would seem bizarre to someone unfamiliar with</a:t>
            </a:r>
          </a:p>
          <a:p>
            <a:r>
              <a:rPr lang="en-US"/>
              <a:t>multiprocessor architectures.</a:t>
            </a:r>
          </a:p>
          <a:p>
            <a:r>
              <a:rPr lang="en-US"/>
              <a:t>Someday, perhaps, concurrent architectures will provide the same degree of</a:t>
            </a:r>
          </a:p>
          <a:p>
            <a:r>
              <a:rPr lang="en-US"/>
              <a:t>efficient abstraction now provided by sequential architectures,</a:t>
            </a:r>
          </a:p>
          <a:p>
            <a:r>
              <a:rPr lang="en-US"/>
              <a:t>but in the meantime, programmers should beware.</a:t>
            </a:r>
          </a:p>
          <a:p>
            <a:endParaRPr lang="en-US"/>
          </a:p>
          <a:p>
            <a:r>
              <a:rPr lang="en-US"/>
              <a:t>We start then with fundamentals, trying to understand what is and is not computable before we try and write programs. This is similar to the process you have probably gone through with sequential computation of learning computability and complexity theory so that you will not try and solve unsolvable problems. There are many such computational pitfals when programming multiprocessors. </a:t>
            </a:r>
          </a:p>
          <a:p>
            <a:endParaRPr lang="en-US"/>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FB6EBF0-2367-4C1B-A86B-52AF58001C91}" type="slidenum">
              <a:rPr lang="en-US"/>
              <a:pPr/>
              <a:t>20</a:t>
            </a:fld>
            <a:endParaRPr lang="en-US"/>
          </a:p>
        </p:txBody>
      </p:sp>
      <p:sp>
        <p:nvSpPr>
          <p:cNvPr id="655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C3007C7-C4A4-491A-A65E-F005CF45FFED}" type="slidenum">
              <a:rPr lang="x-none" sz="1200">
                <a:solidFill>
                  <a:srgbClr val="0000FF"/>
                </a:solidFill>
                <a:latin typeface="Marlett" pitchFamily="2" charset="2"/>
              </a:rPr>
              <a:pPr algn="r" eaLnBrk="0" hangingPunct="0"/>
              <a:t>20</a:t>
            </a:fld>
            <a:endParaRPr lang="en-US" sz="1200">
              <a:solidFill>
                <a:srgbClr val="0000FF"/>
              </a:solidFill>
              <a:latin typeface="Marlett" pitchFamily="2" charset="2"/>
            </a:endParaRPr>
          </a:p>
        </p:txBody>
      </p:sp>
      <p:sp>
        <p:nvSpPr>
          <p:cNvPr id="65539" name="Rectangle 2"/>
          <p:cNvSpPr>
            <a:spLocks noGrp="1" noRot="1" noChangeAspect="1" noChangeArrowheads="1" noTextEdit="1"/>
          </p:cNvSpPr>
          <p:nvPr>
            <p:ph type="sldImg"/>
          </p:nvPr>
        </p:nvSpPr>
        <p:spPr>
          <a:xfrm>
            <a:off x="1144588" y="685800"/>
            <a:ext cx="4572000" cy="3429000"/>
          </a:xfrm>
          <a:ln/>
        </p:spPr>
      </p:sp>
      <p:sp>
        <p:nvSpPr>
          <p:cNvPr id="6554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512ACD2-C191-4946-B12D-A55FC3E0C49A}" type="slidenum">
              <a:rPr lang="en-US"/>
              <a:pPr/>
              <a:t>21</a:t>
            </a:fld>
            <a:endParaRPr lang="en-US"/>
          </a:p>
        </p:txBody>
      </p:sp>
      <p:sp>
        <p:nvSpPr>
          <p:cNvPr id="675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A8FBF32-8BD7-49F5-A41D-A2ABC859FCA4}" type="slidenum">
              <a:rPr lang="x-none" sz="1200">
                <a:solidFill>
                  <a:srgbClr val="0000FF"/>
                </a:solidFill>
                <a:latin typeface="Marlett" pitchFamily="2" charset="2"/>
              </a:rPr>
              <a:pPr algn="r" eaLnBrk="0" hangingPunct="0"/>
              <a:t>21</a:t>
            </a:fld>
            <a:endParaRPr lang="en-US" sz="1200">
              <a:solidFill>
                <a:srgbClr val="0000FF"/>
              </a:solidFill>
              <a:latin typeface="Marlett" pitchFamily="2" charset="2"/>
            </a:endParaRPr>
          </a:p>
        </p:txBody>
      </p:sp>
      <p:sp>
        <p:nvSpPr>
          <p:cNvPr id="67587" name="Rectangle 2"/>
          <p:cNvSpPr>
            <a:spLocks noGrp="1" noRot="1" noChangeAspect="1" noChangeArrowheads="1" noTextEdit="1"/>
          </p:cNvSpPr>
          <p:nvPr>
            <p:ph type="sldImg"/>
          </p:nvPr>
        </p:nvSpPr>
        <p:spPr>
          <a:xfrm>
            <a:off x="1144588" y="685800"/>
            <a:ext cx="4572000" cy="3429000"/>
          </a:xfrm>
          <a:ln/>
        </p:spPr>
      </p:sp>
      <p:sp>
        <p:nvSpPr>
          <p:cNvPr id="6758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8A13116-17CA-4DFC-8F6A-6D34E55F3D40}" type="slidenum">
              <a:rPr lang="en-US"/>
              <a:pPr/>
              <a:t>22</a:t>
            </a:fld>
            <a:endParaRPr lang="en-US"/>
          </a:p>
        </p:txBody>
      </p:sp>
      <p:sp>
        <p:nvSpPr>
          <p:cNvPr id="696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4A5041F-9ED8-4AE1-A4F3-69F755DAC522}" type="slidenum">
              <a:rPr lang="x-none" sz="1200">
                <a:solidFill>
                  <a:srgbClr val="0000FF"/>
                </a:solidFill>
                <a:latin typeface="Marlett" pitchFamily="2" charset="2"/>
              </a:rPr>
              <a:pPr algn="r" eaLnBrk="0" hangingPunct="0"/>
              <a:t>22</a:t>
            </a:fld>
            <a:endParaRPr lang="en-US" sz="1200">
              <a:solidFill>
                <a:srgbClr val="0000FF"/>
              </a:solidFill>
              <a:latin typeface="Marlett" pitchFamily="2" charset="2"/>
            </a:endParaRPr>
          </a:p>
        </p:txBody>
      </p:sp>
      <p:sp>
        <p:nvSpPr>
          <p:cNvPr id="69635" name="Rectangle 2"/>
          <p:cNvSpPr>
            <a:spLocks noGrp="1" noRot="1" noChangeAspect="1" noChangeArrowheads="1" noTextEdit="1"/>
          </p:cNvSpPr>
          <p:nvPr>
            <p:ph type="sldImg"/>
          </p:nvPr>
        </p:nvSpPr>
        <p:spPr>
          <a:xfrm>
            <a:off x="1144588" y="685800"/>
            <a:ext cx="4572000" cy="3429000"/>
          </a:xfrm>
          <a:ln/>
        </p:spPr>
      </p:sp>
      <p:sp>
        <p:nvSpPr>
          <p:cNvPr id="6963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4F4D5DE-0ACF-4104-A491-3F1CB60B1E0E}" type="slidenum">
              <a:rPr lang="en-US"/>
              <a:pPr/>
              <a:t>23</a:t>
            </a:fld>
            <a:endParaRPr lang="en-US"/>
          </a:p>
        </p:txBody>
      </p:sp>
      <p:sp>
        <p:nvSpPr>
          <p:cNvPr id="716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A78111D-F547-4FE5-B661-56FA44374699}" type="slidenum">
              <a:rPr lang="x-none" sz="1200">
                <a:solidFill>
                  <a:srgbClr val="0000FF"/>
                </a:solidFill>
                <a:latin typeface="Marlett" pitchFamily="2" charset="2"/>
              </a:rPr>
              <a:pPr algn="r" eaLnBrk="0" hangingPunct="0"/>
              <a:t>23</a:t>
            </a:fld>
            <a:endParaRPr lang="en-US" sz="1200">
              <a:solidFill>
                <a:srgbClr val="0000FF"/>
              </a:solidFill>
              <a:latin typeface="Marlett" pitchFamily="2" charset="2"/>
            </a:endParaRPr>
          </a:p>
        </p:txBody>
      </p:sp>
      <p:sp>
        <p:nvSpPr>
          <p:cNvPr id="71683" name="Rectangle 2"/>
          <p:cNvSpPr>
            <a:spLocks noGrp="1" noRot="1" noChangeAspect="1" noChangeArrowheads="1" noTextEdit="1"/>
          </p:cNvSpPr>
          <p:nvPr>
            <p:ph type="sldImg"/>
          </p:nvPr>
        </p:nvSpPr>
        <p:spPr>
          <a:xfrm>
            <a:off x="1144588" y="685800"/>
            <a:ext cx="4572000" cy="3429000"/>
          </a:xfrm>
          <a:ln/>
        </p:spPr>
      </p:sp>
      <p:sp>
        <p:nvSpPr>
          <p:cNvPr id="7168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E5BBF21-AF2F-4419-BED8-C4B5171AEB40}" type="slidenum">
              <a:rPr lang="en-US"/>
              <a:pPr/>
              <a:t>24</a:t>
            </a:fld>
            <a:endParaRPr lang="en-US"/>
          </a:p>
        </p:txBody>
      </p:sp>
      <p:sp>
        <p:nvSpPr>
          <p:cNvPr id="737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B39CB59-CB44-447B-AD27-AAB9BBEE71ED}" type="slidenum">
              <a:rPr lang="x-none" sz="1200">
                <a:solidFill>
                  <a:srgbClr val="0000FF"/>
                </a:solidFill>
                <a:latin typeface="Marlett" pitchFamily="2" charset="2"/>
              </a:rPr>
              <a:pPr algn="r" eaLnBrk="0" hangingPunct="0"/>
              <a:t>24</a:t>
            </a:fld>
            <a:endParaRPr lang="en-US" sz="1200">
              <a:solidFill>
                <a:srgbClr val="0000FF"/>
              </a:solidFill>
              <a:latin typeface="Marlett" pitchFamily="2" charset="2"/>
            </a:endParaRPr>
          </a:p>
        </p:txBody>
      </p:sp>
      <p:sp>
        <p:nvSpPr>
          <p:cNvPr id="73731" name="Rectangle 2"/>
          <p:cNvSpPr>
            <a:spLocks noGrp="1" noRot="1" noChangeAspect="1" noChangeArrowheads="1" noTextEdit="1"/>
          </p:cNvSpPr>
          <p:nvPr>
            <p:ph type="sldImg"/>
          </p:nvPr>
        </p:nvSpPr>
        <p:spPr>
          <a:xfrm>
            <a:off x="1144588" y="685800"/>
            <a:ext cx="4572000" cy="3429000"/>
          </a:xfrm>
          <a:ln/>
        </p:spPr>
      </p:sp>
      <p:sp>
        <p:nvSpPr>
          <p:cNvPr id="7373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4EE4738-6F40-4F1B-8B18-A07972C863EE}" type="slidenum">
              <a:rPr lang="en-US"/>
              <a:pPr/>
              <a:t>25</a:t>
            </a:fld>
            <a:endParaRPr lang="en-US"/>
          </a:p>
        </p:txBody>
      </p:sp>
      <p:sp>
        <p:nvSpPr>
          <p:cNvPr id="757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78DDBDB-7A5D-4241-B2B5-6D1FEFE42379}" type="slidenum">
              <a:rPr lang="x-none" sz="1200">
                <a:solidFill>
                  <a:srgbClr val="0000FF"/>
                </a:solidFill>
                <a:latin typeface="Marlett" pitchFamily="2" charset="2"/>
              </a:rPr>
              <a:pPr algn="r" eaLnBrk="0" hangingPunct="0"/>
              <a:t>25</a:t>
            </a:fld>
            <a:endParaRPr lang="en-US" sz="1200">
              <a:solidFill>
                <a:srgbClr val="0000FF"/>
              </a:solidFill>
              <a:latin typeface="Marlett" pitchFamily="2" charset="2"/>
            </a:endParaRPr>
          </a:p>
        </p:txBody>
      </p:sp>
      <p:sp>
        <p:nvSpPr>
          <p:cNvPr id="75779" name="Rectangle 2"/>
          <p:cNvSpPr>
            <a:spLocks noGrp="1" noRot="1" noChangeAspect="1" noChangeArrowheads="1" noTextEdit="1"/>
          </p:cNvSpPr>
          <p:nvPr>
            <p:ph type="sldImg"/>
          </p:nvPr>
        </p:nvSpPr>
        <p:spPr>
          <a:xfrm>
            <a:off x="1144588" y="685800"/>
            <a:ext cx="4572000" cy="3429000"/>
          </a:xfrm>
          <a:ln/>
        </p:spPr>
      </p:sp>
      <p:sp>
        <p:nvSpPr>
          <p:cNvPr id="75780" name="Rectangle 3"/>
          <p:cNvSpPr>
            <a:spLocks noGrp="1" noChangeArrowheads="1"/>
          </p:cNvSpPr>
          <p:nvPr>
            <p:ph type="body" idx="1"/>
          </p:nvPr>
        </p:nvSpPr>
        <p:spPr>
          <a:xfrm>
            <a:off x="914400" y="4343400"/>
            <a:ext cx="5029200" cy="4114800"/>
          </a:xfrm>
        </p:spPr>
        <p:txBody>
          <a:bodyPr lIns="91432" tIns="45716" rIns="91432" bIns="45716"/>
          <a:lstStyle/>
          <a:p>
            <a:r>
              <a:rPr lang="en-US"/>
              <a:t>Time goes from left to right. The Blue thread might read 1 from  \fValue{}, but before</a:t>
            </a:r>
          </a:p>
          <a:p>
            <a:r>
              <a:rPr lang="en-US"/>
              <a:t>it sets \fValue{} to 2, the Red thread would go through the</a:t>
            </a:r>
          </a:p>
          <a:p>
            <a:r>
              <a:rPr lang="en-US"/>
              <a:t>increment loop several times, reading 1 and setting to 2, reading</a:t>
            </a:r>
          </a:p>
          <a:p>
            <a:r>
              <a:rPr lang="en-US"/>
              <a:t>2 and setting to 3. When the Blue thread finally completes its</a:t>
            </a:r>
          </a:p>
          <a:p>
            <a:r>
              <a:rPr lang="en-US"/>
              <a:t>operation and sets \fValue{} to 2, it will actually be setting</a:t>
            </a:r>
          </a:p>
          <a:p>
            <a:r>
              <a:rPr lang="en-US"/>
              <a:t>the counter back from 3 to 2.</a:t>
            </a:r>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4587B4F-8D8F-4C56-9274-5B5B60D75F21}" type="slidenum">
              <a:rPr lang="en-US"/>
              <a:pPr/>
              <a:t>26</a:t>
            </a:fld>
            <a:endParaRPr lang="en-US"/>
          </a:p>
        </p:txBody>
      </p:sp>
      <p:sp>
        <p:nvSpPr>
          <p:cNvPr id="778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B980333-03C6-4D43-AC49-A6DFB13487A2}" type="slidenum">
              <a:rPr lang="x-none" sz="1200">
                <a:solidFill>
                  <a:srgbClr val="0000FF"/>
                </a:solidFill>
                <a:latin typeface="Marlett" pitchFamily="2" charset="2"/>
              </a:rPr>
              <a:pPr algn="r" eaLnBrk="0" hangingPunct="0"/>
              <a:t>26</a:t>
            </a:fld>
            <a:endParaRPr lang="en-US" sz="1200">
              <a:solidFill>
                <a:srgbClr val="0000FF"/>
              </a:solidFill>
              <a:latin typeface="Marlett" pitchFamily="2" charset="2"/>
            </a:endParaRPr>
          </a:p>
        </p:txBody>
      </p:sp>
      <p:sp>
        <p:nvSpPr>
          <p:cNvPr id="77827" name="Rectangle 2"/>
          <p:cNvSpPr>
            <a:spLocks noGrp="1" noRot="1" noChangeAspect="1" noChangeArrowheads="1" noTextEdit="1"/>
          </p:cNvSpPr>
          <p:nvPr>
            <p:ph type="sldImg"/>
          </p:nvPr>
        </p:nvSpPr>
        <p:spPr>
          <a:xfrm>
            <a:off x="1144588" y="685800"/>
            <a:ext cx="4572000" cy="3429000"/>
          </a:xfrm>
          <a:ln/>
        </p:spPr>
      </p:sp>
      <p:sp>
        <p:nvSpPr>
          <p:cNvPr id="77828" name="Rectangle 3"/>
          <p:cNvSpPr>
            <a:spLocks noGrp="1" noChangeArrowheads="1"/>
          </p:cNvSpPr>
          <p:nvPr>
            <p:ph type="body" idx="1"/>
          </p:nvPr>
        </p:nvSpPr>
        <p:spPr>
          <a:xfrm>
            <a:off x="914400" y="4343400"/>
            <a:ext cx="5029200" cy="4114800"/>
          </a:xfrm>
        </p:spPr>
        <p:txBody>
          <a:bodyPr lIns="91432" tIns="45716" rIns="91432" bIns="45716"/>
          <a:lstStyle/>
          <a:p>
            <a:pPr>
              <a:lnSpc>
                <a:spcPct val="80000"/>
              </a:lnSpc>
            </a:pPr>
            <a:r>
              <a:rPr lang="en-US" sz="800">
                <a:solidFill>
                  <a:srgbClr val="000000"/>
                </a:solidFill>
                <a:cs typeface="Times New Roman" pitchFamily="18" charset="0"/>
              </a:rPr>
              <a:t>Is this phenomena inherent or is there a better implementation we are missing? </a:t>
            </a:r>
          </a:p>
          <a:p>
            <a:pPr>
              <a:lnSpc>
                <a:spcPct val="80000"/>
              </a:lnSpc>
            </a:pPr>
            <a:r>
              <a:rPr lang="en-US" sz="800">
                <a:solidFill>
                  <a:srgbClr val="000000"/>
                </a:solidFill>
                <a:cs typeface="Times New Roman" pitchFamily="18" charset="0"/>
              </a:rPr>
              <a:t>To understand why such bad interleavings can always happen, consider</a:t>
            </a:r>
          </a:p>
          <a:p>
            <a:pPr>
              <a:lnSpc>
                <a:spcPct val="80000"/>
              </a:lnSpc>
            </a:pPr>
            <a:r>
              <a:rPr lang="en-US" sz="800">
                <a:solidFill>
                  <a:srgbClr val="000000"/>
                </a:solidFill>
                <a:cs typeface="Times New Roman" pitchFamily="18" charset="0"/>
              </a:rPr>
              <a:t>the following situation that all of us run into every once in a while.</a:t>
            </a:r>
          </a:p>
          <a:p>
            <a:pPr>
              <a:lnSpc>
                <a:spcPct val="80000"/>
              </a:lnSpc>
            </a:pPr>
            <a:r>
              <a:rPr lang="en-US" sz="800">
                <a:solidFill>
                  <a:srgbClr val="000000"/>
                </a:solidFill>
                <a:cs typeface="Times New Roman" pitchFamily="18" charset="0"/>
              </a:rPr>
              <a:t>You are walking down the street, and</a:t>
            </a:r>
          </a:p>
          <a:p>
            <a:pPr>
              <a:lnSpc>
                <a:spcPct val="80000"/>
              </a:lnSpc>
            </a:pPr>
            <a:r>
              <a:rPr lang="en-US" sz="800">
                <a:solidFill>
                  <a:srgbClr val="000000"/>
                </a:solidFill>
                <a:cs typeface="Times New Roman" pitchFamily="18" charset="0"/>
              </a:rPr>
              <a:t>suddenly someone is coming straight at you. You move to the right, and they</a:t>
            </a:r>
          </a:p>
          <a:p>
            <a:pPr>
              <a:lnSpc>
                <a:spcPct val="80000"/>
              </a:lnSpc>
            </a:pPr>
            <a:r>
              <a:rPr lang="en-US" sz="800">
                <a:solidFill>
                  <a:srgbClr val="000000"/>
                </a:solidFill>
                <a:cs typeface="Times New Roman" pitchFamily="18" charset="0"/>
              </a:rPr>
              <a:t>move to the right, so you move to the left, and they happen to do the</a:t>
            </a:r>
          </a:p>
          <a:p>
            <a:pPr>
              <a:lnSpc>
                <a:spcPct val="80000"/>
              </a:lnSpc>
            </a:pPr>
            <a:r>
              <a:rPr lang="en-US" sz="800">
                <a:solidFill>
                  <a:srgbClr val="000000"/>
                </a:solidFill>
                <a:cs typeface="Times New Roman" pitchFamily="18" charset="0"/>
              </a:rPr>
              <a:t>same, now you try and make a final break to either left or right, many</a:t>
            </a:r>
          </a:p>
          <a:p>
            <a:pPr>
              <a:lnSpc>
                <a:spcPct val="80000"/>
              </a:lnSpc>
            </a:pPr>
            <a:r>
              <a:rPr lang="en-US" sz="800">
                <a:solidFill>
                  <a:srgbClr val="000000"/>
                </a:solidFill>
                <a:cs typeface="Times New Roman" pitchFamily="18" charset="0"/>
              </a:rPr>
              <a:t>times you manage not to bump, but sometimes you do. Are these</a:t>
            </a:r>
          </a:p>
          <a:p>
            <a:pPr>
              <a:lnSpc>
                <a:spcPct val="80000"/>
              </a:lnSpc>
            </a:pPr>
            <a:r>
              <a:rPr lang="en-US" sz="800">
                <a:solidFill>
                  <a:srgbClr val="000000"/>
                </a:solidFill>
                <a:cs typeface="Times New Roman" pitchFamily="18" charset="0"/>
              </a:rPr>
              <a:t>collisions avoidable? Can we think of a protocol to follow in order to</a:t>
            </a:r>
          </a:p>
          <a:p>
            <a:pPr>
              <a:lnSpc>
                <a:spcPct val="80000"/>
              </a:lnSpc>
            </a:pPr>
            <a:r>
              <a:rPr lang="en-US" sz="800">
                <a:solidFill>
                  <a:srgbClr val="000000"/>
                </a:solidFill>
                <a:cs typeface="Times New Roman" pitchFamily="18" charset="0"/>
              </a:rPr>
              <a:t>prevent people from ever colliding?</a:t>
            </a:r>
          </a:p>
          <a:p>
            <a:pPr>
              <a:lnSpc>
                <a:spcPct val="80000"/>
              </a:lnSpc>
            </a:pPr>
            <a:r>
              <a:rPr lang="en-US" sz="800">
                <a:solidFill>
                  <a:srgbClr val="000000"/>
                </a:solidFill>
                <a:cs typeface="Times New Roman" pitchFamily="18" charset="0"/>
              </a:rPr>
              <a:t> </a:t>
            </a:r>
          </a:p>
          <a:p>
            <a:pPr>
              <a:lnSpc>
                <a:spcPct val="80000"/>
              </a:lnSpc>
            </a:pPr>
            <a:r>
              <a:rPr lang="en-US" sz="800">
                <a:solidFill>
                  <a:srgbClr val="000000"/>
                </a:solidFill>
                <a:cs typeface="Times New Roman" pitchFamily="18" charset="0"/>
              </a:rPr>
              <a:t>The answer is NO! \footnote{One might think that you</a:t>
            </a:r>
          </a:p>
          <a:p>
            <a:pPr>
              <a:lnSpc>
                <a:spcPct val="80000"/>
              </a:lnSpc>
            </a:pPr>
            <a:r>
              <a:rPr lang="en-US" sz="800">
                <a:solidFill>
                  <a:srgbClr val="000000"/>
                </a:solidFill>
                <a:cs typeface="Times New Roman" pitchFamily="18" charset="0"/>
              </a:rPr>
              <a:t>can agree to always move to the right, to which you can answer ``but</a:t>
            </a:r>
          </a:p>
          <a:p>
            <a:pPr>
              <a:lnSpc>
                <a:spcPct val="80000"/>
              </a:lnSpc>
            </a:pPr>
            <a:r>
              <a:rPr lang="en-US" sz="800">
                <a:solidFill>
                  <a:srgbClr val="000000"/>
                </a:solidFill>
                <a:cs typeface="Times New Roman" pitchFamily="18" charset="0"/>
              </a:rPr>
              <a:t>what if the other person is British?'' Alternately, </a:t>
            </a:r>
          </a:p>
          <a:p>
            <a:pPr>
              <a:lnSpc>
                <a:spcPct val="80000"/>
              </a:lnSpc>
            </a:pPr>
            <a:r>
              <a:rPr lang="en-US" sz="800">
                <a:solidFill>
                  <a:srgbClr val="000000"/>
                </a:solidFill>
                <a:cs typeface="Times New Roman" pitchFamily="18" charset="0"/>
              </a:rPr>
              <a:t>think of Atlantis and Mir flying one towards the other in space, where</a:t>
            </a:r>
          </a:p>
          <a:p>
            <a:pPr>
              <a:lnSpc>
                <a:spcPct val="80000"/>
              </a:lnSpc>
            </a:pPr>
            <a:r>
              <a:rPr lang="en-US" sz="800">
                <a:solidFill>
                  <a:srgbClr val="000000"/>
                </a:solidFill>
                <a:cs typeface="Times New Roman" pitchFamily="18" charset="0"/>
              </a:rPr>
              <a:t>the is no predefined ``right side.''}  It can be mathematically shown</a:t>
            </a:r>
          </a:p>
          <a:p>
            <a:pPr>
              <a:lnSpc>
                <a:spcPct val="80000"/>
              </a:lnSpc>
            </a:pPr>
            <a:r>
              <a:rPr lang="en-US" sz="800">
                <a:solidFill>
                  <a:srgbClr val="000000"/>
                </a:solidFill>
                <a:cs typeface="Times New Roman" pitchFamily="18" charset="0"/>
              </a:rPr>
              <a:t>that there is always a sequence of moves that will result in people</a:t>
            </a:r>
          </a:p>
          <a:p>
            <a:pPr>
              <a:lnSpc>
                <a:spcPct val="80000"/>
              </a:lnSpc>
            </a:pPr>
            <a:r>
              <a:rPr lang="en-US" sz="800">
                <a:solidFill>
                  <a:srgbClr val="000000"/>
                </a:solidFill>
                <a:cs typeface="Times New Roman" pitchFamily="18" charset="0"/>
              </a:rPr>
              <a:t>bumping (this is the famous result of Fischer, Lynch, and Paterson we will</a:t>
            </a:r>
          </a:p>
          <a:p>
            <a:pPr>
              <a:lnSpc>
                <a:spcPct val="80000"/>
              </a:lnSpc>
            </a:pPr>
            <a:r>
              <a:rPr lang="en-US" sz="800">
                <a:solidFill>
                  <a:srgbClr val="000000"/>
                </a:solidFill>
                <a:cs typeface="Times New Roman" pitchFamily="18" charset="0"/>
              </a:rPr>
              <a:t>Study later in the course).</a:t>
            </a:r>
          </a:p>
          <a:p>
            <a:pPr>
              <a:lnSpc>
                <a:spcPct val="80000"/>
              </a:lnSpc>
            </a:pPr>
            <a:r>
              <a:rPr lang="en-US" sz="800">
                <a:solidFill>
                  <a:srgbClr val="000000"/>
                </a:solidFill>
                <a:cs typeface="Times New Roman" pitchFamily="18" charset="0"/>
              </a:rPr>
              <a:t>The problem arises from the fact that ``looking'' at the other person</a:t>
            </a:r>
          </a:p>
          <a:p>
            <a:pPr>
              <a:lnSpc>
                <a:spcPct val="80000"/>
              </a:lnSpc>
            </a:pPr>
            <a:r>
              <a:rPr lang="en-US" sz="800">
                <a:solidFill>
                  <a:srgbClr val="000000"/>
                </a:solidFill>
                <a:cs typeface="Times New Roman" pitchFamily="18" charset="0"/>
              </a:rPr>
              <a:t>and ``moving'' aside to avoid him are two separate operations. If one</a:t>
            </a:r>
          </a:p>
          <a:p>
            <a:pPr>
              <a:lnSpc>
                <a:spcPct val="80000"/>
              </a:lnSpc>
            </a:pPr>
            <a:r>
              <a:rPr lang="en-US" sz="800">
                <a:solidFill>
                  <a:srgbClr val="000000"/>
                </a:solidFill>
                <a:cs typeface="Times New Roman" pitchFamily="18" charset="0"/>
              </a:rPr>
              <a:t>could ``look-and-jump'' instantaneously the problem could be avoided.</a:t>
            </a:r>
          </a:p>
          <a:p>
            <a:pPr>
              <a:lnSpc>
                <a:spcPct val="80000"/>
              </a:lnSpc>
            </a:pPr>
            <a:endParaRPr lang="en-US" sz="800">
              <a:solidFill>
                <a:srgbClr val="000000"/>
              </a:solidFill>
              <a:cs typeface="Times New Roman" pitchFamily="18" charset="0"/>
            </a:endParaRPr>
          </a:p>
          <a:p>
            <a:pPr>
              <a:lnSpc>
                <a:spcPct val="80000"/>
              </a:lnSpc>
            </a:pPr>
            <a:r>
              <a:rPr lang="en-US" sz="800">
                <a:solidFill>
                  <a:srgbClr val="000000"/>
                </a:solidFill>
                <a:cs typeface="Times New Roman" pitchFamily="18" charset="0"/>
              </a:rPr>
              <a:t>In the same way that people compete for the right to pass, computers</a:t>
            </a:r>
          </a:p>
          <a:p>
            <a:pPr>
              <a:lnSpc>
                <a:spcPct val="80000"/>
              </a:lnSpc>
            </a:pPr>
            <a:r>
              <a:rPr lang="en-US" sz="800">
                <a:solidFill>
                  <a:srgbClr val="000000"/>
                </a:solidFill>
                <a:cs typeface="Times New Roman" pitchFamily="18" charset="0"/>
              </a:rPr>
              <a:t>compete to gain access to shared locations in memory. In the case of</a:t>
            </a:r>
          </a:p>
          <a:p>
            <a:pPr>
              <a:lnSpc>
                <a:spcPct val="80000"/>
              </a:lnSpc>
            </a:pPr>
            <a:r>
              <a:rPr lang="en-US" sz="800">
                <a:solidFill>
                  <a:srgbClr val="000000"/>
                </a:solidFill>
                <a:cs typeface="Times New Roman" pitchFamily="18" charset="0"/>
              </a:rPr>
              <a:t>our {\tt shared-counter}, processors are in a competition where the</a:t>
            </a:r>
          </a:p>
          <a:p>
            <a:pPr>
              <a:lnSpc>
                <a:spcPct val="80000"/>
              </a:lnSpc>
            </a:pPr>
            <a:r>
              <a:rPr lang="en-US" sz="800">
                <a:solidFill>
                  <a:srgbClr val="000000"/>
                </a:solidFill>
                <a:cs typeface="Times New Roman" pitchFamily="18" charset="0"/>
              </a:rPr>
              <a:t>winner gets the lower counter value and the looser gets the higher</a:t>
            </a:r>
          </a:p>
          <a:p>
            <a:pPr>
              <a:lnSpc>
                <a:spcPct val="80000"/>
              </a:lnSpc>
            </a:pPr>
            <a:r>
              <a:rPr lang="en-US" sz="800">
                <a:solidFill>
                  <a:srgbClr val="000000"/>
                </a:solidFill>
                <a:cs typeface="Times New Roman" pitchFamily="18" charset="0"/>
              </a:rPr>
              <a:t>one. The moral of the ``people in the street'' example is that we need</a:t>
            </a:r>
          </a:p>
          <a:p>
            <a:pPr>
              <a:lnSpc>
                <a:spcPct val="80000"/>
              </a:lnSpc>
            </a:pPr>
            <a:r>
              <a:rPr lang="en-US" sz="800">
                <a:solidFill>
                  <a:srgbClr val="000000"/>
                </a:solidFill>
                <a:cs typeface="Times New Roman" pitchFamily="18" charset="0"/>
              </a:rPr>
              <a:t>to ``glue together'' the {\tt get} and {\tt increment} operations to</a:t>
            </a:r>
          </a:p>
          <a:p>
            <a:pPr>
              <a:lnSpc>
                <a:spcPct val="80000"/>
              </a:lnSpc>
            </a:pPr>
            <a:r>
              <a:rPr lang="en-US" sz="800">
                <a:solidFill>
                  <a:srgbClr val="000000"/>
                </a:solidFill>
                <a:cs typeface="Times New Roman" pitchFamily="18" charset="0"/>
              </a:rPr>
              <a:t>get an ``instantaneous'' {\tt get-and-increment}.  This operation</a:t>
            </a:r>
          </a:p>
          <a:p>
            <a:pPr>
              <a:lnSpc>
                <a:spcPct val="80000"/>
              </a:lnSpc>
            </a:pPr>
            <a:r>
              <a:rPr lang="en-US" sz="800">
                <a:solidFill>
                  <a:srgbClr val="000000"/>
                </a:solidFill>
                <a:cs typeface="Times New Roman" pitchFamily="18" charset="0"/>
              </a:rPr>
              <a:t>would execute the {\tt get} and the {\tt increment} instructions</a:t>
            </a:r>
          </a:p>
          <a:p>
            <a:pPr>
              <a:lnSpc>
                <a:spcPct val="80000"/>
              </a:lnSpc>
            </a:pPr>
            <a:r>
              <a:rPr lang="en-US" sz="800">
                <a:solidFill>
                  <a:srgbClr val="000000"/>
                </a:solidFill>
                <a:cs typeface="Times New Roman" pitchFamily="18" charset="0"/>
              </a:rPr>
              <a:t>like one indivisible operation with no other operation taking place</a:t>
            </a:r>
          </a:p>
          <a:p>
            <a:pPr>
              <a:lnSpc>
                <a:spcPct val="80000"/>
              </a:lnSpc>
            </a:pPr>
            <a:r>
              <a:rPr lang="en-US" sz="800">
                <a:solidFill>
                  <a:srgbClr val="000000"/>
                </a:solidFill>
                <a:cs typeface="Times New Roman" pitchFamily="18" charset="0"/>
              </a:rPr>
              <a:t>between the start of the {\tt get} and the end of the {\tt</a:t>
            </a:r>
          </a:p>
          <a:p>
            <a:pPr>
              <a:lnSpc>
                <a:spcPct val="80000"/>
              </a:lnSpc>
            </a:pPr>
            <a:r>
              <a:rPr lang="en-US" sz="800">
                <a:solidFill>
                  <a:srgbClr val="000000"/>
                </a:solidFill>
                <a:cs typeface="Times New Roman" pitchFamily="18" charset="0"/>
              </a:rPr>
              <a:t>increment}. If we have such an operation then the following is a</a:t>
            </a:r>
          </a:p>
          <a:p>
            <a:pPr>
              <a:lnSpc>
                <a:spcPct val="80000"/>
              </a:lnSpc>
            </a:pPr>
            <a:r>
              <a:rPr lang="en-US" sz="800">
                <a:solidFill>
                  <a:srgbClr val="000000"/>
                </a:solidFill>
                <a:cs typeface="Times New Roman" pitchFamily="18" charset="0"/>
              </a:rPr>
              <a:t>correct and efficient solution to the prime printing problem.</a:t>
            </a:r>
          </a:p>
          <a:p>
            <a:pPr>
              <a:lnSpc>
                <a:spcPct val="80000"/>
              </a:lnSpc>
            </a:pPr>
            <a:endParaRPr lang="en-US" sz="800">
              <a:solidFill>
                <a:srgbClr val="000000"/>
              </a:solidFill>
              <a:cs typeface="Times New Roman" pitchFamily="18" charset="0"/>
            </a:endParaRPr>
          </a:p>
          <a:p>
            <a:pPr>
              <a:lnSpc>
                <a:spcPct val="80000"/>
              </a:lnSpc>
            </a:pPr>
            <a:endParaRPr lang="en-US" sz="8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6F0C74B-5525-46E1-9C7E-4C2F7482DC28}" type="slidenum">
              <a:rPr lang="en-US"/>
              <a:pPr/>
              <a:t>27</a:t>
            </a:fld>
            <a:endParaRPr lang="en-US"/>
          </a:p>
        </p:txBody>
      </p:sp>
      <p:sp>
        <p:nvSpPr>
          <p:cNvPr id="798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54113DF-67F1-4A1F-9204-5FC6FFD679C7}" type="slidenum">
              <a:rPr lang="x-none" sz="1200">
                <a:solidFill>
                  <a:srgbClr val="0000FF"/>
                </a:solidFill>
                <a:latin typeface="Marlett" pitchFamily="2" charset="2"/>
              </a:rPr>
              <a:pPr algn="r" eaLnBrk="0" hangingPunct="0"/>
              <a:t>27</a:t>
            </a:fld>
            <a:endParaRPr lang="en-US" sz="1200">
              <a:solidFill>
                <a:srgbClr val="0000FF"/>
              </a:solidFill>
              <a:latin typeface="Marlett" pitchFamily="2" charset="2"/>
            </a:endParaRPr>
          </a:p>
        </p:txBody>
      </p:sp>
      <p:sp>
        <p:nvSpPr>
          <p:cNvPr id="79875" name="Rectangle 2"/>
          <p:cNvSpPr>
            <a:spLocks noGrp="1" noRot="1" noChangeAspect="1" noChangeArrowheads="1" noTextEdit="1"/>
          </p:cNvSpPr>
          <p:nvPr>
            <p:ph type="sldImg"/>
          </p:nvPr>
        </p:nvSpPr>
        <p:spPr>
          <a:xfrm>
            <a:off x="1144588" y="685800"/>
            <a:ext cx="4572000" cy="3429000"/>
          </a:xfrm>
          <a:ln/>
        </p:spPr>
      </p:sp>
      <p:sp>
        <p:nvSpPr>
          <p:cNvPr id="7987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7AFFEE4-23B8-4AA4-88E8-8B429D5115DD}" type="slidenum">
              <a:rPr lang="en-US"/>
              <a:pPr/>
              <a:t>28</a:t>
            </a:fld>
            <a:endParaRPr lang="en-US"/>
          </a:p>
        </p:txBody>
      </p:sp>
      <p:sp>
        <p:nvSpPr>
          <p:cNvPr id="819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5279D32-3EE1-46C3-8BC5-904A01291710}" type="slidenum">
              <a:rPr lang="x-none" sz="1200">
                <a:solidFill>
                  <a:srgbClr val="0000FF"/>
                </a:solidFill>
                <a:latin typeface="Marlett" pitchFamily="2" charset="2"/>
              </a:rPr>
              <a:pPr algn="r" eaLnBrk="0" hangingPunct="0"/>
              <a:t>28</a:t>
            </a:fld>
            <a:endParaRPr lang="en-US" sz="1200">
              <a:solidFill>
                <a:srgbClr val="0000FF"/>
              </a:solidFill>
              <a:latin typeface="Marlett" pitchFamily="2" charset="2"/>
            </a:endParaRPr>
          </a:p>
        </p:txBody>
      </p:sp>
      <p:sp>
        <p:nvSpPr>
          <p:cNvPr id="81923" name="Rectangle 2"/>
          <p:cNvSpPr>
            <a:spLocks noGrp="1" noRot="1" noChangeAspect="1" noChangeArrowheads="1" noTextEdit="1"/>
          </p:cNvSpPr>
          <p:nvPr>
            <p:ph type="sldImg"/>
          </p:nvPr>
        </p:nvSpPr>
        <p:spPr>
          <a:xfrm>
            <a:off x="1144588" y="685800"/>
            <a:ext cx="4572000" cy="3429000"/>
          </a:xfrm>
          <a:ln/>
        </p:spPr>
      </p:sp>
      <p:sp>
        <p:nvSpPr>
          <p:cNvPr id="8192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333EB49-ACF0-4E16-BA3F-19F3D83B47A8}" type="slidenum">
              <a:rPr lang="en-US"/>
              <a:pPr/>
              <a:t>29</a:t>
            </a:fld>
            <a:endParaRPr lang="en-US"/>
          </a:p>
        </p:txBody>
      </p:sp>
      <p:sp>
        <p:nvSpPr>
          <p:cNvPr id="839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851CBC60-5905-4274-B668-B7534A539DCF}" type="slidenum">
              <a:rPr lang="x-none" sz="1200">
                <a:solidFill>
                  <a:srgbClr val="0000FF"/>
                </a:solidFill>
                <a:latin typeface="Marlett" pitchFamily="2" charset="2"/>
              </a:rPr>
              <a:pPr algn="r" eaLnBrk="0" hangingPunct="0"/>
              <a:t>29</a:t>
            </a:fld>
            <a:endParaRPr lang="en-US" sz="1200">
              <a:solidFill>
                <a:srgbClr val="0000FF"/>
              </a:solidFill>
              <a:latin typeface="Marlett" pitchFamily="2" charset="2"/>
            </a:endParaRPr>
          </a:p>
        </p:txBody>
      </p:sp>
      <p:sp>
        <p:nvSpPr>
          <p:cNvPr id="83971" name="Rectangle 2"/>
          <p:cNvSpPr>
            <a:spLocks noGrp="1" noRot="1" noChangeAspect="1" noChangeArrowheads="1" noTextEdit="1"/>
          </p:cNvSpPr>
          <p:nvPr>
            <p:ph type="sldImg"/>
          </p:nvPr>
        </p:nvSpPr>
        <p:spPr>
          <a:xfrm>
            <a:off x="1144588" y="685800"/>
            <a:ext cx="4572000" cy="3429000"/>
          </a:xfrm>
          <a:ln/>
        </p:spPr>
      </p:sp>
      <p:sp>
        <p:nvSpPr>
          <p:cNvPr id="83972" name="Rectangle 3"/>
          <p:cNvSpPr>
            <a:spLocks noGrp="1" noChangeArrowheads="1"/>
          </p:cNvSpPr>
          <p:nvPr>
            <p:ph type="body" idx="1"/>
          </p:nvPr>
        </p:nvSpPr>
        <p:spPr>
          <a:xfrm>
            <a:off x="914400" y="4343400"/>
            <a:ext cx="5029200" cy="4114800"/>
          </a:xfrm>
        </p:spPr>
        <p:txBody>
          <a:bodyPr lIns="91432" tIns="45716" rIns="91432" bIns="45716"/>
          <a:lstStyle/>
          <a:p>
            <a:r>
              <a:rPr lang="en-US"/>
              <a:t>We will see later that modern multiprcessors provide special types of readModiftWrite() instructions to allow us to overcome the </a:t>
            </a:r>
          </a:p>
          <a:p>
            <a:r>
              <a:rPr lang="en-US"/>
              <a:t>problem at hand. But how do we solve this problem in software?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96B95EA-6D37-45A8-B362-2C6E6312AE08}" type="slidenum">
              <a:rPr lang="en-US"/>
              <a:pPr/>
              <a:t>3</a:t>
            </a:fld>
            <a:endParaRPr lang="en-US"/>
          </a:p>
        </p:txBody>
      </p:sp>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FEDC3F9-E25D-4520-ADD9-D8E166ED1CCB}" type="slidenum">
              <a:rPr lang="x-none" sz="1200">
                <a:solidFill>
                  <a:srgbClr val="0000FF"/>
                </a:solidFill>
                <a:latin typeface="Marlett" pitchFamily="2" charset="2"/>
              </a:rPr>
              <a:pPr algn="r" eaLnBrk="0" hangingPunct="0"/>
              <a:t>3</a:t>
            </a:fld>
            <a:endParaRPr lang="en-US" sz="1200">
              <a:solidFill>
                <a:srgbClr val="0000FF"/>
              </a:solidFill>
              <a:latin typeface="Marlett" pitchFamily="2" charset="2"/>
            </a:endParaRPr>
          </a:p>
        </p:txBody>
      </p:sp>
      <p:sp>
        <p:nvSpPr>
          <p:cNvPr id="30723" name="Rectangle 2"/>
          <p:cNvSpPr>
            <a:spLocks noGrp="1" noRot="1" noChangeAspect="1" noChangeArrowheads="1" noTextEdit="1"/>
          </p:cNvSpPr>
          <p:nvPr>
            <p:ph type="sldImg"/>
          </p:nvPr>
        </p:nvSpPr>
        <p:spPr>
          <a:xfrm>
            <a:off x="1144588" y="685800"/>
            <a:ext cx="4572000" cy="3429000"/>
          </a:xfrm>
          <a:ln/>
        </p:spPr>
      </p:sp>
      <p:sp>
        <p:nvSpPr>
          <p:cNvPr id="30724" name="Rectangle 3"/>
          <p:cNvSpPr>
            <a:spLocks noGrp="1" noChangeArrowheads="1"/>
          </p:cNvSpPr>
          <p:nvPr>
            <p:ph type="body" idx="1"/>
          </p:nvPr>
        </p:nvSpPr>
        <p:spPr>
          <a:xfrm>
            <a:off x="914400" y="4343400"/>
            <a:ext cx="5029200" cy="4114800"/>
          </a:xfrm>
        </p:spPr>
        <p:txBody>
          <a:bodyPr lIns="91432" tIns="45716" rIns="91432" bIns="45716"/>
          <a:lstStyle/>
          <a:p>
            <a:r>
              <a:rPr lang="en-US"/>
              <a:t>Here is our course overview. (at the end, we aim to give you a basic understanding of the issues, not to make you experts)</a:t>
            </a:r>
          </a:p>
          <a:p>
            <a:endParaRPr lang="en-US"/>
          </a:p>
          <a:p>
            <a:r>
              <a:rPr lang="en-US"/>
              <a:t>In this course, we will study a variety of synchronization algorithms,</a:t>
            </a:r>
          </a:p>
          <a:p>
            <a:r>
              <a:rPr lang="en-US"/>
              <a:t>with an emphasis on informal reasoning about correctness.</a:t>
            </a:r>
          </a:p>
          <a:p>
            <a:r>
              <a:rPr lang="en-US"/>
              <a:t>Reasoning about multiprocessor programs is different in many ways from the more</a:t>
            </a:r>
          </a:p>
          <a:p>
            <a:r>
              <a:rPr lang="en-US"/>
              <a:t>familiar style of reasoning about sequential programs.</a:t>
            </a:r>
          </a:p>
          <a:p>
            <a:r>
              <a:rPr lang="en-US"/>
              <a:t>Sequential correctness is mostly concerned with safety properties,</a:t>
            </a:r>
          </a:p>
          <a:p>
            <a:r>
              <a:rPr lang="en-US"/>
              <a:t>that is, ensuing that a program transforms each before-state to the correct</a:t>
            </a:r>
          </a:p>
          <a:p>
            <a:r>
              <a:rPr lang="en-US"/>
              <a:t>after-state.</a:t>
            </a:r>
          </a:p>
          <a:p>
            <a:r>
              <a:rPr lang="en-US"/>
              <a:t>Naturally, concurrent correctness is also concerned with safety,</a:t>
            </a:r>
          </a:p>
          <a:p>
            <a:r>
              <a:rPr lang="en-US"/>
              <a:t>but the problem is much, much harder,</a:t>
            </a:r>
          </a:p>
          <a:p>
            <a:r>
              <a:rPr lang="en-US"/>
              <a:t>because safety must be ensured despite the vast number of ways steps of</a:t>
            </a:r>
          </a:p>
          <a:p>
            <a:r>
              <a:rPr lang="en-US"/>
              <a:t>concurrent threads can be be interleaved. </a:t>
            </a:r>
          </a:p>
          <a:p>
            <a:r>
              <a:rPr lang="en-US"/>
              <a:t>Equally important, concurrent correctness encompasses a variety of</a:t>
            </a:r>
          </a:p>
          <a:p>
            <a:r>
              <a:rPr lang="en-US"/>
              <a:t>\emph{liveness} properties that have no counterparts in the sequential world.</a:t>
            </a:r>
          </a:p>
          <a:p>
            <a:endParaRPr lang="en-US"/>
          </a:p>
          <a:p>
            <a:r>
              <a:rPr lang="en-US"/>
              <a:t>The second part of the book concerns performance.</a:t>
            </a:r>
          </a:p>
          <a:p>
            <a:r>
              <a:rPr lang="en-US"/>
              <a:t>Analyzing the performance of synchronization algorithms is also different</a:t>
            </a:r>
          </a:p>
          <a:p>
            <a:r>
              <a:rPr lang="en-US"/>
              <a:t>in flavor from analyzing the performance of sequential programs.</a:t>
            </a:r>
          </a:p>
          <a:p>
            <a:r>
              <a:rPr lang="en-US"/>
              <a:t>Sequential programming is based on a collection of well-established and</a:t>
            </a:r>
          </a:p>
          <a:p>
            <a:r>
              <a:rPr lang="en-US"/>
              <a:t>well-understood abstractions.</a:t>
            </a:r>
          </a:p>
          <a:p>
            <a:r>
              <a:rPr lang="en-US"/>
              <a:t>When you write a sequential program,</a:t>
            </a:r>
          </a:p>
          <a:p>
            <a:r>
              <a:rPr lang="en-US"/>
              <a:t>you usually do not need to be aware that underneath it all,</a:t>
            </a:r>
          </a:p>
          <a:p>
            <a:r>
              <a:rPr lang="en-US"/>
              <a:t>pages are being swapped from disk to memory,</a:t>
            </a:r>
          </a:p>
          <a:p>
            <a:r>
              <a:rPr lang="en-US"/>
              <a:t>and smaller units of memory are being moved in and out of a hierarchy of</a:t>
            </a:r>
          </a:p>
          <a:p>
            <a:r>
              <a:rPr lang="en-US"/>
              <a:t>processor caches.</a:t>
            </a:r>
          </a:p>
          <a:p>
            <a:r>
              <a:rPr lang="en-US"/>
              <a:t>This complex memory hierarchy is essentially invisible,</a:t>
            </a:r>
          </a:p>
          <a:p>
            <a:r>
              <a:rPr lang="en-US"/>
              <a:t>hiding behind a simple programming abstraction.</a:t>
            </a:r>
          </a:p>
          <a:p>
            <a:endParaRPr lang="en-US"/>
          </a:p>
          <a:p>
            <a:r>
              <a:rPr lang="en-US"/>
              <a:t>In the multiprocessor context, this abstraction breaks down,</a:t>
            </a:r>
          </a:p>
          <a:p>
            <a:r>
              <a:rPr lang="en-US"/>
              <a:t>at least from a performance perspective.</a:t>
            </a:r>
          </a:p>
          <a:p>
            <a:r>
              <a:rPr lang="en-US"/>
              <a:t>To achieve adequate performance,</a:t>
            </a:r>
          </a:p>
          <a:p>
            <a:r>
              <a:rPr lang="en-US"/>
              <a:t>the programmer must sometimes ``outwit'' the underlying memory system,</a:t>
            </a:r>
          </a:p>
          <a:p>
            <a:r>
              <a:rPr lang="en-US"/>
              <a:t>writing programs that would seem bizarre to someone unfamiliar with</a:t>
            </a:r>
          </a:p>
          <a:p>
            <a:r>
              <a:rPr lang="en-US"/>
              <a:t>multiprocessor architectures.</a:t>
            </a:r>
          </a:p>
          <a:p>
            <a:r>
              <a:rPr lang="en-US"/>
              <a:t>Someday, perhaps, concurrent architectures will provide the same degree of</a:t>
            </a:r>
          </a:p>
          <a:p>
            <a:r>
              <a:rPr lang="en-US"/>
              <a:t>efficient abstraction now provided by sequential architectures,</a:t>
            </a:r>
          </a:p>
          <a:p>
            <a:r>
              <a:rPr lang="en-US"/>
              <a:t>but in the meantime, programmers should beware.</a:t>
            </a:r>
          </a:p>
          <a:p>
            <a:endParaRPr lang="en-US"/>
          </a:p>
          <a:p>
            <a:r>
              <a:rPr lang="en-US"/>
              <a:t>We start then with fundamentals, trying to understand what is and is not computable before we try and write programs. This is similar to the process you have probably gone through with sequential computation of learning computability and complexity theory so that you will not try and solve unsolvable problems. There are many such computational pitfals when programming multiprocessors. </a:t>
            </a:r>
          </a:p>
          <a:p>
            <a:endParaRPr lang="en-US"/>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8F6FE00-8781-425D-B848-06899A989B35}" type="slidenum">
              <a:rPr lang="en-US"/>
              <a:pPr/>
              <a:t>30</a:t>
            </a:fld>
            <a:endParaRPr lang="en-US"/>
          </a:p>
        </p:txBody>
      </p:sp>
      <p:sp>
        <p:nvSpPr>
          <p:cNvPr id="860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A05E753-F5D9-4C28-A274-6565127298C2}" type="slidenum">
              <a:rPr lang="x-none" sz="1200">
                <a:solidFill>
                  <a:srgbClr val="0000FF"/>
                </a:solidFill>
                <a:latin typeface="Marlett" pitchFamily="2" charset="2"/>
              </a:rPr>
              <a:pPr algn="r" eaLnBrk="0" hangingPunct="0"/>
              <a:t>30</a:t>
            </a:fld>
            <a:endParaRPr lang="en-US" sz="1200">
              <a:solidFill>
                <a:srgbClr val="0000FF"/>
              </a:solidFill>
              <a:latin typeface="Marlett" pitchFamily="2" charset="2"/>
            </a:endParaRPr>
          </a:p>
        </p:txBody>
      </p:sp>
      <p:sp>
        <p:nvSpPr>
          <p:cNvPr id="86019" name="Rectangle 2"/>
          <p:cNvSpPr>
            <a:spLocks noGrp="1" noRot="1" noChangeAspect="1" noChangeArrowheads="1" noTextEdit="1"/>
          </p:cNvSpPr>
          <p:nvPr>
            <p:ph type="sldImg"/>
          </p:nvPr>
        </p:nvSpPr>
        <p:spPr>
          <a:xfrm>
            <a:off x="1144588" y="685800"/>
            <a:ext cx="4572000" cy="3429000"/>
          </a:xfrm>
          <a:ln/>
        </p:spPr>
      </p:sp>
      <p:sp>
        <p:nvSpPr>
          <p:cNvPr id="8602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787AC8A-1025-49F6-8DC0-5DE6DADE3B3E}" type="slidenum">
              <a:rPr lang="en-US"/>
              <a:pPr/>
              <a:t>31</a:t>
            </a:fld>
            <a:endParaRPr lang="en-US"/>
          </a:p>
        </p:txBody>
      </p:sp>
      <p:sp>
        <p:nvSpPr>
          <p:cNvPr id="880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661DD28-B777-4838-BF8D-2C9F822EABF8}" type="slidenum">
              <a:rPr lang="x-none" sz="1200">
                <a:solidFill>
                  <a:srgbClr val="0000FF"/>
                </a:solidFill>
                <a:latin typeface="Marlett" pitchFamily="2" charset="2"/>
              </a:rPr>
              <a:pPr algn="r" eaLnBrk="0" hangingPunct="0"/>
              <a:t>31</a:t>
            </a:fld>
            <a:endParaRPr lang="en-US" sz="1200">
              <a:solidFill>
                <a:srgbClr val="0000FF"/>
              </a:solidFill>
              <a:latin typeface="Marlett" pitchFamily="2" charset="2"/>
            </a:endParaRPr>
          </a:p>
        </p:txBody>
      </p:sp>
      <p:sp>
        <p:nvSpPr>
          <p:cNvPr id="88067" name="Rectangle 2"/>
          <p:cNvSpPr>
            <a:spLocks noGrp="1" noRot="1" noChangeAspect="1" noChangeArrowheads="1" noTextEdit="1"/>
          </p:cNvSpPr>
          <p:nvPr>
            <p:ph type="sldImg"/>
          </p:nvPr>
        </p:nvSpPr>
        <p:spPr>
          <a:xfrm>
            <a:off x="1144588" y="685800"/>
            <a:ext cx="4572000" cy="3429000"/>
          </a:xfrm>
          <a:ln/>
        </p:spPr>
      </p:sp>
      <p:sp>
        <p:nvSpPr>
          <p:cNvPr id="8806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1B30D48-5774-44B2-B98C-6EA1A2EF9386}" type="slidenum">
              <a:rPr lang="en-US"/>
              <a:pPr/>
              <a:t>32</a:t>
            </a:fld>
            <a:endParaRPr lang="en-US"/>
          </a:p>
        </p:txBody>
      </p:sp>
      <p:sp>
        <p:nvSpPr>
          <p:cNvPr id="901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508CAA7-7C2C-4FF1-959C-7A9F0F6C0B06}" type="slidenum">
              <a:rPr lang="x-none" sz="1200">
                <a:solidFill>
                  <a:srgbClr val="0000FF"/>
                </a:solidFill>
                <a:latin typeface="Marlett" pitchFamily="2" charset="2"/>
              </a:rPr>
              <a:pPr algn="r" eaLnBrk="0" hangingPunct="0"/>
              <a:t>32</a:t>
            </a:fld>
            <a:endParaRPr lang="en-US" sz="1200">
              <a:solidFill>
                <a:srgbClr val="0000FF"/>
              </a:solidFill>
              <a:latin typeface="Marlett" pitchFamily="2" charset="2"/>
            </a:endParaRPr>
          </a:p>
        </p:txBody>
      </p:sp>
      <p:sp>
        <p:nvSpPr>
          <p:cNvPr id="90115" name="Rectangle 2"/>
          <p:cNvSpPr>
            <a:spLocks noGrp="1" noRot="1" noChangeAspect="1" noChangeArrowheads="1" noTextEdit="1"/>
          </p:cNvSpPr>
          <p:nvPr>
            <p:ph type="sldImg"/>
          </p:nvPr>
        </p:nvSpPr>
        <p:spPr>
          <a:xfrm>
            <a:off x="1144588" y="685800"/>
            <a:ext cx="4572000" cy="3429000"/>
          </a:xfrm>
          <a:ln/>
        </p:spPr>
      </p:sp>
      <p:sp>
        <p:nvSpPr>
          <p:cNvPr id="90116" name="Rectangle 3"/>
          <p:cNvSpPr>
            <a:spLocks noGrp="1" noChangeArrowheads="1"/>
          </p:cNvSpPr>
          <p:nvPr>
            <p:ph type="body" idx="1"/>
          </p:nvPr>
        </p:nvSpPr>
        <p:spPr>
          <a:xfrm>
            <a:off x="914400" y="4343400"/>
            <a:ext cx="5029200" cy="4114800"/>
          </a:xfrm>
        </p:spPr>
        <p:txBody>
          <a:bodyPr lIns="91432" tIns="45716" rIns="91432" bIns="45716"/>
          <a:lstStyle/>
          <a:p>
            <a:r>
              <a:rPr lang="en-US"/>
              <a:t>Java provides us with a solution: mutual exclusion in software…lets try and understand how this is done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466316D-6424-44EE-BF3C-6B1D7E5D72D9}" type="slidenum">
              <a:rPr lang="en-US"/>
              <a:pPr/>
              <a:t>33</a:t>
            </a:fld>
            <a:endParaRPr lang="en-US"/>
          </a:p>
        </p:txBody>
      </p:sp>
      <p:sp>
        <p:nvSpPr>
          <p:cNvPr id="921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5FC99C0-D22A-4766-AC71-11AEB99DA852}" type="slidenum">
              <a:rPr lang="x-none" sz="1200">
                <a:solidFill>
                  <a:srgbClr val="0000FF"/>
                </a:solidFill>
                <a:latin typeface="Marlett" pitchFamily="2" charset="2"/>
              </a:rPr>
              <a:pPr algn="r" eaLnBrk="0" hangingPunct="0"/>
              <a:t>33</a:t>
            </a:fld>
            <a:endParaRPr lang="en-US" sz="1200">
              <a:solidFill>
                <a:srgbClr val="0000FF"/>
              </a:solidFill>
              <a:latin typeface="Marlett" pitchFamily="2" charset="2"/>
            </a:endParaRPr>
          </a:p>
        </p:txBody>
      </p:sp>
      <p:sp>
        <p:nvSpPr>
          <p:cNvPr id="92163" name="Rectangle 2"/>
          <p:cNvSpPr>
            <a:spLocks noGrp="1" noRot="1" noChangeAspect="1" noChangeArrowheads="1" noTextEdit="1"/>
          </p:cNvSpPr>
          <p:nvPr>
            <p:ph type="sldImg"/>
          </p:nvPr>
        </p:nvSpPr>
        <p:spPr>
          <a:xfrm>
            <a:off x="1144588" y="685800"/>
            <a:ext cx="4572000" cy="3429000"/>
          </a:xfrm>
          <a:ln/>
        </p:spPr>
      </p:sp>
      <p:sp>
        <p:nvSpPr>
          <p:cNvPr id="92164" name="Rectangle 3"/>
          <p:cNvSpPr>
            <a:spLocks noGrp="1" noChangeArrowheads="1"/>
          </p:cNvSpPr>
          <p:nvPr>
            <p:ph type="body" idx="1"/>
          </p:nvPr>
        </p:nvSpPr>
        <p:spPr>
          <a:xfrm>
            <a:off x="914400" y="4343400"/>
            <a:ext cx="5029200" cy="4114800"/>
          </a:xfrm>
        </p:spPr>
        <p:txBody>
          <a:bodyPr lIns="91432" tIns="45716" rIns="91432" bIns="45716"/>
          <a:lstStyle/>
          <a:p>
            <a:r>
              <a:rPr lang="en-US"/>
              <a:t>We now present a sequence of fables, illustrating some of the basic problems.</a:t>
            </a:r>
          </a:p>
          <a:p>
            <a:r>
              <a:rPr lang="en-US"/>
              <a:t>Like most authors of fables, we retell stories mostly invented by others. The following story was told by a famous </a:t>
            </a:r>
          </a:p>
          <a:p>
            <a:r>
              <a:rPr lang="en-US"/>
              <a:t>Multiprocessing pioneer, Leslie Lamport. </a:t>
            </a:r>
          </a:p>
          <a:p>
            <a:endParaRPr lang="en-US"/>
          </a:p>
          <a:p>
            <a:r>
              <a:rPr lang="en-US"/>
              <a:t>See story outline in the Introduction Chapter of the Book.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A47E5DE-4563-4797-A4C5-03051EF8845D}" type="slidenum">
              <a:rPr lang="en-US"/>
              <a:pPr/>
              <a:t>34</a:t>
            </a:fld>
            <a:endParaRPr lang="en-US"/>
          </a:p>
        </p:txBody>
      </p:sp>
      <p:sp>
        <p:nvSpPr>
          <p:cNvPr id="942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05AC8E9-29E5-4F62-8318-1B3503E36242}" type="slidenum">
              <a:rPr lang="x-none" sz="1200">
                <a:solidFill>
                  <a:srgbClr val="0000FF"/>
                </a:solidFill>
                <a:latin typeface="Marlett" pitchFamily="2" charset="2"/>
              </a:rPr>
              <a:pPr algn="r" eaLnBrk="0" hangingPunct="0"/>
              <a:t>34</a:t>
            </a:fld>
            <a:endParaRPr lang="en-US" sz="1200">
              <a:solidFill>
                <a:srgbClr val="0000FF"/>
              </a:solidFill>
              <a:latin typeface="Marlett" pitchFamily="2" charset="2"/>
            </a:endParaRPr>
          </a:p>
        </p:txBody>
      </p:sp>
      <p:sp>
        <p:nvSpPr>
          <p:cNvPr id="94211" name="Rectangle 2"/>
          <p:cNvSpPr>
            <a:spLocks noGrp="1" noRot="1" noChangeAspect="1" noChangeArrowheads="1" noTextEdit="1"/>
          </p:cNvSpPr>
          <p:nvPr>
            <p:ph type="sldImg"/>
          </p:nvPr>
        </p:nvSpPr>
        <p:spPr>
          <a:xfrm>
            <a:off x="1144588" y="685800"/>
            <a:ext cx="4572000" cy="3429000"/>
          </a:xfrm>
          <a:ln/>
        </p:spPr>
      </p:sp>
      <p:sp>
        <p:nvSpPr>
          <p:cNvPr id="9421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2FE54EF-653E-42DD-8120-D6D8B546E5F1}" type="slidenum">
              <a:rPr lang="en-US"/>
              <a:pPr/>
              <a:t>35</a:t>
            </a:fld>
            <a:endParaRPr lang="en-US"/>
          </a:p>
        </p:txBody>
      </p:sp>
      <p:sp>
        <p:nvSpPr>
          <p:cNvPr id="962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4C09814-87BB-4A84-9321-96F7D3F970F2}" type="slidenum">
              <a:rPr lang="x-none" sz="1200">
                <a:solidFill>
                  <a:srgbClr val="0000FF"/>
                </a:solidFill>
                <a:latin typeface="Marlett" pitchFamily="2" charset="2"/>
              </a:rPr>
              <a:pPr algn="r" eaLnBrk="0" hangingPunct="0"/>
              <a:t>35</a:t>
            </a:fld>
            <a:endParaRPr lang="en-US" sz="1200">
              <a:solidFill>
                <a:srgbClr val="0000FF"/>
              </a:solidFill>
              <a:latin typeface="Marlett" pitchFamily="2" charset="2"/>
            </a:endParaRPr>
          </a:p>
        </p:txBody>
      </p:sp>
      <p:sp>
        <p:nvSpPr>
          <p:cNvPr id="96259" name="Rectangle 2"/>
          <p:cNvSpPr>
            <a:spLocks noGrp="1" noRot="1" noChangeAspect="1" noChangeArrowheads="1" noTextEdit="1"/>
          </p:cNvSpPr>
          <p:nvPr>
            <p:ph type="sldImg"/>
          </p:nvPr>
        </p:nvSpPr>
        <p:spPr>
          <a:xfrm>
            <a:off x="1144588" y="685800"/>
            <a:ext cx="4572000" cy="3429000"/>
          </a:xfrm>
          <a:ln/>
        </p:spPr>
      </p:sp>
      <p:sp>
        <p:nvSpPr>
          <p:cNvPr id="9626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70707E-927F-4054-875B-EDA36C8E1BC8}" type="slidenum">
              <a:rPr lang="en-US"/>
              <a:pPr/>
              <a:t>36</a:t>
            </a:fld>
            <a:endParaRPr lang="en-US"/>
          </a:p>
        </p:txBody>
      </p:sp>
      <p:sp>
        <p:nvSpPr>
          <p:cNvPr id="983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C6D067D-DCAC-4D70-A762-FC6D2BEF24B3}" type="slidenum">
              <a:rPr lang="x-none" sz="1200">
                <a:solidFill>
                  <a:srgbClr val="0000FF"/>
                </a:solidFill>
                <a:latin typeface="Marlett" pitchFamily="2" charset="2"/>
              </a:rPr>
              <a:pPr algn="r" eaLnBrk="0" hangingPunct="0"/>
              <a:t>36</a:t>
            </a:fld>
            <a:endParaRPr lang="en-US" sz="1200">
              <a:solidFill>
                <a:srgbClr val="0000FF"/>
              </a:solidFill>
              <a:latin typeface="Marlett" pitchFamily="2" charset="2"/>
            </a:endParaRPr>
          </a:p>
        </p:txBody>
      </p:sp>
      <p:sp>
        <p:nvSpPr>
          <p:cNvPr id="98307" name="Rectangle 2"/>
          <p:cNvSpPr>
            <a:spLocks noGrp="1" noRot="1" noChangeAspect="1" noChangeArrowheads="1" noTextEdit="1"/>
          </p:cNvSpPr>
          <p:nvPr>
            <p:ph type="sldImg"/>
          </p:nvPr>
        </p:nvSpPr>
        <p:spPr>
          <a:xfrm>
            <a:off x="1144588" y="685800"/>
            <a:ext cx="4572000" cy="3429000"/>
          </a:xfrm>
          <a:ln/>
        </p:spPr>
      </p:sp>
      <p:sp>
        <p:nvSpPr>
          <p:cNvPr id="9830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A4E633E-E10E-4569-A1AF-C246CAD113CA}" type="slidenum">
              <a:rPr lang="en-US"/>
              <a:pPr/>
              <a:t>37</a:t>
            </a:fld>
            <a:endParaRPr lang="en-US"/>
          </a:p>
        </p:txBody>
      </p:sp>
      <p:sp>
        <p:nvSpPr>
          <p:cNvPr id="1003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F3D2CE4-C3DB-4E60-8095-3CAB66E970DC}" type="slidenum">
              <a:rPr lang="x-none" sz="1200">
                <a:solidFill>
                  <a:srgbClr val="0000FF"/>
                </a:solidFill>
                <a:latin typeface="Marlett" pitchFamily="2" charset="2"/>
              </a:rPr>
              <a:pPr algn="r" eaLnBrk="0" hangingPunct="0"/>
              <a:t>37</a:t>
            </a:fld>
            <a:endParaRPr lang="en-US" sz="1200">
              <a:solidFill>
                <a:srgbClr val="0000FF"/>
              </a:solidFill>
              <a:latin typeface="Marlett" pitchFamily="2" charset="2"/>
            </a:endParaRPr>
          </a:p>
        </p:txBody>
      </p:sp>
      <p:sp>
        <p:nvSpPr>
          <p:cNvPr id="100355" name="Rectangle 2"/>
          <p:cNvSpPr>
            <a:spLocks noGrp="1" noRot="1" noChangeAspect="1" noChangeArrowheads="1" noTextEdit="1"/>
          </p:cNvSpPr>
          <p:nvPr>
            <p:ph type="sldImg"/>
          </p:nvPr>
        </p:nvSpPr>
        <p:spPr>
          <a:xfrm>
            <a:off x="1144588" y="685800"/>
            <a:ext cx="4572000" cy="3429000"/>
          </a:xfrm>
          <a:ln/>
        </p:spPr>
      </p:sp>
      <p:sp>
        <p:nvSpPr>
          <p:cNvPr id="10035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AF2711A-4CC7-4C0C-B924-6401C1F421C0}" type="slidenum">
              <a:rPr lang="en-US"/>
              <a:pPr/>
              <a:t>38</a:t>
            </a:fld>
            <a:endParaRPr lang="en-US"/>
          </a:p>
        </p:txBody>
      </p:sp>
      <p:sp>
        <p:nvSpPr>
          <p:cNvPr id="1024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930C53B-467C-477E-8F44-85E7ECF276D3}" type="slidenum">
              <a:rPr lang="x-none" sz="1200">
                <a:solidFill>
                  <a:srgbClr val="0000FF"/>
                </a:solidFill>
                <a:latin typeface="Marlett" pitchFamily="2" charset="2"/>
              </a:rPr>
              <a:pPr algn="r" eaLnBrk="0" hangingPunct="0"/>
              <a:t>38</a:t>
            </a:fld>
            <a:endParaRPr lang="en-US" sz="1200">
              <a:solidFill>
                <a:srgbClr val="0000FF"/>
              </a:solidFill>
              <a:latin typeface="Marlett" pitchFamily="2" charset="2"/>
            </a:endParaRPr>
          </a:p>
        </p:txBody>
      </p:sp>
      <p:sp>
        <p:nvSpPr>
          <p:cNvPr id="102403" name="Rectangle 2"/>
          <p:cNvSpPr>
            <a:spLocks noGrp="1" noRot="1" noChangeAspect="1" noChangeArrowheads="1" noTextEdit="1"/>
          </p:cNvSpPr>
          <p:nvPr>
            <p:ph type="sldImg"/>
          </p:nvPr>
        </p:nvSpPr>
        <p:spPr>
          <a:xfrm>
            <a:off x="1144588" y="685800"/>
            <a:ext cx="4572000" cy="3429000"/>
          </a:xfrm>
          <a:ln/>
        </p:spPr>
      </p:sp>
      <p:sp>
        <p:nvSpPr>
          <p:cNvPr id="102404" name="Rectangle 3"/>
          <p:cNvSpPr>
            <a:spLocks noGrp="1" noChangeArrowheads="1"/>
          </p:cNvSpPr>
          <p:nvPr>
            <p:ph type="body" idx="1"/>
          </p:nvPr>
        </p:nvSpPr>
        <p:spPr>
          <a:xfrm>
            <a:off x="914400" y="4343400"/>
            <a:ext cx="5029200" cy="4114800"/>
          </a:xfrm>
        </p:spPr>
        <p:txBody>
          <a:bodyPr lIns="91432" tIns="45716" rIns="91432" bIns="45716"/>
          <a:lstStyle/>
          <a:p>
            <a:r>
              <a:rPr lang="en-US"/>
              <a:t>Notice that we use the term deadlock and not livelock though some people would use both to describe the </a:t>
            </a:r>
          </a:p>
          <a:p>
            <a:r>
              <a:rPr lang="en-US"/>
              <a:t>Requirement. They are not the same thing. Deadlock is used to denote that Alice and Bob are stuck and no amount of retry (backoff) will help, while livelock means backoff can help. In any case both are different from “no starvation” which is the stronger requirement that means that every request always succeeds.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F9C33D3-C5FE-48C2-B0A2-70469D42409B}" type="slidenum">
              <a:rPr lang="en-US"/>
              <a:pPr/>
              <a:t>39</a:t>
            </a:fld>
            <a:endParaRPr lang="en-US"/>
          </a:p>
        </p:txBody>
      </p:sp>
      <p:sp>
        <p:nvSpPr>
          <p:cNvPr id="1044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970B848-CF9B-4BD4-A0FD-85D99B3B456A}" type="slidenum">
              <a:rPr lang="x-none" sz="1200">
                <a:solidFill>
                  <a:srgbClr val="0000FF"/>
                </a:solidFill>
                <a:latin typeface="Marlett" pitchFamily="2" charset="2"/>
              </a:rPr>
              <a:pPr algn="r" eaLnBrk="0" hangingPunct="0"/>
              <a:t>39</a:t>
            </a:fld>
            <a:endParaRPr lang="en-US" sz="1200">
              <a:solidFill>
                <a:srgbClr val="0000FF"/>
              </a:solidFill>
              <a:latin typeface="Marlett" pitchFamily="2" charset="2"/>
            </a:endParaRPr>
          </a:p>
        </p:txBody>
      </p:sp>
      <p:sp>
        <p:nvSpPr>
          <p:cNvPr id="104451" name="Rectangle 2"/>
          <p:cNvSpPr>
            <a:spLocks noGrp="1" noRot="1" noChangeAspect="1" noChangeArrowheads="1" noTextEdit="1"/>
          </p:cNvSpPr>
          <p:nvPr>
            <p:ph type="sldImg"/>
          </p:nvPr>
        </p:nvSpPr>
        <p:spPr>
          <a:xfrm>
            <a:off x="1144588" y="685800"/>
            <a:ext cx="4572000" cy="3429000"/>
          </a:xfrm>
          <a:ln/>
        </p:spPr>
      </p:sp>
      <p:sp>
        <p:nvSpPr>
          <p:cNvPr id="104452" name="Rectangle 3"/>
          <p:cNvSpPr>
            <a:spLocks noGrp="1" noChangeArrowheads="1"/>
          </p:cNvSpPr>
          <p:nvPr>
            <p:ph type="body" idx="1"/>
          </p:nvPr>
        </p:nvSpPr>
        <p:spPr>
          <a:xfrm>
            <a:off x="914400" y="4343400"/>
            <a:ext cx="5029200" cy="4114800"/>
          </a:xfrm>
        </p:spPr>
        <p:txBody>
          <a:bodyPr lIns="91432" tIns="45716" rIns="91432" bIns="45716"/>
          <a:lstStyle/>
          <a:p>
            <a:r>
              <a:rPr lang="en-US"/>
              <a:t>In the following versions of the protocol, we try and show the students which solutions will not work. </a:t>
            </a:r>
          </a:p>
          <a:p>
            <a:r>
              <a:rPr lang="en-US"/>
              <a:t>Can ask students for help in the solution by showing the first part of the slide (the Idea part) and then show the </a:t>
            </a:r>
          </a:p>
          <a:p>
            <a:r>
              <a:rPr lang="en-US"/>
              <a:t>Gotcha part once they have suggested solutions. This is true for all the next set of suggested solutions. </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CB4E58D-F338-4195-A6BA-8E424556C312}" type="slidenum">
              <a:rPr lang="en-US"/>
              <a:pPr/>
              <a:t>4</a:t>
            </a:fld>
            <a:endParaRPr lang="en-US"/>
          </a:p>
        </p:txBody>
      </p:sp>
      <p:sp>
        <p:nvSpPr>
          <p:cNvPr id="327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8062E75-65F1-4D61-A2F4-BB83D032D200}" type="slidenum">
              <a:rPr lang="x-none" sz="1200">
                <a:solidFill>
                  <a:srgbClr val="0000FF"/>
                </a:solidFill>
                <a:latin typeface="Marlett" pitchFamily="2" charset="2"/>
              </a:rPr>
              <a:pPr algn="r" eaLnBrk="0" hangingPunct="0"/>
              <a:t>4</a:t>
            </a:fld>
            <a:endParaRPr lang="en-US" sz="1200">
              <a:solidFill>
                <a:srgbClr val="0000FF"/>
              </a:solidFill>
              <a:latin typeface="Marlett" pitchFamily="2" charset="2"/>
            </a:endParaRPr>
          </a:p>
        </p:txBody>
      </p:sp>
      <p:sp>
        <p:nvSpPr>
          <p:cNvPr id="32771" name="Rectangle 2"/>
          <p:cNvSpPr>
            <a:spLocks noGrp="1" noRot="1" noChangeAspect="1" noChangeArrowheads="1" noTextEdit="1"/>
          </p:cNvSpPr>
          <p:nvPr>
            <p:ph type="sldImg"/>
          </p:nvPr>
        </p:nvSpPr>
        <p:spPr>
          <a:xfrm>
            <a:off x="1144588" y="685800"/>
            <a:ext cx="4572000" cy="3429000"/>
          </a:xfrm>
          <a:ln/>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E5E2CD3-C379-4FAE-9201-3596514B382B}" type="slidenum">
              <a:rPr lang="en-US"/>
              <a:pPr/>
              <a:t>40</a:t>
            </a:fld>
            <a:endParaRPr lang="en-US"/>
          </a:p>
        </p:txBody>
      </p:sp>
      <p:sp>
        <p:nvSpPr>
          <p:cNvPr id="1064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2FC085A-FB62-4A57-ABD0-41A8D40163E8}" type="slidenum">
              <a:rPr lang="x-none" sz="1200">
                <a:solidFill>
                  <a:srgbClr val="0000FF"/>
                </a:solidFill>
                <a:latin typeface="Marlett" pitchFamily="2" charset="2"/>
              </a:rPr>
              <a:pPr algn="r" eaLnBrk="0" hangingPunct="0"/>
              <a:t>40</a:t>
            </a:fld>
            <a:endParaRPr lang="en-US" sz="1200">
              <a:solidFill>
                <a:srgbClr val="0000FF"/>
              </a:solidFill>
              <a:latin typeface="Marlett" pitchFamily="2" charset="2"/>
            </a:endParaRPr>
          </a:p>
        </p:txBody>
      </p:sp>
      <p:sp>
        <p:nvSpPr>
          <p:cNvPr id="106499" name="Rectangle 2"/>
          <p:cNvSpPr>
            <a:spLocks noGrp="1" noRot="1" noChangeAspect="1" noChangeArrowheads="1" noTextEdit="1"/>
          </p:cNvSpPr>
          <p:nvPr>
            <p:ph type="sldImg"/>
          </p:nvPr>
        </p:nvSpPr>
        <p:spPr>
          <a:xfrm>
            <a:off x="1144588" y="685800"/>
            <a:ext cx="4572000" cy="3429000"/>
          </a:xfrm>
          <a:ln/>
        </p:spPr>
      </p:sp>
      <p:sp>
        <p:nvSpPr>
          <p:cNvPr id="10650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3019A8A-97C8-460D-AEA7-F75C5F584F42}" type="slidenum">
              <a:rPr lang="en-US"/>
              <a:pPr/>
              <a:t>41</a:t>
            </a:fld>
            <a:endParaRPr lang="en-US"/>
          </a:p>
        </p:txBody>
      </p:sp>
      <p:sp>
        <p:nvSpPr>
          <p:cNvPr id="1085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B08D79B-DD4E-4FA3-9FE2-5FC732EBFDBE}" type="slidenum">
              <a:rPr lang="x-none" sz="1200">
                <a:solidFill>
                  <a:srgbClr val="0000FF"/>
                </a:solidFill>
                <a:latin typeface="Marlett" pitchFamily="2" charset="2"/>
              </a:rPr>
              <a:pPr algn="r" eaLnBrk="0" hangingPunct="0"/>
              <a:t>41</a:t>
            </a:fld>
            <a:endParaRPr lang="en-US" sz="1200">
              <a:solidFill>
                <a:srgbClr val="0000FF"/>
              </a:solidFill>
              <a:latin typeface="Marlett" pitchFamily="2" charset="2"/>
            </a:endParaRPr>
          </a:p>
        </p:txBody>
      </p:sp>
      <p:sp>
        <p:nvSpPr>
          <p:cNvPr id="108547" name="Rectangle 2"/>
          <p:cNvSpPr>
            <a:spLocks noGrp="1" noRot="1" noChangeAspect="1" noChangeArrowheads="1" noTextEdit="1"/>
          </p:cNvSpPr>
          <p:nvPr>
            <p:ph type="sldImg"/>
          </p:nvPr>
        </p:nvSpPr>
        <p:spPr>
          <a:xfrm>
            <a:off x="1144588" y="685800"/>
            <a:ext cx="4572000" cy="3429000"/>
          </a:xfrm>
          <a:ln/>
        </p:spPr>
      </p:sp>
      <p:sp>
        <p:nvSpPr>
          <p:cNvPr id="10854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5FB258C-1AE5-481A-84F4-4D2EB2393058}" type="slidenum">
              <a:rPr lang="en-US"/>
              <a:pPr/>
              <a:t>42</a:t>
            </a:fld>
            <a:endParaRPr lang="en-US"/>
          </a:p>
        </p:txBody>
      </p:sp>
      <p:sp>
        <p:nvSpPr>
          <p:cNvPr id="1105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9AACC7F-7710-406F-A17B-B21A5D17E5D0}" type="slidenum">
              <a:rPr lang="x-none" sz="1200">
                <a:solidFill>
                  <a:srgbClr val="0000FF"/>
                </a:solidFill>
                <a:latin typeface="Marlett" pitchFamily="2" charset="2"/>
              </a:rPr>
              <a:pPr algn="r" eaLnBrk="0" hangingPunct="0"/>
              <a:t>42</a:t>
            </a:fld>
            <a:endParaRPr lang="en-US" sz="1200">
              <a:solidFill>
                <a:srgbClr val="0000FF"/>
              </a:solidFill>
              <a:latin typeface="Marlett" pitchFamily="2" charset="2"/>
            </a:endParaRPr>
          </a:p>
        </p:txBody>
      </p:sp>
      <p:sp>
        <p:nvSpPr>
          <p:cNvPr id="110595" name="Rectangle 2"/>
          <p:cNvSpPr>
            <a:spLocks noGrp="1" noRot="1" noChangeAspect="1" noChangeArrowheads="1" noTextEdit="1"/>
          </p:cNvSpPr>
          <p:nvPr>
            <p:ph type="sldImg"/>
          </p:nvPr>
        </p:nvSpPr>
        <p:spPr>
          <a:xfrm>
            <a:off x="1144588" y="685800"/>
            <a:ext cx="4572000" cy="3429000"/>
          </a:xfrm>
          <a:ln/>
        </p:spPr>
      </p:sp>
      <p:sp>
        <p:nvSpPr>
          <p:cNvPr id="11059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4FF01A-7937-403C-BD44-98C0BDA76C21}" type="slidenum">
              <a:rPr lang="en-US"/>
              <a:pPr/>
              <a:t>43</a:t>
            </a:fld>
            <a:endParaRPr lang="en-US"/>
          </a:p>
        </p:txBody>
      </p:sp>
      <p:sp>
        <p:nvSpPr>
          <p:cNvPr id="1126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81CA6A3-5C45-4498-9694-7E89DCFBCC27}" type="slidenum">
              <a:rPr lang="x-none" sz="1200">
                <a:solidFill>
                  <a:srgbClr val="0000FF"/>
                </a:solidFill>
                <a:latin typeface="Marlett" pitchFamily="2" charset="2"/>
              </a:rPr>
              <a:pPr algn="r" eaLnBrk="0" hangingPunct="0"/>
              <a:t>43</a:t>
            </a:fld>
            <a:endParaRPr lang="en-US" sz="1200">
              <a:solidFill>
                <a:srgbClr val="0000FF"/>
              </a:solidFill>
              <a:latin typeface="Marlett" pitchFamily="2" charset="2"/>
            </a:endParaRPr>
          </a:p>
        </p:txBody>
      </p:sp>
      <p:sp>
        <p:nvSpPr>
          <p:cNvPr id="112643" name="Rectangle 2"/>
          <p:cNvSpPr>
            <a:spLocks noGrp="1" noRot="1" noChangeAspect="1" noChangeArrowheads="1" noTextEdit="1"/>
          </p:cNvSpPr>
          <p:nvPr>
            <p:ph type="sldImg"/>
          </p:nvPr>
        </p:nvSpPr>
        <p:spPr>
          <a:xfrm>
            <a:off x="1144588" y="685800"/>
            <a:ext cx="4572000" cy="3429000"/>
          </a:xfrm>
          <a:ln/>
        </p:spPr>
      </p:sp>
      <p:sp>
        <p:nvSpPr>
          <p:cNvPr id="11264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66277E5-DB6C-4537-BE5B-DE32B2FD98F6}" type="slidenum">
              <a:rPr lang="en-US"/>
              <a:pPr/>
              <a:t>44</a:t>
            </a:fld>
            <a:endParaRPr lang="en-US"/>
          </a:p>
        </p:txBody>
      </p:sp>
      <p:sp>
        <p:nvSpPr>
          <p:cNvPr id="1146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BA091D0-8465-4CA7-9122-B1A63F2BC386}" type="slidenum">
              <a:rPr lang="x-none" sz="1200">
                <a:solidFill>
                  <a:srgbClr val="0000FF"/>
                </a:solidFill>
                <a:latin typeface="Marlett" pitchFamily="2" charset="2"/>
              </a:rPr>
              <a:pPr algn="r" eaLnBrk="0" hangingPunct="0"/>
              <a:t>44</a:t>
            </a:fld>
            <a:endParaRPr lang="en-US" sz="1200">
              <a:solidFill>
                <a:srgbClr val="0000FF"/>
              </a:solidFill>
              <a:latin typeface="Marlett" pitchFamily="2" charset="2"/>
            </a:endParaRPr>
          </a:p>
        </p:txBody>
      </p:sp>
      <p:sp>
        <p:nvSpPr>
          <p:cNvPr id="114691" name="Rectangle 2"/>
          <p:cNvSpPr>
            <a:spLocks noGrp="1" noRot="1" noChangeAspect="1" noChangeArrowheads="1" noTextEdit="1"/>
          </p:cNvSpPr>
          <p:nvPr>
            <p:ph type="sldImg"/>
          </p:nvPr>
        </p:nvSpPr>
        <p:spPr>
          <a:xfrm>
            <a:off x="1144588" y="685800"/>
            <a:ext cx="4572000" cy="3429000"/>
          </a:xfrm>
          <a:ln/>
        </p:spPr>
      </p:sp>
      <p:sp>
        <p:nvSpPr>
          <p:cNvPr id="11469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79866AC-888B-4ED8-96FF-11F2C5D5A46E}" type="slidenum">
              <a:rPr lang="en-US"/>
              <a:pPr/>
              <a:t>45</a:t>
            </a:fld>
            <a:endParaRPr lang="en-US"/>
          </a:p>
        </p:txBody>
      </p:sp>
      <p:sp>
        <p:nvSpPr>
          <p:cNvPr id="1167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9EFF3AE-2B1F-4559-AB2C-230512C691A8}" type="slidenum">
              <a:rPr lang="x-none" sz="1200">
                <a:solidFill>
                  <a:srgbClr val="0000FF"/>
                </a:solidFill>
                <a:latin typeface="Marlett" pitchFamily="2" charset="2"/>
              </a:rPr>
              <a:pPr algn="r" eaLnBrk="0" hangingPunct="0"/>
              <a:t>45</a:t>
            </a:fld>
            <a:endParaRPr lang="en-US" sz="1200">
              <a:solidFill>
                <a:srgbClr val="0000FF"/>
              </a:solidFill>
              <a:latin typeface="Marlett" pitchFamily="2" charset="2"/>
            </a:endParaRPr>
          </a:p>
        </p:txBody>
      </p:sp>
      <p:sp>
        <p:nvSpPr>
          <p:cNvPr id="116739" name="Rectangle 2"/>
          <p:cNvSpPr>
            <a:spLocks noGrp="1" noRot="1" noChangeAspect="1" noChangeArrowheads="1" noTextEdit="1"/>
          </p:cNvSpPr>
          <p:nvPr>
            <p:ph type="sldImg"/>
          </p:nvPr>
        </p:nvSpPr>
        <p:spPr>
          <a:xfrm>
            <a:off x="1144588" y="685800"/>
            <a:ext cx="4572000" cy="3429000"/>
          </a:xfrm>
          <a:ln/>
        </p:spPr>
      </p:sp>
      <p:sp>
        <p:nvSpPr>
          <p:cNvPr id="11674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87307A7-6C9B-4F8B-931E-55C472144573}" type="slidenum">
              <a:rPr lang="en-US"/>
              <a:pPr/>
              <a:t>46</a:t>
            </a:fld>
            <a:endParaRPr lang="en-US"/>
          </a:p>
        </p:txBody>
      </p:sp>
      <p:sp>
        <p:nvSpPr>
          <p:cNvPr id="1187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BF7503E-5390-49EE-9B69-52F4FB982495}" type="slidenum">
              <a:rPr lang="x-none" sz="1200">
                <a:solidFill>
                  <a:srgbClr val="0000FF"/>
                </a:solidFill>
                <a:latin typeface="Marlett" pitchFamily="2" charset="2"/>
              </a:rPr>
              <a:pPr algn="r" eaLnBrk="0" hangingPunct="0"/>
              <a:t>46</a:t>
            </a:fld>
            <a:endParaRPr lang="en-US" sz="1200">
              <a:solidFill>
                <a:srgbClr val="0000FF"/>
              </a:solidFill>
              <a:latin typeface="Marlett" pitchFamily="2" charset="2"/>
            </a:endParaRPr>
          </a:p>
        </p:txBody>
      </p:sp>
      <p:sp>
        <p:nvSpPr>
          <p:cNvPr id="118787" name="Rectangle 2"/>
          <p:cNvSpPr>
            <a:spLocks noGrp="1" noRot="1" noChangeAspect="1" noChangeArrowheads="1" noTextEdit="1"/>
          </p:cNvSpPr>
          <p:nvPr>
            <p:ph type="sldImg"/>
          </p:nvPr>
        </p:nvSpPr>
        <p:spPr>
          <a:xfrm>
            <a:off x="1144588" y="685800"/>
            <a:ext cx="4572000" cy="3429000"/>
          </a:xfrm>
          <a:ln/>
        </p:spPr>
      </p:sp>
      <p:sp>
        <p:nvSpPr>
          <p:cNvPr id="11878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BEC4AF1-E00A-426B-8596-8DD0E66B737A}" type="slidenum">
              <a:rPr lang="en-US"/>
              <a:pPr/>
              <a:t>47</a:t>
            </a:fld>
            <a:endParaRPr lang="en-US"/>
          </a:p>
        </p:txBody>
      </p:sp>
      <p:sp>
        <p:nvSpPr>
          <p:cNvPr id="1208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0A72636-97A7-49E6-B145-433A615F2952}" type="slidenum">
              <a:rPr lang="x-none" sz="1200">
                <a:solidFill>
                  <a:srgbClr val="0000FF"/>
                </a:solidFill>
                <a:latin typeface="Marlett" pitchFamily="2" charset="2"/>
              </a:rPr>
              <a:pPr algn="r" eaLnBrk="0" hangingPunct="0"/>
              <a:t>47</a:t>
            </a:fld>
            <a:endParaRPr lang="en-US" sz="1200">
              <a:solidFill>
                <a:srgbClr val="0000FF"/>
              </a:solidFill>
              <a:latin typeface="Marlett" pitchFamily="2" charset="2"/>
            </a:endParaRPr>
          </a:p>
        </p:txBody>
      </p:sp>
      <p:sp>
        <p:nvSpPr>
          <p:cNvPr id="120835" name="Rectangle 2"/>
          <p:cNvSpPr>
            <a:spLocks noGrp="1" noRot="1" noChangeAspect="1" noChangeArrowheads="1" noTextEdit="1"/>
          </p:cNvSpPr>
          <p:nvPr>
            <p:ph type="sldImg"/>
          </p:nvPr>
        </p:nvSpPr>
        <p:spPr>
          <a:xfrm>
            <a:off x="1144588" y="685800"/>
            <a:ext cx="4572000" cy="3429000"/>
          </a:xfrm>
          <a:ln/>
        </p:spPr>
      </p:sp>
      <p:sp>
        <p:nvSpPr>
          <p:cNvPr id="120836" name="Rectangle 3"/>
          <p:cNvSpPr>
            <a:spLocks noGrp="1" noChangeArrowheads="1"/>
          </p:cNvSpPr>
          <p:nvPr>
            <p:ph type="body" idx="1"/>
          </p:nvPr>
        </p:nvSpPr>
        <p:spPr>
          <a:xfrm>
            <a:off x="914400" y="4343400"/>
            <a:ext cx="5029200" cy="4114800"/>
          </a:xfrm>
        </p:spPr>
        <p:txBody>
          <a:bodyPr lIns="91432" tIns="45716" rIns="91432" bIns="45716"/>
          <a:lstStyle/>
          <a:p>
            <a:pPr lvl="1"/>
            <a:r>
              <a:rPr lang="en-US"/>
              <a:t>Notice that the point here is that it can be used as a solution but takes an unbounded number of inturrupt bits. This is not the case with the next solution…</a:t>
            </a:r>
          </a:p>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3D7C2D2-8C8A-4DC8-8A9E-F6A76B62AD4C}" type="slidenum">
              <a:rPr lang="en-US"/>
              <a:pPr/>
              <a:t>48</a:t>
            </a:fld>
            <a:endParaRPr lang="en-US"/>
          </a:p>
        </p:txBody>
      </p:sp>
      <p:sp>
        <p:nvSpPr>
          <p:cNvPr id="1228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7B5549B-49F5-4AC7-82E5-E45E31CC34F8}" type="slidenum">
              <a:rPr lang="x-none" sz="1200">
                <a:solidFill>
                  <a:srgbClr val="0000FF"/>
                </a:solidFill>
                <a:latin typeface="Marlett" pitchFamily="2" charset="2"/>
              </a:rPr>
              <a:pPr algn="r" eaLnBrk="0" hangingPunct="0"/>
              <a:t>48</a:t>
            </a:fld>
            <a:endParaRPr lang="en-US" sz="1200">
              <a:solidFill>
                <a:srgbClr val="0000FF"/>
              </a:solidFill>
              <a:latin typeface="Marlett" pitchFamily="2" charset="2"/>
            </a:endParaRPr>
          </a:p>
        </p:txBody>
      </p:sp>
      <p:sp>
        <p:nvSpPr>
          <p:cNvPr id="122883" name="Rectangle 2"/>
          <p:cNvSpPr>
            <a:spLocks noGrp="1" noRot="1" noChangeAspect="1" noChangeArrowheads="1" noTextEdit="1"/>
          </p:cNvSpPr>
          <p:nvPr>
            <p:ph type="sldImg"/>
          </p:nvPr>
        </p:nvSpPr>
        <p:spPr>
          <a:xfrm>
            <a:off x="1144588" y="685800"/>
            <a:ext cx="4572000" cy="3429000"/>
          </a:xfrm>
          <a:ln/>
        </p:spPr>
      </p:sp>
      <p:sp>
        <p:nvSpPr>
          <p:cNvPr id="122884" name="Rectangle 3"/>
          <p:cNvSpPr>
            <a:spLocks noGrp="1" noChangeArrowheads="1"/>
          </p:cNvSpPr>
          <p:nvPr>
            <p:ph type="body" idx="1"/>
          </p:nvPr>
        </p:nvSpPr>
        <p:spPr>
          <a:xfrm>
            <a:off x="914400" y="4343400"/>
            <a:ext cx="5029200" cy="4114800"/>
          </a:xfrm>
        </p:spPr>
        <p:txBody>
          <a:bodyPr lIns="91432" tIns="45716" rIns="91432" bIns="45716"/>
          <a:lstStyle/>
          <a:p>
            <a:r>
              <a:rPr lang="en-US"/>
              <a:t>Here is a solution that does not suffer from the problems of the former ones…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888C934-114D-470F-9C74-E862F23CC17C}" type="slidenum">
              <a:rPr lang="en-US"/>
              <a:pPr/>
              <a:t>49</a:t>
            </a:fld>
            <a:endParaRPr lang="en-US"/>
          </a:p>
        </p:txBody>
      </p:sp>
      <p:sp>
        <p:nvSpPr>
          <p:cNvPr id="1249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79B5325-9752-4032-9430-4BCBB5978578}" type="slidenum">
              <a:rPr lang="x-none" sz="1200">
                <a:solidFill>
                  <a:srgbClr val="0000FF"/>
                </a:solidFill>
                <a:latin typeface="Marlett" pitchFamily="2" charset="2"/>
              </a:rPr>
              <a:pPr algn="r" eaLnBrk="0" hangingPunct="0"/>
              <a:t>49</a:t>
            </a:fld>
            <a:endParaRPr lang="en-US" sz="1200">
              <a:solidFill>
                <a:srgbClr val="0000FF"/>
              </a:solidFill>
              <a:latin typeface="Marlett" pitchFamily="2" charset="2"/>
            </a:endParaRPr>
          </a:p>
        </p:txBody>
      </p:sp>
      <p:sp>
        <p:nvSpPr>
          <p:cNvPr id="124931" name="Rectangle 2"/>
          <p:cNvSpPr>
            <a:spLocks noGrp="1" noRot="1" noChangeAspect="1" noChangeArrowheads="1" noTextEdit="1"/>
          </p:cNvSpPr>
          <p:nvPr>
            <p:ph type="sldImg"/>
          </p:nvPr>
        </p:nvSpPr>
        <p:spPr>
          <a:xfrm>
            <a:off x="1144588" y="685800"/>
            <a:ext cx="4572000" cy="3429000"/>
          </a:xfrm>
          <a:ln/>
        </p:spPr>
      </p:sp>
      <p:sp>
        <p:nvSpPr>
          <p:cNvPr id="12493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503BB85-8A81-49C2-A261-41048A086931}" type="slidenum">
              <a:rPr lang="en-US"/>
              <a:pPr/>
              <a:t>5</a:t>
            </a:fld>
            <a:endParaRPr lang="en-US"/>
          </a:p>
        </p:txBody>
      </p:sp>
      <p:sp>
        <p:nvSpPr>
          <p:cNvPr id="348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3754BEAA-02A2-4876-9809-98AB4EB0A802}" type="slidenum">
              <a:rPr lang="x-none" sz="1200">
                <a:solidFill>
                  <a:srgbClr val="0000FF"/>
                </a:solidFill>
                <a:latin typeface="Marlett" pitchFamily="2" charset="2"/>
              </a:rPr>
              <a:pPr algn="r" eaLnBrk="0" hangingPunct="0"/>
              <a:t>5</a:t>
            </a:fld>
            <a:endParaRPr lang="en-US" sz="1200">
              <a:solidFill>
                <a:srgbClr val="0000FF"/>
              </a:solidFill>
              <a:latin typeface="Marlett" pitchFamily="2" charset="2"/>
            </a:endParaRPr>
          </a:p>
        </p:txBody>
      </p:sp>
      <p:sp>
        <p:nvSpPr>
          <p:cNvPr id="34819" name="Rectangle 2"/>
          <p:cNvSpPr>
            <a:spLocks noGrp="1" noRot="1" noChangeAspect="1" noChangeArrowheads="1" noTextEdit="1"/>
          </p:cNvSpPr>
          <p:nvPr>
            <p:ph type="sldImg"/>
          </p:nvPr>
        </p:nvSpPr>
        <p:spPr>
          <a:xfrm>
            <a:off x="1144588" y="685800"/>
            <a:ext cx="4572000" cy="3429000"/>
          </a:xfrm>
          <a:ln/>
        </p:spPr>
      </p:sp>
      <p:sp>
        <p:nvSpPr>
          <p:cNvPr id="3482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9828D32-BF0E-4FC1-B368-7C29B41473A7}" type="slidenum">
              <a:rPr lang="en-US"/>
              <a:pPr/>
              <a:t>50</a:t>
            </a:fld>
            <a:endParaRPr lang="en-US"/>
          </a:p>
        </p:txBody>
      </p:sp>
      <p:sp>
        <p:nvSpPr>
          <p:cNvPr id="1269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1E1D80A-3AC8-42A6-BCF6-F5CFA22689D6}" type="slidenum">
              <a:rPr lang="x-none" sz="1200">
                <a:solidFill>
                  <a:srgbClr val="0000FF"/>
                </a:solidFill>
                <a:latin typeface="Marlett" pitchFamily="2" charset="2"/>
              </a:rPr>
              <a:pPr algn="r" eaLnBrk="0" hangingPunct="0"/>
              <a:t>50</a:t>
            </a:fld>
            <a:endParaRPr lang="en-US" sz="1200">
              <a:solidFill>
                <a:srgbClr val="0000FF"/>
              </a:solidFill>
              <a:latin typeface="Marlett" pitchFamily="2" charset="2"/>
            </a:endParaRPr>
          </a:p>
        </p:txBody>
      </p:sp>
      <p:sp>
        <p:nvSpPr>
          <p:cNvPr id="126979" name="Rectangle 2"/>
          <p:cNvSpPr>
            <a:spLocks noGrp="1" noRot="1" noChangeAspect="1" noChangeArrowheads="1" noTextEdit="1"/>
          </p:cNvSpPr>
          <p:nvPr>
            <p:ph type="sldImg"/>
          </p:nvPr>
        </p:nvSpPr>
        <p:spPr>
          <a:xfrm>
            <a:off x="1144588" y="685800"/>
            <a:ext cx="4572000" cy="3429000"/>
          </a:xfrm>
          <a:ln/>
        </p:spPr>
      </p:sp>
      <p:sp>
        <p:nvSpPr>
          <p:cNvPr id="12698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4B924D4-4557-4B23-998E-7DB5BC3AA046}" type="slidenum">
              <a:rPr lang="en-US"/>
              <a:pPr/>
              <a:t>51</a:t>
            </a:fld>
            <a:endParaRPr lang="en-US"/>
          </a:p>
        </p:txBody>
      </p:sp>
      <p:sp>
        <p:nvSpPr>
          <p:cNvPr id="1290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2AD19F0-411D-4F2E-9B9F-F9669B8773CC}" type="slidenum">
              <a:rPr lang="x-none" sz="1200">
                <a:solidFill>
                  <a:srgbClr val="0000FF"/>
                </a:solidFill>
                <a:latin typeface="Marlett" pitchFamily="2" charset="2"/>
              </a:rPr>
              <a:pPr algn="r" eaLnBrk="0" hangingPunct="0"/>
              <a:t>51</a:t>
            </a:fld>
            <a:endParaRPr lang="en-US" sz="1200">
              <a:solidFill>
                <a:srgbClr val="0000FF"/>
              </a:solidFill>
              <a:latin typeface="Marlett" pitchFamily="2" charset="2"/>
            </a:endParaRPr>
          </a:p>
        </p:txBody>
      </p:sp>
      <p:sp>
        <p:nvSpPr>
          <p:cNvPr id="129027" name="Rectangle 2"/>
          <p:cNvSpPr>
            <a:spLocks noGrp="1" noRot="1" noChangeAspect="1" noChangeArrowheads="1" noTextEdit="1"/>
          </p:cNvSpPr>
          <p:nvPr>
            <p:ph type="sldImg"/>
          </p:nvPr>
        </p:nvSpPr>
        <p:spPr>
          <a:xfrm>
            <a:off x="1144588" y="685800"/>
            <a:ext cx="4572000" cy="3429000"/>
          </a:xfrm>
          <a:ln/>
        </p:spPr>
      </p:sp>
      <p:sp>
        <p:nvSpPr>
          <p:cNvPr id="12902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BD2CC66-A7E5-45C5-BC82-A448B4C05AF2}" type="slidenum">
              <a:rPr lang="en-US"/>
              <a:pPr/>
              <a:t>52</a:t>
            </a:fld>
            <a:endParaRPr lang="en-US"/>
          </a:p>
        </p:txBody>
      </p:sp>
      <p:sp>
        <p:nvSpPr>
          <p:cNvPr id="1310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88F810EB-AD85-4EA4-B3CB-A8FCC7CCE117}" type="slidenum">
              <a:rPr lang="x-none" sz="1200">
                <a:solidFill>
                  <a:srgbClr val="0000FF"/>
                </a:solidFill>
                <a:latin typeface="Marlett" pitchFamily="2" charset="2"/>
              </a:rPr>
              <a:pPr algn="r" eaLnBrk="0" hangingPunct="0"/>
              <a:t>52</a:t>
            </a:fld>
            <a:endParaRPr lang="en-US" sz="1200">
              <a:solidFill>
                <a:srgbClr val="0000FF"/>
              </a:solidFill>
              <a:latin typeface="Marlett" pitchFamily="2" charset="2"/>
            </a:endParaRPr>
          </a:p>
        </p:txBody>
      </p:sp>
      <p:sp>
        <p:nvSpPr>
          <p:cNvPr id="131075" name="Rectangle 2"/>
          <p:cNvSpPr>
            <a:spLocks noGrp="1" noRot="1" noChangeAspect="1" noChangeArrowheads="1" noTextEdit="1"/>
          </p:cNvSpPr>
          <p:nvPr>
            <p:ph type="sldImg"/>
          </p:nvPr>
        </p:nvSpPr>
        <p:spPr>
          <a:xfrm>
            <a:off x="1144588" y="685800"/>
            <a:ext cx="4572000" cy="3429000"/>
          </a:xfrm>
          <a:ln/>
        </p:spPr>
      </p:sp>
      <p:sp>
        <p:nvSpPr>
          <p:cNvPr id="131076" name="Rectangle 3"/>
          <p:cNvSpPr>
            <a:spLocks noGrp="1" noChangeArrowheads="1"/>
          </p:cNvSpPr>
          <p:nvPr>
            <p:ph type="body" idx="1"/>
          </p:nvPr>
        </p:nvSpPr>
        <p:spPr>
          <a:xfrm>
            <a:off x="914400" y="4343400"/>
            <a:ext cx="5029200" cy="4114800"/>
          </a:xfrm>
        </p:spPr>
        <p:txBody>
          <a:bodyPr lIns="91432" tIns="45716" rIns="91432" bIns="45716"/>
          <a:lstStyle/>
          <a:p>
            <a:r>
              <a:rPr lang="en-US"/>
              <a:t>Does not meet our requirement of no deadlock. Need to improve the protocol. Can ask students for help.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AA276F7-BF4A-44F1-AF4A-077E79D4C15C}" type="slidenum">
              <a:rPr lang="en-US"/>
              <a:pPr/>
              <a:t>53</a:t>
            </a:fld>
            <a:endParaRPr lang="en-US"/>
          </a:p>
        </p:txBody>
      </p:sp>
      <p:sp>
        <p:nvSpPr>
          <p:cNvPr id="1331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B1CD12E-2C88-488A-AAE6-235B09A51DBD}" type="slidenum">
              <a:rPr lang="x-none" sz="1200">
                <a:solidFill>
                  <a:srgbClr val="0000FF"/>
                </a:solidFill>
                <a:latin typeface="Marlett" pitchFamily="2" charset="2"/>
              </a:rPr>
              <a:pPr algn="r" eaLnBrk="0" hangingPunct="0"/>
              <a:t>53</a:t>
            </a:fld>
            <a:endParaRPr lang="en-US" sz="1200">
              <a:solidFill>
                <a:srgbClr val="0000FF"/>
              </a:solidFill>
              <a:latin typeface="Marlett" pitchFamily="2" charset="2"/>
            </a:endParaRPr>
          </a:p>
        </p:txBody>
      </p:sp>
      <p:sp>
        <p:nvSpPr>
          <p:cNvPr id="133123" name="Rectangle 2"/>
          <p:cNvSpPr>
            <a:spLocks noGrp="1" noRot="1" noChangeAspect="1" noChangeArrowheads="1" noTextEdit="1"/>
          </p:cNvSpPr>
          <p:nvPr>
            <p:ph type="sldImg"/>
          </p:nvPr>
        </p:nvSpPr>
        <p:spPr>
          <a:xfrm>
            <a:off x="1144588" y="685800"/>
            <a:ext cx="4572000" cy="3429000"/>
          </a:xfrm>
          <a:ln/>
        </p:spPr>
      </p:sp>
      <p:sp>
        <p:nvSpPr>
          <p:cNvPr id="13312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411F414-E046-42B9-BE22-754C7A44B391}" type="slidenum">
              <a:rPr lang="en-US"/>
              <a:pPr/>
              <a:t>54</a:t>
            </a:fld>
            <a:endParaRPr lang="en-US"/>
          </a:p>
        </p:txBody>
      </p:sp>
      <p:sp>
        <p:nvSpPr>
          <p:cNvPr id="1351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B504B56-3435-4E59-B0F2-9B70D0656A1D}" type="slidenum">
              <a:rPr lang="x-none" sz="1200">
                <a:solidFill>
                  <a:srgbClr val="0000FF"/>
                </a:solidFill>
                <a:latin typeface="Marlett" pitchFamily="2" charset="2"/>
              </a:rPr>
              <a:pPr algn="r" eaLnBrk="0" hangingPunct="0"/>
              <a:t>54</a:t>
            </a:fld>
            <a:endParaRPr lang="en-US" sz="1200">
              <a:solidFill>
                <a:srgbClr val="0000FF"/>
              </a:solidFill>
              <a:latin typeface="Marlett" pitchFamily="2" charset="2"/>
            </a:endParaRPr>
          </a:p>
        </p:txBody>
      </p:sp>
      <p:sp>
        <p:nvSpPr>
          <p:cNvPr id="135171" name="Rectangle 2"/>
          <p:cNvSpPr>
            <a:spLocks noGrp="1" noRot="1" noChangeAspect="1" noChangeArrowheads="1" noTextEdit="1"/>
          </p:cNvSpPr>
          <p:nvPr>
            <p:ph type="sldImg"/>
          </p:nvPr>
        </p:nvSpPr>
        <p:spPr>
          <a:xfrm>
            <a:off x="1144588" y="685800"/>
            <a:ext cx="4572000" cy="3429000"/>
          </a:xfrm>
          <a:ln/>
        </p:spPr>
      </p:sp>
      <p:sp>
        <p:nvSpPr>
          <p:cNvPr id="13517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B7C513-B4E7-4326-968B-D0A9C81C4CB8}" type="slidenum">
              <a:rPr lang="en-US"/>
              <a:pPr/>
              <a:t>55</a:t>
            </a:fld>
            <a:endParaRPr lang="en-US"/>
          </a:p>
        </p:txBody>
      </p:sp>
      <p:sp>
        <p:nvSpPr>
          <p:cNvPr id="1372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2CD5688-D8B2-4E1D-8E69-C1E3FD31BCFC}" type="slidenum">
              <a:rPr lang="x-none" sz="1200">
                <a:solidFill>
                  <a:srgbClr val="0000FF"/>
                </a:solidFill>
                <a:latin typeface="Marlett" pitchFamily="2" charset="2"/>
              </a:rPr>
              <a:pPr algn="r" eaLnBrk="0" hangingPunct="0"/>
              <a:t>55</a:t>
            </a:fld>
            <a:endParaRPr lang="en-US" sz="1200">
              <a:solidFill>
                <a:srgbClr val="0000FF"/>
              </a:solidFill>
              <a:latin typeface="Marlett" pitchFamily="2" charset="2"/>
            </a:endParaRPr>
          </a:p>
        </p:txBody>
      </p:sp>
      <p:sp>
        <p:nvSpPr>
          <p:cNvPr id="137219" name="Rectangle 2"/>
          <p:cNvSpPr>
            <a:spLocks noGrp="1" noRot="1" noChangeAspect="1" noChangeArrowheads="1" noTextEdit="1"/>
          </p:cNvSpPr>
          <p:nvPr>
            <p:ph type="sldImg"/>
          </p:nvPr>
        </p:nvSpPr>
        <p:spPr>
          <a:xfrm>
            <a:off x="1143000" y="685800"/>
            <a:ext cx="4573588" cy="3430588"/>
          </a:xfrm>
          <a:ln/>
        </p:spPr>
      </p:sp>
      <p:sp>
        <p:nvSpPr>
          <p:cNvPr id="137220" name="Rectangle 3"/>
          <p:cNvSpPr>
            <a:spLocks noGrp="1" noChangeArrowheads="1"/>
          </p:cNvSpPr>
          <p:nvPr>
            <p:ph type="body" idx="1"/>
          </p:nvPr>
        </p:nvSpPr>
        <p:spPr>
          <a:xfrm>
            <a:off x="912813" y="4343400"/>
            <a:ext cx="5032375" cy="4114800"/>
          </a:xfrm>
        </p:spPr>
        <p:txBody>
          <a:bodyPr lIns="91432" tIns="45716" rIns="91432" bIns="45716"/>
          <a:lstStyle/>
          <a:p>
            <a:r>
              <a:rPr lang="en-US">
                <a:solidFill>
                  <a:srgbClr val="000000"/>
                </a:solidFill>
                <a:cs typeface="Times New Roman" pitchFamily="18" charset="0"/>
              </a:rPr>
              <a:t>This intuitively explains implies why at least one of them will not</a:t>
            </a:r>
          </a:p>
          <a:p>
            <a:r>
              <a:rPr lang="en-US">
                <a:solidFill>
                  <a:srgbClr val="000000"/>
                </a:solidFill>
                <a:cs typeface="Times New Roman" pitchFamily="18" charset="0"/>
              </a:rPr>
              <a:t>enter the critical section if both are trying at the same time. Many coordination protocols use falg raising and </a:t>
            </a:r>
          </a:p>
          <a:p>
            <a:r>
              <a:rPr lang="en-US">
                <a:solidFill>
                  <a:srgbClr val="000000"/>
                </a:solidFill>
                <a:cs typeface="Times New Roman" pitchFamily="18" charset="0"/>
              </a:rPr>
              <a:t>The flag principle to guarantee that threads notice each other. </a:t>
            </a:r>
          </a:p>
          <a:p>
            <a:endParaRPr lang="en-US">
              <a:solidFill>
                <a:srgbClr val="000000"/>
              </a:solidFill>
              <a:cs typeface="Times New Roman" pitchFamily="18" charset="0"/>
            </a:endParaRPr>
          </a:p>
          <a:p>
            <a:r>
              <a:rPr lang="en-US">
                <a:solidFill>
                  <a:srgbClr val="000000"/>
                </a:solidFill>
                <a:cs typeface="Times New Roman" pitchFamily="18" charset="0"/>
              </a:rPr>
              <a:t>The following proof of mutual exclusion will not be</a:t>
            </a:r>
            <a:endParaRPr lang="en-US">
              <a:cs typeface="Times New Roman" pitchFamily="18" charset="0"/>
            </a:endParaRPr>
          </a:p>
          <a:p>
            <a:r>
              <a:rPr lang="en-US">
                <a:solidFill>
                  <a:srgbClr val="000000"/>
                </a:solidFill>
                <a:cs typeface="Times New Roman" pitchFamily="18" charset="0"/>
              </a:rPr>
              <a:t>presented in class, but we provide it just to give you some intuition</a:t>
            </a:r>
            <a:endParaRPr lang="en-US">
              <a:cs typeface="Times New Roman" pitchFamily="18" charset="0"/>
            </a:endParaRPr>
          </a:p>
          <a:p>
            <a:r>
              <a:rPr lang="en-US">
                <a:solidFill>
                  <a:srgbClr val="000000"/>
                </a:solidFill>
                <a:cs typeface="Times New Roman" pitchFamily="18" charset="0"/>
              </a:rPr>
              <a:t>about how one reasons about concurrent programs. Lets prove that if</a:t>
            </a:r>
            <a:endParaRPr lang="en-US">
              <a:cs typeface="Times New Roman" pitchFamily="18" charset="0"/>
            </a:endParaRPr>
          </a:p>
          <a:p>
            <a:r>
              <a:rPr lang="en-US">
                <a:solidFill>
                  <a:srgbClr val="000000"/>
                </a:solidFill>
                <a:cs typeface="Times New Roman" pitchFamily="18" charset="0"/>
              </a:rPr>
              <a:t>they follow the algorithm the dogs will never be together in the yard.</a:t>
            </a:r>
          </a:p>
          <a:p>
            <a:endParaRPr lang="en-US">
              <a:solidFill>
                <a:srgbClr val="000000"/>
              </a:solidFill>
              <a:cs typeface="Times New Roman" pitchFamily="18" charset="0"/>
            </a:endParaRPr>
          </a:p>
          <a:p>
            <a:r>
              <a:rPr lang="en-US">
                <a:solidFill>
                  <a:srgbClr val="000000"/>
                </a:solidFill>
                <a:cs typeface="Times New Roman" pitchFamily="18" charset="0"/>
              </a:rPr>
              <a:t>Assume by way contradiction that this is not the case. We are assuming</a:t>
            </a:r>
          </a:p>
          <a:p>
            <a:r>
              <a:rPr lang="en-US">
                <a:solidFill>
                  <a:srgbClr val="000000"/>
                </a:solidFill>
                <a:cs typeface="Times New Roman" pitchFamily="18" charset="0"/>
              </a:rPr>
              <a:t>that both dogs are in the yard. Therefore both Alice and Bob had a</a:t>
            </a:r>
          </a:p>
          <a:p>
            <a:r>
              <a:rPr lang="en-US">
                <a:solidFill>
                  <a:srgbClr val="000000"/>
                </a:solidFill>
                <a:cs typeface="Times New Roman" pitchFamily="18" charset="0"/>
              </a:rPr>
              <a:t>last ``looking'' action before they let their dog enter the yard. Lets</a:t>
            </a:r>
          </a:p>
          <a:p>
            <a:r>
              <a:rPr lang="en-US">
                <a:solidFill>
                  <a:srgbClr val="000000"/>
                </a:solidFill>
                <a:cs typeface="Times New Roman" pitchFamily="18" charset="0"/>
              </a:rPr>
              <a:t>take a look at the one who finished this looking action first. When he</a:t>
            </a:r>
          </a:p>
          <a:p>
            <a:r>
              <a:rPr lang="en-US">
                <a:solidFill>
                  <a:srgbClr val="000000"/>
                </a:solidFill>
                <a:cs typeface="Times New Roman" pitchFamily="18" charset="0"/>
              </a:rPr>
              <a:t>(she) looked, he (she) saw that the other one's flag was down. Without</a:t>
            </a:r>
          </a:p>
          <a:p>
            <a:r>
              <a:rPr lang="en-US">
                <a:solidFill>
                  <a:srgbClr val="000000"/>
                </a:solidFill>
                <a:cs typeface="Times New Roman" pitchFamily="18" charset="0"/>
              </a:rPr>
              <a:t>loss of generality let's assume it was Bob, so he had {\tt (=</a:t>
            </a:r>
          </a:p>
          <a:p>
            <a:r>
              <a:rPr lang="en-US">
                <a:solidFill>
                  <a:srgbClr val="000000"/>
                </a:solidFill>
                <a:cs typeface="Times New Roman" pitchFamily="18" charset="0"/>
              </a:rPr>
              <a:t>Alice-flag 'down)} as true, otherwise he couldn't have entered the</a:t>
            </a:r>
          </a:p>
          <a:p>
            <a:r>
              <a:rPr lang="en-US">
                <a:solidFill>
                  <a:srgbClr val="000000"/>
                </a:solidFill>
                <a:cs typeface="Times New Roman" pitchFamily="18" charset="0"/>
              </a:rPr>
              <a:t>critical section.  So it follows that Alice's flag was up {\em after}</a:t>
            </a:r>
          </a:p>
          <a:p>
            <a:r>
              <a:rPr lang="en-US">
                <a:solidFill>
                  <a:srgbClr val="000000"/>
                </a:solidFill>
                <a:cs typeface="Times New Roman" pitchFamily="18" charset="0"/>
              </a:rPr>
              <a:t>Bob finished his looking action. Therefore, Alice's looking was {\em</a:t>
            </a:r>
          </a:p>
          <a:p>
            <a:r>
              <a:rPr lang="en-US">
                <a:solidFill>
                  <a:srgbClr val="000000"/>
                </a:solidFill>
                <a:cs typeface="Times New Roman" pitchFamily="18" charset="0"/>
              </a:rPr>
              <a:t>completely after} the end of Bob's raising of his flag, so Alice must</a:t>
            </a:r>
          </a:p>
          <a:p>
            <a:r>
              <a:rPr lang="en-US">
                <a:solidFill>
                  <a:srgbClr val="000000"/>
                </a:solidFill>
                <a:cs typeface="Times New Roman" pitchFamily="18" charset="0"/>
              </a:rPr>
              <a:t>have seen this flag up and could not have entered the critical</a:t>
            </a:r>
          </a:p>
          <a:p>
            <a:r>
              <a:rPr lang="en-US">
                <a:solidFill>
                  <a:srgbClr val="000000"/>
                </a:solidFill>
                <a:cs typeface="Times New Roman" pitchFamily="18" charset="0"/>
              </a:rPr>
              <a:t>section, a contradiction.</a:t>
            </a:r>
          </a:p>
          <a:p>
            <a:r>
              <a:rPr lang="en-US">
                <a:solidFill>
                  <a:srgbClr val="000000"/>
                </a:solidFill>
                <a:cs typeface="Times New Roman" pitchFamily="18" charset="0"/>
              </a:rPr>
              <a:t> </a:t>
            </a:r>
          </a:p>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392E3E0-8FA3-42C7-AC58-9C25DED45D23}" type="slidenum">
              <a:rPr lang="en-US"/>
              <a:pPr/>
              <a:t>56</a:t>
            </a:fld>
            <a:endParaRPr lang="en-US"/>
          </a:p>
        </p:txBody>
      </p:sp>
      <p:sp>
        <p:nvSpPr>
          <p:cNvPr id="1392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56099EB-CCBF-409B-A8E5-A3026053A7DC}" type="slidenum">
              <a:rPr lang="x-none" sz="1200">
                <a:solidFill>
                  <a:srgbClr val="0000FF"/>
                </a:solidFill>
                <a:latin typeface="Marlett" pitchFamily="2" charset="2"/>
              </a:rPr>
              <a:pPr algn="r" eaLnBrk="0" hangingPunct="0"/>
              <a:t>56</a:t>
            </a:fld>
            <a:endParaRPr lang="en-US" sz="1200">
              <a:solidFill>
                <a:srgbClr val="0000FF"/>
              </a:solidFill>
              <a:latin typeface="Marlett" pitchFamily="2" charset="2"/>
            </a:endParaRPr>
          </a:p>
        </p:txBody>
      </p:sp>
      <p:sp>
        <p:nvSpPr>
          <p:cNvPr id="139267" name="Rectangle 2"/>
          <p:cNvSpPr>
            <a:spLocks noGrp="1" noRot="1" noChangeAspect="1" noChangeArrowheads="1" noTextEdit="1"/>
          </p:cNvSpPr>
          <p:nvPr>
            <p:ph type="sldImg"/>
          </p:nvPr>
        </p:nvSpPr>
        <p:spPr>
          <a:xfrm>
            <a:off x="1144588" y="685800"/>
            <a:ext cx="4572000" cy="3429000"/>
          </a:xfrm>
          <a:ln/>
        </p:spPr>
      </p:sp>
      <p:sp>
        <p:nvSpPr>
          <p:cNvPr id="139268" name="Rectangle 3"/>
          <p:cNvSpPr>
            <a:spLocks noGrp="1" noChangeArrowheads="1"/>
          </p:cNvSpPr>
          <p:nvPr>
            <p:ph type="body" idx="1"/>
          </p:nvPr>
        </p:nvSpPr>
        <p:spPr>
          <a:xfrm>
            <a:off x="914400" y="4343400"/>
            <a:ext cx="5029200" cy="4114800"/>
          </a:xfrm>
        </p:spPr>
        <p:txBody>
          <a:bodyPr lIns="91432" tIns="45716" rIns="91432" bIns="45716"/>
          <a:lstStyle/>
          <a:p>
            <a:r>
              <a:rPr lang="en-US"/>
              <a:t>If both look at the same time, then its OK to assume that Alice looked last. They both have different protocols but the part of the protocols that raises the flag for the last time and looks if the other’s flag is raised is the same.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7FC25BB-A8E3-44AD-B508-19A5617A7483}" type="slidenum">
              <a:rPr lang="en-US"/>
              <a:pPr/>
              <a:t>57</a:t>
            </a:fld>
            <a:endParaRPr lang="en-US"/>
          </a:p>
        </p:txBody>
      </p:sp>
      <p:sp>
        <p:nvSpPr>
          <p:cNvPr id="1413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ACA86D4-AA24-42FE-875E-942B5B96DF83}" type="slidenum">
              <a:rPr lang="x-none" sz="1200">
                <a:solidFill>
                  <a:srgbClr val="0000FF"/>
                </a:solidFill>
                <a:latin typeface="Marlett" pitchFamily="2" charset="2"/>
              </a:rPr>
              <a:pPr algn="r" eaLnBrk="0" hangingPunct="0"/>
              <a:t>57</a:t>
            </a:fld>
            <a:endParaRPr lang="en-US" sz="1200">
              <a:solidFill>
                <a:srgbClr val="0000FF"/>
              </a:solidFill>
              <a:latin typeface="Marlett" pitchFamily="2" charset="2"/>
            </a:endParaRPr>
          </a:p>
        </p:txBody>
      </p:sp>
      <p:sp>
        <p:nvSpPr>
          <p:cNvPr id="141315" name="Rectangle 2"/>
          <p:cNvSpPr>
            <a:spLocks noGrp="1" noRot="1" noChangeAspect="1" noChangeArrowheads="1" noTextEdit="1"/>
          </p:cNvSpPr>
          <p:nvPr>
            <p:ph type="sldImg"/>
          </p:nvPr>
        </p:nvSpPr>
        <p:spPr>
          <a:xfrm>
            <a:off x="1144588" y="685800"/>
            <a:ext cx="4572000" cy="3429000"/>
          </a:xfrm>
          <a:ln/>
        </p:spPr>
      </p:sp>
      <p:sp>
        <p:nvSpPr>
          <p:cNvPr id="141316" name="Rectangle 3"/>
          <p:cNvSpPr>
            <a:spLocks noGrp="1" noChangeArrowheads="1"/>
          </p:cNvSpPr>
          <p:nvPr>
            <p:ph type="body" idx="1"/>
          </p:nvPr>
        </p:nvSpPr>
        <p:spPr>
          <a:xfrm>
            <a:off x="914400" y="4343400"/>
            <a:ext cx="5029200" cy="4114800"/>
          </a:xfrm>
        </p:spPr>
        <p:txBody>
          <a:bodyPr lIns="91432" tIns="45716" rIns="91432" bIns="45716"/>
          <a:lstStyle/>
          <a:p>
            <a:r>
              <a:rPr lang="en-US"/>
              <a:t>Explanation: assume without loss of generality that Alice was the last to look in the last look each performed before they both let their animals in the pond concurrently. Then Bob’s last look must have been </a:t>
            </a:r>
          </a:p>
          <a:p>
            <a:r>
              <a:rPr lang="en-US"/>
              <a:t>before Alice’s last flag raising since Bob let his pet into the pond. But since Bob raised his flag before he looked, it follows that Alice must have seen Bob’s flag raised, a contradiction.</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71F8269-F594-4A29-8846-C9F9F9B6FC32}" type="slidenum">
              <a:rPr lang="en-US"/>
              <a:pPr/>
              <a:t>58</a:t>
            </a:fld>
            <a:endParaRPr lang="en-US"/>
          </a:p>
        </p:txBody>
      </p:sp>
      <p:sp>
        <p:nvSpPr>
          <p:cNvPr id="1433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80507D1-6054-44FB-B515-1A2B8FF660E5}" type="slidenum">
              <a:rPr lang="x-none" sz="1200">
                <a:solidFill>
                  <a:srgbClr val="0000FF"/>
                </a:solidFill>
                <a:latin typeface="Marlett" pitchFamily="2" charset="2"/>
              </a:rPr>
              <a:pPr algn="r" eaLnBrk="0" hangingPunct="0"/>
              <a:t>58</a:t>
            </a:fld>
            <a:endParaRPr lang="en-US" sz="1200">
              <a:solidFill>
                <a:srgbClr val="0000FF"/>
              </a:solidFill>
              <a:latin typeface="Marlett" pitchFamily="2" charset="2"/>
            </a:endParaRPr>
          </a:p>
        </p:txBody>
      </p:sp>
      <p:sp>
        <p:nvSpPr>
          <p:cNvPr id="143363" name="Rectangle 2"/>
          <p:cNvSpPr>
            <a:spLocks noGrp="1" noRot="1" noChangeAspect="1" noChangeArrowheads="1" noTextEdit="1"/>
          </p:cNvSpPr>
          <p:nvPr>
            <p:ph type="sldImg"/>
          </p:nvPr>
        </p:nvSpPr>
        <p:spPr>
          <a:xfrm>
            <a:off x="1144588" y="685800"/>
            <a:ext cx="4572000" cy="3429000"/>
          </a:xfrm>
          <a:ln/>
        </p:spPr>
      </p:sp>
      <p:sp>
        <p:nvSpPr>
          <p:cNvPr id="14336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F8071CD-3C92-4646-92D9-098F83849D69}" type="slidenum">
              <a:rPr lang="en-US"/>
              <a:pPr/>
              <a:t>59</a:t>
            </a:fld>
            <a:endParaRPr lang="en-US"/>
          </a:p>
        </p:txBody>
      </p:sp>
      <p:sp>
        <p:nvSpPr>
          <p:cNvPr id="1454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80959459-B586-4FAB-BE4A-283024FAA125}" type="slidenum">
              <a:rPr lang="x-none" sz="1200">
                <a:solidFill>
                  <a:srgbClr val="0000FF"/>
                </a:solidFill>
                <a:latin typeface="Marlett" pitchFamily="2" charset="2"/>
              </a:rPr>
              <a:pPr algn="r" eaLnBrk="0" hangingPunct="0"/>
              <a:t>59</a:t>
            </a:fld>
            <a:endParaRPr lang="en-US" sz="1200">
              <a:solidFill>
                <a:srgbClr val="0000FF"/>
              </a:solidFill>
              <a:latin typeface="Marlett" pitchFamily="2" charset="2"/>
            </a:endParaRPr>
          </a:p>
        </p:txBody>
      </p:sp>
      <p:sp>
        <p:nvSpPr>
          <p:cNvPr id="145411" name="Rectangle 2"/>
          <p:cNvSpPr>
            <a:spLocks noGrp="1" noRot="1" noChangeAspect="1" noChangeArrowheads="1" noTextEdit="1"/>
          </p:cNvSpPr>
          <p:nvPr>
            <p:ph type="sldImg"/>
          </p:nvPr>
        </p:nvSpPr>
        <p:spPr>
          <a:xfrm>
            <a:off x="1144588" y="685800"/>
            <a:ext cx="4572000" cy="3429000"/>
          </a:xfrm>
          <a:ln/>
        </p:spPr>
      </p:sp>
      <p:sp>
        <p:nvSpPr>
          <p:cNvPr id="14541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FEAC63B-B9B5-483F-A20B-4E67C4050CFA}" type="slidenum">
              <a:rPr lang="en-US"/>
              <a:pPr/>
              <a:t>6</a:t>
            </a:fld>
            <a:endParaRPr lang="en-US"/>
          </a:p>
        </p:txBody>
      </p:sp>
      <p:sp>
        <p:nvSpPr>
          <p:cNvPr id="368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549BBFD-CE67-4707-A6F9-A7DA0C7722E8}" type="slidenum">
              <a:rPr lang="x-none" sz="1200">
                <a:solidFill>
                  <a:srgbClr val="0000FF"/>
                </a:solidFill>
                <a:latin typeface="Marlett" pitchFamily="2" charset="2"/>
              </a:rPr>
              <a:pPr algn="r" eaLnBrk="0" hangingPunct="0"/>
              <a:t>6</a:t>
            </a:fld>
            <a:endParaRPr lang="en-US" sz="1200">
              <a:solidFill>
                <a:srgbClr val="0000FF"/>
              </a:solidFill>
              <a:latin typeface="Marlett" pitchFamily="2" charset="2"/>
            </a:endParaRPr>
          </a:p>
        </p:txBody>
      </p:sp>
      <p:sp>
        <p:nvSpPr>
          <p:cNvPr id="36867" name="Rectangle 2"/>
          <p:cNvSpPr>
            <a:spLocks noGrp="1" noRot="1" noChangeAspect="1" noChangeArrowheads="1" noTextEdit="1"/>
          </p:cNvSpPr>
          <p:nvPr>
            <p:ph type="sldImg"/>
          </p:nvPr>
        </p:nvSpPr>
        <p:spPr>
          <a:xfrm>
            <a:off x="1144588" y="685800"/>
            <a:ext cx="4572000" cy="3429000"/>
          </a:xfrm>
          <a:ln/>
        </p:spPr>
      </p:sp>
      <p:sp>
        <p:nvSpPr>
          <p:cNvPr id="3686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5262226-07EE-46B4-B27B-01A5E602DB15}" type="slidenum">
              <a:rPr lang="en-US"/>
              <a:pPr/>
              <a:t>60</a:t>
            </a:fld>
            <a:endParaRPr lang="en-US"/>
          </a:p>
        </p:txBody>
      </p:sp>
      <p:sp>
        <p:nvSpPr>
          <p:cNvPr id="1474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67461D2-68BA-4747-B81B-2850F5308AE6}" type="slidenum">
              <a:rPr lang="x-none" sz="1200">
                <a:solidFill>
                  <a:srgbClr val="0000FF"/>
                </a:solidFill>
                <a:latin typeface="Marlett" pitchFamily="2" charset="2"/>
              </a:rPr>
              <a:pPr algn="r" eaLnBrk="0" hangingPunct="0"/>
              <a:t>60</a:t>
            </a:fld>
            <a:endParaRPr lang="en-US" sz="1200">
              <a:solidFill>
                <a:srgbClr val="0000FF"/>
              </a:solidFill>
              <a:latin typeface="Marlett" pitchFamily="2" charset="2"/>
            </a:endParaRPr>
          </a:p>
        </p:txBody>
      </p:sp>
      <p:sp>
        <p:nvSpPr>
          <p:cNvPr id="147459" name="Rectangle 2"/>
          <p:cNvSpPr>
            <a:spLocks noGrp="1" noRot="1" noChangeAspect="1" noChangeArrowheads="1" noTextEdit="1"/>
          </p:cNvSpPr>
          <p:nvPr>
            <p:ph type="sldImg"/>
          </p:nvPr>
        </p:nvSpPr>
        <p:spPr>
          <a:xfrm>
            <a:off x="1144588" y="685800"/>
            <a:ext cx="4572000" cy="3429000"/>
          </a:xfrm>
          <a:ln/>
        </p:spPr>
      </p:sp>
      <p:sp>
        <p:nvSpPr>
          <p:cNvPr id="14746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0BA8499-3350-4CCF-B8A6-7F5DA45CE155}" type="slidenum">
              <a:rPr lang="en-US"/>
              <a:pPr/>
              <a:t>61</a:t>
            </a:fld>
            <a:endParaRPr lang="en-US"/>
          </a:p>
        </p:txBody>
      </p:sp>
      <p:sp>
        <p:nvSpPr>
          <p:cNvPr id="1495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20B5187-8D56-4001-906A-4E5990BF71BA}" type="slidenum">
              <a:rPr lang="x-none" sz="1200">
                <a:solidFill>
                  <a:srgbClr val="0000FF"/>
                </a:solidFill>
                <a:latin typeface="Marlett" pitchFamily="2" charset="2"/>
              </a:rPr>
              <a:pPr algn="r" eaLnBrk="0" hangingPunct="0"/>
              <a:t>61</a:t>
            </a:fld>
            <a:endParaRPr lang="en-US" sz="1200">
              <a:solidFill>
                <a:srgbClr val="0000FF"/>
              </a:solidFill>
              <a:latin typeface="Marlett" pitchFamily="2" charset="2"/>
            </a:endParaRPr>
          </a:p>
        </p:txBody>
      </p:sp>
      <p:sp>
        <p:nvSpPr>
          <p:cNvPr id="149507" name="Rectangle 2"/>
          <p:cNvSpPr>
            <a:spLocks noGrp="1" noRot="1" noChangeAspect="1" noChangeArrowheads="1" noTextEdit="1"/>
          </p:cNvSpPr>
          <p:nvPr>
            <p:ph type="sldImg"/>
          </p:nvPr>
        </p:nvSpPr>
        <p:spPr>
          <a:xfrm>
            <a:off x="1144588" y="685800"/>
            <a:ext cx="4572000" cy="3429000"/>
          </a:xfrm>
          <a:ln/>
        </p:spPr>
      </p:sp>
      <p:sp>
        <p:nvSpPr>
          <p:cNvPr id="149508" name="Rectangle 3"/>
          <p:cNvSpPr>
            <a:spLocks noGrp="1" noChangeArrowheads="1"/>
          </p:cNvSpPr>
          <p:nvPr>
            <p:ph type="body" idx="1"/>
          </p:nvPr>
        </p:nvSpPr>
        <p:spPr>
          <a:xfrm>
            <a:off x="914400" y="4343400"/>
            <a:ext cx="5029200" cy="4114800"/>
          </a:xfrm>
        </p:spPr>
        <p:txBody>
          <a:bodyPr lIns="91432" tIns="45716" rIns="91432" bIns="45716"/>
          <a:lstStyle/>
          <a:p>
            <a:r>
              <a:rPr lang="en-US"/>
              <a:t>The protocol is unfair. Another property of compelling interest above no-deadlock is no-starvation:</a:t>
            </a:r>
          </a:p>
          <a:p>
            <a:r>
              <a:rPr lang="en-US"/>
              <a:t>if a pet wants to enter the yard, will it eventually succeed?</a:t>
            </a:r>
          </a:p>
          <a:p>
            <a:r>
              <a:rPr lang="en-US"/>
              <a:t>Here, Alice and Bob's protocol performs poorly. Whenever Alice and</a:t>
            </a:r>
          </a:p>
          <a:p>
            <a:r>
              <a:rPr lang="en-US"/>
              <a:t>Bob conflict, Bob defers to Alice, so it is possible that Alice's</a:t>
            </a:r>
          </a:p>
          <a:p>
            <a:r>
              <a:rPr lang="en-US"/>
              <a:t>pet can use the pond over and over again, while Bob's pet becomes</a:t>
            </a:r>
          </a:p>
          <a:p>
            <a:r>
              <a:rPr lang="en-US"/>
              <a:t>increasing uncomfortable.  Later on, we will see how to make</a:t>
            </a:r>
          </a:p>
          <a:p>
            <a:r>
              <a:rPr lang="en-US"/>
              <a:t>protocols prevent starvation.</a:t>
            </a:r>
          </a:p>
          <a:p>
            <a:endParaRPr lang="en-US"/>
          </a:p>
          <a:p>
            <a:r>
              <a:rPr lang="en-US"/>
              <a:t>Waiting is problematic in terms of performance as we will explain in more detail later in the lecture</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57FE06A-2654-4EC5-9818-675884549D12}" type="slidenum">
              <a:rPr lang="en-US"/>
              <a:pPr/>
              <a:t>62</a:t>
            </a:fld>
            <a:endParaRPr lang="en-US"/>
          </a:p>
        </p:txBody>
      </p:sp>
      <p:sp>
        <p:nvSpPr>
          <p:cNvPr id="1515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9987814-562D-4B04-AA1D-4E8F9FCAAF2B}" type="slidenum">
              <a:rPr lang="x-none" sz="1200">
                <a:solidFill>
                  <a:srgbClr val="0000FF"/>
                </a:solidFill>
                <a:latin typeface="Marlett" pitchFamily="2" charset="2"/>
              </a:rPr>
              <a:pPr algn="r" eaLnBrk="0" hangingPunct="0"/>
              <a:t>62</a:t>
            </a:fld>
            <a:endParaRPr lang="en-US" sz="1200">
              <a:solidFill>
                <a:srgbClr val="0000FF"/>
              </a:solidFill>
              <a:latin typeface="Marlett" pitchFamily="2" charset="2"/>
            </a:endParaRPr>
          </a:p>
        </p:txBody>
      </p:sp>
      <p:sp>
        <p:nvSpPr>
          <p:cNvPr id="151555" name="Rectangle 2"/>
          <p:cNvSpPr>
            <a:spLocks noGrp="1" noRot="1" noChangeAspect="1" noChangeArrowheads="1" noTextEdit="1"/>
          </p:cNvSpPr>
          <p:nvPr>
            <p:ph type="sldImg"/>
          </p:nvPr>
        </p:nvSpPr>
        <p:spPr>
          <a:xfrm>
            <a:off x="1143000" y="685800"/>
            <a:ext cx="4573588" cy="3430588"/>
          </a:xfrm>
          <a:ln/>
        </p:spPr>
      </p:sp>
      <p:sp>
        <p:nvSpPr>
          <p:cNvPr id="151556" name="Rectangle 3"/>
          <p:cNvSpPr>
            <a:spLocks noGrp="1" noChangeArrowheads="1"/>
          </p:cNvSpPr>
          <p:nvPr>
            <p:ph type="body" idx="1"/>
          </p:nvPr>
        </p:nvSpPr>
        <p:spPr>
          <a:xfrm>
            <a:off x="912813" y="4343400"/>
            <a:ext cx="5032375" cy="4114800"/>
          </a:xfrm>
        </p:spPr>
        <p:txBody>
          <a:bodyPr lIns="91432" tIns="45716" rIns="91432" bIns="45716"/>
          <a:lstStyle/>
          <a:p>
            <a:r>
              <a:rPr lang="en-US">
                <a:cs typeface="Times New Roman" pitchFamily="18" charset="0"/>
              </a:rPr>
              <a:t>During the course we will devote quite a bit of effort to understanding the tradeoffs that have to do with the use of mutual exclusion.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8585305-ED23-448D-9392-277DB96BA669}" type="slidenum">
              <a:rPr lang="en-US"/>
              <a:pPr/>
              <a:t>63</a:t>
            </a:fld>
            <a:endParaRPr lang="en-US"/>
          </a:p>
        </p:txBody>
      </p:sp>
      <p:sp>
        <p:nvSpPr>
          <p:cNvPr id="1556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97BDFB3-4C63-4BFC-907D-05C5DC99FCE9}" type="slidenum">
              <a:rPr lang="x-none" sz="1200">
                <a:solidFill>
                  <a:srgbClr val="0000FF"/>
                </a:solidFill>
                <a:latin typeface="Marlett" pitchFamily="2" charset="2"/>
              </a:rPr>
              <a:pPr algn="r" eaLnBrk="0" hangingPunct="0"/>
              <a:t>63</a:t>
            </a:fld>
            <a:endParaRPr lang="en-US" sz="1200">
              <a:solidFill>
                <a:srgbClr val="0000FF"/>
              </a:solidFill>
              <a:latin typeface="Marlett" pitchFamily="2" charset="2"/>
            </a:endParaRPr>
          </a:p>
        </p:txBody>
      </p:sp>
      <p:sp>
        <p:nvSpPr>
          <p:cNvPr id="155651" name="Rectangle 2"/>
          <p:cNvSpPr>
            <a:spLocks noGrp="1" noRot="1" noChangeAspect="1" noChangeArrowheads="1" noTextEdit="1"/>
          </p:cNvSpPr>
          <p:nvPr>
            <p:ph type="sldImg"/>
          </p:nvPr>
        </p:nvSpPr>
        <p:spPr>
          <a:xfrm>
            <a:off x="1144588" y="685800"/>
            <a:ext cx="4572000" cy="3429000"/>
          </a:xfrm>
          <a:ln/>
        </p:spPr>
      </p:sp>
      <p:sp>
        <p:nvSpPr>
          <p:cNvPr id="15565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1336DB4-D551-4383-85BC-3271FC0F5001}" type="slidenum">
              <a:rPr lang="en-US"/>
              <a:pPr/>
              <a:t>64</a:t>
            </a:fld>
            <a:endParaRPr lang="en-US"/>
          </a:p>
        </p:txBody>
      </p:sp>
      <p:sp>
        <p:nvSpPr>
          <p:cNvPr id="1576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B734B10-88C4-4D42-B3B7-812785E4A336}" type="slidenum">
              <a:rPr lang="x-none" sz="1200">
                <a:solidFill>
                  <a:srgbClr val="0000FF"/>
                </a:solidFill>
                <a:latin typeface="Marlett" pitchFamily="2" charset="2"/>
              </a:rPr>
              <a:pPr algn="r" eaLnBrk="0" hangingPunct="0"/>
              <a:t>64</a:t>
            </a:fld>
            <a:endParaRPr lang="en-US" sz="1200">
              <a:solidFill>
                <a:srgbClr val="0000FF"/>
              </a:solidFill>
              <a:latin typeface="Marlett" pitchFamily="2" charset="2"/>
            </a:endParaRPr>
          </a:p>
        </p:txBody>
      </p:sp>
      <p:sp>
        <p:nvSpPr>
          <p:cNvPr id="157699" name="Rectangle 2"/>
          <p:cNvSpPr>
            <a:spLocks noGrp="1" noRot="1" noChangeAspect="1" noChangeArrowheads="1" noTextEdit="1"/>
          </p:cNvSpPr>
          <p:nvPr>
            <p:ph type="sldImg"/>
          </p:nvPr>
        </p:nvSpPr>
        <p:spPr>
          <a:xfrm>
            <a:off x="1144588" y="685800"/>
            <a:ext cx="4572000" cy="3429000"/>
          </a:xfrm>
          <a:ln/>
        </p:spPr>
      </p:sp>
      <p:sp>
        <p:nvSpPr>
          <p:cNvPr id="157700" name="Rectangle 3"/>
          <p:cNvSpPr>
            <a:spLocks noGrp="1" noChangeArrowheads="1"/>
          </p:cNvSpPr>
          <p:nvPr>
            <p:ph type="body" idx="1"/>
          </p:nvPr>
        </p:nvSpPr>
        <p:spPr>
          <a:xfrm>
            <a:off x="914400" y="4343400"/>
            <a:ext cx="5029200" cy="4114800"/>
          </a:xfrm>
        </p:spPr>
        <p:txBody>
          <a:bodyPr lIns="91432" tIns="45716" rIns="91432" bIns="45716"/>
          <a:lstStyle/>
          <a:p>
            <a:r>
              <a:rPr lang="en-US"/>
              <a:t>Joke: say that with a probability of 50% they divorce.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BA86F5B-0DEC-4599-A4CA-3290D6B8CC30}" type="slidenum">
              <a:rPr lang="en-US"/>
              <a:pPr/>
              <a:t>65</a:t>
            </a:fld>
            <a:endParaRPr lang="en-US"/>
          </a:p>
        </p:txBody>
      </p:sp>
      <p:sp>
        <p:nvSpPr>
          <p:cNvPr id="1597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CFDFA58-208A-4EBF-ADC2-E651AA9FECD8}" type="slidenum">
              <a:rPr lang="x-none" sz="1200">
                <a:solidFill>
                  <a:srgbClr val="0000FF"/>
                </a:solidFill>
                <a:latin typeface="Marlett" pitchFamily="2" charset="2"/>
              </a:rPr>
              <a:pPr algn="r" eaLnBrk="0" hangingPunct="0"/>
              <a:t>65</a:t>
            </a:fld>
            <a:endParaRPr lang="en-US" sz="1200">
              <a:solidFill>
                <a:srgbClr val="0000FF"/>
              </a:solidFill>
              <a:latin typeface="Marlett" pitchFamily="2" charset="2"/>
            </a:endParaRPr>
          </a:p>
        </p:txBody>
      </p:sp>
      <p:sp>
        <p:nvSpPr>
          <p:cNvPr id="159747" name="Rectangle 2"/>
          <p:cNvSpPr>
            <a:spLocks noGrp="1" noRot="1" noChangeAspect="1" noChangeArrowheads="1" noTextEdit="1"/>
          </p:cNvSpPr>
          <p:nvPr>
            <p:ph type="sldImg"/>
          </p:nvPr>
        </p:nvSpPr>
        <p:spPr>
          <a:xfrm>
            <a:off x="1144588" y="685800"/>
            <a:ext cx="4572000" cy="3429000"/>
          </a:xfrm>
          <a:ln/>
        </p:spPr>
      </p:sp>
      <p:sp>
        <p:nvSpPr>
          <p:cNvPr id="159748" name="Rectangle 3"/>
          <p:cNvSpPr>
            <a:spLocks noGrp="1" noChangeArrowheads="1"/>
          </p:cNvSpPr>
          <p:nvPr>
            <p:ph type="body" idx="1"/>
          </p:nvPr>
        </p:nvSpPr>
        <p:spPr>
          <a:xfrm>
            <a:off x="914400" y="4343400"/>
            <a:ext cx="5029200" cy="4114800"/>
          </a:xfrm>
        </p:spPr>
        <p:txBody>
          <a:bodyPr lIns="91432" tIns="45716" rIns="91432" bIns="45716"/>
          <a:lstStyle/>
          <a:p>
            <a:r>
              <a:rPr lang="en-US"/>
              <a:t>Joke: say that with a probability of 50% they divorce.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ADB60BA-3D59-44F1-95F4-9FFDFBD79D0B}" type="slidenum">
              <a:rPr lang="en-US"/>
              <a:pPr/>
              <a:t>66</a:t>
            </a:fld>
            <a:endParaRPr lang="en-US"/>
          </a:p>
        </p:txBody>
      </p:sp>
      <p:sp>
        <p:nvSpPr>
          <p:cNvPr id="1617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1B11448-C88F-4B27-9E86-3970687D3D95}" type="slidenum">
              <a:rPr lang="x-none" sz="1200">
                <a:solidFill>
                  <a:srgbClr val="0000FF"/>
                </a:solidFill>
                <a:latin typeface="Marlett" pitchFamily="2" charset="2"/>
              </a:rPr>
              <a:pPr algn="r" eaLnBrk="0" hangingPunct="0"/>
              <a:t>66</a:t>
            </a:fld>
            <a:endParaRPr lang="en-US" sz="1200">
              <a:solidFill>
                <a:srgbClr val="0000FF"/>
              </a:solidFill>
              <a:latin typeface="Marlett" pitchFamily="2" charset="2"/>
            </a:endParaRPr>
          </a:p>
        </p:txBody>
      </p:sp>
      <p:sp>
        <p:nvSpPr>
          <p:cNvPr id="161795" name="Rectangle 2"/>
          <p:cNvSpPr>
            <a:spLocks noGrp="1" noRot="1" noChangeAspect="1" noChangeArrowheads="1" noTextEdit="1"/>
          </p:cNvSpPr>
          <p:nvPr>
            <p:ph type="sldImg"/>
          </p:nvPr>
        </p:nvSpPr>
        <p:spPr>
          <a:xfrm>
            <a:off x="1144588" y="685800"/>
            <a:ext cx="4572000" cy="3429000"/>
          </a:xfrm>
          <a:ln/>
        </p:spPr>
      </p:sp>
      <p:sp>
        <p:nvSpPr>
          <p:cNvPr id="16179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ECE3027-D364-4E1B-B208-D1E4039C6CA7}" type="slidenum">
              <a:rPr lang="en-US"/>
              <a:pPr/>
              <a:t>67</a:t>
            </a:fld>
            <a:endParaRPr lang="en-US"/>
          </a:p>
        </p:txBody>
      </p:sp>
      <p:sp>
        <p:nvSpPr>
          <p:cNvPr id="1638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55E393F-6981-475D-89E4-58378C6C4074}" type="slidenum">
              <a:rPr lang="x-none" sz="1200">
                <a:solidFill>
                  <a:srgbClr val="0000FF"/>
                </a:solidFill>
                <a:latin typeface="Marlett" pitchFamily="2" charset="2"/>
              </a:rPr>
              <a:pPr algn="r" eaLnBrk="0" hangingPunct="0"/>
              <a:t>67</a:t>
            </a:fld>
            <a:endParaRPr lang="en-US" sz="1200">
              <a:solidFill>
                <a:srgbClr val="0000FF"/>
              </a:solidFill>
              <a:latin typeface="Marlett" pitchFamily="2" charset="2"/>
            </a:endParaRPr>
          </a:p>
        </p:txBody>
      </p:sp>
      <p:sp>
        <p:nvSpPr>
          <p:cNvPr id="163843" name="Rectangle 2"/>
          <p:cNvSpPr>
            <a:spLocks noGrp="1" noRot="1" noChangeAspect="1" noChangeArrowheads="1" noTextEdit="1"/>
          </p:cNvSpPr>
          <p:nvPr>
            <p:ph type="sldImg"/>
          </p:nvPr>
        </p:nvSpPr>
        <p:spPr>
          <a:xfrm>
            <a:off x="1144588" y="685800"/>
            <a:ext cx="4572000" cy="3429000"/>
          </a:xfrm>
          <a:ln/>
        </p:spPr>
      </p:sp>
      <p:sp>
        <p:nvSpPr>
          <p:cNvPr id="16384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1FD582B-F71C-4B64-B644-732AFC0D810C}" type="slidenum">
              <a:rPr lang="en-US"/>
              <a:pPr/>
              <a:t>68</a:t>
            </a:fld>
            <a:endParaRPr lang="en-US"/>
          </a:p>
        </p:txBody>
      </p:sp>
      <p:sp>
        <p:nvSpPr>
          <p:cNvPr id="1658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5C46A12-9E8B-4AD8-A5D0-5F6B1E0EF4CD}" type="slidenum">
              <a:rPr lang="x-none" sz="1200">
                <a:solidFill>
                  <a:srgbClr val="0000FF"/>
                </a:solidFill>
                <a:latin typeface="Marlett" pitchFamily="2" charset="2"/>
              </a:rPr>
              <a:pPr algn="r" eaLnBrk="0" hangingPunct="0"/>
              <a:t>68</a:t>
            </a:fld>
            <a:endParaRPr lang="en-US" sz="1200">
              <a:solidFill>
                <a:srgbClr val="0000FF"/>
              </a:solidFill>
              <a:latin typeface="Marlett" pitchFamily="2" charset="2"/>
            </a:endParaRPr>
          </a:p>
        </p:txBody>
      </p:sp>
      <p:sp>
        <p:nvSpPr>
          <p:cNvPr id="165891" name="Rectangle 2"/>
          <p:cNvSpPr>
            <a:spLocks noGrp="1" noRot="1" noChangeAspect="1" noChangeArrowheads="1" noTextEdit="1"/>
          </p:cNvSpPr>
          <p:nvPr>
            <p:ph type="sldImg"/>
          </p:nvPr>
        </p:nvSpPr>
        <p:spPr>
          <a:xfrm>
            <a:off x="1144588" y="685800"/>
            <a:ext cx="4572000" cy="3429000"/>
          </a:xfrm>
          <a:ln/>
        </p:spPr>
      </p:sp>
      <p:sp>
        <p:nvSpPr>
          <p:cNvPr id="165892" name="Rectangle 3"/>
          <p:cNvSpPr>
            <a:spLocks noGrp="1" noChangeArrowheads="1"/>
          </p:cNvSpPr>
          <p:nvPr>
            <p:ph type="body" idx="1"/>
          </p:nvPr>
        </p:nvSpPr>
        <p:spPr>
          <a:xfrm>
            <a:off x="914400" y="4343400"/>
            <a:ext cx="5029200" cy="4114800"/>
          </a:xfrm>
        </p:spPr>
        <p:txBody>
          <a:bodyPr lIns="91432" tIns="45716" rIns="91432" bIns="45716"/>
          <a:lstStyle/>
          <a:p>
            <a:r>
              <a:rPr lang="en-US"/>
              <a:t>Many coordination problems are producer consumer problems, in fact, whenever an algorith involves the word “buffer” chances are high that we are talking about a producer consumer algorithm.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C86F09B-4BC0-49A8-8FB2-86ECF13466DF}" type="slidenum">
              <a:rPr lang="en-US"/>
              <a:pPr/>
              <a:t>69</a:t>
            </a:fld>
            <a:endParaRPr lang="en-US"/>
          </a:p>
        </p:txBody>
      </p:sp>
      <p:sp>
        <p:nvSpPr>
          <p:cNvPr id="1679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F795794-1F7F-4C7C-A54B-F20E8FDF3BFB}" type="slidenum">
              <a:rPr lang="x-none" sz="1200">
                <a:solidFill>
                  <a:srgbClr val="0000FF"/>
                </a:solidFill>
                <a:latin typeface="Marlett" pitchFamily="2" charset="2"/>
              </a:rPr>
              <a:pPr algn="r" eaLnBrk="0" hangingPunct="0"/>
              <a:t>69</a:t>
            </a:fld>
            <a:endParaRPr lang="en-US" sz="1200">
              <a:solidFill>
                <a:srgbClr val="0000FF"/>
              </a:solidFill>
              <a:latin typeface="Marlett" pitchFamily="2" charset="2"/>
            </a:endParaRPr>
          </a:p>
        </p:txBody>
      </p:sp>
      <p:sp>
        <p:nvSpPr>
          <p:cNvPr id="167939" name="Rectangle 2"/>
          <p:cNvSpPr>
            <a:spLocks noGrp="1" noRot="1" noChangeAspect="1" noChangeArrowheads="1" noTextEdit="1"/>
          </p:cNvSpPr>
          <p:nvPr>
            <p:ph type="sldImg"/>
          </p:nvPr>
        </p:nvSpPr>
        <p:spPr>
          <a:xfrm>
            <a:off x="1144588" y="685800"/>
            <a:ext cx="4572000" cy="3429000"/>
          </a:xfrm>
          <a:ln/>
        </p:spPr>
      </p:sp>
      <p:sp>
        <p:nvSpPr>
          <p:cNvPr id="16794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BCD18D0-3D7D-4598-B318-DDD3639EFE08}" type="slidenum">
              <a:rPr lang="en-US"/>
              <a:pPr/>
              <a:t>7</a:t>
            </a:fld>
            <a:endParaRPr lang="en-US"/>
          </a:p>
        </p:txBody>
      </p:sp>
      <p:sp>
        <p:nvSpPr>
          <p:cNvPr id="389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9C308F7-FB2D-42D9-9222-4795855929B8}" type="slidenum">
              <a:rPr lang="x-none" sz="1200">
                <a:solidFill>
                  <a:srgbClr val="0000FF"/>
                </a:solidFill>
                <a:latin typeface="Marlett" pitchFamily="2" charset="2"/>
              </a:rPr>
              <a:pPr algn="r" eaLnBrk="0" hangingPunct="0"/>
              <a:t>7</a:t>
            </a:fld>
            <a:endParaRPr lang="en-US" sz="1200">
              <a:solidFill>
                <a:srgbClr val="0000FF"/>
              </a:solidFill>
              <a:latin typeface="Marlett" pitchFamily="2" charset="2"/>
            </a:endParaRPr>
          </a:p>
        </p:txBody>
      </p:sp>
      <p:sp>
        <p:nvSpPr>
          <p:cNvPr id="38915" name="Rectangle 2"/>
          <p:cNvSpPr>
            <a:spLocks noGrp="1" noRot="1" noChangeAspect="1" noChangeArrowheads="1" noTextEdit="1"/>
          </p:cNvSpPr>
          <p:nvPr>
            <p:ph type="sldImg"/>
          </p:nvPr>
        </p:nvSpPr>
        <p:spPr>
          <a:xfrm>
            <a:off x="1144588" y="685800"/>
            <a:ext cx="4572000" cy="3429000"/>
          </a:xfrm>
          <a:ln/>
        </p:spPr>
      </p:sp>
      <p:sp>
        <p:nvSpPr>
          <p:cNvPr id="3891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119D2D-1259-45BE-9CA5-0832778FE570}" type="slidenum">
              <a:rPr lang="en-US"/>
              <a:pPr/>
              <a:t>70</a:t>
            </a:fld>
            <a:endParaRPr lang="en-US"/>
          </a:p>
        </p:txBody>
      </p:sp>
      <p:sp>
        <p:nvSpPr>
          <p:cNvPr id="1699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C78D42AB-6F3C-4F28-8CEF-454138DE8DBB}" type="slidenum">
              <a:rPr lang="x-none" sz="1200">
                <a:solidFill>
                  <a:srgbClr val="0000FF"/>
                </a:solidFill>
                <a:latin typeface="Marlett" pitchFamily="2" charset="2"/>
              </a:rPr>
              <a:pPr algn="r" eaLnBrk="0" hangingPunct="0"/>
              <a:t>70</a:t>
            </a:fld>
            <a:endParaRPr lang="en-US" sz="1200">
              <a:solidFill>
                <a:srgbClr val="0000FF"/>
              </a:solidFill>
              <a:latin typeface="Marlett" pitchFamily="2" charset="2"/>
            </a:endParaRPr>
          </a:p>
        </p:txBody>
      </p:sp>
      <p:sp>
        <p:nvSpPr>
          <p:cNvPr id="169987" name="Rectangle 2"/>
          <p:cNvSpPr>
            <a:spLocks noGrp="1" noRot="1" noChangeAspect="1" noChangeArrowheads="1" noTextEdit="1"/>
          </p:cNvSpPr>
          <p:nvPr>
            <p:ph type="sldImg"/>
          </p:nvPr>
        </p:nvSpPr>
        <p:spPr>
          <a:xfrm>
            <a:off x="1144588" y="685800"/>
            <a:ext cx="4572000" cy="3429000"/>
          </a:xfrm>
          <a:ln/>
        </p:spPr>
      </p:sp>
      <p:sp>
        <p:nvSpPr>
          <p:cNvPr id="16998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36C6267-3A9D-4DF3-9226-9D5347D48D65}" type="slidenum">
              <a:rPr lang="en-US"/>
              <a:pPr/>
              <a:t>71</a:t>
            </a:fld>
            <a:endParaRPr lang="en-US"/>
          </a:p>
        </p:txBody>
      </p:sp>
      <p:sp>
        <p:nvSpPr>
          <p:cNvPr id="1720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CCAB0B2C-E609-4086-AE4E-A9223CA32DDA}" type="slidenum">
              <a:rPr lang="x-none" sz="1200">
                <a:solidFill>
                  <a:srgbClr val="0000FF"/>
                </a:solidFill>
                <a:latin typeface="Marlett" pitchFamily="2" charset="2"/>
              </a:rPr>
              <a:pPr algn="r" eaLnBrk="0" hangingPunct="0"/>
              <a:t>71</a:t>
            </a:fld>
            <a:endParaRPr lang="en-US" sz="1200">
              <a:solidFill>
                <a:srgbClr val="0000FF"/>
              </a:solidFill>
              <a:latin typeface="Marlett" pitchFamily="2" charset="2"/>
            </a:endParaRPr>
          </a:p>
        </p:txBody>
      </p:sp>
      <p:sp>
        <p:nvSpPr>
          <p:cNvPr id="172035" name="Rectangle 2"/>
          <p:cNvSpPr>
            <a:spLocks noGrp="1" noRot="1" noChangeAspect="1" noChangeArrowheads="1" noTextEdit="1"/>
          </p:cNvSpPr>
          <p:nvPr>
            <p:ph type="sldImg"/>
          </p:nvPr>
        </p:nvSpPr>
        <p:spPr>
          <a:xfrm>
            <a:off x="1144588" y="685800"/>
            <a:ext cx="4572000" cy="3429000"/>
          </a:xfrm>
          <a:ln/>
        </p:spPr>
      </p:sp>
      <p:sp>
        <p:nvSpPr>
          <p:cNvPr id="17203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6C5A15E-2217-4EA8-B9FC-7FB1E925231A}" type="slidenum">
              <a:rPr lang="en-US"/>
              <a:pPr/>
              <a:t>72</a:t>
            </a:fld>
            <a:endParaRPr lang="en-US"/>
          </a:p>
        </p:txBody>
      </p:sp>
      <p:sp>
        <p:nvSpPr>
          <p:cNvPr id="1740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C4D1266-5F59-4EF6-9DFE-03A7574CA6FF}" type="slidenum">
              <a:rPr lang="x-none" sz="1200">
                <a:solidFill>
                  <a:srgbClr val="0000FF"/>
                </a:solidFill>
                <a:latin typeface="Marlett" pitchFamily="2" charset="2"/>
              </a:rPr>
              <a:pPr algn="r" eaLnBrk="0" hangingPunct="0"/>
              <a:t>72</a:t>
            </a:fld>
            <a:endParaRPr lang="en-US" sz="1200">
              <a:solidFill>
                <a:srgbClr val="0000FF"/>
              </a:solidFill>
              <a:latin typeface="Marlett" pitchFamily="2" charset="2"/>
            </a:endParaRPr>
          </a:p>
        </p:txBody>
      </p:sp>
      <p:sp>
        <p:nvSpPr>
          <p:cNvPr id="174083" name="Rectangle 2"/>
          <p:cNvSpPr>
            <a:spLocks noGrp="1" noRot="1" noChangeAspect="1" noChangeArrowheads="1" noTextEdit="1"/>
          </p:cNvSpPr>
          <p:nvPr>
            <p:ph type="sldImg"/>
          </p:nvPr>
        </p:nvSpPr>
        <p:spPr>
          <a:xfrm>
            <a:off x="1144588" y="685800"/>
            <a:ext cx="4572000" cy="3429000"/>
          </a:xfrm>
          <a:ln/>
        </p:spPr>
      </p:sp>
      <p:sp>
        <p:nvSpPr>
          <p:cNvPr id="17408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DA0F8E1-E25E-47CF-A88C-073053586D73}" type="slidenum">
              <a:rPr lang="en-US"/>
              <a:pPr/>
              <a:t>73</a:t>
            </a:fld>
            <a:endParaRPr lang="en-US"/>
          </a:p>
        </p:txBody>
      </p:sp>
      <p:sp>
        <p:nvSpPr>
          <p:cNvPr id="1761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55A65C7-ACBD-4934-90D3-A272A5E0BC0D}" type="slidenum">
              <a:rPr lang="x-none" sz="1200">
                <a:solidFill>
                  <a:srgbClr val="0000FF"/>
                </a:solidFill>
                <a:latin typeface="Marlett" pitchFamily="2" charset="2"/>
              </a:rPr>
              <a:pPr algn="r" eaLnBrk="0" hangingPunct="0"/>
              <a:t>73</a:t>
            </a:fld>
            <a:endParaRPr lang="en-US" sz="1200">
              <a:solidFill>
                <a:srgbClr val="0000FF"/>
              </a:solidFill>
              <a:latin typeface="Marlett" pitchFamily="2" charset="2"/>
            </a:endParaRPr>
          </a:p>
        </p:txBody>
      </p:sp>
      <p:sp>
        <p:nvSpPr>
          <p:cNvPr id="176131" name="Rectangle 2"/>
          <p:cNvSpPr>
            <a:spLocks noGrp="1" noRot="1" noChangeAspect="1" noChangeArrowheads="1" noTextEdit="1"/>
          </p:cNvSpPr>
          <p:nvPr>
            <p:ph type="sldImg"/>
          </p:nvPr>
        </p:nvSpPr>
        <p:spPr>
          <a:xfrm>
            <a:off x="1144588" y="685800"/>
            <a:ext cx="4572000" cy="3429000"/>
          </a:xfrm>
          <a:ln/>
        </p:spPr>
      </p:sp>
      <p:sp>
        <p:nvSpPr>
          <p:cNvPr id="17613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BFF3EF6-2100-4A0D-B54E-53B6EB91BFB4}" type="slidenum">
              <a:rPr lang="en-US"/>
              <a:pPr/>
              <a:t>74</a:t>
            </a:fld>
            <a:endParaRPr lang="en-US"/>
          </a:p>
        </p:txBody>
      </p:sp>
      <p:sp>
        <p:nvSpPr>
          <p:cNvPr id="1781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FE5BAD5-39F9-4325-9698-DA511A123AAE}" type="slidenum">
              <a:rPr lang="x-none" sz="1200">
                <a:solidFill>
                  <a:srgbClr val="0000FF"/>
                </a:solidFill>
                <a:latin typeface="Marlett" pitchFamily="2" charset="2"/>
              </a:rPr>
              <a:pPr algn="r" eaLnBrk="0" hangingPunct="0"/>
              <a:t>74</a:t>
            </a:fld>
            <a:endParaRPr lang="en-US" sz="1200">
              <a:solidFill>
                <a:srgbClr val="0000FF"/>
              </a:solidFill>
              <a:latin typeface="Marlett" pitchFamily="2" charset="2"/>
            </a:endParaRPr>
          </a:p>
        </p:txBody>
      </p:sp>
      <p:sp>
        <p:nvSpPr>
          <p:cNvPr id="178179" name="Rectangle 2"/>
          <p:cNvSpPr>
            <a:spLocks noGrp="1" noRot="1" noChangeAspect="1" noChangeArrowheads="1" noTextEdit="1"/>
          </p:cNvSpPr>
          <p:nvPr>
            <p:ph type="sldImg"/>
          </p:nvPr>
        </p:nvSpPr>
        <p:spPr>
          <a:xfrm>
            <a:off x="1144588" y="685800"/>
            <a:ext cx="4572000" cy="3429000"/>
          </a:xfrm>
          <a:ln/>
        </p:spPr>
      </p:sp>
      <p:sp>
        <p:nvSpPr>
          <p:cNvPr id="17818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6D08C3A-2774-4EC6-8464-346E032AA514}" type="slidenum">
              <a:rPr lang="en-US"/>
              <a:pPr/>
              <a:t>75</a:t>
            </a:fld>
            <a:endParaRPr lang="en-US"/>
          </a:p>
        </p:txBody>
      </p:sp>
      <p:sp>
        <p:nvSpPr>
          <p:cNvPr id="1802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39E76FE-0AF6-49F1-B1CD-CA6E3755733A}" type="slidenum">
              <a:rPr lang="x-none" sz="1200">
                <a:solidFill>
                  <a:srgbClr val="0000FF"/>
                </a:solidFill>
                <a:latin typeface="Marlett" pitchFamily="2" charset="2"/>
              </a:rPr>
              <a:pPr algn="r" eaLnBrk="0" hangingPunct="0"/>
              <a:t>75</a:t>
            </a:fld>
            <a:endParaRPr lang="en-US" sz="1200">
              <a:solidFill>
                <a:srgbClr val="0000FF"/>
              </a:solidFill>
              <a:latin typeface="Marlett" pitchFamily="2" charset="2"/>
            </a:endParaRPr>
          </a:p>
        </p:txBody>
      </p:sp>
      <p:sp>
        <p:nvSpPr>
          <p:cNvPr id="180227" name="Rectangle 2"/>
          <p:cNvSpPr>
            <a:spLocks noGrp="1" noRot="1" noChangeAspect="1" noChangeArrowheads="1" noTextEdit="1"/>
          </p:cNvSpPr>
          <p:nvPr>
            <p:ph type="sldImg"/>
          </p:nvPr>
        </p:nvSpPr>
        <p:spPr>
          <a:xfrm>
            <a:off x="1144588" y="685800"/>
            <a:ext cx="4572000" cy="3429000"/>
          </a:xfrm>
          <a:ln/>
        </p:spPr>
      </p:sp>
      <p:sp>
        <p:nvSpPr>
          <p:cNvPr id="18022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8B43AB1-13C6-4C2D-9B7E-344FBF5C8B24}" type="slidenum">
              <a:rPr lang="en-US"/>
              <a:pPr/>
              <a:t>76</a:t>
            </a:fld>
            <a:endParaRPr lang="en-US"/>
          </a:p>
        </p:txBody>
      </p:sp>
      <p:sp>
        <p:nvSpPr>
          <p:cNvPr id="1822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53A09D8-12C8-4EF6-AB44-CEDBC673FB07}" type="slidenum">
              <a:rPr lang="x-none" sz="1200">
                <a:solidFill>
                  <a:srgbClr val="0000FF"/>
                </a:solidFill>
                <a:latin typeface="Marlett" pitchFamily="2" charset="2"/>
              </a:rPr>
              <a:pPr algn="r" eaLnBrk="0" hangingPunct="0"/>
              <a:t>76</a:t>
            </a:fld>
            <a:endParaRPr lang="en-US" sz="1200">
              <a:solidFill>
                <a:srgbClr val="0000FF"/>
              </a:solidFill>
              <a:latin typeface="Marlett" pitchFamily="2" charset="2"/>
            </a:endParaRPr>
          </a:p>
        </p:txBody>
      </p:sp>
      <p:sp>
        <p:nvSpPr>
          <p:cNvPr id="182275" name="Rectangle 2"/>
          <p:cNvSpPr>
            <a:spLocks noGrp="1" noRot="1" noChangeAspect="1" noChangeArrowheads="1" noTextEdit="1"/>
          </p:cNvSpPr>
          <p:nvPr>
            <p:ph type="sldImg"/>
          </p:nvPr>
        </p:nvSpPr>
        <p:spPr>
          <a:xfrm>
            <a:off x="1144588" y="685800"/>
            <a:ext cx="4572000" cy="3429000"/>
          </a:xfrm>
          <a:ln/>
        </p:spPr>
      </p:sp>
      <p:sp>
        <p:nvSpPr>
          <p:cNvPr id="18227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CD5FBCA-52A2-46C7-9F18-CE6B3EB63BFB}" type="slidenum">
              <a:rPr lang="en-US"/>
              <a:pPr/>
              <a:t>77</a:t>
            </a:fld>
            <a:endParaRPr lang="en-US"/>
          </a:p>
        </p:txBody>
      </p:sp>
      <p:sp>
        <p:nvSpPr>
          <p:cNvPr id="1843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4B2EB19-ECEB-49F4-A13D-EF7C1687303A}" type="slidenum">
              <a:rPr lang="x-none" sz="1200">
                <a:solidFill>
                  <a:srgbClr val="0000FF"/>
                </a:solidFill>
                <a:latin typeface="Marlett" pitchFamily="2" charset="2"/>
              </a:rPr>
              <a:pPr algn="r" eaLnBrk="0" hangingPunct="0"/>
              <a:t>77</a:t>
            </a:fld>
            <a:endParaRPr lang="en-US" sz="1200">
              <a:solidFill>
                <a:srgbClr val="0000FF"/>
              </a:solidFill>
              <a:latin typeface="Marlett" pitchFamily="2" charset="2"/>
            </a:endParaRPr>
          </a:p>
        </p:txBody>
      </p:sp>
      <p:sp>
        <p:nvSpPr>
          <p:cNvPr id="184323" name="Rectangle 2"/>
          <p:cNvSpPr>
            <a:spLocks noGrp="1" noRot="1" noChangeAspect="1" noChangeArrowheads="1" noTextEdit="1"/>
          </p:cNvSpPr>
          <p:nvPr>
            <p:ph type="sldImg"/>
          </p:nvPr>
        </p:nvSpPr>
        <p:spPr>
          <a:xfrm>
            <a:off x="1144588" y="685800"/>
            <a:ext cx="4572000" cy="3429000"/>
          </a:xfrm>
          <a:ln/>
        </p:spPr>
      </p:sp>
      <p:sp>
        <p:nvSpPr>
          <p:cNvPr id="184324" name="Rectangle 3"/>
          <p:cNvSpPr>
            <a:spLocks noGrp="1" noChangeArrowheads="1"/>
          </p:cNvSpPr>
          <p:nvPr>
            <p:ph type="body" idx="1"/>
          </p:nvPr>
        </p:nvSpPr>
        <p:spPr>
          <a:xfrm>
            <a:off x="914400" y="4343400"/>
            <a:ext cx="5029200" cy="4114800"/>
          </a:xfrm>
        </p:spPr>
        <p:txBody>
          <a:bodyPr lIns="91432" tIns="45716" rIns="91432" bIns="45716"/>
          <a:lstStyle/>
          <a:p>
            <a:r>
              <a:rPr lang="en-US"/>
              <a:t>Mutual Exclusion: Bob and the pets are never in the yard together.</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555972-52E5-48B0-BE89-9C4B2ADD221D}" type="slidenum">
              <a:rPr lang="en-US"/>
              <a:pPr/>
              <a:t>78</a:t>
            </a:fld>
            <a:endParaRPr lang="en-US"/>
          </a:p>
        </p:txBody>
      </p:sp>
      <p:sp>
        <p:nvSpPr>
          <p:cNvPr id="1863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F30B7B9-6F75-45B8-BBE1-6B52903950C0}" type="slidenum">
              <a:rPr lang="x-none" sz="1200">
                <a:solidFill>
                  <a:srgbClr val="0000FF"/>
                </a:solidFill>
                <a:latin typeface="Marlett" pitchFamily="2" charset="2"/>
              </a:rPr>
              <a:pPr algn="r" eaLnBrk="0" hangingPunct="0"/>
              <a:t>78</a:t>
            </a:fld>
            <a:endParaRPr lang="en-US" sz="1200">
              <a:solidFill>
                <a:srgbClr val="0000FF"/>
              </a:solidFill>
              <a:latin typeface="Marlett" pitchFamily="2" charset="2"/>
            </a:endParaRPr>
          </a:p>
        </p:txBody>
      </p:sp>
      <p:sp>
        <p:nvSpPr>
          <p:cNvPr id="186371" name="Rectangle 2"/>
          <p:cNvSpPr>
            <a:spLocks noGrp="1" noRot="1" noChangeAspect="1" noChangeArrowheads="1" noTextEdit="1"/>
          </p:cNvSpPr>
          <p:nvPr>
            <p:ph type="sldImg"/>
          </p:nvPr>
        </p:nvSpPr>
        <p:spPr>
          <a:xfrm>
            <a:off x="1144588" y="685800"/>
            <a:ext cx="4572000" cy="3429000"/>
          </a:xfrm>
          <a:ln/>
        </p:spPr>
      </p:sp>
      <p:sp>
        <p:nvSpPr>
          <p:cNvPr id="186372" name="Rectangle 3"/>
          <p:cNvSpPr>
            <a:spLocks noGrp="1" noChangeArrowheads="1"/>
          </p:cNvSpPr>
          <p:nvPr>
            <p:ph type="body" idx="1"/>
          </p:nvPr>
        </p:nvSpPr>
        <p:spPr>
          <a:xfrm>
            <a:off x="914400" y="4343400"/>
            <a:ext cx="5029200" cy="4114800"/>
          </a:xfrm>
        </p:spPr>
        <p:txBody>
          <a:bodyPr lIns="91432" tIns="45716" rIns="91432" bIns="45716"/>
          <a:lstStyle/>
          <a:p>
            <a:r>
              <a:rPr lang="en-US"/>
              <a:t>No-Starvation: if Bob is always willing to feed, and</a:t>
            </a:r>
          </a:p>
          <a:p>
            <a:r>
              <a:rPr lang="en-US"/>
              <a:t>the pets are always famished, then the pets will eat infinitely</a:t>
            </a:r>
          </a:p>
          <a:p>
            <a:r>
              <a:rPr lang="en-US"/>
              <a:t>often.</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D538875-EC67-4A1C-AFB9-0D25E9807D16}" type="slidenum">
              <a:rPr lang="en-US"/>
              <a:pPr/>
              <a:t>79</a:t>
            </a:fld>
            <a:endParaRPr lang="en-US"/>
          </a:p>
        </p:txBody>
      </p:sp>
      <p:sp>
        <p:nvSpPr>
          <p:cNvPr id="1884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D2B490E-3F13-46C3-80D0-A2FA2850BD29}" type="slidenum">
              <a:rPr lang="x-none" sz="1200">
                <a:solidFill>
                  <a:srgbClr val="0000FF"/>
                </a:solidFill>
                <a:latin typeface="Marlett" pitchFamily="2" charset="2"/>
              </a:rPr>
              <a:pPr algn="r" eaLnBrk="0" hangingPunct="0"/>
              <a:t>79</a:t>
            </a:fld>
            <a:endParaRPr lang="en-US" sz="1200">
              <a:solidFill>
                <a:srgbClr val="0000FF"/>
              </a:solidFill>
              <a:latin typeface="Marlett" pitchFamily="2" charset="2"/>
            </a:endParaRPr>
          </a:p>
        </p:txBody>
      </p:sp>
      <p:sp>
        <p:nvSpPr>
          <p:cNvPr id="188419" name="Rectangle 2"/>
          <p:cNvSpPr>
            <a:spLocks noGrp="1" noRot="1" noChangeAspect="1" noChangeArrowheads="1" noTextEdit="1"/>
          </p:cNvSpPr>
          <p:nvPr>
            <p:ph type="sldImg"/>
          </p:nvPr>
        </p:nvSpPr>
        <p:spPr>
          <a:xfrm>
            <a:off x="1144588" y="685800"/>
            <a:ext cx="4572000" cy="3429000"/>
          </a:xfrm>
          <a:ln/>
        </p:spPr>
      </p:sp>
      <p:sp>
        <p:nvSpPr>
          <p:cNvPr id="188420" name="Rectangle 3"/>
          <p:cNvSpPr>
            <a:spLocks noGrp="1" noChangeArrowheads="1"/>
          </p:cNvSpPr>
          <p:nvPr>
            <p:ph type="body" idx="1"/>
          </p:nvPr>
        </p:nvSpPr>
        <p:spPr>
          <a:xfrm>
            <a:off x="914400" y="4343400"/>
            <a:ext cx="5029200" cy="4114800"/>
          </a:xfrm>
        </p:spPr>
        <p:txBody>
          <a:bodyPr lIns="91432" tIns="45716" rIns="91432" bIns="45716"/>
          <a:lstStyle/>
          <a:p>
            <a:r>
              <a:rPr lang="en-US"/>
              <a:t>Producer/Consumer:</a:t>
            </a:r>
          </a:p>
          <a:p>
            <a:r>
              <a:rPr lang="en-US"/>
              <a:t>The pets will not enter the yard unless there is food, and Bob</a:t>
            </a:r>
          </a:p>
          <a:p>
            <a:r>
              <a:rPr lang="en-US"/>
              <a:t>will never provide more food if there is unconsumed food.</a:t>
            </a:r>
          </a:p>
          <a:p>
            <a:endParaRPr lang="en-US"/>
          </a:p>
          <a:p>
            <a:r>
              <a:rPr lang="en-US"/>
              <a:t>Let the students guess which property is a safety property and which is a liveness property. </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2BC68D4-26CD-4B31-8943-5CCA6AB1B70E}" type="slidenum">
              <a:rPr lang="en-US"/>
              <a:pPr/>
              <a:t>8</a:t>
            </a:fld>
            <a:endParaRPr lang="en-US"/>
          </a:p>
        </p:txBody>
      </p:sp>
      <p:sp>
        <p:nvSpPr>
          <p:cNvPr id="409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C12A9FDB-314F-4479-A20E-7C56C8EB9B28}" type="slidenum">
              <a:rPr lang="x-none" sz="1200">
                <a:solidFill>
                  <a:srgbClr val="0000FF"/>
                </a:solidFill>
                <a:latin typeface="Marlett" pitchFamily="2" charset="2"/>
              </a:rPr>
              <a:pPr algn="r" eaLnBrk="0" hangingPunct="0"/>
              <a:t>8</a:t>
            </a:fld>
            <a:endParaRPr lang="en-US" sz="1200">
              <a:solidFill>
                <a:srgbClr val="0000FF"/>
              </a:solidFill>
              <a:latin typeface="Marlett" pitchFamily="2" charset="2"/>
            </a:endParaRPr>
          </a:p>
        </p:txBody>
      </p:sp>
      <p:sp>
        <p:nvSpPr>
          <p:cNvPr id="40963" name="Rectangle 2"/>
          <p:cNvSpPr>
            <a:spLocks noGrp="1" noRot="1" noChangeAspect="1" noChangeArrowheads="1" noTextEdit="1"/>
          </p:cNvSpPr>
          <p:nvPr>
            <p:ph type="sldImg"/>
          </p:nvPr>
        </p:nvSpPr>
        <p:spPr>
          <a:xfrm>
            <a:off x="1144588" y="685800"/>
            <a:ext cx="4572000" cy="3429000"/>
          </a:xfrm>
          <a:ln/>
        </p:spPr>
      </p:sp>
      <p:sp>
        <p:nvSpPr>
          <p:cNvPr id="40964" name="Rectangle 3"/>
          <p:cNvSpPr>
            <a:spLocks noGrp="1" noChangeArrowheads="1"/>
          </p:cNvSpPr>
          <p:nvPr>
            <p:ph type="body" idx="1"/>
          </p:nvPr>
        </p:nvSpPr>
        <p:spPr>
          <a:xfrm>
            <a:off x="914400" y="4343400"/>
            <a:ext cx="5029200" cy="4114800"/>
          </a:xfrm>
        </p:spPr>
        <p:txBody>
          <a:bodyPr lIns="91432" tIns="45716" rIns="91432" bIns="45716"/>
          <a:lstStyle/>
          <a:p>
            <a:r>
              <a:rPr lang="en-US"/>
              <a:t>We want to understand what we can and cannot compute before we try and write code. In fact, as we will see there are problems that are Turing computable but not asynchronously computable. </a:t>
            </a:r>
          </a:p>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0214245-A15D-4F0B-8971-3EE1932B9A28}" type="slidenum">
              <a:rPr lang="en-US"/>
              <a:pPr/>
              <a:t>80</a:t>
            </a:fld>
            <a:endParaRPr lang="en-US"/>
          </a:p>
        </p:txBody>
      </p:sp>
      <p:sp>
        <p:nvSpPr>
          <p:cNvPr id="1904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C2797BC-DE99-4EF5-B295-EC4A3B0FF4D3}" type="slidenum">
              <a:rPr lang="x-none" sz="1200">
                <a:solidFill>
                  <a:srgbClr val="0000FF"/>
                </a:solidFill>
                <a:latin typeface="Marlett" pitchFamily="2" charset="2"/>
              </a:rPr>
              <a:pPr algn="r" eaLnBrk="0" hangingPunct="0"/>
              <a:t>80</a:t>
            </a:fld>
            <a:endParaRPr lang="en-US" sz="1200">
              <a:solidFill>
                <a:srgbClr val="0000FF"/>
              </a:solidFill>
              <a:latin typeface="Marlett" pitchFamily="2" charset="2"/>
            </a:endParaRPr>
          </a:p>
        </p:txBody>
      </p:sp>
      <p:sp>
        <p:nvSpPr>
          <p:cNvPr id="190467" name="Rectangle 2"/>
          <p:cNvSpPr>
            <a:spLocks noGrp="1" noRot="1" noChangeAspect="1" noChangeArrowheads="1" noTextEdit="1"/>
          </p:cNvSpPr>
          <p:nvPr>
            <p:ph type="sldImg"/>
          </p:nvPr>
        </p:nvSpPr>
        <p:spPr>
          <a:xfrm>
            <a:off x="1144588" y="685800"/>
            <a:ext cx="4572000" cy="3429000"/>
          </a:xfrm>
          <a:ln/>
        </p:spPr>
      </p:sp>
      <p:sp>
        <p:nvSpPr>
          <p:cNvPr id="19046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8D5900B-702A-4103-ABE5-343C0B396401}" type="slidenum">
              <a:rPr lang="en-US"/>
              <a:pPr/>
              <a:t>81</a:t>
            </a:fld>
            <a:endParaRPr lang="en-US"/>
          </a:p>
        </p:txBody>
      </p:sp>
      <p:sp>
        <p:nvSpPr>
          <p:cNvPr id="1925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5E64D23-A119-4D10-A68A-CDF052B97518}" type="slidenum">
              <a:rPr lang="x-none" sz="1200">
                <a:solidFill>
                  <a:srgbClr val="0000FF"/>
                </a:solidFill>
                <a:latin typeface="Marlett" pitchFamily="2" charset="2"/>
              </a:rPr>
              <a:pPr algn="r" eaLnBrk="0" hangingPunct="0"/>
              <a:t>81</a:t>
            </a:fld>
            <a:endParaRPr lang="en-US" sz="1200">
              <a:solidFill>
                <a:srgbClr val="0000FF"/>
              </a:solidFill>
              <a:latin typeface="Marlett" pitchFamily="2" charset="2"/>
            </a:endParaRPr>
          </a:p>
        </p:txBody>
      </p:sp>
      <p:sp>
        <p:nvSpPr>
          <p:cNvPr id="192515" name="Rectangle 2"/>
          <p:cNvSpPr>
            <a:spLocks noGrp="1" noRot="1" noChangeAspect="1" noChangeArrowheads="1" noTextEdit="1"/>
          </p:cNvSpPr>
          <p:nvPr>
            <p:ph type="sldImg"/>
          </p:nvPr>
        </p:nvSpPr>
        <p:spPr>
          <a:xfrm>
            <a:off x="1144588" y="685800"/>
            <a:ext cx="4572000" cy="3429000"/>
          </a:xfrm>
          <a:ln/>
        </p:spPr>
      </p:sp>
      <p:sp>
        <p:nvSpPr>
          <p:cNvPr id="192516" name="Rectangle 3"/>
          <p:cNvSpPr>
            <a:spLocks noGrp="1" noChangeArrowheads="1"/>
          </p:cNvSpPr>
          <p:nvPr>
            <p:ph type="body" idx="1"/>
          </p:nvPr>
        </p:nvSpPr>
        <p:spPr>
          <a:xfrm>
            <a:off x="914400" y="4343400"/>
            <a:ext cx="5029200" cy="4114800"/>
          </a:xfrm>
        </p:spPr>
        <p:txBody>
          <a:bodyPr lIns="91432" tIns="45716" rIns="91432" bIns="45716"/>
          <a:lstStyle/>
          <a:p>
            <a:r>
              <a:rPr lang="en-US"/>
              <a:t>Again, waiting si problematic as one delays all causing the computation to proceed in a sequential manner.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F6E8B4D-4696-41D5-8638-BCC84DB5D5B2}" type="slidenum">
              <a:rPr lang="en-US"/>
              <a:pPr/>
              <a:t>82</a:t>
            </a:fld>
            <a:endParaRPr lang="en-US"/>
          </a:p>
        </p:txBody>
      </p:sp>
      <p:sp>
        <p:nvSpPr>
          <p:cNvPr id="1945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AD51334-38A4-40A5-9017-F36FEA5ABCBB}" type="slidenum">
              <a:rPr lang="x-none" sz="1200">
                <a:solidFill>
                  <a:srgbClr val="0000FF"/>
                </a:solidFill>
                <a:latin typeface="Marlett" pitchFamily="2" charset="2"/>
              </a:rPr>
              <a:pPr algn="r" eaLnBrk="0" hangingPunct="0"/>
              <a:t>82</a:t>
            </a:fld>
            <a:endParaRPr lang="en-US" sz="1200">
              <a:solidFill>
                <a:srgbClr val="0000FF"/>
              </a:solidFill>
              <a:latin typeface="Marlett" pitchFamily="2" charset="2"/>
            </a:endParaRPr>
          </a:p>
        </p:txBody>
      </p:sp>
      <p:sp>
        <p:nvSpPr>
          <p:cNvPr id="194563" name="Rectangle 2"/>
          <p:cNvSpPr>
            <a:spLocks noGrp="1" noRot="1" noChangeAspect="1" noChangeArrowheads="1" noTextEdit="1"/>
          </p:cNvSpPr>
          <p:nvPr>
            <p:ph type="sldImg"/>
          </p:nvPr>
        </p:nvSpPr>
        <p:spPr>
          <a:xfrm>
            <a:off x="1144588" y="685800"/>
            <a:ext cx="4572000" cy="3429000"/>
          </a:xfrm>
          <a:ln/>
        </p:spPr>
      </p:sp>
      <p:sp>
        <p:nvSpPr>
          <p:cNvPr id="19456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46D5113-9B3E-407E-8A9A-6B0EF123CE40}" type="slidenum">
              <a:rPr lang="en-US"/>
              <a:pPr/>
              <a:t>83</a:t>
            </a:fld>
            <a:endParaRPr lang="en-US"/>
          </a:p>
        </p:txBody>
      </p:sp>
      <p:sp>
        <p:nvSpPr>
          <p:cNvPr id="1966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97EB0C89-B076-4A96-AE47-640B110FE07E}" type="slidenum">
              <a:rPr lang="x-none" sz="1200">
                <a:solidFill>
                  <a:srgbClr val="0000FF"/>
                </a:solidFill>
                <a:latin typeface="Marlett" pitchFamily="2" charset="2"/>
              </a:rPr>
              <a:pPr algn="r" eaLnBrk="0" hangingPunct="0"/>
              <a:t>83</a:t>
            </a:fld>
            <a:endParaRPr lang="en-US" sz="1200">
              <a:solidFill>
                <a:srgbClr val="0000FF"/>
              </a:solidFill>
              <a:latin typeface="Marlett" pitchFamily="2" charset="2"/>
            </a:endParaRPr>
          </a:p>
        </p:txBody>
      </p:sp>
      <p:sp>
        <p:nvSpPr>
          <p:cNvPr id="196611" name="Rectangle 2"/>
          <p:cNvSpPr>
            <a:spLocks noGrp="1" noRot="1" noChangeAspect="1" noChangeArrowheads="1" noTextEdit="1"/>
          </p:cNvSpPr>
          <p:nvPr>
            <p:ph type="sldImg"/>
          </p:nvPr>
        </p:nvSpPr>
        <p:spPr>
          <a:xfrm>
            <a:off x="1144588" y="685800"/>
            <a:ext cx="4572000" cy="3429000"/>
          </a:xfrm>
          <a:ln/>
        </p:spPr>
      </p:sp>
      <p:sp>
        <p:nvSpPr>
          <p:cNvPr id="19661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C9C7E3-4FB5-440F-8859-990BD7A7436A}" type="slidenum">
              <a:rPr lang="en-US"/>
              <a:pPr/>
              <a:t>84</a:t>
            </a:fld>
            <a:endParaRPr lang="en-US"/>
          </a:p>
        </p:txBody>
      </p:sp>
      <p:sp>
        <p:nvSpPr>
          <p:cNvPr id="1986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034C9F1-A432-4F5C-981B-02EE95441E29}" type="slidenum">
              <a:rPr lang="x-none" sz="1200">
                <a:solidFill>
                  <a:srgbClr val="0000FF"/>
                </a:solidFill>
                <a:latin typeface="Marlett" pitchFamily="2" charset="2"/>
              </a:rPr>
              <a:pPr algn="r" eaLnBrk="0" hangingPunct="0"/>
              <a:t>84</a:t>
            </a:fld>
            <a:endParaRPr lang="en-US" sz="1200">
              <a:solidFill>
                <a:srgbClr val="0000FF"/>
              </a:solidFill>
              <a:latin typeface="Marlett" pitchFamily="2" charset="2"/>
            </a:endParaRPr>
          </a:p>
        </p:txBody>
      </p:sp>
      <p:sp>
        <p:nvSpPr>
          <p:cNvPr id="198659" name="Rectangle 2"/>
          <p:cNvSpPr>
            <a:spLocks noGrp="1" noRot="1" noChangeAspect="1" noChangeArrowheads="1" noTextEdit="1"/>
          </p:cNvSpPr>
          <p:nvPr>
            <p:ph type="sldImg"/>
          </p:nvPr>
        </p:nvSpPr>
        <p:spPr>
          <a:xfrm>
            <a:off x="1144588" y="685800"/>
            <a:ext cx="4572000" cy="3429000"/>
          </a:xfrm>
          <a:ln/>
        </p:spPr>
      </p:sp>
      <p:sp>
        <p:nvSpPr>
          <p:cNvPr id="19866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1778718-B334-4A2C-A0D5-79013C49AC77}" type="slidenum">
              <a:rPr lang="en-US"/>
              <a:pPr/>
              <a:t>85</a:t>
            </a:fld>
            <a:endParaRPr lang="en-US"/>
          </a:p>
        </p:txBody>
      </p:sp>
      <p:sp>
        <p:nvSpPr>
          <p:cNvPr id="2007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81C6958F-A240-4A37-A72E-32A0CCC915E0}" type="slidenum">
              <a:rPr lang="x-none" sz="1200">
                <a:solidFill>
                  <a:srgbClr val="0000FF"/>
                </a:solidFill>
                <a:latin typeface="Marlett" pitchFamily="2" charset="2"/>
              </a:rPr>
              <a:pPr algn="r" eaLnBrk="0" hangingPunct="0"/>
              <a:t>85</a:t>
            </a:fld>
            <a:endParaRPr lang="en-US" sz="1200">
              <a:solidFill>
                <a:srgbClr val="0000FF"/>
              </a:solidFill>
              <a:latin typeface="Marlett" pitchFamily="2" charset="2"/>
            </a:endParaRPr>
          </a:p>
        </p:txBody>
      </p:sp>
      <p:sp>
        <p:nvSpPr>
          <p:cNvPr id="200707" name="Rectangle 2"/>
          <p:cNvSpPr>
            <a:spLocks noGrp="1" noRot="1" noChangeAspect="1" noChangeArrowheads="1" noTextEdit="1"/>
          </p:cNvSpPr>
          <p:nvPr>
            <p:ph type="sldImg"/>
          </p:nvPr>
        </p:nvSpPr>
        <p:spPr>
          <a:xfrm>
            <a:off x="1144588" y="685800"/>
            <a:ext cx="4572000" cy="3429000"/>
          </a:xfrm>
          <a:ln/>
        </p:spPr>
      </p:sp>
      <p:sp>
        <p:nvSpPr>
          <p:cNvPr id="200708" name="Rectangle 3"/>
          <p:cNvSpPr>
            <a:spLocks noGrp="1" noChangeArrowheads="1"/>
          </p:cNvSpPr>
          <p:nvPr>
            <p:ph type="body" idx="1"/>
          </p:nvPr>
        </p:nvSpPr>
        <p:spPr>
          <a:xfrm>
            <a:off x="914400" y="4343400"/>
            <a:ext cx="5029200" cy="4114800"/>
          </a:xfrm>
        </p:spPr>
        <p:txBody>
          <a:bodyPr lIns="91432" tIns="45716" rIns="91432" bIns="45716"/>
          <a:lstStyle/>
          <a:p>
            <a:r>
              <a:rPr lang="en-US"/>
              <a:t>One tile at a time.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9A936CC-5ED0-40C2-84FF-74B4AD8DE69B}" type="slidenum">
              <a:rPr lang="en-US"/>
              <a:pPr/>
              <a:t>86</a:t>
            </a:fld>
            <a:endParaRPr lang="en-US"/>
          </a:p>
        </p:txBody>
      </p:sp>
      <p:sp>
        <p:nvSpPr>
          <p:cNvPr id="2027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2FA7127-C178-4ED4-A4EC-3BE62002163F}" type="slidenum">
              <a:rPr lang="x-none" sz="1200">
                <a:solidFill>
                  <a:srgbClr val="0000FF"/>
                </a:solidFill>
                <a:latin typeface="Marlett" pitchFamily="2" charset="2"/>
              </a:rPr>
              <a:pPr algn="r" eaLnBrk="0" hangingPunct="0"/>
              <a:t>86</a:t>
            </a:fld>
            <a:endParaRPr lang="en-US" sz="1200">
              <a:solidFill>
                <a:srgbClr val="0000FF"/>
              </a:solidFill>
              <a:latin typeface="Marlett" pitchFamily="2" charset="2"/>
            </a:endParaRPr>
          </a:p>
        </p:txBody>
      </p:sp>
      <p:sp>
        <p:nvSpPr>
          <p:cNvPr id="202755" name="Rectangle 2"/>
          <p:cNvSpPr>
            <a:spLocks noGrp="1" noRot="1" noChangeAspect="1" noChangeArrowheads="1" noTextEdit="1"/>
          </p:cNvSpPr>
          <p:nvPr>
            <p:ph type="sldImg"/>
          </p:nvPr>
        </p:nvSpPr>
        <p:spPr>
          <a:xfrm>
            <a:off x="1144588" y="685800"/>
            <a:ext cx="4572000" cy="3429000"/>
          </a:xfrm>
          <a:ln/>
        </p:spPr>
      </p:sp>
      <p:sp>
        <p:nvSpPr>
          <p:cNvPr id="20275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5E7993E-AA06-452B-BD5E-3D68F005822F}" type="slidenum">
              <a:rPr lang="en-US"/>
              <a:pPr/>
              <a:t>87</a:t>
            </a:fld>
            <a:endParaRPr lang="en-US"/>
          </a:p>
        </p:txBody>
      </p:sp>
      <p:sp>
        <p:nvSpPr>
          <p:cNvPr id="2048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EAAE281-6A8A-4A63-999E-C837B72A8CD6}" type="slidenum">
              <a:rPr lang="x-none" sz="1200">
                <a:solidFill>
                  <a:srgbClr val="0000FF"/>
                </a:solidFill>
                <a:latin typeface="Marlett" pitchFamily="2" charset="2"/>
              </a:rPr>
              <a:pPr algn="r" eaLnBrk="0" hangingPunct="0"/>
              <a:t>87</a:t>
            </a:fld>
            <a:endParaRPr lang="en-US" sz="1200">
              <a:solidFill>
                <a:srgbClr val="0000FF"/>
              </a:solidFill>
              <a:latin typeface="Marlett" pitchFamily="2" charset="2"/>
            </a:endParaRPr>
          </a:p>
        </p:txBody>
      </p:sp>
      <p:sp>
        <p:nvSpPr>
          <p:cNvPr id="204803" name="Rectangle 2"/>
          <p:cNvSpPr>
            <a:spLocks noGrp="1" noRot="1" noChangeAspect="1" noChangeArrowheads="1" noTextEdit="1"/>
          </p:cNvSpPr>
          <p:nvPr>
            <p:ph type="sldImg"/>
          </p:nvPr>
        </p:nvSpPr>
        <p:spPr>
          <a:xfrm>
            <a:off x="1144588" y="685800"/>
            <a:ext cx="4572000" cy="3429000"/>
          </a:xfrm>
          <a:ln/>
        </p:spPr>
      </p:sp>
      <p:sp>
        <p:nvSpPr>
          <p:cNvPr id="20480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13F8923-362B-4465-B01C-BAC91C8B6E01}" type="slidenum">
              <a:rPr lang="en-US"/>
              <a:pPr/>
              <a:t>88</a:t>
            </a:fld>
            <a:endParaRPr lang="en-US"/>
          </a:p>
        </p:txBody>
      </p:sp>
      <p:sp>
        <p:nvSpPr>
          <p:cNvPr id="2068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C009162-EFBF-4528-9A3F-4BD614CCC9E5}" type="slidenum">
              <a:rPr lang="x-none" sz="1200">
                <a:solidFill>
                  <a:srgbClr val="0000FF"/>
                </a:solidFill>
                <a:latin typeface="Marlett" pitchFamily="2" charset="2"/>
              </a:rPr>
              <a:pPr algn="r" eaLnBrk="0" hangingPunct="0"/>
              <a:t>88</a:t>
            </a:fld>
            <a:endParaRPr lang="en-US" sz="1200">
              <a:solidFill>
                <a:srgbClr val="0000FF"/>
              </a:solidFill>
              <a:latin typeface="Marlett" pitchFamily="2" charset="2"/>
            </a:endParaRPr>
          </a:p>
        </p:txBody>
      </p:sp>
      <p:sp>
        <p:nvSpPr>
          <p:cNvPr id="206851" name="Rectangle 2"/>
          <p:cNvSpPr>
            <a:spLocks noGrp="1" noRot="1" noChangeAspect="1" noChangeArrowheads="1" noTextEdit="1"/>
          </p:cNvSpPr>
          <p:nvPr>
            <p:ph type="sldImg"/>
          </p:nvPr>
        </p:nvSpPr>
        <p:spPr>
          <a:xfrm>
            <a:off x="1144588" y="685800"/>
            <a:ext cx="4572000" cy="3429000"/>
          </a:xfrm>
          <a:ln/>
        </p:spPr>
      </p:sp>
      <p:sp>
        <p:nvSpPr>
          <p:cNvPr id="20685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8AF140E-200C-4957-9FC4-76536494176D}" type="slidenum">
              <a:rPr lang="en-US"/>
              <a:pPr/>
              <a:t>89</a:t>
            </a:fld>
            <a:endParaRPr lang="en-US"/>
          </a:p>
        </p:txBody>
      </p:sp>
      <p:sp>
        <p:nvSpPr>
          <p:cNvPr id="2088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8A520F0-DCB3-4484-9BE0-A91EA905E8C4}" type="slidenum">
              <a:rPr lang="x-none" sz="1200">
                <a:solidFill>
                  <a:srgbClr val="0000FF"/>
                </a:solidFill>
                <a:latin typeface="Marlett" pitchFamily="2" charset="2"/>
              </a:rPr>
              <a:pPr algn="r" eaLnBrk="0" hangingPunct="0"/>
              <a:t>89</a:t>
            </a:fld>
            <a:endParaRPr lang="en-US" sz="1200">
              <a:solidFill>
                <a:srgbClr val="0000FF"/>
              </a:solidFill>
              <a:latin typeface="Marlett" pitchFamily="2" charset="2"/>
            </a:endParaRPr>
          </a:p>
        </p:txBody>
      </p:sp>
      <p:sp>
        <p:nvSpPr>
          <p:cNvPr id="208899" name="Rectangle 2"/>
          <p:cNvSpPr>
            <a:spLocks noGrp="1" noRot="1" noChangeAspect="1" noChangeArrowheads="1" noTextEdit="1"/>
          </p:cNvSpPr>
          <p:nvPr>
            <p:ph type="sldImg"/>
          </p:nvPr>
        </p:nvSpPr>
        <p:spPr>
          <a:xfrm>
            <a:off x="1144588" y="685800"/>
            <a:ext cx="4572000" cy="3429000"/>
          </a:xfrm>
          <a:ln/>
        </p:spPr>
      </p:sp>
      <p:sp>
        <p:nvSpPr>
          <p:cNvPr id="20890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6A862FF-20E9-4C64-9357-2540C080A52F}" type="slidenum">
              <a:rPr lang="en-US"/>
              <a:pPr/>
              <a:t>9</a:t>
            </a:fld>
            <a:endParaRPr lang="en-US"/>
          </a:p>
        </p:txBody>
      </p:sp>
      <p:sp>
        <p:nvSpPr>
          <p:cNvPr id="430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C21586F-B21B-45CB-A342-2B2DCF17535C}" type="slidenum">
              <a:rPr lang="x-none" sz="1200">
                <a:solidFill>
                  <a:srgbClr val="0000FF"/>
                </a:solidFill>
                <a:latin typeface="Marlett" pitchFamily="2" charset="2"/>
              </a:rPr>
              <a:pPr algn="r" eaLnBrk="0" hangingPunct="0"/>
              <a:t>9</a:t>
            </a:fld>
            <a:endParaRPr lang="en-US" sz="1200">
              <a:solidFill>
                <a:srgbClr val="0000FF"/>
              </a:solidFill>
              <a:latin typeface="Marlett" pitchFamily="2" charset="2"/>
            </a:endParaRPr>
          </a:p>
        </p:txBody>
      </p:sp>
      <p:sp>
        <p:nvSpPr>
          <p:cNvPr id="43011" name="Rectangle 2"/>
          <p:cNvSpPr>
            <a:spLocks noGrp="1" noRot="1" noChangeAspect="1" noChangeArrowheads="1" noTextEdit="1"/>
          </p:cNvSpPr>
          <p:nvPr>
            <p:ph type="sldImg"/>
          </p:nvPr>
        </p:nvSpPr>
        <p:spPr>
          <a:xfrm>
            <a:off x="1144588" y="685800"/>
            <a:ext cx="4572000" cy="3429000"/>
          </a:xfrm>
          <a:ln/>
        </p:spPr>
      </p:sp>
      <p:sp>
        <p:nvSpPr>
          <p:cNvPr id="43012" name="Rectangle 3"/>
          <p:cNvSpPr>
            <a:spLocks noGrp="1" noChangeArrowheads="1"/>
          </p:cNvSpPr>
          <p:nvPr>
            <p:ph type="body" idx="1"/>
          </p:nvPr>
        </p:nvSpPr>
        <p:spPr>
          <a:xfrm>
            <a:off x="914400" y="4343400"/>
            <a:ext cx="5029200" cy="4114800"/>
          </a:xfrm>
        </p:spPr>
        <p:txBody>
          <a:bodyPr lIns="91432" tIns="45716" rIns="91432" bIns="45716"/>
          <a:lstStyle/>
          <a:p>
            <a:r>
              <a:rPr lang="en-US"/>
              <a:t>We will use the terms above, even though there are also terms like strands, CPUs, chips etc also…</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19098BB-45C1-4F69-9CD3-ABC673B03E57}" type="slidenum">
              <a:rPr lang="en-US"/>
              <a:pPr/>
              <a:t>90</a:t>
            </a:fld>
            <a:endParaRPr lang="en-US"/>
          </a:p>
        </p:txBody>
      </p:sp>
      <p:sp>
        <p:nvSpPr>
          <p:cNvPr id="2109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9888546-0D3C-4B3D-A665-B6C0C2CDF4BE}" type="slidenum">
              <a:rPr lang="x-none" sz="1200">
                <a:solidFill>
                  <a:srgbClr val="0000FF"/>
                </a:solidFill>
                <a:latin typeface="Marlett" pitchFamily="2" charset="2"/>
              </a:rPr>
              <a:pPr algn="r" eaLnBrk="0" hangingPunct="0"/>
              <a:t>90</a:t>
            </a:fld>
            <a:endParaRPr lang="en-US" sz="1200">
              <a:solidFill>
                <a:srgbClr val="0000FF"/>
              </a:solidFill>
              <a:latin typeface="Marlett" pitchFamily="2" charset="2"/>
            </a:endParaRPr>
          </a:p>
        </p:txBody>
      </p:sp>
      <p:sp>
        <p:nvSpPr>
          <p:cNvPr id="210947" name="Rectangle 2"/>
          <p:cNvSpPr>
            <a:spLocks noGrp="1" noRot="1" noChangeAspect="1" noChangeArrowheads="1" noTextEdit="1"/>
          </p:cNvSpPr>
          <p:nvPr>
            <p:ph type="sldImg"/>
          </p:nvPr>
        </p:nvSpPr>
        <p:spPr>
          <a:xfrm>
            <a:off x="1144588" y="685800"/>
            <a:ext cx="4572000" cy="3429000"/>
          </a:xfrm>
          <a:ln/>
        </p:spPr>
      </p:sp>
      <p:sp>
        <p:nvSpPr>
          <p:cNvPr id="210948" name="Rectangle 3"/>
          <p:cNvSpPr>
            <a:spLocks noGrp="1" noChangeArrowheads="1"/>
          </p:cNvSpPr>
          <p:nvPr>
            <p:ph type="body" idx="1"/>
          </p:nvPr>
        </p:nvSpPr>
        <p:spPr>
          <a:xfrm>
            <a:off x="914400" y="4343400"/>
            <a:ext cx="5029200" cy="4114800"/>
          </a:xfrm>
        </p:spPr>
        <p:txBody>
          <a:bodyPr lIns="91432" tIns="45716" rIns="91432" bIns="45716"/>
          <a:lstStyle/>
          <a:p>
            <a:r>
              <a:rPr lang="en-US"/>
              <a:t>This is a classical problem that captures how our machines memory really behaves. Memory consists of individual words that can be read or written one at a time, want if we read what is being written one word at a time while others are writing memory one word at a time, how can we guarantee to see correct values.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88A138F-7C99-4C2B-B7BE-E4F32815D6D3}" type="slidenum">
              <a:rPr lang="en-US"/>
              <a:pPr/>
              <a:t>91</a:t>
            </a:fld>
            <a:endParaRPr lang="en-US"/>
          </a:p>
        </p:txBody>
      </p:sp>
      <p:sp>
        <p:nvSpPr>
          <p:cNvPr id="2129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21ECB9E-CEEC-4339-BA0D-61C94A7B0EEC}" type="slidenum">
              <a:rPr lang="x-none" sz="1200">
                <a:solidFill>
                  <a:srgbClr val="0000FF"/>
                </a:solidFill>
                <a:latin typeface="Marlett" pitchFamily="2" charset="2"/>
              </a:rPr>
              <a:pPr algn="r" eaLnBrk="0" hangingPunct="0"/>
              <a:t>91</a:t>
            </a:fld>
            <a:endParaRPr lang="en-US" sz="1200">
              <a:solidFill>
                <a:srgbClr val="0000FF"/>
              </a:solidFill>
              <a:latin typeface="Marlett" pitchFamily="2" charset="2"/>
            </a:endParaRPr>
          </a:p>
        </p:txBody>
      </p:sp>
      <p:sp>
        <p:nvSpPr>
          <p:cNvPr id="212995" name="Rectangle 2"/>
          <p:cNvSpPr>
            <a:spLocks noGrp="1" noRot="1" noChangeAspect="1" noChangeArrowheads="1" noTextEdit="1"/>
          </p:cNvSpPr>
          <p:nvPr>
            <p:ph type="sldImg"/>
          </p:nvPr>
        </p:nvSpPr>
        <p:spPr>
          <a:xfrm>
            <a:off x="1144588" y="685800"/>
            <a:ext cx="4572000" cy="3429000"/>
          </a:xfrm>
          <a:ln/>
        </p:spPr>
      </p:sp>
      <p:sp>
        <p:nvSpPr>
          <p:cNvPr id="212996" name="Rectangle 3"/>
          <p:cNvSpPr>
            <a:spLocks noGrp="1" noChangeArrowheads="1"/>
          </p:cNvSpPr>
          <p:nvPr>
            <p:ph type="body" idx="1"/>
          </p:nvPr>
        </p:nvSpPr>
        <p:spPr>
          <a:xfrm>
            <a:off x="914400" y="4343400"/>
            <a:ext cx="5029200" cy="4114800"/>
          </a:xfrm>
        </p:spPr>
        <p:txBody>
          <a:bodyPr lIns="91432" tIns="45716" rIns="91432" bIns="45716"/>
          <a:lstStyle/>
          <a:p>
            <a:r>
              <a:rPr lang="en-US"/>
              <a:t>Its also easy with producer-consumer interrupt bit based solution if we have one producer and one consumer. </a:t>
            </a:r>
          </a:p>
          <a:p>
            <a:r>
              <a:rPr lang="en-US"/>
              <a:t>Using Mutex for large chunks of memory introduces performance problems. The surprising thing is that we can actually provide a “snapshot” of memory by reading memory locations one at a time, and while others are continuously writing it, all this WITHOUT mutual exclusion. Stay tuned to see how we do this.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5B35F54-18AD-454A-8109-937AD5A511AA}" type="slidenum">
              <a:rPr lang="en-US"/>
              <a:pPr/>
              <a:t>92</a:t>
            </a:fld>
            <a:endParaRPr lang="en-US"/>
          </a:p>
        </p:txBody>
      </p:sp>
      <p:sp>
        <p:nvSpPr>
          <p:cNvPr id="2150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A2E3EA0-4CA0-4255-93BF-56764098361F}" type="slidenum">
              <a:rPr lang="x-none" sz="1200">
                <a:solidFill>
                  <a:srgbClr val="0000FF"/>
                </a:solidFill>
                <a:latin typeface="Marlett" pitchFamily="2" charset="2"/>
              </a:rPr>
              <a:pPr algn="r" eaLnBrk="0" hangingPunct="0"/>
              <a:t>92</a:t>
            </a:fld>
            <a:endParaRPr lang="en-US" sz="1200">
              <a:solidFill>
                <a:srgbClr val="0000FF"/>
              </a:solidFill>
              <a:latin typeface="Marlett" pitchFamily="2" charset="2"/>
            </a:endParaRPr>
          </a:p>
        </p:txBody>
      </p:sp>
      <p:sp>
        <p:nvSpPr>
          <p:cNvPr id="215043" name="Rectangle 2"/>
          <p:cNvSpPr>
            <a:spLocks noGrp="1" noRot="1" noChangeAspect="1" noChangeArrowheads="1" noTextEdit="1"/>
          </p:cNvSpPr>
          <p:nvPr>
            <p:ph type="sldImg"/>
          </p:nvPr>
        </p:nvSpPr>
        <p:spPr>
          <a:xfrm>
            <a:off x="1144588" y="685800"/>
            <a:ext cx="4572000" cy="3429000"/>
          </a:xfrm>
          <a:ln/>
        </p:spPr>
      </p:sp>
      <p:sp>
        <p:nvSpPr>
          <p:cNvPr id="21504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C034D95-0ABB-4626-AEBE-7CE6C8544761}" type="slidenum">
              <a:rPr lang="en-US"/>
              <a:pPr/>
              <a:t>93</a:t>
            </a:fld>
            <a:endParaRPr lang="en-US"/>
          </a:p>
        </p:txBody>
      </p:sp>
      <p:sp>
        <p:nvSpPr>
          <p:cNvPr id="2170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0AEF5A0-F533-4DE7-AF1E-5D9DC5AFB5C3}" type="slidenum">
              <a:rPr lang="x-none" sz="1200">
                <a:solidFill>
                  <a:srgbClr val="0000FF"/>
                </a:solidFill>
                <a:latin typeface="Marlett" pitchFamily="2" charset="2"/>
              </a:rPr>
              <a:pPr algn="r" eaLnBrk="0" hangingPunct="0"/>
              <a:t>93</a:t>
            </a:fld>
            <a:endParaRPr lang="en-US" sz="1200">
              <a:solidFill>
                <a:srgbClr val="0000FF"/>
              </a:solidFill>
              <a:latin typeface="Marlett" pitchFamily="2" charset="2"/>
            </a:endParaRPr>
          </a:p>
        </p:txBody>
      </p:sp>
      <p:sp>
        <p:nvSpPr>
          <p:cNvPr id="217091" name="Rectangle 2"/>
          <p:cNvSpPr>
            <a:spLocks noGrp="1" noRot="1" noChangeAspect="1" noChangeArrowheads="1" noTextEdit="1"/>
          </p:cNvSpPr>
          <p:nvPr>
            <p:ph type="sldImg"/>
          </p:nvPr>
        </p:nvSpPr>
        <p:spPr>
          <a:xfrm>
            <a:off x="1144588" y="685800"/>
            <a:ext cx="4572000" cy="3429000"/>
          </a:xfrm>
          <a:ln/>
        </p:spPr>
      </p:sp>
      <p:sp>
        <p:nvSpPr>
          <p:cNvPr id="21709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CBAAEA1-4582-4772-8EF7-3299F4B5535C}" type="slidenum">
              <a:rPr lang="en-US"/>
              <a:pPr/>
              <a:t>94</a:t>
            </a:fld>
            <a:endParaRPr lang="en-US"/>
          </a:p>
        </p:txBody>
      </p:sp>
      <p:sp>
        <p:nvSpPr>
          <p:cNvPr id="2191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6D843A5-1CD8-44AB-A062-96015C8B3FD4}" type="slidenum">
              <a:rPr lang="x-none" sz="1200">
                <a:solidFill>
                  <a:srgbClr val="0000FF"/>
                </a:solidFill>
                <a:latin typeface="Marlett" pitchFamily="2" charset="2"/>
              </a:rPr>
              <a:pPr algn="r" eaLnBrk="0" hangingPunct="0"/>
              <a:t>94</a:t>
            </a:fld>
            <a:endParaRPr lang="en-US" sz="1200">
              <a:solidFill>
                <a:srgbClr val="0000FF"/>
              </a:solidFill>
              <a:latin typeface="Marlett" pitchFamily="2" charset="2"/>
            </a:endParaRPr>
          </a:p>
        </p:txBody>
      </p:sp>
      <p:sp>
        <p:nvSpPr>
          <p:cNvPr id="219139" name="Rectangle 2"/>
          <p:cNvSpPr>
            <a:spLocks noGrp="1" noRot="1" noChangeAspect="1" noChangeArrowheads="1" noTextEdit="1"/>
          </p:cNvSpPr>
          <p:nvPr>
            <p:ph type="sldImg"/>
          </p:nvPr>
        </p:nvSpPr>
        <p:spPr>
          <a:xfrm>
            <a:off x="1144588" y="685800"/>
            <a:ext cx="4572000" cy="3429000"/>
          </a:xfrm>
          <a:ln/>
        </p:spPr>
      </p:sp>
      <p:sp>
        <p:nvSpPr>
          <p:cNvPr id="219140" name="Rectangle 3"/>
          <p:cNvSpPr>
            <a:spLocks noGrp="1" noChangeArrowheads="1"/>
          </p:cNvSpPr>
          <p:nvPr>
            <p:ph type="body" idx="1"/>
          </p:nvPr>
        </p:nvSpPr>
        <p:spPr>
          <a:xfrm>
            <a:off x="914400" y="4343400"/>
            <a:ext cx="5029200" cy="4114800"/>
          </a:xfrm>
        </p:spPr>
        <p:txBody>
          <a:bodyPr lIns="91432" tIns="45716" rIns="91432" bIns="45716"/>
          <a:lstStyle/>
          <a:p>
            <a:r>
              <a:rPr lang="en-US"/>
              <a:t>Mutual exclusion and waiting imply that code is essentially executed sequentially, while one is executing it others spin doing nothing useful. The larger these sequential parts, the worst our utilization of the multiple processors on our machine. Moreover, this relation is not linear: if 25% of the code is sequential, it does not mean that on a ten processor machine we will see a 25% loss of speedup…to understand the real realation, we need to understand </a:t>
            </a:r>
          </a:p>
          <a:p>
            <a:r>
              <a:rPr lang="en-US"/>
              <a:t>Amdahl’s law. Gene Amdahl was a computer science pioneer.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9AFFE50-F3F8-44D5-AC8F-A608841CDE7E}" type="slidenum">
              <a:rPr lang="en-US"/>
              <a:pPr/>
              <a:t>95</a:t>
            </a:fld>
            <a:endParaRPr lang="en-US"/>
          </a:p>
        </p:txBody>
      </p:sp>
      <p:sp>
        <p:nvSpPr>
          <p:cNvPr id="2211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FE2CB80-73A0-43E0-89F1-31361CF8785E}" type="slidenum">
              <a:rPr lang="x-none" sz="1200">
                <a:solidFill>
                  <a:srgbClr val="0000FF"/>
                </a:solidFill>
                <a:latin typeface="Marlett" pitchFamily="2" charset="2"/>
              </a:rPr>
              <a:pPr algn="r" eaLnBrk="0" hangingPunct="0"/>
              <a:t>95</a:t>
            </a:fld>
            <a:endParaRPr lang="en-US" sz="1200">
              <a:solidFill>
                <a:srgbClr val="0000FF"/>
              </a:solidFill>
              <a:latin typeface="Marlett" pitchFamily="2" charset="2"/>
            </a:endParaRPr>
          </a:p>
        </p:txBody>
      </p:sp>
      <p:sp>
        <p:nvSpPr>
          <p:cNvPr id="221187" name="Rectangle 2"/>
          <p:cNvSpPr>
            <a:spLocks noGrp="1" noRot="1" noChangeAspect="1" noChangeArrowheads="1" noTextEdit="1"/>
          </p:cNvSpPr>
          <p:nvPr>
            <p:ph type="sldImg"/>
          </p:nvPr>
        </p:nvSpPr>
        <p:spPr>
          <a:xfrm>
            <a:off x="1144588" y="685800"/>
            <a:ext cx="4572000" cy="3429000"/>
          </a:xfrm>
          <a:ln/>
        </p:spPr>
      </p:sp>
      <p:sp>
        <p:nvSpPr>
          <p:cNvPr id="221188" name="Rectangle 3"/>
          <p:cNvSpPr>
            <a:spLocks noGrp="1" noChangeArrowheads="1"/>
          </p:cNvSpPr>
          <p:nvPr>
            <p:ph type="body" idx="1"/>
          </p:nvPr>
        </p:nvSpPr>
        <p:spPr>
          <a:xfrm>
            <a:off x="915988" y="4343400"/>
            <a:ext cx="5026025" cy="4114800"/>
          </a:xfrm>
        </p:spPr>
        <p:txBody>
          <a:bodyPr lIns="91432" tIns="45716" rIns="91432" bIns="45716"/>
          <a:lstStyle/>
          <a:p>
            <a:r>
              <a:rPr lang="en-US"/>
              <a:t>This kind of analysis is very important for concurrent computation.</a:t>
            </a:r>
          </a:p>
          <a:p>
            <a:r>
              <a:rPr lang="en-US"/>
              <a:t>The formula we need is called \emph{Amdahl's Law}.</a:t>
            </a:r>
          </a:p>
          <a:p>
            <a:r>
              <a:rPr lang="en-US"/>
              <a:t>It captures the notion that the extent to</a:t>
            </a:r>
          </a:p>
          <a:p>
            <a:r>
              <a:rPr lang="en-US"/>
              <a:t>which we can speed up any complex job (not just painting)</a:t>
            </a:r>
          </a:p>
          <a:p>
            <a:r>
              <a:rPr lang="en-US"/>
              <a:t>is limited by how much of the job must be executed sequentially.</a:t>
            </a:r>
          </a:p>
          <a:p>
            <a:endParaRPr lang="en-US"/>
          </a:p>
          <a:p>
            <a:r>
              <a:rPr lang="en-US"/>
              <a:t>Define the \emph{speedup} $S$ of a job to be the ratio between the</a:t>
            </a:r>
          </a:p>
          <a:p>
            <a:r>
              <a:rPr lang="en-US"/>
              <a:t>time it takes one processor to complete the job (as measured by a wall clock)</a:t>
            </a:r>
          </a:p>
          <a:p>
            <a:r>
              <a:rPr lang="en-US"/>
              <a:t>versus the time it takes $n$ concurrent processors to complete the same job.</a:t>
            </a:r>
          </a:p>
          <a:p>
            <a:r>
              <a:rPr lang="en-US"/>
              <a:t>\emph{Amdahl's Law} characterizes the maximum speedup $S$ that can be achieved by $n$</a:t>
            </a:r>
          </a:p>
          <a:p>
            <a:r>
              <a:rPr lang="en-US"/>
              <a:t>processors collaborating on an application where $p$ is the fraction of</a:t>
            </a:r>
          </a:p>
          <a:p>
            <a:r>
              <a:rPr lang="en-US"/>
              <a:t>the job that can be executed in parallel.</a:t>
            </a:r>
          </a:p>
          <a:p>
            <a:r>
              <a:rPr lang="en-US"/>
              <a:t>Assume, for simplicity,</a:t>
            </a:r>
          </a:p>
          <a:p>
            <a:r>
              <a:rPr lang="en-US"/>
              <a:t>that it takes (normalized) time 1 for a single processor to complete the job.</a:t>
            </a:r>
          </a:p>
          <a:p>
            <a:r>
              <a:rPr lang="en-US"/>
              <a:t>With $n$ concurrent processors, the parallel part takes time $p/n$ and the sequential part takes time $1-p$.</a:t>
            </a:r>
          </a:p>
          <a:p>
            <a:r>
              <a:rPr lang="en-US"/>
              <a:t>Overall, the parallelized computation takes time:</a:t>
            </a:r>
          </a:p>
          <a:p>
            <a:r>
              <a:rPr lang="en-US"/>
              <a:t>$$</a:t>
            </a:r>
          </a:p>
          <a:p>
            <a:r>
              <a:rPr lang="en-US"/>
              <a:t>1 - p + \frac{p}{n}</a:t>
            </a:r>
          </a:p>
          <a:p>
            <a:r>
              <a:rPr lang="en-US"/>
              <a:t>$$</a:t>
            </a:r>
          </a:p>
          <a:p>
            <a:r>
              <a:rPr lang="en-US"/>
              <a:t>Amdahl's Law says that the speedup, that is,</a:t>
            </a:r>
          </a:p>
          <a:p>
            <a:r>
              <a:rPr lang="en-US"/>
              <a:t>the ratio between the sequential (single-processor) time and the parallel time,</a:t>
            </a:r>
          </a:p>
          <a:p>
            <a:r>
              <a:rPr lang="en-US"/>
              <a:t>is:</a:t>
            </a:r>
          </a:p>
          <a:p>
            <a:r>
              <a:rPr lang="en-US"/>
              <a:t>$$</a:t>
            </a:r>
          </a:p>
          <a:p>
            <a:r>
              <a:rPr lang="en-US"/>
              <a:t>S = \frac{1}{1 - p + \frac{p}{n}}</a:t>
            </a:r>
          </a:p>
          <a:p>
            <a:r>
              <a:rPr lang="en-US"/>
              <a:t>$$</a:t>
            </a:r>
          </a:p>
          <a:p>
            <a:endParaRPr lang="en-US"/>
          </a:p>
          <a:p>
            <a:r>
              <a:rPr lang="en-US"/>
              <a:t>We show this in the next set of slides</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77CBB3A-6FE2-4BE0-A84D-20B3D0D67A22}" type="slidenum">
              <a:rPr lang="en-US"/>
              <a:pPr/>
              <a:t>96</a:t>
            </a:fld>
            <a:endParaRPr lang="en-US"/>
          </a:p>
        </p:txBody>
      </p:sp>
      <p:sp>
        <p:nvSpPr>
          <p:cNvPr id="2232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B64967C-6A36-429F-9ED2-5A6E3A646F8F}" type="slidenum">
              <a:rPr lang="x-none" sz="1200">
                <a:solidFill>
                  <a:srgbClr val="0000FF"/>
                </a:solidFill>
                <a:latin typeface="Marlett" pitchFamily="2" charset="2"/>
              </a:rPr>
              <a:pPr algn="r" eaLnBrk="0" hangingPunct="0"/>
              <a:t>96</a:t>
            </a:fld>
            <a:endParaRPr lang="en-US" sz="1200">
              <a:solidFill>
                <a:srgbClr val="0000FF"/>
              </a:solidFill>
              <a:latin typeface="Marlett" pitchFamily="2" charset="2"/>
            </a:endParaRPr>
          </a:p>
        </p:txBody>
      </p:sp>
      <p:sp>
        <p:nvSpPr>
          <p:cNvPr id="223235" name="Rectangle 2"/>
          <p:cNvSpPr>
            <a:spLocks noGrp="1" noRot="1" noChangeAspect="1" noChangeArrowheads="1" noTextEdit="1"/>
          </p:cNvSpPr>
          <p:nvPr>
            <p:ph type="sldImg"/>
          </p:nvPr>
        </p:nvSpPr>
        <p:spPr>
          <a:xfrm>
            <a:off x="1144588" y="685800"/>
            <a:ext cx="4572000" cy="3429000"/>
          </a:xfrm>
          <a:ln/>
        </p:spPr>
      </p:sp>
      <p:sp>
        <p:nvSpPr>
          <p:cNvPr id="223236" name="Rectangle 3"/>
          <p:cNvSpPr>
            <a:spLocks noGrp="1" noChangeArrowheads="1"/>
          </p:cNvSpPr>
          <p:nvPr>
            <p:ph type="body" idx="1"/>
          </p:nvPr>
        </p:nvSpPr>
        <p:spPr>
          <a:xfrm>
            <a:off x="915988" y="4343400"/>
            <a:ext cx="5026025" cy="4114800"/>
          </a:xfrm>
        </p:spPr>
        <p:txBody>
          <a:bodyPr lIns="91432" tIns="45716" rIns="91432" bIns="45716"/>
          <a:lstStyle/>
          <a:p>
            <a:r>
              <a:rPr lang="en-US"/>
              <a:t>AVOID USING THE WORD “CODE”, P is not a fraction of the code but if the execution time of the solution algorithm. It could be that 5% of the code are executed in a loop and account for 90% of the execution time. </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9E58A-27A4-4F08-9325-BE1E165769CC}" type="slidenum">
              <a:rPr lang="en-US"/>
              <a:pPr/>
              <a:t>97</a:t>
            </a:fld>
            <a:endParaRPr lang="en-US"/>
          </a:p>
        </p:txBody>
      </p:sp>
      <p:sp>
        <p:nvSpPr>
          <p:cNvPr id="2252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DB3C2E1-F999-4FE7-9CD7-981293F50B96}" type="slidenum">
              <a:rPr lang="x-none" sz="1200">
                <a:solidFill>
                  <a:srgbClr val="0000FF"/>
                </a:solidFill>
                <a:latin typeface="Marlett" pitchFamily="2" charset="2"/>
              </a:rPr>
              <a:pPr algn="r" eaLnBrk="0" hangingPunct="0"/>
              <a:t>97</a:t>
            </a:fld>
            <a:endParaRPr lang="en-US" sz="1200">
              <a:solidFill>
                <a:srgbClr val="0000FF"/>
              </a:solidFill>
              <a:latin typeface="Marlett" pitchFamily="2" charset="2"/>
            </a:endParaRPr>
          </a:p>
        </p:txBody>
      </p:sp>
      <p:sp>
        <p:nvSpPr>
          <p:cNvPr id="225283" name="Rectangle 2"/>
          <p:cNvSpPr>
            <a:spLocks noGrp="1" noRot="1" noChangeAspect="1" noChangeArrowheads="1" noTextEdit="1"/>
          </p:cNvSpPr>
          <p:nvPr>
            <p:ph type="sldImg"/>
          </p:nvPr>
        </p:nvSpPr>
        <p:spPr>
          <a:xfrm>
            <a:off x="1144588" y="685800"/>
            <a:ext cx="4572000" cy="3429000"/>
          </a:xfrm>
          <a:ln/>
        </p:spPr>
      </p:sp>
      <p:sp>
        <p:nvSpPr>
          <p:cNvPr id="22528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9E58A-27A4-4F08-9325-BE1E165769CC}" type="slidenum">
              <a:rPr lang="en-US"/>
              <a:pPr/>
              <a:t>98</a:t>
            </a:fld>
            <a:endParaRPr lang="en-US"/>
          </a:p>
        </p:txBody>
      </p:sp>
      <p:sp>
        <p:nvSpPr>
          <p:cNvPr id="2252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DB3C2E1-F999-4FE7-9CD7-981293F50B96}" type="slidenum">
              <a:rPr lang="x-none" sz="1200">
                <a:solidFill>
                  <a:srgbClr val="0000FF"/>
                </a:solidFill>
                <a:latin typeface="Marlett" pitchFamily="2" charset="2"/>
              </a:rPr>
              <a:pPr algn="r" eaLnBrk="0" hangingPunct="0"/>
              <a:t>98</a:t>
            </a:fld>
            <a:endParaRPr lang="en-US" sz="1200">
              <a:solidFill>
                <a:srgbClr val="0000FF"/>
              </a:solidFill>
              <a:latin typeface="Marlett" pitchFamily="2" charset="2"/>
            </a:endParaRPr>
          </a:p>
        </p:txBody>
      </p:sp>
      <p:sp>
        <p:nvSpPr>
          <p:cNvPr id="225283" name="Rectangle 2"/>
          <p:cNvSpPr>
            <a:spLocks noGrp="1" noRot="1" noChangeAspect="1" noChangeArrowheads="1" noTextEdit="1"/>
          </p:cNvSpPr>
          <p:nvPr>
            <p:ph type="sldImg"/>
          </p:nvPr>
        </p:nvSpPr>
        <p:spPr>
          <a:xfrm>
            <a:off x="1144588" y="685800"/>
            <a:ext cx="4572000" cy="3429000"/>
          </a:xfrm>
          <a:ln/>
        </p:spPr>
      </p:sp>
      <p:sp>
        <p:nvSpPr>
          <p:cNvPr id="22528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9E58A-27A4-4F08-9325-BE1E165769CC}" type="slidenum">
              <a:rPr lang="en-US"/>
              <a:pPr/>
              <a:t>99</a:t>
            </a:fld>
            <a:endParaRPr lang="en-US"/>
          </a:p>
        </p:txBody>
      </p:sp>
      <p:sp>
        <p:nvSpPr>
          <p:cNvPr id="2252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DB3C2E1-F999-4FE7-9CD7-981293F50B96}" type="slidenum">
              <a:rPr lang="x-none" sz="1200">
                <a:solidFill>
                  <a:srgbClr val="0000FF"/>
                </a:solidFill>
                <a:latin typeface="Marlett" pitchFamily="2" charset="2"/>
              </a:rPr>
              <a:pPr algn="r" eaLnBrk="0" hangingPunct="0"/>
              <a:t>99</a:t>
            </a:fld>
            <a:endParaRPr lang="en-US" sz="1200">
              <a:solidFill>
                <a:srgbClr val="0000FF"/>
              </a:solidFill>
              <a:latin typeface="Marlett" pitchFamily="2" charset="2"/>
            </a:endParaRPr>
          </a:p>
        </p:txBody>
      </p:sp>
      <p:sp>
        <p:nvSpPr>
          <p:cNvPr id="225283" name="Rectangle 2"/>
          <p:cNvSpPr>
            <a:spLocks noGrp="1" noRot="1" noChangeAspect="1" noChangeArrowheads="1" noTextEdit="1"/>
          </p:cNvSpPr>
          <p:nvPr>
            <p:ph type="sldImg"/>
          </p:nvPr>
        </p:nvSpPr>
        <p:spPr>
          <a:xfrm>
            <a:off x="1144588" y="685800"/>
            <a:ext cx="4572000" cy="3429000"/>
          </a:xfrm>
          <a:ln/>
        </p:spPr>
      </p:sp>
      <p:sp>
        <p:nvSpPr>
          <p:cNvPr id="22528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32A97D6A-C2B3-4F96-8144-3FF7F26FF972}"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FCD77155-722A-4021-BE5F-4C95BC13DE7C}"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6636B731-C99E-46EA-9CDE-655A896A541D}"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
        <p:nvSpPr>
          <p:cNvPr id="4" name="Footer Placeholder 3"/>
          <p:cNvSpPr>
            <a:spLocks noGrp="1"/>
          </p:cNvSpPr>
          <p:nvPr>
            <p:ph type="ftr" sz="quarter" idx="10"/>
          </p:nvPr>
        </p:nvSpPr>
        <p:spPr>
          <a:xfrm>
            <a:off x="3124200" y="6245225"/>
            <a:ext cx="3124200" cy="476250"/>
          </a:xfrm>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a:xfrm>
            <a:off x="6553200" y="6245225"/>
            <a:ext cx="2133600" cy="476250"/>
          </a:xfrm>
        </p:spPr>
        <p:txBody>
          <a:bodyPr/>
          <a:lstStyle>
            <a:lvl1pPr>
              <a:defRPr/>
            </a:lvl1pPr>
          </a:lstStyle>
          <a:p>
            <a:fld id="{1597048A-65B1-4E36-A543-EA5A2CE6CEFF}"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1EA8ECF1-605C-4D40-BE81-89E3764EAEF1}"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0D31D452-9F4D-4D33-AE7E-DF932EE44420}"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fld id="{EB06524F-5FC6-4918-8B14-C5CFC9431B3C}"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Art of Multiprocessor Programming</a:t>
            </a:r>
          </a:p>
        </p:txBody>
      </p:sp>
      <p:sp>
        <p:nvSpPr>
          <p:cNvPr id="8" name="Slide Number Placeholder 7"/>
          <p:cNvSpPr>
            <a:spLocks noGrp="1"/>
          </p:cNvSpPr>
          <p:nvPr>
            <p:ph type="sldNum" sz="quarter" idx="11"/>
          </p:nvPr>
        </p:nvSpPr>
        <p:spPr/>
        <p:txBody>
          <a:bodyPr/>
          <a:lstStyle>
            <a:lvl1pPr>
              <a:defRPr/>
            </a:lvl1pPr>
          </a:lstStyle>
          <a:p>
            <a:fld id="{CBFEAE2F-2248-4A32-9EC0-9F0C03DDE0AB}"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Art of Multiprocessor Programming</a:t>
            </a:r>
          </a:p>
        </p:txBody>
      </p:sp>
      <p:sp>
        <p:nvSpPr>
          <p:cNvPr id="4" name="Slide Number Placeholder 3"/>
          <p:cNvSpPr>
            <a:spLocks noGrp="1"/>
          </p:cNvSpPr>
          <p:nvPr>
            <p:ph type="sldNum" sz="quarter" idx="11"/>
          </p:nvPr>
        </p:nvSpPr>
        <p:spPr/>
        <p:txBody>
          <a:bodyPr/>
          <a:lstStyle>
            <a:lvl1pPr>
              <a:defRPr/>
            </a:lvl1pPr>
          </a:lstStyle>
          <a:p>
            <a:fld id="{D0C37242-0430-4E99-8EF0-C9BDCFBF29F3}"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atin typeface="Comic Sans MS" pitchFamily="66" charset="0"/>
              </a:defRPr>
            </a:lvl1pPr>
          </a:lstStyle>
          <a:p>
            <a:r>
              <a:rPr lang="en-US" dirty="0" smtClean="0"/>
              <a:t>Art of Multiprocessor Programming</a:t>
            </a:r>
            <a:endParaRPr lang="en-US" dirty="0"/>
          </a:p>
        </p:txBody>
      </p:sp>
      <p:sp>
        <p:nvSpPr>
          <p:cNvPr id="3" name="Slide Number Placeholder 2"/>
          <p:cNvSpPr>
            <a:spLocks noGrp="1"/>
          </p:cNvSpPr>
          <p:nvPr>
            <p:ph type="sldNum" sz="quarter" idx="11"/>
          </p:nvPr>
        </p:nvSpPr>
        <p:spPr/>
        <p:txBody>
          <a:bodyPr/>
          <a:lstStyle>
            <a:lvl1pPr>
              <a:defRPr/>
            </a:lvl1pPr>
          </a:lstStyle>
          <a:p>
            <a:fld id="{A5CB42D3-1C1C-44E9-9752-439D2F9D8B9C}"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fld id="{EFDFAE7C-5220-4234-A2B5-4A1686C30FEC}"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fld id="{17700639-9A04-4A49-8A02-E2CCD166DAAC}"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124200" y="6245225"/>
            <a:ext cx="3124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Art of Multiprocessor Programming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F6A85ED-1097-4FD0-B752-F0E80324E5B1}" type="slidenum">
              <a:rPr lang="en-US"/>
              <a:pPr/>
              <a:t>‹#›</a:t>
            </a:fld>
            <a:endParaRPr lang="en-US"/>
          </a:p>
        </p:txBody>
      </p:sp>
      <p:pic>
        <p:nvPicPr>
          <p:cNvPr id="1031" name="Picture 6"/>
          <p:cNvPicPr>
            <a:picLocks noChangeAspect="1" noChangeArrowheads="1"/>
          </p:cNvPicPr>
          <p:nvPr userDrawn="1"/>
        </p:nvPicPr>
        <p:blipFill>
          <a:blip r:embed="rId14"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omic Sans MS" pitchFamily="66" charset="0"/>
        </a:defRPr>
      </a:lvl2pPr>
      <a:lvl3pPr algn="ctr" rtl="0" fontAlgn="base">
        <a:spcBef>
          <a:spcPct val="0"/>
        </a:spcBef>
        <a:spcAft>
          <a:spcPct val="0"/>
        </a:spcAft>
        <a:defRPr sz="4400">
          <a:solidFill>
            <a:schemeClr val="tx2"/>
          </a:solidFill>
          <a:latin typeface="Comic Sans MS" pitchFamily="66" charset="0"/>
        </a:defRPr>
      </a:lvl3pPr>
      <a:lvl4pPr algn="ctr" rtl="0" fontAlgn="base">
        <a:spcBef>
          <a:spcPct val="0"/>
        </a:spcBef>
        <a:spcAft>
          <a:spcPct val="0"/>
        </a:spcAft>
        <a:defRPr sz="4400">
          <a:solidFill>
            <a:schemeClr val="tx2"/>
          </a:solidFill>
          <a:latin typeface="Comic Sans MS" pitchFamily="66" charset="0"/>
        </a:defRPr>
      </a:lvl4pPr>
      <a:lvl5pPr algn="ctr" rtl="0" fontAlgn="base">
        <a:spcBef>
          <a:spcPct val="0"/>
        </a:spcBef>
        <a:spcAft>
          <a:spcPct val="0"/>
        </a:spcAft>
        <a:defRPr sz="4400">
          <a:solidFill>
            <a:schemeClr val="tx2"/>
          </a:solidFill>
          <a:latin typeface="Comic Sans MS" pitchFamily="66"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fontAlgn="base">
        <a:spcBef>
          <a:spcPct val="20000"/>
        </a:spcBef>
        <a:spcAft>
          <a:spcPct val="0"/>
        </a:spcAft>
        <a:buChar char="•"/>
        <a:defRPr sz="3200">
          <a:solidFill>
            <a:srgbClr val="0000FF"/>
          </a:solidFill>
          <a:latin typeface="+mn-lt"/>
          <a:ea typeface="+mn-ea"/>
          <a:cs typeface="+mn-cs"/>
        </a:defRPr>
      </a:lvl1pPr>
      <a:lvl2pPr marL="742950" indent="-285750" algn="l" rtl="0" fontAlgn="base">
        <a:spcBef>
          <a:spcPct val="20000"/>
        </a:spcBef>
        <a:spcAft>
          <a:spcPct val="0"/>
        </a:spcAft>
        <a:buChar char="–"/>
        <a:defRPr sz="2800">
          <a:solidFill>
            <a:srgbClr val="0000FF"/>
          </a:solidFill>
          <a:latin typeface="+mn-lt"/>
        </a:defRPr>
      </a:lvl2pPr>
      <a:lvl3pPr marL="1143000" indent="-228600" algn="l" rtl="0" fontAlgn="base">
        <a:spcBef>
          <a:spcPct val="20000"/>
        </a:spcBef>
        <a:spcAft>
          <a:spcPct val="0"/>
        </a:spcAft>
        <a:buChar char="•"/>
        <a:defRPr sz="2400">
          <a:solidFill>
            <a:srgbClr val="0000FF"/>
          </a:solidFill>
          <a:latin typeface="+mn-lt"/>
        </a:defRPr>
      </a:lvl3pPr>
      <a:lvl4pPr marL="1600200" indent="-228600" algn="l" rtl="0" fontAlgn="base">
        <a:spcBef>
          <a:spcPct val="20000"/>
        </a:spcBef>
        <a:spcAft>
          <a:spcPct val="0"/>
        </a:spcAft>
        <a:buChar char="–"/>
        <a:defRPr sz="2000">
          <a:solidFill>
            <a:srgbClr val="0000FF"/>
          </a:solidFill>
          <a:latin typeface="+mn-lt"/>
        </a:defRPr>
      </a:lvl4pPr>
      <a:lvl5pPr marL="2057400" indent="-228600" algn="l" rtl="0" fontAlgn="base">
        <a:spcBef>
          <a:spcPct val="20000"/>
        </a:spcBef>
        <a:spcAft>
          <a:spcPct val="0"/>
        </a:spcAft>
        <a:buChar char="»"/>
        <a:defRPr sz="2000">
          <a:solidFill>
            <a:srgbClr val="0000FF"/>
          </a:solidFill>
          <a:latin typeface="+mn-lt"/>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2.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2.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1.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2.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4.emf"/><Relationship Id="rId4" Type="http://schemas.openxmlformats.org/officeDocument/2006/relationships/image" Target="../media/image2.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4.e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4.emf"/></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pic>
        <p:nvPicPr>
          <p:cNvPr id="5123" name="Picture 3"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5124" name="Rectangle 4"/>
          <p:cNvSpPr>
            <a:spLocks noGrp="1" noChangeArrowheads="1"/>
          </p:cNvSpPr>
          <p:nvPr>
            <p:ph type="ctrTitle" idx="4294967295"/>
          </p:nvPr>
        </p:nvSpPr>
        <p:spPr>
          <a:xfrm>
            <a:off x="685800" y="292100"/>
            <a:ext cx="7772400" cy="1143000"/>
          </a:xfrm>
        </p:spPr>
        <p:txBody>
          <a:bodyPr/>
          <a:lstStyle/>
          <a:p>
            <a:r>
              <a:rPr lang="en-US" altLang="en-US"/>
              <a:t>Introduction</a:t>
            </a:r>
            <a:endParaRPr lang="en-US"/>
          </a:p>
        </p:txBody>
      </p:sp>
      <p:sp>
        <p:nvSpPr>
          <p:cNvPr id="5125" name="Rectangle 5"/>
          <p:cNvSpPr>
            <a:spLocks noGrp="1" noChangeArrowheads="1"/>
          </p:cNvSpPr>
          <p:nvPr>
            <p:ph type="subTitle" idx="4294967295"/>
          </p:nvPr>
        </p:nvSpPr>
        <p:spPr>
          <a:xfrm>
            <a:off x="1103313" y="4198938"/>
            <a:ext cx="6777037" cy="1927225"/>
          </a:xfrm>
        </p:spPr>
        <p:txBody>
          <a:bodyPr/>
          <a:lstStyle/>
          <a:p>
            <a:pPr marL="0" indent="0" algn="ctr">
              <a:lnSpc>
                <a:spcPct val="80000"/>
              </a:lnSpc>
              <a:buFontTx/>
              <a:buNone/>
            </a:pPr>
            <a:r>
              <a:rPr lang="en-US" sz="2800">
                <a:solidFill>
                  <a:schemeClr val="hlink"/>
                </a:solidFill>
              </a:rPr>
              <a:t>Companion slides for</a:t>
            </a:r>
          </a:p>
          <a:p>
            <a:pPr marL="0" indent="0" algn="ctr">
              <a:lnSpc>
                <a:spcPct val="80000"/>
              </a:lnSpc>
              <a:buFontTx/>
              <a:buNone/>
            </a:pPr>
            <a:r>
              <a:rPr lang="en-US" sz="2800">
                <a:solidFill>
                  <a:schemeClr val="tx1"/>
                </a:solidFill>
              </a:rPr>
              <a:t>The Art of Multiprocessor Programming</a:t>
            </a:r>
          </a:p>
          <a:p>
            <a:pPr marL="0" indent="0" algn="ctr">
              <a:lnSpc>
                <a:spcPct val="80000"/>
              </a:lnSpc>
              <a:buFontTx/>
              <a:buNone/>
            </a:pPr>
            <a:r>
              <a:rPr lang="en-US" sz="2800">
                <a:solidFill>
                  <a:schemeClr val="hlink"/>
                </a:solidFill>
              </a:rPr>
              <a:t>by Maurice Herlihy &amp; Nir Shavit</a:t>
            </a:r>
          </a:p>
        </p:txBody>
      </p:sp>
      <p:sp>
        <p:nvSpPr>
          <p:cNvPr id="5126"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pic>
        <p:nvPicPr>
          <p:cNvPr id="5127" name="Picture 8"/>
          <p:cNvPicPr>
            <a:picLocks noChangeAspect="1" noChangeArrowheads="1"/>
          </p:cNvPicPr>
          <p:nvPr/>
        </p:nvPicPr>
        <p:blipFill>
          <a:blip r:embed="rId5" cstate="print"/>
          <a:srcRect/>
          <a:stretch>
            <a:fillRect/>
          </a:stretch>
        </p:blipFill>
        <p:spPr bwMode="auto">
          <a:xfrm>
            <a:off x="3279775" y="1577975"/>
            <a:ext cx="2297113" cy="2297113"/>
          </a:xfrm>
          <a:prstGeom prst="rect">
            <a:avLst/>
          </a:prstGeom>
          <a:noFill/>
          <a:ln w="9525">
            <a:noFill/>
            <a:miter lim="800000"/>
            <a:headEnd/>
            <a:tailEnd/>
          </a:ln>
        </p:spPr>
      </p:pic>
      <p:sp>
        <p:nvSpPr>
          <p:cNvPr id="9" name="TextBox 8"/>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R10"/>
              </a:rPr>
              <a:t>A</a:t>
            </a:r>
            <a:r>
              <a:rPr lang="en-US" smtClean="0">
                <a:latin typeface="CMSY10ORIG"/>
              </a:rPr>
              <a:t>A</a:t>
            </a:r>
            <a:r>
              <a:rPr lang="en-US" smtClean="0">
                <a:latin typeface="CMMI10"/>
              </a:rPr>
              <a:t>A</a:t>
            </a:r>
            <a:r>
              <a:rPr lang="en-US" smtClean="0">
                <a:latin typeface="CMMI7"/>
              </a:rPr>
              <a:t>A</a:t>
            </a: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4EFC050-4C9B-4E5B-8DE1-86C9651CB6F0}" type="slidenum">
              <a:rPr lang="x-none" sz="1400">
                <a:latin typeface="Comic Sans MS" pitchFamily="66" charset="0"/>
                <a:cs typeface="Arial" pitchFamily="34" charset="0"/>
              </a:rPr>
              <a:pPr algn="r" eaLnBrk="0" hangingPunct="0"/>
              <a:t>10</a:t>
            </a:fld>
            <a:endParaRPr lang="en-US" sz="1400">
              <a:latin typeface="Comic Sans MS" pitchFamily="66" charset="0"/>
              <a:cs typeface="Arial" pitchFamily="34" charset="0"/>
            </a:endParaRPr>
          </a:p>
        </p:txBody>
      </p:sp>
      <p:sp>
        <p:nvSpPr>
          <p:cNvPr id="44036" name="Rectangle 2"/>
          <p:cNvSpPr>
            <a:spLocks noGrp="1" noChangeArrowheads="1"/>
          </p:cNvSpPr>
          <p:nvPr>
            <p:ph type="title" idx="4294967295"/>
          </p:nvPr>
        </p:nvSpPr>
        <p:spPr/>
        <p:txBody>
          <a:bodyPr/>
          <a:lstStyle/>
          <a:p>
            <a:r>
              <a:rPr lang="en-US"/>
              <a:t>Parallel Primality Testing</a:t>
            </a:r>
          </a:p>
        </p:txBody>
      </p:sp>
      <p:sp>
        <p:nvSpPr>
          <p:cNvPr id="44037" name="Rectangle 3"/>
          <p:cNvSpPr>
            <a:spLocks noGrp="1" noChangeArrowheads="1"/>
          </p:cNvSpPr>
          <p:nvPr>
            <p:ph type="body" idx="4294967295"/>
          </p:nvPr>
        </p:nvSpPr>
        <p:spPr/>
        <p:txBody>
          <a:bodyPr/>
          <a:lstStyle/>
          <a:p>
            <a:r>
              <a:rPr lang="en-US"/>
              <a:t>Challenge</a:t>
            </a:r>
          </a:p>
          <a:p>
            <a:pPr lvl="1"/>
            <a:r>
              <a:rPr lang="en-US"/>
              <a:t>Print primes from </a:t>
            </a:r>
            <a:r>
              <a:rPr lang="en-US">
                <a:solidFill>
                  <a:schemeClr val="tx1"/>
                </a:solidFill>
              </a:rPr>
              <a:t>1</a:t>
            </a:r>
            <a:r>
              <a:rPr lang="en-US"/>
              <a:t> to </a:t>
            </a:r>
            <a:r>
              <a:rPr lang="en-US">
                <a:solidFill>
                  <a:schemeClr val="tx1"/>
                </a:solidFill>
              </a:rPr>
              <a:t>10</a:t>
            </a:r>
            <a:r>
              <a:rPr lang="en-US" baseline="30000">
                <a:solidFill>
                  <a:schemeClr val="tx1"/>
                </a:solidFill>
              </a:rPr>
              <a:t>10</a:t>
            </a:r>
          </a:p>
          <a:p>
            <a:r>
              <a:rPr lang="en-US"/>
              <a:t>Given</a:t>
            </a:r>
          </a:p>
          <a:p>
            <a:pPr lvl="1"/>
            <a:r>
              <a:rPr lang="en-US"/>
              <a:t>Ten-processor multiprocessor</a:t>
            </a:r>
          </a:p>
          <a:p>
            <a:pPr lvl="1"/>
            <a:r>
              <a:rPr lang="en-US"/>
              <a:t>One thread per processor</a:t>
            </a:r>
          </a:p>
          <a:p>
            <a:r>
              <a:rPr lang="en-US"/>
              <a:t>Goal</a:t>
            </a:r>
          </a:p>
          <a:p>
            <a:pPr lvl="1"/>
            <a:r>
              <a:rPr lang="en-US"/>
              <a:t>Get ten-fold speedup (or close)</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5BD68DF-9E34-4106-A612-17A502FF1681}" type="slidenum">
              <a:rPr lang="x-none" sz="1400">
                <a:latin typeface="Comic Sans MS" pitchFamily="66" charset="0"/>
                <a:cs typeface="Arial" pitchFamily="34" charset="0"/>
              </a:rPr>
              <a:pPr algn="r" eaLnBrk="0" hangingPunct="0"/>
              <a:t>100</a:t>
            </a:fld>
            <a:endParaRPr lang="en-US" sz="1400">
              <a:latin typeface="Comic Sans MS" pitchFamily="66" charset="0"/>
              <a:cs typeface="Arial" pitchFamily="34" charset="0"/>
            </a:endParaRPr>
          </a:p>
        </p:txBody>
      </p:sp>
      <p:pic>
        <p:nvPicPr>
          <p:cNvPr id="2304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0405" name="Rectangle 3"/>
          <p:cNvSpPr>
            <a:spLocks noGrp="1" noChangeArrowheads="1"/>
          </p:cNvSpPr>
          <p:nvPr>
            <p:ph type="title" idx="4294967295"/>
          </p:nvPr>
        </p:nvSpPr>
        <p:spPr/>
        <p:txBody>
          <a:bodyPr/>
          <a:lstStyle/>
          <a:p>
            <a:r>
              <a:rPr lang="en-US"/>
              <a:t>Example</a:t>
            </a:r>
          </a:p>
        </p:txBody>
      </p:sp>
      <p:sp>
        <p:nvSpPr>
          <p:cNvPr id="230406"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60%</a:t>
            </a:r>
            <a:r>
              <a:rPr lang="en-US" sz="2800"/>
              <a:t> concurrent, </a:t>
            </a:r>
            <a:r>
              <a:rPr lang="en-US" sz="2800">
                <a:solidFill>
                  <a:schemeClr val="tx1"/>
                </a:solidFill>
              </a:rPr>
              <a:t>40%</a:t>
            </a:r>
            <a:r>
              <a:rPr lang="en-US" sz="2800"/>
              <a:t> sequential</a:t>
            </a:r>
          </a:p>
          <a:p>
            <a:r>
              <a:rPr lang="en-US" sz="2800"/>
              <a:t>How close to 10-fold speedup?</a:t>
            </a:r>
          </a:p>
        </p:txBody>
      </p:sp>
      <p:sp>
        <p:nvSpPr>
          <p:cNvPr id="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66DA084-D1B8-4141-BA93-094FDC3826BC}" type="slidenum">
              <a:rPr lang="x-none" sz="1400">
                <a:latin typeface="Comic Sans MS" pitchFamily="66" charset="0"/>
                <a:cs typeface="Arial" pitchFamily="34" charset="0"/>
              </a:rPr>
              <a:pPr algn="r" eaLnBrk="0" hangingPunct="0"/>
              <a:t>101</a:t>
            </a:fld>
            <a:endParaRPr lang="en-US" sz="1400">
              <a:latin typeface="Comic Sans MS" pitchFamily="66" charset="0"/>
              <a:cs typeface="Arial" pitchFamily="34" charset="0"/>
            </a:endParaRPr>
          </a:p>
        </p:txBody>
      </p:sp>
      <p:pic>
        <p:nvPicPr>
          <p:cNvPr id="232452"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32453" name="Rectangle 3"/>
          <p:cNvSpPr>
            <a:spLocks noGrp="1" noChangeArrowheads="1"/>
          </p:cNvSpPr>
          <p:nvPr>
            <p:ph type="title" idx="4294967295"/>
          </p:nvPr>
        </p:nvSpPr>
        <p:spPr/>
        <p:txBody>
          <a:bodyPr/>
          <a:lstStyle/>
          <a:p>
            <a:r>
              <a:rPr lang="en-US"/>
              <a:t>Example</a:t>
            </a:r>
          </a:p>
        </p:txBody>
      </p:sp>
      <p:sp>
        <p:nvSpPr>
          <p:cNvPr id="232454"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60%</a:t>
            </a:r>
            <a:r>
              <a:rPr lang="en-US" sz="2800"/>
              <a:t> concurrent, </a:t>
            </a:r>
            <a:r>
              <a:rPr lang="en-US" sz="2800">
                <a:solidFill>
                  <a:schemeClr val="tx1"/>
                </a:solidFill>
              </a:rPr>
              <a:t>40%</a:t>
            </a:r>
            <a:r>
              <a:rPr lang="en-US" sz="2800"/>
              <a:t> sequential</a:t>
            </a:r>
          </a:p>
          <a:p>
            <a:r>
              <a:rPr lang="en-US" sz="2800"/>
              <a:t>How close to 10-fold speedup?</a:t>
            </a:r>
          </a:p>
        </p:txBody>
      </p:sp>
      <p:grpSp>
        <p:nvGrpSpPr>
          <p:cNvPr id="232455" name="Group 5"/>
          <p:cNvGrpSpPr>
            <a:grpSpLocks/>
          </p:cNvGrpSpPr>
          <p:nvPr/>
        </p:nvGrpSpPr>
        <p:grpSpPr bwMode="auto">
          <a:xfrm>
            <a:off x="1127125" y="4038600"/>
            <a:ext cx="5654675" cy="1481138"/>
            <a:chOff x="998" y="2064"/>
            <a:chExt cx="3562" cy="933"/>
          </a:xfrm>
        </p:grpSpPr>
        <p:graphicFrame>
          <p:nvGraphicFramePr>
            <p:cNvPr id="232456" name="Object 6"/>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232457" name="Equation" r:id="rId5" imgW="901440" imgH="583920" progId="Equation.3">
                    <p:embed/>
                  </p:oleObj>
                </mc:Choice>
                <mc:Fallback>
                  <p:oleObj name="Equation" r:id="rId5" imgW="90144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57" name="Text Box 7"/>
            <p:cNvSpPr txBox="1">
              <a:spLocks noChangeArrowheads="1"/>
            </p:cNvSpPr>
            <p:nvPr/>
          </p:nvSpPr>
          <p:spPr bwMode="auto">
            <a:xfrm>
              <a:off x="998" y="2208"/>
              <a:ext cx="2038" cy="365"/>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Comic Sans MS" pitchFamily="66" charset="0"/>
                </a:rPr>
                <a:t>Speedup = </a:t>
              </a:r>
              <a:r>
                <a:rPr lang="en-US" sz="3200">
                  <a:latin typeface="Comic Sans MS" pitchFamily="66" charset="0"/>
                </a:rPr>
                <a:t>2.17=</a:t>
              </a:r>
            </a:p>
          </p:txBody>
        </p:sp>
      </p:grpSp>
      <p:sp>
        <p:nvSpPr>
          <p:cNvPr id="1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A11009ED-2286-47D8-8BD0-065045629086}" type="slidenum">
              <a:rPr lang="x-none" sz="1400">
                <a:latin typeface="Comic Sans MS" pitchFamily="66" charset="0"/>
                <a:cs typeface="Arial" pitchFamily="34" charset="0"/>
              </a:rPr>
              <a:pPr algn="r" eaLnBrk="0" hangingPunct="0"/>
              <a:t>102</a:t>
            </a:fld>
            <a:endParaRPr lang="en-US" sz="1400">
              <a:latin typeface="Comic Sans MS" pitchFamily="66" charset="0"/>
              <a:cs typeface="Arial" pitchFamily="34" charset="0"/>
            </a:endParaRPr>
          </a:p>
        </p:txBody>
      </p:sp>
      <p:pic>
        <p:nvPicPr>
          <p:cNvPr id="2345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4501" name="Rectangle 3"/>
          <p:cNvSpPr>
            <a:spLocks noGrp="1" noChangeArrowheads="1"/>
          </p:cNvSpPr>
          <p:nvPr>
            <p:ph type="title" idx="4294967295"/>
          </p:nvPr>
        </p:nvSpPr>
        <p:spPr/>
        <p:txBody>
          <a:bodyPr/>
          <a:lstStyle/>
          <a:p>
            <a:r>
              <a:rPr lang="en-US"/>
              <a:t>Example</a:t>
            </a:r>
          </a:p>
        </p:txBody>
      </p:sp>
      <p:sp>
        <p:nvSpPr>
          <p:cNvPr id="234502"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80%</a:t>
            </a:r>
            <a:r>
              <a:rPr lang="en-US" sz="2800"/>
              <a:t> concurrent, </a:t>
            </a:r>
            <a:r>
              <a:rPr lang="en-US" sz="2800">
                <a:solidFill>
                  <a:schemeClr val="tx1"/>
                </a:solidFill>
              </a:rPr>
              <a:t>20%</a:t>
            </a:r>
            <a:r>
              <a:rPr lang="en-US" sz="2800"/>
              <a:t> sequential</a:t>
            </a:r>
          </a:p>
          <a:p>
            <a:r>
              <a:rPr lang="en-US" sz="2800"/>
              <a:t>How close to 10-fold speedup?</a:t>
            </a:r>
          </a:p>
        </p:txBody>
      </p:sp>
      <p:sp>
        <p:nvSpPr>
          <p:cNvPr id="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A39758A-2829-4073-AD38-89E7DD86F647}" type="slidenum">
              <a:rPr lang="x-none" sz="1400">
                <a:latin typeface="Comic Sans MS" pitchFamily="66" charset="0"/>
                <a:cs typeface="Arial" pitchFamily="34" charset="0"/>
              </a:rPr>
              <a:pPr algn="r" eaLnBrk="0" hangingPunct="0"/>
              <a:t>103</a:t>
            </a:fld>
            <a:endParaRPr lang="en-US" sz="1400">
              <a:latin typeface="Comic Sans MS" pitchFamily="66" charset="0"/>
              <a:cs typeface="Arial" pitchFamily="34" charset="0"/>
            </a:endParaRPr>
          </a:p>
        </p:txBody>
      </p:sp>
      <p:pic>
        <p:nvPicPr>
          <p:cNvPr id="236548"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36549" name="Rectangle 3"/>
          <p:cNvSpPr>
            <a:spLocks noGrp="1" noChangeArrowheads="1"/>
          </p:cNvSpPr>
          <p:nvPr>
            <p:ph type="title" idx="4294967295"/>
          </p:nvPr>
        </p:nvSpPr>
        <p:spPr/>
        <p:txBody>
          <a:bodyPr/>
          <a:lstStyle/>
          <a:p>
            <a:r>
              <a:rPr lang="en-US"/>
              <a:t>Example</a:t>
            </a:r>
          </a:p>
        </p:txBody>
      </p:sp>
      <p:sp>
        <p:nvSpPr>
          <p:cNvPr id="236550"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80%</a:t>
            </a:r>
            <a:r>
              <a:rPr lang="en-US" sz="2800"/>
              <a:t> concurrent, </a:t>
            </a:r>
            <a:r>
              <a:rPr lang="en-US" sz="2800">
                <a:solidFill>
                  <a:schemeClr val="tx1"/>
                </a:solidFill>
              </a:rPr>
              <a:t>20%</a:t>
            </a:r>
            <a:r>
              <a:rPr lang="en-US" sz="2800"/>
              <a:t> sequential</a:t>
            </a:r>
          </a:p>
          <a:p>
            <a:r>
              <a:rPr lang="en-US" sz="2800"/>
              <a:t>How close to 10-fold speedup?</a:t>
            </a:r>
          </a:p>
        </p:txBody>
      </p:sp>
      <p:grpSp>
        <p:nvGrpSpPr>
          <p:cNvPr id="236551" name="Group 5"/>
          <p:cNvGrpSpPr>
            <a:grpSpLocks/>
          </p:cNvGrpSpPr>
          <p:nvPr/>
        </p:nvGrpSpPr>
        <p:grpSpPr bwMode="auto">
          <a:xfrm>
            <a:off x="1017588" y="3962400"/>
            <a:ext cx="5611812" cy="1481138"/>
            <a:chOff x="929" y="2016"/>
            <a:chExt cx="3535" cy="933"/>
          </a:xfrm>
        </p:grpSpPr>
        <p:graphicFrame>
          <p:nvGraphicFramePr>
            <p:cNvPr id="236552" name="Object 6"/>
            <p:cNvGraphicFramePr>
              <a:graphicFrameLocks noChangeAspect="1"/>
            </p:cNvGraphicFramePr>
            <p:nvPr/>
          </p:nvGraphicFramePr>
          <p:xfrm>
            <a:off x="3024" y="2016"/>
            <a:ext cx="1440" cy="933"/>
          </p:xfrm>
          <a:graphic>
            <a:graphicData uri="http://schemas.openxmlformats.org/presentationml/2006/ole">
              <mc:AlternateContent xmlns:mc="http://schemas.openxmlformats.org/markup-compatibility/2006">
                <mc:Choice xmlns:v="urn:schemas-microsoft-com:vml" Requires="v">
                  <p:oleObj spid="_x0000_s236553" name="Equation" r:id="rId5" imgW="901440" imgH="583920" progId="Equation.3">
                    <p:embed/>
                  </p:oleObj>
                </mc:Choice>
                <mc:Fallback>
                  <p:oleObj name="Equation" r:id="rId5" imgW="90144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 y="2016"/>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3" name="Text Box 7"/>
            <p:cNvSpPr txBox="1">
              <a:spLocks noChangeArrowheads="1"/>
            </p:cNvSpPr>
            <p:nvPr/>
          </p:nvSpPr>
          <p:spPr bwMode="auto">
            <a:xfrm>
              <a:off x="929" y="2208"/>
              <a:ext cx="2107" cy="368"/>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mj-lt"/>
                </a:rPr>
                <a:t>Speedup</a:t>
              </a:r>
              <a:r>
                <a:rPr lang="en-US" sz="3200" dirty="0">
                  <a:solidFill>
                    <a:srgbClr val="0000FF"/>
                  </a:solidFill>
                  <a:latin typeface="Comic Sans MS" pitchFamily="66" charset="0"/>
                </a:rPr>
                <a:t> = </a:t>
              </a:r>
              <a:r>
                <a:rPr lang="en-US" sz="3200" dirty="0">
                  <a:latin typeface="+mj-lt"/>
                </a:rPr>
                <a:t>3.57</a:t>
              </a:r>
              <a:r>
                <a:rPr lang="en-US" sz="3200" dirty="0">
                  <a:latin typeface="Comic Sans MS" pitchFamily="66" charset="0"/>
                </a:rPr>
                <a:t>=</a:t>
              </a:r>
            </a:p>
          </p:txBody>
        </p:sp>
      </p:grpSp>
      <p:sp>
        <p:nvSpPr>
          <p:cNvPr id="1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DA5508D-1075-4BA3-B29D-0176357669D9}" type="slidenum">
              <a:rPr lang="x-none" sz="1400">
                <a:latin typeface="Comic Sans MS" pitchFamily="66" charset="0"/>
                <a:cs typeface="Arial" pitchFamily="34" charset="0"/>
              </a:rPr>
              <a:pPr algn="r" eaLnBrk="0" hangingPunct="0"/>
              <a:t>104</a:t>
            </a:fld>
            <a:endParaRPr lang="en-US" sz="1400">
              <a:latin typeface="Comic Sans MS" pitchFamily="66" charset="0"/>
              <a:cs typeface="Arial" pitchFamily="34" charset="0"/>
            </a:endParaRPr>
          </a:p>
        </p:txBody>
      </p:sp>
      <p:pic>
        <p:nvPicPr>
          <p:cNvPr id="2385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8597" name="Rectangle 3"/>
          <p:cNvSpPr>
            <a:spLocks noGrp="1" noChangeArrowheads="1"/>
          </p:cNvSpPr>
          <p:nvPr>
            <p:ph type="title" idx="4294967295"/>
          </p:nvPr>
        </p:nvSpPr>
        <p:spPr/>
        <p:txBody>
          <a:bodyPr/>
          <a:lstStyle/>
          <a:p>
            <a:r>
              <a:rPr lang="en-US"/>
              <a:t>Example</a:t>
            </a:r>
          </a:p>
        </p:txBody>
      </p:sp>
      <p:sp>
        <p:nvSpPr>
          <p:cNvPr id="238598"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90%</a:t>
            </a:r>
            <a:r>
              <a:rPr lang="en-US" sz="2800"/>
              <a:t> concurrent, </a:t>
            </a:r>
            <a:r>
              <a:rPr lang="en-US" sz="2800">
                <a:solidFill>
                  <a:schemeClr val="tx1"/>
                </a:solidFill>
              </a:rPr>
              <a:t>10%</a:t>
            </a:r>
            <a:r>
              <a:rPr lang="en-US" sz="2800"/>
              <a:t> sequential</a:t>
            </a:r>
          </a:p>
          <a:p>
            <a:r>
              <a:rPr lang="en-US" sz="2800"/>
              <a:t>How close to 10-fold speedup?</a:t>
            </a:r>
          </a:p>
        </p:txBody>
      </p:sp>
      <p:sp>
        <p:nvSpPr>
          <p:cNvPr id="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p:cNvSpPr>
            <a:spLocks noGrp="1"/>
          </p:cNvSpPr>
          <p:nvPr>
            <p:ph type="ftr" sz="quarter" idx="10"/>
          </p:nvPr>
        </p:nvSpPr>
        <p:spPr/>
        <p:txBody>
          <a:bodyPr/>
          <a:lstStyle/>
          <a:p>
            <a:r>
              <a:rPr lang="en-US">
                <a:latin typeface="+mj-lt"/>
              </a:rPr>
              <a:t>Art of Multiprocessor Programming</a:t>
            </a:r>
          </a:p>
        </p:txBody>
      </p:sp>
      <p:sp>
        <p:nvSpPr>
          <p:cNvPr id="240643"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913E923-2DC5-4CE9-B834-2BB22215B81E}" type="slidenum">
              <a:rPr lang="x-none" sz="1400">
                <a:latin typeface="Comic Sans MS" pitchFamily="66" charset="0"/>
                <a:cs typeface="Arial" pitchFamily="34" charset="0"/>
              </a:rPr>
              <a:pPr algn="r" eaLnBrk="0" hangingPunct="0"/>
              <a:t>105</a:t>
            </a:fld>
            <a:endParaRPr lang="en-US" sz="1400">
              <a:latin typeface="Comic Sans MS" pitchFamily="66" charset="0"/>
              <a:cs typeface="Arial" pitchFamily="34" charset="0"/>
            </a:endParaRPr>
          </a:p>
        </p:txBody>
      </p:sp>
      <p:pic>
        <p:nvPicPr>
          <p:cNvPr id="240644"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40645" name="Rectangle 3"/>
          <p:cNvSpPr>
            <a:spLocks noGrp="1" noChangeArrowheads="1"/>
          </p:cNvSpPr>
          <p:nvPr>
            <p:ph type="title" idx="4294967295"/>
          </p:nvPr>
        </p:nvSpPr>
        <p:spPr/>
        <p:txBody>
          <a:bodyPr/>
          <a:lstStyle/>
          <a:p>
            <a:r>
              <a:rPr lang="en-US"/>
              <a:t>Example</a:t>
            </a:r>
          </a:p>
        </p:txBody>
      </p:sp>
      <p:sp>
        <p:nvSpPr>
          <p:cNvPr id="240646"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90%</a:t>
            </a:r>
            <a:r>
              <a:rPr lang="en-US" sz="2800"/>
              <a:t> concurrent, </a:t>
            </a:r>
            <a:r>
              <a:rPr lang="en-US" sz="2800">
                <a:solidFill>
                  <a:schemeClr val="tx1"/>
                </a:solidFill>
              </a:rPr>
              <a:t>10%</a:t>
            </a:r>
            <a:r>
              <a:rPr lang="en-US" sz="2800"/>
              <a:t> sequential</a:t>
            </a:r>
          </a:p>
          <a:p>
            <a:r>
              <a:rPr lang="en-US" sz="2800"/>
              <a:t>How close to 10-fold speedup?</a:t>
            </a:r>
          </a:p>
        </p:txBody>
      </p:sp>
      <p:grpSp>
        <p:nvGrpSpPr>
          <p:cNvPr id="240647" name="Group 5"/>
          <p:cNvGrpSpPr>
            <a:grpSpLocks/>
          </p:cNvGrpSpPr>
          <p:nvPr/>
        </p:nvGrpSpPr>
        <p:grpSpPr bwMode="auto">
          <a:xfrm>
            <a:off x="1062038" y="4038600"/>
            <a:ext cx="5719762" cy="1481138"/>
            <a:chOff x="957" y="2064"/>
            <a:chExt cx="3603" cy="933"/>
          </a:xfrm>
        </p:grpSpPr>
        <p:graphicFrame>
          <p:nvGraphicFramePr>
            <p:cNvPr id="240648" name="Object 6"/>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240649" name="Equation" r:id="rId5" imgW="901440" imgH="583920" progId="Equation.3">
                    <p:embed/>
                  </p:oleObj>
                </mc:Choice>
                <mc:Fallback>
                  <p:oleObj name="Equation" r:id="rId5" imgW="90144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49" name="Text Box 7"/>
            <p:cNvSpPr txBox="1">
              <a:spLocks noChangeArrowheads="1"/>
            </p:cNvSpPr>
            <p:nvPr/>
          </p:nvSpPr>
          <p:spPr bwMode="auto">
            <a:xfrm>
              <a:off x="957" y="2208"/>
              <a:ext cx="2079" cy="36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mj-lt"/>
                </a:rPr>
                <a:t>Speedup = </a:t>
              </a:r>
              <a:r>
                <a:rPr lang="en-US" sz="3200" dirty="0">
                  <a:latin typeface="+mj-lt"/>
                </a:rPr>
                <a:t>5.26=</a:t>
              </a:r>
            </a:p>
          </p:txBody>
        </p:sp>
      </p:gr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3FDA188-9AF9-420C-A798-2D087EE5D3BE}" type="slidenum">
              <a:rPr lang="x-none" sz="1400">
                <a:latin typeface="Comic Sans MS" pitchFamily="66" charset="0"/>
                <a:cs typeface="Arial" pitchFamily="34" charset="0"/>
              </a:rPr>
              <a:pPr algn="r" eaLnBrk="0" hangingPunct="0"/>
              <a:t>106</a:t>
            </a:fld>
            <a:endParaRPr lang="en-US" sz="1400">
              <a:latin typeface="Comic Sans MS" pitchFamily="66" charset="0"/>
              <a:cs typeface="Arial" pitchFamily="34" charset="0"/>
            </a:endParaRPr>
          </a:p>
        </p:txBody>
      </p:sp>
      <p:pic>
        <p:nvPicPr>
          <p:cNvPr id="2426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42693" name="Rectangle 3"/>
          <p:cNvSpPr>
            <a:spLocks noGrp="1" noChangeArrowheads="1"/>
          </p:cNvSpPr>
          <p:nvPr>
            <p:ph type="title" idx="4294967295"/>
          </p:nvPr>
        </p:nvSpPr>
        <p:spPr/>
        <p:txBody>
          <a:bodyPr/>
          <a:lstStyle/>
          <a:p>
            <a:r>
              <a:rPr lang="en-US"/>
              <a:t>Example</a:t>
            </a:r>
          </a:p>
        </p:txBody>
      </p:sp>
      <p:sp>
        <p:nvSpPr>
          <p:cNvPr id="242694"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99%</a:t>
            </a:r>
            <a:r>
              <a:rPr lang="en-US" sz="2800"/>
              <a:t> concurrent, </a:t>
            </a:r>
            <a:r>
              <a:rPr lang="en-US" sz="2800">
                <a:solidFill>
                  <a:schemeClr val="tx1"/>
                </a:solidFill>
              </a:rPr>
              <a:t>01%</a:t>
            </a:r>
            <a:r>
              <a:rPr lang="en-US" sz="2800"/>
              <a:t> sequential</a:t>
            </a:r>
          </a:p>
          <a:p>
            <a:r>
              <a:rPr lang="en-US" sz="2800"/>
              <a:t>How close to 10-fold speedup?</a:t>
            </a:r>
          </a:p>
        </p:txBody>
      </p:sp>
      <p:sp>
        <p:nvSpPr>
          <p:cNvPr id="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p:cNvSpPr>
            <a:spLocks noGrp="1"/>
          </p:cNvSpPr>
          <p:nvPr>
            <p:ph type="ftr" sz="quarter" idx="10"/>
          </p:nvPr>
        </p:nvSpPr>
        <p:spPr/>
        <p:txBody>
          <a:bodyPr/>
          <a:lstStyle/>
          <a:p>
            <a:r>
              <a:rPr lang="en-US">
                <a:latin typeface="+mj-lt"/>
              </a:rPr>
              <a:t>Art of Multiprocessor Programming</a:t>
            </a:r>
          </a:p>
        </p:txBody>
      </p:sp>
      <p:sp>
        <p:nvSpPr>
          <p:cNvPr id="244739"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C2BB731-FF2B-4BB8-9A49-FA50A27CC891}" type="slidenum">
              <a:rPr lang="x-none" sz="1400">
                <a:latin typeface="Comic Sans MS" pitchFamily="66" charset="0"/>
                <a:cs typeface="Arial" pitchFamily="34" charset="0"/>
              </a:rPr>
              <a:pPr algn="r" eaLnBrk="0" hangingPunct="0"/>
              <a:t>107</a:t>
            </a:fld>
            <a:endParaRPr lang="en-US" sz="1400">
              <a:latin typeface="Comic Sans MS" pitchFamily="66" charset="0"/>
              <a:cs typeface="Arial" pitchFamily="34" charset="0"/>
            </a:endParaRPr>
          </a:p>
        </p:txBody>
      </p:sp>
      <p:pic>
        <p:nvPicPr>
          <p:cNvPr id="244740"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44741" name="Rectangle 3"/>
          <p:cNvSpPr>
            <a:spLocks noGrp="1" noChangeArrowheads="1"/>
          </p:cNvSpPr>
          <p:nvPr>
            <p:ph type="title" idx="4294967295"/>
          </p:nvPr>
        </p:nvSpPr>
        <p:spPr/>
        <p:txBody>
          <a:bodyPr/>
          <a:lstStyle/>
          <a:p>
            <a:r>
              <a:rPr lang="en-US"/>
              <a:t>Example</a:t>
            </a:r>
          </a:p>
        </p:txBody>
      </p:sp>
      <p:sp>
        <p:nvSpPr>
          <p:cNvPr id="244742"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99%</a:t>
            </a:r>
            <a:r>
              <a:rPr lang="en-US" sz="2800"/>
              <a:t> concurrent, </a:t>
            </a:r>
            <a:r>
              <a:rPr lang="en-US" sz="2800">
                <a:solidFill>
                  <a:schemeClr val="tx1"/>
                </a:solidFill>
              </a:rPr>
              <a:t>01%</a:t>
            </a:r>
            <a:r>
              <a:rPr lang="en-US" sz="2800"/>
              <a:t> sequential</a:t>
            </a:r>
          </a:p>
          <a:p>
            <a:r>
              <a:rPr lang="en-US" sz="2800"/>
              <a:t>How close to 10-fold speedup?</a:t>
            </a:r>
          </a:p>
        </p:txBody>
      </p:sp>
      <p:grpSp>
        <p:nvGrpSpPr>
          <p:cNvPr id="244743" name="Group 5"/>
          <p:cNvGrpSpPr>
            <a:grpSpLocks/>
          </p:cNvGrpSpPr>
          <p:nvPr/>
        </p:nvGrpSpPr>
        <p:grpSpPr bwMode="auto">
          <a:xfrm>
            <a:off x="1033463" y="4167188"/>
            <a:ext cx="5748338" cy="1222375"/>
            <a:chOff x="939" y="2145"/>
            <a:chExt cx="3621" cy="770"/>
          </a:xfrm>
        </p:grpSpPr>
        <p:graphicFrame>
          <p:nvGraphicFramePr>
            <p:cNvPr id="244744" name="Object 6"/>
            <p:cNvGraphicFramePr>
              <a:graphicFrameLocks noChangeAspect="1"/>
            </p:cNvGraphicFramePr>
            <p:nvPr/>
          </p:nvGraphicFramePr>
          <p:xfrm>
            <a:off x="3120" y="2145"/>
            <a:ext cx="1440" cy="770"/>
          </p:xfrm>
          <a:graphic>
            <a:graphicData uri="http://schemas.openxmlformats.org/presentationml/2006/ole">
              <mc:AlternateContent xmlns:mc="http://schemas.openxmlformats.org/markup-compatibility/2006">
                <mc:Choice xmlns:v="urn:schemas-microsoft-com:vml" Requires="v">
                  <p:oleObj spid="_x0000_s244745" name="Equation" r:id="rId5" imgW="1091880" imgH="583920" progId="Equation.3">
                    <p:embed/>
                  </p:oleObj>
                </mc:Choice>
                <mc:Fallback>
                  <p:oleObj name="Equation" r:id="rId5" imgW="109188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145"/>
                          <a:ext cx="1440" cy="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5" name="Text Box 7"/>
            <p:cNvSpPr txBox="1">
              <a:spLocks noChangeArrowheads="1"/>
            </p:cNvSpPr>
            <p:nvPr/>
          </p:nvSpPr>
          <p:spPr bwMode="auto">
            <a:xfrm>
              <a:off x="939" y="2208"/>
              <a:ext cx="2097" cy="368"/>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mj-lt"/>
                </a:rPr>
                <a:t>Speedup = </a:t>
              </a:r>
              <a:r>
                <a:rPr lang="en-US" sz="3200" dirty="0">
                  <a:latin typeface="+mj-lt"/>
                </a:rPr>
                <a:t>9.17=</a:t>
              </a:r>
            </a:p>
          </p:txBody>
        </p:sp>
      </p:gr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idx="4294967295"/>
          </p:nvPr>
        </p:nvSpPr>
        <p:spPr>
          <a:xfrm>
            <a:off x="714375" y="190500"/>
            <a:ext cx="7772400" cy="1143000"/>
          </a:xfrm>
        </p:spPr>
        <p:txBody>
          <a:bodyPr/>
          <a:lstStyle/>
          <a:p>
            <a:r>
              <a:rPr lang="en-US"/>
              <a:t>Back to Real-World Multicore Scaling</a:t>
            </a:r>
          </a:p>
        </p:txBody>
      </p:sp>
      <p:sp>
        <p:nvSpPr>
          <p:cNvPr id="23556" name="Rectangle 306"/>
          <p:cNvSpPr>
            <a:spLocks noChangeArrowheads="1"/>
          </p:cNvSpPr>
          <p:nvPr/>
        </p:nvSpPr>
        <p:spPr bwMode="auto">
          <a:xfrm>
            <a:off x="4351338" y="2992438"/>
            <a:ext cx="646112" cy="3190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8837" name="Rectangle 307"/>
          <p:cNvSpPr>
            <a:spLocks noChangeArrowheads="1"/>
          </p:cNvSpPr>
          <p:nvPr/>
        </p:nvSpPr>
        <p:spPr bwMode="auto">
          <a:xfrm>
            <a:off x="2406650" y="2992438"/>
            <a:ext cx="544513" cy="7127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8838" name="Rectangle 308"/>
          <p:cNvSpPr>
            <a:spLocks noChangeArrowheads="1"/>
          </p:cNvSpPr>
          <p:nvPr/>
        </p:nvSpPr>
        <p:spPr bwMode="auto">
          <a:xfrm>
            <a:off x="2995613" y="2998788"/>
            <a:ext cx="544512" cy="7127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3559" name="Rectangle 309"/>
          <p:cNvSpPr>
            <a:spLocks noChangeArrowheads="1"/>
          </p:cNvSpPr>
          <p:nvPr/>
        </p:nvSpPr>
        <p:spPr bwMode="auto">
          <a:xfrm>
            <a:off x="5054600" y="3000375"/>
            <a:ext cx="384175" cy="404813"/>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8840" name="Rectangle 310"/>
          <p:cNvSpPr>
            <a:spLocks noChangeArrowheads="1"/>
          </p:cNvSpPr>
          <p:nvPr/>
        </p:nvSpPr>
        <p:spPr bwMode="auto">
          <a:xfrm>
            <a:off x="4359275" y="3379788"/>
            <a:ext cx="646113" cy="34766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8841" name="Rectangle 311"/>
          <p:cNvSpPr>
            <a:spLocks noChangeArrowheads="1"/>
          </p:cNvSpPr>
          <p:nvPr/>
        </p:nvSpPr>
        <p:spPr bwMode="auto">
          <a:xfrm>
            <a:off x="5032375" y="3486150"/>
            <a:ext cx="414338" cy="233363"/>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3562" name="Rectangle 312"/>
          <p:cNvSpPr>
            <a:spLocks noChangeArrowheads="1"/>
          </p:cNvSpPr>
          <p:nvPr/>
        </p:nvSpPr>
        <p:spPr bwMode="auto">
          <a:xfrm>
            <a:off x="6245225" y="3008313"/>
            <a:ext cx="320675" cy="34131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563" name="Rectangle 313"/>
          <p:cNvSpPr>
            <a:spLocks noChangeArrowheads="1"/>
          </p:cNvSpPr>
          <p:nvPr/>
        </p:nvSpPr>
        <p:spPr bwMode="auto">
          <a:xfrm>
            <a:off x="6592888" y="3008313"/>
            <a:ext cx="133350" cy="29845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8844" name="Rectangle 314"/>
          <p:cNvSpPr>
            <a:spLocks noChangeArrowheads="1"/>
          </p:cNvSpPr>
          <p:nvPr/>
        </p:nvSpPr>
        <p:spPr bwMode="auto">
          <a:xfrm>
            <a:off x="6246813" y="3402013"/>
            <a:ext cx="222250" cy="32543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8845" name="Rectangle 315"/>
          <p:cNvSpPr>
            <a:spLocks noChangeArrowheads="1"/>
          </p:cNvSpPr>
          <p:nvPr/>
        </p:nvSpPr>
        <p:spPr bwMode="auto">
          <a:xfrm>
            <a:off x="6508750" y="3402013"/>
            <a:ext cx="220663" cy="32543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3566" name="Rectangle 316"/>
          <p:cNvSpPr>
            <a:spLocks noChangeArrowheads="1"/>
          </p:cNvSpPr>
          <p:nvPr/>
        </p:nvSpPr>
        <p:spPr bwMode="auto">
          <a:xfrm>
            <a:off x="6804025" y="3008313"/>
            <a:ext cx="204788" cy="25400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567" name="Rectangle 317"/>
          <p:cNvSpPr>
            <a:spLocks noChangeArrowheads="1"/>
          </p:cNvSpPr>
          <p:nvPr/>
        </p:nvSpPr>
        <p:spPr bwMode="auto">
          <a:xfrm>
            <a:off x="7064375" y="3008313"/>
            <a:ext cx="219075" cy="50006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8848" name="Rectangle 318"/>
          <p:cNvSpPr>
            <a:spLocks noChangeArrowheads="1"/>
          </p:cNvSpPr>
          <p:nvPr/>
        </p:nvSpPr>
        <p:spPr bwMode="auto">
          <a:xfrm>
            <a:off x="6791325" y="3300413"/>
            <a:ext cx="222250" cy="42703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8849" name="Rectangle 319"/>
          <p:cNvSpPr>
            <a:spLocks noChangeArrowheads="1"/>
          </p:cNvSpPr>
          <p:nvPr/>
        </p:nvSpPr>
        <p:spPr bwMode="auto">
          <a:xfrm>
            <a:off x="7067550" y="3517900"/>
            <a:ext cx="206375" cy="20955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grpSp>
        <p:nvGrpSpPr>
          <p:cNvPr id="248962" name="Group 162"/>
          <p:cNvGrpSpPr>
            <a:grpSpLocks/>
          </p:cNvGrpSpPr>
          <p:nvPr/>
        </p:nvGrpSpPr>
        <p:grpSpPr bwMode="auto">
          <a:xfrm>
            <a:off x="6848475" y="2663825"/>
            <a:ext cx="176213" cy="388938"/>
            <a:chOff x="2160" y="1548"/>
            <a:chExt cx="309" cy="441"/>
          </a:xfrm>
        </p:grpSpPr>
        <p:sp>
          <p:nvSpPr>
            <p:cNvPr id="23877" name="Freeform 163"/>
            <p:cNvSpPr>
              <a:spLocks/>
            </p:cNvSpPr>
            <p:nvPr/>
          </p:nvSpPr>
          <p:spPr bwMode="auto">
            <a:xfrm>
              <a:off x="2160" y="1548"/>
              <a:ext cx="142"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78" name="Freeform 164"/>
            <p:cNvSpPr>
              <a:spLocks/>
            </p:cNvSpPr>
            <p:nvPr/>
          </p:nvSpPr>
          <p:spPr bwMode="auto">
            <a:xfrm>
              <a:off x="2266" y="1694"/>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9" name="Freeform 165"/>
            <p:cNvSpPr>
              <a:spLocks/>
            </p:cNvSpPr>
            <p:nvPr/>
          </p:nvSpPr>
          <p:spPr bwMode="auto">
            <a:xfrm>
              <a:off x="2202" y="1586"/>
              <a:ext cx="231" cy="315"/>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80" name="Freeform 166"/>
            <p:cNvSpPr>
              <a:spLocks/>
            </p:cNvSpPr>
            <p:nvPr/>
          </p:nvSpPr>
          <p:spPr bwMode="auto">
            <a:xfrm>
              <a:off x="2280" y="1679"/>
              <a:ext cx="189"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81" name="Freeform 167"/>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82" name="Freeform 168"/>
            <p:cNvSpPr>
              <a:spLocks/>
            </p:cNvSpPr>
            <p:nvPr/>
          </p:nvSpPr>
          <p:spPr bwMode="auto">
            <a:xfrm>
              <a:off x="2252" y="1589"/>
              <a:ext cx="111" cy="387"/>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83" name="Freeform 169"/>
            <p:cNvSpPr>
              <a:spLocks/>
            </p:cNvSpPr>
            <p:nvPr/>
          </p:nvSpPr>
          <p:spPr bwMode="auto">
            <a:xfrm>
              <a:off x="2305" y="1843"/>
              <a:ext cx="125"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8970" name="Group 170"/>
          <p:cNvGrpSpPr>
            <a:grpSpLocks/>
          </p:cNvGrpSpPr>
          <p:nvPr/>
        </p:nvGrpSpPr>
        <p:grpSpPr bwMode="auto">
          <a:xfrm>
            <a:off x="6608763" y="2647950"/>
            <a:ext cx="192087" cy="417513"/>
            <a:chOff x="2160" y="1548"/>
            <a:chExt cx="309" cy="441"/>
          </a:xfrm>
        </p:grpSpPr>
        <p:sp>
          <p:nvSpPr>
            <p:cNvPr id="23870" name="Freeform 171"/>
            <p:cNvSpPr>
              <a:spLocks/>
            </p:cNvSpPr>
            <p:nvPr/>
          </p:nvSpPr>
          <p:spPr bwMode="auto">
            <a:xfrm>
              <a:off x="2160" y="1548"/>
              <a:ext cx="140"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71" name="Freeform 172"/>
            <p:cNvSpPr>
              <a:spLocks/>
            </p:cNvSpPr>
            <p:nvPr/>
          </p:nvSpPr>
          <p:spPr bwMode="auto">
            <a:xfrm>
              <a:off x="2267" y="1692"/>
              <a:ext cx="143"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2" name="Freeform 173"/>
            <p:cNvSpPr>
              <a:spLocks/>
            </p:cNvSpPr>
            <p:nvPr/>
          </p:nvSpPr>
          <p:spPr bwMode="auto">
            <a:xfrm>
              <a:off x="2201" y="1588"/>
              <a:ext cx="232"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73" name="Freeform 174"/>
            <p:cNvSpPr>
              <a:spLocks/>
            </p:cNvSpPr>
            <p:nvPr/>
          </p:nvSpPr>
          <p:spPr bwMode="auto">
            <a:xfrm>
              <a:off x="2280" y="1680"/>
              <a:ext cx="189" cy="292"/>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4" name="Freeform 175"/>
            <p:cNvSpPr>
              <a:spLocks/>
            </p:cNvSpPr>
            <p:nvPr/>
          </p:nvSpPr>
          <p:spPr bwMode="auto">
            <a:xfrm>
              <a:off x="2173" y="1635"/>
              <a:ext cx="171" cy="354"/>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75" name="Freeform 176"/>
            <p:cNvSpPr>
              <a:spLocks/>
            </p:cNvSpPr>
            <p:nvPr/>
          </p:nvSpPr>
          <p:spPr bwMode="auto">
            <a:xfrm>
              <a:off x="2252" y="1592"/>
              <a:ext cx="110" cy="384"/>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6" name="Freeform 177"/>
            <p:cNvSpPr>
              <a:spLocks/>
            </p:cNvSpPr>
            <p:nvPr/>
          </p:nvSpPr>
          <p:spPr bwMode="auto">
            <a:xfrm>
              <a:off x="2303" y="1843"/>
              <a:ext cx="130"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8978" name="Group 178"/>
          <p:cNvGrpSpPr>
            <a:grpSpLocks/>
          </p:cNvGrpSpPr>
          <p:nvPr/>
        </p:nvGrpSpPr>
        <p:grpSpPr bwMode="auto">
          <a:xfrm>
            <a:off x="6215063" y="3114675"/>
            <a:ext cx="206375" cy="344488"/>
            <a:chOff x="2160" y="1548"/>
            <a:chExt cx="309" cy="441"/>
          </a:xfrm>
        </p:grpSpPr>
        <p:sp>
          <p:nvSpPr>
            <p:cNvPr id="23863" name="Freeform 179"/>
            <p:cNvSpPr>
              <a:spLocks/>
            </p:cNvSpPr>
            <p:nvPr/>
          </p:nvSpPr>
          <p:spPr bwMode="auto">
            <a:xfrm>
              <a:off x="2160" y="1548"/>
              <a:ext cx="140" cy="429"/>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64" name="Freeform 180"/>
            <p:cNvSpPr>
              <a:spLocks/>
            </p:cNvSpPr>
            <p:nvPr/>
          </p:nvSpPr>
          <p:spPr bwMode="auto">
            <a:xfrm>
              <a:off x="2267" y="1692"/>
              <a:ext cx="145" cy="293"/>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5" name="Freeform 181"/>
            <p:cNvSpPr>
              <a:spLocks/>
            </p:cNvSpPr>
            <p:nvPr/>
          </p:nvSpPr>
          <p:spPr bwMode="auto">
            <a:xfrm>
              <a:off x="2200" y="1587"/>
              <a:ext cx="231" cy="315"/>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66" name="Freeform 182"/>
            <p:cNvSpPr>
              <a:spLocks/>
            </p:cNvSpPr>
            <p:nvPr/>
          </p:nvSpPr>
          <p:spPr bwMode="auto">
            <a:xfrm>
              <a:off x="2279" y="1680"/>
              <a:ext cx="190"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7" name="Freeform 183"/>
            <p:cNvSpPr>
              <a:spLocks/>
            </p:cNvSpPr>
            <p:nvPr/>
          </p:nvSpPr>
          <p:spPr bwMode="auto">
            <a:xfrm>
              <a:off x="2172" y="1633"/>
              <a:ext cx="171"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68" name="Freeform 184"/>
            <p:cNvSpPr>
              <a:spLocks/>
            </p:cNvSpPr>
            <p:nvPr/>
          </p:nvSpPr>
          <p:spPr bwMode="auto">
            <a:xfrm>
              <a:off x="2250" y="1591"/>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9" name="Freeform 185"/>
            <p:cNvSpPr>
              <a:spLocks/>
            </p:cNvSpPr>
            <p:nvPr/>
          </p:nvSpPr>
          <p:spPr bwMode="auto">
            <a:xfrm>
              <a:off x="2305" y="1843"/>
              <a:ext cx="126"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42" name="Group 243"/>
          <p:cNvGrpSpPr>
            <a:grpSpLocks/>
          </p:cNvGrpSpPr>
          <p:nvPr/>
        </p:nvGrpSpPr>
        <p:grpSpPr bwMode="auto">
          <a:xfrm>
            <a:off x="5105400" y="2924175"/>
            <a:ext cx="119063" cy="200025"/>
            <a:chOff x="2160" y="1548"/>
            <a:chExt cx="309" cy="441"/>
          </a:xfrm>
        </p:grpSpPr>
        <p:sp>
          <p:nvSpPr>
            <p:cNvPr id="23808" name="Freeform 244"/>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09" name="Freeform 245"/>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0" name="Freeform 246"/>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11" name="Freeform 247"/>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2" name="Freeform 248"/>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13" name="Freeform 249"/>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4" name="Freeform 250"/>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50" name="Group 251"/>
          <p:cNvGrpSpPr>
            <a:grpSpLocks/>
          </p:cNvGrpSpPr>
          <p:nvPr/>
        </p:nvGrpSpPr>
        <p:grpSpPr bwMode="auto">
          <a:xfrm>
            <a:off x="4605337" y="2924175"/>
            <a:ext cx="119063" cy="200025"/>
            <a:chOff x="2160" y="1548"/>
            <a:chExt cx="309" cy="441"/>
          </a:xfrm>
        </p:grpSpPr>
        <p:sp>
          <p:nvSpPr>
            <p:cNvPr id="23801" name="Freeform 252"/>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02" name="Freeform 253"/>
            <p:cNvSpPr>
              <a:spLocks/>
            </p:cNvSpPr>
            <p:nvPr/>
          </p:nvSpPr>
          <p:spPr bwMode="auto">
            <a:xfrm>
              <a:off x="2267" y="1691"/>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3" name="Freeform 254"/>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04" name="Freeform 255"/>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5" name="Freeform 256"/>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06" name="Freeform 257"/>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7" name="Freeform 258"/>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58" name="Group 259"/>
          <p:cNvGrpSpPr>
            <a:grpSpLocks/>
          </p:cNvGrpSpPr>
          <p:nvPr/>
        </p:nvGrpSpPr>
        <p:grpSpPr bwMode="auto">
          <a:xfrm>
            <a:off x="4356100" y="3259138"/>
            <a:ext cx="119063" cy="200025"/>
            <a:chOff x="2160" y="1548"/>
            <a:chExt cx="309" cy="441"/>
          </a:xfrm>
        </p:grpSpPr>
        <p:sp>
          <p:nvSpPr>
            <p:cNvPr id="23794" name="Freeform 260"/>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95" name="Freeform 261"/>
            <p:cNvSpPr>
              <a:spLocks/>
            </p:cNvSpPr>
            <p:nvPr/>
          </p:nvSpPr>
          <p:spPr bwMode="auto">
            <a:xfrm>
              <a:off x="2267" y="1691"/>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6" name="Freeform 262"/>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97" name="Freeform 263"/>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8" name="Freeform 264"/>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99" name="Freeform 265"/>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0" name="Freeform 266"/>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sp>
        <p:nvSpPr>
          <p:cNvPr id="23601" name="Rectangle 267"/>
          <p:cNvSpPr>
            <a:spLocks noChangeArrowheads="1"/>
          </p:cNvSpPr>
          <p:nvPr/>
        </p:nvSpPr>
        <p:spPr bwMode="auto">
          <a:xfrm>
            <a:off x="2403475" y="1473200"/>
            <a:ext cx="4906963" cy="1117600"/>
          </a:xfrm>
          <a:prstGeom prst="rect">
            <a:avLst/>
          </a:prstGeom>
          <a:solidFill>
            <a:schemeClr val="bg1">
              <a:alpha val="50195"/>
            </a:schemeClr>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2" name="Oval 268"/>
          <p:cNvSpPr>
            <a:spLocks noChangeArrowheads="1"/>
          </p:cNvSpPr>
          <p:nvPr/>
        </p:nvSpPr>
        <p:spPr bwMode="auto">
          <a:xfrm>
            <a:off x="2897188" y="2505075"/>
            <a:ext cx="88900" cy="115888"/>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3" name="Oval 269"/>
          <p:cNvSpPr>
            <a:spLocks noChangeArrowheads="1"/>
          </p:cNvSpPr>
          <p:nvPr/>
        </p:nvSpPr>
        <p:spPr bwMode="auto">
          <a:xfrm>
            <a:off x="4738688" y="2473325"/>
            <a:ext cx="88900" cy="115888"/>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4" name="Oval 270"/>
          <p:cNvSpPr>
            <a:spLocks noChangeArrowheads="1"/>
          </p:cNvSpPr>
          <p:nvPr/>
        </p:nvSpPr>
        <p:spPr bwMode="auto">
          <a:xfrm>
            <a:off x="6769100" y="2341563"/>
            <a:ext cx="88900" cy="115887"/>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grpSp>
        <p:nvGrpSpPr>
          <p:cNvPr id="249070" name="Group 271"/>
          <p:cNvGrpSpPr>
            <a:grpSpLocks/>
          </p:cNvGrpSpPr>
          <p:nvPr/>
        </p:nvGrpSpPr>
        <p:grpSpPr bwMode="auto">
          <a:xfrm>
            <a:off x="6205538" y="2847975"/>
            <a:ext cx="119062" cy="200025"/>
            <a:chOff x="2160" y="1548"/>
            <a:chExt cx="309" cy="441"/>
          </a:xfrm>
        </p:grpSpPr>
        <p:sp>
          <p:nvSpPr>
            <p:cNvPr id="23787" name="Freeform 272"/>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88" name="Freeform 273"/>
            <p:cNvSpPr>
              <a:spLocks/>
            </p:cNvSpPr>
            <p:nvPr/>
          </p:nvSpPr>
          <p:spPr bwMode="auto">
            <a:xfrm>
              <a:off x="2267" y="1691"/>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9" name="Freeform 274"/>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90" name="Freeform 275"/>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1" name="Freeform 276"/>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92" name="Freeform 277"/>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3" name="Freeform 278"/>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78" name="Group 279"/>
          <p:cNvGrpSpPr>
            <a:grpSpLocks/>
          </p:cNvGrpSpPr>
          <p:nvPr/>
        </p:nvGrpSpPr>
        <p:grpSpPr bwMode="auto">
          <a:xfrm>
            <a:off x="7051675" y="3314700"/>
            <a:ext cx="119063" cy="200025"/>
            <a:chOff x="2160" y="1548"/>
            <a:chExt cx="309" cy="441"/>
          </a:xfrm>
        </p:grpSpPr>
        <p:sp>
          <p:nvSpPr>
            <p:cNvPr id="23780" name="Freeform 280"/>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81" name="Freeform 281"/>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2" name="Freeform 282"/>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83" name="Freeform 283"/>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4" name="Freeform 284"/>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85" name="Freeform 285"/>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6" name="Freeform 286"/>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86" name="Group 287"/>
          <p:cNvGrpSpPr>
            <a:grpSpLocks/>
          </p:cNvGrpSpPr>
          <p:nvPr/>
        </p:nvGrpSpPr>
        <p:grpSpPr bwMode="auto">
          <a:xfrm>
            <a:off x="7165975" y="2924175"/>
            <a:ext cx="119063" cy="200025"/>
            <a:chOff x="2160" y="1548"/>
            <a:chExt cx="309" cy="441"/>
          </a:xfrm>
        </p:grpSpPr>
        <p:sp>
          <p:nvSpPr>
            <p:cNvPr id="23773" name="Freeform 288"/>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74" name="Freeform 289"/>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5" name="Freeform 290"/>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76" name="Freeform 291"/>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7" name="Freeform 292"/>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78" name="Freeform 293"/>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9" name="Freeform 294"/>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sp>
        <p:nvSpPr>
          <p:cNvPr id="23608" name="Freeform 298"/>
          <p:cNvSpPr>
            <a:spLocks/>
          </p:cNvSpPr>
          <p:nvPr/>
        </p:nvSpPr>
        <p:spPr bwMode="auto">
          <a:xfrm>
            <a:off x="2390775" y="2373313"/>
            <a:ext cx="4848225" cy="217487"/>
          </a:xfrm>
          <a:custGeom>
            <a:avLst/>
            <a:gdLst>
              <a:gd name="T0" fmla="*/ 0 w 3054"/>
              <a:gd name="T1" fmla="*/ 2147483647 h 137"/>
              <a:gd name="T2" fmla="*/ 2147483647 w 3054"/>
              <a:gd name="T3" fmla="*/ 2147483647 h 137"/>
              <a:gd name="T4" fmla="*/ 2147483647 w 3054"/>
              <a:gd name="T5" fmla="*/ 0 h 137"/>
              <a:gd name="T6" fmla="*/ 0 60000 65536"/>
              <a:gd name="T7" fmla="*/ 0 60000 65536"/>
              <a:gd name="T8" fmla="*/ 0 60000 65536"/>
              <a:gd name="T9" fmla="*/ 0 w 3054"/>
              <a:gd name="T10" fmla="*/ 0 h 137"/>
              <a:gd name="T11" fmla="*/ 3054 w 3054"/>
              <a:gd name="T12" fmla="*/ 137 h 137"/>
            </a:gdLst>
            <a:ahLst/>
            <a:cxnLst>
              <a:cxn ang="T6">
                <a:pos x="T0" y="T1"/>
              </a:cxn>
              <a:cxn ang="T7">
                <a:pos x="T2" y="T3"/>
              </a:cxn>
              <a:cxn ang="T8">
                <a:pos x="T4" y="T5"/>
              </a:cxn>
            </a:cxnLst>
            <a:rect l="T9" t="T10" r="T11" b="T12"/>
            <a:pathLst>
              <a:path w="3054" h="137">
                <a:moveTo>
                  <a:pt x="0" y="137"/>
                </a:moveTo>
                <a:cubicBezTo>
                  <a:pt x="495" y="134"/>
                  <a:pt x="990" y="132"/>
                  <a:pt x="1499" y="109"/>
                </a:cubicBezTo>
                <a:cubicBezTo>
                  <a:pt x="2008" y="86"/>
                  <a:pt x="2531" y="43"/>
                  <a:pt x="3054" y="0"/>
                </a:cubicBezTo>
              </a:path>
            </a:pathLst>
          </a:custGeom>
          <a:noFill/>
          <a:ln w="38100">
            <a:solidFill>
              <a:srgbClr val="CC0000"/>
            </a:solidFill>
            <a:round/>
            <a:headEnd/>
            <a:tailEnd type="triangle" w="med" len="me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564523" name="Text Box 299"/>
          <p:cNvSpPr txBox="1">
            <a:spLocks noChangeArrowheads="1"/>
          </p:cNvSpPr>
          <p:nvPr/>
        </p:nvSpPr>
        <p:spPr bwMode="auto">
          <a:xfrm>
            <a:off x="2476500" y="2133600"/>
            <a:ext cx="874713" cy="461963"/>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1.8x</a:t>
            </a:r>
          </a:p>
        </p:txBody>
      </p:sp>
      <p:sp>
        <p:nvSpPr>
          <p:cNvPr id="564524" name="Text Box 300"/>
          <p:cNvSpPr txBox="1">
            <a:spLocks noChangeArrowheads="1"/>
          </p:cNvSpPr>
          <p:nvPr/>
        </p:nvSpPr>
        <p:spPr bwMode="auto">
          <a:xfrm>
            <a:off x="4497388" y="2062163"/>
            <a:ext cx="554037" cy="461962"/>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2x</a:t>
            </a:r>
          </a:p>
        </p:txBody>
      </p:sp>
      <p:sp>
        <p:nvSpPr>
          <p:cNvPr id="564525" name="Text Box 301"/>
          <p:cNvSpPr txBox="1">
            <a:spLocks noChangeArrowheads="1"/>
          </p:cNvSpPr>
          <p:nvPr/>
        </p:nvSpPr>
        <p:spPr bwMode="auto">
          <a:xfrm>
            <a:off x="6430963" y="1931988"/>
            <a:ext cx="874712" cy="461962"/>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2.9x</a:t>
            </a:r>
          </a:p>
        </p:txBody>
      </p:sp>
      <p:sp>
        <p:nvSpPr>
          <p:cNvPr id="6204" name="Text Box 302"/>
          <p:cNvSpPr txBox="1">
            <a:spLocks noChangeArrowheads="1"/>
          </p:cNvSpPr>
          <p:nvPr/>
        </p:nvSpPr>
        <p:spPr bwMode="auto">
          <a:xfrm>
            <a:off x="636588" y="3081338"/>
            <a:ext cx="1435100" cy="400050"/>
          </a:xfrm>
          <a:prstGeom prst="rect">
            <a:avLst/>
          </a:prstGeom>
          <a:noFill/>
          <a:ln w="9525">
            <a:noFill/>
            <a:miter lim="800000"/>
            <a:headEnd/>
            <a:tailEnd/>
          </a:ln>
        </p:spPr>
        <p:txBody>
          <a:bodyPr wrap="none" lIns="91430" tIns="45715" rIns="91430" bIns="45715" anchor="ctr">
            <a:spAutoFit/>
          </a:bodyPr>
          <a:lstStyle/>
          <a:p>
            <a:pPr algn="r" eaLnBrk="0" hangingPunct="0">
              <a:defRPr/>
            </a:pPr>
            <a:r>
              <a:rPr lang="en-US" sz="2000" b="1" dirty="0">
                <a:solidFill>
                  <a:srgbClr val="0000FF"/>
                </a:solidFill>
                <a:latin typeface="+mn-lt"/>
                <a:cs typeface="Arial" charset="0"/>
              </a:rPr>
              <a:t>User code</a:t>
            </a:r>
          </a:p>
        </p:txBody>
      </p:sp>
      <p:sp>
        <p:nvSpPr>
          <p:cNvPr id="6205" name="Text Box 303"/>
          <p:cNvSpPr txBox="1">
            <a:spLocks noChangeArrowheads="1"/>
          </p:cNvSpPr>
          <p:nvPr/>
        </p:nvSpPr>
        <p:spPr bwMode="auto">
          <a:xfrm>
            <a:off x="623888" y="4103688"/>
            <a:ext cx="1408112" cy="396875"/>
          </a:xfrm>
          <a:prstGeom prst="rect">
            <a:avLst/>
          </a:prstGeom>
          <a:noFill/>
          <a:ln w="9525">
            <a:noFill/>
            <a:miter lim="800000"/>
            <a:headEnd/>
            <a:tailEnd/>
          </a:ln>
        </p:spPr>
        <p:txBody>
          <a:bodyPr lIns="91430" tIns="45715" rIns="91430" bIns="45715" anchor="ctr">
            <a:spAutoFit/>
          </a:bodyPr>
          <a:lstStyle/>
          <a:p>
            <a:pPr algn="r" eaLnBrk="0" hangingPunct="0">
              <a:defRPr/>
            </a:pPr>
            <a:r>
              <a:rPr lang="en-US" sz="2000" b="1" dirty="0" err="1">
                <a:solidFill>
                  <a:srgbClr val="0000FF"/>
                </a:solidFill>
                <a:latin typeface="+mn-lt"/>
                <a:cs typeface="Arial" charset="0"/>
              </a:rPr>
              <a:t>Multicore</a:t>
            </a:r>
            <a:endParaRPr lang="en-US" sz="2000" b="1" dirty="0">
              <a:solidFill>
                <a:srgbClr val="0000FF"/>
              </a:solidFill>
              <a:latin typeface="+mn-lt"/>
              <a:cs typeface="Arial" charset="0"/>
            </a:endParaRPr>
          </a:p>
        </p:txBody>
      </p:sp>
      <p:sp>
        <p:nvSpPr>
          <p:cNvPr id="6206" name="Text Box 304"/>
          <p:cNvSpPr txBox="1">
            <a:spLocks noChangeArrowheads="1"/>
          </p:cNvSpPr>
          <p:nvPr/>
        </p:nvSpPr>
        <p:spPr bwMode="auto">
          <a:xfrm>
            <a:off x="701675" y="1744663"/>
            <a:ext cx="1196975" cy="398462"/>
          </a:xfrm>
          <a:prstGeom prst="rect">
            <a:avLst/>
          </a:prstGeom>
          <a:noFill/>
          <a:ln w="9525">
            <a:noFill/>
            <a:miter lim="800000"/>
            <a:headEnd/>
            <a:tailEnd/>
          </a:ln>
        </p:spPr>
        <p:txBody>
          <a:bodyPr wrap="none" lIns="91430" tIns="45715" rIns="91430" bIns="45715" anchor="ctr">
            <a:spAutoFit/>
          </a:bodyPr>
          <a:lstStyle/>
          <a:p>
            <a:pPr algn="r" eaLnBrk="0" hangingPunct="0">
              <a:defRPr/>
            </a:pPr>
            <a:r>
              <a:rPr lang="en-US" sz="2000" b="1" dirty="0">
                <a:solidFill>
                  <a:srgbClr val="0000FF"/>
                </a:solidFill>
                <a:latin typeface="+mn-lt"/>
                <a:cs typeface="Arial" charset="0"/>
              </a:rPr>
              <a:t>Speedup</a:t>
            </a:r>
          </a:p>
        </p:txBody>
      </p:sp>
      <p:sp>
        <p:nvSpPr>
          <p:cNvPr id="564529" name="Text Box 305"/>
          <p:cNvSpPr txBox="1">
            <a:spLocks noChangeArrowheads="1"/>
          </p:cNvSpPr>
          <p:nvPr/>
        </p:nvSpPr>
        <p:spPr bwMode="auto">
          <a:xfrm>
            <a:off x="820738" y="5166157"/>
            <a:ext cx="3636962" cy="830987"/>
          </a:xfrm>
          <a:prstGeom prst="rect">
            <a:avLst/>
          </a:prstGeom>
          <a:noFill/>
          <a:ln w="9525">
            <a:noFill/>
            <a:miter lim="800000"/>
            <a:headEnd/>
            <a:tailEnd/>
          </a:ln>
        </p:spPr>
        <p:txBody>
          <a:bodyPr lIns="91430" tIns="45715" rIns="91430" bIns="45715" anchor="ctr">
            <a:spAutoFit/>
          </a:bodyPr>
          <a:lstStyle/>
          <a:p>
            <a:pPr algn="ctr" eaLnBrk="0" hangingPunct="0"/>
            <a:r>
              <a:rPr lang="en-US" sz="2400" b="1" dirty="0">
                <a:solidFill>
                  <a:srgbClr val="CC0000"/>
                </a:solidFill>
                <a:latin typeface="+mj-lt"/>
                <a:cs typeface="Arial" pitchFamily="34" charset="0"/>
              </a:rPr>
              <a:t>Not reducing sequential % of code </a:t>
            </a:r>
          </a:p>
        </p:txBody>
      </p:sp>
      <p:grpSp>
        <p:nvGrpSpPr>
          <p:cNvPr id="249102" name="Group 321"/>
          <p:cNvGrpSpPr>
            <a:grpSpLocks/>
          </p:cNvGrpSpPr>
          <p:nvPr/>
        </p:nvGrpSpPr>
        <p:grpSpPr bwMode="auto">
          <a:xfrm>
            <a:off x="2484438" y="4187825"/>
            <a:ext cx="227012" cy="344488"/>
            <a:chOff x="2496" y="2725"/>
            <a:chExt cx="712" cy="739"/>
          </a:xfrm>
        </p:grpSpPr>
        <p:sp>
          <p:nvSpPr>
            <p:cNvPr id="249103" name="Rectangle 32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04" name="Freeform 32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05" name="Group 324"/>
            <p:cNvGrpSpPr>
              <a:grpSpLocks/>
            </p:cNvGrpSpPr>
            <p:nvPr/>
          </p:nvGrpSpPr>
          <p:grpSpPr bwMode="auto">
            <a:xfrm>
              <a:off x="3072" y="2832"/>
              <a:ext cx="136" cy="632"/>
              <a:chOff x="3072" y="2832"/>
              <a:chExt cx="136" cy="632"/>
            </a:xfrm>
          </p:grpSpPr>
          <p:sp>
            <p:nvSpPr>
              <p:cNvPr id="249106" name="Freeform 32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07" name="Freeform 326"/>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08" name="Freeform 327"/>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09" name="Group 328"/>
            <p:cNvGrpSpPr>
              <a:grpSpLocks/>
            </p:cNvGrpSpPr>
            <p:nvPr/>
          </p:nvGrpSpPr>
          <p:grpSpPr bwMode="auto">
            <a:xfrm flipH="1">
              <a:off x="2496" y="2832"/>
              <a:ext cx="136" cy="632"/>
              <a:chOff x="3072" y="2832"/>
              <a:chExt cx="136" cy="632"/>
            </a:xfrm>
          </p:grpSpPr>
          <p:sp>
            <p:nvSpPr>
              <p:cNvPr id="249110" name="Freeform 32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1" name="Freeform 330"/>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2" name="Freeform 331"/>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13" name="Group 332"/>
          <p:cNvGrpSpPr>
            <a:grpSpLocks/>
          </p:cNvGrpSpPr>
          <p:nvPr/>
        </p:nvGrpSpPr>
        <p:grpSpPr bwMode="auto">
          <a:xfrm>
            <a:off x="3189288" y="4187825"/>
            <a:ext cx="227012" cy="344488"/>
            <a:chOff x="2496" y="2725"/>
            <a:chExt cx="712" cy="739"/>
          </a:xfrm>
        </p:grpSpPr>
        <p:sp>
          <p:nvSpPr>
            <p:cNvPr id="249114" name="Rectangle 33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5" name="Freeform 33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16" name="Group 335"/>
            <p:cNvGrpSpPr>
              <a:grpSpLocks/>
            </p:cNvGrpSpPr>
            <p:nvPr/>
          </p:nvGrpSpPr>
          <p:grpSpPr bwMode="auto">
            <a:xfrm>
              <a:off x="3072" y="2832"/>
              <a:ext cx="136" cy="632"/>
              <a:chOff x="3072" y="2832"/>
              <a:chExt cx="136" cy="632"/>
            </a:xfrm>
          </p:grpSpPr>
          <p:sp>
            <p:nvSpPr>
              <p:cNvPr id="249117" name="Freeform 33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8" name="Freeform 337"/>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9" name="Freeform 338"/>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20" name="Group 339"/>
            <p:cNvGrpSpPr>
              <a:grpSpLocks/>
            </p:cNvGrpSpPr>
            <p:nvPr/>
          </p:nvGrpSpPr>
          <p:grpSpPr bwMode="auto">
            <a:xfrm flipH="1">
              <a:off x="2496" y="2832"/>
              <a:ext cx="136" cy="632"/>
              <a:chOff x="3072" y="2832"/>
              <a:chExt cx="136" cy="632"/>
            </a:xfrm>
          </p:grpSpPr>
          <p:sp>
            <p:nvSpPr>
              <p:cNvPr id="249121" name="Freeform 34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22" name="Freeform 341"/>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23" name="Freeform 342"/>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24" name="Group 343"/>
          <p:cNvGrpSpPr>
            <a:grpSpLocks/>
          </p:cNvGrpSpPr>
          <p:nvPr/>
        </p:nvGrpSpPr>
        <p:grpSpPr bwMode="auto">
          <a:xfrm>
            <a:off x="4437063" y="4195763"/>
            <a:ext cx="227012" cy="344487"/>
            <a:chOff x="2496" y="2725"/>
            <a:chExt cx="712" cy="739"/>
          </a:xfrm>
        </p:grpSpPr>
        <p:sp>
          <p:nvSpPr>
            <p:cNvPr id="249125" name="Rectangle 34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26" name="Freeform 34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27" name="Group 346"/>
            <p:cNvGrpSpPr>
              <a:grpSpLocks/>
            </p:cNvGrpSpPr>
            <p:nvPr/>
          </p:nvGrpSpPr>
          <p:grpSpPr bwMode="auto">
            <a:xfrm>
              <a:off x="3072" y="2832"/>
              <a:ext cx="136" cy="632"/>
              <a:chOff x="3072" y="2832"/>
              <a:chExt cx="136" cy="632"/>
            </a:xfrm>
          </p:grpSpPr>
          <p:sp>
            <p:nvSpPr>
              <p:cNvPr id="249128" name="Freeform 34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29" name="Freeform 348"/>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30" name="Freeform 349"/>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31" name="Group 350"/>
            <p:cNvGrpSpPr>
              <a:grpSpLocks/>
            </p:cNvGrpSpPr>
            <p:nvPr/>
          </p:nvGrpSpPr>
          <p:grpSpPr bwMode="auto">
            <a:xfrm flipH="1">
              <a:off x="2496" y="2832"/>
              <a:ext cx="136" cy="632"/>
              <a:chOff x="3072" y="2832"/>
              <a:chExt cx="136" cy="632"/>
            </a:xfrm>
          </p:grpSpPr>
          <p:sp>
            <p:nvSpPr>
              <p:cNvPr id="249132" name="Freeform 35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33" name="Freeform 352"/>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34" name="Freeform 353"/>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35" name="Group 354"/>
          <p:cNvGrpSpPr>
            <a:grpSpLocks/>
          </p:cNvGrpSpPr>
          <p:nvPr/>
        </p:nvGrpSpPr>
        <p:grpSpPr bwMode="auto">
          <a:xfrm>
            <a:off x="5070475" y="4181475"/>
            <a:ext cx="227013" cy="344488"/>
            <a:chOff x="2496" y="2725"/>
            <a:chExt cx="712" cy="739"/>
          </a:xfrm>
        </p:grpSpPr>
        <p:sp>
          <p:nvSpPr>
            <p:cNvPr id="249136" name="Rectangle 35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37" name="Freeform 35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38" name="Group 357"/>
            <p:cNvGrpSpPr>
              <a:grpSpLocks/>
            </p:cNvGrpSpPr>
            <p:nvPr/>
          </p:nvGrpSpPr>
          <p:grpSpPr bwMode="auto">
            <a:xfrm>
              <a:off x="3072" y="2832"/>
              <a:ext cx="136" cy="632"/>
              <a:chOff x="3072" y="2832"/>
              <a:chExt cx="136" cy="632"/>
            </a:xfrm>
          </p:grpSpPr>
          <p:sp>
            <p:nvSpPr>
              <p:cNvPr id="249139" name="Freeform 35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0" name="Freeform 359"/>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1" name="Freeform 360"/>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42" name="Group 361"/>
            <p:cNvGrpSpPr>
              <a:grpSpLocks/>
            </p:cNvGrpSpPr>
            <p:nvPr/>
          </p:nvGrpSpPr>
          <p:grpSpPr bwMode="auto">
            <a:xfrm flipH="1">
              <a:off x="2496" y="2832"/>
              <a:ext cx="136" cy="632"/>
              <a:chOff x="3072" y="2832"/>
              <a:chExt cx="136" cy="632"/>
            </a:xfrm>
          </p:grpSpPr>
          <p:sp>
            <p:nvSpPr>
              <p:cNvPr id="249143" name="Freeform 36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4" name="Freeform 363"/>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5" name="Freeform 364"/>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46" name="Group 365"/>
          <p:cNvGrpSpPr>
            <a:grpSpLocks/>
          </p:cNvGrpSpPr>
          <p:nvPr/>
        </p:nvGrpSpPr>
        <p:grpSpPr bwMode="auto">
          <a:xfrm>
            <a:off x="4445000" y="4610100"/>
            <a:ext cx="227013" cy="344488"/>
            <a:chOff x="2496" y="2725"/>
            <a:chExt cx="712" cy="739"/>
          </a:xfrm>
        </p:grpSpPr>
        <p:sp>
          <p:nvSpPr>
            <p:cNvPr id="249147" name="Rectangle 36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8" name="Freeform 36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49" name="Group 368"/>
            <p:cNvGrpSpPr>
              <a:grpSpLocks/>
            </p:cNvGrpSpPr>
            <p:nvPr/>
          </p:nvGrpSpPr>
          <p:grpSpPr bwMode="auto">
            <a:xfrm>
              <a:off x="3072" y="2832"/>
              <a:ext cx="136" cy="632"/>
              <a:chOff x="3072" y="2832"/>
              <a:chExt cx="136" cy="632"/>
            </a:xfrm>
          </p:grpSpPr>
          <p:sp>
            <p:nvSpPr>
              <p:cNvPr id="249150" name="Freeform 36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1" name="Freeform 370"/>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2" name="Freeform 371"/>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53" name="Group 372"/>
            <p:cNvGrpSpPr>
              <a:grpSpLocks/>
            </p:cNvGrpSpPr>
            <p:nvPr/>
          </p:nvGrpSpPr>
          <p:grpSpPr bwMode="auto">
            <a:xfrm flipH="1">
              <a:off x="2496" y="2832"/>
              <a:ext cx="136" cy="632"/>
              <a:chOff x="3072" y="2832"/>
              <a:chExt cx="136" cy="632"/>
            </a:xfrm>
          </p:grpSpPr>
          <p:sp>
            <p:nvSpPr>
              <p:cNvPr id="249154" name="Freeform 37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5" name="Freeform 374"/>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6" name="Freeform 375"/>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57" name="Group 376"/>
          <p:cNvGrpSpPr>
            <a:grpSpLocks/>
          </p:cNvGrpSpPr>
          <p:nvPr/>
        </p:nvGrpSpPr>
        <p:grpSpPr bwMode="auto">
          <a:xfrm>
            <a:off x="5064125" y="4610100"/>
            <a:ext cx="227013" cy="344488"/>
            <a:chOff x="2496" y="2725"/>
            <a:chExt cx="712" cy="739"/>
          </a:xfrm>
        </p:grpSpPr>
        <p:sp>
          <p:nvSpPr>
            <p:cNvPr id="249158" name="Rectangle 37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9" name="Freeform 37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60" name="Group 379"/>
            <p:cNvGrpSpPr>
              <a:grpSpLocks/>
            </p:cNvGrpSpPr>
            <p:nvPr/>
          </p:nvGrpSpPr>
          <p:grpSpPr bwMode="auto">
            <a:xfrm>
              <a:off x="3072" y="2832"/>
              <a:ext cx="136" cy="632"/>
              <a:chOff x="3072" y="2832"/>
              <a:chExt cx="136" cy="632"/>
            </a:xfrm>
          </p:grpSpPr>
          <p:sp>
            <p:nvSpPr>
              <p:cNvPr id="249161" name="Freeform 38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62" name="Freeform 381"/>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63" name="Freeform 382"/>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64" name="Group 383"/>
            <p:cNvGrpSpPr>
              <a:grpSpLocks/>
            </p:cNvGrpSpPr>
            <p:nvPr/>
          </p:nvGrpSpPr>
          <p:grpSpPr bwMode="auto">
            <a:xfrm flipH="1">
              <a:off x="2496" y="2832"/>
              <a:ext cx="136" cy="632"/>
              <a:chOff x="3072" y="2832"/>
              <a:chExt cx="136" cy="632"/>
            </a:xfrm>
          </p:grpSpPr>
          <p:sp>
            <p:nvSpPr>
              <p:cNvPr id="249165" name="Freeform 38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66" name="Freeform 385"/>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67" name="Freeform 386"/>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249168" name="Rectangle 387"/>
          <p:cNvSpPr>
            <a:spLocks noChangeArrowheads="1"/>
          </p:cNvSpPr>
          <p:nvPr/>
        </p:nvSpPr>
        <p:spPr bwMode="auto">
          <a:xfrm>
            <a:off x="4278313" y="4152900"/>
            <a:ext cx="1160462" cy="842963"/>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9169" name="Rectangle 388"/>
          <p:cNvSpPr>
            <a:spLocks noChangeArrowheads="1"/>
          </p:cNvSpPr>
          <p:nvPr/>
        </p:nvSpPr>
        <p:spPr bwMode="auto">
          <a:xfrm>
            <a:off x="2408238" y="4151313"/>
            <a:ext cx="1101725" cy="452437"/>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grpSp>
        <p:nvGrpSpPr>
          <p:cNvPr id="249170" name="Group 389"/>
          <p:cNvGrpSpPr>
            <a:grpSpLocks/>
          </p:cNvGrpSpPr>
          <p:nvPr/>
        </p:nvGrpSpPr>
        <p:grpSpPr bwMode="auto">
          <a:xfrm>
            <a:off x="6330950" y="4175125"/>
            <a:ext cx="227013" cy="344488"/>
            <a:chOff x="2496" y="2725"/>
            <a:chExt cx="712" cy="739"/>
          </a:xfrm>
        </p:grpSpPr>
        <p:sp>
          <p:nvSpPr>
            <p:cNvPr id="249171" name="Rectangle 390"/>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72" name="Freeform 39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73" name="Group 392"/>
            <p:cNvGrpSpPr>
              <a:grpSpLocks/>
            </p:cNvGrpSpPr>
            <p:nvPr/>
          </p:nvGrpSpPr>
          <p:grpSpPr bwMode="auto">
            <a:xfrm>
              <a:off x="3072" y="2832"/>
              <a:ext cx="136" cy="632"/>
              <a:chOff x="3072" y="2832"/>
              <a:chExt cx="136" cy="632"/>
            </a:xfrm>
          </p:grpSpPr>
          <p:sp>
            <p:nvSpPr>
              <p:cNvPr id="249174" name="Freeform 39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75" name="Freeform 394"/>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76" name="Freeform 395"/>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77" name="Group 396"/>
            <p:cNvGrpSpPr>
              <a:grpSpLocks/>
            </p:cNvGrpSpPr>
            <p:nvPr/>
          </p:nvGrpSpPr>
          <p:grpSpPr bwMode="auto">
            <a:xfrm flipH="1">
              <a:off x="2496" y="2832"/>
              <a:ext cx="136" cy="632"/>
              <a:chOff x="3072" y="2832"/>
              <a:chExt cx="136" cy="632"/>
            </a:xfrm>
          </p:grpSpPr>
          <p:sp>
            <p:nvSpPr>
              <p:cNvPr id="249178" name="Freeform 39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79" name="Freeform 398"/>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80" name="Freeform 399"/>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81" name="Group 400"/>
          <p:cNvGrpSpPr>
            <a:grpSpLocks/>
          </p:cNvGrpSpPr>
          <p:nvPr/>
        </p:nvGrpSpPr>
        <p:grpSpPr bwMode="auto">
          <a:xfrm>
            <a:off x="6964363" y="4160838"/>
            <a:ext cx="227012" cy="344487"/>
            <a:chOff x="2496" y="2725"/>
            <a:chExt cx="712" cy="739"/>
          </a:xfrm>
        </p:grpSpPr>
        <p:sp>
          <p:nvSpPr>
            <p:cNvPr id="249182" name="Rectangle 401"/>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83" name="Freeform 402"/>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84" name="Group 403"/>
            <p:cNvGrpSpPr>
              <a:grpSpLocks/>
            </p:cNvGrpSpPr>
            <p:nvPr/>
          </p:nvGrpSpPr>
          <p:grpSpPr bwMode="auto">
            <a:xfrm>
              <a:off x="3072" y="2832"/>
              <a:ext cx="136" cy="632"/>
              <a:chOff x="3072" y="2832"/>
              <a:chExt cx="136" cy="632"/>
            </a:xfrm>
          </p:grpSpPr>
          <p:sp>
            <p:nvSpPr>
              <p:cNvPr id="249185" name="Freeform 40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86" name="Freeform 405"/>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87" name="Freeform 406"/>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88" name="Group 407"/>
            <p:cNvGrpSpPr>
              <a:grpSpLocks/>
            </p:cNvGrpSpPr>
            <p:nvPr/>
          </p:nvGrpSpPr>
          <p:grpSpPr bwMode="auto">
            <a:xfrm flipH="1">
              <a:off x="2496" y="2832"/>
              <a:ext cx="136" cy="632"/>
              <a:chOff x="3072" y="2832"/>
              <a:chExt cx="136" cy="632"/>
            </a:xfrm>
          </p:grpSpPr>
          <p:sp>
            <p:nvSpPr>
              <p:cNvPr id="249189" name="Freeform 40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0" name="Freeform 409"/>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1" name="Freeform 410"/>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92" name="Group 411"/>
          <p:cNvGrpSpPr>
            <a:grpSpLocks/>
          </p:cNvGrpSpPr>
          <p:nvPr/>
        </p:nvGrpSpPr>
        <p:grpSpPr bwMode="auto">
          <a:xfrm>
            <a:off x="6338888" y="4589463"/>
            <a:ext cx="227012" cy="344487"/>
            <a:chOff x="2496" y="2725"/>
            <a:chExt cx="712" cy="739"/>
          </a:xfrm>
        </p:grpSpPr>
        <p:sp>
          <p:nvSpPr>
            <p:cNvPr id="249193" name="Rectangle 41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4" name="Freeform 41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95" name="Group 414"/>
            <p:cNvGrpSpPr>
              <a:grpSpLocks/>
            </p:cNvGrpSpPr>
            <p:nvPr/>
          </p:nvGrpSpPr>
          <p:grpSpPr bwMode="auto">
            <a:xfrm>
              <a:off x="3072" y="2832"/>
              <a:ext cx="136" cy="632"/>
              <a:chOff x="3072" y="2832"/>
              <a:chExt cx="136" cy="632"/>
            </a:xfrm>
          </p:grpSpPr>
          <p:sp>
            <p:nvSpPr>
              <p:cNvPr id="249196" name="Freeform 41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7" name="Freeform 416"/>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8" name="Freeform 417"/>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99" name="Group 418"/>
            <p:cNvGrpSpPr>
              <a:grpSpLocks/>
            </p:cNvGrpSpPr>
            <p:nvPr/>
          </p:nvGrpSpPr>
          <p:grpSpPr bwMode="auto">
            <a:xfrm flipH="1">
              <a:off x="2496" y="2832"/>
              <a:ext cx="136" cy="632"/>
              <a:chOff x="3072" y="2832"/>
              <a:chExt cx="136" cy="632"/>
            </a:xfrm>
          </p:grpSpPr>
          <p:sp>
            <p:nvSpPr>
              <p:cNvPr id="249200" name="Freeform 41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1" name="Freeform 420"/>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2" name="Freeform 421"/>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03" name="Group 422"/>
          <p:cNvGrpSpPr>
            <a:grpSpLocks/>
          </p:cNvGrpSpPr>
          <p:nvPr/>
        </p:nvGrpSpPr>
        <p:grpSpPr bwMode="auto">
          <a:xfrm>
            <a:off x="6958013" y="4589463"/>
            <a:ext cx="227012" cy="344487"/>
            <a:chOff x="2496" y="2725"/>
            <a:chExt cx="712" cy="739"/>
          </a:xfrm>
        </p:grpSpPr>
        <p:sp>
          <p:nvSpPr>
            <p:cNvPr id="249204" name="Rectangle 42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5" name="Freeform 42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06" name="Group 425"/>
            <p:cNvGrpSpPr>
              <a:grpSpLocks/>
            </p:cNvGrpSpPr>
            <p:nvPr/>
          </p:nvGrpSpPr>
          <p:grpSpPr bwMode="auto">
            <a:xfrm>
              <a:off x="3072" y="2832"/>
              <a:ext cx="136" cy="632"/>
              <a:chOff x="3072" y="2832"/>
              <a:chExt cx="136" cy="632"/>
            </a:xfrm>
          </p:grpSpPr>
          <p:sp>
            <p:nvSpPr>
              <p:cNvPr id="249207" name="Freeform 42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8" name="Freeform 427"/>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9" name="Freeform 428"/>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10" name="Group 429"/>
            <p:cNvGrpSpPr>
              <a:grpSpLocks/>
            </p:cNvGrpSpPr>
            <p:nvPr/>
          </p:nvGrpSpPr>
          <p:grpSpPr bwMode="auto">
            <a:xfrm flipH="1">
              <a:off x="2496" y="2832"/>
              <a:ext cx="136" cy="632"/>
              <a:chOff x="3072" y="2832"/>
              <a:chExt cx="136" cy="632"/>
            </a:xfrm>
          </p:grpSpPr>
          <p:sp>
            <p:nvSpPr>
              <p:cNvPr id="249211" name="Freeform 43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12" name="Freeform 431"/>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13" name="Freeform 432"/>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14" name="Group 433"/>
          <p:cNvGrpSpPr>
            <a:grpSpLocks/>
          </p:cNvGrpSpPr>
          <p:nvPr/>
        </p:nvGrpSpPr>
        <p:grpSpPr bwMode="auto">
          <a:xfrm>
            <a:off x="6323013" y="5038725"/>
            <a:ext cx="227012" cy="344488"/>
            <a:chOff x="2496" y="2725"/>
            <a:chExt cx="712" cy="739"/>
          </a:xfrm>
        </p:grpSpPr>
        <p:sp>
          <p:nvSpPr>
            <p:cNvPr id="249215" name="Rectangle 43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16" name="Freeform 43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17" name="Group 436"/>
            <p:cNvGrpSpPr>
              <a:grpSpLocks/>
            </p:cNvGrpSpPr>
            <p:nvPr/>
          </p:nvGrpSpPr>
          <p:grpSpPr bwMode="auto">
            <a:xfrm>
              <a:off x="3072" y="2832"/>
              <a:ext cx="136" cy="632"/>
              <a:chOff x="3072" y="2832"/>
              <a:chExt cx="136" cy="632"/>
            </a:xfrm>
          </p:grpSpPr>
          <p:sp>
            <p:nvSpPr>
              <p:cNvPr id="249218" name="Freeform 43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19" name="Freeform 438"/>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20" name="Freeform 439"/>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21" name="Group 440"/>
            <p:cNvGrpSpPr>
              <a:grpSpLocks/>
            </p:cNvGrpSpPr>
            <p:nvPr/>
          </p:nvGrpSpPr>
          <p:grpSpPr bwMode="auto">
            <a:xfrm flipH="1">
              <a:off x="2496" y="2832"/>
              <a:ext cx="136" cy="632"/>
              <a:chOff x="3072" y="2832"/>
              <a:chExt cx="136" cy="632"/>
            </a:xfrm>
          </p:grpSpPr>
          <p:sp>
            <p:nvSpPr>
              <p:cNvPr id="249222" name="Freeform 44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23" name="Freeform 442"/>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24" name="Freeform 443"/>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25" name="Group 444"/>
          <p:cNvGrpSpPr>
            <a:grpSpLocks/>
          </p:cNvGrpSpPr>
          <p:nvPr/>
        </p:nvGrpSpPr>
        <p:grpSpPr bwMode="auto">
          <a:xfrm>
            <a:off x="6956425" y="5024438"/>
            <a:ext cx="227013" cy="344487"/>
            <a:chOff x="2496" y="2725"/>
            <a:chExt cx="712" cy="739"/>
          </a:xfrm>
        </p:grpSpPr>
        <p:sp>
          <p:nvSpPr>
            <p:cNvPr id="249226" name="Rectangle 44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27" name="Freeform 44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28" name="Group 447"/>
            <p:cNvGrpSpPr>
              <a:grpSpLocks/>
            </p:cNvGrpSpPr>
            <p:nvPr/>
          </p:nvGrpSpPr>
          <p:grpSpPr bwMode="auto">
            <a:xfrm>
              <a:off x="3072" y="2832"/>
              <a:ext cx="136" cy="632"/>
              <a:chOff x="3072" y="2832"/>
              <a:chExt cx="136" cy="632"/>
            </a:xfrm>
          </p:grpSpPr>
          <p:sp>
            <p:nvSpPr>
              <p:cNvPr id="249229" name="Freeform 44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0" name="Freeform 449"/>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1" name="Freeform 450"/>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32" name="Group 451"/>
            <p:cNvGrpSpPr>
              <a:grpSpLocks/>
            </p:cNvGrpSpPr>
            <p:nvPr/>
          </p:nvGrpSpPr>
          <p:grpSpPr bwMode="auto">
            <a:xfrm flipH="1">
              <a:off x="2496" y="2832"/>
              <a:ext cx="136" cy="632"/>
              <a:chOff x="3072" y="2832"/>
              <a:chExt cx="136" cy="632"/>
            </a:xfrm>
          </p:grpSpPr>
          <p:sp>
            <p:nvSpPr>
              <p:cNvPr id="249233" name="Freeform 45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4" name="Freeform 453"/>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5" name="Freeform 454"/>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36" name="Group 455"/>
          <p:cNvGrpSpPr>
            <a:grpSpLocks/>
          </p:cNvGrpSpPr>
          <p:nvPr/>
        </p:nvGrpSpPr>
        <p:grpSpPr bwMode="auto">
          <a:xfrm>
            <a:off x="6330950" y="5453063"/>
            <a:ext cx="227013" cy="344487"/>
            <a:chOff x="2496" y="2725"/>
            <a:chExt cx="712" cy="739"/>
          </a:xfrm>
        </p:grpSpPr>
        <p:sp>
          <p:nvSpPr>
            <p:cNvPr id="249237" name="Rectangle 45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8" name="Freeform 45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39" name="Group 458"/>
            <p:cNvGrpSpPr>
              <a:grpSpLocks/>
            </p:cNvGrpSpPr>
            <p:nvPr/>
          </p:nvGrpSpPr>
          <p:grpSpPr bwMode="auto">
            <a:xfrm>
              <a:off x="3072" y="2832"/>
              <a:ext cx="136" cy="632"/>
              <a:chOff x="3072" y="2832"/>
              <a:chExt cx="136" cy="632"/>
            </a:xfrm>
          </p:grpSpPr>
          <p:sp>
            <p:nvSpPr>
              <p:cNvPr id="249240" name="Freeform 45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1" name="Freeform 460"/>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2" name="Freeform 461"/>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43" name="Group 462"/>
            <p:cNvGrpSpPr>
              <a:grpSpLocks/>
            </p:cNvGrpSpPr>
            <p:nvPr/>
          </p:nvGrpSpPr>
          <p:grpSpPr bwMode="auto">
            <a:xfrm flipH="1">
              <a:off x="2496" y="2832"/>
              <a:ext cx="136" cy="632"/>
              <a:chOff x="3072" y="2832"/>
              <a:chExt cx="136" cy="632"/>
            </a:xfrm>
          </p:grpSpPr>
          <p:sp>
            <p:nvSpPr>
              <p:cNvPr id="249244" name="Freeform 46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5" name="Freeform 464"/>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6" name="Freeform 465"/>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47" name="Group 466"/>
          <p:cNvGrpSpPr>
            <a:grpSpLocks/>
          </p:cNvGrpSpPr>
          <p:nvPr/>
        </p:nvGrpSpPr>
        <p:grpSpPr bwMode="auto">
          <a:xfrm>
            <a:off x="6950075" y="5453063"/>
            <a:ext cx="227013" cy="344487"/>
            <a:chOff x="2496" y="2725"/>
            <a:chExt cx="712" cy="739"/>
          </a:xfrm>
        </p:grpSpPr>
        <p:sp>
          <p:nvSpPr>
            <p:cNvPr id="249248" name="Rectangle 46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9" name="Freeform 46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50" name="Group 469"/>
            <p:cNvGrpSpPr>
              <a:grpSpLocks/>
            </p:cNvGrpSpPr>
            <p:nvPr/>
          </p:nvGrpSpPr>
          <p:grpSpPr bwMode="auto">
            <a:xfrm>
              <a:off x="3072" y="2832"/>
              <a:ext cx="136" cy="632"/>
              <a:chOff x="3072" y="2832"/>
              <a:chExt cx="136" cy="632"/>
            </a:xfrm>
          </p:grpSpPr>
          <p:sp>
            <p:nvSpPr>
              <p:cNvPr id="249251" name="Freeform 47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52" name="Freeform 471"/>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53" name="Freeform 472"/>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54" name="Group 473"/>
            <p:cNvGrpSpPr>
              <a:grpSpLocks/>
            </p:cNvGrpSpPr>
            <p:nvPr/>
          </p:nvGrpSpPr>
          <p:grpSpPr bwMode="auto">
            <a:xfrm flipH="1">
              <a:off x="2496" y="2832"/>
              <a:ext cx="136" cy="632"/>
              <a:chOff x="3072" y="2832"/>
              <a:chExt cx="136" cy="632"/>
            </a:xfrm>
          </p:grpSpPr>
          <p:sp>
            <p:nvSpPr>
              <p:cNvPr id="249255" name="Freeform 47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56" name="Freeform 475"/>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57" name="Freeform 476"/>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249258" name="Rectangle 477"/>
          <p:cNvSpPr>
            <a:spLocks noChangeArrowheads="1"/>
          </p:cNvSpPr>
          <p:nvPr/>
        </p:nvSpPr>
        <p:spPr bwMode="auto">
          <a:xfrm>
            <a:off x="6192838" y="4106863"/>
            <a:ext cx="1160462" cy="1757362"/>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428"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grpSp>
        <p:nvGrpSpPr>
          <p:cNvPr id="427" name="Group 24"/>
          <p:cNvGrpSpPr>
            <a:grpSpLocks/>
          </p:cNvGrpSpPr>
          <p:nvPr/>
        </p:nvGrpSpPr>
        <p:grpSpPr bwMode="auto">
          <a:xfrm>
            <a:off x="2438400" y="3048000"/>
            <a:ext cx="128587" cy="187484"/>
            <a:chOff x="2208" y="1920"/>
            <a:chExt cx="1152" cy="1680"/>
          </a:xfrm>
        </p:grpSpPr>
        <p:sp>
          <p:nvSpPr>
            <p:cNvPr id="42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3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3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3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33" name="Group 24"/>
          <p:cNvGrpSpPr>
            <a:grpSpLocks/>
          </p:cNvGrpSpPr>
          <p:nvPr/>
        </p:nvGrpSpPr>
        <p:grpSpPr bwMode="auto">
          <a:xfrm>
            <a:off x="2667000" y="3124200"/>
            <a:ext cx="128587" cy="187484"/>
            <a:chOff x="2208" y="1920"/>
            <a:chExt cx="1152" cy="1680"/>
          </a:xfrm>
        </p:grpSpPr>
        <p:sp>
          <p:nvSpPr>
            <p:cNvPr id="43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3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3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3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38" name="Group 24"/>
          <p:cNvGrpSpPr>
            <a:grpSpLocks/>
          </p:cNvGrpSpPr>
          <p:nvPr/>
        </p:nvGrpSpPr>
        <p:grpSpPr bwMode="auto">
          <a:xfrm>
            <a:off x="2743200" y="3352800"/>
            <a:ext cx="128587" cy="187484"/>
            <a:chOff x="2208" y="1920"/>
            <a:chExt cx="1152" cy="1680"/>
          </a:xfrm>
        </p:grpSpPr>
        <p:sp>
          <p:nvSpPr>
            <p:cNvPr id="43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4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4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4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43" name="Group 24"/>
          <p:cNvGrpSpPr>
            <a:grpSpLocks/>
          </p:cNvGrpSpPr>
          <p:nvPr/>
        </p:nvGrpSpPr>
        <p:grpSpPr bwMode="auto">
          <a:xfrm>
            <a:off x="3200400" y="3429000"/>
            <a:ext cx="128587" cy="187484"/>
            <a:chOff x="2208" y="1920"/>
            <a:chExt cx="1152" cy="1680"/>
          </a:xfrm>
        </p:grpSpPr>
        <p:sp>
          <p:nvSpPr>
            <p:cNvPr id="44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4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4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4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48" name="Group 24"/>
          <p:cNvGrpSpPr>
            <a:grpSpLocks/>
          </p:cNvGrpSpPr>
          <p:nvPr/>
        </p:nvGrpSpPr>
        <p:grpSpPr bwMode="auto">
          <a:xfrm>
            <a:off x="3352800" y="3124200"/>
            <a:ext cx="128587" cy="187484"/>
            <a:chOff x="2208" y="1920"/>
            <a:chExt cx="1152" cy="1680"/>
          </a:xfrm>
        </p:grpSpPr>
        <p:sp>
          <p:nvSpPr>
            <p:cNvPr id="44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5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5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5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53" name="Group 24"/>
          <p:cNvGrpSpPr>
            <a:grpSpLocks/>
          </p:cNvGrpSpPr>
          <p:nvPr/>
        </p:nvGrpSpPr>
        <p:grpSpPr bwMode="auto">
          <a:xfrm>
            <a:off x="2438400" y="3352800"/>
            <a:ext cx="128587" cy="187484"/>
            <a:chOff x="2208" y="1920"/>
            <a:chExt cx="1152" cy="1680"/>
          </a:xfrm>
        </p:grpSpPr>
        <p:sp>
          <p:nvSpPr>
            <p:cNvPr id="45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5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5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5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58" name="Group 24"/>
          <p:cNvGrpSpPr>
            <a:grpSpLocks/>
          </p:cNvGrpSpPr>
          <p:nvPr/>
        </p:nvGrpSpPr>
        <p:grpSpPr bwMode="auto">
          <a:xfrm>
            <a:off x="4419600" y="3048000"/>
            <a:ext cx="128587" cy="187484"/>
            <a:chOff x="2208" y="1920"/>
            <a:chExt cx="1152" cy="1680"/>
          </a:xfrm>
        </p:grpSpPr>
        <p:sp>
          <p:nvSpPr>
            <p:cNvPr id="45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6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6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6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63" name="Group 24"/>
          <p:cNvGrpSpPr>
            <a:grpSpLocks/>
          </p:cNvGrpSpPr>
          <p:nvPr/>
        </p:nvGrpSpPr>
        <p:grpSpPr bwMode="auto">
          <a:xfrm>
            <a:off x="4648200" y="3124200"/>
            <a:ext cx="128587" cy="187484"/>
            <a:chOff x="2208" y="1920"/>
            <a:chExt cx="1152" cy="1680"/>
          </a:xfrm>
        </p:grpSpPr>
        <p:sp>
          <p:nvSpPr>
            <p:cNvPr id="46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6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6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6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68" name="Group 24"/>
          <p:cNvGrpSpPr>
            <a:grpSpLocks/>
          </p:cNvGrpSpPr>
          <p:nvPr/>
        </p:nvGrpSpPr>
        <p:grpSpPr bwMode="auto">
          <a:xfrm>
            <a:off x="4724400" y="3470116"/>
            <a:ext cx="128587" cy="187484"/>
            <a:chOff x="2208" y="1920"/>
            <a:chExt cx="1152" cy="1680"/>
          </a:xfrm>
        </p:grpSpPr>
        <p:sp>
          <p:nvSpPr>
            <p:cNvPr id="46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7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7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7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73" name="Group 24"/>
          <p:cNvGrpSpPr>
            <a:grpSpLocks/>
          </p:cNvGrpSpPr>
          <p:nvPr/>
        </p:nvGrpSpPr>
        <p:grpSpPr bwMode="auto">
          <a:xfrm>
            <a:off x="5181600" y="3429000"/>
            <a:ext cx="128587" cy="187484"/>
            <a:chOff x="2208" y="1920"/>
            <a:chExt cx="1152" cy="1680"/>
          </a:xfrm>
        </p:grpSpPr>
        <p:sp>
          <p:nvSpPr>
            <p:cNvPr id="47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7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7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7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78" name="Group 24"/>
          <p:cNvGrpSpPr>
            <a:grpSpLocks/>
          </p:cNvGrpSpPr>
          <p:nvPr/>
        </p:nvGrpSpPr>
        <p:grpSpPr bwMode="auto">
          <a:xfrm>
            <a:off x="5105400" y="3124200"/>
            <a:ext cx="128587" cy="187484"/>
            <a:chOff x="2208" y="1920"/>
            <a:chExt cx="1152" cy="1680"/>
          </a:xfrm>
        </p:grpSpPr>
        <p:sp>
          <p:nvSpPr>
            <p:cNvPr id="47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8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8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83" name="Group 24"/>
          <p:cNvGrpSpPr>
            <a:grpSpLocks/>
          </p:cNvGrpSpPr>
          <p:nvPr/>
        </p:nvGrpSpPr>
        <p:grpSpPr bwMode="auto">
          <a:xfrm>
            <a:off x="4419600" y="3470116"/>
            <a:ext cx="128587" cy="187484"/>
            <a:chOff x="2208" y="1920"/>
            <a:chExt cx="1152" cy="1680"/>
          </a:xfrm>
        </p:grpSpPr>
        <p:sp>
          <p:nvSpPr>
            <p:cNvPr id="48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8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8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88" name="Group 24"/>
          <p:cNvGrpSpPr>
            <a:grpSpLocks/>
          </p:cNvGrpSpPr>
          <p:nvPr/>
        </p:nvGrpSpPr>
        <p:grpSpPr bwMode="auto">
          <a:xfrm>
            <a:off x="6324600" y="3048000"/>
            <a:ext cx="128587" cy="187484"/>
            <a:chOff x="2208" y="1920"/>
            <a:chExt cx="1152" cy="1680"/>
          </a:xfrm>
        </p:grpSpPr>
        <p:sp>
          <p:nvSpPr>
            <p:cNvPr id="48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9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9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9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93" name="Group 24"/>
          <p:cNvGrpSpPr>
            <a:grpSpLocks/>
          </p:cNvGrpSpPr>
          <p:nvPr/>
        </p:nvGrpSpPr>
        <p:grpSpPr bwMode="auto">
          <a:xfrm>
            <a:off x="6553200" y="3124200"/>
            <a:ext cx="128587" cy="187484"/>
            <a:chOff x="2208" y="1920"/>
            <a:chExt cx="1152" cy="1680"/>
          </a:xfrm>
        </p:grpSpPr>
        <p:sp>
          <p:nvSpPr>
            <p:cNvPr id="49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9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9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9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98" name="Group 24"/>
          <p:cNvGrpSpPr>
            <a:grpSpLocks/>
          </p:cNvGrpSpPr>
          <p:nvPr/>
        </p:nvGrpSpPr>
        <p:grpSpPr bwMode="auto">
          <a:xfrm>
            <a:off x="6629400" y="3352800"/>
            <a:ext cx="128587" cy="187484"/>
            <a:chOff x="2208" y="1920"/>
            <a:chExt cx="1152" cy="1680"/>
          </a:xfrm>
        </p:grpSpPr>
        <p:sp>
          <p:nvSpPr>
            <p:cNvPr id="49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0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0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0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503" name="Group 24"/>
          <p:cNvGrpSpPr>
            <a:grpSpLocks/>
          </p:cNvGrpSpPr>
          <p:nvPr/>
        </p:nvGrpSpPr>
        <p:grpSpPr bwMode="auto">
          <a:xfrm>
            <a:off x="7086600" y="3429000"/>
            <a:ext cx="128587" cy="187484"/>
            <a:chOff x="2208" y="1920"/>
            <a:chExt cx="1152" cy="1680"/>
          </a:xfrm>
        </p:grpSpPr>
        <p:sp>
          <p:nvSpPr>
            <p:cNvPr id="50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0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0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0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508" name="Group 24"/>
          <p:cNvGrpSpPr>
            <a:grpSpLocks/>
          </p:cNvGrpSpPr>
          <p:nvPr/>
        </p:nvGrpSpPr>
        <p:grpSpPr bwMode="auto">
          <a:xfrm>
            <a:off x="7086600" y="3124200"/>
            <a:ext cx="128587" cy="187484"/>
            <a:chOff x="2208" y="1920"/>
            <a:chExt cx="1152" cy="1680"/>
          </a:xfrm>
        </p:grpSpPr>
        <p:sp>
          <p:nvSpPr>
            <p:cNvPr id="50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1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1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1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513" name="Group 24"/>
          <p:cNvGrpSpPr>
            <a:grpSpLocks/>
          </p:cNvGrpSpPr>
          <p:nvPr/>
        </p:nvGrpSpPr>
        <p:grpSpPr bwMode="auto">
          <a:xfrm>
            <a:off x="6324600" y="3352800"/>
            <a:ext cx="128587" cy="187484"/>
            <a:chOff x="2208" y="1920"/>
            <a:chExt cx="1152" cy="1680"/>
          </a:xfrm>
        </p:grpSpPr>
        <p:sp>
          <p:nvSpPr>
            <p:cNvPr id="51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1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1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1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518" name="Group 24"/>
          <p:cNvGrpSpPr>
            <a:grpSpLocks/>
          </p:cNvGrpSpPr>
          <p:nvPr/>
        </p:nvGrpSpPr>
        <p:grpSpPr bwMode="auto">
          <a:xfrm>
            <a:off x="3124200" y="3124200"/>
            <a:ext cx="128587" cy="187484"/>
            <a:chOff x="2208" y="1920"/>
            <a:chExt cx="1152" cy="1680"/>
          </a:xfrm>
        </p:grpSpPr>
        <p:sp>
          <p:nvSpPr>
            <p:cNvPr id="51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2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2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2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523" name="Group 24"/>
          <p:cNvGrpSpPr>
            <a:grpSpLocks/>
          </p:cNvGrpSpPr>
          <p:nvPr/>
        </p:nvGrpSpPr>
        <p:grpSpPr bwMode="auto">
          <a:xfrm>
            <a:off x="6858000" y="3124200"/>
            <a:ext cx="128587" cy="187484"/>
            <a:chOff x="2208" y="1920"/>
            <a:chExt cx="1152" cy="1680"/>
          </a:xfrm>
        </p:grpSpPr>
        <p:sp>
          <p:nvSpPr>
            <p:cNvPr id="52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2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2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2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528" name="Group 24"/>
          <p:cNvGrpSpPr>
            <a:grpSpLocks/>
          </p:cNvGrpSpPr>
          <p:nvPr/>
        </p:nvGrpSpPr>
        <p:grpSpPr bwMode="auto">
          <a:xfrm>
            <a:off x="6781800" y="3429000"/>
            <a:ext cx="128587" cy="187484"/>
            <a:chOff x="2208" y="1920"/>
            <a:chExt cx="1152" cy="1680"/>
          </a:xfrm>
        </p:grpSpPr>
        <p:sp>
          <p:nvSpPr>
            <p:cNvPr id="52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3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3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3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2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Line 2"/>
          <p:cNvSpPr>
            <a:spLocks noChangeShapeType="1"/>
          </p:cNvSpPr>
          <p:nvPr/>
        </p:nvSpPr>
        <p:spPr bwMode="auto">
          <a:xfrm>
            <a:off x="1834560" y="4437106"/>
            <a:ext cx="0" cy="0"/>
          </a:xfrm>
          <a:prstGeom prst="line">
            <a:avLst/>
          </a:prstGeom>
          <a:noFill/>
          <a:ln w="9525">
            <a:solidFill>
              <a:schemeClr val="tx1"/>
            </a:solidFill>
            <a:round/>
            <a:headEnd/>
            <a:tailEnd/>
          </a:ln>
          <a:effectLst/>
        </p:spPr>
        <p:txBody>
          <a:bodyPr lIns="91430" tIns="45715" rIns="91430" bIns="45715"/>
          <a:lstStyle/>
          <a:p>
            <a:pPr algn="l">
              <a:defRPr/>
            </a:pPr>
            <a:endParaRPr lang="en-US">
              <a:latin typeface="+mn-lt"/>
            </a:endParaRPr>
          </a:p>
        </p:txBody>
      </p:sp>
      <p:sp>
        <p:nvSpPr>
          <p:cNvPr id="334851" name="Text Box 3"/>
          <p:cNvSpPr txBox="1">
            <a:spLocks noChangeArrowheads="1"/>
          </p:cNvSpPr>
          <p:nvPr/>
        </p:nvSpPr>
        <p:spPr bwMode="auto">
          <a:xfrm>
            <a:off x="797760" y="1700819"/>
            <a:ext cx="7880663" cy="3877975"/>
          </a:xfrm>
          <a:prstGeom prst="rect">
            <a:avLst/>
          </a:prstGeom>
          <a:noFill/>
          <a:ln w="9525">
            <a:noFill/>
            <a:miter lim="800000"/>
            <a:headEnd/>
            <a:tailEnd/>
          </a:ln>
          <a:effectLst/>
        </p:spPr>
        <p:txBody>
          <a:bodyPr wrap="none" lIns="91430" tIns="45715" rIns="91430" bIns="45715">
            <a:spAutoFit/>
          </a:bodyPr>
          <a:lstStyle/>
          <a:p>
            <a:pPr algn="l">
              <a:defRPr/>
            </a:pPr>
            <a:r>
              <a:rPr lang="en-US" sz="2800" dirty="0">
                <a:latin typeface="+mn-lt"/>
              </a:rPr>
              <a:t>Amdahl’s Law: </a:t>
            </a:r>
          </a:p>
          <a:p>
            <a:pPr algn="l">
              <a:defRPr/>
            </a:pPr>
            <a:endParaRPr lang="en-US" sz="2800" dirty="0">
              <a:latin typeface="+mn-lt"/>
            </a:endParaRPr>
          </a:p>
          <a:p>
            <a:pPr algn="l">
              <a:defRPr/>
            </a:pPr>
            <a:r>
              <a:rPr lang="en-US" sz="2800" i="1" dirty="0">
                <a:latin typeface="+mn-lt"/>
              </a:rPr>
              <a:t>Speedup = 1/(</a:t>
            </a:r>
            <a:r>
              <a:rPr lang="en-US" sz="2800" i="1" dirty="0" err="1">
                <a:latin typeface="+mn-lt"/>
              </a:rPr>
              <a:t>ParallelPart</a:t>
            </a:r>
            <a:r>
              <a:rPr lang="en-US" sz="2800" i="1" dirty="0">
                <a:latin typeface="+mn-lt"/>
              </a:rPr>
              <a:t>/N + </a:t>
            </a:r>
            <a:r>
              <a:rPr lang="en-US" sz="2800" i="1" dirty="0" err="1">
                <a:solidFill>
                  <a:srgbClr val="CC3300"/>
                </a:solidFill>
                <a:latin typeface="+mn-lt"/>
              </a:rPr>
              <a:t>SequentialPart</a:t>
            </a:r>
            <a:r>
              <a:rPr lang="en-US" sz="2800" i="1" dirty="0">
                <a:latin typeface="+mn-lt"/>
              </a:rPr>
              <a:t>)</a:t>
            </a:r>
          </a:p>
          <a:p>
            <a:pPr algn="l">
              <a:defRPr/>
            </a:pPr>
            <a:endParaRPr lang="en-US" sz="2800" dirty="0">
              <a:latin typeface="+mn-lt"/>
            </a:endParaRPr>
          </a:p>
          <a:p>
            <a:pPr algn="l">
              <a:defRPr/>
            </a:pPr>
            <a:r>
              <a:rPr lang="en-US" sz="3200" dirty="0">
                <a:latin typeface="+mn-lt"/>
              </a:rPr>
              <a:t>Pay for N = 8 cores </a:t>
            </a:r>
          </a:p>
          <a:p>
            <a:pPr algn="l">
              <a:defRPr/>
            </a:pPr>
            <a:r>
              <a:rPr lang="en-US" sz="3200" dirty="0" err="1">
                <a:solidFill>
                  <a:srgbClr val="CC3300"/>
                </a:solidFill>
                <a:latin typeface="+mn-lt"/>
              </a:rPr>
              <a:t>SequentialPart</a:t>
            </a:r>
            <a:r>
              <a:rPr lang="en-US" sz="3200" dirty="0">
                <a:solidFill>
                  <a:srgbClr val="CC3300"/>
                </a:solidFill>
                <a:latin typeface="+mn-lt"/>
              </a:rPr>
              <a:t> = </a:t>
            </a:r>
            <a:r>
              <a:rPr lang="en-US" sz="2800" dirty="0">
                <a:solidFill>
                  <a:srgbClr val="CC3300"/>
                </a:solidFill>
                <a:latin typeface="+mn-lt"/>
              </a:rPr>
              <a:t>25%</a:t>
            </a:r>
            <a:r>
              <a:rPr lang="en-US" sz="2400" dirty="0">
                <a:effectLst>
                  <a:outerShdw blurRad="38100" dist="38100" dir="2700000" algn="tl">
                    <a:srgbClr val="C0C0C0"/>
                  </a:outerShdw>
                </a:effectLst>
                <a:latin typeface="+mn-lt"/>
                <a:cs typeface="Times New Roman" pitchFamily="18" charset="0"/>
              </a:rPr>
              <a:t> </a:t>
            </a:r>
            <a:endParaRPr lang="en-US" sz="3200" dirty="0">
              <a:solidFill>
                <a:srgbClr val="CC3300"/>
              </a:solidFill>
              <a:latin typeface="+mn-lt"/>
            </a:endParaRPr>
          </a:p>
          <a:p>
            <a:pPr algn="l">
              <a:defRPr/>
            </a:pPr>
            <a:endParaRPr lang="en-US" sz="3200" dirty="0">
              <a:solidFill>
                <a:srgbClr val="CC3300"/>
              </a:solidFill>
              <a:latin typeface="+mn-lt"/>
            </a:endParaRPr>
          </a:p>
          <a:p>
            <a:pPr algn="l">
              <a:defRPr/>
            </a:pPr>
            <a:r>
              <a:rPr lang="en-US" sz="3200" b="1" i="1" dirty="0">
                <a:latin typeface="+mn-lt"/>
              </a:rPr>
              <a:t>Speedup = only 2.9</a:t>
            </a:r>
            <a:r>
              <a:rPr lang="en-US" sz="3200" b="1" dirty="0">
                <a:latin typeface="+mn-lt"/>
              </a:rPr>
              <a:t> times!</a:t>
            </a:r>
          </a:p>
        </p:txBody>
      </p:sp>
      <p:sp>
        <p:nvSpPr>
          <p:cNvPr id="8196" name="Rectangle 5"/>
          <p:cNvSpPr>
            <a:spLocks noGrp="1" noChangeArrowheads="1"/>
          </p:cNvSpPr>
          <p:nvPr>
            <p:ph type="title"/>
          </p:nvPr>
        </p:nvSpPr>
        <p:spPr>
          <a:xfrm>
            <a:off x="619200" y="447888"/>
            <a:ext cx="7771680" cy="1143480"/>
          </a:xfrm>
        </p:spPr>
        <p:txBody>
          <a:bodyPr/>
          <a:lstStyle/>
          <a:p>
            <a:pPr eaLnBrk="1" hangingPunct="1"/>
            <a:r>
              <a:rPr lang="en-US" smtClean="0"/>
              <a:t>Why?</a:t>
            </a:r>
          </a:p>
        </p:txBody>
      </p:sp>
      <p:sp>
        <p:nvSpPr>
          <p:cNvPr id="6" name="TextBox 5"/>
          <p:cNvSpPr txBox="1"/>
          <p:nvPr/>
        </p:nvSpPr>
        <p:spPr>
          <a:xfrm>
            <a:off x="554401" y="4660329"/>
            <a:ext cx="8100000" cy="1653416"/>
          </a:xfrm>
          <a:prstGeom prst="rect">
            <a:avLst/>
          </a:prstGeom>
          <a:solidFill>
            <a:schemeClr val="tx2">
              <a:lumMod val="20000"/>
              <a:lumOff val="80000"/>
            </a:schemeClr>
          </a:solidFill>
          <a:ln>
            <a:noFill/>
          </a:ln>
        </p:spPr>
        <p:txBody>
          <a:bodyPr lIns="82945" tIns="41473" rIns="82945" bIns="41473">
            <a:spAutoFit/>
          </a:bodyPr>
          <a:lstStyle/>
          <a:p>
            <a:pPr algn="l">
              <a:defRPr/>
            </a:pPr>
            <a:r>
              <a:rPr lang="en-US" sz="3300" dirty="0">
                <a:solidFill>
                  <a:srgbClr val="CC3300"/>
                </a:solidFill>
                <a:latin typeface="+mn-lt"/>
                <a:sym typeface="Wingdings" pitchFamily="2" charset="2"/>
              </a:rPr>
              <a:t>As num cores grows the effect of </a:t>
            </a:r>
            <a:r>
              <a:rPr lang="en-US" sz="3300" dirty="0">
                <a:latin typeface="+mn-lt"/>
                <a:sym typeface="Wingdings" pitchFamily="2" charset="2"/>
              </a:rPr>
              <a:t>25%</a:t>
            </a:r>
            <a:r>
              <a:rPr lang="en-US" sz="3300" dirty="0">
                <a:solidFill>
                  <a:srgbClr val="CC3300"/>
                </a:solidFill>
                <a:latin typeface="+mn-lt"/>
                <a:sym typeface="Wingdings" pitchFamily="2" charset="2"/>
              </a:rPr>
              <a:t> becomes more </a:t>
            </a:r>
            <a:r>
              <a:rPr lang="en-US" sz="3300" dirty="0" err="1">
                <a:solidFill>
                  <a:srgbClr val="CC3300"/>
                </a:solidFill>
                <a:latin typeface="+mn-lt"/>
                <a:sym typeface="Wingdings" pitchFamily="2" charset="2"/>
              </a:rPr>
              <a:t>accute</a:t>
            </a:r>
            <a:r>
              <a:rPr lang="en-US" sz="3300" dirty="0">
                <a:solidFill>
                  <a:srgbClr val="CC3300"/>
                </a:solidFill>
                <a:latin typeface="+mn-lt"/>
                <a:sym typeface="Wingdings" pitchFamily="2" charset="2"/>
              </a:rPr>
              <a:t> </a:t>
            </a:r>
          </a:p>
          <a:p>
            <a:pPr algn="l">
              <a:defRPr/>
            </a:pPr>
            <a:r>
              <a:rPr lang="en-US" sz="3300" dirty="0">
                <a:latin typeface="+mn-lt"/>
                <a:sym typeface="Wingdings" pitchFamily="2" charset="2"/>
              </a:rPr>
              <a:t>2.3</a:t>
            </a:r>
            <a:r>
              <a:rPr lang="en-US" sz="3300" dirty="0">
                <a:solidFill>
                  <a:srgbClr val="CC3300"/>
                </a:solidFill>
                <a:latin typeface="+mn-lt"/>
                <a:sym typeface="Wingdings" pitchFamily="2" charset="2"/>
              </a:rPr>
              <a:t>/4, </a:t>
            </a:r>
            <a:r>
              <a:rPr lang="en-US" sz="3300" dirty="0">
                <a:latin typeface="+mn-lt"/>
                <a:sym typeface="Wingdings" pitchFamily="2" charset="2"/>
              </a:rPr>
              <a:t>2.9</a:t>
            </a:r>
            <a:r>
              <a:rPr lang="en-US" sz="3300" dirty="0">
                <a:solidFill>
                  <a:srgbClr val="CC3300"/>
                </a:solidFill>
                <a:latin typeface="+mn-lt"/>
                <a:sym typeface="Wingdings" pitchFamily="2" charset="2"/>
              </a:rPr>
              <a:t>/8, </a:t>
            </a:r>
            <a:r>
              <a:rPr lang="en-US" sz="3300" dirty="0">
                <a:latin typeface="+mn-lt"/>
                <a:sym typeface="Wingdings" pitchFamily="2" charset="2"/>
              </a:rPr>
              <a:t>3.4</a:t>
            </a:r>
            <a:r>
              <a:rPr lang="en-US" sz="3300" dirty="0">
                <a:solidFill>
                  <a:srgbClr val="CC3300"/>
                </a:solidFill>
                <a:latin typeface="+mn-lt"/>
                <a:sym typeface="Wingdings" pitchFamily="2" charset="2"/>
              </a:rPr>
              <a:t>/16, </a:t>
            </a:r>
            <a:r>
              <a:rPr lang="en-US" sz="3300" dirty="0">
                <a:latin typeface="+mn-lt"/>
                <a:sym typeface="Wingdings" pitchFamily="2" charset="2"/>
              </a:rPr>
              <a:t>3.7</a:t>
            </a:r>
            <a:r>
              <a:rPr lang="en-US" sz="3300" dirty="0">
                <a:solidFill>
                  <a:srgbClr val="CC3300"/>
                </a:solidFill>
                <a:latin typeface="+mn-lt"/>
                <a:sym typeface="Wingdings" pitchFamily="2" charset="2"/>
              </a:rPr>
              <a:t>/32….</a:t>
            </a:r>
            <a:endParaRPr lang="en-US" sz="3300" dirty="0">
              <a:solidFill>
                <a:srgbClr val="CC3300"/>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0"/>
          </p:nvPr>
        </p:nvSpPr>
        <p:spPr/>
        <p:txBody>
          <a:bodyPr/>
          <a:lstStyle/>
          <a:p>
            <a:r>
              <a:rPr lang="en-US">
                <a:latin typeface="+mj-lt"/>
              </a:rPr>
              <a:t>Art of Multiprocessor Programming</a:t>
            </a:r>
          </a:p>
        </p:txBody>
      </p:sp>
      <p:sp>
        <p:nvSpPr>
          <p:cNvPr id="4608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AAD8B95F-A04D-49F9-B4B8-5001F07E0D61}" type="slidenum">
              <a:rPr lang="x-none" sz="1400">
                <a:latin typeface="+mj-lt"/>
                <a:cs typeface="Arial" pitchFamily="34" charset="0"/>
              </a:rPr>
              <a:pPr algn="r" eaLnBrk="0" hangingPunct="0"/>
              <a:t>11</a:t>
            </a:fld>
            <a:endParaRPr lang="en-US" sz="1400">
              <a:latin typeface="+mj-lt"/>
              <a:cs typeface="Arial" pitchFamily="34" charset="0"/>
            </a:endParaRPr>
          </a:p>
        </p:txBody>
      </p:sp>
      <p:sp>
        <p:nvSpPr>
          <p:cNvPr id="46084" name="Rectangle 2"/>
          <p:cNvSpPr>
            <a:spLocks noGrp="1" noChangeArrowheads="1"/>
          </p:cNvSpPr>
          <p:nvPr>
            <p:ph type="title" idx="4294967295"/>
          </p:nvPr>
        </p:nvSpPr>
        <p:spPr/>
        <p:txBody>
          <a:bodyPr/>
          <a:lstStyle/>
          <a:p>
            <a:r>
              <a:rPr lang="en-US"/>
              <a:t>Load Balancing</a:t>
            </a:r>
          </a:p>
        </p:txBody>
      </p:sp>
      <p:sp>
        <p:nvSpPr>
          <p:cNvPr id="46085" name="Rectangle 3"/>
          <p:cNvSpPr>
            <a:spLocks noGrp="1" noChangeArrowheads="1"/>
          </p:cNvSpPr>
          <p:nvPr>
            <p:ph type="body" idx="4294967295"/>
          </p:nvPr>
        </p:nvSpPr>
        <p:spPr>
          <a:xfrm>
            <a:off x="457200" y="3733800"/>
            <a:ext cx="8229600" cy="1608137"/>
          </a:xfrm>
        </p:spPr>
        <p:txBody>
          <a:bodyPr/>
          <a:lstStyle/>
          <a:p>
            <a:r>
              <a:rPr lang="en-US" dirty="0">
                <a:latin typeface="+mj-lt"/>
              </a:rPr>
              <a:t>Split the work evenly</a:t>
            </a:r>
          </a:p>
          <a:p>
            <a:r>
              <a:rPr lang="en-US" dirty="0">
                <a:latin typeface="+mj-lt"/>
              </a:rPr>
              <a:t>Each thread tests range of </a:t>
            </a:r>
            <a:r>
              <a:rPr lang="en-US" dirty="0">
                <a:solidFill>
                  <a:schemeClr val="tx1"/>
                </a:solidFill>
                <a:latin typeface="+mj-lt"/>
              </a:rPr>
              <a:t>10</a:t>
            </a:r>
            <a:r>
              <a:rPr lang="en-US" baseline="30000" dirty="0">
                <a:solidFill>
                  <a:schemeClr val="tx1"/>
                </a:solidFill>
                <a:latin typeface="+mj-lt"/>
              </a:rPr>
              <a:t>9</a:t>
            </a:r>
          </a:p>
        </p:txBody>
      </p:sp>
      <p:sp>
        <p:nvSpPr>
          <p:cNvPr id="46086" name="Line 5"/>
          <p:cNvSpPr>
            <a:spLocks noChangeShapeType="1"/>
          </p:cNvSpPr>
          <p:nvPr/>
        </p:nvSpPr>
        <p:spPr bwMode="auto">
          <a:xfrm>
            <a:off x="1108075" y="2605088"/>
            <a:ext cx="7475538" cy="0"/>
          </a:xfrm>
          <a:prstGeom prst="line">
            <a:avLst/>
          </a:prstGeom>
          <a:noFill/>
          <a:ln w="28575">
            <a:solidFill>
              <a:schemeClr val="tx1"/>
            </a:solidFill>
            <a:round/>
            <a:headEnd/>
            <a:tailEnd type="none" w="med" len="lg"/>
          </a:ln>
        </p:spPr>
        <p:txBody>
          <a:bodyPr/>
          <a:lstStyle/>
          <a:p>
            <a:endParaRPr lang="en-US">
              <a:latin typeface="+mj-lt"/>
            </a:endParaRPr>
          </a:p>
        </p:txBody>
      </p:sp>
      <p:sp>
        <p:nvSpPr>
          <p:cNvPr id="46087" name="Line 7"/>
          <p:cNvSpPr>
            <a:spLocks noChangeShapeType="1"/>
          </p:cNvSpPr>
          <p:nvPr/>
        </p:nvSpPr>
        <p:spPr bwMode="auto">
          <a:xfrm>
            <a:off x="3373438" y="2408238"/>
            <a:ext cx="0" cy="392112"/>
          </a:xfrm>
          <a:prstGeom prst="line">
            <a:avLst/>
          </a:prstGeom>
          <a:noFill/>
          <a:ln w="28575">
            <a:solidFill>
              <a:schemeClr val="tx1"/>
            </a:solidFill>
            <a:round/>
            <a:headEnd/>
            <a:tailEnd type="none" w="med" len="lg"/>
          </a:ln>
        </p:spPr>
        <p:txBody>
          <a:bodyPr/>
          <a:lstStyle/>
          <a:p>
            <a:endParaRPr lang="en-US">
              <a:latin typeface="+mj-lt"/>
            </a:endParaRPr>
          </a:p>
        </p:txBody>
      </p:sp>
      <p:sp>
        <p:nvSpPr>
          <p:cNvPr id="46088" name="Line 8"/>
          <p:cNvSpPr>
            <a:spLocks noChangeShapeType="1"/>
          </p:cNvSpPr>
          <p:nvPr/>
        </p:nvSpPr>
        <p:spPr bwMode="auto">
          <a:xfrm>
            <a:off x="4144963" y="2408238"/>
            <a:ext cx="0" cy="392112"/>
          </a:xfrm>
          <a:prstGeom prst="line">
            <a:avLst/>
          </a:prstGeom>
          <a:noFill/>
          <a:ln w="28575">
            <a:solidFill>
              <a:schemeClr val="tx1"/>
            </a:solidFill>
            <a:round/>
            <a:headEnd/>
            <a:tailEnd type="none" w="med" len="lg"/>
          </a:ln>
        </p:spPr>
        <p:txBody>
          <a:bodyPr/>
          <a:lstStyle/>
          <a:p>
            <a:endParaRPr lang="en-US">
              <a:latin typeface="+mj-lt"/>
            </a:endParaRPr>
          </a:p>
        </p:txBody>
      </p:sp>
      <p:sp>
        <p:nvSpPr>
          <p:cNvPr id="46089" name="Line 9"/>
          <p:cNvSpPr>
            <a:spLocks noChangeShapeType="1"/>
          </p:cNvSpPr>
          <p:nvPr/>
        </p:nvSpPr>
        <p:spPr bwMode="auto">
          <a:xfrm>
            <a:off x="4916488" y="2408238"/>
            <a:ext cx="0" cy="392112"/>
          </a:xfrm>
          <a:prstGeom prst="line">
            <a:avLst/>
          </a:prstGeom>
          <a:noFill/>
          <a:ln w="28575">
            <a:solidFill>
              <a:schemeClr val="tx1"/>
            </a:solidFill>
            <a:round/>
            <a:headEnd/>
            <a:tailEnd type="none" w="med" len="lg"/>
          </a:ln>
        </p:spPr>
        <p:txBody>
          <a:bodyPr/>
          <a:lstStyle/>
          <a:p>
            <a:endParaRPr lang="en-US">
              <a:latin typeface="+mj-lt"/>
            </a:endParaRPr>
          </a:p>
        </p:txBody>
      </p:sp>
      <p:sp>
        <p:nvSpPr>
          <p:cNvPr id="46090" name="Line 10"/>
          <p:cNvSpPr>
            <a:spLocks noChangeShapeType="1"/>
          </p:cNvSpPr>
          <p:nvPr/>
        </p:nvSpPr>
        <p:spPr bwMode="auto">
          <a:xfrm>
            <a:off x="5688013" y="24098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1" name="Line 11"/>
          <p:cNvSpPr>
            <a:spLocks noChangeShapeType="1"/>
          </p:cNvSpPr>
          <p:nvPr/>
        </p:nvSpPr>
        <p:spPr bwMode="auto">
          <a:xfrm>
            <a:off x="6459538" y="24098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2" name="Line 12"/>
          <p:cNvSpPr>
            <a:spLocks noChangeShapeType="1"/>
          </p:cNvSpPr>
          <p:nvPr/>
        </p:nvSpPr>
        <p:spPr bwMode="auto">
          <a:xfrm>
            <a:off x="7231063" y="24098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3" name="Line 13"/>
          <p:cNvSpPr>
            <a:spLocks noChangeShapeType="1"/>
          </p:cNvSpPr>
          <p:nvPr/>
        </p:nvSpPr>
        <p:spPr bwMode="auto">
          <a:xfrm>
            <a:off x="7937500" y="24225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4" name="Text Box 17"/>
          <p:cNvSpPr txBox="1">
            <a:spLocks noChangeArrowheads="1"/>
          </p:cNvSpPr>
          <p:nvPr/>
        </p:nvSpPr>
        <p:spPr bwMode="auto">
          <a:xfrm>
            <a:off x="2743200" y="2943225"/>
            <a:ext cx="488950" cy="457200"/>
          </a:xfrm>
          <a:prstGeom prst="rect">
            <a:avLst/>
          </a:prstGeom>
          <a:noFill/>
          <a:ln w="28575">
            <a:noFill/>
            <a:miter lim="800000"/>
            <a:headEnd/>
            <a:tailEnd type="none" w="med" len="lg"/>
          </a:ln>
        </p:spPr>
        <p:txBody>
          <a:bodyPr wrap="none">
            <a:spAutoFit/>
          </a:bodyPr>
          <a:lstStyle/>
          <a:p>
            <a:pPr eaLnBrk="0" hangingPunct="0"/>
            <a:r>
              <a:rPr lang="en-US" sz="2400">
                <a:latin typeface="+mj-lt"/>
              </a:rPr>
              <a:t>…</a:t>
            </a:r>
          </a:p>
        </p:txBody>
      </p:sp>
      <p:sp>
        <p:nvSpPr>
          <p:cNvPr id="46095" name="Text Box 18"/>
          <p:cNvSpPr txBox="1">
            <a:spLocks noChangeArrowheads="1"/>
          </p:cNvSpPr>
          <p:nvPr/>
        </p:nvSpPr>
        <p:spPr bwMode="auto">
          <a:xfrm>
            <a:off x="3429000" y="1981200"/>
            <a:ext cx="488950" cy="457200"/>
          </a:xfrm>
          <a:prstGeom prst="rect">
            <a:avLst/>
          </a:prstGeom>
          <a:noFill/>
          <a:ln w="28575">
            <a:noFill/>
            <a:miter lim="800000"/>
            <a:headEnd/>
            <a:tailEnd type="none" w="med" len="lg"/>
          </a:ln>
        </p:spPr>
        <p:txBody>
          <a:bodyPr wrap="none">
            <a:spAutoFit/>
          </a:bodyPr>
          <a:lstStyle/>
          <a:p>
            <a:pPr eaLnBrk="0" hangingPunct="0"/>
            <a:r>
              <a:rPr lang="en-US" sz="2400">
                <a:solidFill>
                  <a:schemeClr val="tx2"/>
                </a:solidFill>
                <a:latin typeface="+mj-lt"/>
              </a:rPr>
              <a:t>…</a:t>
            </a:r>
          </a:p>
        </p:txBody>
      </p:sp>
      <p:sp>
        <p:nvSpPr>
          <p:cNvPr id="46096" name="Line 14"/>
          <p:cNvSpPr>
            <a:spLocks noChangeShapeType="1"/>
          </p:cNvSpPr>
          <p:nvPr/>
        </p:nvSpPr>
        <p:spPr bwMode="auto">
          <a:xfrm>
            <a:off x="1862138" y="24225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7" name="Text Box 26"/>
          <p:cNvSpPr txBox="1">
            <a:spLocks noChangeArrowheads="1"/>
          </p:cNvSpPr>
          <p:nvPr/>
        </p:nvSpPr>
        <p:spPr bwMode="auto">
          <a:xfrm>
            <a:off x="1536528" y="1981200"/>
            <a:ext cx="641522" cy="461665"/>
          </a:xfrm>
          <a:prstGeom prst="rect">
            <a:avLst/>
          </a:prstGeom>
          <a:noFill/>
          <a:ln w="9525">
            <a:noFill/>
            <a:miter lim="800000"/>
            <a:headEnd/>
            <a:tailEnd/>
          </a:ln>
        </p:spPr>
        <p:txBody>
          <a:bodyPr wrap="none">
            <a:spAutoFit/>
          </a:bodyPr>
          <a:lstStyle/>
          <a:p>
            <a:pPr algn="r" eaLnBrk="0" hangingPunct="0"/>
            <a:r>
              <a:rPr lang="en-US" sz="2400" dirty="0">
                <a:latin typeface="+mj-lt"/>
              </a:rPr>
              <a:t>10</a:t>
            </a:r>
            <a:r>
              <a:rPr lang="en-US" sz="2400" baseline="30000" dirty="0">
                <a:latin typeface="+mj-lt"/>
              </a:rPr>
              <a:t>9</a:t>
            </a:r>
          </a:p>
        </p:txBody>
      </p:sp>
      <p:grpSp>
        <p:nvGrpSpPr>
          <p:cNvPr id="46098" name="Group 33"/>
          <p:cNvGrpSpPr>
            <a:grpSpLocks/>
          </p:cNvGrpSpPr>
          <p:nvPr/>
        </p:nvGrpSpPr>
        <p:grpSpPr bwMode="auto">
          <a:xfrm>
            <a:off x="8205793" y="1981200"/>
            <a:ext cx="755651" cy="833438"/>
            <a:chOff x="5169" y="1248"/>
            <a:chExt cx="476" cy="525"/>
          </a:xfrm>
        </p:grpSpPr>
        <p:sp>
          <p:nvSpPr>
            <p:cNvPr id="46099" name="Line 16"/>
            <p:cNvSpPr>
              <a:spLocks noChangeShapeType="1"/>
            </p:cNvSpPr>
            <p:nvPr/>
          </p:nvSpPr>
          <p:spPr bwMode="auto">
            <a:xfrm>
              <a:off x="5417" y="1526"/>
              <a:ext cx="0" cy="247"/>
            </a:xfrm>
            <a:prstGeom prst="line">
              <a:avLst/>
            </a:prstGeom>
            <a:noFill/>
            <a:ln w="28575">
              <a:solidFill>
                <a:schemeClr val="tx1"/>
              </a:solidFill>
              <a:round/>
              <a:headEnd/>
              <a:tailEnd type="none" w="med" len="lg"/>
            </a:ln>
          </p:spPr>
          <p:txBody>
            <a:bodyPr/>
            <a:lstStyle/>
            <a:p>
              <a:endParaRPr lang="en-US">
                <a:latin typeface="+mj-lt"/>
              </a:endParaRPr>
            </a:p>
          </p:txBody>
        </p:sp>
        <p:sp>
          <p:nvSpPr>
            <p:cNvPr id="46100" name="Text Box 27"/>
            <p:cNvSpPr txBox="1">
              <a:spLocks noChangeArrowheads="1"/>
            </p:cNvSpPr>
            <p:nvPr/>
          </p:nvSpPr>
          <p:spPr bwMode="auto">
            <a:xfrm>
              <a:off x="5169" y="1248"/>
              <a:ext cx="476" cy="291"/>
            </a:xfrm>
            <a:prstGeom prst="rect">
              <a:avLst/>
            </a:prstGeom>
            <a:noFill/>
            <a:ln w="9525">
              <a:noFill/>
              <a:miter lim="800000"/>
              <a:headEnd/>
              <a:tailEnd/>
            </a:ln>
          </p:spPr>
          <p:txBody>
            <a:bodyPr wrap="none">
              <a:spAutoFit/>
            </a:bodyPr>
            <a:lstStyle/>
            <a:p>
              <a:pPr algn="r" eaLnBrk="0" hangingPunct="0"/>
              <a:r>
                <a:rPr lang="en-US" sz="2400">
                  <a:latin typeface="+mj-lt"/>
                </a:rPr>
                <a:t>10</a:t>
              </a:r>
              <a:r>
                <a:rPr lang="en-US" sz="2400" baseline="30000">
                  <a:latin typeface="+mj-lt"/>
                </a:rPr>
                <a:t>10</a:t>
              </a:r>
            </a:p>
          </p:txBody>
        </p:sp>
      </p:grpSp>
      <p:sp>
        <p:nvSpPr>
          <p:cNvPr id="46101" name="Line 6"/>
          <p:cNvSpPr>
            <a:spLocks noChangeShapeType="1"/>
          </p:cNvSpPr>
          <p:nvPr/>
        </p:nvSpPr>
        <p:spPr bwMode="auto">
          <a:xfrm>
            <a:off x="2617788" y="2408238"/>
            <a:ext cx="0" cy="392112"/>
          </a:xfrm>
          <a:prstGeom prst="line">
            <a:avLst/>
          </a:prstGeom>
          <a:noFill/>
          <a:ln w="28575">
            <a:solidFill>
              <a:schemeClr val="tx1"/>
            </a:solidFill>
            <a:round/>
            <a:headEnd/>
            <a:tailEnd type="none" w="med" len="lg"/>
          </a:ln>
        </p:spPr>
        <p:txBody>
          <a:bodyPr/>
          <a:lstStyle/>
          <a:p>
            <a:endParaRPr lang="en-US">
              <a:latin typeface="+mj-lt"/>
            </a:endParaRPr>
          </a:p>
        </p:txBody>
      </p:sp>
      <p:sp>
        <p:nvSpPr>
          <p:cNvPr id="46102" name="Text Box 28"/>
          <p:cNvSpPr txBox="1">
            <a:spLocks noChangeArrowheads="1"/>
          </p:cNvSpPr>
          <p:nvPr/>
        </p:nvSpPr>
        <p:spPr bwMode="auto">
          <a:xfrm>
            <a:off x="2259365" y="1981200"/>
            <a:ext cx="915635" cy="461665"/>
          </a:xfrm>
          <a:prstGeom prst="rect">
            <a:avLst/>
          </a:prstGeom>
          <a:noFill/>
          <a:ln w="9525">
            <a:noFill/>
            <a:miter lim="800000"/>
            <a:headEnd/>
            <a:tailEnd/>
          </a:ln>
        </p:spPr>
        <p:txBody>
          <a:bodyPr wrap="none">
            <a:spAutoFit/>
          </a:bodyPr>
          <a:lstStyle/>
          <a:p>
            <a:pPr algn="r" eaLnBrk="0" hangingPunct="0"/>
            <a:r>
              <a:rPr lang="en-US" sz="2400">
                <a:latin typeface="+mj-lt"/>
              </a:rPr>
              <a:t>2·10</a:t>
            </a:r>
            <a:r>
              <a:rPr lang="en-US" sz="2400" baseline="30000">
                <a:latin typeface="+mj-lt"/>
              </a:rPr>
              <a:t>9</a:t>
            </a:r>
          </a:p>
        </p:txBody>
      </p:sp>
      <p:grpSp>
        <p:nvGrpSpPr>
          <p:cNvPr id="46103" name="Group 31"/>
          <p:cNvGrpSpPr>
            <a:grpSpLocks/>
          </p:cNvGrpSpPr>
          <p:nvPr/>
        </p:nvGrpSpPr>
        <p:grpSpPr bwMode="auto">
          <a:xfrm>
            <a:off x="909638" y="1981200"/>
            <a:ext cx="355600" cy="833438"/>
            <a:chOff x="573" y="1248"/>
            <a:chExt cx="224" cy="525"/>
          </a:xfrm>
        </p:grpSpPr>
        <p:sp>
          <p:nvSpPr>
            <p:cNvPr id="46104" name="Line 15"/>
            <p:cNvSpPr>
              <a:spLocks noChangeShapeType="1"/>
            </p:cNvSpPr>
            <p:nvPr/>
          </p:nvSpPr>
          <p:spPr bwMode="auto">
            <a:xfrm>
              <a:off x="696" y="1526"/>
              <a:ext cx="0" cy="247"/>
            </a:xfrm>
            <a:prstGeom prst="line">
              <a:avLst/>
            </a:prstGeom>
            <a:noFill/>
            <a:ln w="28575">
              <a:solidFill>
                <a:schemeClr val="tx1"/>
              </a:solidFill>
              <a:round/>
              <a:headEnd/>
              <a:tailEnd type="none" w="med" len="lg"/>
            </a:ln>
          </p:spPr>
          <p:txBody>
            <a:bodyPr/>
            <a:lstStyle/>
            <a:p>
              <a:endParaRPr lang="en-US">
                <a:latin typeface="+mj-lt"/>
              </a:endParaRPr>
            </a:p>
          </p:txBody>
        </p:sp>
        <p:sp>
          <p:nvSpPr>
            <p:cNvPr id="46105" name="Text Box 29"/>
            <p:cNvSpPr txBox="1">
              <a:spLocks noChangeArrowheads="1"/>
            </p:cNvSpPr>
            <p:nvPr/>
          </p:nvSpPr>
          <p:spPr bwMode="auto">
            <a:xfrm>
              <a:off x="573" y="1248"/>
              <a:ext cx="224" cy="291"/>
            </a:xfrm>
            <a:prstGeom prst="rect">
              <a:avLst/>
            </a:prstGeom>
            <a:noFill/>
            <a:ln w="9525">
              <a:noFill/>
              <a:miter lim="800000"/>
              <a:headEnd/>
              <a:tailEnd/>
            </a:ln>
          </p:spPr>
          <p:txBody>
            <a:bodyPr wrap="none">
              <a:spAutoFit/>
            </a:bodyPr>
            <a:lstStyle/>
            <a:p>
              <a:pPr algn="r" eaLnBrk="0" hangingPunct="0"/>
              <a:r>
                <a:rPr lang="en-US" sz="2400">
                  <a:latin typeface="+mj-lt"/>
                </a:rPr>
                <a:t>1</a:t>
              </a:r>
              <a:endParaRPr lang="en-US" sz="2400" baseline="30000">
                <a:latin typeface="+mj-lt"/>
              </a:endParaRPr>
            </a:p>
          </p:txBody>
        </p:sp>
      </p:grpSp>
      <p:sp>
        <p:nvSpPr>
          <p:cNvPr id="46106" name="Text Box 34"/>
          <p:cNvSpPr txBox="1">
            <a:spLocks noChangeArrowheads="1"/>
          </p:cNvSpPr>
          <p:nvPr/>
        </p:nvSpPr>
        <p:spPr bwMode="auto">
          <a:xfrm>
            <a:off x="1212424" y="2944813"/>
            <a:ext cx="503664" cy="461665"/>
          </a:xfrm>
          <a:prstGeom prst="rect">
            <a:avLst/>
          </a:prstGeom>
          <a:noFill/>
          <a:ln w="9525">
            <a:noFill/>
            <a:miter lim="800000"/>
            <a:headEnd/>
            <a:tailEnd/>
          </a:ln>
        </p:spPr>
        <p:txBody>
          <a:bodyPr wrap="none">
            <a:spAutoFit/>
          </a:bodyPr>
          <a:lstStyle/>
          <a:p>
            <a:pPr algn="r" eaLnBrk="0" hangingPunct="0"/>
            <a:r>
              <a:rPr lang="en-US" sz="2400">
                <a:latin typeface="+mj-lt"/>
              </a:rPr>
              <a:t>P</a:t>
            </a:r>
            <a:r>
              <a:rPr lang="en-US" sz="2400" baseline="-25000">
                <a:latin typeface="+mj-lt"/>
              </a:rPr>
              <a:t>0</a:t>
            </a:r>
          </a:p>
        </p:txBody>
      </p:sp>
      <p:sp>
        <p:nvSpPr>
          <p:cNvPr id="46107" name="Text Box 35"/>
          <p:cNvSpPr txBox="1">
            <a:spLocks noChangeArrowheads="1"/>
          </p:cNvSpPr>
          <p:nvPr/>
        </p:nvSpPr>
        <p:spPr bwMode="auto">
          <a:xfrm>
            <a:off x="1947436" y="2944813"/>
            <a:ext cx="503664" cy="461665"/>
          </a:xfrm>
          <a:prstGeom prst="rect">
            <a:avLst/>
          </a:prstGeom>
          <a:noFill/>
          <a:ln w="9525">
            <a:noFill/>
            <a:miter lim="800000"/>
            <a:headEnd/>
            <a:tailEnd/>
          </a:ln>
        </p:spPr>
        <p:txBody>
          <a:bodyPr wrap="none">
            <a:spAutoFit/>
          </a:bodyPr>
          <a:lstStyle/>
          <a:p>
            <a:pPr algn="r" eaLnBrk="0" hangingPunct="0"/>
            <a:r>
              <a:rPr lang="en-US" sz="2400">
                <a:latin typeface="+mj-lt"/>
              </a:rPr>
              <a:t>P</a:t>
            </a:r>
            <a:r>
              <a:rPr lang="en-US" sz="2400" baseline="-25000">
                <a:latin typeface="+mj-lt"/>
              </a:rPr>
              <a:t>1</a:t>
            </a:r>
          </a:p>
        </p:txBody>
      </p:sp>
      <p:sp>
        <p:nvSpPr>
          <p:cNvPr id="46108" name="Text Box 36"/>
          <p:cNvSpPr txBox="1">
            <a:spLocks noChangeArrowheads="1"/>
          </p:cNvSpPr>
          <p:nvPr/>
        </p:nvSpPr>
        <p:spPr bwMode="auto">
          <a:xfrm>
            <a:off x="8029149" y="2944813"/>
            <a:ext cx="503664" cy="461665"/>
          </a:xfrm>
          <a:prstGeom prst="rect">
            <a:avLst/>
          </a:prstGeom>
          <a:noFill/>
          <a:ln w="9525">
            <a:noFill/>
            <a:miter lim="800000"/>
            <a:headEnd/>
            <a:tailEnd/>
          </a:ln>
        </p:spPr>
        <p:txBody>
          <a:bodyPr wrap="none">
            <a:spAutoFit/>
          </a:bodyPr>
          <a:lstStyle/>
          <a:p>
            <a:pPr algn="r" eaLnBrk="0" hangingPunct="0"/>
            <a:r>
              <a:rPr lang="en-US" sz="2400">
                <a:latin typeface="+mj-lt"/>
              </a:rPr>
              <a:t>P</a:t>
            </a:r>
            <a:r>
              <a:rPr lang="en-US" sz="2400" baseline="-25000">
                <a:latin typeface="+mj-lt"/>
              </a:rPr>
              <a:t>9</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5440" y="174259"/>
            <a:ext cx="7773120" cy="1143480"/>
          </a:xfrm>
        </p:spPr>
        <p:txBody>
          <a:bodyPr rtlCol="0">
            <a:normAutofit/>
          </a:bodyPr>
          <a:lstStyle/>
          <a:p>
            <a:pPr defTabSz="914305" rtl="1" fontAlgn="auto">
              <a:spcAft>
                <a:spcPts val="0"/>
              </a:spcAft>
              <a:defRPr/>
            </a:pPr>
            <a:r>
              <a:rPr lang="en-US" dirty="0" smtClean="0">
                <a:latin typeface="+mn-lt"/>
              </a:rPr>
              <a:t>Shared Data Structures</a:t>
            </a:r>
            <a:endParaRPr lang="en-US" dirty="0">
              <a:latin typeface="+mn-lt"/>
            </a:endParaRPr>
          </a:p>
        </p:txBody>
      </p:sp>
      <p:sp>
        <p:nvSpPr>
          <p:cNvPr id="335875" name="Rectangle 3"/>
          <p:cNvSpPr>
            <a:spLocks noChangeArrowheads="1"/>
          </p:cNvSpPr>
          <p:nvPr/>
        </p:nvSpPr>
        <p:spPr bwMode="auto">
          <a:xfrm>
            <a:off x="1445760" y="4308932"/>
            <a:ext cx="1736640" cy="2189030"/>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6" name="Rectangle 4"/>
          <p:cNvSpPr>
            <a:spLocks noChangeArrowheads="1"/>
          </p:cNvSpPr>
          <p:nvPr/>
        </p:nvSpPr>
        <p:spPr bwMode="auto">
          <a:xfrm>
            <a:off x="1424160" y="3092005"/>
            <a:ext cx="1749600" cy="1009546"/>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7" name="Text Box 5"/>
          <p:cNvSpPr txBox="1">
            <a:spLocks noChangeArrowheads="1"/>
          </p:cNvSpPr>
          <p:nvPr/>
        </p:nvSpPr>
        <p:spPr bwMode="auto">
          <a:xfrm>
            <a:off x="3310607" y="4896854"/>
            <a:ext cx="1327586"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5878" name="Text Box 6"/>
          <p:cNvSpPr txBox="1">
            <a:spLocks noChangeArrowheads="1"/>
          </p:cNvSpPr>
          <p:nvPr/>
        </p:nvSpPr>
        <p:spPr bwMode="auto">
          <a:xfrm>
            <a:off x="3312141" y="3274524"/>
            <a:ext cx="1056679"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grpSp>
        <p:nvGrpSpPr>
          <p:cNvPr id="2" name="Group 7"/>
          <p:cNvGrpSpPr>
            <a:grpSpLocks/>
          </p:cNvGrpSpPr>
          <p:nvPr/>
        </p:nvGrpSpPr>
        <p:grpSpPr bwMode="auto">
          <a:xfrm>
            <a:off x="1819274" y="4377323"/>
            <a:ext cx="965128" cy="1752698"/>
            <a:chOff x="1362" y="2757"/>
            <a:chExt cx="608" cy="1104"/>
          </a:xfrm>
        </p:grpSpPr>
        <p:grpSp>
          <p:nvGrpSpPr>
            <p:cNvPr id="3" name="Group 8"/>
            <p:cNvGrpSpPr>
              <a:grpSpLocks/>
            </p:cNvGrpSpPr>
            <p:nvPr/>
          </p:nvGrpSpPr>
          <p:grpSpPr bwMode="auto">
            <a:xfrm>
              <a:off x="1362" y="2757"/>
              <a:ext cx="216" cy="291"/>
              <a:chOff x="728" y="2587"/>
              <a:chExt cx="216" cy="291"/>
            </a:xfrm>
          </p:grpSpPr>
          <p:sp>
            <p:nvSpPr>
              <p:cNvPr id="335881" name="Oval 9"/>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82" name="Text Box 10"/>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4" name="Group 11"/>
            <p:cNvGrpSpPr>
              <a:grpSpLocks/>
            </p:cNvGrpSpPr>
            <p:nvPr/>
          </p:nvGrpSpPr>
          <p:grpSpPr bwMode="auto">
            <a:xfrm>
              <a:off x="1754" y="2757"/>
              <a:ext cx="216" cy="291"/>
              <a:chOff x="728" y="2587"/>
              <a:chExt cx="216" cy="291"/>
            </a:xfrm>
          </p:grpSpPr>
          <p:sp>
            <p:nvSpPr>
              <p:cNvPr id="335884" name="Oval 12"/>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85" name="Text Box 13"/>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5" name="Group 14"/>
            <p:cNvGrpSpPr>
              <a:grpSpLocks/>
            </p:cNvGrpSpPr>
            <p:nvPr/>
          </p:nvGrpSpPr>
          <p:grpSpPr bwMode="auto">
            <a:xfrm>
              <a:off x="1362" y="3028"/>
              <a:ext cx="216" cy="291"/>
              <a:chOff x="728" y="2587"/>
              <a:chExt cx="216" cy="291"/>
            </a:xfrm>
          </p:grpSpPr>
          <p:sp>
            <p:nvSpPr>
              <p:cNvPr id="335887" name="Oval 15"/>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88" name="Text Box 16"/>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6" name="Group 17"/>
            <p:cNvGrpSpPr>
              <a:grpSpLocks/>
            </p:cNvGrpSpPr>
            <p:nvPr/>
          </p:nvGrpSpPr>
          <p:grpSpPr bwMode="auto">
            <a:xfrm>
              <a:off x="1754" y="3028"/>
              <a:ext cx="216" cy="291"/>
              <a:chOff x="728" y="2587"/>
              <a:chExt cx="216" cy="291"/>
            </a:xfrm>
          </p:grpSpPr>
          <p:sp>
            <p:nvSpPr>
              <p:cNvPr id="335890" name="Oval 18"/>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91" name="Text Box 19"/>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7" name="Group 20"/>
            <p:cNvGrpSpPr>
              <a:grpSpLocks/>
            </p:cNvGrpSpPr>
            <p:nvPr/>
          </p:nvGrpSpPr>
          <p:grpSpPr bwMode="auto">
            <a:xfrm>
              <a:off x="1362" y="3308"/>
              <a:ext cx="216" cy="291"/>
              <a:chOff x="728" y="2587"/>
              <a:chExt cx="216" cy="291"/>
            </a:xfrm>
          </p:grpSpPr>
          <p:sp>
            <p:nvSpPr>
              <p:cNvPr id="335893" name="Oval 2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94" name="Text Box 2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8" name="Group 23"/>
            <p:cNvGrpSpPr>
              <a:grpSpLocks/>
            </p:cNvGrpSpPr>
            <p:nvPr/>
          </p:nvGrpSpPr>
          <p:grpSpPr bwMode="auto">
            <a:xfrm>
              <a:off x="1754" y="3308"/>
              <a:ext cx="216" cy="291"/>
              <a:chOff x="728" y="2587"/>
              <a:chExt cx="216" cy="291"/>
            </a:xfrm>
          </p:grpSpPr>
          <p:sp>
            <p:nvSpPr>
              <p:cNvPr id="335896" name="Oval 24"/>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97" name="Text Box 25"/>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9" name="Group 26"/>
            <p:cNvGrpSpPr>
              <a:grpSpLocks/>
            </p:cNvGrpSpPr>
            <p:nvPr/>
          </p:nvGrpSpPr>
          <p:grpSpPr bwMode="auto">
            <a:xfrm>
              <a:off x="1362" y="3570"/>
              <a:ext cx="216" cy="291"/>
              <a:chOff x="728" y="2587"/>
              <a:chExt cx="216" cy="291"/>
            </a:xfrm>
          </p:grpSpPr>
          <p:sp>
            <p:nvSpPr>
              <p:cNvPr id="335899" name="Oval 27"/>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00" name="Text Box 28"/>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10" name="Group 29"/>
            <p:cNvGrpSpPr>
              <a:grpSpLocks/>
            </p:cNvGrpSpPr>
            <p:nvPr/>
          </p:nvGrpSpPr>
          <p:grpSpPr bwMode="auto">
            <a:xfrm>
              <a:off x="1754" y="3570"/>
              <a:ext cx="216" cy="291"/>
              <a:chOff x="728" y="2587"/>
              <a:chExt cx="216" cy="291"/>
            </a:xfrm>
          </p:grpSpPr>
          <p:sp>
            <p:nvSpPr>
              <p:cNvPr id="335902" name="Oval 30"/>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03" name="Text Box 31"/>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sp>
        <p:nvSpPr>
          <p:cNvPr id="335911" name="Text Box 39"/>
          <p:cNvSpPr txBox="1">
            <a:spLocks noChangeArrowheads="1"/>
          </p:cNvSpPr>
          <p:nvPr/>
        </p:nvSpPr>
        <p:spPr bwMode="auto">
          <a:xfrm>
            <a:off x="288168" y="2643738"/>
            <a:ext cx="1112784"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Coarse</a:t>
            </a:r>
          </a:p>
          <a:p>
            <a:pPr algn="ctr">
              <a:defRPr/>
            </a:pPr>
            <a:r>
              <a:rPr lang="en-US" sz="2000" dirty="0">
                <a:latin typeface="+mn-lt"/>
              </a:rPr>
              <a:t>Grained</a:t>
            </a:r>
          </a:p>
        </p:txBody>
      </p:sp>
      <p:grpSp>
        <p:nvGrpSpPr>
          <p:cNvPr id="13" name="Group 40"/>
          <p:cNvGrpSpPr>
            <a:grpSpLocks/>
          </p:cNvGrpSpPr>
          <p:nvPr/>
        </p:nvGrpSpPr>
        <p:grpSpPr bwMode="auto">
          <a:xfrm>
            <a:off x="2104391" y="3363453"/>
            <a:ext cx="343059" cy="462335"/>
            <a:chOff x="728" y="2587"/>
            <a:chExt cx="216" cy="291"/>
          </a:xfrm>
        </p:grpSpPr>
        <p:sp>
          <p:nvSpPr>
            <p:cNvPr id="335913" name="Oval 4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14" name="Text Box 4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14" name="Group 43"/>
          <p:cNvGrpSpPr>
            <a:grpSpLocks/>
          </p:cNvGrpSpPr>
          <p:nvPr/>
        </p:nvGrpSpPr>
        <p:grpSpPr bwMode="auto">
          <a:xfrm>
            <a:off x="2154802" y="1096660"/>
            <a:ext cx="1705276" cy="1893831"/>
            <a:chOff x="1564" y="764"/>
            <a:chExt cx="1075" cy="1193"/>
          </a:xfrm>
        </p:grpSpPr>
        <p:grpSp>
          <p:nvGrpSpPr>
            <p:cNvPr id="15" name="Group 44"/>
            <p:cNvGrpSpPr>
              <a:grpSpLocks/>
            </p:cNvGrpSpPr>
            <p:nvPr/>
          </p:nvGrpSpPr>
          <p:grpSpPr bwMode="auto">
            <a:xfrm>
              <a:off x="1599" y="1188"/>
              <a:ext cx="216" cy="291"/>
              <a:chOff x="727" y="2587"/>
              <a:chExt cx="216" cy="291"/>
            </a:xfrm>
          </p:grpSpPr>
          <p:sp>
            <p:nvSpPr>
              <p:cNvPr id="335917" name="Oval 45"/>
              <p:cNvSpPr>
                <a:spLocks noChangeArrowheads="1"/>
              </p:cNvSpPr>
              <p:nvPr/>
            </p:nvSpPr>
            <p:spPr bwMode="auto">
              <a:xfrm>
                <a:off x="735" y="2671"/>
                <a:ext cx="182"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18" name="Text Box 46"/>
              <p:cNvSpPr txBox="1">
                <a:spLocks noChangeArrowheads="1"/>
              </p:cNvSpPr>
              <p:nvPr/>
            </p:nvSpPr>
            <p:spPr bwMode="auto">
              <a:xfrm>
                <a:off x="727"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16" name="Group 47"/>
            <p:cNvGrpSpPr>
              <a:grpSpLocks/>
            </p:cNvGrpSpPr>
            <p:nvPr/>
          </p:nvGrpSpPr>
          <p:grpSpPr bwMode="auto">
            <a:xfrm>
              <a:off x="1717" y="980"/>
              <a:ext cx="216" cy="291"/>
              <a:chOff x="727" y="2587"/>
              <a:chExt cx="216" cy="291"/>
            </a:xfrm>
          </p:grpSpPr>
          <p:sp>
            <p:nvSpPr>
              <p:cNvPr id="335920" name="Oval 48"/>
              <p:cNvSpPr>
                <a:spLocks noChangeArrowheads="1"/>
              </p:cNvSpPr>
              <p:nvPr/>
            </p:nvSpPr>
            <p:spPr bwMode="auto">
              <a:xfrm>
                <a:off x="735" y="2671"/>
                <a:ext cx="182"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21" name="Text Box 49"/>
              <p:cNvSpPr txBox="1">
                <a:spLocks noChangeArrowheads="1"/>
              </p:cNvSpPr>
              <p:nvPr/>
            </p:nvSpPr>
            <p:spPr bwMode="auto">
              <a:xfrm>
                <a:off x="727"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17" name="Group 50"/>
            <p:cNvGrpSpPr>
              <a:grpSpLocks/>
            </p:cNvGrpSpPr>
            <p:nvPr/>
          </p:nvGrpSpPr>
          <p:grpSpPr bwMode="auto">
            <a:xfrm>
              <a:off x="1573" y="1441"/>
              <a:ext cx="216" cy="291"/>
              <a:chOff x="728" y="2587"/>
              <a:chExt cx="216" cy="291"/>
            </a:xfrm>
          </p:grpSpPr>
          <p:sp>
            <p:nvSpPr>
              <p:cNvPr id="335923" name="Oval 5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24" name="Text Box 5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18" name="Group 53"/>
            <p:cNvGrpSpPr>
              <a:grpSpLocks/>
            </p:cNvGrpSpPr>
            <p:nvPr/>
          </p:nvGrpSpPr>
          <p:grpSpPr bwMode="auto">
            <a:xfrm>
              <a:off x="1938" y="857"/>
              <a:ext cx="216" cy="291"/>
              <a:chOff x="728" y="2586"/>
              <a:chExt cx="216" cy="291"/>
            </a:xfrm>
          </p:grpSpPr>
          <p:sp>
            <p:nvSpPr>
              <p:cNvPr id="335926" name="Oval 54"/>
              <p:cNvSpPr>
                <a:spLocks noChangeArrowheads="1"/>
              </p:cNvSpPr>
              <p:nvPr/>
            </p:nvSpPr>
            <p:spPr bwMode="auto">
              <a:xfrm>
                <a:off x="735" y="2671"/>
                <a:ext cx="184" cy="181"/>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27" name="Text Box 55"/>
              <p:cNvSpPr txBox="1">
                <a:spLocks noChangeArrowheads="1"/>
              </p:cNvSpPr>
              <p:nvPr/>
            </p:nvSpPr>
            <p:spPr bwMode="auto">
              <a:xfrm>
                <a:off x="728" y="2586"/>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19" name="Group 56"/>
            <p:cNvGrpSpPr>
              <a:grpSpLocks/>
            </p:cNvGrpSpPr>
            <p:nvPr/>
          </p:nvGrpSpPr>
          <p:grpSpPr bwMode="auto">
            <a:xfrm>
              <a:off x="1564" y="1666"/>
              <a:ext cx="216" cy="291"/>
              <a:chOff x="728" y="2587"/>
              <a:chExt cx="216" cy="291"/>
            </a:xfrm>
          </p:grpSpPr>
          <p:sp>
            <p:nvSpPr>
              <p:cNvPr id="335929" name="Oval 57"/>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30" name="Text Box 58"/>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20" name="Group 59"/>
            <p:cNvGrpSpPr>
              <a:grpSpLocks/>
            </p:cNvGrpSpPr>
            <p:nvPr/>
          </p:nvGrpSpPr>
          <p:grpSpPr bwMode="auto">
            <a:xfrm>
              <a:off x="2177" y="792"/>
              <a:ext cx="216" cy="291"/>
              <a:chOff x="728" y="2587"/>
              <a:chExt cx="216" cy="291"/>
            </a:xfrm>
          </p:grpSpPr>
          <p:sp>
            <p:nvSpPr>
              <p:cNvPr id="335932" name="Oval 60"/>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33" name="Text Box 61"/>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21" name="Group 62"/>
            <p:cNvGrpSpPr>
              <a:grpSpLocks/>
            </p:cNvGrpSpPr>
            <p:nvPr/>
          </p:nvGrpSpPr>
          <p:grpSpPr bwMode="auto">
            <a:xfrm>
              <a:off x="2423" y="764"/>
              <a:ext cx="216" cy="291"/>
              <a:chOff x="728" y="2587"/>
              <a:chExt cx="216" cy="291"/>
            </a:xfrm>
          </p:grpSpPr>
          <p:sp>
            <p:nvSpPr>
              <p:cNvPr id="335935" name="Oval 63"/>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36" name="Text Box 64"/>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sp>
        <p:nvSpPr>
          <p:cNvPr id="335937" name="Rectangle 65"/>
          <p:cNvSpPr>
            <a:spLocks noChangeArrowheads="1"/>
          </p:cNvSpPr>
          <p:nvPr/>
        </p:nvSpPr>
        <p:spPr bwMode="auto">
          <a:xfrm>
            <a:off x="5464801" y="4264289"/>
            <a:ext cx="1736640" cy="2232234"/>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38" name="Rectangle 66"/>
          <p:cNvSpPr>
            <a:spLocks noChangeArrowheads="1"/>
          </p:cNvSpPr>
          <p:nvPr/>
        </p:nvSpPr>
        <p:spPr bwMode="auto">
          <a:xfrm>
            <a:off x="5441760" y="3050240"/>
            <a:ext cx="1749600" cy="1008106"/>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grpSp>
        <p:nvGrpSpPr>
          <p:cNvPr id="22" name="Group 67"/>
          <p:cNvGrpSpPr>
            <a:grpSpLocks/>
          </p:cNvGrpSpPr>
          <p:nvPr/>
        </p:nvGrpSpPr>
        <p:grpSpPr bwMode="auto">
          <a:xfrm>
            <a:off x="5836874" y="4332678"/>
            <a:ext cx="965128" cy="1752698"/>
            <a:chOff x="1362" y="2757"/>
            <a:chExt cx="608" cy="1104"/>
          </a:xfrm>
        </p:grpSpPr>
        <p:grpSp>
          <p:nvGrpSpPr>
            <p:cNvPr id="23" name="Group 68"/>
            <p:cNvGrpSpPr>
              <a:grpSpLocks/>
            </p:cNvGrpSpPr>
            <p:nvPr/>
          </p:nvGrpSpPr>
          <p:grpSpPr bwMode="auto">
            <a:xfrm>
              <a:off x="1362" y="2757"/>
              <a:ext cx="216" cy="291"/>
              <a:chOff x="728" y="2587"/>
              <a:chExt cx="216" cy="291"/>
            </a:xfrm>
          </p:grpSpPr>
          <p:sp>
            <p:nvSpPr>
              <p:cNvPr id="335941" name="Oval 69"/>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42" name="Text Box 70"/>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4" name="Group 71"/>
            <p:cNvGrpSpPr>
              <a:grpSpLocks/>
            </p:cNvGrpSpPr>
            <p:nvPr/>
          </p:nvGrpSpPr>
          <p:grpSpPr bwMode="auto">
            <a:xfrm>
              <a:off x="1754" y="2757"/>
              <a:ext cx="216" cy="291"/>
              <a:chOff x="728" y="2587"/>
              <a:chExt cx="216" cy="291"/>
            </a:xfrm>
          </p:grpSpPr>
          <p:sp>
            <p:nvSpPr>
              <p:cNvPr id="335944" name="Oval 72"/>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45" name="Text Box 73"/>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5" name="Group 74"/>
            <p:cNvGrpSpPr>
              <a:grpSpLocks/>
            </p:cNvGrpSpPr>
            <p:nvPr/>
          </p:nvGrpSpPr>
          <p:grpSpPr bwMode="auto">
            <a:xfrm>
              <a:off x="1362" y="3028"/>
              <a:ext cx="216" cy="291"/>
              <a:chOff x="728" y="2587"/>
              <a:chExt cx="216" cy="291"/>
            </a:xfrm>
          </p:grpSpPr>
          <p:sp>
            <p:nvSpPr>
              <p:cNvPr id="335947" name="Oval 75"/>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48" name="Text Box 76"/>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6" name="Group 77"/>
            <p:cNvGrpSpPr>
              <a:grpSpLocks/>
            </p:cNvGrpSpPr>
            <p:nvPr/>
          </p:nvGrpSpPr>
          <p:grpSpPr bwMode="auto">
            <a:xfrm>
              <a:off x="1754" y="3028"/>
              <a:ext cx="216" cy="291"/>
              <a:chOff x="728" y="2587"/>
              <a:chExt cx="216" cy="291"/>
            </a:xfrm>
          </p:grpSpPr>
          <p:sp>
            <p:nvSpPr>
              <p:cNvPr id="335950" name="Oval 78"/>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51" name="Text Box 79"/>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7" name="Group 80"/>
            <p:cNvGrpSpPr>
              <a:grpSpLocks/>
            </p:cNvGrpSpPr>
            <p:nvPr/>
          </p:nvGrpSpPr>
          <p:grpSpPr bwMode="auto">
            <a:xfrm>
              <a:off x="1362" y="3308"/>
              <a:ext cx="216" cy="291"/>
              <a:chOff x="728" y="2587"/>
              <a:chExt cx="216" cy="291"/>
            </a:xfrm>
          </p:grpSpPr>
          <p:sp>
            <p:nvSpPr>
              <p:cNvPr id="335953" name="Oval 8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54" name="Text Box 8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8" name="Group 83"/>
            <p:cNvGrpSpPr>
              <a:grpSpLocks/>
            </p:cNvGrpSpPr>
            <p:nvPr/>
          </p:nvGrpSpPr>
          <p:grpSpPr bwMode="auto">
            <a:xfrm>
              <a:off x="1754" y="3308"/>
              <a:ext cx="216" cy="291"/>
              <a:chOff x="728" y="2587"/>
              <a:chExt cx="216" cy="291"/>
            </a:xfrm>
          </p:grpSpPr>
          <p:sp>
            <p:nvSpPr>
              <p:cNvPr id="335956" name="Oval 84"/>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57" name="Text Box 85"/>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9" name="Group 86"/>
            <p:cNvGrpSpPr>
              <a:grpSpLocks/>
            </p:cNvGrpSpPr>
            <p:nvPr/>
          </p:nvGrpSpPr>
          <p:grpSpPr bwMode="auto">
            <a:xfrm>
              <a:off x="1362" y="3570"/>
              <a:ext cx="216" cy="291"/>
              <a:chOff x="728" y="2587"/>
              <a:chExt cx="216" cy="291"/>
            </a:xfrm>
          </p:grpSpPr>
          <p:sp>
            <p:nvSpPr>
              <p:cNvPr id="335959" name="Oval 87"/>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60" name="Text Box 88"/>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0" name="Group 89"/>
            <p:cNvGrpSpPr>
              <a:grpSpLocks/>
            </p:cNvGrpSpPr>
            <p:nvPr/>
          </p:nvGrpSpPr>
          <p:grpSpPr bwMode="auto">
            <a:xfrm>
              <a:off x="1754" y="3570"/>
              <a:ext cx="216" cy="291"/>
              <a:chOff x="728" y="2587"/>
              <a:chExt cx="216" cy="291"/>
            </a:xfrm>
          </p:grpSpPr>
          <p:sp>
            <p:nvSpPr>
              <p:cNvPr id="335962" name="Oval 90"/>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63" name="Text Box 91"/>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sp>
        <p:nvSpPr>
          <p:cNvPr id="335964" name="Text Box 92"/>
          <p:cNvSpPr txBox="1">
            <a:spLocks noChangeArrowheads="1"/>
          </p:cNvSpPr>
          <p:nvPr/>
        </p:nvSpPr>
        <p:spPr bwMode="auto">
          <a:xfrm>
            <a:off x="4176168" y="2627895"/>
            <a:ext cx="1112784"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Fine</a:t>
            </a:r>
          </a:p>
          <a:p>
            <a:pPr algn="ctr">
              <a:defRPr/>
            </a:pPr>
            <a:r>
              <a:rPr lang="en-US" sz="2000" dirty="0">
                <a:latin typeface="+mn-lt"/>
              </a:rPr>
              <a:t>Grained</a:t>
            </a:r>
          </a:p>
        </p:txBody>
      </p:sp>
      <p:grpSp>
        <p:nvGrpSpPr>
          <p:cNvPr id="31" name="Group 93"/>
          <p:cNvGrpSpPr>
            <a:grpSpLocks/>
          </p:cNvGrpSpPr>
          <p:nvPr/>
        </p:nvGrpSpPr>
        <p:grpSpPr bwMode="auto">
          <a:xfrm>
            <a:off x="5581997" y="2980385"/>
            <a:ext cx="1604484" cy="1078696"/>
            <a:chOff x="3732" y="1877"/>
            <a:chExt cx="1011" cy="680"/>
          </a:xfrm>
        </p:grpSpPr>
        <p:grpSp>
          <p:nvGrpSpPr>
            <p:cNvPr id="336004" name="Group 94"/>
            <p:cNvGrpSpPr>
              <a:grpSpLocks/>
            </p:cNvGrpSpPr>
            <p:nvPr/>
          </p:nvGrpSpPr>
          <p:grpSpPr bwMode="auto">
            <a:xfrm>
              <a:off x="3828" y="1884"/>
              <a:ext cx="216" cy="291"/>
              <a:chOff x="728" y="2587"/>
              <a:chExt cx="216" cy="291"/>
            </a:xfrm>
          </p:grpSpPr>
          <p:sp>
            <p:nvSpPr>
              <p:cNvPr id="335967" name="Oval 95"/>
              <p:cNvSpPr>
                <a:spLocks noChangeArrowheads="1"/>
              </p:cNvSpPr>
              <p:nvPr/>
            </p:nvSpPr>
            <p:spPr bwMode="auto">
              <a:xfrm>
                <a:off x="735" y="2671"/>
                <a:ext cx="184" cy="182"/>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68" name="Text Box 96"/>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05" name="Group 97"/>
            <p:cNvGrpSpPr>
              <a:grpSpLocks/>
            </p:cNvGrpSpPr>
            <p:nvPr/>
          </p:nvGrpSpPr>
          <p:grpSpPr bwMode="auto">
            <a:xfrm>
              <a:off x="4190" y="1877"/>
              <a:ext cx="216" cy="291"/>
              <a:chOff x="728" y="2587"/>
              <a:chExt cx="216" cy="291"/>
            </a:xfrm>
          </p:grpSpPr>
          <p:sp>
            <p:nvSpPr>
              <p:cNvPr id="335970" name="Oval 98"/>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71" name="Text Box 99"/>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11" name="Group 100"/>
            <p:cNvGrpSpPr>
              <a:grpSpLocks/>
            </p:cNvGrpSpPr>
            <p:nvPr/>
          </p:nvGrpSpPr>
          <p:grpSpPr bwMode="auto">
            <a:xfrm>
              <a:off x="4527" y="2255"/>
              <a:ext cx="216" cy="291"/>
              <a:chOff x="728" y="2587"/>
              <a:chExt cx="216" cy="291"/>
            </a:xfrm>
          </p:grpSpPr>
          <p:sp>
            <p:nvSpPr>
              <p:cNvPr id="335973" name="Oval 10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74" name="Text Box 10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12" name="Group 103"/>
            <p:cNvGrpSpPr>
              <a:grpSpLocks/>
            </p:cNvGrpSpPr>
            <p:nvPr/>
          </p:nvGrpSpPr>
          <p:grpSpPr bwMode="auto">
            <a:xfrm>
              <a:off x="3732" y="2093"/>
              <a:ext cx="216" cy="291"/>
              <a:chOff x="728" y="2587"/>
              <a:chExt cx="216" cy="291"/>
            </a:xfrm>
          </p:grpSpPr>
          <p:sp>
            <p:nvSpPr>
              <p:cNvPr id="335976" name="Oval 104"/>
              <p:cNvSpPr>
                <a:spLocks noChangeArrowheads="1"/>
              </p:cNvSpPr>
              <p:nvPr/>
            </p:nvSpPr>
            <p:spPr bwMode="auto">
              <a:xfrm>
                <a:off x="735" y="2671"/>
                <a:ext cx="184" cy="182"/>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77" name="Text Box 105"/>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18" name="Group 106"/>
            <p:cNvGrpSpPr>
              <a:grpSpLocks/>
            </p:cNvGrpSpPr>
            <p:nvPr/>
          </p:nvGrpSpPr>
          <p:grpSpPr bwMode="auto">
            <a:xfrm>
              <a:off x="4519" y="1877"/>
              <a:ext cx="216" cy="291"/>
              <a:chOff x="728" y="2587"/>
              <a:chExt cx="216" cy="291"/>
            </a:xfrm>
          </p:grpSpPr>
          <p:sp>
            <p:nvSpPr>
              <p:cNvPr id="335979" name="Oval 107"/>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80" name="Text Box 108"/>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19" name="Group 109"/>
            <p:cNvGrpSpPr>
              <a:grpSpLocks/>
            </p:cNvGrpSpPr>
            <p:nvPr/>
          </p:nvGrpSpPr>
          <p:grpSpPr bwMode="auto">
            <a:xfrm>
              <a:off x="4353" y="2078"/>
              <a:ext cx="216" cy="291"/>
              <a:chOff x="726" y="2587"/>
              <a:chExt cx="216" cy="291"/>
            </a:xfrm>
          </p:grpSpPr>
          <p:sp>
            <p:nvSpPr>
              <p:cNvPr id="335982" name="Oval 110"/>
              <p:cNvSpPr>
                <a:spLocks noChangeArrowheads="1"/>
              </p:cNvSpPr>
              <p:nvPr/>
            </p:nvSpPr>
            <p:spPr bwMode="auto">
              <a:xfrm>
                <a:off x="735" y="2671"/>
                <a:ext cx="181"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83" name="Text Box 111"/>
              <p:cNvSpPr txBox="1">
                <a:spLocks noChangeArrowheads="1"/>
              </p:cNvSpPr>
              <p:nvPr/>
            </p:nvSpPr>
            <p:spPr bwMode="auto">
              <a:xfrm>
                <a:off x="726"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25" name="Group 112"/>
            <p:cNvGrpSpPr>
              <a:grpSpLocks/>
            </p:cNvGrpSpPr>
            <p:nvPr/>
          </p:nvGrpSpPr>
          <p:grpSpPr bwMode="auto">
            <a:xfrm>
              <a:off x="4187" y="2266"/>
              <a:ext cx="216" cy="291"/>
              <a:chOff x="728" y="2587"/>
              <a:chExt cx="216" cy="291"/>
            </a:xfrm>
          </p:grpSpPr>
          <p:sp>
            <p:nvSpPr>
              <p:cNvPr id="335985" name="Oval 113"/>
              <p:cNvSpPr>
                <a:spLocks noChangeArrowheads="1"/>
              </p:cNvSpPr>
              <p:nvPr/>
            </p:nvSpPr>
            <p:spPr bwMode="auto">
              <a:xfrm>
                <a:off x="734"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86" name="Text Box 114"/>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26" name="Group 115"/>
            <p:cNvGrpSpPr>
              <a:grpSpLocks/>
            </p:cNvGrpSpPr>
            <p:nvPr/>
          </p:nvGrpSpPr>
          <p:grpSpPr bwMode="auto">
            <a:xfrm>
              <a:off x="3873" y="2245"/>
              <a:ext cx="216" cy="291"/>
              <a:chOff x="726" y="2587"/>
              <a:chExt cx="216" cy="291"/>
            </a:xfrm>
          </p:grpSpPr>
          <p:sp>
            <p:nvSpPr>
              <p:cNvPr id="335988" name="Oval 116"/>
              <p:cNvSpPr>
                <a:spLocks noChangeArrowheads="1"/>
              </p:cNvSpPr>
              <p:nvPr/>
            </p:nvSpPr>
            <p:spPr bwMode="auto">
              <a:xfrm>
                <a:off x="735" y="2671"/>
                <a:ext cx="181"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89" name="Text Box 117"/>
              <p:cNvSpPr txBox="1">
                <a:spLocks noChangeArrowheads="1"/>
              </p:cNvSpPr>
              <p:nvPr/>
            </p:nvSpPr>
            <p:spPr bwMode="auto">
              <a:xfrm>
                <a:off x="726"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grpSp>
        <p:nvGrpSpPr>
          <p:cNvPr id="336062" name="Group 174"/>
          <p:cNvGrpSpPr>
            <a:grpSpLocks/>
          </p:cNvGrpSpPr>
          <p:nvPr/>
        </p:nvGrpSpPr>
        <p:grpSpPr bwMode="auto">
          <a:xfrm>
            <a:off x="3983041" y="1347981"/>
            <a:ext cx="4822629" cy="1413963"/>
            <a:chOff x="2779" y="905"/>
            <a:chExt cx="3038" cy="891"/>
          </a:xfrm>
        </p:grpSpPr>
        <p:sp>
          <p:nvSpPr>
            <p:cNvPr id="336047" name="Text Box 175"/>
            <p:cNvSpPr txBox="1">
              <a:spLocks noChangeArrowheads="1"/>
            </p:cNvSpPr>
            <p:nvPr/>
          </p:nvSpPr>
          <p:spPr bwMode="auto">
            <a:xfrm>
              <a:off x="4115" y="1040"/>
              <a:ext cx="1702" cy="756"/>
            </a:xfrm>
            <a:prstGeom prst="rect">
              <a:avLst/>
            </a:prstGeom>
            <a:noFill/>
            <a:ln w="28575">
              <a:noFill/>
              <a:miter lim="800000"/>
              <a:headEnd/>
              <a:tailEnd/>
            </a:ln>
            <a:effectLst/>
          </p:spPr>
          <p:txBody>
            <a:bodyPr wrap="none" anchor="ctr">
              <a:spAutoFit/>
            </a:bodyPr>
            <a:lstStyle/>
            <a:p>
              <a:pPr algn="ctr">
                <a:defRPr/>
              </a:pPr>
              <a:r>
                <a:rPr lang="en-US" sz="2400" b="1" dirty="0">
                  <a:solidFill>
                    <a:srgbClr val="CC0000"/>
                  </a:solidFill>
                  <a:latin typeface="+mn-lt"/>
                  <a:cs typeface="Times New Roman" pitchFamily="18" charset="0"/>
                </a:rPr>
                <a:t>The reason </a:t>
              </a:r>
            </a:p>
            <a:p>
              <a:pPr algn="ctr">
                <a:defRPr/>
              </a:pPr>
              <a:r>
                <a:rPr lang="en-US" sz="2400" b="1" dirty="0">
                  <a:solidFill>
                    <a:srgbClr val="CC0000"/>
                  </a:solidFill>
                  <a:latin typeface="+mn-lt"/>
                  <a:cs typeface="Times New Roman" pitchFamily="18" charset="0"/>
                </a:rPr>
                <a:t>we get </a:t>
              </a:r>
            </a:p>
            <a:p>
              <a:pPr algn="ctr">
                <a:defRPr/>
              </a:pPr>
              <a:r>
                <a:rPr lang="en-US" sz="2400" b="1" dirty="0">
                  <a:solidFill>
                    <a:srgbClr val="CC0000"/>
                  </a:solidFill>
                  <a:latin typeface="+mn-lt"/>
                  <a:cs typeface="Times New Roman" pitchFamily="18" charset="0"/>
                </a:rPr>
                <a:t>only 2.9 speedup</a:t>
              </a:r>
            </a:p>
          </p:txBody>
        </p:sp>
        <p:sp>
          <p:nvSpPr>
            <p:cNvPr id="336048" name="Line 176"/>
            <p:cNvSpPr>
              <a:spLocks noChangeShapeType="1"/>
            </p:cNvSpPr>
            <p:nvPr/>
          </p:nvSpPr>
          <p:spPr bwMode="auto">
            <a:xfrm flipH="1" flipV="1">
              <a:off x="2779" y="905"/>
              <a:ext cx="1271" cy="274"/>
            </a:xfrm>
            <a:prstGeom prst="line">
              <a:avLst/>
            </a:prstGeom>
            <a:noFill/>
            <a:ln w="28575">
              <a:solidFill>
                <a:srgbClr val="CC0000"/>
              </a:solidFill>
              <a:round/>
              <a:headEnd/>
              <a:tailEnd type="triangle" w="med" len="med"/>
            </a:ln>
            <a:effectLst/>
          </p:spPr>
          <p:txBody>
            <a:bodyPr wrap="none" anchor="ctr"/>
            <a:lstStyle/>
            <a:p>
              <a:pPr algn="ctr">
                <a:defRPr/>
              </a:pPr>
              <a:endParaRPr lang="en-US">
                <a:latin typeface="+mn-lt"/>
              </a:endParaRPr>
            </a:p>
          </p:txBody>
        </p:sp>
      </p:grpSp>
      <p:sp>
        <p:nvSpPr>
          <p:cNvPr id="336049" name="Text Box 177"/>
          <p:cNvSpPr txBox="1">
            <a:spLocks noChangeArrowheads="1"/>
          </p:cNvSpPr>
          <p:nvPr/>
        </p:nvSpPr>
        <p:spPr bwMode="auto">
          <a:xfrm>
            <a:off x="7293647" y="4868051"/>
            <a:ext cx="1327586"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6050" name="Text Box 178"/>
          <p:cNvSpPr txBox="1">
            <a:spLocks noChangeArrowheads="1"/>
          </p:cNvSpPr>
          <p:nvPr/>
        </p:nvSpPr>
        <p:spPr bwMode="auto">
          <a:xfrm>
            <a:off x="7295181" y="3245721"/>
            <a:ext cx="1056679"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grpSp>
        <p:nvGrpSpPr>
          <p:cNvPr id="336063" name="Group 174"/>
          <p:cNvGrpSpPr>
            <a:grpSpLocks/>
          </p:cNvGrpSpPr>
          <p:nvPr/>
        </p:nvGrpSpPr>
        <p:grpSpPr bwMode="auto">
          <a:xfrm>
            <a:off x="5480200" y="1066800"/>
            <a:ext cx="3663800" cy="1939241"/>
            <a:chOff x="3636" y="786"/>
            <a:chExt cx="2308" cy="1222"/>
          </a:xfrm>
          <a:solidFill>
            <a:schemeClr val="bg1"/>
          </a:solidFill>
        </p:grpSpPr>
        <p:sp>
          <p:nvSpPr>
            <p:cNvPr id="180" name="Text Box 175"/>
            <p:cNvSpPr txBox="1">
              <a:spLocks noChangeArrowheads="1"/>
            </p:cNvSpPr>
            <p:nvPr/>
          </p:nvSpPr>
          <p:spPr bwMode="auto">
            <a:xfrm>
              <a:off x="3636" y="786"/>
              <a:ext cx="2308" cy="1222"/>
            </a:xfrm>
            <a:prstGeom prst="rect">
              <a:avLst/>
            </a:prstGeom>
            <a:grpFill/>
            <a:ln w="28575">
              <a:noFill/>
              <a:miter lim="800000"/>
              <a:headEnd/>
              <a:tailEnd/>
            </a:ln>
            <a:effectLst/>
          </p:spPr>
          <p:txBody>
            <a:bodyPr anchor="ctr">
              <a:spAutoFit/>
            </a:bodyPr>
            <a:lstStyle/>
            <a:p>
              <a:pPr algn="ctr">
                <a:defRPr/>
              </a:pPr>
              <a:r>
                <a:rPr lang="en-US" sz="2400" b="1" dirty="0">
                  <a:solidFill>
                    <a:srgbClr val="CC0000"/>
                  </a:solidFill>
                  <a:latin typeface="+mn-lt"/>
                  <a:cs typeface="Times New Roman" pitchFamily="18" charset="0"/>
                </a:rPr>
                <a:t>Fine grained parallelism </a:t>
              </a:r>
            </a:p>
            <a:p>
              <a:pPr algn="ctr">
                <a:defRPr/>
              </a:pPr>
              <a:r>
                <a:rPr lang="en-US" sz="2400" b="1" dirty="0">
                  <a:solidFill>
                    <a:srgbClr val="CC0000"/>
                  </a:solidFill>
                  <a:latin typeface="+mn-lt"/>
                  <a:cs typeface="Times New Roman" pitchFamily="18" charset="0"/>
                </a:rPr>
                <a:t>has </a:t>
              </a:r>
              <a:r>
                <a:rPr lang="en-US" sz="2400" b="1" dirty="0" smtClean="0">
                  <a:solidFill>
                    <a:srgbClr val="CC0000"/>
                  </a:solidFill>
                  <a:latin typeface="+mn-lt"/>
                  <a:cs typeface="Times New Roman" pitchFamily="18" charset="0"/>
                </a:rPr>
                <a:t>significant performance </a:t>
              </a:r>
              <a:endParaRPr lang="en-US" sz="2400" b="1" dirty="0">
                <a:solidFill>
                  <a:srgbClr val="CC0000"/>
                </a:solidFill>
                <a:latin typeface="+mn-lt"/>
                <a:cs typeface="Times New Roman" pitchFamily="18" charset="0"/>
              </a:endParaRPr>
            </a:p>
            <a:p>
              <a:pPr algn="ctr">
                <a:defRPr/>
              </a:pPr>
              <a:r>
                <a:rPr lang="en-US" sz="2400" b="1" dirty="0">
                  <a:solidFill>
                    <a:srgbClr val="CC0000"/>
                  </a:solidFill>
                  <a:latin typeface="+mn-lt"/>
                  <a:cs typeface="Times New Roman" pitchFamily="18" charset="0"/>
                </a:rPr>
                <a:t>benefit</a:t>
              </a:r>
            </a:p>
          </p:txBody>
        </p:sp>
        <p:sp>
          <p:nvSpPr>
            <p:cNvPr id="181" name="Line 176"/>
            <p:cNvSpPr>
              <a:spLocks noChangeShapeType="1"/>
            </p:cNvSpPr>
            <p:nvPr/>
          </p:nvSpPr>
          <p:spPr bwMode="auto">
            <a:xfrm flipH="1">
              <a:off x="3920" y="1557"/>
              <a:ext cx="163" cy="286"/>
            </a:xfrm>
            <a:prstGeom prst="line">
              <a:avLst/>
            </a:prstGeom>
            <a:grpFill/>
            <a:ln w="28575">
              <a:solidFill>
                <a:srgbClr val="CC0000"/>
              </a:solidFill>
              <a:round/>
              <a:headEnd/>
              <a:tailEnd type="triangle" w="med" len="med"/>
            </a:ln>
            <a:effectLst/>
          </p:spPr>
          <p:txBody>
            <a:bodyPr wrap="none" anchor="ctr"/>
            <a:lstStyle/>
            <a:p>
              <a:pPr algn="ctr">
                <a:defRPr/>
              </a:pPr>
              <a:endParaRPr lang="en-US">
                <a:latin typeface="+mn-lt"/>
              </a:endParaRPr>
            </a:p>
          </p:txBody>
        </p:sp>
      </p:grpSp>
      <p:grpSp>
        <p:nvGrpSpPr>
          <p:cNvPr id="182" name="Group 24"/>
          <p:cNvGrpSpPr>
            <a:grpSpLocks/>
          </p:cNvGrpSpPr>
          <p:nvPr/>
        </p:nvGrpSpPr>
        <p:grpSpPr bwMode="auto">
          <a:xfrm>
            <a:off x="1524000" y="3200400"/>
            <a:ext cx="204787" cy="298586"/>
            <a:chOff x="2208" y="1920"/>
            <a:chExt cx="1152" cy="1680"/>
          </a:xfrm>
        </p:grpSpPr>
        <p:sp>
          <p:nvSpPr>
            <p:cNvPr id="183"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184"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185"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186"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187" name="Group 24"/>
          <p:cNvGrpSpPr>
            <a:grpSpLocks/>
          </p:cNvGrpSpPr>
          <p:nvPr/>
        </p:nvGrpSpPr>
        <p:grpSpPr bwMode="auto">
          <a:xfrm>
            <a:off x="5486400" y="3124200"/>
            <a:ext cx="204787" cy="298586"/>
            <a:chOff x="2208" y="1920"/>
            <a:chExt cx="1152" cy="1680"/>
          </a:xfrm>
        </p:grpSpPr>
        <p:sp>
          <p:nvSpPr>
            <p:cNvPr id="188"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189"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190"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191"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192" name="Group 24"/>
          <p:cNvGrpSpPr>
            <a:grpSpLocks/>
          </p:cNvGrpSpPr>
          <p:nvPr/>
        </p:nvGrpSpPr>
        <p:grpSpPr bwMode="auto">
          <a:xfrm>
            <a:off x="5486400" y="3657600"/>
            <a:ext cx="204787" cy="298586"/>
            <a:chOff x="2208" y="1920"/>
            <a:chExt cx="1152" cy="1680"/>
          </a:xfrm>
        </p:grpSpPr>
        <p:sp>
          <p:nvSpPr>
            <p:cNvPr id="193"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194"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195"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196"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197" name="Group 24"/>
          <p:cNvGrpSpPr>
            <a:grpSpLocks/>
          </p:cNvGrpSpPr>
          <p:nvPr/>
        </p:nvGrpSpPr>
        <p:grpSpPr bwMode="auto">
          <a:xfrm>
            <a:off x="6096000" y="3276600"/>
            <a:ext cx="204787" cy="298586"/>
            <a:chOff x="2208" y="1920"/>
            <a:chExt cx="1152" cy="1680"/>
          </a:xfrm>
        </p:grpSpPr>
        <p:sp>
          <p:nvSpPr>
            <p:cNvPr id="198"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199"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200"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201"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202" name="Group 24"/>
          <p:cNvGrpSpPr>
            <a:grpSpLocks/>
          </p:cNvGrpSpPr>
          <p:nvPr/>
        </p:nvGrpSpPr>
        <p:grpSpPr bwMode="auto">
          <a:xfrm>
            <a:off x="6934200" y="3352800"/>
            <a:ext cx="204787" cy="298586"/>
            <a:chOff x="2208" y="1920"/>
            <a:chExt cx="1152" cy="1680"/>
          </a:xfrm>
        </p:grpSpPr>
        <p:sp>
          <p:nvSpPr>
            <p:cNvPr id="203"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204"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205"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206"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207" name="Group 24"/>
          <p:cNvGrpSpPr>
            <a:grpSpLocks/>
          </p:cNvGrpSpPr>
          <p:nvPr/>
        </p:nvGrpSpPr>
        <p:grpSpPr bwMode="auto">
          <a:xfrm>
            <a:off x="6400800" y="3429000"/>
            <a:ext cx="204787" cy="298586"/>
            <a:chOff x="2208" y="1920"/>
            <a:chExt cx="1152" cy="1680"/>
          </a:xfrm>
        </p:grpSpPr>
        <p:sp>
          <p:nvSpPr>
            <p:cNvPr id="208"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209"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210"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211"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212" name="Group 24"/>
          <p:cNvGrpSpPr>
            <a:grpSpLocks/>
          </p:cNvGrpSpPr>
          <p:nvPr/>
        </p:nvGrpSpPr>
        <p:grpSpPr bwMode="auto">
          <a:xfrm>
            <a:off x="6629400" y="3810000"/>
            <a:ext cx="204787" cy="298586"/>
            <a:chOff x="2208" y="1920"/>
            <a:chExt cx="1152" cy="1680"/>
          </a:xfrm>
        </p:grpSpPr>
        <p:sp>
          <p:nvSpPr>
            <p:cNvPr id="213"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214"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215"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216"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60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33606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6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Art of Multiprocessor Programming</a:t>
            </a:r>
          </a:p>
        </p:txBody>
      </p:sp>
      <p:sp>
        <p:nvSpPr>
          <p:cNvPr id="250882" name="Rectangle 2"/>
          <p:cNvSpPr>
            <a:spLocks noGrp="1" noChangeArrowheads="1"/>
          </p:cNvSpPr>
          <p:nvPr>
            <p:ph type="title"/>
          </p:nvPr>
        </p:nvSpPr>
        <p:spPr/>
        <p:txBody>
          <a:bodyPr/>
          <a:lstStyle/>
          <a:p>
            <a:r>
              <a:rPr lang="en-US"/>
              <a:t>Diminishing Returns</a:t>
            </a:r>
          </a:p>
        </p:txBody>
      </p:sp>
      <p:graphicFrame>
        <p:nvGraphicFramePr>
          <p:cNvPr id="5" name="Object 3"/>
          <p:cNvGraphicFramePr>
            <a:graphicFrameLocks noGrp="1" noChangeAspect="1"/>
          </p:cNvGraphicFramePr>
          <p:nvPr>
            <p:ph idx="1"/>
          </p:nvPr>
        </p:nvGraphicFramePr>
        <p:xfrm>
          <a:off x="1346200" y="1628775"/>
          <a:ext cx="6450013" cy="4468813"/>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2"/>
          <p:cNvPicPr>
            <a:picLocks noChangeAspect="1" noChangeArrowheads="1"/>
          </p:cNvPicPr>
          <p:nvPr/>
        </p:nvPicPr>
        <p:blipFill>
          <a:blip r:embed="rId4" cstate="print"/>
          <a:srcRect/>
          <a:stretch>
            <a:fillRect/>
          </a:stretch>
        </p:blipFill>
        <p:spPr bwMode="auto">
          <a:xfrm>
            <a:off x="0" y="0"/>
            <a:ext cx="9112250" cy="6858000"/>
          </a:xfrm>
          <a:prstGeom prst="rect">
            <a:avLst/>
          </a:prstGeom>
          <a:noFill/>
          <a:ln w="9525">
            <a:noFill/>
            <a:miter lim="800000"/>
            <a:headEnd/>
            <a:tailEnd/>
          </a:ln>
        </p:spPr>
      </p:pic>
      <p:sp>
        <p:nvSpPr>
          <p:cNvPr id="7" name="TextBox 6"/>
          <p:cNvSpPr txBox="1"/>
          <p:nvPr/>
        </p:nvSpPr>
        <p:spPr>
          <a:xfrm>
            <a:off x="990600" y="4495800"/>
            <a:ext cx="4378122" cy="923330"/>
          </a:xfrm>
          <a:prstGeom prst="rect">
            <a:avLst/>
          </a:prstGeom>
          <a:noFill/>
        </p:spPr>
        <p:txBody>
          <a:bodyPr wrap="none" rtlCol="0">
            <a:spAutoFit/>
          </a:bodyPr>
          <a:lstStyle/>
          <a:p>
            <a:r>
              <a:rPr lang="en-US" dirty="0" smtClean="0"/>
              <a:t>This course is about the parts that</a:t>
            </a:r>
          </a:p>
          <a:p>
            <a:r>
              <a:rPr lang="en-US" dirty="0" smtClean="0"/>
              <a:t>are hard to make concurrent …</a:t>
            </a:r>
          </a:p>
          <a:p>
            <a:r>
              <a:rPr lang="en-US" dirty="0" smtClean="0"/>
              <a:t>but still have a big influence on speedup!</a:t>
            </a:r>
            <a:endParaRPr lang="en-US" dirty="0"/>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Art of Multiprocessor Programming</a:t>
            </a:r>
          </a:p>
        </p:txBody>
      </p:sp>
      <p:sp>
        <p:nvSpPr>
          <p:cNvPr id="254979" name="Slide Number Placeholder 2"/>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54479C1-3E5B-40B1-A109-943DE94545DC}" type="slidenum">
              <a:rPr lang="x-none" sz="1400">
                <a:latin typeface="Comic Sans MS" pitchFamily="66" charset="0"/>
                <a:cs typeface="Arial" pitchFamily="34" charset="0"/>
              </a:rPr>
              <a:pPr algn="r" eaLnBrk="0" hangingPunct="0"/>
              <a:t>112</a:t>
            </a:fld>
            <a:endParaRPr lang="en-US" sz="1400">
              <a:latin typeface="Comic Sans MS" pitchFamily="66" charset="0"/>
              <a:cs typeface="Arial" pitchFamily="34" charset="0"/>
            </a:endParaRPr>
          </a:p>
        </p:txBody>
      </p:sp>
      <p:sp>
        <p:nvSpPr>
          <p:cNvPr id="254980" name="Rectangle 2"/>
          <p:cNvSpPr>
            <a:spLocks noChangeArrowheads="1"/>
          </p:cNvSpPr>
          <p:nvPr/>
        </p:nvSpPr>
        <p:spPr bwMode="auto">
          <a:xfrm>
            <a:off x="0" y="0"/>
            <a:ext cx="9144000" cy="1187450"/>
          </a:xfrm>
          <a:prstGeom prst="rect">
            <a:avLst/>
          </a:prstGeom>
          <a:noFill/>
          <a:ln w="9525">
            <a:noFill/>
            <a:miter lim="800000"/>
            <a:headEnd/>
            <a:tailEnd/>
          </a:ln>
        </p:spPr>
        <p:txBody>
          <a:bodyPr anchor="ctr">
            <a:spAutoFit/>
          </a:bodyPr>
          <a:lstStyle/>
          <a:p>
            <a:pPr eaLnBrk="0" hangingPunct="0"/>
            <a:r>
              <a:rPr lang="en-US" sz="2400">
                <a:latin typeface="Comic Sans MS" pitchFamily="66" charset="0"/>
                <a:hlinkClick r:id="rId3"/>
              </a:rPr>
              <a:t>  </a:t>
            </a:r>
            <a:r>
              <a:rPr lang="en-US">
                <a:latin typeface="Comic Sans MS" pitchFamily="66" charset="0"/>
              </a:rPr>
              <a:t> </a:t>
            </a:r>
            <a:r>
              <a:rPr lang="en-US" sz="2400">
                <a:latin typeface="Comic Sans MS" pitchFamily="66" charset="0"/>
              </a:rPr>
              <a:t>        </a:t>
            </a:r>
            <a:br>
              <a:rPr lang="en-US" sz="2400">
                <a:latin typeface="Comic Sans MS" pitchFamily="66" charset="0"/>
              </a:rPr>
            </a:br>
            <a:r>
              <a:rPr lang="en-US" sz="2400">
                <a:latin typeface="Comic Sans MS" pitchFamily="66" charset="0"/>
              </a:rPr>
              <a:t>This work is licensed under a </a:t>
            </a:r>
            <a:r>
              <a:rPr lang="en-US" sz="2400">
                <a:latin typeface="Comic Sans MS" pitchFamily="66" charset="0"/>
                <a:hlinkClick r:id="rId3"/>
              </a:rPr>
              <a:t>Creative Commons Attribution-ShareAlike 2.5 License</a:t>
            </a:r>
            <a:r>
              <a:rPr lang="en-US" sz="2400">
                <a:latin typeface="Comic Sans MS" pitchFamily="66" charset="0"/>
              </a:rPr>
              <a:t>. </a:t>
            </a:r>
          </a:p>
        </p:txBody>
      </p:sp>
      <p:pic>
        <p:nvPicPr>
          <p:cNvPr id="254981" name="Picture 3" descr="Creative Commons License">
            <a:hlinkClick r:id="rId3"/>
          </p:cNvPr>
          <p:cNvPicPr>
            <a:picLocks noChangeAspect="1" noChangeArrowheads="1"/>
          </p:cNvPicPr>
          <p:nvPr/>
        </p:nvPicPr>
        <p:blipFill>
          <a:blip r:embed="rId4" cstate="print"/>
          <a:srcRect/>
          <a:stretch>
            <a:fillRect/>
          </a:stretch>
        </p:blipFill>
        <p:spPr bwMode="auto">
          <a:xfrm>
            <a:off x="182563" y="46038"/>
            <a:ext cx="838200" cy="295275"/>
          </a:xfrm>
          <a:prstGeom prst="rect">
            <a:avLst/>
          </a:prstGeom>
          <a:noFill/>
          <a:ln w="9525">
            <a:noFill/>
            <a:miter lim="800000"/>
            <a:headEnd/>
            <a:tailEnd/>
          </a:ln>
        </p:spPr>
      </p:pic>
      <p:sp>
        <p:nvSpPr>
          <p:cNvPr id="254982" name="Rectangle 7"/>
          <p:cNvSpPr>
            <a:spLocks noChangeArrowheads="1"/>
          </p:cNvSpPr>
          <p:nvPr/>
        </p:nvSpPr>
        <p:spPr bwMode="auto">
          <a:xfrm>
            <a:off x="684213" y="1341438"/>
            <a:ext cx="7772400" cy="4752975"/>
          </a:xfrm>
          <a:prstGeom prst="rect">
            <a:avLst/>
          </a:prstGeom>
          <a:noFill/>
          <a:ln w="9525">
            <a:noFill/>
            <a:miter lim="800000"/>
            <a:headEnd/>
            <a:tailEnd/>
          </a:ln>
        </p:spPr>
        <p:txBody>
          <a:bodyPr/>
          <a:lstStyle/>
          <a:p>
            <a:pPr marL="342900" indent="-342900" eaLnBrk="0" hangingPunct="0">
              <a:lnSpc>
                <a:spcPct val="80000"/>
              </a:lnSpc>
              <a:spcBef>
                <a:spcPct val="20000"/>
              </a:spcBef>
              <a:buFontTx/>
              <a:buChar char="•"/>
            </a:pPr>
            <a:r>
              <a:rPr lang="en-US" b="1">
                <a:latin typeface="Lucida Sans" pitchFamily="34" charset="0"/>
              </a:rPr>
              <a:t>You are free</a:t>
            </a:r>
            <a:r>
              <a:rPr lang="en-US">
                <a:latin typeface="Lucida Sans" pitchFamily="34" charset="0"/>
              </a:rPr>
              <a:t>:</a:t>
            </a:r>
          </a:p>
          <a:p>
            <a:pPr marL="742950" lvl="1" indent="-285750" eaLnBrk="0" hangingPunct="0">
              <a:lnSpc>
                <a:spcPct val="80000"/>
              </a:lnSpc>
              <a:spcBef>
                <a:spcPct val="20000"/>
              </a:spcBef>
              <a:buFontTx/>
              <a:buChar char="–"/>
            </a:pPr>
            <a:r>
              <a:rPr lang="en-US" b="1">
                <a:latin typeface="Lucida Sans" pitchFamily="34" charset="0"/>
              </a:rPr>
              <a:t>to Share</a:t>
            </a:r>
            <a:r>
              <a:rPr lang="en-US">
                <a:latin typeface="Lucida Sans" pitchFamily="34" charset="0"/>
              </a:rPr>
              <a:t> — to copy, distribute and transmit the work </a:t>
            </a:r>
          </a:p>
          <a:p>
            <a:pPr marL="742950" lvl="1" indent="-285750" eaLnBrk="0" hangingPunct="0">
              <a:lnSpc>
                <a:spcPct val="80000"/>
              </a:lnSpc>
              <a:spcBef>
                <a:spcPct val="20000"/>
              </a:spcBef>
              <a:buFontTx/>
              <a:buChar char="–"/>
            </a:pPr>
            <a:r>
              <a:rPr lang="en-US" b="1">
                <a:latin typeface="Lucida Sans" pitchFamily="34" charset="0"/>
              </a:rPr>
              <a:t>to Remix</a:t>
            </a:r>
            <a:r>
              <a:rPr lang="en-US">
                <a:latin typeface="Lucida Sans" pitchFamily="34" charset="0"/>
              </a:rPr>
              <a:t> — to adapt the work </a:t>
            </a:r>
          </a:p>
          <a:p>
            <a:pPr marL="342900" indent="-342900" eaLnBrk="0" hangingPunct="0">
              <a:lnSpc>
                <a:spcPct val="80000"/>
              </a:lnSpc>
              <a:spcBef>
                <a:spcPct val="20000"/>
              </a:spcBef>
              <a:buFontTx/>
              <a:buChar char="•"/>
            </a:pPr>
            <a:r>
              <a:rPr lang="en-US" b="1">
                <a:latin typeface="Lucida Sans" pitchFamily="34" charset="0"/>
              </a:rPr>
              <a:t>Under the following conditions</a:t>
            </a:r>
            <a:r>
              <a:rPr lang="en-US">
                <a:latin typeface="Lucida Sans" pitchFamily="34" charset="0"/>
              </a:rPr>
              <a:t>:</a:t>
            </a:r>
          </a:p>
          <a:p>
            <a:pPr marL="742950" lvl="1" indent="-285750" eaLnBrk="0" hangingPunct="0">
              <a:lnSpc>
                <a:spcPct val="80000"/>
              </a:lnSpc>
              <a:spcBef>
                <a:spcPct val="20000"/>
              </a:spcBef>
              <a:buFontTx/>
              <a:buChar char="–"/>
            </a:pPr>
            <a:r>
              <a:rPr lang="en-US" b="1">
                <a:latin typeface="Lucida Sans" pitchFamily="34" charset="0"/>
              </a:rPr>
              <a:t>Attribution</a:t>
            </a:r>
            <a:r>
              <a:rPr lang="en-US">
                <a:latin typeface="Lucida Sans" pitchFamily="34" charset="0"/>
              </a:rPr>
              <a:t>. You must attribute the work to “The Art of Multiprocessor Programming” (but not in any way that suggests that the authors endorse you or your use of the work). </a:t>
            </a:r>
          </a:p>
          <a:p>
            <a:pPr marL="742950" lvl="1" indent="-285750" eaLnBrk="0" hangingPunct="0">
              <a:lnSpc>
                <a:spcPct val="80000"/>
              </a:lnSpc>
              <a:spcBef>
                <a:spcPct val="20000"/>
              </a:spcBef>
              <a:buFontTx/>
              <a:buChar char="–"/>
            </a:pPr>
            <a:r>
              <a:rPr lang="en-US" b="1">
                <a:latin typeface="Lucida Sans" pitchFamily="34" charset="0"/>
              </a:rPr>
              <a:t>Share Alike</a:t>
            </a:r>
            <a:r>
              <a:rPr lang="en-US">
                <a:latin typeface="Lucida Sans" pitchFamily="34" charset="0"/>
              </a:rPr>
              <a:t>. If you alter, transform, or build upon this work, you may distribute the resulting work only under the same, similar or a compatible license. </a:t>
            </a:r>
          </a:p>
          <a:p>
            <a:pPr marL="342900" indent="-342900" eaLnBrk="0" hangingPunct="0">
              <a:lnSpc>
                <a:spcPct val="80000"/>
              </a:lnSpc>
              <a:spcBef>
                <a:spcPct val="20000"/>
              </a:spcBef>
              <a:buFontTx/>
              <a:buChar char="•"/>
            </a:pPr>
            <a:r>
              <a:rPr lang="en-US">
                <a:latin typeface="Lucida Sans" pitchFamily="34" charset="0"/>
              </a:rPr>
              <a:t>For any reuse or distribution, you must make clear to others the license terms of this work. The best way to do this is with a link to</a:t>
            </a:r>
          </a:p>
          <a:p>
            <a:pPr marL="742950" lvl="1" indent="-285750" eaLnBrk="0" hangingPunct="0">
              <a:lnSpc>
                <a:spcPct val="80000"/>
              </a:lnSpc>
              <a:spcBef>
                <a:spcPct val="20000"/>
              </a:spcBef>
              <a:buFontTx/>
              <a:buChar char="–"/>
            </a:pPr>
            <a:r>
              <a:rPr lang="en-US">
                <a:latin typeface="Lucida Sans" pitchFamily="34" charset="0"/>
              </a:rPr>
              <a:t>http://creativecommons.org/licenses/by-sa/3.0/. </a:t>
            </a:r>
          </a:p>
          <a:p>
            <a:pPr marL="342900" indent="-342900" eaLnBrk="0" hangingPunct="0">
              <a:lnSpc>
                <a:spcPct val="80000"/>
              </a:lnSpc>
              <a:spcBef>
                <a:spcPct val="20000"/>
              </a:spcBef>
              <a:buFontTx/>
              <a:buChar char="•"/>
            </a:pPr>
            <a:r>
              <a:rPr lang="en-US">
                <a:latin typeface="Lucida Sans" pitchFamily="34" charset="0"/>
              </a:rPr>
              <a:t>Any of the above conditions can be waived if you get permission from the copyright holder. </a:t>
            </a:r>
          </a:p>
          <a:p>
            <a:pPr marL="342900" indent="-342900" eaLnBrk="0" hangingPunct="0">
              <a:lnSpc>
                <a:spcPct val="80000"/>
              </a:lnSpc>
              <a:spcBef>
                <a:spcPct val="20000"/>
              </a:spcBef>
              <a:buFontTx/>
              <a:buChar char="•"/>
            </a:pPr>
            <a:r>
              <a:rPr lang="en-US">
                <a:latin typeface="Lucida Sans" pitchFamily="34" charset="0"/>
              </a:rPr>
              <a:t>Nothing in this license impairs or restricts the author's moral rights. </a:t>
            </a:r>
          </a:p>
          <a:p>
            <a:pPr marL="342900" indent="-342900" eaLnBrk="0" hangingPunct="0">
              <a:lnSpc>
                <a:spcPct val="80000"/>
              </a:lnSpc>
              <a:spcBef>
                <a:spcPct val="20000"/>
              </a:spcBef>
              <a:buFontTx/>
              <a:buChar char="•"/>
            </a:pPr>
            <a:endParaRPr lang="en-US">
              <a:latin typeface="Lucida Sans"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95B79F3-09A4-4433-B193-B27D684AA800}" type="slidenum">
              <a:rPr lang="x-none" sz="1400">
                <a:latin typeface="Comic Sans MS" pitchFamily="66" charset="0"/>
                <a:cs typeface="Arial" pitchFamily="34" charset="0"/>
              </a:rPr>
              <a:pPr algn="r" eaLnBrk="0" hangingPunct="0"/>
              <a:t>12</a:t>
            </a:fld>
            <a:endParaRPr lang="en-US" sz="1400">
              <a:latin typeface="Comic Sans MS" pitchFamily="66" charset="0"/>
              <a:cs typeface="Arial" pitchFamily="34" charset="0"/>
            </a:endParaRPr>
          </a:p>
        </p:txBody>
      </p:sp>
      <p:sp>
        <p:nvSpPr>
          <p:cNvPr id="48132" name="Rectangle 2"/>
          <p:cNvSpPr>
            <a:spLocks noGrp="1" noChangeArrowheads="1"/>
          </p:cNvSpPr>
          <p:nvPr>
            <p:ph type="title" idx="4294967295"/>
          </p:nvPr>
        </p:nvSpPr>
        <p:spPr/>
        <p:txBody>
          <a:bodyPr/>
          <a:lstStyle/>
          <a:p>
            <a:r>
              <a:rPr lang="en-US"/>
              <a:t>Procedure for Thread </a:t>
            </a:r>
            <a:r>
              <a:rPr lang="en-US" i="1"/>
              <a:t>i</a:t>
            </a:r>
          </a:p>
        </p:txBody>
      </p:sp>
      <p:sp>
        <p:nvSpPr>
          <p:cNvPr id="48133" name="Text Box 3"/>
          <p:cNvSpPr txBox="1">
            <a:spLocks noChangeArrowheads="1"/>
          </p:cNvSpPr>
          <p:nvPr/>
        </p:nvSpPr>
        <p:spPr bwMode="auto">
          <a:xfrm>
            <a:off x="615950" y="2198688"/>
            <a:ext cx="8051800" cy="2677656"/>
          </a:xfrm>
          <a:prstGeom prst="rect">
            <a:avLst/>
          </a:prstGeom>
          <a:solidFill>
            <a:srgbClr val="FFFFCC"/>
          </a:solidFill>
          <a:ln w="9525">
            <a:noFill/>
            <a:miter lim="800000"/>
            <a:headEnd/>
            <a:tailEnd/>
          </a:ln>
        </p:spPr>
        <p:txBody>
          <a:bodyPr>
            <a:spAutoFit/>
          </a:bodyPr>
          <a:lstStyle/>
          <a:p>
            <a:pPr eaLnBrk="0" hangingPunct="0"/>
            <a:r>
              <a:rPr lang="en-US" sz="2400" b="1" dirty="0">
                <a:latin typeface="Consolas" pitchFamily="49" charset="0"/>
                <a:ea typeface="Tahoma" pitchFamily="34" charset="0"/>
                <a:cs typeface="Consolas" pitchFamily="49" charset="0"/>
              </a:rPr>
              <a:t>void</a:t>
            </a:r>
            <a:r>
              <a:rPr lang="en-US" sz="2400" b="1" dirty="0">
                <a:solidFill>
                  <a:srgbClr val="0000FF"/>
                </a:solidFill>
                <a:latin typeface="Consolas" pitchFamily="49" charset="0"/>
                <a:ea typeface="Tahoma" pitchFamily="34" charset="0"/>
                <a:cs typeface="Consolas" pitchFamily="49" charset="0"/>
              </a:rPr>
              <a:t> </a:t>
            </a:r>
            <a:r>
              <a:rPr lang="en-US" sz="2400" b="1" dirty="0" err="1">
                <a:solidFill>
                  <a:srgbClr val="0000FF"/>
                </a:solidFill>
                <a:latin typeface="Consolas" pitchFamily="49" charset="0"/>
                <a:ea typeface="Tahoma" pitchFamily="34" charset="0"/>
                <a:cs typeface="Consolas" pitchFamily="49" charset="0"/>
              </a:rPr>
              <a:t>primePrint</a:t>
            </a:r>
            <a:r>
              <a:rPr lang="en-US" sz="2400" b="1" dirty="0">
                <a:solidFill>
                  <a:srgbClr val="0000FF"/>
                </a:solidFill>
                <a:latin typeface="Consolas" pitchFamily="49" charset="0"/>
                <a:ea typeface="Tahoma" pitchFamily="34" charset="0"/>
                <a:cs typeface="Consolas" pitchFamily="49" charset="0"/>
              </a:rPr>
              <a:t> {</a:t>
            </a:r>
          </a:p>
          <a:p>
            <a:pPr eaLnBrk="0" hangingPunct="0"/>
            <a:r>
              <a:rPr lang="en-US" sz="2400" b="1" dirty="0">
                <a:solidFill>
                  <a:srgbClr val="0000FF"/>
                </a:solidFill>
                <a:latin typeface="Consolas" pitchFamily="49" charset="0"/>
                <a:ea typeface="Tahoma" pitchFamily="34" charset="0"/>
                <a:cs typeface="Consolas" pitchFamily="49" charset="0"/>
              </a:rPr>
              <a:t>  </a:t>
            </a:r>
            <a:r>
              <a:rPr lang="en-US" sz="2400" b="1" dirty="0" err="1">
                <a:latin typeface="Consolas" pitchFamily="49" charset="0"/>
                <a:ea typeface="Tahoma" pitchFamily="34" charset="0"/>
                <a:cs typeface="Consolas" pitchFamily="49" charset="0"/>
              </a:rPr>
              <a:t>int</a:t>
            </a:r>
            <a:r>
              <a:rPr lang="en-US" sz="2400" b="1" dirty="0">
                <a:solidFill>
                  <a:srgbClr val="0000FF"/>
                </a:solidFill>
                <a:latin typeface="Consolas" pitchFamily="49" charset="0"/>
                <a:ea typeface="Tahoma" pitchFamily="34" charset="0"/>
                <a:cs typeface="Consolas" pitchFamily="49" charset="0"/>
              </a:rPr>
              <a:t> </a:t>
            </a:r>
            <a:r>
              <a:rPr lang="en-US" sz="2400" b="1" dirty="0" err="1">
                <a:solidFill>
                  <a:srgbClr val="0000FF"/>
                </a:solidFill>
                <a:latin typeface="Consolas" pitchFamily="49" charset="0"/>
                <a:ea typeface="Tahoma" pitchFamily="34" charset="0"/>
                <a:cs typeface="Consolas" pitchFamily="49" charset="0"/>
              </a:rPr>
              <a:t>i</a:t>
            </a:r>
            <a:r>
              <a:rPr lang="en-US" sz="2400" b="1" dirty="0">
                <a:solidFill>
                  <a:srgbClr val="0000FF"/>
                </a:solidFill>
                <a:latin typeface="Consolas" pitchFamily="49" charset="0"/>
                <a:ea typeface="Tahoma" pitchFamily="34" charset="0"/>
                <a:cs typeface="Consolas" pitchFamily="49" charset="0"/>
              </a:rPr>
              <a:t> = </a:t>
            </a:r>
            <a:r>
              <a:rPr lang="en-US" sz="2400" b="1" dirty="0" err="1">
                <a:solidFill>
                  <a:srgbClr val="0000FF"/>
                </a:solidFill>
                <a:latin typeface="Consolas" pitchFamily="49" charset="0"/>
                <a:ea typeface="Tahoma" pitchFamily="34" charset="0"/>
                <a:cs typeface="Consolas" pitchFamily="49" charset="0"/>
              </a:rPr>
              <a:t>ThreadID.get</a:t>
            </a: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00B050"/>
                </a:solidFill>
                <a:latin typeface="Consolas" pitchFamily="49" charset="0"/>
                <a:ea typeface="Tahoma" pitchFamily="34" charset="0"/>
                <a:cs typeface="Consolas" pitchFamily="49" charset="0"/>
              </a:rPr>
              <a:t>// IDs in {0..9}</a:t>
            </a:r>
          </a:p>
          <a:p>
            <a:pPr eaLnBrk="0" hangingPunct="0"/>
            <a:r>
              <a:rPr lang="en-US" sz="2400" b="1" dirty="0">
                <a:latin typeface="Consolas" pitchFamily="49" charset="0"/>
                <a:ea typeface="Tahoma" pitchFamily="34" charset="0"/>
                <a:cs typeface="Consolas" pitchFamily="49" charset="0"/>
              </a:rPr>
              <a:t>  for</a:t>
            </a:r>
            <a:r>
              <a:rPr lang="en-US" sz="2400" b="1" dirty="0">
                <a:solidFill>
                  <a:schemeClr val="accent2"/>
                </a:solidFill>
                <a:latin typeface="Consolas" pitchFamily="49" charset="0"/>
                <a:ea typeface="Tahoma" pitchFamily="34" charset="0"/>
                <a:cs typeface="Consolas" pitchFamily="49" charset="0"/>
              </a:rPr>
              <a:t> </a:t>
            </a:r>
            <a:r>
              <a:rPr lang="en-US" sz="2400" b="1" dirty="0">
                <a:solidFill>
                  <a:srgbClr val="0000FF"/>
                </a:solidFill>
                <a:latin typeface="Consolas" pitchFamily="49" charset="0"/>
                <a:ea typeface="Tahoma" pitchFamily="34" charset="0"/>
                <a:cs typeface="Consolas" pitchFamily="49" charset="0"/>
              </a:rPr>
              <a:t>(j = </a:t>
            </a:r>
            <a:r>
              <a:rPr lang="en-US" sz="2400" b="1" dirty="0" err="1">
                <a:solidFill>
                  <a:srgbClr val="0000FF"/>
                </a:solidFill>
                <a:latin typeface="Consolas" pitchFamily="49" charset="0"/>
                <a:ea typeface="Tahoma" pitchFamily="34" charset="0"/>
                <a:cs typeface="Consolas" pitchFamily="49" charset="0"/>
              </a:rPr>
              <a:t>i</a:t>
            </a:r>
            <a:r>
              <a:rPr lang="en-US" sz="2400" b="1" dirty="0">
                <a:solidFill>
                  <a:srgbClr val="0000FF"/>
                </a:solidFill>
                <a:latin typeface="Consolas" pitchFamily="49" charset="0"/>
                <a:ea typeface="Tahoma" pitchFamily="34" charset="0"/>
                <a:cs typeface="Consolas" pitchFamily="49" charset="0"/>
              </a:rPr>
              <a:t>*10</a:t>
            </a:r>
            <a:r>
              <a:rPr lang="en-US" sz="2400" b="1" baseline="30000" dirty="0">
                <a:solidFill>
                  <a:srgbClr val="0000FF"/>
                </a:solidFill>
                <a:latin typeface="Consolas" pitchFamily="49" charset="0"/>
                <a:ea typeface="Tahoma" pitchFamily="34" charset="0"/>
                <a:cs typeface="Consolas" pitchFamily="49" charset="0"/>
              </a:rPr>
              <a:t>9</a:t>
            </a:r>
            <a:r>
              <a:rPr lang="en-US" sz="2400" b="1" dirty="0">
                <a:solidFill>
                  <a:srgbClr val="0000FF"/>
                </a:solidFill>
                <a:latin typeface="Consolas" pitchFamily="49" charset="0"/>
                <a:ea typeface="Tahoma" pitchFamily="34" charset="0"/>
                <a:cs typeface="Consolas" pitchFamily="49" charset="0"/>
              </a:rPr>
              <a:t>+1, j&lt;(i+1)*10</a:t>
            </a:r>
            <a:r>
              <a:rPr lang="en-US" sz="2400" b="1" baseline="30000" dirty="0">
                <a:solidFill>
                  <a:srgbClr val="0000FF"/>
                </a:solidFill>
                <a:latin typeface="Consolas" pitchFamily="49" charset="0"/>
                <a:ea typeface="Tahoma" pitchFamily="34" charset="0"/>
                <a:cs typeface="Consolas" pitchFamily="49" charset="0"/>
              </a:rPr>
              <a:t>9</a:t>
            </a:r>
            <a:r>
              <a:rPr lang="en-US" sz="2400" b="1" dirty="0">
                <a:solidFill>
                  <a:srgbClr val="0000FF"/>
                </a:solidFill>
                <a:latin typeface="Consolas" pitchFamily="49" charset="0"/>
                <a:ea typeface="Tahoma" pitchFamily="34" charset="0"/>
                <a:cs typeface="Consolas" pitchFamily="49" charset="0"/>
              </a:rPr>
              <a:t>; j++) {</a:t>
            </a:r>
          </a:p>
          <a:p>
            <a:pPr eaLnBrk="0" hangingPunct="0"/>
            <a:r>
              <a:rPr lang="en-US" sz="2400" b="1" dirty="0">
                <a:solidFill>
                  <a:schemeClr val="accent2"/>
                </a:solidFill>
                <a:latin typeface="Consolas" pitchFamily="49" charset="0"/>
                <a:ea typeface="Tahoma" pitchFamily="34" charset="0"/>
                <a:cs typeface="Consolas" pitchFamily="49" charset="0"/>
              </a:rPr>
              <a:t>    </a:t>
            </a:r>
            <a:r>
              <a:rPr lang="en-US" sz="2400" b="1" dirty="0">
                <a:latin typeface="Consolas" pitchFamily="49" charset="0"/>
                <a:ea typeface="Tahoma" pitchFamily="34" charset="0"/>
                <a:cs typeface="Consolas" pitchFamily="49" charset="0"/>
              </a:rPr>
              <a:t>if</a:t>
            </a:r>
            <a:r>
              <a:rPr lang="en-US" sz="2400" b="1" dirty="0">
                <a:solidFill>
                  <a:schemeClr val="accent2"/>
                </a:solidFill>
                <a:latin typeface="Consolas" pitchFamily="49" charset="0"/>
                <a:ea typeface="Tahoma" pitchFamily="34" charset="0"/>
                <a:cs typeface="Consolas" pitchFamily="49" charset="0"/>
              </a:rPr>
              <a:t> </a:t>
            </a:r>
            <a:r>
              <a:rPr lang="en-US" sz="2400" b="1" dirty="0">
                <a:solidFill>
                  <a:srgbClr val="0000FF"/>
                </a:solidFill>
                <a:latin typeface="Consolas" pitchFamily="49" charset="0"/>
                <a:ea typeface="Tahoma" pitchFamily="34" charset="0"/>
                <a:cs typeface="Consolas" pitchFamily="49" charset="0"/>
              </a:rPr>
              <a:t>(</a:t>
            </a:r>
            <a:r>
              <a:rPr lang="en-US" sz="2400" b="1" dirty="0" err="1">
                <a:solidFill>
                  <a:srgbClr val="0000FF"/>
                </a:solidFill>
                <a:latin typeface="Consolas" pitchFamily="49" charset="0"/>
                <a:ea typeface="Tahoma" pitchFamily="34" charset="0"/>
                <a:cs typeface="Consolas" pitchFamily="49" charset="0"/>
              </a:rPr>
              <a:t>isPrime</a:t>
            </a:r>
            <a:r>
              <a:rPr lang="en-US" sz="2400" b="1" dirty="0">
                <a:solidFill>
                  <a:srgbClr val="0000FF"/>
                </a:solidFill>
                <a:latin typeface="Consolas" pitchFamily="49" charset="0"/>
                <a:ea typeface="Tahoma" pitchFamily="34" charset="0"/>
                <a:cs typeface="Consolas" pitchFamily="49" charset="0"/>
              </a:rPr>
              <a:t>(j))</a:t>
            </a:r>
          </a:p>
          <a:p>
            <a:pPr eaLnBrk="0" hangingPunct="0"/>
            <a:r>
              <a:rPr lang="en-US" sz="2400" b="1" dirty="0">
                <a:solidFill>
                  <a:schemeClr val="accent2"/>
                </a:solidFill>
                <a:latin typeface="Consolas" pitchFamily="49" charset="0"/>
                <a:ea typeface="Tahoma" pitchFamily="34" charset="0"/>
                <a:cs typeface="Consolas" pitchFamily="49" charset="0"/>
              </a:rPr>
              <a:t>      </a:t>
            </a:r>
            <a:r>
              <a:rPr lang="en-US" sz="2400" b="1" dirty="0">
                <a:solidFill>
                  <a:srgbClr val="0000FF"/>
                </a:solidFill>
                <a:latin typeface="Consolas" pitchFamily="49" charset="0"/>
                <a:ea typeface="Tahoma" pitchFamily="34" charset="0"/>
                <a:cs typeface="Consolas" pitchFamily="49" charset="0"/>
              </a:rPr>
              <a:t>print(j);</a:t>
            </a:r>
          </a:p>
          <a:p>
            <a:pPr eaLnBrk="0" hangingPunct="0"/>
            <a:r>
              <a:rPr lang="en-US" sz="2400" b="1" dirty="0">
                <a:solidFill>
                  <a:srgbClr val="0000FF"/>
                </a:solidFill>
                <a:latin typeface="Consolas" pitchFamily="49" charset="0"/>
                <a:ea typeface="Tahoma" pitchFamily="34" charset="0"/>
                <a:cs typeface="Consolas" pitchFamily="49" charset="0"/>
              </a:rPr>
              <a:t>  }</a:t>
            </a:r>
          </a:p>
          <a:p>
            <a:pPr eaLnBrk="0" hangingPunct="0"/>
            <a:r>
              <a:rPr lang="en-US" sz="2400" b="1" dirty="0">
                <a:solidFill>
                  <a:srgbClr val="0000FF"/>
                </a:solidFill>
                <a:latin typeface="Consolas" pitchFamily="49" charset="0"/>
                <a:ea typeface="Tahoma" pitchFamily="34" charset="0"/>
                <a:cs typeface="Consolas" pitchFamily="49" charset="0"/>
              </a:rPr>
              <a: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5029493-0368-4FD4-8991-71086DE9D82A}" type="slidenum">
              <a:rPr lang="x-none" sz="1400">
                <a:latin typeface="Comic Sans MS" pitchFamily="66" charset="0"/>
                <a:cs typeface="Arial" pitchFamily="34" charset="0"/>
              </a:rPr>
              <a:pPr algn="r" eaLnBrk="0" hangingPunct="0"/>
              <a:t>13</a:t>
            </a:fld>
            <a:endParaRPr lang="en-US" sz="1400">
              <a:latin typeface="Comic Sans MS" pitchFamily="66" charset="0"/>
              <a:cs typeface="Arial" pitchFamily="34" charset="0"/>
            </a:endParaRPr>
          </a:p>
        </p:txBody>
      </p:sp>
      <p:sp>
        <p:nvSpPr>
          <p:cNvPr id="50180" name="Rectangle 2"/>
          <p:cNvSpPr>
            <a:spLocks noGrp="1" noChangeArrowheads="1"/>
          </p:cNvSpPr>
          <p:nvPr>
            <p:ph type="title" idx="4294967295"/>
          </p:nvPr>
        </p:nvSpPr>
        <p:spPr/>
        <p:txBody>
          <a:bodyPr/>
          <a:lstStyle/>
          <a:p>
            <a:r>
              <a:rPr lang="en-US"/>
              <a:t>Issues</a:t>
            </a:r>
          </a:p>
        </p:txBody>
      </p:sp>
      <p:sp>
        <p:nvSpPr>
          <p:cNvPr id="50181" name="Rectangle 3"/>
          <p:cNvSpPr>
            <a:spLocks noGrp="1" noChangeArrowheads="1"/>
          </p:cNvSpPr>
          <p:nvPr>
            <p:ph type="body" idx="4294967295"/>
          </p:nvPr>
        </p:nvSpPr>
        <p:spPr/>
        <p:txBody>
          <a:bodyPr/>
          <a:lstStyle/>
          <a:p>
            <a:r>
              <a:rPr lang="en-US"/>
              <a:t>Higher ranges have fewer primes</a:t>
            </a:r>
          </a:p>
          <a:p>
            <a:r>
              <a:rPr lang="en-US"/>
              <a:t>Yet larger numbers harder to test</a:t>
            </a:r>
          </a:p>
          <a:p>
            <a:r>
              <a:rPr lang="en-US"/>
              <a:t>Thread workloads</a:t>
            </a:r>
          </a:p>
          <a:p>
            <a:pPr lvl="1"/>
            <a:r>
              <a:rPr lang="en-US"/>
              <a:t>Uneven</a:t>
            </a:r>
          </a:p>
          <a:p>
            <a:pPr lvl="1"/>
            <a:r>
              <a:rPr lang="en-US"/>
              <a:t>Hard to predict</a:t>
            </a:r>
          </a:p>
        </p:txBody>
      </p:sp>
      <p:sp>
        <p:nvSpPr>
          <p:cNvPr id="50182" name="Text Box 5"/>
          <p:cNvSpPr txBox="1">
            <a:spLocks noChangeArrowheads="1"/>
          </p:cNvSpPr>
          <p:nvPr/>
        </p:nvSpPr>
        <p:spPr bwMode="auto">
          <a:xfrm>
            <a:off x="6049963" y="4157663"/>
            <a:ext cx="184150" cy="762000"/>
          </a:xfrm>
          <a:prstGeom prst="rect">
            <a:avLst/>
          </a:prstGeom>
          <a:noFill/>
          <a:ln w="9525">
            <a:noFill/>
            <a:miter lim="800000"/>
            <a:headEnd/>
            <a:tailEnd/>
          </a:ln>
        </p:spPr>
        <p:txBody>
          <a:bodyPr wrap="none">
            <a:spAutoFit/>
          </a:bodyPr>
          <a:lstStyle/>
          <a:p>
            <a:pPr algn="r" eaLnBrk="0" hangingPunct="0"/>
            <a:endParaRPr lang="en-US" sz="4400">
              <a:solidFill>
                <a:srgbClr val="0000FF"/>
              </a:solidFill>
              <a:latin typeface="Comic Sans MS" pitchFamily="66" charset="0"/>
            </a:endParaRPr>
          </a:p>
        </p:txBody>
      </p:sp>
      <p:sp>
        <p:nvSpPr>
          <p:cNvPr id="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5222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646F78F-33C9-4244-80ED-FEF9F1458B84}" type="slidenum">
              <a:rPr lang="x-none" sz="1400">
                <a:latin typeface="Comic Sans MS" pitchFamily="66" charset="0"/>
                <a:cs typeface="Arial" pitchFamily="34" charset="0"/>
              </a:rPr>
              <a:pPr algn="r" eaLnBrk="0" hangingPunct="0"/>
              <a:t>14</a:t>
            </a:fld>
            <a:endParaRPr lang="en-US" sz="1400">
              <a:latin typeface="Comic Sans MS" pitchFamily="66" charset="0"/>
              <a:cs typeface="Arial" pitchFamily="34" charset="0"/>
            </a:endParaRPr>
          </a:p>
        </p:txBody>
      </p:sp>
      <p:sp>
        <p:nvSpPr>
          <p:cNvPr id="52228" name="Rectangle 2"/>
          <p:cNvSpPr>
            <a:spLocks noGrp="1" noChangeArrowheads="1"/>
          </p:cNvSpPr>
          <p:nvPr>
            <p:ph type="title" idx="4294967295"/>
          </p:nvPr>
        </p:nvSpPr>
        <p:spPr/>
        <p:txBody>
          <a:bodyPr/>
          <a:lstStyle/>
          <a:p>
            <a:r>
              <a:rPr lang="en-US"/>
              <a:t>Issues</a:t>
            </a:r>
          </a:p>
        </p:txBody>
      </p:sp>
      <p:sp>
        <p:nvSpPr>
          <p:cNvPr id="37893" name="Rectangle 3"/>
          <p:cNvSpPr>
            <a:spLocks noGrp="1" noChangeArrowheads="1"/>
          </p:cNvSpPr>
          <p:nvPr>
            <p:ph type="body" idx="4294967295"/>
          </p:nvPr>
        </p:nvSpPr>
        <p:spPr/>
        <p:txBody>
          <a:bodyPr/>
          <a:lstStyle/>
          <a:p>
            <a:r>
              <a:rPr lang="en-US"/>
              <a:t>Higher ranges have fewer primes</a:t>
            </a:r>
          </a:p>
          <a:p>
            <a:r>
              <a:rPr lang="en-US"/>
              <a:t>Yet larger numbers harder to test</a:t>
            </a:r>
          </a:p>
          <a:p>
            <a:r>
              <a:rPr lang="en-US"/>
              <a:t>Thread workloads</a:t>
            </a:r>
          </a:p>
          <a:p>
            <a:pPr lvl="1"/>
            <a:r>
              <a:rPr lang="en-US"/>
              <a:t>Uneven</a:t>
            </a:r>
          </a:p>
          <a:p>
            <a:pPr lvl="1"/>
            <a:r>
              <a:rPr lang="en-US"/>
              <a:t>Hard to predict</a:t>
            </a:r>
          </a:p>
          <a:p>
            <a:r>
              <a:rPr lang="en-US"/>
              <a:t>Need </a:t>
            </a:r>
            <a:r>
              <a:rPr lang="en-US" i="1"/>
              <a:t>dynamic</a:t>
            </a:r>
            <a:r>
              <a:rPr lang="en-US"/>
              <a:t> load balancing</a:t>
            </a:r>
          </a:p>
        </p:txBody>
      </p:sp>
      <p:sp>
        <p:nvSpPr>
          <p:cNvPr id="52230" name="Text Box 4"/>
          <p:cNvSpPr txBox="1">
            <a:spLocks noChangeArrowheads="1"/>
          </p:cNvSpPr>
          <p:nvPr/>
        </p:nvSpPr>
        <p:spPr bwMode="auto">
          <a:xfrm>
            <a:off x="6049963" y="4157663"/>
            <a:ext cx="184150" cy="762000"/>
          </a:xfrm>
          <a:prstGeom prst="rect">
            <a:avLst/>
          </a:prstGeom>
          <a:noFill/>
          <a:ln w="9525">
            <a:noFill/>
            <a:miter lim="800000"/>
            <a:headEnd/>
            <a:tailEnd/>
          </a:ln>
        </p:spPr>
        <p:txBody>
          <a:bodyPr wrap="none">
            <a:spAutoFit/>
          </a:bodyPr>
          <a:lstStyle/>
          <a:p>
            <a:pPr algn="r" eaLnBrk="0" hangingPunct="0"/>
            <a:endParaRPr lang="en-US" sz="4400">
              <a:solidFill>
                <a:srgbClr val="0000FF"/>
              </a:solidFill>
              <a:latin typeface="Comic Sans MS" pitchFamily="66" charset="0"/>
            </a:endParaRPr>
          </a:p>
        </p:txBody>
      </p:sp>
      <p:sp>
        <p:nvSpPr>
          <p:cNvPr id="52231" name="Text Box 5"/>
          <p:cNvSpPr txBox="1">
            <a:spLocks noChangeArrowheads="1"/>
          </p:cNvSpPr>
          <p:nvPr/>
        </p:nvSpPr>
        <p:spPr bwMode="auto">
          <a:xfrm rot="-1886392">
            <a:off x="4615404" y="3594170"/>
            <a:ext cx="2153154" cy="707886"/>
          </a:xfrm>
          <a:prstGeom prst="rect">
            <a:avLst/>
          </a:prstGeom>
          <a:noFill/>
          <a:ln w="28575">
            <a:solidFill>
              <a:srgbClr val="FF0000"/>
            </a:solidFill>
            <a:miter lim="800000"/>
            <a:headEnd/>
            <a:tailEnd/>
          </a:ln>
        </p:spPr>
        <p:txBody>
          <a:bodyPr wrap="none">
            <a:spAutoFit/>
          </a:bodyPr>
          <a:lstStyle/>
          <a:p>
            <a:pPr algn="r" eaLnBrk="0" hangingPunct="0"/>
            <a:r>
              <a:rPr lang="en-US" sz="4000" b="1" dirty="0">
                <a:solidFill>
                  <a:srgbClr val="FF0000"/>
                </a:solidFill>
                <a:latin typeface="+mj-lt"/>
              </a:rPr>
              <a:t>rejected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1"/>
          <p:cNvSpPr>
            <a:spLocks noGrp="1"/>
          </p:cNvSpPr>
          <p:nvPr>
            <p:ph type="ftr" sz="quarter" idx="10"/>
          </p:nvPr>
        </p:nvSpPr>
        <p:spPr/>
        <p:txBody>
          <a:bodyPr/>
          <a:lstStyle/>
          <a:p>
            <a:r>
              <a:rPr lang="en-US">
                <a:latin typeface="+mj-lt"/>
              </a:rPr>
              <a:t>Art of Multiprocessor Programming</a:t>
            </a:r>
          </a:p>
        </p:txBody>
      </p:sp>
      <p:sp>
        <p:nvSpPr>
          <p:cNvPr id="5427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3FEA94C-7B1F-47C4-9972-3A8EE4740314}" type="slidenum">
              <a:rPr lang="x-none" sz="1400">
                <a:latin typeface="+mj-lt"/>
                <a:cs typeface="Arial" pitchFamily="34" charset="0"/>
              </a:rPr>
              <a:pPr algn="r" eaLnBrk="0" hangingPunct="0"/>
              <a:t>15</a:t>
            </a:fld>
            <a:endParaRPr lang="en-US" sz="1400">
              <a:latin typeface="+mj-lt"/>
              <a:cs typeface="Arial" pitchFamily="34" charset="0"/>
            </a:endParaRPr>
          </a:p>
        </p:txBody>
      </p:sp>
      <p:sp>
        <p:nvSpPr>
          <p:cNvPr id="54276" name="Rectangle 16"/>
          <p:cNvSpPr>
            <a:spLocks noChangeArrowheads="1"/>
          </p:cNvSpPr>
          <p:nvPr/>
        </p:nvSpPr>
        <p:spPr bwMode="auto">
          <a:xfrm>
            <a:off x="3475038" y="1727200"/>
            <a:ext cx="1752600" cy="441325"/>
          </a:xfrm>
          <a:prstGeom prst="rect">
            <a:avLst/>
          </a:prstGeom>
          <a:solidFill>
            <a:schemeClr val="tx1"/>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54277" name="AutoShape 4"/>
          <p:cNvSpPr>
            <a:spLocks noChangeArrowheads="1"/>
          </p:cNvSpPr>
          <p:nvPr/>
        </p:nvSpPr>
        <p:spPr bwMode="auto">
          <a:xfrm rot="5400000">
            <a:off x="2971800" y="2397125"/>
            <a:ext cx="2743200" cy="1676400"/>
          </a:xfrm>
          <a:prstGeom prst="wave">
            <a:avLst>
              <a:gd name="adj1" fmla="val 13005"/>
              <a:gd name="adj2" fmla="val 0"/>
            </a:avLst>
          </a:prstGeom>
          <a:solidFill>
            <a:srgbClr val="FFCC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78" name="AutoShape 7"/>
          <p:cNvSpPr>
            <a:spLocks noChangeArrowheads="1"/>
          </p:cNvSpPr>
          <p:nvPr/>
        </p:nvSpPr>
        <p:spPr bwMode="auto">
          <a:xfrm rot="5400000">
            <a:off x="3886200" y="4683125"/>
            <a:ext cx="990600" cy="1295400"/>
          </a:xfrm>
          <a:prstGeom prst="doubleWave">
            <a:avLst>
              <a:gd name="adj1" fmla="val 6500"/>
              <a:gd name="adj2" fmla="val 0"/>
            </a:avLst>
          </a:prstGeom>
          <a:solidFill>
            <a:srgbClr val="FFCC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54279" name="Text Box 9"/>
          <p:cNvSpPr txBox="1">
            <a:spLocks noChangeArrowheads="1"/>
          </p:cNvSpPr>
          <p:nvPr/>
        </p:nvSpPr>
        <p:spPr bwMode="auto">
          <a:xfrm>
            <a:off x="3911357" y="4911725"/>
            <a:ext cx="813043" cy="769441"/>
          </a:xfrm>
          <a:prstGeom prst="rect">
            <a:avLst/>
          </a:prstGeom>
          <a:noFill/>
          <a:ln w="9525">
            <a:noFill/>
            <a:miter lim="800000"/>
            <a:headEnd/>
            <a:tailEnd/>
          </a:ln>
        </p:spPr>
        <p:txBody>
          <a:bodyPr wrap="none">
            <a:spAutoFit/>
          </a:bodyPr>
          <a:lstStyle/>
          <a:p>
            <a:pPr algn="r" eaLnBrk="0" hangingPunct="0"/>
            <a:r>
              <a:rPr lang="en-US" sz="4400">
                <a:latin typeface="+mj-lt"/>
              </a:rPr>
              <a:t>17</a:t>
            </a:r>
          </a:p>
        </p:txBody>
      </p:sp>
      <p:sp>
        <p:nvSpPr>
          <p:cNvPr id="54280" name="Text Box 10"/>
          <p:cNvSpPr txBox="1">
            <a:spLocks noChangeArrowheads="1"/>
          </p:cNvSpPr>
          <p:nvPr/>
        </p:nvSpPr>
        <p:spPr bwMode="auto">
          <a:xfrm>
            <a:off x="3758957" y="3768725"/>
            <a:ext cx="813043" cy="769441"/>
          </a:xfrm>
          <a:prstGeom prst="rect">
            <a:avLst/>
          </a:prstGeom>
          <a:noFill/>
          <a:ln w="9525">
            <a:noFill/>
            <a:miter lim="800000"/>
            <a:headEnd/>
            <a:tailEnd/>
          </a:ln>
        </p:spPr>
        <p:txBody>
          <a:bodyPr wrap="none">
            <a:spAutoFit/>
          </a:bodyPr>
          <a:lstStyle/>
          <a:p>
            <a:pPr algn="r" eaLnBrk="0" hangingPunct="0"/>
            <a:r>
              <a:rPr lang="en-US" sz="4400">
                <a:latin typeface="+mj-lt"/>
              </a:rPr>
              <a:t>18</a:t>
            </a:r>
          </a:p>
        </p:txBody>
      </p:sp>
      <p:sp>
        <p:nvSpPr>
          <p:cNvPr id="54281" name="Text Box 11"/>
          <p:cNvSpPr txBox="1">
            <a:spLocks noChangeArrowheads="1"/>
          </p:cNvSpPr>
          <p:nvPr/>
        </p:nvSpPr>
        <p:spPr bwMode="auto">
          <a:xfrm>
            <a:off x="3987557" y="2549525"/>
            <a:ext cx="813043" cy="769441"/>
          </a:xfrm>
          <a:prstGeom prst="rect">
            <a:avLst/>
          </a:prstGeom>
          <a:noFill/>
          <a:ln w="9525">
            <a:noFill/>
            <a:miter lim="800000"/>
            <a:headEnd/>
            <a:tailEnd/>
          </a:ln>
        </p:spPr>
        <p:txBody>
          <a:bodyPr wrap="none">
            <a:spAutoFit/>
          </a:bodyPr>
          <a:lstStyle/>
          <a:p>
            <a:pPr algn="r" eaLnBrk="0" hangingPunct="0"/>
            <a:r>
              <a:rPr lang="en-US" sz="4400">
                <a:latin typeface="+mj-lt"/>
              </a:rPr>
              <a:t>19</a:t>
            </a:r>
          </a:p>
        </p:txBody>
      </p:sp>
      <p:sp>
        <p:nvSpPr>
          <p:cNvPr id="54282" name="Freeform 17"/>
          <p:cNvSpPr>
            <a:spLocks/>
          </p:cNvSpPr>
          <p:nvPr/>
        </p:nvSpPr>
        <p:spPr bwMode="auto">
          <a:xfrm>
            <a:off x="3992563" y="2254250"/>
            <a:ext cx="1158875" cy="255588"/>
          </a:xfrm>
          <a:custGeom>
            <a:avLst/>
            <a:gdLst>
              <a:gd name="T0" fmla="*/ 0 w 730"/>
              <a:gd name="T1" fmla="*/ 2147483647 h 161"/>
              <a:gd name="T2" fmla="*/ 2147483647 w 730"/>
              <a:gd name="T3" fmla="*/ 2147483647 h 161"/>
              <a:gd name="T4" fmla="*/ 2147483647 w 730"/>
              <a:gd name="T5" fmla="*/ 2147483647 h 161"/>
              <a:gd name="T6" fmla="*/ 2147483647 w 730"/>
              <a:gd name="T7" fmla="*/ 2147483647 h 161"/>
              <a:gd name="T8" fmla="*/ 2147483647 w 730"/>
              <a:gd name="T9" fmla="*/ 2147483647 h 161"/>
              <a:gd name="T10" fmla="*/ 0 60000 65536"/>
              <a:gd name="T11" fmla="*/ 0 60000 65536"/>
              <a:gd name="T12" fmla="*/ 0 60000 65536"/>
              <a:gd name="T13" fmla="*/ 0 60000 65536"/>
              <a:gd name="T14" fmla="*/ 0 60000 65536"/>
              <a:gd name="T15" fmla="*/ 0 w 730"/>
              <a:gd name="T16" fmla="*/ 0 h 161"/>
              <a:gd name="T17" fmla="*/ 730 w 730"/>
              <a:gd name="T18" fmla="*/ 161 h 161"/>
            </a:gdLst>
            <a:ahLst/>
            <a:cxnLst>
              <a:cxn ang="T10">
                <a:pos x="T0" y="T1"/>
              </a:cxn>
              <a:cxn ang="T11">
                <a:pos x="T2" y="T3"/>
              </a:cxn>
              <a:cxn ang="T12">
                <a:pos x="T4" y="T5"/>
              </a:cxn>
              <a:cxn ang="T13">
                <a:pos x="T6" y="T7"/>
              </a:cxn>
              <a:cxn ang="T14">
                <a:pos x="T8" y="T9"/>
              </a:cxn>
            </a:cxnLst>
            <a:rect l="T15" t="T16" r="T17" b="T18"/>
            <a:pathLst>
              <a:path w="730" h="161">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83" name="Freeform 18"/>
          <p:cNvSpPr>
            <a:spLocks/>
          </p:cNvSpPr>
          <p:nvPr/>
        </p:nvSpPr>
        <p:spPr bwMode="auto">
          <a:xfrm>
            <a:off x="3703638" y="3429000"/>
            <a:ext cx="1158875" cy="255588"/>
          </a:xfrm>
          <a:custGeom>
            <a:avLst/>
            <a:gdLst>
              <a:gd name="T0" fmla="*/ 0 w 730"/>
              <a:gd name="T1" fmla="*/ 2147483647 h 161"/>
              <a:gd name="T2" fmla="*/ 2147483647 w 730"/>
              <a:gd name="T3" fmla="*/ 2147483647 h 161"/>
              <a:gd name="T4" fmla="*/ 2147483647 w 730"/>
              <a:gd name="T5" fmla="*/ 2147483647 h 161"/>
              <a:gd name="T6" fmla="*/ 2147483647 w 730"/>
              <a:gd name="T7" fmla="*/ 2147483647 h 161"/>
              <a:gd name="T8" fmla="*/ 2147483647 w 730"/>
              <a:gd name="T9" fmla="*/ 2147483647 h 161"/>
              <a:gd name="T10" fmla="*/ 0 60000 65536"/>
              <a:gd name="T11" fmla="*/ 0 60000 65536"/>
              <a:gd name="T12" fmla="*/ 0 60000 65536"/>
              <a:gd name="T13" fmla="*/ 0 60000 65536"/>
              <a:gd name="T14" fmla="*/ 0 60000 65536"/>
              <a:gd name="T15" fmla="*/ 0 w 730"/>
              <a:gd name="T16" fmla="*/ 0 h 161"/>
              <a:gd name="T17" fmla="*/ 730 w 730"/>
              <a:gd name="T18" fmla="*/ 161 h 161"/>
            </a:gdLst>
            <a:ahLst/>
            <a:cxnLst>
              <a:cxn ang="T10">
                <a:pos x="T0" y="T1"/>
              </a:cxn>
              <a:cxn ang="T11">
                <a:pos x="T2" y="T3"/>
              </a:cxn>
              <a:cxn ang="T12">
                <a:pos x="T4" y="T5"/>
              </a:cxn>
              <a:cxn ang="T13">
                <a:pos x="T6" y="T7"/>
              </a:cxn>
              <a:cxn ang="T14">
                <a:pos x="T8" y="T9"/>
              </a:cxn>
            </a:cxnLst>
            <a:rect l="T15" t="T16" r="T17" b="T18"/>
            <a:pathLst>
              <a:path w="730" h="161">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84" name="Rectangle 22"/>
          <p:cNvSpPr>
            <a:spLocks noGrp="1" noChangeArrowheads="1"/>
          </p:cNvSpPr>
          <p:nvPr>
            <p:ph type="title" idx="4294967295"/>
          </p:nvPr>
        </p:nvSpPr>
        <p:spPr/>
        <p:txBody>
          <a:bodyPr/>
          <a:lstStyle/>
          <a:p>
            <a:r>
              <a:rPr lang="en-US"/>
              <a:t>Shared Counter</a:t>
            </a:r>
          </a:p>
        </p:txBody>
      </p:sp>
      <p:sp>
        <p:nvSpPr>
          <p:cNvPr id="54285" name="Text Box 23"/>
          <p:cNvSpPr txBox="1">
            <a:spLocks noChangeArrowheads="1"/>
          </p:cNvSpPr>
          <p:nvPr/>
        </p:nvSpPr>
        <p:spPr bwMode="auto">
          <a:xfrm>
            <a:off x="5029200" y="3581400"/>
            <a:ext cx="3962400" cy="1311275"/>
          </a:xfrm>
          <a:prstGeom prst="rect">
            <a:avLst/>
          </a:prstGeom>
          <a:noFill/>
          <a:ln w="9525">
            <a:noFill/>
            <a:miter lim="800000"/>
            <a:headEnd/>
            <a:tailEnd/>
          </a:ln>
        </p:spPr>
        <p:txBody>
          <a:bodyPr>
            <a:spAutoFit/>
          </a:bodyPr>
          <a:lstStyle/>
          <a:p>
            <a:pPr algn="ctr" eaLnBrk="0" hangingPunct="0"/>
            <a:r>
              <a:rPr lang="en-US" sz="4000">
                <a:solidFill>
                  <a:srgbClr val="0000FF"/>
                </a:solidFill>
                <a:latin typeface="+mj-lt"/>
              </a:rPr>
              <a:t>each thread takes a number</a:t>
            </a:r>
          </a:p>
        </p:txBody>
      </p:sp>
      <p:grpSp>
        <p:nvGrpSpPr>
          <p:cNvPr id="54286" name="Group 24"/>
          <p:cNvGrpSpPr>
            <a:grpSpLocks/>
          </p:cNvGrpSpPr>
          <p:nvPr/>
        </p:nvGrpSpPr>
        <p:grpSpPr bwMode="auto">
          <a:xfrm>
            <a:off x="1676400" y="2898775"/>
            <a:ext cx="2149475" cy="1265238"/>
            <a:chOff x="1056" y="2016"/>
            <a:chExt cx="1354" cy="797"/>
          </a:xfrm>
        </p:grpSpPr>
        <p:sp>
          <p:nvSpPr>
            <p:cNvPr id="54287" name="Freeform 25"/>
            <p:cNvSpPr>
              <a:spLocks/>
            </p:cNvSpPr>
            <p:nvPr/>
          </p:nvSpPr>
          <p:spPr bwMode="auto">
            <a:xfrm>
              <a:off x="1824" y="22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88" name="Freeform 26"/>
            <p:cNvSpPr>
              <a:spLocks/>
            </p:cNvSpPr>
            <p:nvPr/>
          </p:nvSpPr>
          <p:spPr bwMode="auto">
            <a:xfrm>
              <a:off x="1616"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89" name="Freeform 27"/>
            <p:cNvSpPr>
              <a:spLocks/>
            </p:cNvSpPr>
            <p:nvPr/>
          </p:nvSpPr>
          <p:spPr bwMode="auto">
            <a:xfrm>
              <a:off x="1392" y="20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0" name="Freeform 28"/>
            <p:cNvSpPr>
              <a:spLocks/>
            </p:cNvSpPr>
            <p:nvPr/>
          </p:nvSpPr>
          <p:spPr bwMode="auto">
            <a:xfrm>
              <a:off x="1131" y="20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1" name="Freeform 29"/>
            <p:cNvSpPr>
              <a:spLocks/>
            </p:cNvSpPr>
            <p:nvPr/>
          </p:nvSpPr>
          <p:spPr bwMode="auto">
            <a:xfrm>
              <a:off x="1141" y="21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2" name="Freeform 30"/>
            <p:cNvSpPr>
              <a:spLocks/>
            </p:cNvSpPr>
            <p:nvPr/>
          </p:nvSpPr>
          <p:spPr bwMode="auto">
            <a:xfrm>
              <a:off x="1616" y="23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3" name="Freeform 31"/>
            <p:cNvSpPr>
              <a:spLocks/>
            </p:cNvSpPr>
            <p:nvPr/>
          </p:nvSpPr>
          <p:spPr bwMode="auto">
            <a:xfrm>
              <a:off x="1200"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4" name="Freeform 32"/>
            <p:cNvSpPr>
              <a:spLocks/>
            </p:cNvSpPr>
            <p:nvPr/>
          </p:nvSpPr>
          <p:spPr bwMode="auto">
            <a:xfrm>
              <a:off x="1056" y="22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5" name="Freeform 33"/>
            <p:cNvSpPr>
              <a:spLocks/>
            </p:cNvSpPr>
            <p:nvPr/>
          </p:nvSpPr>
          <p:spPr bwMode="auto">
            <a:xfrm>
              <a:off x="1411" y="2707"/>
              <a:ext cx="999" cy="106"/>
            </a:xfrm>
            <a:custGeom>
              <a:avLst/>
              <a:gdLst>
                <a:gd name="T0" fmla="*/ 0 w 999"/>
                <a:gd name="T1" fmla="*/ 29 h 106"/>
                <a:gd name="T2" fmla="*/ 999 w 999"/>
                <a:gd name="T3" fmla="*/ 106 h 106"/>
                <a:gd name="T4" fmla="*/ 58 w 999"/>
                <a:gd name="T5" fmla="*/ 0 h 106"/>
                <a:gd name="T6" fmla="*/ 0 60000 65536"/>
                <a:gd name="T7" fmla="*/ 0 60000 65536"/>
                <a:gd name="T8" fmla="*/ 0 60000 65536"/>
                <a:gd name="T9" fmla="*/ 0 w 999"/>
                <a:gd name="T10" fmla="*/ 0 h 106"/>
                <a:gd name="T11" fmla="*/ 999 w 999"/>
                <a:gd name="T12" fmla="*/ 106 h 106"/>
              </a:gdLst>
              <a:ahLst/>
              <a:cxnLst>
                <a:cxn ang="T6">
                  <a:pos x="T0" y="T1"/>
                </a:cxn>
                <a:cxn ang="T7">
                  <a:pos x="T2" y="T3"/>
                </a:cxn>
                <a:cxn ang="T8">
                  <a:pos x="T4" y="T5"/>
                </a:cxn>
              </a:cxnLst>
              <a:rect l="T9" t="T10" r="T11" b="T12"/>
              <a:pathLst>
                <a:path w="999" h="106">
                  <a:moveTo>
                    <a:pt x="0" y="29"/>
                  </a:moveTo>
                  <a:lnTo>
                    <a:pt x="999" y="106"/>
                  </a:lnTo>
                  <a:lnTo>
                    <a:pt x="58" y="0"/>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6" name="Freeform 34"/>
            <p:cNvSpPr>
              <a:spLocks/>
            </p:cNvSpPr>
            <p:nvPr/>
          </p:nvSpPr>
          <p:spPr bwMode="auto">
            <a:xfrm>
              <a:off x="1392" y="2506"/>
              <a:ext cx="182" cy="240"/>
            </a:xfrm>
            <a:custGeom>
              <a:avLst/>
              <a:gdLst>
                <a:gd name="T0" fmla="*/ 115 w 182"/>
                <a:gd name="T1" fmla="*/ 0 h 240"/>
                <a:gd name="T2" fmla="*/ 0 w 182"/>
                <a:gd name="T3" fmla="*/ 28 h 240"/>
                <a:gd name="T4" fmla="*/ 19 w 182"/>
                <a:gd name="T5" fmla="*/ 240 h 240"/>
                <a:gd name="T6" fmla="*/ 86 w 182"/>
                <a:gd name="T7" fmla="*/ 201 h 240"/>
                <a:gd name="T8" fmla="*/ 67 w 182"/>
                <a:gd name="T9" fmla="*/ 105 h 240"/>
                <a:gd name="T10" fmla="*/ 182 w 182"/>
                <a:gd name="T11" fmla="*/ 67 h 240"/>
                <a:gd name="T12" fmla="*/ 0 60000 65536"/>
                <a:gd name="T13" fmla="*/ 0 60000 65536"/>
                <a:gd name="T14" fmla="*/ 0 60000 65536"/>
                <a:gd name="T15" fmla="*/ 0 60000 65536"/>
                <a:gd name="T16" fmla="*/ 0 60000 65536"/>
                <a:gd name="T17" fmla="*/ 0 60000 65536"/>
                <a:gd name="T18" fmla="*/ 0 w 182"/>
                <a:gd name="T19" fmla="*/ 0 h 240"/>
                <a:gd name="T20" fmla="*/ 182 w 18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82" h="240">
                  <a:moveTo>
                    <a:pt x="115" y="0"/>
                  </a:moveTo>
                  <a:lnTo>
                    <a:pt x="0" y="28"/>
                  </a:lnTo>
                  <a:lnTo>
                    <a:pt x="19" y="240"/>
                  </a:lnTo>
                  <a:lnTo>
                    <a:pt x="86" y="201"/>
                  </a:lnTo>
                  <a:lnTo>
                    <a:pt x="67" y="105"/>
                  </a:lnTo>
                  <a:lnTo>
                    <a:pt x="182" y="67"/>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grpSp>
      <p:sp>
        <p:nvSpPr>
          <p:cNvPr id="54297" name="Freeform 36"/>
          <p:cNvSpPr>
            <a:spLocks/>
          </p:cNvSpPr>
          <p:nvPr/>
        </p:nvSpPr>
        <p:spPr bwMode="auto">
          <a:xfrm>
            <a:off x="3032125" y="4575175"/>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8" name="Freeform 37"/>
          <p:cNvSpPr>
            <a:spLocks/>
          </p:cNvSpPr>
          <p:nvPr/>
        </p:nvSpPr>
        <p:spPr bwMode="auto">
          <a:xfrm>
            <a:off x="2701925" y="4346575"/>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9" name="Freeform 38"/>
          <p:cNvSpPr>
            <a:spLocks/>
          </p:cNvSpPr>
          <p:nvPr/>
        </p:nvSpPr>
        <p:spPr bwMode="auto">
          <a:xfrm>
            <a:off x="2346325" y="4194175"/>
            <a:ext cx="228600" cy="4572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0" name="Freeform 39"/>
          <p:cNvSpPr>
            <a:spLocks/>
          </p:cNvSpPr>
          <p:nvPr/>
        </p:nvSpPr>
        <p:spPr bwMode="auto">
          <a:xfrm>
            <a:off x="1931988" y="4194175"/>
            <a:ext cx="1252537" cy="849313"/>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1" name="Freeform 40"/>
          <p:cNvSpPr>
            <a:spLocks/>
          </p:cNvSpPr>
          <p:nvPr/>
        </p:nvSpPr>
        <p:spPr bwMode="auto">
          <a:xfrm>
            <a:off x="1947863" y="4346575"/>
            <a:ext cx="779462" cy="900113"/>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2" name="Freeform 41"/>
          <p:cNvSpPr>
            <a:spLocks/>
          </p:cNvSpPr>
          <p:nvPr/>
        </p:nvSpPr>
        <p:spPr bwMode="auto">
          <a:xfrm>
            <a:off x="2701925" y="4727575"/>
            <a:ext cx="482600" cy="519113"/>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3" name="Freeform 42"/>
          <p:cNvSpPr>
            <a:spLocks/>
          </p:cNvSpPr>
          <p:nvPr/>
        </p:nvSpPr>
        <p:spPr bwMode="auto">
          <a:xfrm>
            <a:off x="2041525" y="4727575"/>
            <a:ext cx="3810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4" name="Freeform 43"/>
          <p:cNvSpPr>
            <a:spLocks/>
          </p:cNvSpPr>
          <p:nvPr/>
        </p:nvSpPr>
        <p:spPr bwMode="auto">
          <a:xfrm>
            <a:off x="1812925" y="4498975"/>
            <a:ext cx="3048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5" name="Freeform 44"/>
          <p:cNvSpPr>
            <a:spLocks/>
          </p:cNvSpPr>
          <p:nvPr/>
        </p:nvSpPr>
        <p:spPr bwMode="auto">
          <a:xfrm>
            <a:off x="2376488" y="5257800"/>
            <a:ext cx="1692275" cy="79375"/>
          </a:xfrm>
          <a:custGeom>
            <a:avLst/>
            <a:gdLst>
              <a:gd name="T0" fmla="*/ 0 w 1066"/>
              <a:gd name="T1" fmla="*/ 2147483647 h 50"/>
              <a:gd name="T2" fmla="*/ 2147483647 w 1066"/>
              <a:gd name="T3" fmla="*/ 0 h 50"/>
              <a:gd name="T4" fmla="*/ 2147483647 w 1066"/>
              <a:gd name="T5" fmla="*/ 2147483647 h 50"/>
              <a:gd name="T6" fmla="*/ 0 60000 65536"/>
              <a:gd name="T7" fmla="*/ 0 60000 65536"/>
              <a:gd name="T8" fmla="*/ 0 60000 65536"/>
              <a:gd name="T9" fmla="*/ 0 w 1066"/>
              <a:gd name="T10" fmla="*/ 0 h 50"/>
              <a:gd name="T11" fmla="*/ 1066 w 1066"/>
              <a:gd name="T12" fmla="*/ 50 h 50"/>
            </a:gdLst>
            <a:ahLst/>
            <a:cxnLst>
              <a:cxn ang="T6">
                <a:pos x="T0" y="T1"/>
              </a:cxn>
              <a:cxn ang="T7">
                <a:pos x="T2" y="T3"/>
              </a:cxn>
              <a:cxn ang="T8">
                <a:pos x="T4" y="T5"/>
              </a:cxn>
            </a:cxnLst>
            <a:rect l="T9" t="T10" r="T11" b="T12"/>
            <a:pathLst>
              <a:path w="1066" h="50">
                <a:moveTo>
                  <a:pt x="0" y="50"/>
                </a:moveTo>
                <a:lnTo>
                  <a:pt x="1066" y="0"/>
                </a:lnTo>
                <a:lnTo>
                  <a:pt x="58" y="21"/>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6" name="Freeform 45"/>
          <p:cNvSpPr>
            <a:spLocks/>
          </p:cNvSpPr>
          <p:nvPr/>
        </p:nvSpPr>
        <p:spPr bwMode="auto">
          <a:xfrm>
            <a:off x="2346325" y="4972050"/>
            <a:ext cx="288925" cy="381000"/>
          </a:xfrm>
          <a:custGeom>
            <a:avLst/>
            <a:gdLst>
              <a:gd name="T0" fmla="*/ 2147483647 w 182"/>
              <a:gd name="T1" fmla="*/ 0 h 240"/>
              <a:gd name="T2" fmla="*/ 0 w 182"/>
              <a:gd name="T3" fmla="*/ 2147483647 h 240"/>
              <a:gd name="T4" fmla="*/ 2147483647 w 182"/>
              <a:gd name="T5" fmla="*/ 2147483647 h 240"/>
              <a:gd name="T6" fmla="*/ 2147483647 w 182"/>
              <a:gd name="T7" fmla="*/ 2147483647 h 240"/>
              <a:gd name="T8" fmla="*/ 2147483647 w 182"/>
              <a:gd name="T9" fmla="*/ 2147483647 h 240"/>
              <a:gd name="T10" fmla="*/ 2147483647 w 182"/>
              <a:gd name="T11" fmla="*/ 2147483647 h 240"/>
              <a:gd name="T12" fmla="*/ 0 60000 65536"/>
              <a:gd name="T13" fmla="*/ 0 60000 65536"/>
              <a:gd name="T14" fmla="*/ 0 60000 65536"/>
              <a:gd name="T15" fmla="*/ 0 60000 65536"/>
              <a:gd name="T16" fmla="*/ 0 60000 65536"/>
              <a:gd name="T17" fmla="*/ 0 60000 65536"/>
              <a:gd name="T18" fmla="*/ 0 w 182"/>
              <a:gd name="T19" fmla="*/ 0 h 240"/>
              <a:gd name="T20" fmla="*/ 182 w 18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82" h="240">
                <a:moveTo>
                  <a:pt x="115" y="0"/>
                </a:moveTo>
                <a:lnTo>
                  <a:pt x="0" y="28"/>
                </a:lnTo>
                <a:lnTo>
                  <a:pt x="19" y="240"/>
                </a:lnTo>
                <a:lnTo>
                  <a:pt x="86" y="201"/>
                </a:lnTo>
                <a:lnTo>
                  <a:pt x="67" y="105"/>
                </a:lnTo>
                <a:lnTo>
                  <a:pt x="182" y="67"/>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565DB74-42ED-43DC-A613-C8B54E1D1700}" type="slidenum">
              <a:rPr lang="x-none" sz="1400">
                <a:latin typeface="Comic Sans MS" pitchFamily="66" charset="0"/>
                <a:cs typeface="Arial" pitchFamily="34" charset="0"/>
              </a:rPr>
              <a:pPr algn="r" eaLnBrk="0" hangingPunct="0"/>
              <a:t>16</a:t>
            </a:fld>
            <a:endParaRPr lang="en-US" sz="1400">
              <a:latin typeface="Comic Sans MS" pitchFamily="66" charset="0"/>
              <a:cs typeface="Arial" pitchFamily="34" charset="0"/>
            </a:endParaRPr>
          </a:p>
        </p:txBody>
      </p:sp>
      <p:sp>
        <p:nvSpPr>
          <p:cNvPr id="56324" name="Rectangle 2"/>
          <p:cNvSpPr>
            <a:spLocks noGrp="1" noChangeArrowheads="1"/>
          </p:cNvSpPr>
          <p:nvPr>
            <p:ph type="title" idx="4294967295"/>
          </p:nvPr>
        </p:nvSpPr>
        <p:spPr/>
        <p:txBody>
          <a:bodyPr/>
          <a:lstStyle/>
          <a:p>
            <a:r>
              <a:rPr lang="en-US"/>
              <a:t>Procedure for Thread </a:t>
            </a:r>
            <a:r>
              <a:rPr lang="en-US" i="1"/>
              <a:t>i</a:t>
            </a:r>
            <a:endParaRPr lang="en-US"/>
          </a:p>
        </p:txBody>
      </p:sp>
      <p:sp>
        <p:nvSpPr>
          <p:cNvPr id="56325" name="Text Box 3"/>
          <p:cNvSpPr txBox="1">
            <a:spLocks noChangeArrowheads="1"/>
          </p:cNvSpPr>
          <p:nvPr/>
        </p:nvSpPr>
        <p:spPr bwMode="auto">
          <a:xfrm>
            <a:off x="914400" y="2133600"/>
            <a:ext cx="7445375" cy="367485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err="1">
                <a:latin typeface="Consolas" pitchFamily="49" charset="0"/>
                <a:cs typeface="Consolas" pitchFamily="49" charset="0"/>
              </a:rPr>
              <a:t>int</a:t>
            </a:r>
            <a:r>
              <a:rPr lang="en-US" sz="2400" b="1" dirty="0">
                <a:solidFill>
                  <a:srgbClr val="0000FF"/>
                </a:solidFill>
                <a:latin typeface="Consolas" pitchFamily="49" charset="0"/>
                <a:cs typeface="Consolas" pitchFamily="49" charset="0"/>
              </a:rPr>
              <a:t> counter = </a:t>
            </a:r>
            <a:r>
              <a:rPr lang="en-US" sz="2400" b="1" dirty="0">
                <a:latin typeface="Consolas" pitchFamily="49" charset="0"/>
                <a:cs typeface="Consolas" pitchFamily="49" charset="0"/>
              </a:rPr>
              <a:t>new</a:t>
            </a:r>
            <a:r>
              <a:rPr lang="en-US" sz="2400" b="1" dirty="0">
                <a:solidFill>
                  <a:srgbClr val="0000FF"/>
                </a:solidFill>
                <a:latin typeface="Consolas" pitchFamily="49" charset="0"/>
                <a:cs typeface="Consolas" pitchFamily="49" charset="0"/>
              </a:rPr>
              <a:t> Counter(1);</a:t>
            </a:r>
          </a:p>
          <a:p>
            <a:r>
              <a:rPr lang="en-US" sz="2400" b="1" dirty="0">
                <a:solidFill>
                  <a:srgbClr val="0000FF"/>
                </a:solidFill>
                <a:latin typeface="Consolas" pitchFamily="49" charset="0"/>
                <a:cs typeface="Consolas" pitchFamily="49" charset="0"/>
              </a:rPr>
              <a:t>    </a:t>
            </a:r>
            <a:endParaRPr lang="en-US" sz="2400" b="1" i="1" dirty="0">
              <a:solidFill>
                <a:srgbClr val="0000FF"/>
              </a:solidFill>
              <a:latin typeface="Consolas" pitchFamily="49" charset="0"/>
              <a:cs typeface="Consolas" pitchFamily="49" charset="0"/>
            </a:endParaRPr>
          </a:p>
          <a:p>
            <a:r>
              <a:rPr lang="en-US" sz="2400" b="1" dirty="0">
                <a:latin typeface="Consolas" pitchFamily="49" charset="0"/>
                <a:cs typeface="Consolas" pitchFamily="49" charset="0"/>
              </a:rPr>
              <a:t>void</a:t>
            </a:r>
            <a:r>
              <a:rPr lang="en-US" sz="2400" b="1" dirty="0">
                <a:solidFill>
                  <a:srgbClr val="0000FF"/>
                </a:solidFill>
                <a:latin typeface="Consolas" pitchFamily="49" charset="0"/>
                <a:cs typeface="Consolas" pitchFamily="49" charset="0"/>
              </a:rPr>
              <a:t> </a:t>
            </a:r>
            <a:r>
              <a:rPr lang="en-US" sz="2400" b="1" dirty="0" err="1">
                <a:solidFill>
                  <a:srgbClr val="0000FF"/>
                </a:solidFill>
                <a:latin typeface="Consolas" pitchFamily="49" charset="0"/>
                <a:cs typeface="Consolas" pitchFamily="49" charset="0"/>
              </a:rPr>
              <a:t>primePrint</a:t>
            </a:r>
            <a:r>
              <a:rPr lang="en-US" sz="2400" b="1" dirty="0">
                <a:solidFill>
                  <a:srgbClr val="0000FF"/>
                </a:solidFill>
                <a:latin typeface="Consolas" pitchFamily="49" charset="0"/>
                <a:cs typeface="Consolas" pitchFamily="49" charset="0"/>
              </a:rPr>
              <a:t> {</a:t>
            </a:r>
          </a:p>
          <a:p>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long</a:t>
            </a:r>
            <a:r>
              <a:rPr lang="en-US" sz="2400" b="1" dirty="0">
                <a:solidFill>
                  <a:srgbClr val="0000FF"/>
                </a:solidFill>
                <a:latin typeface="Consolas" pitchFamily="49" charset="0"/>
                <a:cs typeface="Consolas" pitchFamily="49" charset="0"/>
              </a:rPr>
              <a:t> j = 0;</a:t>
            </a:r>
          </a:p>
          <a:p>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while</a:t>
            </a:r>
            <a:r>
              <a:rPr lang="en-US" sz="2400" b="1" dirty="0">
                <a:solidFill>
                  <a:srgbClr val="0000FF"/>
                </a:solidFill>
                <a:latin typeface="Consolas" pitchFamily="49" charset="0"/>
                <a:cs typeface="Consolas" pitchFamily="49" charset="0"/>
              </a:rPr>
              <a:t> (j &lt; 10</a:t>
            </a:r>
            <a:r>
              <a:rPr lang="en-US" sz="2400" b="1" baseline="30000" dirty="0">
                <a:solidFill>
                  <a:srgbClr val="0000FF"/>
                </a:solidFill>
                <a:latin typeface="Consolas" pitchFamily="49" charset="0"/>
                <a:cs typeface="Consolas" pitchFamily="49" charset="0"/>
              </a:rPr>
              <a:t>10</a:t>
            </a:r>
            <a:r>
              <a:rPr lang="en-US" sz="2400" b="1" dirty="0">
                <a:solidFill>
                  <a:srgbClr val="0000FF"/>
                </a:solidFill>
                <a:latin typeface="Consolas" pitchFamily="49" charset="0"/>
                <a:cs typeface="Consolas" pitchFamily="49" charset="0"/>
              </a:rPr>
              <a:t>) {</a:t>
            </a:r>
          </a:p>
          <a:p>
            <a:r>
              <a:rPr lang="en-US" sz="2400" b="1" dirty="0">
                <a:solidFill>
                  <a:srgbClr val="0000FF"/>
                </a:solidFill>
                <a:latin typeface="Consolas" pitchFamily="49" charset="0"/>
                <a:cs typeface="Consolas" pitchFamily="49" charset="0"/>
              </a:rPr>
              <a:t>    j = </a:t>
            </a:r>
            <a:r>
              <a:rPr lang="en-US" sz="2400" b="1" dirty="0" err="1">
                <a:solidFill>
                  <a:srgbClr val="0000FF"/>
                </a:solidFill>
                <a:latin typeface="Consolas" pitchFamily="49" charset="0"/>
                <a:cs typeface="Consolas" pitchFamily="49" charset="0"/>
              </a:rPr>
              <a:t>counter.getAndIncrement</a:t>
            </a:r>
            <a:r>
              <a:rPr lang="en-US" sz="2400" b="1" dirty="0">
                <a:solidFill>
                  <a:srgbClr val="0000FF"/>
                </a:solidFill>
                <a:latin typeface="Consolas" pitchFamily="49" charset="0"/>
                <a:cs typeface="Consolas" pitchFamily="49" charset="0"/>
              </a:rPr>
              <a:t>();</a:t>
            </a:r>
          </a:p>
          <a:p>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if</a:t>
            </a:r>
            <a:r>
              <a:rPr lang="en-US" sz="2400" b="1" dirty="0">
                <a:solidFill>
                  <a:srgbClr val="0000FF"/>
                </a:solidFill>
                <a:latin typeface="Consolas" pitchFamily="49" charset="0"/>
                <a:cs typeface="Consolas" pitchFamily="49" charset="0"/>
              </a:rPr>
              <a:t> (</a:t>
            </a:r>
            <a:r>
              <a:rPr lang="en-US" sz="2400" b="1" dirty="0" err="1">
                <a:solidFill>
                  <a:srgbClr val="0000FF"/>
                </a:solidFill>
                <a:latin typeface="Consolas" pitchFamily="49" charset="0"/>
                <a:cs typeface="Consolas" pitchFamily="49" charset="0"/>
              </a:rPr>
              <a:t>isPrime</a:t>
            </a:r>
            <a:r>
              <a:rPr lang="en-US" sz="2400" b="1" dirty="0">
                <a:solidFill>
                  <a:srgbClr val="0000FF"/>
                </a:solidFill>
                <a:latin typeface="Consolas" pitchFamily="49" charset="0"/>
                <a:cs typeface="Consolas" pitchFamily="49" charset="0"/>
              </a:rPr>
              <a:t>(j))</a:t>
            </a:r>
          </a:p>
          <a:p>
            <a:r>
              <a:rPr lang="en-US" sz="2400" b="1" dirty="0">
                <a:solidFill>
                  <a:srgbClr val="0000FF"/>
                </a:solidFill>
                <a:latin typeface="Consolas" pitchFamily="49" charset="0"/>
                <a:cs typeface="Consolas" pitchFamily="49" charset="0"/>
              </a:rPr>
              <a:t>      print(j);</a:t>
            </a:r>
          </a:p>
          <a:p>
            <a:r>
              <a:rPr lang="en-US" sz="2400" b="1" dirty="0">
                <a:solidFill>
                  <a:srgbClr val="0000FF"/>
                </a:solidFill>
                <a:latin typeface="Consolas" pitchFamily="49" charset="0"/>
                <a:cs typeface="Consolas" pitchFamily="49" charset="0"/>
              </a:rPr>
              <a:t>  }</a:t>
            </a:r>
          </a:p>
          <a:p>
            <a:r>
              <a:rPr lang="en-US" sz="2400" b="1" dirty="0">
                <a:solidFill>
                  <a:srgbClr val="0000FF"/>
                </a:solidFill>
                <a:latin typeface="Consolas" pitchFamily="49" charset="0"/>
                <a:cs typeface="Consolas" pitchFamily="49" charset="0"/>
              </a:rPr>
              <a: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5837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D195021-4D09-480D-B674-D4EFD6BE03A9}" type="slidenum">
              <a:rPr lang="x-none" sz="1400">
                <a:latin typeface="Comic Sans MS" pitchFamily="66" charset="0"/>
                <a:cs typeface="Arial" pitchFamily="34" charset="0"/>
              </a:rPr>
              <a:pPr algn="r" eaLnBrk="0" hangingPunct="0"/>
              <a:t>17</a:t>
            </a:fld>
            <a:endParaRPr lang="en-US" sz="1400">
              <a:latin typeface="Comic Sans MS" pitchFamily="66" charset="0"/>
              <a:cs typeface="Arial" pitchFamily="34" charset="0"/>
            </a:endParaRPr>
          </a:p>
        </p:txBody>
      </p:sp>
      <p:sp>
        <p:nvSpPr>
          <p:cNvPr id="58372" name="Text Box 13"/>
          <p:cNvSpPr txBox="1">
            <a:spLocks noChangeArrowheads="1"/>
          </p:cNvSpPr>
          <p:nvPr/>
        </p:nvSpPr>
        <p:spPr bwMode="auto">
          <a:xfrm>
            <a:off x="995363" y="2157413"/>
            <a:ext cx="7445375" cy="367485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rgbClr val="0000FF"/>
                </a:solidFill>
                <a:latin typeface="Consolas" pitchFamily="49" charset="0"/>
                <a:cs typeface="Consolas" pitchFamily="49" charset="0"/>
              </a:rPr>
              <a:t>Counter </a:t>
            </a:r>
            <a:r>
              <a:rPr lang="en-US" sz="2400" b="1" dirty="0" err="1">
                <a:solidFill>
                  <a:srgbClr val="0000FF"/>
                </a:solidFill>
                <a:latin typeface="Consolas" pitchFamily="49" charset="0"/>
                <a:cs typeface="Consolas" pitchFamily="49" charset="0"/>
              </a:rPr>
              <a:t>counter</a:t>
            </a:r>
            <a:r>
              <a:rPr lang="en-US" sz="2400" b="1" dirty="0">
                <a:solidFill>
                  <a:srgbClr val="0000FF"/>
                </a:solidFill>
                <a:latin typeface="Consolas" pitchFamily="49" charset="0"/>
                <a:cs typeface="Consolas" pitchFamily="49" charset="0"/>
              </a:rPr>
              <a:t> = </a:t>
            </a:r>
            <a:r>
              <a:rPr lang="en-US" sz="2400" b="1" dirty="0">
                <a:latin typeface="Consolas" pitchFamily="49" charset="0"/>
                <a:cs typeface="Consolas" pitchFamily="49" charset="0"/>
              </a:rPr>
              <a:t>new</a:t>
            </a:r>
            <a:r>
              <a:rPr lang="en-US" sz="2400" b="1" dirty="0">
                <a:solidFill>
                  <a:srgbClr val="0000FF"/>
                </a:solidFill>
                <a:latin typeface="Consolas" pitchFamily="49" charset="0"/>
                <a:cs typeface="Consolas" pitchFamily="49" charset="0"/>
              </a:rPr>
              <a:t> Counter(1);</a:t>
            </a:r>
          </a:p>
          <a:p>
            <a:r>
              <a:rPr lang="en-US" sz="2400" b="1" dirty="0">
                <a:solidFill>
                  <a:schemeClr val="folHlink"/>
                </a:solidFill>
                <a:latin typeface="Consolas" pitchFamily="49" charset="0"/>
                <a:cs typeface="Consolas" pitchFamily="49" charset="0"/>
              </a:rPr>
              <a:t>    </a:t>
            </a:r>
            <a:endParaRPr lang="en-US" sz="2400" b="1" i="1" dirty="0">
              <a:solidFill>
                <a:schemeClr val="folHlink"/>
              </a:solidFill>
              <a:latin typeface="Consolas" pitchFamily="49" charset="0"/>
              <a:cs typeface="Consolas" pitchFamily="49" charset="0"/>
            </a:endParaRPr>
          </a:p>
          <a:p>
            <a:r>
              <a:rPr lang="en-US" sz="2400" b="1" dirty="0">
                <a:solidFill>
                  <a:schemeClr val="folHlink"/>
                </a:solidFill>
                <a:latin typeface="Consolas" pitchFamily="49" charset="0"/>
                <a:cs typeface="Consolas" pitchFamily="49" charset="0"/>
              </a:rPr>
              <a:t>void </a:t>
            </a:r>
            <a:r>
              <a:rPr lang="en-US" sz="2400" b="1" dirty="0" err="1">
                <a:solidFill>
                  <a:schemeClr val="folHlink"/>
                </a:solidFill>
                <a:latin typeface="Consolas" pitchFamily="49" charset="0"/>
                <a:cs typeface="Consolas" pitchFamily="49" charset="0"/>
              </a:rPr>
              <a:t>primePrint</a:t>
            </a:r>
            <a:r>
              <a:rPr lang="en-US" sz="2400" b="1" dirty="0">
                <a:solidFill>
                  <a:schemeClr val="folHlink"/>
                </a:solidFill>
                <a:latin typeface="Consolas" pitchFamily="49" charset="0"/>
                <a:cs typeface="Consolas" pitchFamily="49" charset="0"/>
              </a:rPr>
              <a:t> {</a:t>
            </a:r>
          </a:p>
          <a:p>
            <a:r>
              <a:rPr lang="en-US" sz="2400" b="1" dirty="0">
                <a:solidFill>
                  <a:schemeClr val="folHlink"/>
                </a:solidFill>
                <a:latin typeface="Consolas" pitchFamily="49" charset="0"/>
                <a:cs typeface="Consolas" pitchFamily="49" charset="0"/>
              </a:rPr>
              <a:t>  long j = 0;</a:t>
            </a:r>
          </a:p>
          <a:p>
            <a:r>
              <a:rPr lang="en-US" sz="2400" b="1" dirty="0">
                <a:solidFill>
                  <a:schemeClr val="folHlink"/>
                </a:solidFill>
                <a:latin typeface="Consolas" pitchFamily="49" charset="0"/>
                <a:cs typeface="Consolas" pitchFamily="49" charset="0"/>
              </a:rPr>
              <a:t>  while (j &lt; 10</a:t>
            </a:r>
            <a:r>
              <a:rPr lang="en-US" sz="2400" b="1" baseline="30000" dirty="0">
                <a:solidFill>
                  <a:schemeClr val="folHlink"/>
                </a:solidFill>
                <a:latin typeface="Consolas" pitchFamily="49" charset="0"/>
                <a:cs typeface="Consolas" pitchFamily="49" charset="0"/>
              </a:rPr>
              <a:t>10</a:t>
            </a:r>
            <a:r>
              <a:rPr lang="en-US" sz="2400" b="1" dirty="0">
                <a:solidFill>
                  <a:schemeClr val="folHlink"/>
                </a:solidFill>
                <a:latin typeface="Consolas" pitchFamily="49" charset="0"/>
                <a:cs typeface="Consolas" pitchFamily="49" charset="0"/>
              </a:rPr>
              <a:t>) {</a:t>
            </a:r>
          </a:p>
          <a:p>
            <a:r>
              <a:rPr lang="en-US" sz="2400" b="1" dirty="0">
                <a:solidFill>
                  <a:schemeClr val="folHlink"/>
                </a:solidFill>
                <a:latin typeface="Consolas" pitchFamily="49" charset="0"/>
                <a:cs typeface="Consolas" pitchFamily="49" charset="0"/>
              </a:rPr>
              <a:t>    j = </a:t>
            </a:r>
            <a:r>
              <a:rPr lang="en-US" sz="2400" b="1" dirty="0" err="1">
                <a:solidFill>
                  <a:schemeClr val="folHlink"/>
                </a:solidFill>
                <a:latin typeface="Consolas" pitchFamily="49" charset="0"/>
                <a:cs typeface="Consolas" pitchFamily="49" charset="0"/>
              </a:rPr>
              <a:t>counter.getAndIncrement</a:t>
            </a:r>
            <a:r>
              <a:rPr lang="en-US" sz="2400" b="1" dirty="0">
                <a:solidFill>
                  <a:schemeClr val="folHlink"/>
                </a:solidFill>
                <a:latin typeface="Consolas" pitchFamily="49" charset="0"/>
                <a:cs typeface="Consolas" pitchFamily="49" charset="0"/>
              </a:rPr>
              <a:t>();</a:t>
            </a:r>
          </a:p>
          <a:p>
            <a:r>
              <a:rPr lang="en-US" sz="2400" b="1" dirty="0">
                <a:solidFill>
                  <a:schemeClr val="folHlink"/>
                </a:solidFill>
                <a:latin typeface="Consolas" pitchFamily="49" charset="0"/>
                <a:cs typeface="Consolas" pitchFamily="49" charset="0"/>
              </a:rPr>
              <a:t>    if (</a:t>
            </a:r>
            <a:r>
              <a:rPr lang="en-US" sz="2400" b="1" dirty="0" err="1">
                <a:solidFill>
                  <a:schemeClr val="folHlink"/>
                </a:solidFill>
                <a:latin typeface="Consolas" pitchFamily="49" charset="0"/>
                <a:cs typeface="Consolas" pitchFamily="49" charset="0"/>
              </a:rPr>
              <a:t>isPrime</a:t>
            </a:r>
            <a:r>
              <a:rPr lang="en-US" sz="2400" b="1" dirty="0">
                <a:solidFill>
                  <a:schemeClr val="folHlink"/>
                </a:solidFill>
                <a:latin typeface="Consolas" pitchFamily="49" charset="0"/>
                <a:cs typeface="Consolas" pitchFamily="49" charset="0"/>
              </a:rPr>
              <a:t>(j))</a:t>
            </a:r>
          </a:p>
          <a:p>
            <a:r>
              <a:rPr lang="en-US" sz="2400" b="1" dirty="0">
                <a:solidFill>
                  <a:schemeClr val="folHlink"/>
                </a:solidFill>
                <a:latin typeface="Consolas" pitchFamily="49" charset="0"/>
                <a:cs typeface="Consolas" pitchFamily="49" charset="0"/>
              </a:rPr>
              <a:t>      print(j);</a:t>
            </a:r>
          </a:p>
          <a:p>
            <a:r>
              <a:rPr lang="en-US" sz="2400" b="1" dirty="0">
                <a:solidFill>
                  <a:schemeClr val="folHlink"/>
                </a:solidFill>
                <a:latin typeface="Consolas" pitchFamily="49" charset="0"/>
                <a:cs typeface="Consolas" pitchFamily="49" charset="0"/>
              </a:rPr>
              <a:t>  }</a:t>
            </a:r>
          </a:p>
          <a:p>
            <a:r>
              <a:rPr lang="en-US" sz="2400" b="1" dirty="0">
                <a:solidFill>
                  <a:schemeClr val="folHlink"/>
                </a:solidFill>
                <a:latin typeface="Consolas" pitchFamily="49" charset="0"/>
                <a:cs typeface="Consolas" pitchFamily="49" charset="0"/>
              </a:rPr>
              <a:t>}</a:t>
            </a:r>
          </a:p>
        </p:txBody>
      </p:sp>
      <p:sp>
        <p:nvSpPr>
          <p:cNvPr id="58373" name="Rectangle 2"/>
          <p:cNvSpPr>
            <a:spLocks noGrp="1" noChangeArrowheads="1"/>
          </p:cNvSpPr>
          <p:nvPr>
            <p:ph type="title" idx="4294967295"/>
          </p:nvPr>
        </p:nvSpPr>
        <p:spPr/>
        <p:txBody>
          <a:bodyPr/>
          <a:lstStyle/>
          <a:p>
            <a:r>
              <a:rPr lang="en-US"/>
              <a:t>Procedure for Thread </a:t>
            </a:r>
            <a:r>
              <a:rPr lang="en-US" i="1"/>
              <a:t>i</a:t>
            </a:r>
            <a:endParaRPr lang="en-US"/>
          </a:p>
        </p:txBody>
      </p:sp>
      <p:sp>
        <p:nvSpPr>
          <p:cNvPr id="58374" name="AutoShape 5"/>
          <p:cNvSpPr>
            <a:spLocks noChangeArrowheads="1"/>
          </p:cNvSpPr>
          <p:nvPr/>
        </p:nvSpPr>
        <p:spPr bwMode="auto">
          <a:xfrm>
            <a:off x="958850" y="2033588"/>
            <a:ext cx="6302375" cy="487362"/>
          </a:xfrm>
          <a:prstGeom prst="wedgeRoundRectCallout">
            <a:avLst>
              <a:gd name="adj1" fmla="val 44282"/>
              <a:gd name="adj2" fmla="val 378667"/>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58375" name="Text Box 6"/>
          <p:cNvSpPr txBox="1">
            <a:spLocks noChangeArrowheads="1"/>
          </p:cNvSpPr>
          <p:nvPr/>
        </p:nvSpPr>
        <p:spPr bwMode="auto">
          <a:xfrm>
            <a:off x="5026025" y="4256088"/>
            <a:ext cx="419100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mj-lt"/>
              </a:rPr>
              <a:t>Shared counter</a:t>
            </a:r>
          </a:p>
          <a:p>
            <a:pPr algn="ctr" eaLnBrk="0" hangingPunct="0"/>
            <a:r>
              <a:rPr lang="en-US" sz="2800" b="1" dirty="0">
                <a:solidFill>
                  <a:srgbClr val="FF0000"/>
                </a:solidFill>
                <a:latin typeface="+mj-lt"/>
              </a:rPr>
              <a:t>object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1"/>
          <p:cNvSpPr>
            <a:spLocks noGrp="1"/>
          </p:cNvSpPr>
          <p:nvPr>
            <p:ph type="ftr" sz="quarter" idx="10"/>
          </p:nvPr>
        </p:nvSpPr>
        <p:spPr/>
        <p:txBody>
          <a:bodyPr/>
          <a:lstStyle/>
          <a:p>
            <a:r>
              <a:rPr lang="en-US">
                <a:latin typeface="+mj-lt"/>
              </a:rPr>
              <a:t>Art of Multiprocessor Programming</a:t>
            </a:r>
          </a:p>
        </p:txBody>
      </p:sp>
      <p:sp>
        <p:nvSpPr>
          <p:cNvPr id="6041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66644EA-4BD2-4780-8885-4504317ABF51}" type="slidenum">
              <a:rPr lang="x-none" sz="1400">
                <a:latin typeface="+mj-lt"/>
                <a:cs typeface="Arial" pitchFamily="34" charset="0"/>
              </a:rPr>
              <a:pPr algn="r" eaLnBrk="0" hangingPunct="0"/>
              <a:t>18</a:t>
            </a:fld>
            <a:endParaRPr lang="en-US" sz="1400">
              <a:latin typeface="+mj-lt"/>
              <a:cs typeface="Arial" pitchFamily="34" charset="0"/>
            </a:endParaRPr>
          </a:p>
        </p:txBody>
      </p:sp>
      <p:sp>
        <p:nvSpPr>
          <p:cNvPr id="60420" name="Rectangle 2"/>
          <p:cNvSpPr>
            <a:spLocks noGrp="1" noChangeArrowheads="1"/>
          </p:cNvSpPr>
          <p:nvPr>
            <p:ph type="title" idx="4294967295"/>
          </p:nvPr>
        </p:nvSpPr>
        <p:spPr>
          <a:xfrm>
            <a:off x="685800" y="261938"/>
            <a:ext cx="7772400" cy="1143000"/>
          </a:xfrm>
        </p:spPr>
        <p:txBody>
          <a:bodyPr/>
          <a:lstStyle/>
          <a:p>
            <a:r>
              <a:rPr lang="en-US"/>
              <a:t>Where Things Reside</a:t>
            </a:r>
          </a:p>
        </p:txBody>
      </p:sp>
      <p:grpSp>
        <p:nvGrpSpPr>
          <p:cNvPr id="60421" name="Group 3"/>
          <p:cNvGrpSpPr>
            <a:grpSpLocks/>
          </p:cNvGrpSpPr>
          <p:nvPr/>
        </p:nvGrpSpPr>
        <p:grpSpPr bwMode="auto">
          <a:xfrm>
            <a:off x="2668588" y="2386013"/>
            <a:ext cx="4267200" cy="2527300"/>
            <a:chOff x="2038" y="1558"/>
            <a:chExt cx="1847" cy="1318"/>
          </a:xfrm>
        </p:grpSpPr>
        <p:sp>
          <p:nvSpPr>
            <p:cNvPr id="60422" name="Rectangle 4"/>
            <p:cNvSpPr>
              <a:spLocks noChangeArrowheads="1"/>
            </p:cNvSpPr>
            <p:nvPr/>
          </p:nvSpPr>
          <p:spPr bwMode="auto">
            <a:xfrm>
              <a:off x="2262" y="2073"/>
              <a:ext cx="335" cy="138"/>
            </a:xfrm>
            <a:prstGeom prst="rect">
              <a:avLst/>
            </a:prstGeom>
            <a:solidFill>
              <a:srgbClr val="FF3399"/>
            </a:solidFill>
            <a:ln w="38100">
              <a:solidFill>
                <a:schemeClr val="tx1"/>
              </a:solidFill>
              <a:miter lim="800000"/>
              <a:headEnd/>
              <a:tailEnd/>
            </a:ln>
          </p:spPr>
          <p:txBody>
            <a:bodyPr wrap="none" anchor="ctr"/>
            <a:lstStyle/>
            <a:p>
              <a:pPr algn="ctr" eaLnBrk="0" hangingPunct="0"/>
              <a:r>
                <a:rPr lang="en-US" sz="1600">
                  <a:solidFill>
                    <a:schemeClr val="bg1"/>
                  </a:solidFill>
                  <a:latin typeface="+mj-lt"/>
                </a:rPr>
                <a:t>cache</a:t>
              </a:r>
            </a:p>
          </p:txBody>
        </p:sp>
        <p:sp>
          <p:nvSpPr>
            <p:cNvPr id="60423" name="AutoShape 5"/>
            <p:cNvSpPr>
              <a:spLocks noChangeArrowheads="1"/>
            </p:cNvSpPr>
            <p:nvPr/>
          </p:nvSpPr>
          <p:spPr bwMode="auto">
            <a:xfrm>
              <a:off x="2038" y="2223"/>
              <a:ext cx="1845" cy="228"/>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r>
                <a:rPr lang="en-US" sz="2000">
                  <a:solidFill>
                    <a:schemeClr val="tx2"/>
                  </a:solidFill>
                  <a:latin typeface="+mj-lt"/>
                </a:rPr>
                <a:t>Bus</a:t>
              </a:r>
            </a:p>
          </p:txBody>
        </p:sp>
        <p:grpSp>
          <p:nvGrpSpPr>
            <p:cNvPr id="60424" name="Group 6"/>
            <p:cNvGrpSpPr>
              <a:grpSpLocks/>
            </p:cNvGrpSpPr>
            <p:nvPr/>
          </p:nvGrpSpPr>
          <p:grpSpPr bwMode="auto">
            <a:xfrm>
              <a:off x="2813" y="1577"/>
              <a:ext cx="315" cy="418"/>
              <a:chOff x="2496" y="2725"/>
              <a:chExt cx="712" cy="739"/>
            </a:xfrm>
          </p:grpSpPr>
          <p:sp>
            <p:nvSpPr>
              <p:cNvPr id="60425" name="Rectangle 7"/>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26" name="Freeform 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60427" name="Group 9"/>
              <p:cNvGrpSpPr>
                <a:grpSpLocks/>
              </p:cNvGrpSpPr>
              <p:nvPr/>
            </p:nvGrpSpPr>
            <p:grpSpPr bwMode="auto">
              <a:xfrm>
                <a:off x="3072" y="2832"/>
                <a:ext cx="136" cy="632"/>
                <a:chOff x="3072" y="2832"/>
                <a:chExt cx="136" cy="632"/>
              </a:xfrm>
            </p:grpSpPr>
            <p:sp>
              <p:nvSpPr>
                <p:cNvPr id="60428" name="Freeform 1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29" name="Freeform 1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0" name="Freeform 1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60431" name="Group 13"/>
              <p:cNvGrpSpPr>
                <a:grpSpLocks/>
              </p:cNvGrpSpPr>
              <p:nvPr/>
            </p:nvGrpSpPr>
            <p:grpSpPr bwMode="auto">
              <a:xfrm flipH="1">
                <a:off x="2496" y="2832"/>
                <a:ext cx="136" cy="632"/>
                <a:chOff x="3072" y="2832"/>
                <a:chExt cx="136" cy="632"/>
              </a:xfrm>
            </p:grpSpPr>
            <p:sp>
              <p:nvSpPr>
                <p:cNvPr id="60432" name="Freeform 1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3" name="Freeform 1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4" name="Freeform 1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60435" name="Group 17"/>
            <p:cNvGrpSpPr>
              <a:grpSpLocks/>
            </p:cNvGrpSpPr>
            <p:nvPr/>
          </p:nvGrpSpPr>
          <p:grpSpPr bwMode="auto">
            <a:xfrm>
              <a:off x="2263" y="1558"/>
              <a:ext cx="378" cy="457"/>
              <a:chOff x="1008" y="2720"/>
              <a:chExt cx="856" cy="808"/>
            </a:xfrm>
          </p:grpSpPr>
          <p:sp>
            <p:nvSpPr>
              <p:cNvPr id="60436" name="Rectangle 18"/>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37" name="Freeform 1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8" name="Freeform 2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9" name="Freeform 2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0" name="Freeform 2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1" name="Freeform 2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2" name="Freeform 2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3" name="Freeform 2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4" name="Freeform 2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60445" name="Group 27"/>
            <p:cNvGrpSpPr>
              <a:grpSpLocks/>
            </p:cNvGrpSpPr>
            <p:nvPr/>
          </p:nvGrpSpPr>
          <p:grpSpPr bwMode="auto">
            <a:xfrm flipH="1">
              <a:off x="3299" y="1558"/>
              <a:ext cx="379" cy="457"/>
              <a:chOff x="1008" y="2720"/>
              <a:chExt cx="856" cy="808"/>
            </a:xfrm>
          </p:grpSpPr>
          <p:sp>
            <p:nvSpPr>
              <p:cNvPr id="60446" name="Rectangle 28"/>
              <p:cNvSpPr>
                <a:spLocks noChangeArrowheads="1"/>
              </p:cNvSpPr>
              <p:nvPr/>
            </p:nvSpPr>
            <p:spPr bwMode="auto">
              <a:xfrm>
                <a:off x="1032" y="3304"/>
                <a:ext cx="488" cy="160"/>
              </a:xfrm>
              <a:prstGeom prst="rect">
                <a:avLst/>
              </a:prstGeom>
              <a:solidFill>
                <a:srgbClr val="FFFF99"/>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47" name="Freeform 2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8" name="Freeform 3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9" name="Freeform 3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0" name="Freeform 3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1"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2" name="Freeform 3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3" name="Freeform 3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4" name="Freeform 3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sp>
          <p:nvSpPr>
            <p:cNvPr id="60455" name="AutoShape 37"/>
            <p:cNvSpPr>
              <a:spLocks noChangeArrowheads="1"/>
            </p:cNvSpPr>
            <p:nvPr/>
          </p:nvSpPr>
          <p:spPr bwMode="auto">
            <a:xfrm>
              <a:off x="2040" y="2219"/>
              <a:ext cx="1845" cy="229"/>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r>
                <a:rPr lang="en-US" sz="1400">
                  <a:solidFill>
                    <a:schemeClr val="tx2"/>
                  </a:solidFill>
                  <a:latin typeface="+mj-lt"/>
                </a:rPr>
                <a:t>Bus</a:t>
              </a:r>
            </a:p>
          </p:txBody>
        </p:sp>
        <p:sp>
          <p:nvSpPr>
            <p:cNvPr id="60456" name="Rectangle 38"/>
            <p:cNvSpPr>
              <a:spLocks noChangeArrowheads="1"/>
            </p:cNvSpPr>
            <p:nvPr/>
          </p:nvSpPr>
          <p:spPr bwMode="auto">
            <a:xfrm>
              <a:off x="2197" y="2562"/>
              <a:ext cx="1551" cy="314"/>
            </a:xfrm>
            <a:prstGeom prst="rect">
              <a:avLst/>
            </a:prstGeom>
            <a:solidFill>
              <a:schemeClr val="hlink"/>
            </a:solidFill>
            <a:ln w="38100">
              <a:solidFill>
                <a:schemeClr val="tx1"/>
              </a:solidFill>
              <a:miter lim="800000"/>
              <a:headEnd/>
              <a:tailEnd/>
            </a:ln>
          </p:spPr>
          <p:txBody>
            <a:bodyPr wrap="none" anchor="ctr"/>
            <a:lstStyle/>
            <a:p>
              <a:pPr algn="ctr" eaLnBrk="0" hangingPunct="0"/>
              <a:endParaRPr lang="en-US" sz="2400">
                <a:solidFill>
                  <a:schemeClr val="tx2"/>
                </a:solidFill>
                <a:latin typeface="+mj-lt"/>
              </a:endParaRPr>
            </a:p>
          </p:txBody>
        </p:sp>
        <p:sp>
          <p:nvSpPr>
            <p:cNvPr id="60457" name="AutoShape 39"/>
            <p:cNvSpPr>
              <a:spLocks noChangeArrowheads="1"/>
            </p:cNvSpPr>
            <p:nvPr/>
          </p:nvSpPr>
          <p:spPr bwMode="auto">
            <a:xfrm>
              <a:off x="2868" y="2408"/>
              <a:ext cx="228" cy="126"/>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58" name="Rectangle 40"/>
            <p:cNvSpPr>
              <a:spLocks noChangeArrowheads="1"/>
            </p:cNvSpPr>
            <p:nvPr/>
          </p:nvSpPr>
          <p:spPr bwMode="auto">
            <a:xfrm>
              <a:off x="3351" y="2073"/>
              <a:ext cx="335" cy="137"/>
            </a:xfrm>
            <a:prstGeom prst="rect">
              <a:avLst/>
            </a:prstGeom>
            <a:solidFill>
              <a:srgbClr val="FFFF99"/>
            </a:solidFill>
            <a:ln w="38100">
              <a:solidFill>
                <a:schemeClr val="tx1"/>
              </a:solidFill>
              <a:miter lim="800000"/>
              <a:headEnd/>
              <a:tailEnd/>
            </a:ln>
          </p:spPr>
          <p:txBody>
            <a:bodyPr wrap="none" anchor="ctr"/>
            <a:lstStyle/>
            <a:p>
              <a:pPr algn="ctr" eaLnBrk="0" hangingPunct="0"/>
              <a:r>
                <a:rPr lang="en-US" sz="1600">
                  <a:latin typeface="+mj-lt"/>
                </a:rPr>
                <a:t>cache</a:t>
              </a:r>
            </a:p>
          </p:txBody>
        </p:sp>
        <p:sp>
          <p:nvSpPr>
            <p:cNvPr id="60459" name="Rectangle 41"/>
            <p:cNvSpPr>
              <a:spLocks noChangeArrowheads="1"/>
            </p:cNvSpPr>
            <p:nvPr/>
          </p:nvSpPr>
          <p:spPr bwMode="auto">
            <a:xfrm>
              <a:off x="2830" y="2073"/>
              <a:ext cx="335" cy="137"/>
            </a:xfrm>
            <a:prstGeom prst="rect">
              <a:avLst/>
            </a:prstGeom>
            <a:solidFill>
              <a:schemeClr val="accent1"/>
            </a:solidFill>
            <a:ln w="38100">
              <a:solidFill>
                <a:schemeClr val="tx1"/>
              </a:solidFill>
              <a:miter lim="800000"/>
              <a:headEnd/>
              <a:tailEnd/>
            </a:ln>
          </p:spPr>
          <p:txBody>
            <a:bodyPr wrap="none" anchor="ctr"/>
            <a:lstStyle/>
            <a:p>
              <a:pPr algn="ctr" eaLnBrk="0" hangingPunct="0"/>
              <a:r>
                <a:rPr lang="en-US" sz="1600">
                  <a:solidFill>
                    <a:schemeClr val="bg1"/>
                  </a:solidFill>
                  <a:latin typeface="+mj-lt"/>
                </a:rPr>
                <a:t>cache</a:t>
              </a:r>
            </a:p>
          </p:txBody>
        </p:sp>
      </p:grpSp>
      <p:sp>
        <p:nvSpPr>
          <p:cNvPr id="60460" name="Rectangle 42"/>
          <p:cNvSpPr>
            <a:spLocks noChangeArrowheads="1"/>
          </p:cNvSpPr>
          <p:nvPr/>
        </p:nvSpPr>
        <p:spPr bwMode="auto">
          <a:xfrm>
            <a:off x="3541713" y="4405313"/>
            <a:ext cx="406400" cy="449262"/>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61" name="Text Box 43"/>
          <p:cNvSpPr txBox="1">
            <a:spLocks noChangeArrowheads="1"/>
          </p:cNvSpPr>
          <p:nvPr/>
        </p:nvSpPr>
        <p:spPr bwMode="auto">
          <a:xfrm>
            <a:off x="3598863" y="4451350"/>
            <a:ext cx="339725" cy="396875"/>
          </a:xfrm>
          <a:prstGeom prst="rect">
            <a:avLst/>
          </a:prstGeom>
          <a:noFill/>
          <a:ln w="9525">
            <a:noFill/>
            <a:miter lim="800000"/>
            <a:headEnd/>
            <a:tailEnd/>
          </a:ln>
        </p:spPr>
        <p:txBody>
          <a:bodyPr wrap="none">
            <a:spAutoFit/>
          </a:bodyPr>
          <a:lstStyle/>
          <a:p>
            <a:pPr algn="r" eaLnBrk="0" hangingPunct="0"/>
            <a:r>
              <a:rPr lang="en-US" sz="2000" b="1">
                <a:latin typeface="+mj-lt"/>
              </a:rPr>
              <a:t>1</a:t>
            </a:r>
          </a:p>
        </p:txBody>
      </p:sp>
      <p:sp>
        <p:nvSpPr>
          <p:cNvPr id="60462" name="Text Box 44"/>
          <p:cNvSpPr txBox="1">
            <a:spLocks noChangeArrowheads="1"/>
          </p:cNvSpPr>
          <p:nvPr/>
        </p:nvSpPr>
        <p:spPr bwMode="auto">
          <a:xfrm>
            <a:off x="736600" y="5489575"/>
            <a:ext cx="2400300" cy="457200"/>
          </a:xfrm>
          <a:prstGeom prst="rect">
            <a:avLst/>
          </a:prstGeom>
          <a:noFill/>
          <a:ln w="9525">
            <a:noFill/>
            <a:miter lim="800000"/>
            <a:headEnd/>
            <a:tailEnd/>
          </a:ln>
        </p:spPr>
        <p:txBody>
          <a:bodyPr wrap="none">
            <a:spAutoFit/>
          </a:bodyPr>
          <a:lstStyle/>
          <a:p>
            <a:pPr algn="r" eaLnBrk="0" hangingPunct="0"/>
            <a:r>
              <a:rPr lang="en-US" sz="2400" b="1">
                <a:latin typeface="+mj-lt"/>
              </a:rPr>
              <a:t>shared counter</a:t>
            </a:r>
          </a:p>
        </p:txBody>
      </p:sp>
      <p:sp>
        <p:nvSpPr>
          <p:cNvPr id="60463" name="Line 45"/>
          <p:cNvSpPr>
            <a:spLocks noChangeShapeType="1"/>
          </p:cNvSpPr>
          <p:nvPr/>
        </p:nvSpPr>
        <p:spPr bwMode="auto">
          <a:xfrm flipV="1">
            <a:off x="3013075" y="5026025"/>
            <a:ext cx="431800" cy="520700"/>
          </a:xfrm>
          <a:prstGeom prst="line">
            <a:avLst/>
          </a:prstGeom>
          <a:noFill/>
          <a:ln w="38100">
            <a:solidFill>
              <a:schemeClr val="tx1"/>
            </a:solidFill>
            <a:round/>
            <a:headEnd/>
            <a:tailEnd type="triangle" w="med" len="med"/>
          </a:ln>
        </p:spPr>
        <p:txBody>
          <a:bodyPr wrap="none" anchor="ctr"/>
          <a:lstStyle/>
          <a:p>
            <a:endParaRPr lang="en-US">
              <a:latin typeface="+mj-lt"/>
            </a:endParaRPr>
          </a:p>
        </p:txBody>
      </p:sp>
      <p:sp>
        <p:nvSpPr>
          <p:cNvPr id="60464" name="Text Box 46"/>
          <p:cNvSpPr txBox="1">
            <a:spLocks noChangeArrowheads="1"/>
          </p:cNvSpPr>
          <p:nvPr/>
        </p:nvSpPr>
        <p:spPr bwMode="auto">
          <a:xfrm>
            <a:off x="6864350" y="4305300"/>
            <a:ext cx="1014413" cy="641350"/>
          </a:xfrm>
          <a:prstGeom prst="rect">
            <a:avLst/>
          </a:prstGeom>
          <a:noFill/>
          <a:ln w="9525">
            <a:noFill/>
            <a:miter lim="800000"/>
            <a:headEnd/>
            <a:tailEnd/>
          </a:ln>
        </p:spPr>
        <p:txBody>
          <a:bodyPr wrap="none">
            <a:spAutoFit/>
          </a:bodyPr>
          <a:lstStyle/>
          <a:p>
            <a:pPr algn="r" eaLnBrk="0" hangingPunct="0"/>
            <a:r>
              <a:rPr lang="en-US">
                <a:latin typeface="+mj-lt"/>
              </a:rPr>
              <a:t>shared </a:t>
            </a:r>
          </a:p>
          <a:p>
            <a:pPr algn="r" eaLnBrk="0" hangingPunct="0"/>
            <a:r>
              <a:rPr lang="en-US">
                <a:latin typeface="+mj-lt"/>
              </a:rPr>
              <a:t>memory</a:t>
            </a:r>
          </a:p>
        </p:txBody>
      </p:sp>
      <p:sp>
        <p:nvSpPr>
          <p:cNvPr id="60465" name="Text Box 47"/>
          <p:cNvSpPr txBox="1">
            <a:spLocks noChangeArrowheads="1"/>
          </p:cNvSpPr>
          <p:nvPr/>
        </p:nvSpPr>
        <p:spPr bwMode="auto">
          <a:xfrm>
            <a:off x="327025" y="1387475"/>
            <a:ext cx="1128713" cy="784830"/>
          </a:xfrm>
          <a:prstGeom prst="rect">
            <a:avLst/>
          </a:prstGeom>
          <a:solidFill>
            <a:srgbClr val="FFFFCC"/>
          </a:solidFill>
          <a:ln w="9525">
            <a:noFill/>
            <a:miter lim="800000"/>
            <a:headEnd/>
            <a:tailEnd/>
          </a:ln>
        </p:spPr>
        <p:txBody>
          <a:bodyPr>
            <a:spAutoFit/>
          </a:bodyPr>
          <a:lstStyle/>
          <a:p>
            <a:pPr eaLnBrk="0" hangingPunct="0"/>
            <a:r>
              <a:rPr lang="en-US" sz="500" b="1" dirty="0">
                <a:latin typeface="Consolas" pitchFamily="49" charset="0"/>
                <a:cs typeface="Consolas" pitchFamily="49" charset="0"/>
              </a:rPr>
              <a:t>void</a:t>
            </a:r>
            <a:r>
              <a:rPr lang="en-US" sz="500" b="1" dirty="0">
                <a:solidFill>
                  <a:srgbClr val="0000FF"/>
                </a:solidFill>
                <a:latin typeface="Consolas" pitchFamily="49" charset="0"/>
                <a:cs typeface="Consolas" pitchFamily="49" charset="0"/>
              </a:rPr>
              <a:t> </a:t>
            </a:r>
            <a:r>
              <a:rPr lang="en-US" sz="500" b="1" dirty="0" err="1">
                <a:solidFill>
                  <a:srgbClr val="0000FF"/>
                </a:solidFill>
                <a:latin typeface="Consolas" pitchFamily="49" charset="0"/>
                <a:cs typeface="Consolas" pitchFamily="49" charset="0"/>
              </a:rPr>
              <a:t>primePrint</a:t>
            </a:r>
            <a:r>
              <a:rPr lang="en-US" sz="500" b="1" dirty="0">
                <a:solidFill>
                  <a:srgbClr val="0000FF"/>
                </a:solidFill>
                <a:latin typeface="Consolas" pitchFamily="49" charset="0"/>
                <a:cs typeface="Consolas" pitchFamily="49" charset="0"/>
              </a:rPr>
              <a:t> {</a:t>
            </a:r>
          </a:p>
          <a:p>
            <a:pPr eaLnBrk="0" hangingPunct="0"/>
            <a:r>
              <a:rPr lang="en-US" sz="500" b="1" dirty="0">
                <a:solidFill>
                  <a:srgbClr val="0000FF"/>
                </a:solidFill>
                <a:latin typeface="Consolas" pitchFamily="49" charset="0"/>
                <a:cs typeface="Consolas" pitchFamily="49" charset="0"/>
              </a:rPr>
              <a:t>  </a:t>
            </a:r>
            <a:r>
              <a:rPr lang="en-US" sz="500" b="1" dirty="0" err="1">
                <a:solidFill>
                  <a:srgbClr val="0000FF"/>
                </a:solidFill>
                <a:latin typeface="Consolas" pitchFamily="49" charset="0"/>
                <a:cs typeface="Consolas" pitchFamily="49" charset="0"/>
              </a:rPr>
              <a:t>int</a:t>
            </a:r>
            <a:r>
              <a:rPr lang="en-US" sz="500" b="1" dirty="0">
                <a:solidFill>
                  <a:srgbClr val="0000FF"/>
                </a:solidFill>
                <a:latin typeface="Consolas" pitchFamily="49" charset="0"/>
                <a:cs typeface="Consolas" pitchFamily="49" charset="0"/>
              </a:rPr>
              <a:t> </a:t>
            </a:r>
            <a:r>
              <a:rPr lang="en-US" sz="500" b="1" dirty="0" err="1">
                <a:solidFill>
                  <a:srgbClr val="0000FF"/>
                </a:solidFill>
                <a:latin typeface="Consolas" pitchFamily="49" charset="0"/>
                <a:cs typeface="Consolas" pitchFamily="49" charset="0"/>
              </a:rPr>
              <a:t>i</a:t>
            </a:r>
            <a:r>
              <a:rPr lang="en-US" sz="500" b="1" dirty="0">
                <a:solidFill>
                  <a:srgbClr val="0000FF"/>
                </a:solidFill>
                <a:latin typeface="Consolas" pitchFamily="49" charset="0"/>
                <a:cs typeface="Consolas" pitchFamily="49" charset="0"/>
              </a:rPr>
              <a:t> = </a:t>
            </a:r>
            <a:r>
              <a:rPr lang="en-US" sz="500" b="1" dirty="0" err="1">
                <a:solidFill>
                  <a:srgbClr val="0000FF"/>
                </a:solidFill>
                <a:latin typeface="Consolas" pitchFamily="49" charset="0"/>
                <a:cs typeface="Consolas" pitchFamily="49" charset="0"/>
              </a:rPr>
              <a:t>ThreadID.get</a:t>
            </a:r>
            <a:r>
              <a:rPr lang="en-US" sz="500" b="1" dirty="0">
                <a:solidFill>
                  <a:srgbClr val="0000FF"/>
                </a:solidFill>
                <a:latin typeface="Consolas" pitchFamily="49" charset="0"/>
                <a:cs typeface="Consolas" pitchFamily="49" charset="0"/>
              </a:rPr>
              <a:t>(); // IDs in {0..9}</a:t>
            </a:r>
          </a:p>
          <a:p>
            <a:pPr eaLnBrk="0" hangingPunct="0"/>
            <a:r>
              <a:rPr lang="en-US" sz="500" b="1" dirty="0">
                <a:latin typeface="Consolas" pitchFamily="49" charset="0"/>
                <a:cs typeface="Consolas" pitchFamily="49" charset="0"/>
              </a:rPr>
              <a:t>  for</a:t>
            </a:r>
            <a:r>
              <a:rPr lang="en-US" sz="500" b="1" dirty="0">
                <a:solidFill>
                  <a:schemeClr val="accent2"/>
                </a:solidFill>
                <a:latin typeface="Consolas" pitchFamily="49" charset="0"/>
                <a:cs typeface="Consolas" pitchFamily="49" charset="0"/>
              </a:rPr>
              <a:t> </a:t>
            </a:r>
            <a:r>
              <a:rPr lang="en-US" sz="500" b="1" dirty="0">
                <a:solidFill>
                  <a:srgbClr val="0000FF"/>
                </a:solidFill>
                <a:latin typeface="Consolas" pitchFamily="49" charset="0"/>
                <a:cs typeface="Consolas" pitchFamily="49" charset="0"/>
              </a:rPr>
              <a:t>(j = </a:t>
            </a:r>
            <a:r>
              <a:rPr lang="en-US" sz="500" b="1" dirty="0" err="1">
                <a:solidFill>
                  <a:srgbClr val="0000FF"/>
                </a:solidFill>
                <a:latin typeface="Consolas" pitchFamily="49" charset="0"/>
                <a:cs typeface="Consolas" pitchFamily="49" charset="0"/>
              </a:rPr>
              <a:t>i</a:t>
            </a:r>
            <a:r>
              <a:rPr lang="en-US" sz="500" b="1" dirty="0">
                <a:solidFill>
                  <a:srgbClr val="0000FF"/>
                </a:solidFill>
                <a:latin typeface="Consolas" pitchFamily="49" charset="0"/>
                <a:cs typeface="Consolas" pitchFamily="49" charset="0"/>
              </a:rPr>
              <a:t>*10</a:t>
            </a:r>
            <a:r>
              <a:rPr lang="en-US" sz="500" b="1" baseline="30000" dirty="0">
                <a:solidFill>
                  <a:srgbClr val="0000FF"/>
                </a:solidFill>
                <a:latin typeface="Consolas" pitchFamily="49" charset="0"/>
                <a:cs typeface="Consolas" pitchFamily="49" charset="0"/>
              </a:rPr>
              <a:t>9</a:t>
            </a:r>
            <a:r>
              <a:rPr lang="en-US" sz="500" b="1" dirty="0">
                <a:solidFill>
                  <a:srgbClr val="0000FF"/>
                </a:solidFill>
                <a:latin typeface="Consolas" pitchFamily="49" charset="0"/>
                <a:cs typeface="Consolas" pitchFamily="49" charset="0"/>
              </a:rPr>
              <a:t>+1, j&lt;(i+1)*10</a:t>
            </a:r>
            <a:r>
              <a:rPr lang="en-US" sz="500" b="1" baseline="30000" dirty="0">
                <a:solidFill>
                  <a:srgbClr val="0000FF"/>
                </a:solidFill>
                <a:latin typeface="Consolas" pitchFamily="49" charset="0"/>
                <a:cs typeface="Consolas" pitchFamily="49" charset="0"/>
              </a:rPr>
              <a:t>9</a:t>
            </a:r>
            <a:r>
              <a:rPr lang="en-US" sz="500" b="1" dirty="0">
                <a:solidFill>
                  <a:srgbClr val="0000FF"/>
                </a:solidFill>
                <a:latin typeface="Consolas" pitchFamily="49" charset="0"/>
                <a:cs typeface="Consolas" pitchFamily="49" charset="0"/>
              </a:rPr>
              <a:t>; j++) {</a:t>
            </a:r>
          </a:p>
          <a:p>
            <a:pPr eaLnBrk="0" hangingPunct="0"/>
            <a:r>
              <a:rPr lang="en-US" sz="500" b="1" dirty="0">
                <a:solidFill>
                  <a:schemeClr val="accent2"/>
                </a:solidFill>
                <a:latin typeface="Consolas" pitchFamily="49" charset="0"/>
                <a:cs typeface="Consolas" pitchFamily="49" charset="0"/>
              </a:rPr>
              <a:t>    </a:t>
            </a:r>
            <a:r>
              <a:rPr lang="en-US" sz="500" b="1" dirty="0">
                <a:latin typeface="Consolas" pitchFamily="49" charset="0"/>
                <a:cs typeface="Consolas" pitchFamily="49" charset="0"/>
              </a:rPr>
              <a:t>if</a:t>
            </a:r>
            <a:r>
              <a:rPr lang="en-US" sz="500" b="1" dirty="0">
                <a:solidFill>
                  <a:schemeClr val="accent2"/>
                </a:solidFill>
                <a:latin typeface="Consolas" pitchFamily="49" charset="0"/>
                <a:cs typeface="Consolas" pitchFamily="49" charset="0"/>
              </a:rPr>
              <a:t> </a:t>
            </a:r>
            <a:r>
              <a:rPr lang="en-US" sz="500" b="1" dirty="0">
                <a:solidFill>
                  <a:srgbClr val="0000FF"/>
                </a:solidFill>
                <a:latin typeface="Consolas" pitchFamily="49" charset="0"/>
                <a:cs typeface="Consolas" pitchFamily="49" charset="0"/>
              </a:rPr>
              <a:t>(</a:t>
            </a:r>
            <a:r>
              <a:rPr lang="en-US" sz="500" b="1" dirty="0" err="1">
                <a:solidFill>
                  <a:srgbClr val="0000FF"/>
                </a:solidFill>
                <a:latin typeface="Consolas" pitchFamily="49" charset="0"/>
                <a:cs typeface="Consolas" pitchFamily="49" charset="0"/>
              </a:rPr>
              <a:t>isPrime</a:t>
            </a:r>
            <a:r>
              <a:rPr lang="en-US" sz="500" b="1" dirty="0">
                <a:solidFill>
                  <a:srgbClr val="0000FF"/>
                </a:solidFill>
                <a:latin typeface="Consolas" pitchFamily="49" charset="0"/>
                <a:cs typeface="Consolas" pitchFamily="49" charset="0"/>
              </a:rPr>
              <a:t>(j))</a:t>
            </a:r>
          </a:p>
          <a:p>
            <a:pPr eaLnBrk="0" hangingPunct="0"/>
            <a:r>
              <a:rPr lang="en-US" sz="500" b="1" dirty="0">
                <a:solidFill>
                  <a:schemeClr val="accent2"/>
                </a:solidFill>
                <a:latin typeface="Consolas" pitchFamily="49" charset="0"/>
                <a:cs typeface="Consolas" pitchFamily="49" charset="0"/>
              </a:rPr>
              <a:t>      </a:t>
            </a:r>
            <a:r>
              <a:rPr lang="en-US" sz="500" b="1" dirty="0">
                <a:solidFill>
                  <a:srgbClr val="0000FF"/>
                </a:solidFill>
                <a:latin typeface="Consolas" pitchFamily="49" charset="0"/>
                <a:cs typeface="Consolas" pitchFamily="49" charset="0"/>
              </a:rPr>
              <a:t>print(j);</a:t>
            </a:r>
          </a:p>
          <a:p>
            <a:pPr eaLnBrk="0" hangingPunct="0"/>
            <a:r>
              <a:rPr lang="en-US" sz="500" b="1" dirty="0">
                <a:solidFill>
                  <a:srgbClr val="0000FF"/>
                </a:solidFill>
                <a:latin typeface="Consolas" pitchFamily="49" charset="0"/>
                <a:cs typeface="Consolas" pitchFamily="49" charset="0"/>
              </a:rPr>
              <a:t>  }</a:t>
            </a:r>
          </a:p>
          <a:p>
            <a:pPr eaLnBrk="0" hangingPunct="0"/>
            <a:r>
              <a:rPr lang="en-US" sz="500" b="1" dirty="0">
                <a:solidFill>
                  <a:srgbClr val="0000FF"/>
                </a:solidFill>
                <a:latin typeface="Consolas" pitchFamily="49" charset="0"/>
                <a:cs typeface="Consolas" pitchFamily="49" charset="0"/>
              </a:rPr>
              <a:t>}</a:t>
            </a:r>
          </a:p>
        </p:txBody>
      </p:sp>
      <p:sp>
        <p:nvSpPr>
          <p:cNvPr id="60466" name="Text Box 49"/>
          <p:cNvSpPr txBox="1">
            <a:spLocks noChangeArrowheads="1"/>
          </p:cNvSpPr>
          <p:nvPr/>
        </p:nvSpPr>
        <p:spPr bwMode="auto">
          <a:xfrm>
            <a:off x="389414" y="2344738"/>
            <a:ext cx="902811" cy="461665"/>
          </a:xfrm>
          <a:prstGeom prst="rect">
            <a:avLst/>
          </a:prstGeom>
          <a:noFill/>
          <a:ln w="9525">
            <a:noFill/>
            <a:miter lim="800000"/>
            <a:headEnd/>
            <a:tailEnd/>
          </a:ln>
        </p:spPr>
        <p:txBody>
          <a:bodyPr wrap="none">
            <a:spAutoFit/>
          </a:bodyPr>
          <a:lstStyle/>
          <a:p>
            <a:pPr algn="r" eaLnBrk="0" hangingPunct="0"/>
            <a:r>
              <a:rPr lang="en-US" sz="2400" b="1">
                <a:latin typeface="+mj-lt"/>
              </a:rPr>
              <a:t>code</a:t>
            </a:r>
          </a:p>
        </p:txBody>
      </p:sp>
      <p:grpSp>
        <p:nvGrpSpPr>
          <p:cNvPr id="60467" name="Group 56"/>
          <p:cNvGrpSpPr>
            <a:grpSpLocks/>
          </p:cNvGrpSpPr>
          <p:nvPr/>
        </p:nvGrpSpPr>
        <p:grpSpPr bwMode="auto">
          <a:xfrm rot="476291">
            <a:off x="1574800" y="1760538"/>
            <a:ext cx="4419600" cy="481012"/>
            <a:chOff x="937" y="1182"/>
            <a:chExt cx="2784" cy="303"/>
          </a:xfrm>
        </p:grpSpPr>
        <p:sp>
          <p:nvSpPr>
            <p:cNvPr id="60468" name="Freeform 51"/>
            <p:cNvSpPr>
              <a:spLocks/>
            </p:cNvSpPr>
            <p:nvPr/>
          </p:nvSpPr>
          <p:spPr bwMode="auto">
            <a:xfrm>
              <a:off x="942" y="1296"/>
              <a:ext cx="2098" cy="121"/>
            </a:xfrm>
            <a:custGeom>
              <a:avLst/>
              <a:gdLst>
                <a:gd name="T0" fmla="*/ 0 w 2181"/>
                <a:gd name="T1" fmla="*/ 17 h 166"/>
                <a:gd name="T2" fmla="*/ 1387 w 2181"/>
                <a:gd name="T3" fmla="*/ 1 h 166"/>
                <a:gd name="T4" fmla="*/ 1653 w 2181"/>
                <a:gd name="T5" fmla="*/ 18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60469" name="Freeform 52"/>
            <p:cNvSpPr>
              <a:spLocks/>
            </p:cNvSpPr>
            <p:nvPr/>
          </p:nvSpPr>
          <p:spPr bwMode="auto">
            <a:xfrm>
              <a:off x="937" y="1182"/>
              <a:ext cx="2784" cy="156"/>
            </a:xfrm>
            <a:custGeom>
              <a:avLst/>
              <a:gdLst>
                <a:gd name="T0" fmla="*/ 0 w 2181"/>
                <a:gd name="T1" fmla="*/ 102 h 166"/>
                <a:gd name="T2" fmla="*/ 10048 w 2181"/>
                <a:gd name="T3" fmla="*/ 1 h 166"/>
                <a:gd name="T4" fmla="*/ 11966 w 2181"/>
                <a:gd name="T5" fmla="*/ 108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60470" name="Freeform 55"/>
            <p:cNvSpPr>
              <a:spLocks/>
            </p:cNvSpPr>
            <p:nvPr/>
          </p:nvSpPr>
          <p:spPr bwMode="auto">
            <a:xfrm>
              <a:off x="956" y="1391"/>
              <a:ext cx="1377" cy="94"/>
            </a:xfrm>
            <a:custGeom>
              <a:avLst/>
              <a:gdLst>
                <a:gd name="T0" fmla="*/ 0 w 2181"/>
                <a:gd name="T1" fmla="*/ 3 h 166"/>
                <a:gd name="T2" fmla="*/ 73 w 2181"/>
                <a:gd name="T3" fmla="*/ 1 h 166"/>
                <a:gd name="T4" fmla="*/ 86 w 2181"/>
                <a:gd name="T5" fmla="*/ 3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grpSp>
      <p:sp>
        <p:nvSpPr>
          <p:cNvPr id="60471" name="Text Box 57"/>
          <p:cNvSpPr txBox="1">
            <a:spLocks noChangeArrowheads="1"/>
          </p:cNvSpPr>
          <p:nvPr/>
        </p:nvSpPr>
        <p:spPr bwMode="auto">
          <a:xfrm>
            <a:off x="7464425" y="1751013"/>
            <a:ext cx="1519968" cy="830997"/>
          </a:xfrm>
          <a:prstGeom prst="rect">
            <a:avLst/>
          </a:prstGeom>
          <a:noFill/>
          <a:ln w="9525">
            <a:noFill/>
            <a:miter lim="800000"/>
            <a:headEnd/>
            <a:tailEnd/>
          </a:ln>
        </p:spPr>
        <p:txBody>
          <a:bodyPr wrap="none">
            <a:spAutoFit/>
          </a:bodyPr>
          <a:lstStyle/>
          <a:p>
            <a:pPr eaLnBrk="0" hangingPunct="0"/>
            <a:r>
              <a:rPr lang="en-US" sz="2400" b="1">
                <a:latin typeface="+mj-lt"/>
              </a:rPr>
              <a:t>Local </a:t>
            </a:r>
          </a:p>
          <a:p>
            <a:pPr eaLnBrk="0" hangingPunct="0"/>
            <a:r>
              <a:rPr lang="en-US" sz="2400" b="1">
                <a:latin typeface="+mj-lt"/>
              </a:rPr>
              <a:t>variables</a:t>
            </a:r>
          </a:p>
        </p:txBody>
      </p:sp>
      <p:sp>
        <p:nvSpPr>
          <p:cNvPr id="60472" name="Line 58"/>
          <p:cNvSpPr>
            <a:spLocks noChangeShapeType="1"/>
          </p:cNvSpPr>
          <p:nvPr/>
        </p:nvSpPr>
        <p:spPr bwMode="auto">
          <a:xfrm flipH="1">
            <a:off x="6545263" y="2249488"/>
            <a:ext cx="928687" cy="609600"/>
          </a:xfrm>
          <a:prstGeom prst="line">
            <a:avLst/>
          </a:prstGeom>
          <a:noFill/>
          <a:ln w="38100">
            <a:solidFill>
              <a:schemeClr val="tx1"/>
            </a:solidFill>
            <a:round/>
            <a:headEnd/>
            <a:tailEnd type="triangle" w="med" len="med"/>
          </a:ln>
        </p:spPr>
        <p:txBody>
          <a:bodyPr wrap="none" anchor="ctr"/>
          <a:lstStyle/>
          <a:p>
            <a:endParaRPr lang="en-US">
              <a:latin typeface="+mj-lt"/>
            </a:endParaRPr>
          </a:p>
        </p:txBody>
      </p:sp>
      <p:sp>
        <p:nvSpPr>
          <p:cNvPr id="60473" name="Line 59"/>
          <p:cNvSpPr>
            <a:spLocks noChangeShapeType="1"/>
          </p:cNvSpPr>
          <p:nvPr/>
        </p:nvSpPr>
        <p:spPr bwMode="auto">
          <a:xfrm flipH="1">
            <a:off x="6596063" y="2417763"/>
            <a:ext cx="858837" cy="768350"/>
          </a:xfrm>
          <a:prstGeom prst="line">
            <a:avLst/>
          </a:prstGeom>
          <a:noFill/>
          <a:ln w="38100">
            <a:solidFill>
              <a:schemeClr val="tx1"/>
            </a:solidFill>
            <a:round/>
            <a:headEnd/>
            <a:tailEnd type="triangle" w="med" len="med"/>
          </a:ln>
        </p:spPr>
        <p:txBody>
          <a:bodyPr wrap="none" anchor="ctr"/>
          <a:lstStyle/>
          <a:p>
            <a:endParaRPr lang="en-US">
              <a:latin typeface="+mj-lt"/>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6246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87B5DCB-EAFA-4C7E-9545-39B71BE3A54B}" type="slidenum">
              <a:rPr lang="x-none" sz="1400">
                <a:latin typeface="Comic Sans MS" pitchFamily="66" charset="0"/>
                <a:cs typeface="Arial" pitchFamily="34" charset="0"/>
              </a:rPr>
              <a:pPr algn="r" eaLnBrk="0" hangingPunct="0"/>
              <a:t>19</a:t>
            </a:fld>
            <a:endParaRPr lang="en-US" sz="1400">
              <a:latin typeface="Comic Sans MS" pitchFamily="66" charset="0"/>
              <a:cs typeface="Arial" pitchFamily="34" charset="0"/>
            </a:endParaRPr>
          </a:p>
        </p:txBody>
      </p:sp>
      <p:sp>
        <p:nvSpPr>
          <p:cNvPr id="62468" name="Rectangle 2"/>
          <p:cNvSpPr>
            <a:spLocks noGrp="1" noChangeArrowheads="1"/>
          </p:cNvSpPr>
          <p:nvPr>
            <p:ph type="title" idx="4294967295"/>
          </p:nvPr>
        </p:nvSpPr>
        <p:spPr/>
        <p:txBody>
          <a:bodyPr/>
          <a:lstStyle/>
          <a:p>
            <a:r>
              <a:rPr lang="en-US"/>
              <a:t>Procedure for Thread </a:t>
            </a:r>
            <a:r>
              <a:rPr lang="en-US" i="1"/>
              <a:t>i</a:t>
            </a:r>
            <a:endParaRPr lang="en-US"/>
          </a:p>
        </p:txBody>
      </p:sp>
      <p:sp>
        <p:nvSpPr>
          <p:cNvPr id="62469" name="Text Box 3"/>
          <p:cNvSpPr txBox="1">
            <a:spLocks noChangeArrowheads="1"/>
          </p:cNvSpPr>
          <p:nvPr/>
        </p:nvSpPr>
        <p:spPr bwMode="auto">
          <a:xfrm>
            <a:off x="914400" y="2133600"/>
            <a:ext cx="7445375" cy="367485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folHlink"/>
                </a:solidFill>
                <a:latin typeface="Consolas" pitchFamily="49" charset="0"/>
                <a:cs typeface="Consolas" pitchFamily="49" charset="0"/>
              </a:rPr>
              <a:t>Counter </a:t>
            </a:r>
            <a:r>
              <a:rPr lang="en-US" sz="2400" b="1" dirty="0" err="1">
                <a:solidFill>
                  <a:schemeClr val="folHlink"/>
                </a:solidFill>
                <a:latin typeface="Consolas" pitchFamily="49" charset="0"/>
                <a:cs typeface="Consolas" pitchFamily="49" charset="0"/>
              </a:rPr>
              <a:t>counter</a:t>
            </a:r>
            <a:r>
              <a:rPr lang="en-US" sz="2400" b="1" dirty="0">
                <a:solidFill>
                  <a:schemeClr val="folHlink"/>
                </a:solidFill>
                <a:latin typeface="Consolas" pitchFamily="49" charset="0"/>
                <a:cs typeface="Consolas" pitchFamily="49" charset="0"/>
              </a:rPr>
              <a:t> = new Counter(1);</a:t>
            </a:r>
          </a:p>
          <a:p>
            <a:r>
              <a:rPr lang="en-US" sz="2400" b="1" dirty="0">
                <a:solidFill>
                  <a:schemeClr val="folHlink"/>
                </a:solidFill>
                <a:latin typeface="Consolas" pitchFamily="49" charset="0"/>
                <a:cs typeface="Consolas" pitchFamily="49" charset="0"/>
              </a:rPr>
              <a:t>    </a:t>
            </a:r>
            <a:endParaRPr lang="en-US" sz="2400" b="1" i="1" dirty="0">
              <a:solidFill>
                <a:schemeClr val="folHlink"/>
              </a:solidFill>
              <a:latin typeface="Consolas" pitchFamily="49" charset="0"/>
              <a:cs typeface="Consolas" pitchFamily="49" charset="0"/>
            </a:endParaRPr>
          </a:p>
          <a:p>
            <a:r>
              <a:rPr lang="en-US" sz="2400" b="1" dirty="0">
                <a:solidFill>
                  <a:schemeClr val="folHlink"/>
                </a:solidFill>
                <a:latin typeface="Consolas" pitchFamily="49" charset="0"/>
                <a:cs typeface="Consolas" pitchFamily="49" charset="0"/>
              </a:rPr>
              <a:t>void </a:t>
            </a:r>
            <a:r>
              <a:rPr lang="en-US" sz="2400" b="1" dirty="0" err="1">
                <a:solidFill>
                  <a:schemeClr val="folHlink"/>
                </a:solidFill>
                <a:latin typeface="Consolas" pitchFamily="49" charset="0"/>
                <a:cs typeface="Consolas" pitchFamily="49" charset="0"/>
              </a:rPr>
              <a:t>primePrint</a:t>
            </a:r>
            <a:r>
              <a:rPr lang="en-US" sz="2400" b="1" dirty="0">
                <a:solidFill>
                  <a:schemeClr val="folHlink"/>
                </a:solidFill>
                <a:latin typeface="Consolas" pitchFamily="49" charset="0"/>
                <a:cs typeface="Consolas" pitchFamily="49" charset="0"/>
              </a:rPr>
              <a:t> {</a:t>
            </a:r>
          </a:p>
          <a:p>
            <a:r>
              <a:rPr lang="en-US" sz="2400" b="1" dirty="0">
                <a:solidFill>
                  <a:schemeClr val="folHlink"/>
                </a:solidFill>
                <a:latin typeface="Consolas" pitchFamily="49" charset="0"/>
                <a:cs typeface="Consolas" pitchFamily="49" charset="0"/>
              </a:rPr>
              <a:t>  long j = 0;</a:t>
            </a:r>
          </a:p>
          <a:p>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while</a:t>
            </a:r>
            <a:r>
              <a:rPr lang="en-US" sz="2400" b="1" dirty="0">
                <a:solidFill>
                  <a:srgbClr val="0000FF"/>
                </a:solidFill>
                <a:latin typeface="Consolas" pitchFamily="49" charset="0"/>
                <a:cs typeface="Consolas" pitchFamily="49" charset="0"/>
              </a:rPr>
              <a:t> (j &lt; 10</a:t>
            </a:r>
            <a:r>
              <a:rPr lang="en-US" sz="2400" b="1" baseline="30000" dirty="0">
                <a:solidFill>
                  <a:srgbClr val="0000FF"/>
                </a:solidFill>
                <a:latin typeface="Consolas" pitchFamily="49" charset="0"/>
                <a:cs typeface="Consolas" pitchFamily="49" charset="0"/>
              </a:rPr>
              <a:t>10</a:t>
            </a:r>
            <a:r>
              <a:rPr lang="en-US" sz="2400" b="1" dirty="0">
                <a:solidFill>
                  <a:srgbClr val="0000FF"/>
                </a:solidFill>
                <a:latin typeface="Consolas" pitchFamily="49" charset="0"/>
                <a:cs typeface="Consolas" pitchFamily="49" charset="0"/>
              </a:rPr>
              <a:t>) {</a:t>
            </a:r>
          </a:p>
          <a:p>
            <a:r>
              <a:rPr lang="en-US" sz="2400" b="1" dirty="0">
                <a:solidFill>
                  <a:srgbClr val="0000FF"/>
                </a:solidFill>
                <a:latin typeface="Consolas" pitchFamily="49" charset="0"/>
                <a:cs typeface="Consolas" pitchFamily="49" charset="0"/>
              </a:rPr>
              <a:t>    </a:t>
            </a:r>
            <a:r>
              <a:rPr lang="en-US" sz="2400" b="1" dirty="0">
                <a:solidFill>
                  <a:schemeClr val="folHlink"/>
                </a:solidFill>
                <a:latin typeface="Consolas" pitchFamily="49" charset="0"/>
                <a:cs typeface="Consolas" pitchFamily="49" charset="0"/>
              </a:rPr>
              <a:t>j = </a:t>
            </a:r>
            <a:r>
              <a:rPr lang="en-US" sz="2400" b="1" dirty="0" err="1">
                <a:solidFill>
                  <a:schemeClr val="folHlink"/>
                </a:solidFill>
                <a:latin typeface="Consolas" pitchFamily="49" charset="0"/>
                <a:cs typeface="Consolas" pitchFamily="49" charset="0"/>
              </a:rPr>
              <a:t>counter.getAndIncrement</a:t>
            </a:r>
            <a:r>
              <a:rPr lang="en-US" sz="2400" b="1" dirty="0">
                <a:solidFill>
                  <a:schemeClr val="folHlink"/>
                </a:solidFill>
                <a:latin typeface="Consolas" pitchFamily="49" charset="0"/>
                <a:cs typeface="Consolas" pitchFamily="49" charset="0"/>
              </a:rPr>
              <a:t>();</a:t>
            </a:r>
          </a:p>
          <a:p>
            <a:r>
              <a:rPr lang="en-US" sz="2400" b="1" dirty="0">
                <a:solidFill>
                  <a:schemeClr val="folHlink"/>
                </a:solidFill>
                <a:latin typeface="Consolas" pitchFamily="49" charset="0"/>
                <a:cs typeface="Consolas" pitchFamily="49" charset="0"/>
              </a:rPr>
              <a:t>    if (</a:t>
            </a:r>
            <a:r>
              <a:rPr lang="en-US" sz="2400" b="1" dirty="0" err="1">
                <a:solidFill>
                  <a:schemeClr val="folHlink"/>
                </a:solidFill>
                <a:latin typeface="Consolas" pitchFamily="49" charset="0"/>
                <a:cs typeface="Consolas" pitchFamily="49" charset="0"/>
              </a:rPr>
              <a:t>isPrime</a:t>
            </a:r>
            <a:r>
              <a:rPr lang="en-US" sz="2400" b="1" dirty="0">
                <a:solidFill>
                  <a:schemeClr val="folHlink"/>
                </a:solidFill>
                <a:latin typeface="Consolas" pitchFamily="49" charset="0"/>
                <a:cs typeface="Consolas" pitchFamily="49" charset="0"/>
              </a:rPr>
              <a:t>(j))</a:t>
            </a:r>
          </a:p>
          <a:p>
            <a:r>
              <a:rPr lang="en-US" sz="2400" b="1" dirty="0">
                <a:solidFill>
                  <a:schemeClr val="folHlink"/>
                </a:solidFill>
                <a:latin typeface="Consolas" pitchFamily="49" charset="0"/>
                <a:cs typeface="Consolas" pitchFamily="49" charset="0"/>
              </a:rPr>
              <a:t>      print(j);</a:t>
            </a:r>
          </a:p>
          <a:p>
            <a:r>
              <a:rPr lang="en-US" sz="2400" b="1" dirty="0">
                <a:solidFill>
                  <a:schemeClr val="folHlink"/>
                </a:solidFill>
                <a:latin typeface="Consolas" pitchFamily="49" charset="0"/>
                <a:cs typeface="Consolas" pitchFamily="49" charset="0"/>
              </a:rPr>
              <a:t>  }</a:t>
            </a:r>
          </a:p>
          <a:p>
            <a:r>
              <a:rPr lang="en-US" sz="2400" b="1" dirty="0">
                <a:solidFill>
                  <a:schemeClr val="folHlink"/>
                </a:solidFill>
                <a:latin typeface="Consolas" pitchFamily="49" charset="0"/>
                <a:cs typeface="Consolas" pitchFamily="49" charset="0"/>
              </a:rPr>
              <a:t>}</a:t>
            </a:r>
          </a:p>
        </p:txBody>
      </p:sp>
      <p:sp>
        <p:nvSpPr>
          <p:cNvPr id="62470" name="Text Box 11"/>
          <p:cNvSpPr txBox="1">
            <a:spLocks noChangeArrowheads="1"/>
          </p:cNvSpPr>
          <p:nvPr/>
        </p:nvSpPr>
        <p:spPr bwMode="auto">
          <a:xfrm>
            <a:off x="5087938" y="4659313"/>
            <a:ext cx="350520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mj-lt"/>
              </a:rPr>
              <a:t>Stop when every value taken</a:t>
            </a:r>
          </a:p>
        </p:txBody>
      </p:sp>
      <p:sp>
        <p:nvSpPr>
          <p:cNvPr id="62471" name="AutoShape 12"/>
          <p:cNvSpPr>
            <a:spLocks noChangeArrowheads="1"/>
          </p:cNvSpPr>
          <p:nvPr/>
        </p:nvSpPr>
        <p:spPr bwMode="auto">
          <a:xfrm>
            <a:off x="1219200" y="3429000"/>
            <a:ext cx="3505200" cy="463550"/>
          </a:xfrm>
          <a:prstGeom prst="wedgeRoundRectCallout">
            <a:avLst>
              <a:gd name="adj1" fmla="val 68069"/>
              <a:gd name="adj2" fmla="val 232190"/>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dirty="0">
                <a:latin typeface="+mj-lt"/>
              </a:rPr>
              <a:t>Art of Multiprocessor Programming</a:t>
            </a:r>
          </a:p>
        </p:txBody>
      </p:sp>
      <p:sp>
        <p:nvSpPr>
          <p:cNvPr id="2765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7AC16B2-6BFC-42A0-A9EA-1A2074C52DC5}" type="slidenum">
              <a:rPr lang="x-none" sz="1400">
                <a:latin typeface="Comic Sans MS" pitchFamily="66" charset="0"/>
                <a:cs typeface="Arial" pitchFamily="34" charset="0"/>
              </a:rPr>
              <a:pPr algn="r" eaLnBrk="0" hangingPunct="0"/>
              <a:t>2</a:t>
            </a:fld>
            <a:endParaRPr lang="en-US" sz="1400">
              <a:latin typeface="Comic Sans MS" pitchFamily="66" charset="0"/>
              <a:cs typeface="Arial" pitchFamily="34" charset="0"/>
            </a:endParaRPr>
          </a:p>
        </p:txBody>
      </p:sp>
      <p:sp>
        <p:nvSpPr>
          <p:cNvPr id="27652" name="Rectangle 2"/>
          <p:cNvSpPr>
            <a:spLocks noGrp="1" noChangeArrowheads="1"/>
          </p:cNvSpPr>
          <p:nvPr>
            <p:ph type="title" idx="4294967295"/>
          </p:nvPr>
        </p:nvSpPr>
        <p:spPr/>
        <p:txBody>
          <a:bodyPr/>
          <a:lstStyle/>
          <a:p>
            <a:r>
              <a:rPr lang="en-US" dirty="0" err="1"/>
              <a:t>Multicore</a:t>
            </a:r>
            <a:r>
              <a:rPr lang="en-US" dirty="0"/>
              <a:t> Programming</a:t>
            </a:r>
            <a:r>
              <a:rPr lang="en-US" dirty="0" smtClean="0"/>
              <a:t>:</a:t>
            </a:r>
            <a:br>
              <a:rPr lang="en-US" dirty="0" smtClean="0"/>
            </a:br>
            <a:r>
              <a:rPr lang="en-US" dirty="0" smtClean="0"/>
              <a:t>Course </a:t>
            </a:r>
            <a:r>
              <a:rPr lang="en-US" dirty="0"/>
              <a:t>Overview</a:t>
            </a:r>
          </a:p>
        </p:txBody>
      </p:sp>
      <p:sp>
        <p:nvSpPr>
          <p:cNvPr id="27653" name="Rectangle 3"/>
          <p:cNvSpPr>
            <a:spLocks noGrp="1" noChangeArrowheads="1"/>
          </p:cNvSpPr>
          <p:nvPr>
            <p:ph type="body" idx="4294967295"/>
          </p:nvPr>
        </p:nvSpPr>
        <p:spPr>
          <a:xfrm>
            <a:off x="685800" y="2401888"/>
            <a:ext cx="7772400" cy="3389312"/>
          </a:xfrm>
        </p:spPr>
        <p:txBody>
          <a:bodyPr/>
          <a:lstStyle/>
          <a:p>
            <a:r>
              <a:rPr lang="en-US" sz="3600"/>
              <a:t>Fundamentals</a:t>
            </a:r>
          </a:p>
          <a:p>
            <a:pPr lvl="1"/>
            <a:r>
              <a:rPr lang="en-US" sz="3200"/>
              <a:t>Models, algorithms, impossibility</a:t>
            </a:r>
          </a:p>
          <a:p>
            <a:r>
              <a:rPr lang="en-US" sz="3600"/>
              <a:t>Real-World programming</a:t>
            </a:r>
          </a:p>
          <a:p>
            <a:pPr lvl="1"/>
            <a:r>
              <a:rPr lang="en-US" sz="3200"/>
              <a:t>Architectures</a:t>
            </a:r>
          </a:p>
          <a:p>
            <a:pPr lvl="1"/>
            <a:r>
              <a:rPr lang="en-US" sz="3200"/>
              <a:t>Techniques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6451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1CAECB2-0029-4862-A3DB-C1E34F5E1997}" type="slidenum">
              <a:rPr lang="x-none" sz="1400">
                <a:latin typeface="Comic Sans MS" pitchFamily="66" charset="0"/>
                <a:cs typeface="Arial" pitchFamily="34" charset="0"/>
              </a:rPr>
              <a:pPr algn="r" eaLnBrk="0" hangingPunct="0"/>
              <a:t>20</a:t>
            </a:fld>
            <a:endParaRPr lang="en-US" sz="1400">
              <a:latin typeface="Comic Sans MS" pitchFamily="66" charset="0"/>
              <a:cs typeface="Arial" pitchFamily="34" charset="0"/>
            </a:endParaRPr>
          </a:p>
        </p:txBody>
      </p:sp>
      <p:sp>
        <p:nvSpPr>
          <p:cNvPr id="64516" name="Text Box 13"/>
          <p:cNvSpPr txBox="1">
            <a:spLocks noChangeArrowheads="1"/>
          </p:cNvSpPr>
          <p:nvPr/>
        </p:nvSpPr>
        <p:spPr bwMode="auto">
          <a:xfrm>
            <a:off x="1066800" y="2171700"/>
            <a:ext cx="7445375" cy="367485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smtClean="0">
                <a:solidFill>
                  <a:schemeClr val="folHlink"/>
                </a:solidFill>
                <a:latin typeface="Consolas" pitchFamily="49" charset="0"/>
                <a:cs typeface="Consolas" pitchFamily="49" charset="0"/>
              </a:rPr>
              <a:t>Counter </a:t>
            </a:r>
            <a:r>
              <a:rPr lang="en-US" sz="2400" b="1" dirty="0" err="1" smtClean="0">
                <a:solidFill>
                  <a:schemeClr val="folHlink"/>
                </a:solidFill>
                <a:latin typeface="Consolas" pitchFamily="49" charset="0"/>
                <a:cs typeface="Consolas" pitchFamily="49" charset="0"/>
              </a:rPr>
              <a:t>counter</a:t>
            </a:r>
            <a:r>
              <a:rPr lang="en-US" sz="2400" b="1" dirty="0" smtClean="0">
                <a:solidFill>
                  <a:schemeClr val="folHlink"/>
                </a:solidFill>
                <a:latin typeface="Consolas" pitchFamily="49" charset="0"/>
                <a:cs typeface="Consolas" pitchFamily="49" charset="0"/>
              </a:rPr>
              <a:t> = new Counter(1);</a:t>
            </a:r>
          </a:p>
          <a:p>
            <a:r>
              <a:rPr lang="en-US" sz="2400" b="1" dirty="0" smtClean="0">
                <a:solidFill>
                  <a:schemeClr val="folHlink"/>
                </a:solidFill>
                <a:latin typeface="Consolas" pitchFamily="49" charset="0"/>
                <a:cs typeface="Consolas" pitchFamily="49" charset="0"/>
              </a:rPr>
              <a:t>    </a:t>
            </a:r>
            <a:endParaRPr lang="en-US" sz="2400" b="1" i="1" dirty="0" smtClean="0">
              <a:solidFill>
                <a:schemeClr val="folHlink"/>
              </a:solidFill>
              <a:latin typeface="Consolas" pitchFamily="49" charset="0"/>
              <a:cs typeface="Consolas" pitchFamily="49" charset="0"/>
            </a:endParaRPr>
          </a:p>
          <a:p>
            <a:r>
              <a:rPr lang="en-US" sz="2400" b="1" dirty="0" smtClean="0">
                <a:solidFill>
                  <a:schemeClr val="folHlink"/>
                </a:solidFill>
                <a:latin typeface="Consolas" pitchFamily="49" charset="0"/>
                <a:cs typeface="Consolas" pitchFamily="49" charset="0"/>
              </a:rPr>
              <a:t>void </a:t>
            </a:r>
            <a:r>
              <a:rPr lang="en-US" sz="2400" b="1" dirty="0" err="1" smtClean="0">
                <a:solidFill>
                  <a:schemeClr val="folHlink"/>
                </a:solidFill>
                <a:latin typeface="Consolas" pitchFamily="49" charset="0"/>
                <a:cs typeface="Consolas" pitchFamily="49" charset="0"/>
              </a:rPr>
              <a:t>primePrint</a:t>
            </a:r>
            <a:r>
              <a:rPr lang="en-US" sz="2400" b="1" dirty="0" smtClean="0">
                <a:solidFill>
                  <a:schemeClr val="folHlink"/>
                </a:solidFill>
                <a:latin typeface="Consolas" pitchFamily="49" charset="0"/>
                <a:cs typeface="Consolas" pitchFamily="49" charset="0"/>
              </a:rPr>
              <a:t> {</a:t>
            </a:r>
          </a:p>
          <a:p>
            <a:r>
              <a:rPr lang="en-US" sz="2400" b="1" dirty="0" smtClean="0">
                <a:solidFill>
                  <a:schemeClr val="folHlink"/>
                </a:solidFill>
                <a:latin typeface="Consolas" pitchFamily="49" charset="0"/>
                <a:cs typeface="Consolas" pitchFamily="49" charset="0"/>
              </a:rPr>
              <a:t>  long j = 0;</a:t>
            </a:r>
          </a:p>
          <a:p>
            <a:r>
              <a:rPr lang="en-US" sz="2400" b="1" dirty="0" smtClean="0">
                <a:solidFill>
                  <a:srgbClr val="0000FF"/>
                </a:solidFill>
                <a:latin typeface="Consolas" pitchFamily="49" charset="0"/>
                <a:cs typeface="Consolas" pitchFamily="49" charset="0"/>
              </a:rPr>
              <a:t>  </a:t>
            </a:r>
            <a:r>
              <a:rPr lang="en-US" sz="2400" b="1" dirty="0" smtClean="0">
                <a:solidFill>
                  <a:schemeClr val="folHlink"/>
                </a:solidFill>
                <a:latin typeface="Consolas" pitchFamily="49" charset="0"/>
                <a:cs typeface="Consolas" pitchFamily="49" charset="0"/>
              </a:rPr>
              <a:t>while (j &lt; 10</a:t>
            </a:r>
            <a:r>
              <a:rPr lang="en-US" sz="2400" b="1" baseline="30000" dirty="0" smtClean="0">
                <a:solidFill>
                  <a:schemeClr val="folHlink"/>
                </a:solidFill>
                <a:latin typeface="Consolas" pitchFamily="49" charset="0"/>
                <a:cs typeface="Consolas" pitchFamily="49" charset="0"/>
              </a:rPr>
              <a:t>10</a:t>
            </a:r>
            <a:r>
              <a:rPr lang="en-US" sz="2400" b="1" dirty="0" smtClean="0">
                <a:solidFill>
                  <a:schemeClr val="folHlink"/>
                </a:solidFill>
                <a:latin typeface="Consolas" pitchFamily="49" charset="0"/>
                <a:cs typeface="Consolas" pitchFamily="49" charset="0"/>
              </a:rPr>
              <a:t>) {</a:t>
            </a:r>
          </a:p>
          <a:p>
            <a:r>
              <a:rPr lang="en-US" sz="2400" b="1" dirty="0" smtClean="0">
                <a:solidFill>
                  <a:schemeClr val="folHlink"/>
                </a:solidFill>
                <a:latin typeface="Consolas" pitchFamily="49" charset="0"/>
                <a:cs typeface="Consolas" pitchFamily="49" charset="0"/>
              </a:rPr>
              <a:t>    </a:t>
            </a:r>
            <a:r>
              <a:rPr lang="en-US" sz="2400" b="1" dirty="0" smtClean="0">
                <a:solidFill>
                  <a:srgbClr val="0000FF"/>
                </a:solidFill>
                <a:latin typeface="Consolas" pitchFamily="49" charset="0"/>
                <a:cs typeface="Consolas" pitchFamily="49" charset="0"/>
              </a:rPr>
              <a:t>j =</a:t>
            </a:r>
            <a:r>
              <a:rPr lang="en-US" sz="2400" b="1" dirty="0" smtClean="0">
                <a:solidFill>
                  <a:schemeClr val="folHlink"/>
                </a:solidFill>
                <a:latin typeface="Consolas" pitchFamily="49" charset="0"/>
                <a:cs typeface="Consolas" pitchFamily="49" charset="0"/>
              </a:rPr>
              <a:t> </a:t>
            </a:r>
            <a:r>
              <a:rPr lang="en-US" sz="2400" b="1" dirty="0" err="1" smtClean="0">
                <a:solidFill>
                  <a:srgbClr val="0000FF"/>
                </a:solidFill>
                <a:latin typeface="Consolas" pitchFamily="49" charset="0"/>
                <a:cs typeface="Consolas" pitchFamily="49" charset="0"/>
              </a:rPr>
              <a:t>counter.getAndIncrement</a:t>
            </a:r>
            <a:r>
              <a:rPr lang="en-US" sz="2400" b="1" dirty="0" smtClean="0">
                <a:solidFill>
                  <a:srgbClr val="0000FF"/>
                </a:solidFill>
                <a:latin typeface="Consolas" pitchFamily="49" charset="0"/>
                <a:cs typeface="Consolas" pitchFamily="49" charset="0"/>
              </a:rPr>
              <a:t>();</a:t>
            </a:r>
          </a:p>
          <a:p>
            <a:r>
              <a:rPr lang="en-US" sz="2400" b="1" dirty="0" smtClean="0">
                <a:solidFill>
                  <a:srgbClr val="0000FF"/>
                </a:solidFill>
                <a:latin typeface="Consolas" pitchFamily="49" charset="0"/>
                <a:cs typeface="Consolas" pitchFamily="49" charset="0"/>
              </a:rPr>
              <a:t>    </a:t>
            </a:r>
            <a:r>
              <a:rPr lang="en-US" sz="2400" b="1" dirty="0" smtClean="0">
                <a:latin typeface="Consolas" pitchFamily="49" charset="0"/>
                <a:cs typeface="Consolas" pitchFamily="49" charset="0"/>
              </a:rPr>
              <a:t>if</a:t>
            </a:r>
            <a:r>
              <a:rPr lang="en-US" sz="2400" b="1" dirty="0" smtClean="0">
                <a:solidFill>
                  <a:srgbClr val="0000FF"/>
                </a:solidFill>
                <a:latin typeface="Consolas" pitchFamily="49" charset="0"/>
                <a:cs typeface="Consolas" pitchFamily="49" charset="0"/>
              </a:rPr>
              <a:t> (</a:t>
            </a:r>
            <a:r>
              <a:rPr lang="en-US" sz="2400" b="1" dirty="0" err="1" smtClean="0">
                <a:solidFill>
                  <a:srgbClr val="0000FF"/>
                </a:solidFill>
                <a:latin typeface="Consolas" pitchFamily="49" charset="0"/>
                <a:cs typeface="Consolas" pitchFamily="49" charset="0"/>
              </a:rPr>
              <a:t>isPrime</a:t>
            </a:r>
            <a:r>
              <a:rPr lang="en-US" sz="2400" b="1" dirty="0" smtClean="0">
                <a:solidFill>
                  <a:srgbClr val="0000FF"/>
                </a:solidFill>
                <a:latin typeface="Consolas" pitchFamily="49" charset="0"/>
                <a:cs typeface="Consolas" pitchFamily="49" charset="0"/>
              </a:rPr>
              <a:t>(j))</a:t>
            </a:r>
          </a:p>
          <a:p>
            <a:r>
              <a:rPr lang="en-US" sz="2400" b="1" dirty="0" smtClean="0">
                <a:solidFill>
                  <a:srgbClr val="0000FF"/>
                </a:solidFill>
                <a:latin typeface="Consolas" pitchFamily="49" charset="0"/>
                <a:cs typeface="Consolas" pitchFamily="49" charset="0"/>
              </a:rPr>
              <a:t>      print(j);</a:t>
            </a:r>
          </a:p>
          <a:p>
            <a:r>
              <a:rPr lang="en-US" sz="2400" b="1" dirty="0" smtClean="0">
                <a:solidFill>
                  <a:schemeClr val="folHlink"/>
                </a:solidFill>
                <a:latin typeface="Consolas" pitchFamily="49" charset="0"/>
                <a:cs typeface="Consolas" pitchFamily="49" charset="0"/>
              </a:rPr>
              <a:t>  }</a:t>
            </a:r>
          </a:p>
          <a:p>
            <a:r>
              <a:rPr lang="en-US" sz="2400" b="1" dirty="0" smtClean="0">
                <a:solidFill>
                  <a:schemeClr val="folHlink"/>
                </a:solidFill>
                <a:latin typeface="Consolas" pitchFamily="49" charset="0"/>
                <a:cs typeface="Consolas" pitchFamily="49" charset="0"/>
              </a:rPr>
              <a:t>}</a:t>
            </a:r>
            <a:endParaRPr lang="en-US" sz="2400" b="1" dirty="0">
              <a:solidFill>
                <a:schemeClr val="folHlink"/>
              </a:solidFill>
              <a:latin typeface="Consolas" pitchFamily="49" charset="0"/>
              <a:cs typeface="Consolas" pitchFamily="49" charset="0"/>
            </a:endParaRPr>
          </a:p>
        </p:txBody>
      </p:sp>
      <p:sp>
        <p:nvSpPr>
          <p:cNvPr id="64517" name="Rectangle 2"/>
          <p:cNvSpPr>
            <a:spLocks noGrp="1" noChangeArrowheads="1"/>
          </p:cNvSpPr>
          <p:nvPr>
            <p:ph type="title" idx="4294967295"/>
          </p:nvPr>
        </p:nvSpPr>
        <p:spPr/>
        <p:txBody>
          <a:bodyPr/>
          <a:lstStyle/>
          <a:p>
            <a:r>
              <a:rPr lang="en-US"/>
              <a:t>Procedure for Thread </a:t>
            </a:r>
            <a:r>
              <a:rPr lang="en-US" i="1"/>
              <a:t>i</a:t>
            </a:r>
            <a:endParaRPr lang="en-US"/>
          </a:p>
        </p:txBody>
      </p:sp>
      <p:sp>
        <p:nvSpPr>
          <p:cNvPr id="64518" name="AutoShape 8"/>
          <p:cNvSpPr>
            <a:spLocks noChangeArrowheads="1"/>
          </p:cNvSpPr>
          <p:nvPr/>
        </p:nvSpPr>
        <p:spPr bwMode="auto">
          <a:xfrm>
            <a:off x="1447800" y="3857625"/>
            <a:ext cx="6103938" cy="1246188"/>
          </a:xfrm>
          <a:prstGeom prst="wedgeRoundRectCallout">
            <a:avLst>
              <a:gd name="adj1" fmla="val 28829"/>
              <a:gd name="adj2" fmla="val 75861"/>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64519" name="Text Box 9"/>
          <p:cNvSpPr txBox="1">
            <a:spLocks noChangeArrowheads="1"/>
          </p:cNvSpPr>
          <p:nvPr/>
        </p:nvSpPr>
        <p:spPr bwMode="auto">
          <a:xfrm>
            <a:off x="4473575" y="5316538"/>
            <a:ext cx="4303713"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mj-lt"/>
              </a:rPr>
              <a:t>Increment &amp; return each new value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C5AE0A0-641A-479A-A2C7-50B4753D2442}" type="slidenum">
              <a:rPr lang="x-none" sz="1400">
                <a:latin typeface="Comic Sans MS" pitchFamily="66" charset="0"/>
                <a:cs typeface="Arial" pitchFamily="34" charset="0"/>
              </a:rPr>
              <a:pPr algn="r" eaLnBrk="0" hangingPunct="0"/>
              <a:t>21</a:t>
            </a:fld>
            <a:endParaRPr lang="en-US" sz="1400">
              <a:latin typeface="Comic Sans MS" pitchFamily="66" charset="0"/>
              <a:cs typeface="Arial" pitchFamily="34" charset="0"/>
            </a:endParaRPr>
          </a:p>
        </p:txBody>
      </p:sp>
      <p:sp>
        <p:nvSpPr>
          <p:cNvPr id="66564" name="Rectangle 2"/>
          <p:cNvSpPr>
            <a:spLocks noGrp="1" noChangeArrowheads="1"/>
          </p:cNvSpPr>
          <p:nvPr>
            <p:ph type="title" idx="4294967295"/>
          </p:nvPr>
        </p:nvSpPr>
        <p:spPr/>
        <p:txBody>
          <a:bodyPr/>
          <a:lstStyle/>
          <a:p>
            <a:r>
              <a:rPr lang="en-US"/>
              <a:t>Counter Implementation</a:t>
            </a:r>
          </a:p>
        </p:txBody>
      </p:sp>
      <p:sp>
        <p:nvSpPr>
          <p:cNvPr id="66565" name="Text Box 3"/>
          <p:cNvSpPr txBox="1">
            <a:spLocks noChangeArrowheads="1"/>
          </p:cNvSpPr>
          <p:nvPr/>
        </p:nvSpPr>
        <p:spPr bwMode="auto">
          <a:xfrm>
            <a:off x="849313" y="2667000"/>
            <a:ext cx="7445375" cy="258141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latin typeface="Consolas" pitchFamily="49" charset="0"/>
                <a:cs typeface="Consolas" pitchFamily="49" charset="0"/>
              </a:rPr>
              <a:t>public class </a:t>
            </a:r>
            <a:r>
              <a:rPr lang="en-US" sz="2400" b="1" dirty="0">
                <a:solidFill>
                  <a:srgbClr val="0000FF"/>
                </a:solidFill>
                <a:latin typeface="Consolas" pitchFamily="49" charset="0"/>
                <a:cs typeface="Consolas" pitchFamily="49" charset="0"/>
              </a:rPr>
              <a:t>Counter</a:t>
            </a:r>
            <a:r>
              <a:rPr lang="en-US" sz="2400" b="1" dirty="0">
                <a:latin typeface="Consolas" pitchFamily="49" charset="0"/>
                <a:cs typeface="Consolas" pitchFamily="49" charset="0"/>
              </a:rPr>
              <a:t> </a:t>
            </a:r>
            <a:r>
              <a:rPr lang="en-US" sz="2400" b="1" dirty="0">
                <a:solidFill>
                  <a:srgbClr val="0000FF"/>
                </a:solidFill>
                <a:latin typeface="Consolas" pitchFamily="49" charset="0"/>
                <a:cs typeface="Consolas" pitchFamily="49" charset="0"/>
              </a:rPr>
              <a:t>{</a:t>
            </a:r>
          </a:p>
          <a:p>
            <a:pPr>
              <a:lnSpc>
                <a:spcPct val="70000"/>
              </a:lnSpc>
              <a:spcBef>
                <a:spcPct val="30000"/>
              </a:spcBef>
            </a:pPr>
            <a:r>
              <a:rPr lang="en-US" sz="2400" b="1" dirty="0">
                <a:latin typeface="Consolas" pitchFamily="49" charset="0"/>
                <a:cs typeface="Consolas" pitchFamily="49" charset="0"/>
              </a:rPr>
              <a:t>  private long </a:t>
            </a:r>
            <a:r>
              <a:rPr lang="en-US" sz="2400" b="1" dirty="0">
                <a:solidFill>
                  <a:srgbClr val="0000FF"/>
                </a:solidFill>
                <a:latin typeface="Consolas" pitchFamily="49" charset="0"/>
                <a:cs typeface="Consolas" pitchFamily="49" charset="0"/>
              </a:rPr>
              <a:t>value</a:t>
            </a:r>
            <a:r>
              <a:rPr lang="en-US" sz="2400" b="1" dirty="0">
                <a:latin typeface="Consolas" pitchFamily="49" charset="0"/>
                <a:cs typeface="Consolas" pitchFamily="49" charset="0"/>
              </a:rPr>
              <a:t>;</a:t>
            </a:r>
          </a:p>
          <a:p>
            <a:pPr>
              <a:lnSpc>
                <a:spcPct val="70000"/>
              </a:lnSpc>
              <a:spcBef>
                <a:spcPct val="30000"/>
              </a:spcBef>
            </a:pPr>
            <a:endParaRPr lang="en-US" sz="2400" b="1" dirty="0">
              <a:latin typeface="Consolas" pitchFamily="49" charset="0"/>
              <a:cs typeface="Consolas" pitchFamily="49" charset="0"/>
            </a:endParaRPr>
          </a:p>
          <a:p>
            <a:pPr>
              <a:lnSpc>
                <a:spcPct val="70000"/>
              </a:lnSpc>
              <a:spcBef>
                <a:spcPct val="30000"/>
              </a:spcBef>
            </a:pPr>
            <a:r>
              <a:rPr lang="en-US" sz="2400" b="1" dirty="0">
                <a:latin typeface="Consolas" pitchFamily="49" charset="0"/>
                <a:cs typeface="Consolas" pitchFamily="49" charset="0"/>
              </a:rPr>
              <a:t>  public long </a:t>
            </a:r>
            <a:r>
              <a:rPr lang="en-US" sz="2400" b="1" dirty="0" err="1">
                <a:solidFill>
                  <a:srgbClr val="0000FF"/>
                </a:solidFill>
                <a:latin typeface="Consolas" pitchFamily="49" charset="0"/>
                <a:cs typeface="Consolas" pitchFamily="49" charset="0"/>
              </a:rPr>
              <a:t>getAndIncrement</a:t>
            </a:r>
            <a:r>
              <a:rPr lang="en-US" sz="2400" b="1" dirty="0">
                <a:solidFill>
                  <a:srgbClr val="0000FF"/>
                </a:solidFill>
                <a:latin typeface="Consolas" pitchFamily="49" charset="0"/>
                <a:cs typeface="Consolas" pitchFamily="49" charset="0"/>
              </a:rPr>
              <a:t>() {</a:t>
            </a:r>
          </a:p>
          <a:p>
            <a:pPr>
              <a:lnSpc>
                <a:spcPct val="70000"/>
              </a:lnSpc>
              <a:spcBef>
                <a:spcPct val="30000"/>
              </a:spcBef>
            </a:pPr>
            <a:r>
              <a:rPr lang="en-US" sz="2400" b="1" dirty="0">
                <a:latin typeface="Consolas" pitchFamily="49" charset="0"/>
                <a:cs typeface="Consolas" pitchFamily="49" charset="0"/>
              </a:rPr>
              <a:t>    return </a:t>
            </a:r>
            <a:r>
              <a:rPr lang="en-US" sz="2400" b="1" dirty="0">
                <a:solidFill>
                  <a:srgbClr val="0000FF"/>
                </a:solidFill>
                <a:latin typeface="Consolas" pitchFamily="49" charset="0"/>
                <a:cs typeface="Consolas" pitchFamily="49" charset="0"/>
              </a:rPr>
              <a:t>value++;</a:t>
            </a:r>
          </a:p>
          <a:p>
            <a:pPr>
              <a:lnSpc>
                <a:spcPct val="70000"/>
              </a:lnSpc>
              <a:spcBef>
                <a:spcPct val="30000"/>
              </a:spcBef>
            </a:pPr>
            <a:r>
              <a:rPr lang="en-US" sz="2400" b="1" dirty="0">
                <a:latin typeface="Consolas" pitchFamily="49" charset="0"/>
                <a:cs typeface="Consolas" pitchFamily="49" charset="0"/>
              </a:rPr>
              <a:t>  </a:t>
            </a:r>
            <a:r>
              <a:rPr lang="en-US" sz="2400" b="1" dirty="0">
                <a:solidFill>
                  <a:srgbClr val="0000FF"/>
                </a:solidFill>
                <a:latin typeface="Consolas" pitchFamily="49" charset="0"/>
                <a:cs typeface="Consolas" pitchFamily="49" charset="0"/>
              </a:rPr>
              <a:t>}</a:t>
            </a:r>
          </a:p>
          <a:p>
            <a:pPr>
              <a:lnSpc>
                <a:spcPct val="70000"/>
              </a:lnSpc>
              <a:spcBef>
                <a:spcPct val="30000"/>
              </a:spcBef>
            </a:pPr>
            <a:r>
              <a:rPr lang="en-US" sz="2400" b="1" dirty="0">
                <a:solidFill>
                  <a:srgbClr val="0000FF"/>
                </a:solidFill>
                <a:latin typeface="Consolas" pitchFamily="49" charset="0"/>
                <a:cs typeface="Consolas" pitchFamily="49" charset="0"/>
              </a:rPr>
              <a: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atin typeface="+mj-lt"/>
              </a:rPr>
              <a:t>Art of Multiprocessor Programming</a:t>
            </a:r>
          </a:p>
        </p:txBody>
      </p:sp>
      <p:sp>
        <p:nvSpPr>
          <p:cNvPr id="6861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8E81181-2E7B-41A7-B0A9-1BA857E7816A}" type="slidenum">
              <a:rPr lang="x-none" sz="1400">
                <a:latin typeface="Comic Sans MS" pitchFamily="66" charset="0"/>
                <a:cs typeface="Arial" pitchFamily="34" charset="0"/>
              </a:rPr>
              <a:pPr algn="r" eaLnBrk="0" hangingPunct="0"/>
              <a:t>22</a:t>
            </a:fld>
            <a:endParaRPr lang="en-US" sz="1400">
              <a:latin typeface="Comic Sans MS" pitchFamily="66" charset="0"/>
              <a:cs typeface="Arial" pitchFamily="34" charset="0"/>
            </a:endParaRPr>
          </a:p>
        </p:txBody>
      </p:sp>
      <p:sp>
        <p:nvSpPr>
          <p:cNvPr id="68612" name="Rectangle 2"/>
          <p:cNvSpPr>
            <a:spLocks noGrp="1" noChangeArrowheads="1"/>
          </p:cNvSpPr>
          <p:nvPr>
            <p:ph type="title" idx="4294967295"/>
          </p:nvPr>
        </p:nvSpPr>
        <p:spPr/>
        <p:txBody>
          <a:bodyPr/>
          <a:lstStyle/>
          <a:p>
            <a:r>
              <a:rPr lang="en-US"/>
              <a:t>Counter Implementation</a:t>
            </a:r>
          </a:p>
        </p:txBody>
      </p:sp>
      <p:sp>
        <p:nvSpPr>
          <p:cNvPr id="68613" name="Text Box 3"/>
          <p:cNvSpPr txBox="1">
            <a:spLocks noChangeArrowheads="1"/>
          </p:cNvSpPr>
          <p:nvPr/>
        </p:nvSpPr>
        <p:spPr bwMode="auto">
          <a:xfrm>
            <a:off x="849313" y="2667000"/>
            <a:ext cx="7445375" cy="258141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latin typeface="Consolas" pitchFamily="49" charset="0"/>
                <a:cs typeface="Consolas" pitchFamily="49" charset="0"/>
              </a:rPr>
              <a:t>public class</a:t>
            </a:r>
            <a:r>
              <a:rPr lang="en-US" sz="2400" b="1" dirty="0">
                <a:solidFill>
                  <a:srgbClr val="0000FF"/>
                </a:solidFill>
                <a:latin typeface="Consolas" pitchFamily="49" charset="0"/>
                <a:cs typeface="Consolas" pitchFamily="49" charset="0"/>
              </a:rPr>
              <a:t> Counter {</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private long</a:t>
            </a:r>
            <a:r>
              <a:rPr lang="en-US" sz="2400" b="1" dirty="0">
                <a:solidFill>
                  <a:srgbClr val="0000FF"/>
                </a:solidFill>
                <a:latin typeface="Consolas" pitchFamily="49" charset="0"/>
                <a:cs typeface="Consolas" pitchFamily="49" charset="0"/>
              </a:rPr>
              <a:t> value;</a:t>
            </a:r>
          </a:p>
          <a:p>
            <a:pPr>
              <a:lnSpc>
                <a:spcPct val="70000"/>
              </a:lnSpc>
              <a:spcBef>
                <a:spcPct val="30000"/>
              </a:spcBef>
            </a:pPr>
            <a:endParaRPr lang="en-US" sz="2400" b="1" dirty="0">
              <a:solidFill>
                <a:srgbClr val="0000FF"/>
              </a:solidFill>
              <a:latin typeface="Consolas" pitchFamily="49" charset="0"/>
              <a:cs typeface="Consolas" pitchFamily="49" charset="0"/>
            </a:endParaRP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public long</a:t>
            </a:r>
            <a:r>
              <a:rPr lang="en-US" sz="2400" b="1" dirty="0">
                <a:solidFill>
                  <a:srgbClr val="0000FF"/>
                </a:solidFill>
                <a:latin typeface="Consolas" pitchFamily="49" charset="0"/>
                <a:cs typeface="Consolas" pitchFamily="49" charset="0"/>
              </a:rPr>
              <a:t> </a:t>
            </a:r>
            <a:r>
              <a:rPr lang="en-US" sz="2400" b="1" dirty="0" err="1">
                <a:solidFill>
                  <a:srgbClr val="0000FF"/>
                </a:solidFill>
                <a:latin typeface="Consolas" pitchFamily="49" charset="0"/>
                <a:cs typeface="Consolas" pitchFamily="49" charset="0"/>
              </a:rPr>
              <a:t>getAndIncrement</a:t>
            </a:r>
            <a:r>
              <a:rPr lang="en-US" sz="2400" b="1" dirty="0">
                <a:solidFill>
                  <a:srgbClr val="0000FF"/>
                </a:solidFill>
                <a:latin typeface="Consolas" pitchFamily="49" charset="0"/>
                <a:cs typeface="Consolas" pitchFamily="49" charset="0"/>
              </a:rPr>
              <a:t>() {</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return</a:t>
            </a:r>
            <a:r>
              <a:rPr lang="en-US" sz="2400" b="1" dirty="0">
                <a:solidFill>
                  <a:srgbClr val="0000FF"/>
                </a:solidFill>
                <a:latin typeface="Consolas" pitchFamily="49" charset="0"/>
                <a:cs typeface="Consolas" pitchFamily="49" charset="0"/>
              </a:rPr>
              <a:t> value++;</a:t>
            </a:r>
          </a:p>
          <a:p>
            <a:pPr>
              <a:lnSpc>
                <a:spcPct val="70000"/>
              </a:lnSpc>
              <a:spcBef>
                <a:spcPct val="30000"/>
              </a:spcBef>
            </a:pPr>
            <a:r>
              <a:rPr lang="en-US" sz="2400" b="1" dirty="0">
                <a:solidFill>
                  <a:srgbClr val="0000FF"/>
                </a:solidFill>
                <a:latin typeface="Consolas" pitchFamily="49" charset="0"/>
                <a:cs typeface="Consolas" pitchFamily="49" charset="0"/>
              </a:rPr>
              <a:t>  }</a:t>
            </a:r>
          </a:p>
          <a:p>
            <a:pPr>
              <a:lnSpc>
                <a:spcPct val="70000"/>
              </a:lnSpc>
              <a:spcBef>
                <a:spcPct val="30000"/>
              </a:spcBef>
            </a:pPr>
            <a:r>
              <a:rPr lang="en-US" sz="2400" b="1" dirty="0">
                <a:solidFill>
                  <a:srgbClr val="0000FF"/>
                </a:solidFill>
                <a:latin typeface="Consolas" pitchFamily="49" charset="0"/>
                <a:cs typeface="Consolas" pitchFamily="49" charset="0"/>
              </a:rPr>
              <a:t>}</a:t>
            </a:r>
          </a:p>
        </p:txBody>
      </p:sp>
      <p:sp>
        <p:nvSpPr>
          <p:cNvPr id="68614" name="Text Box 4"/>
          <p:cNvSpPr txBox="1">
            <a:spLocks noChangeArrowheads="1"/>
          </p:cNvSpPr>
          <p:nvPr/>
        </p:nvSpPr>
        <p:spPr bwMode="auto">
          <a:xfrm rot="-914075">
            <a:off x="2581275" y="4138613"/>
            <a:ext cx="5662613" cy="1098550"/>
          </a:xfrm>
          <a:prstGeom prst="rect">
            <a:avLst/>
          </a:prstGeom>
          <a:solidFill>
            <a:srgbClr val="FFFFCC">
              <a:alpha val="65097"/>
            </a:srgbClr>
          </a:solidFill>
          <a:ln w="31750">
            <a:solidFill>
              <a:srgbClr val="FF0000"/>
            </a:solidFill>
            <a:miter lim="800000"/>
            <a:headEnd/>
            <a:tailEnd/>
          </a:ln>
        </p:spPr>
        <p:txBody>
          <a:bodyPr>
            <a:spAutoFit/>
          </a:bodyPr>
          <a:lstStyle/>
          <a:p>
            <a:pPr algn="ctr" eaLnBrk="0" hangingPunct="0"/>
            <a:r>
              <a:rPr lang="en-US" sz="3200" b="1" dirty="0">
                <a:solidFill>
                  <a:srgbClr val="FF0000"/>
                </a:solidFill>
                <a:latin typeface="+mj-lt"/>
              </a:rPr>
              <a:t>OK for single thread,</a:t>
            </a:r>
          </a:p>
          <a:p>
            <a:pPr algn="ctr" eaLnBrk="0" hangingPunct="0"/>
            <a:r>
              <a:rPr lang="en-US" sz="3200" b="1" dirty="0">
                <a:solidFill>
                  <a:srgbClr val="FF0000"/>
                </a:solidFill>
                <a:latin typeface="+mj-lt"/>
              </a:rPr>
              <a:t>not for concurrent threads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t>Art of Multiprocessor Programming</a:t>
            </a:r>
          </a:p>
        </p:txBody>
      </p:sp>
      <p:sp>
        <p:nvSpPr>
          <p:cNvPr id="7065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BD704B5-C71E-4525-AFA5-B3468A72D116}" type="slidenum">
              <a:rPr lang="x-none" sz="1400">
                <a:latin typeface="Comic Sans MS" pitchFamily="66" charset="0"/>
                <a:cs typeface="Arial" pitchFamily="34" charset="0"/>
              </a:rPr>
              <a:pPr algn="r" eaLnBrk="0" hangingPunct="0"/>
              <a:t>23</a:t>
            </a:fld>
            <a:endParaRPr lang="en-US" sz="1400">
              <a:latin typeface="Comic Sans MS" pitchFamily="66" charset="0"/>
              <a:cs typeface="Arial" pitchFamily="34" charset="0"/>
            </a:endParaRPr>
          </a:p>
        </p:txBody>
      </p:sp>
      <p:sp>
        <p:nvSpPr>
          <p:cNvPr id="70660" name="Rectangle 2"/>
          <p:cNvSpPr>
            <a:spLocks noGrp="1" noChangeArrowheads="1"/>
          </p:cNvSpPr>
          <p:nvPr>
            <p:ph type="title" idx="4294967295"/>
          </p:nvPr>
        </p:nvSpPr>
        <p:spPr/>
        <p:txBody>
          <a:bodyPr/>
          <a:lstStyle/>
          <a:p>
            <a:r>
              <a:rPr lang="en-US"/>
              <a:t>What It Means</a:t>
            </a:r>
          </a:p>
        </p:txBody>
      </p:sp>
      <p:sp>
        <p:nvSpPr>
          <p:cNvPr id="70661" name="Text Box 3"/>
          <p:cNvSpPr txBox="1">
            <a:spLocks noChangeArrowheads="1"/>
          </p:cNvSpPr>
          <p:nvPr/>
        </p:nvSpPr>
        <p:spPr bwMode="auto">
          <a:xfrm>
            <a:off x="849313" y="2667000"/>
            <a:ext cx="7445375" cy="258141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latin typeface="Consolas" pitchFamily="49" charset="0"/>
                <a:cs typeface="Consolas" pitchFamily="49" charset="0"/>
              </a:rPr>
              <a:t>public class</a:t>
            </a:r>
            <a:r>
              <a:rPr lang="en-US" sz="2400" b="1" dirty="0">
                <a:solidFill>
                  <a:srgbClr val="0000FF"/>
                </a:solidFill>
                <a:latin typeface="Consolas" pitchFamily="49" charset="0"/>
                <a:cs typeface="Consolas" pitchFamily="49" charset="0"/>
              </a:rPr>
              <a:t> Counter {</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private long</a:t>
            </a:r>
            <a:r>
              <a:rPr lang="en-US" sz="2400" b="1" dirty="0">
                <a:solidFill>
                  <a:srgbClr val="0000FF"/>
                </a:solidFill>
                <a:latin typeface="Consolas" pitchFamily="49" charset="0"/>
                <a:cs typeface="Consolas" pitchFamily="49" charset="0"/>
              </a:rPr>
              <a:t> value;</a:t>
            </a:r>
          </a:p>
          <a:p>
            <a:pPr>
              <a:lnSpc>
                <a:spcPct val="70000"/>
              </a:lnSpc>
              <a:spcBef>
                <a:spcPct val="30000"/>
              </a:spcBef>
            </a:pPr>
            <a:endParaRPr lang="en-US" sz="2400" b="1" dirty="0">
              <a:solidFill>
                <a:srgbClr val="0000FF"/>
              </a:solidFill>
              <a:latin typeface="Consolas" pitchFamily="49" charset="0"/>
              <a:cs typeface="Consolas" pitchFamily="49" charset="0"/>
            </a:endParaRP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public long</a:t>
            </a:r>
            <a:r>
              <a:rPr lang="en-US" sz="2400" b="1" dirty="0">
                <a:solidFill>
                  <a:srgbClr val="0000FF"/>
                </a:solidFill>
                <a:latin typeface="Consolas" pitchFamily="49" charset="0"/>
                <a:cs typeface="Consolas" pitchFamily="49" charset="0"/>
              </a:rPr>
              <a:t> </a:t>
            </a:r>
            <a:r>
              <a:rPr lang="en-US" sz="2400" b="1" dirty="0" err="1">
                <a:solidFill>
                  <a:srgbClr val="0000FF"/>
                </a:solidFill>
                <a:latin typeface="Consolas" pitchFamily="49" charset="0"/>
                <a:cs typeface="Consolas" pitchFamily="49" charset="0"/>
              </a:rPr>
              <a:t>getAndIncrement</a:t>
            </a:r>
            <a:r>
              <a:rPr lang="en-US" sz="2400" b="1" dirty="0">
                <a:solidFill>
                  <a:srgbClr val="0000FF"/>
                </a:solidFill>
                <a:latin typeface="Consolas" pitchFamily="49" charset="0"/>
                <a:cs typeface="Consolas" pitchFamily="49" charset="0"/>
              </a:rPr>
              <a:t>() {</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return </a:t>
            </a:r>
            <a:r>
              <a:rPr lang="en-US" sz="2400" b="1" dirty="0">
                <a:solidFill>
                  <a:srgbClr val="0000FF"/>
                </a:solidFill>
                <a:latin typeface="Consolas" pitchFamily="49" charset="0"/>
                <a:cs typeface="Consolas" pitchFamily="49" charset="0"/>
              </a:rPr>
              <a:t>value++;</a:t>
            </a:r>
          </a:p>
          <a:p>
            <a:pPr>
              <a:lnSpc>
                <a:spcPct val="70000"/>
              </a:lnSpc>
              <a:spcBef>
                <a:spcPct val="30000"/>
              </a:spcBef>
            </a:pPr>
            <a:r>
              <a:rPr lang="en-US" sz="2400" b="1" dirty="0">
                <a:solidFill>
                  <a:srgbClr val="0000FF"/>
                </a:solidFill>
                <a:latin typeface="Consolas" pitchFamily="49" charset="0"/>
                <a:cs typeface="Consolas" pitchFamily="49" charset="0"/>
              </a:rPr>
              <a:t>  }</a:t>
            </a:r>
          </a:p>
          <a:p>
            <a:pPr>
              <a:lnSpc>
                <a:spcPct val="70000"/>
              </a:lnSpc>
              <a:spcBef>
                <a:spcPct val="30000"/>
              </a:spcBef>
            </a:pPr>
            <a:r>
              <a:rPr lang="en-US" sz="2400" b="1" dirty="0">
                <a:solidFill>
                  <a:srgbClr val="0000FF"/>
                </a:solidFill>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dirty="0">
                <a:latin typeface="+mj-lt"/>
              </a:rPr>
              <a:t>Art of Multiprocessor Programming</a:t>
            </a:r>
          </a:p>
        </p:txBody>
      </p:sp>
      <p:sp>
        <p:nvSpPr>
          <p:cNvPr id="7270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A2F4C62-6A25-48A2-A8A8-E1C174B1FAEF}" type="slidenum">
              <a:rPr lang="x-none" sz="1400">
                <a:latin typeface="Comic Sans MS" pitchFamily="66" charset="0"/>
                <a:cs typeface="Arial" pitchFamily="34" charset="0"/>
              </a:rPr>
              <a:pPr algn="r" eaLnBrk="0" hangingPunct="0"/>
              <a:t>24</a:t>
            </a:fld>
            <a:endParaRPr lang="en-US" sz="1400">
              <a:latin typeface="Comic Sans MS" pitchFamily="66" charset="0"/>
              <a:cs typeface="Arial" pitchFamily="34" charset="0"/>
            </a:endParaRPr>
          </a:p>
        </p:txBody>
      </p:sp>
      <p:sp>
        <p:nvSpPr>
          <p:cNvPr id="72708" name="Rectangle 2"/>
          <p:cNvSpPr>
            <a:spLocks noGrp="1" noChangeArrowheads="1"/>
          </p:cNvSpPr>
          <p:nvPr>
            <p:ph type="title" idx="4294967295"/>
          </p:nvPr>
        </p:nvSpPr>
        <p:spPr/>
        <p:txBody>
          <a:bodyPr/>
          <a:lstStyle/>
          <a:p>
            <a:r>
              <a:rPr lang="en-US"/>
              <a:t>What It Means</a:t>
            </a:r>
          </a:p>
        </p:txBody>
      </p:sp>
      <p:sp>
        <p:nvSpPr>
          <p:cNvPr id="72709" name="Text Box 3"/>
          <p:cNvSpPr txBox="1">
            <a:spLocks noChangeArrowheads="1"/>
          </p:cNvSpPr>
          <p:nvPr/>
        </p:nvSpPr>
        <p:spPr bwMode="auto">
          <a:xfrm>
            <a:off x="849313" y="2667000"/>
            <a:ext cx="7445375" cy="258141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folHlink"/>
                </a:solidFill>
                <a:latin typeface="Consolas" pitchFamily="49" charset="0"/>
                <a:cs typeface="Consolas" pitchFamily="49" charset="0"/>
              </a:rPr>
              <a:t>public class Counter {</a:t>
            </a:r>
          </a:p>
          <a:p>
            <a:pPr>
              <a:lnSpc>
                <a:spcPct val="70000"/>
              </a:lnSpc>
              <a:spcBef>
                <a:spcPct val="30000"/>
              </a:spcBef>
            </a:pPr>
            <a:r>
              <a:rPr lang="en-US" sz="2400" b="1" dirty="0">
                <a:solidFill>
                  <a:schemeClr val="folHlink"/>
                </a:solidFill>
                <a:latin typeface="Consolas" pitchFamily="49" charset="0"/>
                <a:cs typeface="Consolas" pitchFamily="49" charset="0"/>
              </a:rPr>
              <a:t>  private long value;</a:t>
            </a:r>
          </a:p>
          <a:p>
            <a:pPr>
              <a:lnSpc>
                <a:spcPct val="70000"/>
              </a:lnSpc>
              <a:spcBef>
                <a:spcPct val="30000"/>
              </a:spcBef>
            </a:pPr>
            <a:endParaRPr lang="en-US" sz="2400" b="1" dirty="0">
              <a:solidFill>
                <a:schemeClr val="folHlink"/>
              </a:solidFill>
              <a:latin typeface="Consolas" pitchFamily="49" charset="0"/>
              <a:cs typeface="Consolas" pitchFamily="49" charset="0"/>
            </a:endParaRPr>
          </a:p>
          <a:p>
            <a:pPr>
              <a:lnSpc>
                <a:spcPct val="70000"/>
              </a:lnSpc>
              <a:spcBef>
                <a:spcPct val="30000"/>
              </a:spcBef>
            </a:pPr>
            <a:r>
              <a:rPr lang="en-US" sz="2400" b="1" dirty="0">
                <a:solidFill>
                  <a:schemeClr val="folHlink"/>
                </a:solidFill>
                <a:latin typeface="Consolas" pitchFamily="49" charset="0"/>
                <a:cs typeface="Consolas" pitchFamily="49" charset="0"/>
              </a:rPr>
              <a:t>  public long </a:t>
            </a:r>
            <a:r>
              <a:rPr lang="en-US" sz="2400" b="1" dirty="0" err="1">
                <a:solidFill>
                  <a:schemeClr val="folHlink"/>
                </a:solidFill>
                <a:latin typeface="Consolas" pitchFamily="49" charset="0"/>
                <a:cs typeface="Consolas" pitchFamily="49" charset="0"/>
              </a:rPr>
              <a:t>getAndIncrement</a:t>
            </a:r>
            <a:r>
              <a:rPr lang="en-US" sz="2400" b="1" dirty="0">
                <a:solidFill>
                  <a:schemeClr val="folHlink"/>
                </a:solidFill>
                <a:latin typeface="Consolas" pitchFamily="49" charset="0"/>
                <a:cs typeface="Consolas" pitchFamily="49" charset="0"/>
              </a:rPr>
              <a:t>() {</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return </a:t>
            </a:r>
            <a:r>
              <a:rPr lang="en-US" sz="2400" b="1" dirty="0">
                <a:solidFill>
                  <a:srgbClr val="0000FF"/>
                </a:solidFill>
                <a:latin typeface="Consolas" pitchFamily="49" charset="0"/>
                <a:cs typeface="Consolas" pitchFamily="49" charset="0"/>
              </a:rPr>
              <a:t>value++;</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solidFill>
                  <a:schemeClr val="folHlink"/>
                </a:solidFill>
                <a:latin typeface="Consolas" pitchFamily="49" charset="0"/>
                <a:cs typeface="Consolas" pitchFamily="49" charset="0"/>
              </a:rPr>
              <a:t>}</a:t>
            </a:r>
          </a:p>
          <a:p>
            <a:pPr>
              <a:lnSpc>
                <a:spcPct val="70000"/>
              </a:lnSpc>
              <a:spcBef>
                <a:spcPct val="30000"/>
              </a:spcBef>
            </a:pPr>
            <a:r>
              <a:rPr lang="en-US" sz="2400" b="1" dirty="0">
                <a:solidFill>
                  <a:schemeClr val="folHlink"/>
                </a:solidFill>
                <a:latin typeface="Consolas" pitchFamily="49" charset="0"/>
                <a:cs typeface="Consolas" pitchFamily="49" charset="0"/>
              </a:rPr>
              <a:t>}</a:t>
            </a:r>
          </a:p>
        </p:txBody>
      </p:sp>
      <p:sp>
        <p:nvSpPr>
          <p:cNvPr id="72710" name="Text Box 4"/>
          <p:cNvSpPr txBox="1">
            <a:spLocks noChangeArrowheads="1"/>
          </p:cNvSpPr>
          <p:nvPr/>
        </p:nvSpPr>
        <p:spPr bwMode="auto">
          <a:xfrm>
            <a:off x="4770438" y="4160838"/>
            <a:ext cx="3657600" cy="1104085"/>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rgbClr val="FF0000"/>
                </a:solidFill>
                <a:latin typeface="Consolas" pitchFamily="49" charset="0"/>
                <a:cs typeface="Consolas" pitchFamily="49" charset="0"/>
              </a:rPr>
              <a:t> temp  = value;</a:t>
            </a:r>
          </a:p>
          <a:p>
            <a:pPr>
              <a:lnSpc>
                <a:spcPct val="70000"/>
              </a:lnSpc>
              <a:spcBef>
                <a:spcPct val="30000"/>
              </a:spcBef>
            </a:pPr>
            <a:r>
              <a:rPr lang="en-US" sz="2400" b="1" dirty="0">
                <a:solidFill>
                  <a:srgbClr val="FF0000"/>
                </a:solidFill>
                <a:latin typeface="Consolas" pitchFamily="49" charset="0"/>
                <a:cs typeface="Consolas" pitchFamily="49" charset="0"/>
              </a:rPr>
              <a:t> value = temp + 1;</a:t>
            </a:r>
          </a:p>
          <a:p>
            <a:pPr>
              <a:lnSpc>
                <a:spcPct val="70000"/>
              </a:lnSpc>
              <a:spcBef>
                <a:spcPct val="30000"/>
              </a:spcBef>
            </a:pPr>
            <a:r>
              <a:rPr lang="en-US" sz="2400" b="1" dirty="0">
                <a:solidFill>
                  <a:srgbClr val="FF0000"/>
                </a:solidFill>
                <a:latin typeface="Consolas" pitchFamily="49" charset="0"/>
                <a:cs typeface="Consolas" pitchFamily="49" charset="0"/>
              </a:rPr>
              <a:t> return temp;</a:t>
            </a:r>
          </a:p>
        </p:txBody>
      </p:sp>
      <p:sp>
        <p:nvSpPr>
          <p:cNvPr id="72711" name="AutoShape 5"/>
          <p:cNvSpPr>
            <a:spLocks noChangeArrowheads="1"/>
          </p:cNvSpPr>
          <p:nvPr/>
        </p:nvSpPr>
        <p:spPr bwMode="auto">
          <a:xfrm>
            <a:off x="1371600" y="4114800"/>
            <a:ext cx="3200400" cy="381000"/>
          </a:xfrm>
          <a:prstGeom prst="wedgeRoundRectCallout">
            <a:avLst>
              <a:gd name="adj1" fmla="val 60366"/>
              <a:gd name="adj2" fmla="val 121250"/>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1"/>
          <p:cNvSpPr>
            <a:spLocks noGrp="1"/>
          </p:cNvSpPr>
          <p:nvPr>
            <p:ph type="ftr" sz="quarter" idx="10"/>
          </p:nvPr>
        </p:nvSpPr>
        <p:spPr/>
        <p:txBody>
          <a:bodyPr/>
          <a:lstStyle/>
          <a:p>
            <a:r>
              <a:rPr lang="en-US" dirty="0">
                <a:latin typeface="+mj-lt"/>
              </a:rPr>
              <a:t>Art of Multiprocessor Programming</a:t>
            </a:r>
          </a:p>
        </p:txBody>
      </p:sp>
      <p:sp>
        <p:nvSpPr>
          <p:cNvPr id="7475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492709AF-CC63-463C-98E4-7BF92C9BB220}" type="slidenum">
              <a:rPr lang="x-none" sz="1400">
                <a:latin typeface="Comic Sans MS" pitchFamily="66" charset="0"/>
                <a:cs typeface="Arial" pitchFamily="34" charset="0"/>
              </a:rPr>
              <a:pPr algn="r" eaLnBrk="0" hangingPunct="0"/>
              <a:t>25</a:t>
            </a:fld>
            <a:endParaRPr lang="en-US" sz="1400">
              <a:latin typeface="Comic Sans MS" pitchFamily="66" charset="0"/>
              <a:cs typeface="Arial" pitchFamily="34" charset="0"/>
            </a:endParaRPr>
          </a:p>
        </p:txBody>
      </p:sp>
      <p:sp>
        <p:nvSpPr>
          <p:cNvPr id="74756" name="Rectangle 46"/>
          <p:cNvSpPr>
            <a:spLocks noChangeArrowheads="1"/>
          </p:cNvSpPr>
          <p:nvPr/>
        </p:nvSpPr>
        <p:spPr bwMode="auto">
          <a:xfrm>
            <a:off x="4143375" y="1924050"/>
            <a:ext cx="406400" cy="449263"/>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57" name="Rectangle 47"/>
          <p:cNvSpPr>
            <a:spLocks noChangeArrowheads="1"/>
          </p:cNvSpPr>
          <p:nvPr/>
        </p:nvSpPr>
        <p:spPr bwMode="auto">
          <a:xfrm>
            <a:off x="6327775" y="1924050"/>
            <a:ext cx="406400" cy="449263"/>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58" name="Rectangle 48"/>
          <p:cNvSpPr>
            <a:spLocks noChangeArrowheads="1"/>
          </p:cNvSpPr>
          <p:nvPr/>
        </p:nvSpPr>
        <p:spPr bwMode="auto">
          <a:xfrm>
            <a:off x="7569200" y="1909763"/>
            <a:ext cx="406400" cy="449262"/>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59" name="Rectangle 45"/>
          <p:cNvSpPr>
            <a:spLocks noChangeArrowheads="1"/>
          </p:cNvSpPr>
          <p:nvPr/>
        </p:nvSpPr>
        <p:spPr bwMode="auto">
          <a:xfrm>
            <a:off x="2395538" y="1924050"/>
            <a:ext cx="406400" cy="449263"/>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74760" name="Group 44"/>
          <p:cNvGrpSpPr>
            <a:grpSpLocks/>
          </p:cNvGrpSpPr>
          <p:nvPr/>
        </p:nvGrpSpPr>
        <p:grpSpPr bwMode="auto">
          <a:xfrm>
            <a:off x="838200" y="5575300"/>
            <a:ext cx="7391400" cy="762000"/>
            <a:chOff x="528" y="3312"/>
            <a:chExt cx="4656" cy="480"/>
          </a:xfrm>
        </p:grpSpPr>
        <p:sp>
          <p:nvSpPr>
            <p:cNvPr id="74761"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2" name="Text Box 43"/>
            <p:cNvSpPr txBox="1">
              <a:spLocks noChangeArrowheads="1"/>
            </p:cNvSpPr>
            <p:nvPr/>
          </p:nvSpPr>
          <p:spPr bwMode="auto">
            <a:xfrm>
              <a:off x="2208" y="3404"/>
              <a:ext cx="514" cy="288"/>
            </a:xfrm>
            <a:prstGeom prst="rect">
              <a:avLst/>
            </a:prstGeom>
            <a:noFill/>
            <a:ln w="9525">
              <a:noFill/>
              <a:miter lim="800000"/>
              <a:headEnd/>
              <a:tailEnd/>
            </a:ln>
          </p:spPr>
          <p:txBody>
            <a:bodyPr wrap="none">
              <a:spAutoFit/>
            </a:bodyPr>
            <a:lstStyle/>
            <a:p>
              <a:pPr algn="r" eaLnBrk="0" hangingPunct="0"/>
              <a:r>
                <a:rPr lang="en-US" sz="2400">
                  <a:solidFill>
                    <a:schemeClr val="bg1"/>
                  </a:solidFill>
                  <a:latin typeface="Comic Sans MS" pitchFamily="66" charset="0"/>
                </a:rPr>
                <a:t>time</a:t>
              </a:r>
            </a:p>
          </p:txBody>
        </p:sp>
      </p:grpSp>
      <p:sp>
        <p:nvSpPr>
          <p:cNvPr id="74763" name="Rectangle 3"/>
          <p:cNvSpPr>
            <a:spLocks noGrp="1" noChangeArrowheads="1"/>
          </p:cNvSpPr>
          <p:nvPr>
            <p:ph type="title" idx="4294967295"/>
          </p:nvPr>
        </p:nvSpPr>
        <p:spPr>
          <a:xfrm>
            <a:off x="685800" y="481013"/>
            <a:ext cx="7772400" cy="1143000"/>
          </a:xfrm>
        </p:spPr>
        <p:txBody>
          <a:bodyPr/>
          <a:lstStyle/>
          <a:p>
            <a:r>
              <a:rPr lang="en-US"/>
              <a:t>Not so good…</a:t>
            </a:r>
          </a:p>
        </p:txBody>
      </p:sp>
      <p:grpSp>
        <p:nvGrpSpPr>
          <p:cNvPr id="74764" name="Group 4"/>
          <p:cNvGrpSpPr>
            <a:grpSpLocks/>
          </p:cNvGrpSpPr>
          <p:nvPr/>
        </p:nvGrpSpPr>
        <p:grpSpPr bwMode="auto">
          <a:xfrm>
            <a:off x="762000" y="2928938"/>
            <a:ext cx="1447800" cy="1295400"/>
            <a:chOff x="864" y="1968"/>
            <a:chExt cx="912" cy="816"/>
          </a:xfrm>
        </p:grpSpPr>
        <p:sp>
          <p:nvSpPr>
            <p:cNvPr id="74765" name="Freeform 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6" name="Freeform 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7" name="Freeform 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8" name="Freeform 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9" name="Freeform 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0" name="Freeform 1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1" name="Freeform 1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2" name="Freeform 1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3" name="Freeform 1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4" name="Freeform 1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5" name="Freeform 1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74776" name="Group 16"/>
          <p:cNvGrpSpPr>
            <a:grpSpLocks/>
          </p:cNvGrpSpPr>
          <p:nvPr/>
        </p:nvGrpSpPr>
        <p:grpSpPr bwMode="auto">
          <a:xfrm>
            <a:off x="838200" y="4391025"/>
            <a:ext cx="1447800" cy="1295400"/>
            <a:chOff x="2832" y="2064"/>
            <a:chExt cx="912" cy="816"/>
          </a:xfrm>
        </p:grpSpPr>
        <p:sp>
          <p:nvSpPr>
            <p:cNvPr id="74777" name="Freeform 17"/>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8" name="Freeform 18"/>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9" name="Freeform 19"/>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0" name="Freeform 20"/>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1" name="Freeform 21"/>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2" name="Freeform 22"/>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3" name="Freeform 23"/>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4" name="Freeform 24"/>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5" name="Freeform 25"/>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6" name="Freeform 26"/>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7" name="Freeform 27"/>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74788" name="Text Box 28"/>
          <p:cNvSpPr txBox="1">
            <a:spLocks noChangeArrowheads="1"/>
          </p:cNvSpPr>
          <p:nvPr/>
        </p:nvSpPr>
        <p:spPr bwMode="auto">
          <a:xfrm>
            <a:off x="669925" y="1858963"/>
            <a:ext cx="2139950" cy="579437"/>
          </a:xfrm>
          <a:prstGeom prst="rect">
            <a:avLst/>
          </a:prstGeom>
          <a:noFill/>
          <a:ln w="9525">
            <a:noFill/>
            <a:miter lim="800000"/>
            <a:headEnd/>
            <a:tailEnd/>
          </a:ln>
        </p:spPr>
        <p:txBody>
          <a:bodyPr wrap="none">
            <a:spAutoFit/>
          </a:bodyPr>
          <a:lstStyle/>
          <a:p>
            <a:pPr algn="r" eaLnBrk="0" hangingPunct="0"/>
            <a:r>
              <a:rPr lang="en-US" sz="3200" b="1" dirty="0">
                <a:latin typeface="+mn-lt"/>
              </a:rPr>
              <a:t>Value…</a:t>
            </a:r>
            <a:r>
              <a:rPr lang="en-US" sz="3200" b="1" dirty="0">
                <a:latin typeface="Courier New" pitchFamily="49" charset="0"/>
              </a:rPr>
              <a:t> 1</a:t>
            </a:r>
          </a:p>
        </p:txBody>
      </p:sp>
      <p:sp>
        <p:nvSpPr>
          <p:cNvPr id="74789" name="Text Box 29"/>
          <p:cNvSpPr txBox="1">
            <a:spLocks noChangeArrowheads="1"/>
          </p:cNvSpPr>
          <p:nvPr/>
        </p:nvSpPr>
        <p:spPr bwMode="auto">
          <a:xfrm>
            <a:off x="2978466" y="2973388"/>
            <a:ext cx="886781" cy="830997"/>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mj-lt"/>
              </a:rPr>
              <a:t>read </a:t>
            </a:r>
          </a:p>
          <a:p>
            <a:pPr algn="ctr" eaLnBrk="0" hangingPunct="0"/>
            <a:r>
              <a:rPr lang="en-US" sz="2400">
                <a:solidFill>
                  <a:srgbClr val="FF0000"/>
                </a:solidFill>
                <a:latin typeface="+mj-lt"/>
              </a:rPr>
              <a:t>1</a:t>
            </a:r>
          </a:p>
        </p:txBody>
      </p:sp>
      <p:sp>
        <p:nvSpPr>
          <p:cNvPr id="74790" name="Text Box 30"/>
          <p:cNvSpPr txBox="1">
            <a:spLocks noChangeArrowheads="1"/>
          </p:cNvSpPr>
          <p:nvPr/>
        </p:nvSpPr>
        <p:spPr bwMode="auto">
          <a:xfrm>
            <a:off x="3083241" y="4557713"/>
            <a:ext cx="886781" cy="830997"/>
          </a:xfrm>
          <a:prstGeom prst="rect">
            <a:avLst/>
          </a:prstGeom>
          <a:noFill/>
          <a:ln w="9525">
            <a:noFill/>
            <a:miter lim="800000"/>
            <a:headEnd/>
            <a:tailEnd/>
          </a:ln>
        </p:spPr>
        <p:txBody>
          <a:bodyPr wrap="none">
            <a:spAutoFit/>
          </a:bodyPr>
          <a:lstStyle/>
          <a:p>
            <a:pPr algn="ctr" eaLnBrk="0" hangingPunct="0"/>
            <a:r>
              <a:rPr lang="en-US" sz="2400">
                <a:solidFill>
                  <a:srgbClr val="0000FF"/>
                </a:solidFill>
                <a:latin typeface="+mj-lt"/>
              </a:rPr>
              <a:t>read </a:t>
            </a:r>
          </a:p>
          <a:p>
            <a:pPr algn="ctr" eaLnBrk="0" hangingPunct="0"/>
            <a:r>
              <a:rPr lang="en-US" sz="2400">
                <a:solidFill>
                  <a:srgbClr val="0000FF"/>
                </a:solidFill>
                <a:latin typeface="+mj-lt"/>
              </a:rPr>
              <a:t>1</a:t>
            </a:r>
          </a:p>
        </p:txBody>
      </p:sp>
      <p:sp>
        <p:nvSpPr>
          <p:cNvPr id="74791" name="Text Box 31"/>
          <p:cNvSpPr txBox="1">
            <a:spLocks noChangeArrowheads="1"/>
          </p:cNvSpPr>
          <p:nvPr/>
        </p:nvSpPr>
        <p:spPr bwMode="auto">
          <a:xfrm>
            <a:off x="3936359" y="2973388"/>
            <a:ext cx="920444" cy="830997"/>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mj-lt"/>
              </a:rPr>
              <a:t>write </a:t>
            </a:r>
          </a:p>
          <a:p>
            <a:pPr algn="ctr" eaLnBrk="0" hangingPunct="0"/>
            <a:r>
              <a:rPr lang="en-US" sz="2400">
                <a:solidFill>
                  <a:srgbClr val="FF0000"/>
                </a:solidFill>
                <a:latin typeface="+mj-lt"/>
              </a:rPr>
              <a:t>2</a:t>
            </a:r>
          </a:p>
        </p:txBody>
      </p:sp>
      <p:sp>
        <p:nvSpPr>
          <p:cNvPr id="74792" name="Text Box 32"/>
          <p:cNvSpPr txBox="1">
            <a:spLocks noChangeArrowheads="1"/>
          </p:cNvSpPr>
          <p:nvPr/>
        </p:nvSpPr>
        <p:spPr bwMode="auto">
          <a:xfrm>
            <a:off x="5069203" y="2973388"/>
            <a:ext cx="886781" cy="830997"/>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mj-lt"/>
              </a:rPr>
              <a:t>read </a:t>
            </a:r>
          </a:p>
          <a:p>
            <a:pPr algn="ctr" eaLnBrk="0" hangingPunct="0"/>
            <a:r>
              <a:rPr lang="en-US" sz="2400">
                <a:solidFill>
                  <a:srgbClr val="FF0000"/>
                </a:solidFill>
                <a:latin typeface="+mj-lt"/>
              </a:rPr>
              <a:t>2</a:t>
            </a:r>
          </a:p>
        </p:txBody>
      </p:sp>
      <p:sp>
        <p:nvSpPr>
          <p:cNvPr id="74793" name="Text Box 33"/>
          <p:cNvSpPr txBox="1">
            <a:spLocks noChangeArrowheads="1"/>
          </p:cNvSpPr>
          <p:nvPr/>
        </p:nvSpPr>
        <p:spPr bwMode="auto">
          <a:xfrm>
            <a:off x="6184259" y="2973388"/>
            <a:ext cx="920444" cy="830997"/>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mj-lt"/>
              </a:rPr>
              <a:t>write </a:t>
            </a:r>
          </a:p>
          <a:p>
            <a:pPr algn="ctr" eaLnBrk="0" hangingPunct="0"/>
            <a:r>
              <a:rPr lang="en-US" sz="2400">
                <a:solidFill>
                  <a:srgbClr val="FF0000"/>
                </a:solidFill>
                <a:latin typeface="+mj-lt"/>
              </a:rPr>
              <a:t>3</a:t>
            </a:r>
          </a:p>
        </p:txBody>
      </p:sp>
      <p:sp>
        <p:nvSpPr>
          <p:cNvPr id="74794" name="Text Box 34"/>
          <p:cNvSpPr txBox="1">
            <a:spLocks noChangeArrowheads="1"/>
          </p:cNvSpPr>
          <p:nvPr/>
        </p:nvSpPr>
        <p:spPr bwMode="auto">
          <a:xfrm>
            <a:off x="7392347" y="4557713"/>
            <a:ext cx="920444" cy="830997"/>
          </a:xfrm>
          <a:prstGeom prst="rect">
            <a:avLst/>
          </a:prstGeom>
          <a:noFill/>
          <a:ln w="9525">
            <a:noFill/>
            <a:miter lim="800000"/>
            <a:headEnd/>
            <a:tailEnd/>
          </a:ln>
        </p:spPr>
        <p:txBody>
          <a:bodyPr wrap="none">
            <a:spAutoFit/>
          </a:bodyPr>
          <a:lstStyle/>
          <a:p>
            <a:pPr algn="ctr" eaLnBrk="0" hangingPunct="0"/>
            <a:r>
              <a:rPr lang="en-US" sz="2400">
                <a:solidFill>
                  <a:srgbClr val="0000FF"/>
                </a:solidFill>
                <a:latin typeface="+mj-lt"/>
              </a:rPr>
              <a:t>write </a:t>
            </a:r>
          </a:p>
          <a:p>
            <a:pPr algn="ctr" eaLnBrk="0" hangingPunct="0"/>
            <a:r>
              <a:rPr lang="en-US" sz="2400">
                <a:solidFill>
                  <a:srgbClr val="0000FF"/>
                </a:solidFill>
                <a:latin typeface="+mj-lt"/>
              </a:rPr>
              <a:t>2</a:t>
            </a:r>
          </a:p>
        </p:txBody>
      </p:sp>
      <p:sp>
        <p:nvSpPr>
          <p:cNvPr id="74795" name="Text Box 35"/>
          <p:cNvSpPr txBox="1">
            <a:spLocks noChangeArrowheads="1"/>
          </p:cNvSpPr>
          <p:nvPr/>
        </p:nvSpPr>
        <p:spPr bwMode="auto">
          <a:xfrm>
            <a:off x="4143375" y="1858963"/>
            <a:ext cx="428625" cy="579437"/>
          </a:xfrm>
          <a:prstGeom prst="rect">
            <a:avLst/>
          </a:prstGeom>
          <a:noFill/>
          <a:ln w="9525">
            <a:noFill/>
            <a:miter lim="800000"/>
            <a:headEnd/>
            <a:tailEnd/>
          </a:ln>
        </p:spPr>
        <p:txBody>
          <a:bodyPr wrap="none">
            <a:spAutoFit/>
          </a:bodyPr>
          <a:lstStyle/>
          <a:p>
            <a:pPr algn="r" eaLnBrk="0" hangingPunct="0"/>
            <a:r>
              <a:rPr lang="en-US" sz="3200" b="1">
                <a:latin typeface="Courier New" pitchFamily="49" charset="0"/>
              </a:rPr>
              <a:t>2</a:t>
            </a:r>
          </a:p>
        </p:txBody>
      </p:sp>
      <p:sp>
        <p:nvSpPr>
          <p:cNvPr id="74796" name="Text Box 36"/>
          <p:cNvSpPr txBox="1">
            <a:spLocks noChangeArrowheads="1"/>
          </p:cNvSpPr>
          <p:nvPr/>
        </p:nvSpPr>
        <p:spPr bwMode="auto">
          <a:xfrm>
            <a:off x="6324600" y="1858963"/>
            <a:ext cx="428625" cy="579437"/>
          </a:xfrm>
          <a:prstGeom prst="rect">
            <a:avLst/>
          </a:prstGeom>
          <a:noFill/>
          <a:ln w="9525">
            <a:noFill/>
            <a:miter lim="800000"/>
            <a:headEnd/>
            <a:tailEnd/>
          </a:ln>
        </p:spPr>
        <p:txBody>
          <a:bodyPr wrap="none">
            <a:spAutoFit/>
          </a:bodyPr>
          <a:lstStyle/>
          <a:p>
            <a:pPr algn="r" eaLnBrk="0" hangingPunct="0"/>
            <a:r>
              <a:rPr lang="en-US" sz="3200" b="1">
                <a:latin typeface="Courier New" pitchFamily="49" charset="0"/>
              </a:rPr>
              <a:t>3</a:t>
            </a:r>
          </a:p>
        </p:txBody>
      </p:sp>
      <p:sp>
        <p:nvSpPr>
          <p:cNvPr id="74797" name="Text Box 37"/>
          <p:cNvSpPr txBox="1">
            <a:spLocks noChangeArrowheads="1"/>
          </p:cNvSpPr>
          <p:nvPr/>
        </p:nvSpPr>
        <p:spPr bwMode="auto">
          <a:xfrm>
            <a:off x="7543800" y="1858963"/>
            <a:ext cx="428625" cy="579437"/>
          </a:xfrm>
          <a:prstGeom prst="rect">
            <a:avLst/>
          </a:prstGeom>
          <a:noFill/>
          <a:ln w="9525">
            <a:noFill/>
            <a:miter lim="800000"/>
            <a:headEnd/>
            <a:tailEnd/>
          </a:ln>
        </p:spPr>
        <p:txBody>
          <a:bodyPr wrap="none">
            <a:spAutoFit/>
          </a:bodyPr>
          <a:lstStyle/>
          <a:p>
            <a:pPr algn="r" eaLnBrk="0" hangingPunct="0"/>
            <a:r>
              <a:rPr lang="en-US" sz="3200" b="1">
                <a:latin typeface="Courier New" pitchFamily="49" charset="0"/>
              </a:rPr>
              <a:t>2</a:t>
            </a:r>
          </a:p>
        </p:txBody>
      </p:sp>
      <p:sp>
        <p:nvSpPr>
          <p:cNvPr id="74798" name="Line 38"/>
          <p:cNvSpPr>
            <a:spLocks noChangeShapeType="1"/>
          </p:cNvSpPr>
          <p:nvPr/>
        </p:nvSpPr>
        <p:spPr bwMode="auto">
          <a:xfrm>
            <a:off x="4343400" y="2495550"/>
            <a:ext cx="0" cy="533400"/>
          </a:xfrm>
          <a:prstGeom prst="line">
            <a:avLst/>
          </a:prstGeom>
          <a:noFill/>
          <a:ln w="38100">
            <a:solidFill>
              <a:schemeClr val="tx1"/>
            </a:solidFill>
            <a:prstDash val="dash"/>
            <a:round/>
            <a:headEnd/>
            <a:tailEnd/>
          </a:ln>
        </p:spPr>
        <p:txBody>
          <a:bodyPr wrap="none" anchor="ctr"/>
          <a:lstStyle/>
          <a:p>
            <a:endParaRPr lang="en-US"/>
          </a:p>
        </p:txBody>
      </p:sp>
      <p:sp>
        <p:nvSpPr>
          <p:cNvPr id="74799" name="Line 39"/>
          <p:cNvSpPr>
            <a:spLocks noChangeShapeType="1"/>
          </p:cNvSpPr>
          <p:nvPr/>
        </p:nvSpPr>
        <p:spPr bwMode="auto">
          <a:xfrm>
            <a:off x="6519863" y="2524125"/>
            <a:ext cx="0" cy="476250"/>
          </a:xfrm>
          <a:prstGeom prst="line">
            <a:avLst/>
          </a:prstGeom>
          <a:noFill/>
          <a:ln w="38100">
            <a:solidFill>
              <a:schemeClr val="tx1"/>
            </a:solidFill>
            <a:prstDash val="dash"/>
            <a:round/>
            <a:headEnd/>
            <a:tailEnd/>
          </a:ln>
        </p:spPr>
        <p:txBody>
          <a:bodyPr wrap="none" anchor="ctr"/>
          <a:lstStyle/>
          <a:p>
            <a:endParaRPr lang="en-US"/>
          </a:p>
        </p:txBody>
      </p:sp>
      <p:sp>
        <p:nvSpPr>
          <p:cNvPr id="74800" name="Line 40"/>
          <p:cNvSpPr>
            <a:spLocks noChangeShapeType="1"/>
          </p:cNvSpPr>
          <p:nvPr/>
        </p:nvSpPr>
        <p:spPr bwMode="auto">
          <a:xfrm>
            <a:off x="7772400" y="2524125"/>
            <a:ext cx="12700" cy="1989138"/>
          </a:xfrm>
          <a:prstGeom prst="line">
            <a:avLst/>
          </a:prstGeom>
          <a:noFill/>
          <a:ln w="38100">
            <a:solidFill>
              <a:schemeClr val="tx1"/>
            </a:solidFill>
            <a:prstDash val="dash"/>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1"/>
          <p:cNvSpPr>
            <a:spLocks noGrp="1"/>
          </p:cNvSpPr>
          <p:nvPr>
            <p:ph type="ftr" sz="quarter" idx="10"/>
          </p:nvPr>
        </p:nvSpPr>
        <p:spPr/>
        <p:txBody>
          <a:bodyPr/>
          <a:lstStyle/>
          <a:p>
            <a:r>
              <a:rPr lang="en-US" dirty="0">
                <a:latin typeface="+mj-lt"/>
              </a:rPr>
              <a:t>Art of Multiprocessor Programming</a:t>
            </a:r>
          </a:p>
        </p:txBody>
      </p:sp>
      <p:sp>
        <p:nvSpPr>
          <p:cNvPr id="7680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0E87076-FE45-4CB1-9326-A0F862FC2923}" type="slidenum">
              <a:rPr lang="x-none" sz="1400">
                <a:latin typeface="Comic Sans MS" pitchFamily="66" charset="0"/>
                <a:cs typeface="Arial" pitchFamily="34" charset="0"/>
              </a:rPr>
              <a:pPr algn="r" eaLnBrk="0" hangingPunct="0"/>
              <a:t>26</a:t>
            </a:fld>
            <a:endParaRPr lang="en-US" sz="1400">
              <a:latin typeface="Comic Sans MS" pitchFamily="66" charset="0"/>
              <a:cs typeface="Arial" pitchFamily="34" charset="0"/>
            </a:endParaRPr>
          </a:p>
        </p:txBody>
      </p:sp>
      <p:sp>
        <p:nvSpPr>
          <p:cNvPr id="76804" name="Rectangle 2"/>
          <p:cNvSpPr>
            <a:spLocks noGrp="1" noChangeArrowheads="1"/>
          </p:cNvSpPr>
          <p:nvPr>
            <p:ph type="title" idx="4294967295"/>
          </p:nvPr>
        </p:nvSpPr>
        <p:spPr/>
        <p:txBody>
          <a:bodyPr/>
          <a:lstStyle/>
          <a:p>
            <a:r>
              <a:rPr lang="en-US"/>
              <a:t>Is this problem inherent?</a:t>
            </a:r>
          </a:p>
        </p:txBody>
      </p:sp>
      <p:grpSp>
        <p:nvGrpSpPr>
          <p:cNvPr id="76805" name="Group 3"/>
          <p:cNvGrpSpPr>
            <a:grpSpLocks/>
          </p:cNvGrpSpPr>
          <p:nvPr/>
        </p:nvGrpSpPr>
        <p:grpSpPr bwMode="auto">
          <a:xfrm>
            <a:off x="849313" y="2286000"/>
            <a:ext cx="1447800" cy="1295400"/>
            <a:chOff x="864" y="1968"/>
            <a:chExt cx="912" cy="816"/>
          </a:xfrm>
        </p:grpSpPr>
        <p:sp>
          <p:nvSpPr>
            <p:cNvPr id="76806"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07"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08"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09"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0"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1"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2"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3"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4"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5"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6"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76817" name="Group 15"/>
          <p:cNvGrpSpPr>
            <a:grpSpLocks/>
          </p:cNvGrpSpPr>
          <p:nvPr/>
        </p:nvGrpSpPr>
        <p:grpSpPr bwMode="auto">
          <a:xfrm flipH="1">
            <a:off x="6772275" y="2217738"/>
            <a:ext cx="1447800" cy="1295400"/>
            <a:chOff x="2832" y="2064"/>
            <a:chExt cx="912" cy="816"/>
          </a:xfrm>
        </p:grpSpPr>
        <p:sp>
          <p:nvSpPr>
            <p:cNvPr id="76818"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9"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0"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1"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2"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3"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4"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5"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6"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7"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8"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76829" name="Freeform 27"/>
          <p:cNvSpPr>
            <a:spLocks/>
          </p:cNvSpPr>
          <p:nvPr/>
        </p:nvSpPr>
        <p:spPr bwMode="auto">
          <a:xfrm>
            <a:off x="2571750" y="2692400"/>
            <a:ext cx="1803400" cy="901700"/>
          </a:xfrm>
          <a:custGeom>
            <a:avLst/>
            <a:gdLst>
              <a:gd name="T0" fmla="*/ 0 w 1961"/>
              <a:gd name="T1" fmla="*/ 2147483647 h 638"/>
              <a:gd name="T2" fmla="*/ 2147483647 w 1961"/>
              <a:gd name="T3" fmla="*/ 2147483647 h 638"/>
              <a:gd name="T4" fmla="*/ 2147483647 w 1961"/>
              <a:gd name="T5" fmla="*/ 2147483647 h 638"/>
              <a:gd name="T6" fmla="*/ 2147483647 w 1961"/>
              <a:gd name="T7" fmla="*/ 2147483647 h 638"/>
              <a:gd name="T8" fmla="*/ 2147483647 w 1961"/>
              <a:gd name="T9" fmla="*/ 2147483647 h 638"/>
              <a:gd name="T10" fmla="*/ 2147483647 w 1961"/>
              <a:gd name="T11" fmla="*/ 2147483647 h 638"/>
              <a:gd name="T12" fmla="*/ 2147483647 w 1961"/>
              <a:gd name="T13" fmla="*/ 2147483647 h 638"/>
              <a:gd name="T14" fmla="*/ 2147483647 w 1961"/>
              <a:gd name="T15" fmla="*/ 2147483647 h 638"/>
              <a:gd name="T16" fmla="*/ 0 60000 65536"/>
              <a:gd name="T17" fmla="*/ 0 60000 65536"/>
              <a:gd name="T18" fmla="*/ 0 60000 65536"/>
              <a:gd name="T19" fmla="*/ 0 60000 65536"/>
              <a:gd name="T20" fmla="*/ 0 60000 65536"/>
              <a:gd name="T21" fmla="*/ 0 60000 65536"/>
              <a:gd name="T22" fmla="*/ 0 60000 65536"/>
              <a:gd name="T23" fmla="*/ 0 60000 65536"/>
              <a:gd name="T24" fmla="*/ 0 w 1961"/>
              <a:gd name="T25" fmla="*/ 0 h 638"/>
              <a:gd name="T26" fmla="*/ 1961 w 196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1" h="638">
                <a:moveTo>
                  <a:pt x="0" y="186"/>
                </a:moveTo>
                <a:cubicBezTo>
                  <a:pt x="198" y="153"/>
                  <a:pt x="397" y="121"/>
                  <a:pt x="506" y="178"/>
                </a:cubicBezTo>
                <a:cubicBezTo>
                  <a:pt x="615" y="235"/>
                  <a:pt x="545" y="463"/>
                  <a:pt x="654" y="528"/>
                </a:cubicBezTo>
                <a:cubicBezTo>
                  <a:pt x="763" y="593"/>
                  <a:pt x="1025" y="638"/>
                  <a:pt x="1160" y="567"/>
                </a:cubicBezTo>
                <a:cubicBezTo>
                  <a:pt x="1295" y="496"/>
                  <a:pt x="1359" y="192"/>
                  <a:pt x="1463" y="100"/>
                </a:cubicBezTo>
                <a:cubicBezTo>
                  <a:pt x="1567" y="8"/>
                  <a:pt x="1715" y="28"/>
                  <a:pt x="1782" y="14"/>
                </a:cubicBezTo>
                <a:cubicBezTo>
                  <a:pt x="1849" y="0"/>
                  <a:pt x="1838" y="14"/>
                  <a:pt x="1868" y="14"/>
                </a:cubicBezTo>
                <a:cubicBezTo>
                  <a:pt x="1898" y="14"/>
                  <a:pt x="1929" y="14"/>
                  <a:pt x="1961" y="14"/>
                </a:cubicBezTo>
              </a:path>
            </a:pathLst>
          </a:custGeom>
          <a:noFill/>
          <a:ln w="57150">
            <a:solidFill>
              <a:srgbClr val="FF0000"/>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76830" name="Freeform 28"/>
          <p:cNvSpPr>
            <a:spLocks/>
          </p:cNvSpPr>
          <p:nvPr/>
        </p:nvSpPr>
        <p:spPr bwMode="auto">
          <a:xfrm rot="-10593740">
            <a:off x="4651375" y="2635250"/>
            <a:ext cx="1803400" cy="901700"/>
          </a:xfrm>
          <a:custGeom>
            <a:avLst/>
            <a:gdLst>
              <a:gd name="T0" fmla="*/ 0 w 1961"/>
              <a:gd name="T1" fmla="*/ 2147483647 h 638"/>
              <a:gd name="T2" fmla="*/ 2147483647 w 1961"/>
              <a:gd name="T3" fmla="*/ 2147483647 h 638"/>
              <a:gd name="T4" fmla="*/ 2147483647 w 1961"/>
              <a:gd name="T5" fmla="*/ 2147483647 h 638"/>
              <a:gd name="T6" fmla="*/ 2147483647 w 1961"/>
              <a:gd name="T7" fmla="*/ 2147483647 h 638"/>
              <a:gd name="T8" fmla="*/ 2147483647 w 1961"/>
              <a:gd name="T9" fmla="*/ 2147483647 h 638"/>
              <a:gd name="T10" fmla="*/ 2147483647 w 1961"/>
              <a:gd name="T11" fmla="*/ 2147483647 h 638"/>
              <a:gd name="T12" fmla="*/ 2147483647 w 1961"/>
              <a:gd name="T13" fmla="*/ 2147483647 h 638"/>
              <a:gd name="T14" fmla="*/ 2147483647 w 1961"/>
              <a:gd name="T15" fmla="*/ 2147483647 h 638"/>
              <a:gd name="T16" fmla="*/ 0 60000 65536"/>
              <a:gd name="T17" fmla="*/ 0 60000 65536"/>
              <a:gd name="T18" fmla="*/ 0 60000 65536"/>
              <a:gd name="T19" fmla="*/ 0 60000 65536"/>
              <a:gd name="T20" fmla="*/ 0 60000 65536"/>
              <a:gd name="T21" fmla="*/ 0 60000 65536"/>
              <a:gd name="T22" fmla="*/ 0 60000 65536"/>
              <a:gd name="T23" fmla="*/ 0 60000 65536"/>
              <a:gd name="T24" fmla="*/ 0 w 1961"/>
              <a:gd name="T25" fmla="*/ 0 h 638"/>
              <a:gd name="T26" fmla="*/ 1961 w 196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1" h="638">
                <a:moveTo>
                  <a:pt x="0" y="186"/>
                </a:moveTo>
                <a:cubicBezTo>
                  <a:pt x="198" y="153"/>
                  <a:pt x="397" y="121"/>
                  <a:pt x="506" y="178"/>
                </a:cubicBezTo>
                <a:cubicBezTo>
                  <a:pt x="615" y="235"/>
                  <a:pt x="545" y="463"/>
                  <a:pt x="654" y="528"/>
                </a:cubicBezTo>
                <a:cubicBezTo>
                  <a:pt x="763" y="593"/>
                  <a:pt x="1025" y="638"/>
                  <a:pt x="1160" y="567"/>
                </a:cubicBezTo>
                <a:cubicBezTo>
                  <a:pt x="1295" y="496"/>
                  <a:pt x="1359" y="192"/>
                  <a:pt x="1463" y="100"/>
                </a:cubicBezTo>
                <a:cubicBezTo>
                  <a:pt x="1567" y="8"/>
                  <a:pt x="1715" y="28"/>
                  <a:pt x="1782" y="14"/>
                </a:cubicBezTo>
                <a:cubicBezTo>
                  <a:pt x="1849" y="0"/>
                  <a:pt x="1838" y="14"/>
                  <a:pt x="1868" y="14"/>
                </a:cubicBezTo>
                <a:cubicBezTo>
                  <a:pt x="1898" y="14"/>
                  <a:pt x="1929" y="14"/>
                  <a:pt x="1961" y="14"/>
                </a:cubicBezTo>
              </a:path>
            </a:pathLst>
          </a:custGeom>
          <a:noFill/>
          <a:ln w="57150">
            <a:solidFill>
              <a:schemeClr val="accent2"/>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565287" name="Text Box 39"/>
          <p:cNvSpPr txBox="1">
            <a:spLocks noChangeArrowheads="1"/>
          </p:cNvSpPr>
          <p:nvPr/>
        </p:nvSpPr>
        <p:spPr bwMode="auto">
          <a:xfrm>
            <a:off x="1597025" y="4314825"/>
            <a:ext cx="6303963" cy="946150"/>
          </a:xfrm>
          <a:prstGeom prst="rect">
            <a:avLst/>
          </a:prstGeom>
          <a:noFill/>
          <a:ln w="9525">
            <a:noFill/>
            <a:miter lim="800000"/>
            <a:headEnd/>
            <a:tailEnd/>
          </a:ln>
        </p:spPr>
        <p:txBody>
          <a:bodyPr>
            <a:spAutoFit/>
          </a:bodyPr>
          <a:lstStyle/>
          <a:p>
            <a:pPr algn="ctr" eaLnBrk="0" hangingPunct="0"/>
            <a:r>
              <a:rPr lang="en-US" sz="2800">
                <a:solidFill>
                  <a:srgbClr val="FF0000"/>
                </a:solidFill>
                <a:latin typeface="+mj-lt"/>
              </a:rPr>
              <a:t>If we could only glue reads and writes together… </a:t>
            </a:r>
          </a:p>
        </p:txBody>
      </p:sp>
      <p:sp>
        <p:nvSpPr>
          <p:cNvPr id="76832" name="Text Box 40"/>
          <p:cNvSpPr txBox="1">
            <a:spLocks noChangeArrowheads="1"/>
          </p:cNvSpPr>
          <p:nvPr/>
        </p:nvSpPr>
        <p:spPr bwMode="auto">
          <a:xfrm>
            <a:off x="2618661" y="2457450"/>
            <a:ext cx="697627" cy="400110"/>
          </a:xfrm>
          <a:prstGeom prst="rect">
            <a:avLst/>
          </a:prstGeom>
          <a:noFill/>
          <a:ln w="9525">
            <a:noFill/>
            <a:miter lim="800000"/>
            <a:headEnd/>
            <a:tailEnd/>
          </a:ln>
        </p:spPr>
        <p:txBody>
          <a:bodyPr wrap="none">
            <a:spAutoFit/>
          </a:bodyPr>
          <a:lstStyle/>
          <a:p>
            <a:pPr algn="r" eaLnBrk="0" hangingPunct="0"/>
            <a:r>
              <a:rPr lang="en-US" sz="2000" dirty="0">
                <a:solidFill>
                  <a:srgbClr val="FF0000"/>
                </a:solidFill>
                <a:latin typeface="+mj-lt"/>
              </a:rPr>
              <a:t>read</a:t>
            </a:r>
          </a:p>
        </p:txBody>
      </p:sp>
      <p:sp>
        <p:nvSpPr>
          <p:cNvPr id="76833" name="Text Box 41"/>
          <p:cNvSpPr txBox="1">
            <a:spLocks noChangeArrowheads="1"/>
          </p:cNvSpPr>
          <p:nvPr/>
        </p:nvSpPr>
        <p:spPr bwMode="auto">
          <a:xfrm>
            <a:off x="3169244" y="3584575"/>
            <a:ext cx="726481" cy="400110"/>
          </a:xfrm>
          <a:prstGeom prst="rect">
            <a:avLst/>
          </a:prstGeom>
          <a:noFill/>
          <a:ln w="9525">
            <a:noFill/>
            <a:miter lim="800000"/>
            <a:headEnd/>
            <a:tailEnd/>
          </a:ln>
        </p:spPr>
        <p:txBody>
          <a:bodyPr wrap="none">
            <a:spAutoFit/>
          </a:bodyPr>
          <a:lstStyle/>
          <a:p>
            <a:pPr algn="r" eaLnBrk="0" hangingPunct="0"/>
            <a:r>
              <a:rPr lang="en-US" sz="2000">
                <a:solidFill>
                  <a:srgbClr val="FF0000"/>
                </a:solidFill>
                <a:latin typeface="+mj-lt"/>
              </a:rPr>
              <a:t>write</a:t>
            </a:r>
          </a:p>
        </p:txBody>
      </p:sp>
      <p:sp>
        <p:nvSpPr>
          <p:cNvPr id="76834" name="Text Box 42"/>
          <p:cNvSpPr txBox="1">
            <a:spLocks noChangeArrowheads="1"/>
          </p:cNvSpPr>
          <p:nvPr/>
        </p:nvSpPr>
        <p:spPr bwMode="auto">
          <a:xfrm>
            <a:off x="5868988" y="3444875"/>
            <a:ext cx="831850" cy="457200"/>
          </a:xfrm>
          <a:prstGeom prst="rect">
            <a:avLst/>
          </a:prstGeom>
          <a:noFill/>
          <a:ln w="9525">
            <a:noFill/>
            <a:miter lim="800000"/>
            <a:headEnd/>
            <a:tailEnd/>
          </a:ln>
        </p:spPr>
        <p:txBody>
          <a:bodyPr wrap="none">
            <a:spAutoFit/>
          </a:bodyPr>
          <a:lstStyle/>
          <a:p>
            <a:pPr algn="r" eaLnBrk="0" hangingPunct="0"/>
            <a:r>
              <a:rPr lang="en-US" sz="2400">
                <a:solidFill>
                  <a:srgbClr val="0000FF"/>
                </a:solidFill>
                <a:latin typeface="+mj-lt"/>
              </a:rPr>
              <a:t>read</a:t>
            </a:r>
          </a:p>
        </p:txBody>
      </p:sp>
      <p:sp>
        <p:nvSpPr>
          <p:cNvPr id="76835" name="Text Box 43"/>
          <p:cNvSpPr txBox="1">
            <a:spLocks noChangeArrowheads="1"/>
          </p:cNvSpPr>
          <p:nvPr/>
        </p:nvSpPr>
        <p:spPr bwMode="auto">
          <a:xfrm>
            <a:off x="5377990" y="2135188"/>
            <a:ext cx="835485" cy="461665"/>
          </a:xfrm>
          <a:prstGeom prst="rect">
            <a:avLst/>
          </a:prstGeom>
          <a:noFill/>
          <a:ln w="9525">
            <a:noFill/>
            <a:miter lim="800000"/>
            <a:headEnd/>
            <a:tailEnd/>
          </a:ln>
        </p:spPr>
        <p:txBody>
          <a:bodyPr wrap="none">
            <a:spAutoFit/>
          </a:bodyPr>
          <a:lstStyle/>
          <a:p>
            <a:pPr algn="r" eaLnBrk="0" hangingPunct="0"/>
            <a:r>
              <a:rPr lang="en-US" sz="2400">
                <a:solidFill>
                  <a:srgbClr val="0000FF"/>
                </a:solidFill>
                <a:latin typeface="+mj-lt"/>
              </a:rPr>
              <a:t>write</a:t>
            </a:r>
          </a:p>
        </p:txBody>
      </p:sp>
      <p:sp>
        <p:nvSpPr>
          <p:cNvPr id="76836" name="AutoShape 36"/>
          <p:cNvSpPr>
            <a:spLocks noChangeArrowheads="1"/>
          </p:cNvSpPr>
          <p:nvPr/>
        </p:nvSpPr>
        <p:spPr bwMode="auto">
          <a:xfrm>
            <a:off x="1962150" y="1397000"/>
            <a:ext cx="1230313" cy="881063"/>
          </a:xfrm>
          <a:prstGeom prst="cloudCallout">
            <a:avLst>
              <a:gd name="adj1" fmla="val -35676"/>
              <a:gd name="adj2" fmla="val 64236"/>
            </a:avLst>
          </a:prstGeom>
          <a:noFill/>
          <a:ln w="9525">
            <a:solidFill>
              <a:srgbClr val="FF3399"/>
            </a:solidFill>
            <a:round/>
            <a:headEnd/>
            <a:tailEnd/>
          </a:ln>
          <a:effectLst/>
        </p:spPr>
        <p:txBody>
          <a:bodyPr anchor="ctr"/>
          <a:lstStyle/>
          <a:p>
            <a:pPr algn="ctr" eaLnBrk="0" hangingPunct="0"/>
            <a:r>
              <a:rPr lang="en-US" sz="4400" b="1">
                <a:solidFill>
                  <a:srgbClr val="FF3399"/>
                </a:solidFill>
                <a:latin typeface="Comic Sans MS" pitchFamily="66" charset="0"/>
              </a:rPr>
              <a:t>!!</a:t>
            </a:r>
          </a:p>
        </p:txBody>
      </p:sp>
      <p:sp>
        <p:nvSpPr>
          <p:cNvPr id="76837" name="AutoShape 37"/>
          <p:cNvSpPr>
            <a:spLocks noChangeArrowheads="1"/>
          </p:cNvSpPr>
          <p:nvPr/>
        </p:nvSpPr>
        <p:spPr bwMode="auto">
          <a:xfrm>
            <a:off x="7051675" y="1198563"/>
            <a:ext cx="1230313" cy="881062"/>
          </a:xfrm>
          <a:prstGeom prst="cloudCallout">
            <a:avLst>
              <a:gd name="adj1" fmla="val -30130"/>
              <a:gd name="adj2" fmla="val 73963"/>
            </a:avLst>
          </a:prstGeom>
          <a:noFill/>
          <a:ln w="9525">
            <a:solidFill>
              <a:schemeClr val="tx1"/>
            </a:solidFill>
            <a:round/>
            <a:headEnd/>
            <a:tailEnd/>
          </a:ln>
          <a:effectLst/>
        </p:spPr>
        <p:txBody>
          <a:bodyPr anchor="ctr"/>
          <a:lstStyle/>
          <a:p>
            <a:pPr algn="ctr" eaLnBrk="0" hangingPunct="0"/>
            <a:r>
              <a:rPr lang="en-US" sz="4400" b="1">
                <a:solidFill>
                  <a:srgbClr val="0000FF"/>
                </a:solidFill>
                <a:latin typeface="Comic Sans MS" pitchFamily="66"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87"/>
                                        </p:tgtEl>
                                        <p:attrNameLst>
                                          <p:attrName>style.visibility</p:attrName>
                                        </p:attrNameLst>
                                      </p:cBhvr>
                                      <p:to>
                                        <p:strVal val="visible"/>
                                      </p:to>
                                    </p:set>
                                    <p:animEffect transition="in" filter="checkerboard(across)">
                                      <p:cBhvr>
                                        <p:cTn id="7" dur="500"/>
                                        <p:tgtEl>
                                          <p:spTgt spid="56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8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7E79AC6-720E-4260-B652-91BE3EE34556}" type="slidenum">
              <a:rPr lang="x-none" sz="1400">
                <a:latin typeface="Comic Sans MS" pitchFamily="66" charset="0"/>
                <a:cs typeface="Arial" pitchFamily="34" charset="0"/>
              </a:rPr>
              <a:pPr algn="r" eaLnBrk="0" hangingPunct="0"/>
              <a:t>27</a:t>
            </a:fld>
            <a:endParaRPr lang="en-US" sz="1400">
              <a:latin typeface="Comic Sans MS" pitchFamily="66" charset="0"/>
              <a:cs typeface="Arial" pitchFamily="34" charset="0"/>
            </a:endParaRPr>
          </a:p>
        </p:txBody>
      </p:sp>
      <p:sp>
        <p:nvSpPr>
          <p:cNvPr id="78852" name="Rectangle 2"/>
          <p:cNvSpPr>
            <a:spLocks noGrp="1" noChangeArrowheads="1"/>
          </p:cNvSpPr>
          <p:nvPr>
            <p:ph type="title" idx="4294967295"/>
          </p:nvPr>
        </p:nvSpPr>
        <p:spPr/>
        <p:txBody>
          <a:bodyPr/>
          <a:lstStyle/>
          <a:p>
            <a:r>
              <a:rPr lang="en-US"/>
              <a:t>Challenge</a:t>
            </a:r>
          </a:p>
        </p:txBody>
      </p:sp>
      <p:sp>
        <p:nvSpPr>
          <p:cNvPr id="78853" name="Text Box 3"/>
          <p:cNvSpPr txBox="1">
            <a:spLocks noChangeArrowheads="1"/>
          </p:cNvSpPr>
          <p:nvPr/>
        </p:nvSpPr>
        <p:spPr bwMode="auto">
          <a:xfrm>
            <a:off x="849313" y="2667000"/>
            <a:ext cx="7445375" cy="3305520"/>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latin typeface="Consolas" pitchFamily="49" charset="0"/>
                <a:ea typeface="Verdana" pitchFamily="34" charset="0"/>
                <a:cs typeface="Consolas" pitchFamily="49" charset="0"/>
              </a:rPr>
              <a:t>public class</a:t>
            </a:r>
            <a:r>
              <a:rPr lang="en-US" sz="2400" b="1" dirty="0">
                <a:solidFill>
                  <a:srgbClr val="0000FF"/>
                </a:solidFill>
                <a:latin typeface="Consolas" pitchFamily="49" charset="0"/>
                <a:ea typeface="Verdana" pitchFamily="34" charset="0"/>
                <a:cs typeface="Consolas" pitchFamily="49" charset="0"/>
              </a:rPr>
              <a:t> Counter {</a:t>
            </a: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  </a:t>
            </a:r>
            <a:r>
              <a:rPr lang="en-US" sz="2400" b="1" dirty="0">
                <a:latin typeface="Consolas" pitchFamily="49" charset="0"/>
                <a:ea typeface="Verdana" pitchFamily="34" charset="0"/>
                <a:cs typeface="Consolas" pitchFamily="49" charset="0"/>
              </a:rPr>
              <a:t>private long</a:t>
            </a:r>
            <a:r>
              <a:rPr lang="en-US" sz="2400" b="1" dirty="0">
                <a:solidFill>
                  <a:srgbClr val="0000FF"/>
                </a:solidFill>
                <a:latin typeface="Consolas" pitchFamily="49" charset="0"/>
                <a:ea typeface="Verdana" pitchFamily="34" charset="0"/>
                <a:cs typeface="Consolas" pitchFamily="49" charset="0"/>
              </a:rPr>
              <a:t> value;</a:t>
            </a:r>
          </a:p>
          <a:p>
            <a:pPr>
              <a:lnSpc>
                <a:spcPct val="70000"/>
              </a:lnSpc>
              <a:spcBef>
                <a:spcPct val="30000"/>
              </a:spcBef>
            </a:pPr>
            <a:endParaRPr lang="en-US" sz="2400" b="1" dirty="0">
              <a:solidFill>
                <a:srgbClr val="0000FF"/>
              </a:solidFill>
              <a:latin typeface="Consolas" pitchFamily="49" charset="0"/>
              <a:ea typeface="Verdana" pitchFamily="34" charset="0"/>
              <a:cs typeface="Consolas" pitchFamily="49" charset="0"/>
            </a:endParaRP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  </a:t>
            </a:r>
            <a:r>
              <a:rPr lang="en-US" sz="2400" b="1" dirty="0">
                <a:latin typeface="Consolas" pitchFamily="49" charset="0"/>
                <a:ea typeface="Verdana" pitchFamily="34" charset="0"/>
                <a:cs typeface="Consolas" pitchFamily="49" charset="0"/>
              </a:rPr>
              <a:t>public long</a:t>
            </a:r>
            <a:r>
              <a:rPr lang="en-US" sz="2400" b="1" dirty="0">
                <a:solidFill>
                  <a:srgbClr val="0000FF"/>
                </a:solidFill>
                <a:latin typeface="Consolas" pitchFamily="49" charset="0"/>
                <a:ea typeface="Verdana" pitchFamily="34" charset="0"/>
                <a:cs typeface="Consolas" pitchFamily="49" charset="0"/>
              </a:rPr>
              <a:t> </a:t>
            </a:r>
            <a:r>
              <a:rPr lang="en-US" sz="2400" b="1" dirty="0" err="1">
                <a:solidFill>
                  <a:srgbClr val="0000FF"/>
                </a:solidFill>
                <a:latin typeface="Consolas" pitchFamily="49" charset="0"/>
                <a:ea typeface="Verdana" pitchFamily="34" charset="0"/>
                <a:cs typeface="Consolas" pitchFamily="49" charset="0"/>
              </a:rPr>
              <a:t>getAndIncrement</a:t>
            </a:r>
            <a:r>
              <a:rPr lang="en-US" sz="2400" b="1" dirty="0">
                <a:solidFill>
                  <a:srgbClr val="0000FF"/>
                </a:solidFill>
                <a:latin typeface="Consolas" pitchFamily="49" charset="0"/>
                <a:ea typeface="Verdan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    temp  = value;</a:t>
            </a: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    value = temp + 1;</a:t>
            </a: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    </a:t>
            </a:r>
            <a:r>
              <a:rPr lang="en-US" sz="2400" b="1" dirty="0">
                <a:latin typeface="Consolas" pitchFamily="49" charset="0"/>
                <a:ea typeface="Verdana" pitchFamily="34" charset="0"/>
                <a:cs typeface="Consolas" pitchFamily="49" charset="0"/>
              </a:rPr>
              <a:t>return</a:t>
            </a:r>
            <a:r>
              <a:rPr lang="en-US" sz="2400" b="1" dirty="0">
                <a:solidFill>
                  <a:srgbClr val="0000FF"/>
                </a:solidFill>
                <a:latin typeface="Consolas" pitchFamily="49" charset="0"/>
                <a:ea typeface="Verdana" pitchFamily="34" charset="0"/>
                <a:cs typeface="Consolas" pitchFamily="49" charset="0"/>
              </a:rPr>
              <a:t> temp;</a:t>
            </a: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8089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9BED9858-CB1F-4758-A1E4-BDAC0E79780E}" type="slidenum">
              <a:rPr lang="x-none" sz="1400">
                <a:latin typeface="Comic Sans MS" pitchFamily="66" charset="0"/>
                <a:cs typeface="Arial" pitchFamily="34" charset="0"/>
              </a:rPr>
              <a:pPr algn="r" eaLnBrk="0" hangingPunct="0"/>
              <a:t>28</a:t>
            </a:fld>
            <a:endParaRPr lang="en-US" sz="1400">
              <a:latin typeface="Comic Sans MS" pitchFamily="66" charset="0"/>
              <a:cs typeface="Arial" pitchFamily="34" charset="0"/>
            </a:endParaRPr>
          </a:p>
        </p:txBody>
      </p:sp>
      <p:sp>
        <p:nvSpPr>
          <p:cNvPr id="80900" name="Rectangle 2"/>
          <p:cNvSpPr>
            <a:spLocks noGrp="1" noChangeArrowheads="1"/>
          </p:cNvSpPr>
          <p:nvPr>
            <p:ph type="title" idx="4294967295"/>
          </p:nvPr>
        </p:nvSpPr>
        <p:spPr/>
        <p:txBody>
          <a:bodyPr/>
          <a:lstStyle/>
          <a:p>
            <a:r>
              <a:rPr lang="en-US"/>
              <a:t>Challenge</a:t>
            </a:r>
          </a:p>
        </p:txBody>
      </p:sp>
      <p:sp>
        <p:nvSpPr>
          <p:cNvPr id="80901" name="Text Box 3"/>
          <p:cNvSpPr txBox="1">
            <a:spLocks noChangeArrowheads="1"/>
          </p:cNvSpPr>
          <p:nvPr/>
        </p:nvSpPr>
        <p:spPr bwMode="auto">
          <a:xfrm>
            <a:off x="849313" y="2667000"/>
            <a:ext cx="7445375" cy="3305520"/>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public class Counter {</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private long value;</a:t>
            </a:r>
          </a:p>
          <a:p>
            <a:pPr>
              <a:lnSpc>
                <a:spcPct val="70000"/>
              </a:lnSpc>
              <a:spcBef>
                <a:spcPct val="30000"/>
              </a:spcBef>
            </a:pPr>
            <a:endParaRPr lang="en-US" sz="2400" b="1" dirty="0">
              <a:solidFill>
                <a:schemeClr val="folHlink"/>
              </a:solidFill>
              <a:latin typeface="Consolas" pitchFamily="49" charset="0"/>
              <a:ea typeface="Tahoma" pitchFamily="34" charset="0"/>
              <a:cs typeface="Consolas" pitchFamily="49" charset="0"/>
            </a:endParaRP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public long </a:t>
            </a:r>
            <a:r>
              <a:rPr lang="en-US" sz="2400" b="1" dirty="0" err="1">
                <a:solidFill>
                  <a:schemeClr val="folHlink"/>
                </a:solidFill>
                <a:latin typeface="Consolas" pitchFamily="49" charset="0"/>
                <a:ea typeface="Tahoma" pitchFamily="34" charset="0"/>
                <a:cs typeface="Consolas" pitchFamily="49" charset="0"/>
              </a:rPr>
              <a:t>getAndIncrement</a:t>
            </a:r>
            <a:r>
              <a:rPr lang="en-US" sz="2400" b="1" dirty="0">
                <a:solidFill>
                  <a:schemeClr val="folHlink"/>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temp  = value;</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value = temp + 1;</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chemeClr val="folHlink"/>
                </a:solidFill>
                <a:latin typeface="Consolas" pitchFamily="49" charset="0"/>
                <a:ea typeface="Tahoma" pitchFamily="34" charset="0"/>
                <a:cs typeface="Consolas" pitchFamily="49" charset="0"/>
              </a:rPr>
              <a:t>return temp;</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a:t>
            </a:r>
          </a:p>
        </p:txBody>
      </p:sp>
      <p:sp>
        <p:nvSpPr>
          <p:cNvPr id="80902" name="AutoShape 4"/>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80903" name="Text Box 5"/>
          <p:cNvSpPr txBox="1">
            <a:spLocks noChangeArrowheads="1"/>
          </p:cNvSpPr>
          <p:nvPr/>
        </p:nvSpPr>
        <p:spPr bwMode="auto">
          <a:xfrm>
            <a:off x="4724400" y="5029200"/>
            <a:ext cx="41433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Make these steps </a:t>
            </a:r>
            <a:r>
              <a:rPr lang="en-US" sz="3200" b="1" i="1" dirty="0">
                <a:solidFill>
                  <a:srgbClr val="FF0000"/>
                </a:solidFill>
                <a:latin typeface="+mj-lt"/>
              </a:rPr>
              <a:t>atomic </a:t>
            </a:r>
            <a:r>
              <a:rPr lang="en-US" sz="3200" b="1" dirty="0">
                <a:solidFill>
                  <a:srgbClr val="FF0000"/>
                </a:solidFill>
                <a:latin typeface="+mj-lt"/>
              </a:rPr>
              <a:t>(indivisible)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
          <p:cNvSpPr>
            <a:spLocks noGrp="1"/>
          </p:cNvSpPr>
          <p:nvPr>
            <p:ph type="ftr" sz="quarter" idx="10"/>
          </p:nvPr>
        </p:nvSpPr>
        <p:spPr/>
        <p:txBody>
          <a:bodyPr/>
          <a:lstStyle/>
          <a:p>
            <a:r>
              <a:rPr lang="en-US">
                <a:latin typeface="+mj-lt"/>
              </a:rPr>
              <a:t>Art of Multiprocessor Programming</a:t>
            </a:r>
          </a:p>
        </p:txBody>
      </p:sp>
      <p:sp>
        <p:nvSpPr>
          <p:cNvPr id="8294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1DFA735-65CF-4631-926A-2D36B0470F46}" type="slidenum">
              <a:rPr lang="x-none" sz="1400">
                <a:latin typeface="Comic Sans MS" pitchFamily="66" charset="0"/>
                <a:cs typeface="Arial" pitchFamily="34" charset="0"/>
              </a:rPr>
              <a:pPr algn="r" eaLnBrk="0" hangingPunct="0"/>
              <a:t>29</a:t>
            </a:fld>
            <a:endParaRPr lang="en-US" sz="1400">
              <a:latin typeface="Comic Sans MS" pitchFamily="66" charset="0"/>
              <a:cs typeface="Arial" pitchFamily="34" charset="0"/>
            </a:endParaRPr>
          </a:p>
        </p:txBody>
      </p:sp>
      <p:sp>
        <p:nvSpPr>
          <p:cNvPr id="82948" name="Rectangle 2"/>
          <p:cNvSpPr>
            <a:spLocks noGrp="1" noChangeArrowheads="1"/>
          </p:cNvSpPr>
          <p:nvPr>
            <p:ph type="title" idx="4294967295"/>
          </p:nvPr>
        </p:nvSpPr>
        <p:spPr/>
        <p:txBody>
          <a:bodyPr/>
          <a:lstStyle/>
          <a:p>
            <a:r>
              <a:rPr lang="en-US"/>
              <a:t>Hardware Solution</a:t>
            </a:r>
          </a:p>
        </p:txBody>
      </p:sp>
      <p:sp>
        <p:nvSpPr>
          <p:cNvPr id="82949" name="Text Box 3"/>
          <p:cNvSpPr txBox="1">
            <a:spLocks noChangeArrowheads="1"/>
          </p:cNvSpPr>
          <p:nvPr/>
        </p:nvSpPr>
        <p:spPr bwMode="auto">
          <a:xfrm>
            <a:off x="849313" y="2667000"/>
            <a:ext cx="7445375" cy="3305520"/>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public class Counter {</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private long value;</a:t>
            </a:r>
          </a:p>
          <a:p>
            <a:pPr>
              <a:lnSpc>
                <a:spcPct val="70000"/>
              </a:lnSpc>
              <a:spcBef>
                <a:spcPct val="30000"/>
              </a:spcBef>
            </a:pPr>
            <a:endParaRPr lang="en-US" sz="2400" b="1" dirty="0">
              <a:solidFill>
                <a:schemeClr val="folHlink"/>
              </a:solidFill>
              <a:latin typeface="Consolas" pitchFamily="49" charset="0"/>
              <a:ea typeface="Tahoma" pitchFamily="34" charset="0"/>
              <a:cs typeface="Consolas" pitchFamily="49" charset="0"/>
            </a:endParaRP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public long </a:t>
            </a:r>
            <a:r>
              <a:rPr lang="en-US" sz="2400" b="1" dirty="0" err="1">
                <a:solidFill>
                  <a:schemeClr val="folHlink"/>
                </a:solidFill>
                <a:latin typeface="Consolas" pitchFamily="49" charset="0"/>
                <a:ea typeface="Tahoma" pitchFamily="34" charset="0"/>
                <a:cs typeface="Consolas" pitchFamily="49" charset="0"/>
              </a:rPr>
              <a:t>getAndIncrement</a:t>
            </a:r>
            <a:r>
              <a:rPr lang="en-US" sz="2400" b="1" dirty="0">
                <a:solidFill>
                  <a:schemeClr val="folHlink"/>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temp  = value;</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value = temp + 1;</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chemeClr val="folHlink"/>
                </a:solidFill>
                <a:latin typeface="Consolas" pitchFamily="49" charset="0"/>
                <a:ea typeface="Tahoma" pitchFamily="34" charset="0"/>
                <a:cs typeface="Consolas" pitchFamily="49" charset="0"/>
              </a:rPr>
              <a:t>return temp;</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a:t>
            </a:r>
          </a:p>
        </p:txBody>
      </p:sp>
      <p:sp>
        <p:nvSpPr>
          <p:cNvPr id="82950" name="AutoShape 4"/>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82951" name="Text Box 5"/>
          <p:cNvSpPr txBox="1">
            <a:spLocks noChangeArrowheads="1"/>
          </p:cNvSpPr>
          <p:nvPr/>
        </p:nvSpPr>
        <p:spPr bwMode="auto">
          <a:xfrm>
            <a:off x="4910138" y="5372100"/>
            <a:ext cx="4143375" cy="1066800"/>
          </a:xfrm>
          <a:prstGeom prst="rect">
            <a:avLst/>
          </a:prstGeom>
          <a:noFill/>
          <a:ln w="9525">
            <a:noFill/>
            <a:miter lim="800000"/>
            <a:headEnd/>
            <a:tailEnd/>
          </a:ln>
        </p:spPr>
        <p:txBody>
          <a:bodyPr>
            <a:spAutoFit/>
          </a:bodyPr>
          <a:lstStyle/>
          <a:p>
            <a:pPr algn="ctr" eaLnBrk="0" hangingPunct="0"/>
            <a:r>
              <a:rPr lang="en-US" sz="3200" b="1" dirty="0" err="1">
                <a:solidFill>
                  <a:srgbClr val="FF0000"/>
                </a:solidFill>
                <a:latin typeface="+mj-lt"/>
              </a:rPr>
              <a:t>ReadModifyWrite</a:t>
            </a:r>
            <a:r>
              <a:rPr lang="en-US" sz="3200" b="1" dirty="0">
                <a:solidFill>
                  <a:srgbClr val="FF0000"/>
                </a:solidFill>
                <a:latin typeface="+mj-lt"/>
              </a:rPr>
              <a:t>()</a:t>
            </a:r>
          </a:p>
          <a:p>
            <a:pPr algn="ctr" eaLnBrk="0" hangingPunct="0"/>
            <a:r>
              <a:rPr lang="en-US" sz="3200" b="1" dirty="0">
                <a:solidFill>
                  <a:srgbClr val="FF0000"/>
                </a:solidFill>
                <a:latin typeface="+mj-lt"/>
              </a:rPr>
              <a:t>instruction</a:t>
            </a:r>
          </a:p>
        </p:txBody>
      </p:sp>
      <p:grpSp>
        <p:nvGrpSpPr>
          <p:cNvPr id="82952" name="Group 6"/>
          <p:cNvGrpSpPr>
            <a:grpSpLocks/>
          </p:cNvGrpSpPr>
          <p:nvPr/>
        </p:nvGrpSpPr>
        <p:grpSpPr bwMode="auto">
          <a:xfrm>
            <a:off x="7294563" y="3970338"/>
            <a:ext cx="1447800" cy="1295400"/>
            <a:chOff x="864" y="1968"/>
            <a:chExt cx="912" cy="816"/>
          </a:xfrm>
        </p:grpSpPr>
        <p:sp>
          <p:nvSpPr>
            <p:cNvPr id="82953" name="Freeform 7"/>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4" name="Freeform 8"/>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5" name="Freeform 9"/>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6" name="Freeform 10"/>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7" name="Freeform 11"/>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8" name="Freeform 12"/>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9" name="Freeform 13"/>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60" name="Freeform 14"/>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61" name="Freeform 15"/>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62" name="Freeform 16"/>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63" name="Freeform 17"/>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atin typeface="+mj-lt"/>
              </a:rPr>
              <a:t>Art of Multiprocessor Programming</a:t>
            </a:r>
          </a:p>
        </p:txBody>
      </p:sp>
      <p:sp>
        <p:nvSpPr>
          <p:cNvPr id="2969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FB757AB-02D4-4718-9D92-2F301BD45192}" type="slidenum">
              <a:rPr lang="x-none" sz="1400">
                <a:latin typeface="+mj-lt"/>
                <a:cs typeface="Arial" pitchFamily="34" charset="0"/>
              </a:rPr>
              <a:pPr algn="r" eaLnBrk="0" hangingPunct="0"/>
              <a:t>3</a:t>
            </a:fld>
            <a:endParaRPr lang="en-US" sz="1400">
              <a:latin typeface="+mj-lt"/>
              <a:cs typeface="Arial" pitchFamily="34" charset="0"/>
            </a:endParaRPr>
          </a:p>
        </p:txBody>
      </p:sp>
      <p:sp>
        <p:nvSpPr>
          <p:cNvPr id="29700" name="Rectangle 2"/>
          <p:cNvSpPr>
            <a:spLocks noGrp="1" noChangeArrowheads="1"/>
          </p:cNvSpPr>
          <p:nvPr>
            <p:ph type="title" idx="4294967295"/>
          </p:nvPr>
        </p:nvSpPr>
        <p:spPr/>
        <p:txBody>
          <a:bodyPr/>
          <a:lstStyle/>
          <a:p>
            <a:r>
              <a:rPr lang="en-US"/>
              <a:t>Multicore Programming:  Course Overview</a:t>
            </a:r>
          </a:p>
        </p:txBody>
      </p:sp>
      <p:sp>
        <p:nvSpPr>
          <p:cNvPr id="29701" name="Rectangle 3"/>
          <p:cNvSpPr>
            <a:spLocks noGrp="1" noChangeArrowheads="1"/>
          </p:cNvSpPr>
          <p:nvPr>
            <p:ph type="body" idx="4294967295"/>
          </p:nvPr>
        </p:nvSpPr>
        <p:spPr>
          <a:xfrm>
            <a:off x="685800" y="2401888"/>
            <a:ext cx="7772400" cy="3694112"/>
          </a:xfrm>
        </p:spPr>
        <p:txBody>
          <a:bodyPr/>
          <a:lstStyle/>
          <a:p>
            <a:r>
              <a:rPr lang="en-US" sz="3600">
                <a:latin typeface="+mj-lt"/>
              </a:rPr>
              <a:t>Fundamentals</a:t>
            </a:r>
          </a:p>
          <a:p>
            <a:pPr lvl="1"/>
            <a:r>
              <a:rPr lang="en-US" sz="3200">
                <a:latin typeface="+mj-lt"/>
              </a:rPr>
              <a:t>Models, algorithms, impossibility</a:t>
            </a:r>
          </a:p>
          <a:p>
            <a:r>
              <a:rPr lang="en-US" sz="3600">
                <a:latin typeface="+mj-lt"/>
              </a:rPr>
              <a:t>Real-World programming</a:t>
            </a:r>
          </a:p>
          <a:p>
            <a:pPr lvl="1"/>
            <a:r>
              <a:rPr lang="en-US" sz="3200">
                <a:latin typeface="+mj-lt"/>
              </a:rPr>
              <a:t>Architectures</a:t>
            </a:r>
          </a:p>
          <a:p>
            <a:pPr lvl="1"/>
            <a:r>
              <a:rPr lang="en-US" sz="3200">
                <a:latin typeface="+mj-lt"/>
              </a:rPr>
              <a:t>Techniques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dirty="0"/>
              <a:t>Art of Multiprocessor </a:t>
            </a:r>
            <a:r>
              <a:rPr lang="en-US" dirty="0">
                <a:latin typeface="+mj-lt"/>
              </a:rPr>
              <a:t>Programming</a:t>
            </a:r>
          </a:p>
        </p:txBody>
      </p:sp>
      <p:sp>
        <p:nvSpPr>
          <p:cNvPr id="8499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CF224A4-2518-41A9-BDE6-4E76C0A7920E}" type="slidenum">
              <a:rPr lang="x-none" sz="1400">
                <a:latin typeface="Comic Sans MS" pitchFamily="66" charset="0"/>
                <a:cs typeface="Arial" pitchFamily="34" charset="0"/>
              </a:rPr>
              <a:pPr algn="r" eaLnBrk="0" hangingPunct="0"/>
              <a:t>30</a:t>
            </a:fld>
            <a:endParaRPr lang="en-US" sz="1400">
              <a:latin typeface="Comic Sans MS" pitchFamily="66" charset="0"/>
              <a:cs typeface="Arial" pitchFamily="34" charset="0"/>
            </a:endParaRPr>
          </a:p>
        </p:txBody>
      </p:sp>
      <p:sp>
        <p:nvSpPr>
          <p:cNvPr id="84996" name="Rectangle 2"/>
          <p:cNvSpPr>
            <a:spLocks noGrp="1" noChangeArrowheads="1"/>
          </p:cNvSpPr>
          <p:nvPr>
            <p:ph type="title" idx="4294967295"/>
          </p:nvPr>
        </p:nvSpPr>
        <p:spPr/>
        <p:txBody>
          <a:bodyPr/>
          <a:lstStyle/>
          <a:p>
            <a:r>
              <a:rPr lang="en-US"/>
              <a:t>An Aside: Java™</a:t>
            </a:r>
          </a:p>
        </p:txBody>
      </p:sp>
      <p:sp>
        <p:nvSpPr>
          <p:cNvPr id="84997" name="Text Box 3"/>
          <p:cNvSpPr txBox="1">
            <a:spLocks noChangeArrowheads="1"/>
          </p:cNvSpPr>
          <p:nvPr/>
        </p:nvSpPr>
        <p:spPr bwMode="auto">
          <a:xfrm>
            <a:off x="849313" y="2209800"/>
            <a:ext cx="7445375" cy="4044184"/>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latin typeface="Consolas" pitchFamily="49" charset="0"/>
                <a:ea typeface="Tahoma" pitchFamily="34" charset="0"/>
                <a:cs typeface="Consolas" pitchFamily="49" charset="0"/>
              </a:rPr>
              <a:t>public class</a:t>
            </a:r>
            <a:r>
              <a:rPr lang="en-US" sz="2400" b="1" dirty="0">
                <a:solidFill>
                  <a:srgbClr val="0000FF"/>
                </a:solidFill>
                <a:latin typeface="Consolas" pitchFamily="49" charset="0"/>
                <a:ea typeface="Tahoma" pitchFamily="34" charset="0"/>
                <a:cs typeface="Consolas" pitchFamily="49" charset="0"/>
              </a:rPr>
              <a:t> Counter {</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latin typeface="Consolas" pitchFamily="49" charset="0"/>
                <a:ea typeface="Tahoma" pitchFamily="34" charset="0"/>
                <a:cs typeface="Consolas" pitchFamily="49" charset="0"/>
              </a:rPr>
              <a:t>private long</a:t>
            </a:r>
            <a:r>
              <a:rPr lang="en-US" sz="2400" b="1" dirty="0">
                <a:solidFill>
                  <a:srgbClr val="0000FF"/>
                </a:solidFill>
                <a:latin typeface="Consolas" pitchFamily="49" charset="0"/>
                <a:ea typeface="Tahoma" pitchFamily="34" charset="0"/>
                <a:cs typeface="Consolas" pitchFamily="49" charset="0"/>
              </a:rPr>
              <a:t> value;</a:t>
            </a:r>
          </a:p>
          <a:p>
            <a:pPr>
              <a:lnSpc>
                <a:spcPct val="70000"/>
              </a:lnSpc>
              <a:spcBef>
                <a:spcPct val="30000"/>
              </a:spcBef>
            </a:pPr>
            <a:endParaRPr lang="en-US" sz="2400" b="1" dirty="0">
              <a:solidFill>
                <a:srgbClr val="0000FF"/>
              </a:solidFill>
              <a:latin typeface="Consolas" pitchFamily="49" charset="0"/>
              <a:ea typeface="Tahoma" pitchFamily="34" charset="0"/>
              <a:cs typeface="Consolas" pitchFamily="49" charset="0"/>
            </a:endParaRP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latin typeface="Consolas" pitchFamily="49" charset="0"/>
                <a:ea typeface="Tahoma" pitchFamily="34" charset="0"/>
                <a:cs typeface="Consolas" pitchFamily="49" charset="0"/>
              </a:rPr>
              <a:t>public long</a:t>
            </a:r>
            <a:r>
              <a:rPr lang="en-US" sz="2400" b="1" dirty="0">
                <a:solidFill>
                  <a:srgbClr val="0000FF"/>
                </a:solidFill>
                <a:latin typeface="Consolas" pitchFamily="49" charset="0"/>
                <a:ea typeface="Tahoma" pitchFamily="34" charset="0"/>
                <a:cs typeface="Consolas" pitchFamily="49" charset="0"/>
              </a:rPr>
              <a:t> </a:t>
            </a:r>
            <a:r>
              <a:rPr lang="en-US" sz="2400" b="1" dirty="0" err="1">
                <a:solidFill>
                  <a:srgbClr val="0000FF"/>
                </a:solidFill>
                <a:latin typeface="Consolas" pitchFamily="49" charset="0"/>
                <a:ea typeface="Tahoma" pitchFamily="34" charset="0"/>
                <a:cs typeface="Consolas" pitchFamily="49" charset="0"/>
              </a:rPr>
              <a:t>getAndIncrement</a:t>
            </a:r>
            <a:r>
              <a:rPr lang="en-US" sz="2400" b="1" dirty="0">
                <a:solidFill>
                  <a:srgbClr val="0000FF"/>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33CC33"/>
                </a:solidFill>
                <a:latin typeface="Consolas" pitchFamily="49" charset="0"/>
                <a:ea typeface="Tahoma" pitchFamily="34" charset="0"/>
                <a:cs typeface="Consolas" pitchFamily="49" charset="0"/>
              </a:rPr>
              <a:t>synchronized</a:t>
            </a: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33CC33"/>
                </a:solidFill>
                <a:latin typeface="Consolas" pitchFamily="49" charset="0"/>
                <a:ea typeface="Tahoma" pitchFamily="34" charset="0"/>
                <a:cs typeface="Consolas" pitchFamily="49" charset="0"/>
              </a:rPr>
              <a:t>{</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temp  = value;</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value = temp + 1;</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33CC33"/>
                </a:solidFill>
                <a:latin typeface="Consolas" pitchFamily="49" charset="0"/>
                <a:ea typeface="Tahoma" pitchFamily="34" charset="0"/>
                <a:cs typeface="Consolas" pitchFamily="49" charset="0"/>
              </a:rPr>
              <a:t>}</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latin typeface="Consolas" pitchFamily="49" charset="0"/>
                <a:ea typeface="Tahoma" pitchFamily="34" charset="0"/>
                <a:cs typeface="Consolas" pitchFamily="49" charset="0"/>
              </a:rPr>
              <a:t>return</a:t>
            </a:r>
            <a:r>
              <a:rPr lang="en-US" sz="2400" b="1" dirty="0">
                <a:solidFill>
                  <a:srgbClr val="0000FF"/>
                </a:solidFill>
                <a:latin typeface="Consolas" pitchFamily="49" charset="0"/>
                <a:ea typeface="Tahoma" pitchFamily="34" charset="0"/>
                <a:cs typeface="Consolas" pitchFamily="49" charset="0"/>
              </a:rPr>
              <a:t> temp;</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8704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D50345D-D8E6-43A2-8FB9-33DECDB21788}" type="slidenum">
              <a:rPr lang="x-none" sz="1400">
                <a:latin typeface="Comic Sans MS" pitchFamily="66" charset="0"/>
                <a:cs typeface="Arial" pitchFamily="34" charset="0"/>
              </a:rPr>
              <a:pPr algn="r" eaLnBrk="0" hangingPunct="0"/>
              <a:t>31</a:t>
            </a:fld>
            <a:endParaRPr lang="en-US" sz="1400">
              <a:latin typeface="Comic Sans MS" pitchFamily="66" charset="0"/>
              <a:cs typeface="Arial" pitchFamily="34" charset="0"/>
            </a:endParaRPr>
          </a:p>
        </p:txBody>
      </p:sp>
      <p:sp>
        <p:nvSpPr>
          <p:cNvPr id="87044" name="Rectangle 2"/>
          <p:cNvSpPr>
            <a:spLocks noGrp="1" noChangeArrowheads="1"/>
          </p:cNvSpPr>
          <p:nvPr>
            <p:ph type="title" idx="4294967295"/>
          </p:nvPr>
        </p:nvSpPr>
        <p:spPr/>
        <p:txBody>
          <a:bodyPr/>
          <a:lstStyle/>
          <a:p>
            <a:r>
              <a:rPr lang="en-US"/>
              <a:t>An Aside: Java™</a:t>
            </a:r>
          </a:p>
        </p:txBody>
      </p:sp>
      <p:sp>
        <p:nvSpPr>
          <p:cNvPr id="87045" name="Text Box 3"/>
          <p:cNvSpPr txBox="1">
            <a:spLocks noChangeArrowheads="1"/>
          </p:cNvSpPr>
          <p:nvPr/>
        </p:nvSpPr>
        <p:spPr bwMode="auto">
          <a:xfrm>
            <a:off x="849313" y="2209800"/>
            <a:ext cx="7445375" cy="4044184"/>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public class Counter {</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private long value;</a:t>
            </a:r>
          </a:p>
          <a:p>
            <a:pPr>
              <a:lnSpc>
                <a:spcPct val="70000"/>
              </a:lnSpc>
              <a:spcBef>
                <a:spcPct val="30000"/>
              </a:spcBef>
            </a:pPr>
            <a:endParaRPr lang="en-US" sz="2400" b="1" dirty="0">
              <a:solidFill>
                <a:schemeClr val="folHlink"/>
              </a:solidFill>
              <a:latin typeface="Consolas" pitchFamily="49" charset="0"/>
              <a:ea typeface="Tahoma" pitchFamily="34" charset="0"/>
              <a:cs typeface="Consolas" pitchFamily="49" charset="0"/>
            </a:endParaRP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public long </a:t>
            </a:r>
            <a:r>
              <a:rPr lang="en-US" sz="2400" b="1" dirty="0" err="1">
                <a:solidFill>
                  <a:schemeClr val="folHlink"/>
                </a:solidFill>
                <a:latin typeface="Consolas" pitchFamily="49" charset="0"/>
                <a:ea typeface="Tahoma" pitchFamily="34" charset="0"/>
                <a:cs typeface="Consolas" pitchFamily="49" charset="0"/>
              </a:rPr>
              <a:t>getAndIncrement</a:t>
            </a:r>
            <a:r>
              <a:rPr lang="en-US" sz="2400" b="1" dirty="0">
                <a:solidFill>
                  <a:schemeClr val="folHlink"/>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33CC33"/>
                </a:solidFill>
                <a:latin typeface="Consolas" pitchFamily="49" charset="0"/>
                <a:ea typeface="Tahoma" pitchFamily="34" charset="0"/>
                <a:cs typeface="Consolas" pitchFamily="49" charset="0"/>
              </a:rPr>
              <a:t>synchronized</a:t>
            </a: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33CC33"/>
                </a:solidFill>
                <a:latin typeface="Consolas" pitchFamily="49" charset="0"/>
                <a:ea typeface="Tahoma" pitchFamily="34" charset="0"/>
                <a:cs typeface="Consolas" pitchFamily="49" charset="0"/>
              </a:rPr>
              <a:t>{</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temp  = value;</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value = temp + 1;</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33CC33"/>
                </a:solidFill>
                <a:latin typeface="Consolas" pitchFamily="49" charset="0"/>
                <a:ea typeface="Tahoma" pitchFamily="34" charset="0"/>
                <a:cs typeface="Consolas" pitchFamily="49" charset="0"/>
              </a:rPr>
              <a:t>}</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chemeClr val="folHlink"/>
                </a:solidFill>
                <a:latin typeface="Consolas" pitchFamily="49" charset="0"/>
                <a:ea typeface="Tahoma" pitchFamily="34" charset="0"/>
                <a:cs typeface="Consolas" pitchFamily="49" charset="0"/>
              </a:rPr>
              <a:t>return temp;</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a:t>
            </a:r>
          </a:p>
        </p:txBody>
      </p:sp>
      <p:sp>
        <p:nvSpPr>
          <p:cNvPr id="87046" name="Text Box 6"/>
          <p:cNvSpPr txBox="1">
            <a:spLocks noChangeArrowheads="1"/>
          </p:cNvSpPr>
          <p:nvPr/>
        </p:nvSpPr>
        <p:spPr bwMode="auto">
          <a:xfrm>
            <a:off x="5172062" y="5410200"/>
            <a:ext cx="3579826" cy="523220"/>
          </a:xfrm>
          <a:prstGeom prst="rect">
            <a:avLst/>
          </a:prstGeom>
          <a:noFill/>
          <a:ln w="9525">
            <a:noFill/>
            <a:miter lim="800000"/>
            <a:headEnd/>
            <a:tailEnd/>
          </a:ln>
        </p:spPr>
        <p:txBody>
          <a:bodyPr wrap="none">
            <a:spAutoFit/>
          </a:bodyPr>
          <a:lstStyle/>
          <a:p>
            <a:pPr algn="r" eaLnBrk="0" hangingPunct="0"/>
            <a:r>
              <a:rPr lang="en-US" sz="2800" b="1" dirty="0">
                <a:solidFill>
                  <a:srgbClr val="FF0000"/>
                </a:solidFill>
                <a:latin typeface="+mj-lt"/>
              </a:rPr>
              <a:t>Synchronized block</a:t>
            </a:r>
          </a:p>
        </p:txBody>
      </p:sp>
      <p:sp>
        <p:nvSpPr>
          <p:cNvPr id="87047" name="AutoShape 7"/>
          <p:cNvSpPr>
            <a:spLocks noChangeArrowheads="1"/>
          </p:cNvSpPr>
          <p:nvPr/>
        </p:nvSpPr>
        <p:spPr bwMode="auto">
          <a:xfrm>
            <a:off x="1066800" y="3657600"/>
            <a:ext cx="4343400" cy="1524000"/>
          </a:xfrm>
          <a:prstGeom prst="wedgeRoundRectCallout">
            <a:avLst>
              <a:gd name="adj1" fmla="val 92875"/>
              <a:gd name="adj2" fmla="val 63023"/>
              <a:gd name="adj3" fmla="val 16667"/>
            </a:avLst>
          </a:prstGeom>
          <a:no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8909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F42BB59-7ED6-44D0-A8F2-8BC431815D0C}" type="slidenum">
              <a:rPr lang="x-none" sz="1400">
                <a:latin typeface="Comic Sans MS" pitchFamily="66" charset="0"/>
                <a:cs typeface="Arial" pitchFamily="34" charset="0"/>
              </a:rPr>
              <a:pPr algn="r" eaLnBrk="0" hangingPunct="0"/>
              <a:t>32</a:t>
            </a:fld>
            <a:endParaRPr lang="en-US" sz="1400">
              <a:latin typeface="Comic Sans MS" pitchFamily="66" charset="0"/>
              <a:cs typeface="Arial" pitchFamily="34" charset="0"/>
            </a:endParaRPr>
          </a:p>
        </p:txBody>
      </p:sp>
      <p:sp>
        <p:nvSpPr>
          <p:cNvPr id="89092" name="Rectangle 2"/>
          <p:cNvSpPr>
            <a:spLocks noGrp="1" noChangeArrowheads="1"/>
          </p:cNvSpPr>
          <p:nvPr>
            <p:ph type="title" idx="4294967295"/>
          </p:nvPr>
        </p:nvSpPr>
        <p:spPr/>
        <p:txBody>
          <a:bodyPr/>
          <a:lstStyle/>
          <a:p>
            <a:r>
              <a:rPr lang="en-US"/>
              <a:t>An Aside: Java™</a:t>
            </a:r>
          </a:p>
        </p:txBody>
      </p:sp>
      <p:sp>
        <p:nvSpPr>
          <p:cNvPr id="89093" name="Text Box 3"/>
          <p:cNvSpPr txBox="1">
            <a:spLocks noChangeArrowheads="1"/>
          </p:cNvSpPr>
          <p:nvPr/>
        </p:nvSpPr>
        <p:spPr bwMode="auto">
          <a:xfrm>
            <a:off x="849313" y="2209800"/>
            <a:ext cx="7445375" cy="4058740"/>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folHlink"/>
                </a:solidFill>
                <a:latin typeface="Consolas" pitchFamily="49" charset="0"/>
                <a:cs typeface="Consolas" pitchFamily="49" charset="0"/>
              </a:rPr>
              <a:t>public class Counter {</a:t>
            </a:r>
          </a:p>
          <a:p>
            <a:pPr>
              <a:lnSpc>
                <a:spcPct val="70000"/>
              </a:lnSpc>
              <a:spcBef>
                <a:spcPct val="30000"/>
              </a:spcBef>
            </a:pPr>
            <a:r>
              <a:rPr lang="en-US" sz="2400" b="1" dirty="0">
                <a:solidFill>
                  <a:schemeClr val="folHlink"/>
                </a:solidFill>
                <a:latin typeface="Consolas" pitchFamily="49" charset="0"/>
                <a:cs typeface="Consolas" pitchFamily="49" charset="0"/>
              </a:rPr>
              <a:t>  private long value;</a:t>
            </a:r>
          </a:p>
          <a:p>
            <a:pPr>
              <a:lnSpc>
                <a:spcPct val="70000"/>
              </a:lnSpc>
              <a:spcBef>
                <a:spcPct val="30000"/>
              </a:spcBef>
            </a:pPr>
            <a:endParaRPr lang="en-US" sz="2400" b="1" dirty="0">
              <a:solidFill>
                <a:schemeClr val="folHlink"/>
              </a:solidFill>
              <a:latin typeface="Consolas" pitchFamily="49" charset="0"/>
              <a:cs typeface="Consolas" pitchFamily="49" charset="0"/>
            </a:endParaRPr>
          </a:p>
          <a:p>
            <a:pPr>
              <a:lnSpc>
                <a:spcPct val="70000"/>
              </a:lnSpc>
              <a:spcBef>
                <a:spcPct val="30000"/>
              </a:spcBef>
            </a:pPr>
            <a:r>
              <a:rPr lang="en-US" sz="2400" b="1" dirty="0">
                <a:solidFill>
                  <a:schemeClr val="folHlink"/>
                </a:solidFill>
                <a:latin typeface="Consolas" pitchFamily="49" charset="0"/>
                <a:cs typeface="Consolas" pitchFamily="49" charset="0"/>
              </a:rPr>
              <a:t>  public long </a:t>
            </a:r>
            <a:r>
              <a:rPr lang="en-US" sz="2400" b="1" dirty="0" err="1">
                <a:solidFill>
                  <a:schemeClr val="folHlink"/>
                </a:solidFill>
                <a:latin typeface="Consolas" pitchFamily="49" charset="0"/>
                <a:cs typeface="Consolas" pitchFamily="49" charset="0"/>
              </a:rPr>
              <a:t>getAndIncrement</a:t>
            </a:r>
            <a:r>
              <a:rPr lang="en-US" sz="2400" b="1" dirty="0">
                <a:solidFill>
                  <a:schemeClr val="folHlink"/>
                </a:solidFill>
                <a:latin typeface="Consolas" pitchFamily="49" charset="0"/>
                <a:cs typeface="Consolas" pitchFamily="49" charset="0"/>
              </a:rPr>
              <a:t>() {</a:t>
            </a:r>
          </a:p>
          <a:p>
            <a:pPr>
              <a:lnSpc>
                <a:spcPct val="70000"/>
              </a:lnSpc>
              <a:spcBef>
                <a:spcPct val="30000"/>
              </a:spcBef>
            </a:pPr>
            <a:r>
              <a:rPr lang="en-US" sz="2400" b="1" dirty="0">
                <a:solidFill>
                  <a:schemeClr val="folHlink"/>
                </a:solidFill>
                <a:latin typeface="Consolas" pitchFamily="49" charset="0"/>
                <a:cs typeface="Consolas" pitchFamily="49" charset="0"/>
              </a:rPr>
              <a:t>    synchronized {</a:t>
            </a:r>
          </a:p>
          <a:p>
            <a:pPr>
              <a:lnSpc>
                <a:spcPct val="70000"/>
              </a:lnSpc>
              <a:spcBef>
                <a:spcPct val="30000"/>
              </a:spcBef>
            </a:pPr>
            <a:r>
              <a:rPr lang="en-US" sz="2400" b="1" dirty="0">
                <a:solidFill>
                  <a:srgbClr val="0000FF"/>
                </a:solidFill>
                <a:latin typeface="Consolas" pitchFamily="49" charset="0"/>
                <a:cs typeface="Consolas" pitchFamily="49" charset="0"/>
              </a:rPr>
              <a:t>      temp  = value;</a:t>
            </a:r>
          </a:p>
          <a:p>
            <a:pPr>
              <a:lnSpc>
                <a:spcPct val="70000"/>
              </a:lnSpc>
              <a:spcBef>
                <a:spcPct val="30000"/>
              </a:spcBef>
            </a:pPr>
            <a:r>
              <a:rPr lang="en-US" sz="2400" b="1" dirty="0">
                <a:solidFill>
                  <a:srgbClr val="0000FF"/>
                </a:solidFill>
                <a:latin typeface="Consolas" pitchFamily="49" charset="0"/>
                <a:cs typeface="Consolas" pitchFamily="49" charset="0"/>
              </a:rPr>
              <a:t>      value = temp + 1;</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solidFill>
                  <a:schemeClr val="folHlink"/>
                </a:solidFill>
                <a:latin typeface="Consolas" pitchFamily="49" charset="0"/>
                <a:cs typeface="Consolas" pitchFamily="49" charset="0"/>
              </a:rPr>
              <a:t>}</a:t>
            </a:r>
          </a:p>
          <a:p>
            <a:pPr>
              <a:lnSpc>
                <a:spcPct val="70000"/>
              </a:lnSpc>
              <a:spcBef>
                <a:spcPct val="30000"/>
              </a:spcBef>
            </a:pPr>
            <a:r>
              <a:rPr lang="en-US" sz="2400" b="1" dirty="0">
                <a:solidFill>
                  <a:schemeClr val="folHlink"/>
                </a:solidFill>
                <a:latin typeface="Consolas" pitchFamily="49" charset="0"/>
                <a:cs typeface="Consolas" pitchFamily="49" charset="0"/>
              </a:rPr>
              <a:t>    return temp;</a:t>
            </a:r>
          </a:p>
          <a:p>
            <a:pPr>
              <a:lnSpc>
                <a:spcPct val="70000"/>
              </a:lnSpc>
              <a:spcBef>
                <a:spcPct val="30000"/>
              </a:spcBef>
            </a:pPr>
            <a:r>
              <a:rPr lang="en-US" sz="2400" b="1" dirty="0">
                <a:solidFill>
                  <a:schemeClr val="folHlink"/>
                </a:solidFill>
                <a:latin typeface="Consolas" pitchFamily="49" charset="0"/>
                <a:cs typeface="Consolas" pitchFamily="49" charset="0"/>
              </a:rPr>
              <a:t>  }</a:t>
            </a:r>
          </a:p>
          <a:p>
            <a:pPr>
              <a:lnSpc>
                <a:spcPct val="70000"/>
              </a:lnSpc>
              <a:spcBef>
                <a:spcPct val="30000"/>
              </a:spcBef>
            </a:pPr>
            <a:r>
              <a:rPr lang="en-US" sz="2400" b="1" dirty="0">
                <a:solidFill>
                  <a:schemeClr val="folHlink"/>
                </a:solidFill>
                <a:latin typeface="Consolas" pitchFamily="49" charset="0"/>
                <a:cs typeface="Consolas" pitchFamily="49" charset="0"/>
              </a:rPr>
              <a:t>}</a:t>
            </a:r>
          </a:p>
        </p:txBody>
      </p:sp>
      <p:sp>
        <p:nvSpPr>
          <p:cNvPr id="89094" name="AutoShape 4"/>
          <p:cNvSpPr>
            <a:spLocks noChangeArrowheads="1"/>
          </p:cNvSpPr>
          <p:nvPr/>
        </p:nvSpPr>
        <p:spPr bwMode="auto">
          <a:xfrm>
            <a:off x="1828800" y="4038600"/>
            <a:ext cx="3429000" cy="762000"/>
          </a:xfrm>
          <a:prstGeom prst="wedgeRoundRectCallout">
            <a:avLst>
              <a:gd name="adj1" fmla="val 98380"/>
              <a:gd name="adj2" fmla="val -130208"/>
              <a:gd name="adj3" fmla="val 16667"/>
            </a:avLst>
          </a:prstGeom>
          <a:no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
        <p:nvSpPr>
          <p:cNvPr id="89095" name="Text Box 5"/>
          <p:cNvSpPr txBox="1">
            <a:spLocks noChangeArrowheads="1"/>
          </p:cNvSpPr>
          <p:nvPr/>
        </p:nvSpPr>
        <p:spPr bwMode="auto">
          <a:xfrm>
            <a:off x="5120747" y="2971800"/>
            <a:ext cx="3140603" cy="523220"/>
          </a:xfrm>
          <a:prstGeom prst="rect">
            <a:avLst/>
          </a:prstGeom>
          <a:noFill/>
          <a:ln w="9525">
            <a:noFill/>
            <a:miter lim="800000"/>
            <a:headEnd/>
            <a:tailEnd/>
          </a:ln>
        </p:spPr>
        <p:txBody>
          <a:bodyPr wrap="none">
            <a:spAutoFit/>
          </a:bodyPr>
          <a:lstStyle/>
          <a:p>
            <a:pPr algn="r" eaLnBrk="0" hangingPunct="0"/>
            <a:r>
              <a:rPr lang="en-US" sz="2800" b="1" dirty="0">
                <a:solidFill>
                  <a:srgbClr val="FF0000"/>
                </a:solidFill>
                <a:latin typeface="+mj-lt"/>
              </a:rPr>
              <a:t>Mutual Exclusion</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89C189D-D1EB-4FD7-873B-F894B96F868D}" type="slidenum">
              <a:rPr lang="x-none" sz="1400">
                <a:latin typeface="Comic Sans MS" pitchFamily="66" charset="0"/>
                <a:cs typeface="Arial" pitchFamily="34" charset="0"/>
              </a:rPr>
              <a:pPr algn="r" eaLnBrk="0" hangingPunct="0"/>
              <a:t>33</a:t>
            </a:fld>
            <a:endParaRPr lang="en-US" sz="1400">
              <a:latin typeface="Comic Sans MS" pitchFamily="66" charset="0"/>
              <a:cs typeface="Arial" pitchFamily="34" charset="0"/>
            </a:endParaRPr>
          </a:p>
        </p:txBody>
      </p:sp>
      <p:sp>
        <p:nvSpPr>
          <p:cNvPr id="91140" name="Rectangle 2"/>
          <p:cNvSpPr>
            <a:spLocks noGrp="1" noChangeArrowheads="1"/>
          </p:cNvSpPr>
          <p:nvPr>
            <p:ph type="title" idx="4294967295"/>
          </p:nvPr>
        </p:nvSpPr>
        <p:spPr/>
        <p:txBody>
          <a:bodyPr/>
          <a:lstStyle/>
          <a:p>
            <a:r>
              <a:rPr lang="en-US" sz="4000"/>
              <a:t>Mutual Exclusion or “Alice &amp; Bob share a pond”</a:t>
            </a:r>
          </a:p>
        </p:txBody>
      </p:sp>
      <p:grpSp>
        <p:nvGrpSpPr>
          <p:cNvPr id="91141" name="Group 3"/>
          <p:cNvGrpSpPr>
            <a:grpSpLocks/>
          </p:cNvGrpSpPr>
          <p:nvPr/>
        </p:nvGrpSpPr>
        <p:grpSpPr bwMode="auto">
          <a:xfrm>
            <a:off x="609600" y="1885950"/>
            <a:ext cx="1447800" cy="1295400"/>
            <a:chOff x="864" y="1968"/>
            <a:chExt cx="912" cy="816"/>
          </a:xfrm>
        </p:grpSpPr>
        <p:sp>
          <p:nvSpPr>
            <p:cNvPr id="91142"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3"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4"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5"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6"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7"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8"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9"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0"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1"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2"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1153" name="Group 15"/>
          <p:cNvGrpSpPr>
            <a:grpSpLocks/>
          </p:cNvGrpSpPr>
          <p:nvPr/>
        </p:nvGrpSpPr>
        <p:grpSpPr bwMode="auto">
          <a:xfrm flipH="1">
            <a:off x="7467600" y="1885950"/>
            <a:ext cx="1447800" cy="1295400"/>
            <a:chOff x="2832" y="2064"/>
            <a:chExt cx="912" cy="816"/>
          </a:xfrm>
        </p:grpSpPr>
        <p:sp>
          <p:nvSpPr>
            <p:cNvPr id="91154"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5"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6"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7"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8"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9"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60"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61"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62"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63"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64"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91165"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66"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91167"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91168" name="Group 30"/>
          <p:cNvGrpSpPr>
            <a:grpSpLocks/>
          </p:cNvGrpSpPr>
          <p:nvPr/>
        </p:nvGrpSpPr>
        <p:grpSpPr bwMode="auto">
          <a:xfrm>
            <a:off x="3429000" y="2057400"/>
            <a:ext cx="1905000" cy="1714500"/>
            <a:chOff x="1728" y="1008"/>
            <a:chExt cx="1968" cy="2376"/>
          </a:xfrm>
        </p:grpSpPr>
        <p:sp>
          <p:nvSpPr>
            <p:cNvPr id="91169"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1170"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71"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1172" name="Group 34"/>
          <p:cNvGrpSpPr>
            <a:grpSpLocks/>
          </p:cNvGrpSpPr>
          <p:nvPr/>
        </p:nvGrpSpPr>
        <p:grpSpPr bwMode="auto">
          <a:xfrm>
            <a:off x="6553200" y="4191000"/>
            <a:ext cx="1905000" cy="1714500"/>
            <a:chOff x="1728" y="1008"/>
            <a:chExt cx="1968" cy="2376"/>
          </a:xfrm>
        </p:grpSpPr>
        <p:sp>
          <p:nvSpPr>
            <p:cNvPr id="91173"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1174"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75"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1176" name="Group 38"/>
          <p:cNvGrpSpPr>
            <a:grpSpLocks/>
          </p:cNvGrpSpPr>
          <p:nvPr/>
        </p:nvGrpSpPr>
        <p:grpSpPr bwMode="auto">
          <a:xfrm>
            <a:off x="609600" y="4114800"/>
            <a:ext cx="1905000" cy="1714500"/>
            <a:chOff x="1728" y="1008"/>
            <a:chExt cx="1968" cy="2376"/>
          </a:xfrm>
        </p:grpSpPr>
        <p:sp>
          <p:nvSpPr>
            <p:cNvPr id="91177"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1178"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79"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4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480783E-C471-41C8-9D18-03837B883E03}" type="slidenum">
              <a:rPr lang="x-none" sz="1400">
                <a:latin typeface="Comic Sans MS" pitchFamily="66" charset="0"/>
                <a:cs typeface="Arial" pitchFamily="34" charset="0"/>
              </a:rPr>
              <a:pPr algn="r" eaLnBrk="0" hangingPunct="0"/>
              <a:t>34</a:t>
            </a:fld>
            <a:endParaRPr lang="en-US" sz="1400">
              <a:latin typeface="Comic Sans MS" pitchFamily="66" charset="0"/>
              <a:cs typeface="Arial" pitchFamily="34" charset="0"/>
            </a:endParaRPr>
          </a:p>
        </p:txBody>
      </p:sp>
      <p:sp>
        <p:nvSpPr>
          <p:cNvPr id="93188" name="Rectangle 2"/>
          <p:cNvSpPr>
            <a:spLocks noGrp="1" noChangeArrowheads="1"/>
          </p:cNvSpPr>
          <p:nvPr>
            <p:ph type="title" idx="4294967295"/>
          </p:nvPr>
        </p:nvSpPr>
        <p:spPr/>
        <p:txBody>
          <a:bodyPr/>
          <a:lstStyle/>
          <a:p>
            <a:r>
              <a:rPr lang="en-US"/>
              <a:t>Alice has a pet</a:t>
            </a:r>
          </a:p>
        </p:txBody>
      </p:sp>
      <p:grpSp>
        <p:nvGrpSpPr>
          <p:cNvPr id="93189" name="Group 3"/>
          <p:cNvGrpSpPr>
            <a:grpSpLocks/>
          </p:cNvGrpSpPr>
          <p:nvPr/>
        </p:nvGrpSpPr>
        <p:grpSpPr bwMode="auto">
          <a:xfrm>
            <a:off x="609600" y="1885950"/>
            <a:ext cx="1447800" cy="1295400"/>
            <a:chOff x="864" y="1968"/>
            <a:chExt cx="912" cy="816"/>
          </a:xfrm>
        </p:grpSpPr>
        <p:sp>
          <p:nvSpPr>
            <p:cNvPr id="93190"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1"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2"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3"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4"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5"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6"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7"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8"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9"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0"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3201" name="Group 15"/>
          <p:cNvGrpSpPr>
            <a:grpSpLocks/>
          </p:cNvGrpSpPr>
          <p:nvPr/>
        </p:nvGrpSpPr>
        <p:grpSpPr bwMode="auto">
          <a:xfrm flipH="1">
            <a:off x="7467600" y="1885950"/>
            <a:ext cx="1447800" cy="1295400"/>
            <a:chOff x="2832" y="2064"/>
            <a:chExt cx="912" cy="816"/>
          </a:xfrm>
        </p:grpSpPr>
        <p:sp>
          <p:nvSpPr>
            <p:cNvPr id="93202"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3"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4"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5"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6"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7"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8"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9"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10"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11"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12"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93213"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14"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93215"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93216" name="Group 30"/>
          <p:cNvGrpSpPr>
            <a:grpSpLocks/>
          </p:cNvGrpSpPr>
          <p:nvPr/>
        </p:nvGrpSpPr>
        <p:grpSpPr bwMode="auto">
          <a:xfrm>
            <a:off x="2362200" y="2819400"/>
            <a:ext cx="4837113" cy="2576513"/>
            <a:chOff x="209" y="768"/>
            <a:chExt cx="5046" cy="2688"/>
          </a:xfrm>
        </p:grpSpPr>
        <p:sp>
          <p:nvSpPr>
            <p:cNvPr id="93217" name="Oval 31"/>
            <p:cNvSpPr>
              <a:spLocks noChangeArrowheads="1"/>
            </p:cNvSpPr>
            <p:nvPr/>
          </p:nvSpPr>
          <p:spPr bwMode="auto">
            <a:xfrm>
              <a:off x="2122" y="2712"/>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18" name="Oval 32"/>
            <p:cNvSpPr>
              <a:spLocks noChangeArrowheads="1"/>
            </p:cNvSpPr>
            <p:nvPr/>
          </p:nvSpPr>
          <p:spPr bwMode="auto">
            <a:xfrm>
              <a:off x="3258" y="3120"/>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19" name="Oval 33"/>
            <p:cNvSpPr>
              <a:spLocks noChangeArrowheads="1"/>
            </p:cNvSpPr>
            <p:nvPr/>
          </p:nvSpPr>
          <p:spPr bwMode="auto">
            <a:xfrm>
              <a:off x="1156" y="2376"/>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20" name="Freeform 34"/>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21" name="Freeform 35"/>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93222" name="Group 36"/>
            <p:cNvGrpSpPr>
              <a:grpSpLocks/>
            </p:cNvGrpSpPr>
            <p:nvPr/>
          </p:nvGrpSpPr>
          <p:grpSpPr bwMode="auto">
            <a:xfrm flipH="1">
              <a:off x="209" y="768"/>
              <a:ext cx="1475" cy="1304"/>
              <a:chOff x="3552" y="2736"/>
              <a:chExt cx="1475" cy="1304"/>
            </a:xfrm>
          </p:grpSpPr>
          <p:sp>
            <p:nvSpPr>
              <p:cNvPr id="93223" name="Freeform 37"/>
              <p:cNvSpPr>
                <a:spLocks/>
              </p:cNvSpPr>
              <p:nvPr/>
            </p:nvSpPr>
            <p:spPr bwMode="auto">
              <a:xfrm>
                <a:off x="3552" y="2736"/>
                <a:ext cx="1475" cy="1304"/>
              </a:xfrm>
              <a:custGeom>
                <a:avLst/>
                <a:gdLst>
                  <a:gd name="T0" fmla="*/ 32 w 1728"/>
                  <a:gd name="T1" fmla="*/ 209 h 1664"/>
                  <a:gd name="T2" fmla="*/ 190 w 1728"/>
                  <a:gd name="T3" fmla="*/ 78 h 1664"/>
                  <a:gd name="T4" fmla="*/ 159 w 1728"/>
                  <a:gd name="T5" fmla="*/ 0 h 1664"/>
                  <a:gd name="T6" fmla="*/ 286 w 1728"/>
                  <a:gd name="T7" fmla="*/ 61 h 1664"/>
                  <a:gd name="T8" fmla="*/ 555 w 1728"/>
                  <a:gd name="T9" fmla="*/ 87 h 1664"/>
                  <a:gd name="T10" fmla="*/ 571 w 1728"/>
                  <a:gd name="T11" fmla="*/ 148 h 1664"/>
                  <a:gd name="T12" fmla="*/ 507 w 1728"/>
                  <a:gd name="T13" fmla="*/ 122 h 1664"/>
                  <a:gd name="T14" fmla="*/ 444 w 1728"/>
                  <a:gd name="T15" fmla="*/ 148 h 1664"/>
                  <a:gd name="T16" fmla="*/ 348 w 1728"/>
                  <a:gd name="T17" fmla="*/ 113 h 1664"/>
                  <a:gd name="T18" fmla="*/ 317 w 1728"/>
                  <a:gd name="T19" fmla="*/ 130 h 1664"/>
                  <a:gd name="T20" fmla="*/ 265 w 1728"/>
                  <a:gd name="T21" fmla="*/ 112 h 1664"/>
                  <a:gd name="T22" fmla="*/ 317 w 1728"/>
                  <a:gd name="T23" fmla="*/ 157 h 1664"/>
                  <a:gd name="T24" fmla="*/ 348 w 1728"/>
                  <a:gd name="T25" fmla="*/ 130 h 1664"/>
                  <a:gd name="T26" fmla="*/ 444 w 1728"/>
                  <a:gd name="T27" fmla="*/ 166 h 1664"/>
                  <a:gd name="T28" fmla="*/ 507 w 1728"/>
                  <a:gd name="T29" fmla="*/ 139 h 1664"/>
                  <a:gd name="T30" fmla="*/ 491 w 1728"/>
                  <a:gd name="T31" fmla="*/ 192 h 1664"/>
                  <a:gd name="T32" fmla="*/ 333 w 1728"/>
                  <a:gd name="T33" fmla="*/ 200 h 1664"/>
                  <a:gd name="T34" fmla="*/ 270 w 1728"/>
                  <a:gd name="T35" fmla="*/ 200 h 1664"/>
                  <a:gd name="T36" fmla="*/ 270 w 1728"/>
                  <a:gd name="T37" fmla="*/ 288 h 1664"/>
                  <a:gd name="T38" fmla="*/ 63 w 1728"/>
                  <a:gd name="T39" fmla="*/ 288 h 1664"/>
                  <a:gd name="T40" fmla="*/ 0 w 1728"/>
                  <a:gd name="T41" fmla="*/ 218 h 1664"/>
                  <a:gd name="T42" fmla="*/ 32 w 1728"/>
                  <a:gd name="T43" fmla="*/ 209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24" name="Oval 38"/>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93225" name="Freeform 39"/>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3226" name="Group 40"/>
          <p:cNvGrpSpPr>
            <a:grpSpLocks/>
          </p:cNvGrpSpPr>
          <p:nvPr/>
        </p:nvGrpSpPr>
        <p:grpSpPr bwMode="auto">
          <a:xfrm>
            <a:off x="3429000" y="2057400"/>
            <a:ext cx="1905000" cy="1714500"/>
            <a:chOff x="1728" y="1008"/>
            <a:chExt cx="1968" cy="2376"/>
          </a:xfrm>
        </p:grpSpPr>
        <p:sp>
          <p:nvSpPr>
            <p:cNvPr id="93227" name="AutoShape 4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3228" name="Freeform 4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29" name="Freeform 4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3230" name="Group 44"/>
          <p:cNvGrpSpPr>
            <a:grpSpLocks/>
          </p:cNvGrpSpPr>
          <p:nvPr/>
        </p:nvGrpSpPr>
        <p:grpSpPr bwMode="auto">
          <a:xfrm>
            <a:off x="6553200" y="4191000"/>
            <a:ext cx="1905000" cy="1714500"/>
            <a:chOff x="1728" y="1008"/>
            <a:chExt cx="1968" cy="2376"/>
          </a:xfrm>
        </p:grpSpPr>
        <p:sp>
          <p:nvSpPr>
            <p:cNvPr id="93231" name="AutoShape 4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3232" name="Freeform 4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33" name="Freeform 4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3234" name="Group 48"/>
          <p:cNvGrpSpPr>
            <a:grpSpLocks/>
          </p:cNvGrpSpPr>
          <p:nvPr/>
        </p:nvGrpSpPr>
        <p:grpSpPr bwMode="auto">
          <a:xfrm>
            <a:off x="609600" y="4114800"/>
            <a:ext cx="1905000" cy="1714500"/>
            <a:chOff x="1728" y="1008"/>
            <a:chExt cx="1968" cy="2376"/>
          </a:xfrm>
        </p:grpSpPr>
        <p:sp>
          <p:nvSpPr>
            <p:cNvPr id="93235" name="AutoShape 4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3236" name="Freeform 5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37" name="Freeform 5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5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F92D934-81B7-40DD-A79B-C3BC7D2B415B}" type="slidenum">
              <a:rPr lang="x-none" sz="1400">
                <a:latin typeface="Comic Sans MS" pitchFamily="66" charset="0"/>
                <a:cs typeface="Arial" pitchFamily="34" charset="0"/>
              </a:rPr>
              <a:pPr algn="r" eaLnBrk="0" hangingPunct="0"/>
              <a:t>35</a:t>
            </a:fld>
            <a:endParaRPr lang="en-US" sz="1400">
              <a:latin typeface="Comic Sans MS" pitchFamily="66" charset="0"/>
              <a:cs typeface="Arial" pitchFamily="34" charset="0"/>
            </a:endParaRPr>
          </a:p>
        </p:txBody>
      </p:sp>
      <p:sp>
        <p:nvSpPr>
          <p:cNvPr id="95236" name="Rectangle 2"/>
          <p:cNvSpPr>
            <a:spLocks noGrp="1" noChangeArrowheads="1"/>
          </p:cNvSpPr>
          <p:nvPr>
            <p:ph type="title" idx="4294967295"/>
          </p:nvPr>
        </p:nvSpPr>
        <p:spPr/>
        <p:txBody>
          <a:bodyPr/>
          <a:lstStyle/>
          <a:p>
            <a:r>
              <a:rPr lang="en-US"/>
              <a:t>Bob has a pet</a:t>
            </a:r>
          </a:p>
        </p:txBody>
      </p:sp>
      <p:grpSp>
        <p:nvGrpSpPr>
          <p:cNvPr id="95237" name="Group 3"/>
          <p:cNvGrpSpPr>
            <a:grpSpLocks/>
          </p:cNvGrpSpPr>
          <p:nvPr/>
        </p:nvGrpSpPr>
        <p:grpSpPr bwMode="auto">
          <a:xfrm>
            <a:off x="609600" y="1885950"/>
            <a:ext cx="1447800" cy="1295400"/>
            <a:chOff x="864" y="1968"/>
            <a:chExt cx="912" cy="816"/>
          </a:xfrm>
        </p:grpSpPr>
        <p:sp>
          <p:nvSpPr>
            <p:cNvPr id="95238"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39"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0"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1"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2"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3"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4"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5"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6"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7"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8"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5249" name="Group 15"/>
          <p:cNvGrpSpPr>
            <a:grpSpLocks/>
          </p:cNvGrpSpPr>
          <p:nvPr/>
        </p:nvGrpSpPr>
        <p:grpSpPr bwMode="auto">
          <a:xfrm flipH="1">
            <a:off x="7467600" y="1885950"/>
            <a:ext cx="1447800" cy="1295400"/>
            <a:chOff x="2832" y="2064"/>
            <a:chExt cx="912" cy="816"/>
          </a:xfrm>
        </p:grpSpPr>
        <p:sp>
          <p:nvSpPr>
            <p:cNvPr id="95250"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1"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2"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3"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4"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5"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6"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7"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8"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9"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0"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95261"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2"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95263"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sp>
        <p:nvSpPr>
          <p:cNvPr id="95264" name="Oval 30"/>
          <p:cNvSpPr>
            <a:spLocks noChangeArrowheads="1"/>
          </p:cNvSpPr>
          <p:nvPr/>
        </p:nvSpPr>
        <p:spPr bwMode="auto">
          <a:xfrm flipH="1">
            <a:off x="4440238" y="4683125"/>
            <a:ext cx="925512" cy="32226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5" name="Oval 31"/>
          <p:cNvSpPr>
            <a:spLocks noChangeArrowheads="1"/>
          </p:cNvSpPr>
          <p:nvPr/>
        </p:nvSpPr>
        <p:spPr bwMode="auto">
          <a:xfrm flipH="1">
            <a:off x="3351213" y="5073650"/>
            <a:ext cx="925512" cy="32226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6" name="Oval 32"/>
          <p:cNvSpPr>
            <a:spLocks noChangeArrowheads="1"/>
          </p:cNvSpPr>
          <p:nvPr/>
        </p:nvSpPr>
        <p:spPr bwMode="auto">
          <a:xfrm flipH="1">
            <a:off x="5365750" y="4360863"/>
            <a:ext cx="925513" cy="322262"/>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7" name="Freeform 33"/>
          <p:cNvSpPr>
            <a:spLocks/>
          </p:cNvSpPr>
          <p:nvPr/>
        </p:nvSpPr>
        <p:spPr bwMode="auto">
          <a:xfrm flipH="1">
            <a:off x="4217988" y="3556000"/>
            <a:ext cx="1852612" cy="1066800"/>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8" name="Freeform 34"/>
          <p:cNvSpPr>
            <a:spLocks/>
          </p:cNvSpPr>
          <p:nvPr/>
        </p:nvSpPr>
        <p:spPr bwMode="auto">
          <a:xfrm flipH="1">
            <a:off x="3292475" y="3903663"/>
            <a:ext cx="1851025" cy="1068387"/>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9" name="Freeform 35"/>
          <p:cNvSpPr>
            <a:spLocks/>
          </p:cNvSpPr>
          <p:nvPr/>
        </p:nvSpPr>
        <p:spPr bwMode="auto">
          <a:xfrm>
            <a:off x="5784850" y="2819400"/>
            <a:ext cx="1414463" cy="1249363"/>
          </a:xfrm>
          <a:custGeom>
            <a:avLst/>
            <a:gdLst>
              <a:gd name="T0" fmla="*/ 2147483647 w 1728"/>
              <a:gd name="T1" fmla="*/ 2147483647 h 1664"/>
              <a:gd name="T2" fmla="*/ 2147483647 w 1728"/>
              <a:gd name="T3" fmla="*/ 2147483647 h 1664"/>
              <a:gd name="T4" fmla="*/ 2147483647 w 1728"/>
              <a:gd name="T5" fmla="*/ 0 h 1664"/>
              <a:gd name="T6" fmla="*/ 2147483647 w 1728"/>
              <a:gd name="T7" fmla="*/ 2147483647 h 1664"/>
              <a:gd name="T8" fmla="*/ 2147483647 w 1728"/>
              <a:gd name="T9" fmla="*/ 2147483647 h 1664"/>
              <a:gd name="T10" fmla="*/ 2147483647 w 1728"/>
              <a:gd name="T11" fmla="*/ 2147483647 h 1664"/>
              <a:gd name="T12" fmla="*/ 2147483647 w 1728"/>
              <a:gd name="T13" fmla="*/ 2147483647 h 1664"/>
              <a:gd name="T14" fmla="*/ 2147483647 w 1728"/>
              <a:gd name="T15" fmla="*/ 2147483647 h 1664"/>
              <a:gd name="T16" fmla="*/ 2147483647 w 1728"/>
              <a:gd name="T17" fmla="*/ 2147483647 h 1664"/>
              <a:gd name="T18" fmla="*/ 2147483647 w 1728"/>
              <a:gd name="T19" fmla="*/ 2147483647 h 1664"/>
              <a:gd name="T20" fmla="*/ 2147483647 w 1728"/>
              <a:gd name="T21" fmla="*/ 2147483647 h 1664"/>
              <a:gd name="T22" fmla="*/ 2147483647 w 1728"/>
              <a:gd name="T23" fmla="*/ 2147483647 h 1664"/>
              <a:gd name="T24" fmla="*/ 2147483647 w 1728"/>
              <a:gd name="T25" fmla="*/ 2147483647 h 1664"/>
              <a:gd name="T26" fmla="*/ 2147483647 w 1728"/>
              <a:gd name="T27" fmla="*/ 2147483647 h 1664"/>
              <a:gd name="T28" fmla="*/ 2147483647 w 1728"/>
              <a:gd name="T29" fmla="*/ 2147483647 h 1664"/>
              <a:gd name="T30" fmla="*/ 2147483647 w 1728"/>
              <a:gd name="T31" fmla="*/ 2147483647 h 1664"/>
              <a:gd name="T32" fmla="*/ 2147483647 w 1728"/>
              <a:gd name="T33" fmla="*/ 2147483647 h 1664"/>
              <a:gd name="T34" fmla="*/ 2147483647 w 1728"/>
              <a:gd name="T35" fmla="*/ 2147483647 h 1664"/>
              <a:gd name="T36" fmla="*/ 2147483647 w 1728"/>
              <a:gd name="T37" fmla="*/ 2147483647 h 1664"/>
              <a:gd name="T38" fmla="*/ 2147483647 w 1728"/>
              <a:gd name="T39" fmla="*/ 2147483647 h 1664"/>
              <a:gd name="T40" fmla="*/ 0 w 1728"/>
              <a:gd name="T41" fmla="*/ 2147483647 h 1664"/>
              <a:gd name="T42" fmla="*/ 2147483647 w 1728"/>
              <a:gd name="T43" fmla="*/ 2147483647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70" name="Oval 36"/>
          <p:cNvSpPr>
            <a:spLocks noChangeArrowheads="1"/>
          </p:cNvSpPr>
          <p:nvPr/>
        </p:nvSpPr>
        <p:spPr bwMode="auto">
          <a:xfrm>
            <a:off x="6291263" y="3141663"/>
            <a:ext cx="117475" cy="107950"/>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71" name="Freeform 37"/>
          <p:cNvSpPr>
            <a:spLocks/>
          </p:cNvSpPr>
          <p:nvPr/>
        </p:nvSpPr>
        <p:spPr bwMode="auto">
          <a:xfrm flipH="1">
            <a:off x="2362200" y="4016375"/>
            <a:ext cx="1779588" cy="1311275"/>
          </a:xfrm>
          <a:custGeom>
            <a:avLst/>
            <a:gdLst>
              <a:gd name="T0" fmla="*/ 2147483647 w 1856"/>
              <a:gd name="T1" fmla="*/ 2147483647 h 1367"/>
              <a:gd name="T2" fmla="*/ 2147483647 w 1856"/>
              <a:gd name="T3" fmla="*/ 2147483647 h 1367"/>
              <a:gd name="T4" fmla="*/ 2147483647 w 1856"/>
              <a:gd name="T5" fmla="*/ 2147483647 h 1367"/>
              <a:gd name="T6" fmla="*/ 2147483647 w 1856"/>
              <a:gd name="T7" fmla="*/ 2147483647 h 1367"/>
              <a:gd name="T8" fmla="*/ 2147483647 w 1856"/>
              <a:gd name="T9" fmla="*/ 2147483647 h 1367"/>
              <a:gd name="T10" fmla="*/ 2147483647 w 1856"/>
              <a:gd name="T11" fmla="*/ 2147483647 h 1367"/>
              <a:gd name="T12" fmla="*/ 2147483647 w 1856"/>
              <a:gd name="T13" fmla="*/ 2147483647 h 1367"/>
              <a:gd name="T14" fmla="*/ 2147483647 w 1856"/>
              <a:gd name="T15" fmla="*/ 2147483647 h 1367"/>
              <a:gd name="T16" fmla="*/ 2147483647 w 1856"/>
              <a:gd name="T17" fmla="*/ 21474836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95272" name="Group 38"/>
          <p:cNvGrpSpPr>
            <a:grpSpLocks/>
          </p:cNvGrpSpPr>
          <p:nvPr/>
        </p:nvGrpSpPr>
        <p:grpSpPr bwMode="auto">
          <a:xfrm>
            <a:off x="3429000" y="2057400"/>
            <a:ext cx="1905000" cy="1714500"/>
            <a:chOff x="1728" y="1008"/>
            <a:chExt cx="1968" cy="2376"/>
          </a:xfrm>
        </p:grpSpPr>
        <p:sp>
          <p:nvSpPr>
            <p:cNvPr id="95273"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5274"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75"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5276" name="Group 42"/>
          <p:cNvGrpSpPr>
            <a:grpSpLocks/>
          </p:cNvGrpSpPr>
          <p:nvPr/>
        </p:nvGrpSpPr>
        <p:grpSpPr bwMode="auto">
          <a:xfrm>
            <a:off x="6553200" y="4191000"/>
            <a:ext cx="1905000" cy="1714500"/>
            <a:chOff x="1728" y="1008"/>
            <a:chExt cx="1968" cy="2376"/>
          </a:xfrm>
        </p:grpSpPr>
        <p:sp>
          <p:nvSpPr>
            <p:cNvPr id="95277" name="AutoShape 43"/>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5278" name="Freeform 44"/>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79" name="Freeform 45"/>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5280" name="Group 46"/>
          <p:cNvGrpSpPr>
            <a:grpSpLocks/>
          </p:cNvGrpSpPr>
          <p:nvPr/>
        </p:nvGrpSpPr>
        <p:grpSpPr bwMode="auto">
          <a:xfrm>
            <a:off x="609600" y="4114800"/>
            <a:ext cx="1905000" cy="1714500"/>
            <a:chOff x="1728" y="1008"/>
            <a:chExt cx="1968" cy="2376"/>
          </a:xfrm>
        </p:grpSpPr>
        <p:sp>
          <p:nvSpPr>
            <p:cNvPr id="95281" name="AutoShape 47"/>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5282" name="Freeform 48"/>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83" name="Freeform 49"/>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52"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3C28DDC-9E36-474C-9C43-D2A5989ECAE4}" type="slidenum">
              <a:rPr lang="x-none" sz="1400">
                <a:latin typeface="Comic Sans MS" pitchFamily="66" charset="0"/>
                <a:cs typeface="Arial" pitchFamily="34" charset="0"/>
              </a:rPr>
              <a:pPr algn="r" eaLnBrk="0" hangingPunct="0"/>
              <a:t>36</a:t>
            </a:fld>
            <a:endParaRPr lang="en-US" sz="1400">
              <a:latin typeface="Comic Sans MS" pitchFamily="66" charset="0"/>
              <a:cs typeface="Arial" pitchFamily="34" charset="0"/>
            </a:endParaRPr>
          </a:p>
        </p:txBody>
      </p:sp>
      <p:sp>
        <p:nvSpPr>
          <p:cNvPr id="97284" name="Rectangle 2"/>
          <p:cNvSpPr>
            <a:spLocks noGrp="1" noChangeArrowheads="1"/>
          </p:cNvSpPr>
          <p:nvPr>
            <p:ph type="title" idx="4294967295"/>
          </p:nvPr>
        </p:nvSpPr>
        <p:spPr/>
        <p:txBody>
          <a:bodyPr/>
          <a:lstStyle/>
          <a:p>
            <a:r>
              <a:rPr lang="en-US"/>
              <a:t>The Problem</a:t>
            </a:r>
          </a:p>
        </p:txBody>
      </p:sp>
      <p:grpSp>
        <p:nvGrpSpPr>
          <p:cNvPr id="97285" name="Group 3"/>
          <p:cNvGrpSpPr>
            <a:grpSpLocks/>
          </p:cNvGrpSpPr>
          <p:nvPr/>
        </p:nvGrpSpPr>
        <p:grpSpPr bwMode="auto">
          <a:xfrm>
            <a:off x="609600" y="1885950"/>
            <a:ext cx="1447800" cy="1295400"/>
            <a:chOff x="864" y="1968"/>
            <a:chExt cx="912" cy="816"/>
          </a:xfrm>
        </p:grpSpPr>
        <p:sp>
          <p:nvSpPr>
            <p:cNvPr id="97286"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87"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88"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89"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0"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1"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2"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3"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4"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5"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6"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7297" name="Group 15"/>
          <p:cNvGrpSpPr>
            <a:grpSpLocks/>
          </p:cNvGrpSpPr>
          <p:nvPr/>
        </p:nvGrpSpPr>
        <p:grpSpPr bwMode="auto">
          <a:xfrm flipH="1">
            <a:off x="7467600" y="1885950"/>
            <a:ext cx="1447800" cy="1295400"/>
            <a:chOff x="2832" y="2064"/>
            <a:chExt cx="912" cy="816"/>
          </a:xfrm>
        </p:grpSpPr>
        <p:sp>
          <p:nvSpPr>
            <p:cNvPr id="97298"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9"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0"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1"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2"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3"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4"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5"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6"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7"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8"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97309" name="Text Box 27"/>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97310" name="Text Box 28"/>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sp>
        <p:nvSpPr>
          <p:cNvPr id="97311" name="Oval 29"/>
          <p:cNvSpPr>
            <a:spLocks noChangeArrowheads="1"/>
          </p:cNvSpPr>
          <p:nvPr/>
        </p:nvSpPr>
        <p:spPr bwMode="auto">
          <a:xfrm>
            <a:off x="1104900" y="3505200"/>
            <a:ext cx="7239000" cy="2286000"/>
          </a:xfrm>
          <a:prstGeom prst="ellipse">
            <a:avLst/>
          </a:prstGeom>
          <a:solidFill>
            <a:srgbClr val="00FFFF"/>
          </a:solidFill>
          <a:ln w="9525">
            <a:noFill/>
            <a:round/>
            <a:headEnd/>
            <a:tailEnd/>
          </a:ln>
        </p:spPr>
        <p:txBody>
          <a:bodyPr wrap="none" anchor="ctr"/>
          <a:lstStyle/>
          <a:p>
            <a:pPr algn="ctr" eaLnBrk="0" hangingPunct="0"/>
            <a:r>
              <a:rPr lang="en-US" sz="2800">
                <a:solidFill>
                  <a:srgbClr val="0000FF"/>
                </a:solidFill>
                <a:latin typeface="Comic Sans MS" pitchFamily="66" charset="0"/>
              </a:rPr>
              <a:t>The pets don’t</a:t>
            </a:r>
          </a:p>
          <a:p>
            <a:pPr algn="ctr" eaLnBrk="0" hangingPunct="0"/>
            <a:r>
              <a:rPr lang="en-US" sz="2800">
                <a:solidFill>
                  <a:srgbClr val="0000FF"/>
                </a:solidFill>
                <a:latin typeface="Comic Sans MS" pitchFamily="66" charset="0"/>
              </a:rPr>
              <a:t>get along</a:t>
            </a:r>
          </a:p>
        </p:txBody>
      </p:sp>
      <p:grpSp>
        <p:nvGrpSpPr>
          <p:cNvPr id="97312" name="Group 30"/>
          <p:cNvGrpSpPr>
            <a:grpSpLocks/>
          </p:cNvGrpSpPr>
          <p:nvPr/>
        </p:nvGrpSpPr>
        <p:grpSpPr bwMode="auto">
          <a:xfrm>
            <a:off x="6553200" y="4191000"/>
            <a:ext cx="1905000" cy="1714500"/>
            <a:chOff x="1728" y="1008"/>
            <a:chExt cx="1968" cy="2376"/>
          </a:xfrm>
        </p:grpSpPr>
        <p:sp>
          <p:nvSpPr>
            <p:cNvPr id="97313"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7314"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15"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7316" name="Group 34"/>
          <p:cNvGrpSpPr>
            <a:grpSpLocks/>
          </p:cNvGrpSpPr>
          <p:nvPr/>
        </p:nvGrpSpPr>
        <p:grpSpPr bwMode="auto">
          <a:xfrm>
            <a:off x="609600" y="4114800"/>
            <a:ext cx="1905000" cy="1714500"/>
            <a:chOff x="1728" y="1008"/>
            <a:chExt cx="1968" cy="2376"/>
          </a:xfrm>
        </p:grpSpPr>
        <p:sp>
          <p:nvSpPr>
            <p:cNvPr id="97317"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7318"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19"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7320" name="Group 38"/>
          <p:cNvGrpSpPr>
            <a:grpSpLocks/>
          </p:cNvGrpSpPr>
          <p:nvPr/>
        </p:nvGrpSpPr>
        <p:grpSpPr bwMode="auto">
          <a:xfrm>
            <a:off x="3429000" y="2057400"/>
            <a:ext cx="1905000" cy="1714500"/>
            <a:chOff x="1728" y="1008"/>
            <a:chExt cx="1968" cy="2376"/>
          </a:xfrm>
        </p:grpSpPr>
        <p:sp>
          <p:nvSpPr>
            <p:cNvPr id="97321"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7322"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23"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4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6FB798F-5471-4672-BA41-48CFE813A05B}" type="slidenum">
              <a:rPr lang="x-none" sz="1400">
                <a:latin typeface="Comic Sans MS" pitchFamily="66" charset="0"/>
                <a:cs typeface="Arial" pitchFamily="34" charset="0"/>
              </a:rPr>
              <a:pPr algn="r" eaLnBrk="0" hangingPunct="0"/>
              <a:t>37</a:t>
            </a:fld>
            <a:endParaRPr lang="en-US" sz="1400">
              <a:latin typeface="Comic Sans MS" pitchFamily="66" charset="0"/>
              <a:cs typeface="Arial" pitchFamily="34" charset="0"/>
            </a:endParaRPr>
          </a:p>
        </p:txBody>
      </p:sp>
      <p:sp>
        <p:nvSpPr>
          <p:cNvPr id="99332" name="Rectangle 2"/>
          <p:cNvSpPr>
            <a:spLocks noGrp="1" noChangeArrowheads="1"/>
          </p:cNvSpPr>
          <p:nvPr>
            <p:ph type="title" idx="4294967295"/>
          </p:nvPr>
        </p:nvSpPr>
        <p:spPr/>
        <p:txBody>
          <a:bodyPr/>
          <a:lstStyle/>
          <a:p>
            <a:r>
              <a:rPr lang="en-US"/>
              <a:t>Formalizing the Problem</a:t>
            </a:r>
          </a:p>
        </p:txBody>
      </p:sp>
      <p:sp>
        <p:nvSpPr>
          <p:cNvPr id="99333" name="Rectangle 3"/>
          <p:cNvSpPr>
            <a:spLocks noGrp="1" noChangeArrowheads="1"/>
          </p:cNvSpPr>
          <p:nvPr>
            <p:ph type="body" idx="4294967295"/>
          </p:nvPr>
        </p:nvSpPr>
        <p:spPr/>
        <p:txBody>
          <a:bodyPr/>
          <a:lstStyle/>
          <a:p>
            <a:r>
              <a:rPr lang="en-US"/>
              <a:t>Two types of formal properties in asynchronous computation: </a:t>
            </a:r>
          </a:p>
          <a:p>
            <a:r>
              <a:rPr lang="en-US">
                <a:solidFill>
                  <a:schemeClr val="tx1"/>
                </a:solidFill>
              </a:rPr>
              <a:t>Safety</a:t>
            </a:r>
            <a:r>
              <a:rPr lang="en-US"/>
              <a:t> Properties</a:t>
            </a:r>
          </a:p>
          <a:p>
            <a:pPr lvl="1"/>
            <a:r>
              <a:rPr lang="en-US"/>
              <a:t>Nothing bad happens ever</a:t>
            </a:r>
          </a:p>
          <a:p>
            <a:r>
              <a:rPr lang="en-US">
                <a:solidFill>
                  <a:schemeClr val="tx1"/>
                </a:solidFill>
              </a:rPr>
              <a:t>Liveness</a:t>
            </a:r>
            <a:r>
              <a:rPr lang="en-US"/>
              <a:t> Properties </a:t>
            </a:r>
          </a:p>
          <a:p>
            <a:pPr lvl="1"/>
            <a:r>
              <a:rPr lang="en-US"/>
              <a:t>Something good happens eventually</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FCA39C2-427D-4ECF-84C4-FA2AC3C91F0E}" type="slidenum">
              <a:rPr lang="x-none" sz="1400">
                <a:latin typeface="Comic Sans MS" pitchFamily="66" charset="0"/>
                <a:cs typeface="Arial" pitchFamily="34" charset="0"/>
              </a:rPr>
              <a:pPr algn="r" eaLnBrk="0" hangingPunct="0"/>
              <a:t>38</a:t>
            </a:fld>
            <a:endParaRPr lang="en-US" sz="1400">
              <a:latin typeface="Comic Sans MS" pitchFamily="66" charset="0"/>
              <a:cs typeface="Arial" pitchFamily="34" charset="0"/>
            </a:endParaRPr>
          </a:p>
        </p:txBody>
      </p:sp>
      <p:sp>
        <p:nvSpPr>
          <p:cNvPr id="101380" name="Rectangle 2"/>
          <p:cNvSpPr>
            <a:spLocks noGrp="1" noChangeArrowheads="1"/>
          </p:cNvSpPr>
          <p:nvPr>
            <p:ph type="title" idx="4294967295"/>
          </p:nvPr>
        </p:nvSpPr>
        <p:spPr/>
        <p:txBody>
          <a:bodyPr/>
          <a:lstStyle/>
          <a:p>
            <a:r>
              <a:rPr lang="en-US"/>
              <a:t>Formalizing our Problem</a:t>
            </a:r>
          </a:p>
        </p:txBody>
      </p:sp>
      <p:sp>
        <p:nvSpPr>
          <p:cNvPr id="101381" name="Rectangle 3"/>
          <p:cNvSpPr>
            <a:spLocks noGrp="1" noChangeArrowheads="1"/>
          </p:cNvSpPr>
          <p:nvPr>
            <p:ph type="body" idx="4294967295"/>
          </p:nvPr>
        </p:nvSpPr>
        <p:spPr/>
        <p:txBody>
          <a:bodyPr/>
          <a:lstStyle/>
          <a:p>
            <a:r>
              <a:rPr lang="en-US"/>
              <a:t>Mutual Exclusion</a:t>
            </a:r>
          </a:p>
          <a:p>
            <a:pPr lvl="1"/>
            <a:r>
              <a:rPr lang="en-US"/>
              <a:t>Both pets never in pond simultaneously</a:t>
            </a:r>
          </a:p>
          <a:p>
            <a:pPr lvl="1"/>
            <a:r>
              <a:rPr lang="en-US"/>
              <a:t>This is a </a:t>
            </a:r>
            <a:r>
              <a:rPr lang="en-US" b="1" i="1">
                <a:solidFill>
                  <a:srgbClr val="FF0000"/>
                </a:solidFill>
              </a:rPr>
              <a:t>safety</a:t>
            </a:r>
            <a:r>
              <a:rPr lang="en-US" i="1"/>
              <a:t> </a:t>
            </a:r>
            <a:r>
              <a:rPr lang="en-US"/>
              <a:t>property</a:t>
            </a:r>
          </a:p>
          <a:p>
            <a:r>
              <a:rPr lang="en-US"/>
              <a:t>No Deadlock</a:t>
            </a:r>
          </a:p>
          <a:p>
            <a:pPr lvl="1"/>
            <a:r>
              <a:rPr lang="en-US">
                <a:cs typeface="Times New Roman" pitchFamily="18" charset="0"/>
              </a:rPr>
              <a:t>if only one wants in, it gets in</a:t>
            </a:r>
          </a:p>
          <a:p>
            <a:pPr lvl="1"/>
            <a:r>
              <a:rPr lang="en-US">
                <a:cs typeface="Times New Roman" pitchFamily="18" charset="0"/>
              </a:rPr>
              <a:t>if both want in, one gets in.</a:t>
            </a:r>
          </a:p>
          <a:p>
            <a:pPr lvl="1"/>
            <a:r>
              <a:rPr lang="en-US"/>
              <a:t>This is a </a:t>
            </a:r>
            <a:r>
              <a:rPr lang="en-US" b="1" i="1">
                <a:solidFill>
                  <a:srgbClr val="FF0000"/>
                </a:solidFill>
              </a:rPr>
              <a:t>liveness</a:t>
            </a:r>
            <a:r>
              <a:rPr lang="en-US" i="1"/>
              <a:t> </a:t>
            </a:r>
            <a:r>
              <a:rPr lang="en-US"/>
              <a:t>property</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E1082D4-D742-4F4E-8BE1-B7BD5FFF1C81}" type="slidenum">
              <a:rPr lang="x-none" sz="1400">
                <a:latin typeface="Comic Sans MS" pitchFamily="66" charset="0"/>
                <a:cs typeface="Arial" pitchFamily="34" charset="0"/>
              </a:rPr>
              <a:pPr algn="r" eaLnBrk="0" hangingPunct="0"/>
              <a:t>39</a:t>
            </a:fld>
            <a:endParaRPr lang="en-US" sz="1400">
              <a:latin typeface="Comic Sans MS" pitchFamily="66" charset="0"/>
              <a:cs typeface="Arial" pitchFamily="34" charset="0"/>
            </a:endParaRPr>
          </a:p>
        </p:txBody>
      </p:sp>
      <p:sp>
        <p:nvSpPr>
          <p:cNvPr id="103428" name="Rectangle 2"/>
          <p:cNvSpPr>
            <a:spLocks noGrp="1" noChangeArrowheads="1"/>
          </p:cNvSpPr>
          <p:nvPr>
            <p:ph type="title" idx="4294967295"/>
          </p:nvPr>
        </p:nvSpPr>
        <p:spPr/>
        <p:txBody>
          <a:bodyPr/>
          <a:lstStyle/>
          <a:p>
            <a:r>
              <a:rPr lang="en-US"/>
              <a:t>Simple Protocol</a:t>
            </a:r>
          </a:p>
        </p:txBody>
      </p:sp>
      <p:sp>
        <p:nvSpPr>
          <p:cNvPr id="290819" name="Rectangle 3"/>
          <p:cNvSpPr>
            <a:spLocks noGrp="1" noChangeArrowheads="1"/>
          </p:cNvSpPr>
          <p:nvPr>
            <p:ph type="body" idx="4294967295"/>
          </p:nvPr>
        </p:nvSpPr>
        <p:spPr/>
        <p:txBody>
          <a:bodyPr/>
          <a:lstStyle/>
          <a:p>
            <a:r>
              <a:rPr lang="en-US"/>
              <a:t>Idea</a:t>
            </a:r>
          </a:p>
          <a:p>
            <a:pPr lvl="1"/>
            <a:r>
              <a:rPr lang="en-US"/>
              <a:t>Just look at the pond</a:t>
            </a:r>
          </a:p>
          <a:p>
            <a:r>
              <a:rPr lang="en-US"/>
              <a:t>Gotcha</a:t>
            </a:r>
          </a:p>
          <a:p>
            <a:pPr lvl="1"/>
            <a:r>
              <a:rPr lang="en-US"/>
              <a:t>Not atomic</a:t>
            </a:r>
          </a:p>
          <a:p>
            <a:pPr lvl="1"/>
            <a:r>
              <a:rPr lang="en-US"/>
              <a:t>Trees obscure the view</a:t>
            </a:r>
          </a:p>
          <a:p>
            <a:pPr>
              <a:buFontTx/>
              <a:buNone/>
            </a:pPr>
            <a:endParaRPr lang="en-US"/>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08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0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0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0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1"/>
          <p:cNvSpPr>
            <a:spLocks noGrp="1"/>
          </p:cNvSpPr>
          <p:nvPr>
            <p:ph type="ftr" sz="quarter" idx="10"/>
          </p:nvPr>
        </p:nvSpPr>
        <p:spPr/>
        <p:txBody>
          <a:bodyPr/>
          <a:lstStyle/>
          <a:p>
            <a:r>
              <a:rPr lang="en-US">
                <a:latin typeface="+mj-lt"/>
              </a:rPr>
              <a:t>Art of Multiprocessor Programming</a:t>
            </a:r>
          </a:p>
        </p:txBody>
      </p:sp>
      <p:sp>
        <p:nvSpPr>
          <p:cNvPr id="3174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8B44A1A-CFB3-4525-A276-CD1E18E6171B}" type="slidenum">
              <a:rPr lang="x-none" sz="1400">
                <a:latin typeface="+mj-lt"/>
                <a:cs typeface="Arial" pitchFamily="34" charset="0"/>
              </a:rPr>
              <a:pPr algn="r" eaLnBrk="0" hangingPunct="0"/>
              <a:t>4</a:t>
            </a:fld>
            <a:endParaRPr lang="en-US" sz="1400">
              <a:latin typeface="+mj-lt"/>
              <a:cs typeface="Arial" pitchFamily="34" charset="0"/>
            </a:endParaRPr>
          </a:p>
        </p:txBody>
      </p:sp>
      <p:sp>
        <p:nvSpPr>
          <p:cNvPr id="262146"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a:solidFill>
                <a:srgbClr val="0000FF"/>
              </a:solidFill>
              <a:latin typeface="+mj-lt"/>
            </a:endParaRPr>
          </a:p>
        </p:txBody>
      </p:sp>
      <p:sp>
        <p:nvSpPr>
          <p:cNvPr id="31749" name="Rectangle 3"/>
          <p:cNvSpPr>
            <a:spLocks noGrp="1" noChangeArrowheads="1"/>
          </p:cNvSpPr>
          <p:nvPr>
            <p:ph type="title" idx="4294967295"/>
          </p:nvPr>
        </p:nvSpPr>
        <p:spPr/>
        <p:txBody>
          <a:bodyPr/>
          <a:lstStyle/>
          <a:p>
            <a:r>
              <a:rPr lang="en-US"/>
              <a:t>Sequential Computation</a:t>
            </a:r>
          </a:p>
        </p:txBody>
      </p:sp>
      <p:grpSp>
        <p:nvGrpSpPr>
          <p:cNvPr id="31750" name="Group 4"/>
          <p:cNvGrpSpPr>
            <a:grpSpLocks/>
          </p:cNvGrpSpPr>
          <p:nvPr/>
        </p:nvGrpSpPr>
        <p:grpSpPr bwMode="auto">
          <a:xfrm>
            <a:off x="2286000" y="1851025"/>
            <a:ext cx="1379538" cy="1174750"/>
            <a:chOff x="1043" y="2525"/>
            <a:chExt cx="869" cy="740"/>
          </a:xfrm>
        </p:grpSpPr>
        <p:sp>
          <p:nvSpPr>
            <p:cNvPr id="31751" name="Freeform 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2" name="Freeform 6"/>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3" name="Freeform 7"/>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4" name="Freeform 8"/>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5" name="Freeform 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6" name="Freeform 10"/>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7" name="Freeform 11"/>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8" name="Freeform 12"/>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9" name="AutoShape 1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60" name="Rectangle 1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grpSp>
      <p:sp>
        <p:nvSpPr>
          <p:cNvPr id="31761" name="Oval 15"/>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2" name="Oval 16"/>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3" name="Oval 17"/>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4" name="Oval 18"/>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5" name="Oval 19"/>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6" name="AutoShape 20"/>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67" name="AutoShape 21"/>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68" name="AutoShape 22"/>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69" name="AutoShape 23"/>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70" name="AutoShape 24"/>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71" name="Text Box 25"/>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mj-lt"/>
              </a:rPr>
              <a:t>memory</a:t>
            </a:r>
          </a:p>
        </p:txBody>
      </p:sp>
      <p:sp>
        <p:nvSpPr>
          <p:cNvPr id="31772" name="Freeform 26"/>
          <p:cNvSpPr>
            <a:spLocks/>
          </p:cNvSpPr>
          <p:nvPr/>
        </p:nvSpPr>
        <p:spPr bwMode="auto">
          <a:xfrm>
            <a:off x="3214688" y="2865438"/>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31773" name="AutoShape 27"/>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hangingPunct="0"/>
            <a:endParaRPr lang="en-US" sz="4400" b="1">
              <a:solidFill>
                <a:srgbClr val="0000FF"/>
              </a:solidFill>
              <a:latin typeface="+mj-lt"/>
            </a:endParaRPr>
          </a:p>
        </p:txBody>
      </p:sp>
      <p:sp>
        <p:nvSpPr>
          <p:cNvPr id="31774" name="Text Box 28"/>
          <p:cNvSpPr txBox="1">
            <a:spLocks noChangeArrowheads="1"/>
          </p:cNvSpPr>
          <p:nvPr/>
        </p:nvSpPr>
        <p:spPr bwMode="auto">
          <a:xfrm>
            <a:off x="1597049" y="5181600"/>
            <a:ext cx="1277914" cy="584775"/>
          </a:xfrm>
          <a:prstGeom prst="rect">
            <a:avLst/>
          </a:prstGeom>
          <a:noFill/>
          <a:ln w="9525">
            <a:noFill/>
            <a:miter lim="800000"/>
            <a:headEnd/>
            <a:tailEnd/>
          </a:ln>
        </p:spPr>
        <p:txBody>
          <a:bodyPr wrap="none">
            <a:spAutoFit/>
          </a:bodyPr>
          <a:lstStyle/>
          <a:p>
            <a:pPr algn="r" eaLnBrk="0" hangingPunct="0"/>
            <a:r>
              <a:rPr lang="en-US" sz="3200">
                <a:solidFill>
                  <a:schemeClr val="bg2"/>
                </a:solidFill>
                <a:latin typeface="+mj-lt"/>
              </a:rPr>
              <a:t>object</a:t>
            </a:r>
          </a:p>
        </p:txBody>
      </p:sp>
      <p:sp>
        <p:nvSpPr>
          <p:cNvPr id="31775" name="AutoShape 29"/>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hangingPunct="0"/>
            <a:endParaRPr lang="en-US" sz="4400" b="1">
              <a:solidFill>
                <a:srgbClr val="0000FF"/>
              </a:solidFill>
              <a:latin typeface="+mj-lt"/>
            </a:endParaRPr>
          </a:p>
        </p:txBody>
      </p:sp>
      <p:sp>
        <p:nvSpPr>
          <p:cNvPr id="31776" name="Text Box 30"/>
          <p:cNvSpPr txBox="1">
            <a:spLocks noChangeArrowheads="1"/>
          </p:cNvSpPr>
          <p:nvPr/>
        </p:nvSpPr>
        <p:spPr bwMode="auto">
          <a:xfrm>
            <a:off x="6321449" y="5334000"/>
            <a:ext cx="1277914" cy="584775"/>
          </a:xfrm>
          <a:prstGeom prst="rect">
            <a:avLst/>
          </a:prstGeom>
          <a:noFill/>
          <a:ln w="9525">
            <a:noFill/>
            <a:miter lim="800000"/>
            <a:headEnd/>
            <a:tailEnd/>
          </a:ln>
        </p:spPr>
        <p:txBody>
          <a:bodyPr wrap="none">
            <a:spAutoFit/>
          </a:bodyPr>
          <a:lstStyle/>
          <a:p>
            <a:pPr algn="r" eaLnBrk="0" hangingPunct="0"/>
            <a:r>
              <a:rPr lang="en-US" sz="3200">
                <a:solidFill>
                  <a:schemeClr val="bg2"/>
                </a:solidFill>
                <a:latin typeface="+mj-lt"/>
              </a:rPr>
              <a:t>object</a:t>
            </a:r>
          </a:p>
        </p:txBody>
      </p:sp>
      <p:sp>
        <p:nvSpPr>
          <p:cNvPr id="31777" name="Oval 31"/>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78" name="Oval 32"/>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79" name="Text Box 33"/>
          <p:cNvSpPr txBox="1">
            <a:spLocks noChangeArrowheads="1"/>
          </p:cNvSpPr>
          <p:nvPr/>
        </p:nvSpPr>
        <p:spPr bwMode="auto">
          <a:xfrm>
            <a:off x="4428498" y="2147888"/>
            <a:ext cx="1345240" cy="584775"/>
          </a:xfrm>
          <a:prstGeom prst="rect">
            <a:avLst/>
          </a:prstGeom>
          <a:noFill/>
          <a:ln w="9525">
            <a:noFill/>
            <a:miter lim="800000"/>
            <a:headEnd/>
            <a:tailEnd/>
          </a:ln>
        </p:spPr>
        <p:txBody>
          <a:bodyPr wrap="none">
            <a:spAutoFit/>
          </a:bodyPr>
          <a:lstStyle/>
          <a:p>
            <a:pPr algn="r" eaLnBrk="0" hangingPunct="0"/>
            <a:r>
              <a:rPr lang="en-US" sz="3200">
                <a:solidFill>
                  <a:srgbClr val="FF0000"/>
                </a:solidFill>
                <a:latin typeface="+mj-lt"/>
              </a:rPr>
              <a:t>thread</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03351F5-ACB8-41B9-8C76-0CFC7D9594EA}" type="slidenum">
              <a:rPr lang="x-none" sz="1400">
                <a:latin typeface="Comic Sans MS" pitchFamily="66" charset="0"/>
                <a:cs typeface="Arial" pitchFamily="34" charset="0"/>
              </a:rPr>
              <a:pPr algn="r" eaLnBrk="0" hangingPunct="0"/>
              <a:t>40</a:t>
            </a:fld>
            <a:endParaRPr lang="en-US" sz="1400">
              <a:latin typeface="Comic Sans MS" pitchFamily="66" charset="0"/>
              <a:cs typeface="Arial" pitchFamily="34" charset="0"/>
            </a:endParaRPr>
          </a:p>
        </p:txBody>
      </p:sp>
      <p:sp>
        <p:nvSpPr>
          <p:cNvPr id="105476" name="Rectangle 2"/>
          <p:cNvSpPr>
            <a:spLocks noGrp="1" noChangeArrowheads="1"/>
          </p:cNvSpPr>
          <p:nvPr>
            <p:ph type="title" idx="4294967295"/>
          </p:nvPr>
        </p:nvSpPr>
        <p:spPr/>
        <p:txBody>
          <a:bodyPr/>
          <a:lstStyle/>
          <a:p>
            <a:r>
              <a:rPr lang="en-US"/>
              <a:t>Interpretation</a:t>
            </a:r>
          </a:p>
        </p:txBody>
      </p:sp>
      <p:sp>
        <p:nvSpPr>
          <p:cNvPr id="105477" name="Rectangle 3"/>
          <p:cNvSpPr>
            <a:spLocks noGrp="1" noChangeArrowheads="1"/>
          </p:cNvSpPr>
          <p:nvPr>
            <p:ph type="body" idx="4294967295"/>
          </p:nvPr>
        </p:nvSpPr>
        <p:spPr/>
        <p:txBody>
          <a:bodyPr/>
          <a:lstStyle/>
          <a:p>
            <a:r>
              <a:rPr lang="en-US"/>
              <a:t>Threads can’t “see” what other threads are doing</a:t>
            </a:r>
          </a:p>
          <a:p>
            <a:r>
              <a:rPr lang="en-US"/>
              <a:t>Explicit communication required for coordination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283BDDC-F071-48ED-A76C-9B8A64FCC5BF}" type="slidenum">
              <a:rPr lang="x-none" sz="1400">
                <a:latin typeface="Comic Sans MS" pitchFamily="66" charset="0"/>
                <a:cs typeface="Arial" pitchFamily="34" charset="0"/>
              </a:rPr>
              <a:pPr algn="r" eaLnBrk="0" hangingPunct="0"/>
              <a:t>41</a:t>
            </a:fld>
            <a:endParaRPr lang="en-US" sz="1400">
              <a:latin typeface="Comic Sans MS" pitchFamily="66" charset="0"/>
              <a:cs typeface="Arial" pitchFamily="34" charset="0"/>
            </a:endParaRPr>
          </a:p>
        </p:txBody>
      </p:sp>
      <p:sp>
        <p:nvSpPr>
          <p:cNvPr id="107524" name="Rectangle 2"/>
          <p:cNvSpPr>
            <a:spLocks noGrp="1" noChangeArrowheads="1"/>
          </p:cNvSpPr>
          <p:nvPr>
            <p:ph type="title" idx="4294967295"/>
          </p:nvPr>
        </p:nvSpPr>
        <p:spPr/>
        <p:txBody>
          <a:bodyPr/>
          <a:lstStyle/>
          <a:p>
            <a:r>
              <a:rPr lang="en-US"/>
              <a:t>Cell Phone Protocol</a:t>
            </a:r>
          </a:p>
        </p:txBody>
      </p:sp>
      <p:sp>
        <p:nvSpPr>
          <p:cNvPr id="292867" name="Rectangle 3"/>
          <p:cNvSpPr>
            <a:spLocks noGrp="1" noChangeArrowheads="1"/>
          </p:cNvSpPr>
          <p:nvPr>
            <p:ph type="body" idx="4294967295"/>
          </p:nvPr>
        </p:nvSpPr>
        <p:spPr/>
        <p:txBody>
          <a:bodyPr/>
          <a:lstStyle/>
          <a:p>
            <a:r>
              <a:rPr lang="en-US"/>
              <a:t>Idea</a:t>
            </a:r>
          </a:p>
          <a:p>
            <a:pPr lvl="1"/>
            <a:r>
              <a:rPr lang="en-US"/>
              <a:t>Bob calls Alice (or vice-versa)</a:t>
            </a:r>
          </a:p>
          <a:p>
            <a:r>
              <a:rPr lang="en-US"/>
              <a:t>Gotcha</a:t>
            </a:r>
          </a:p>
          <a:p>
            <a:pPr lvl="1"/>
            <a:r>
              <a:rPr lang="en-US"/>
              <a:t>Bob takes shower</a:t>
            </a:r>
          </a:p>
          <a:p>
            <a:pPr lvl="1"/>
            <a:r>
              <a:rPr lang="en-US"/>
              <a:t>Alice recharges battery</a:t>
            </a:r>
          </a:p>
          <a:p>
            <a:pPr lvl="1"/>
            <a:r>
              <a:rPr lang="en-US"/>
              <a:t>Bob out shopping for pet food …</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28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28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28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2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1B0178D-36D9-475C-8FF8-4DE0BE92975B}" type="slidenum">
              <a:rPr lang="x-none" sz="1400">
                <a:latin typeface="Comic Sans MS" pitchFamily="66" charset="0"/>
                <a:cs typeface="Arial" pitchFamily="34" charset="0"/>
              </a:rPr>
              <a:pPr algn="r" eaLnBrk="0" hangingPunct="0"/>
              <a:t>42</a:t>
            </a:fld>
            <a:endParaRPr lang="en-US" sz="1400">
              <a:latin typeface="Comic Sans MS" pitchFamily="66" charset="0"/>
              <a:cs typeface="Arial" pitchFamily="34" charset="0"/>
            </a:endParaRPr>
          </a:p>
        </p:txBody>
      </p:sp>
      <p:sp>
        <p:nvSpPr>
          <p:cNvPr id="109572" name="Rectangle 2"/>
          <p:cNvSpPr>
            <a:spLocks noGrp="1" noChangeArrowheads="1"/>
          </p:cNvSpPr>
          <p:nvPr>
            <p:ph type="title" idx="4294967295"/>
          </p:nvPr>
        </p:nvSpPr>
        <p:spPr/>
        <p:txBody>
          <a:bodyPr/>
          <a:lstStyle/>
          <a:p>
            <a:r>
              <a:rPr lang="en-US"/>
              <a:t>Interpretation</a:t>
            </a:r>
          </a:p>
        </p:txBody>
      </p:sp>
      <p:sp>
        <p:nvSpPr>
          <p:cNvPr id="109573" name="Rectangle 3"/>
          <p:cNvSpPr>
            <a:spLocks noGrp="1" noChangeArrowheads="1"/>
          </p:cNvSpPr>
          <p:nvPr>
            <p:ph type="body" idx="4294967295"/>
          </p:nvPr>
        </p:nvSpPr>
        <p:spPr/>
        <p:txBody>
          <a:bodyPr/>
          <a:lstStyle/>
          <a:p>
            <a:r>
              <a:rPr lang="en-US"/>
              <a:t>Message-passing doesn’t work</a:t>
            </a:r>
          </a:p>
          <a:p>
            <a:r>
              <a:rPr lang="en-US"/>
              <a:t>Recipient might not be</a:t>
            </a:r>
          </a:p>
          <a:p>
            <a:pPr lvl="1"/>
            <a:r>
              <a:rPr lang="en-US"/>
              <a:t>Listening</a:t>
            </a:r>
          </a:p>
          <a:p>
            <a:pPr lvl="1"/>
            <a:r>
              <a:rPr lang="en-US"/>
              <a:t>There at all</a:t>
            </a:r>
          </a:p>
          <a:p>
            <a:r>
              <a:rPr lang="en-US"/>
              <a:t>Communication must be</a:t>
            </a:r>
          </a:p>
          <a:p>
            <a:pPr lvl="1"/>
            <a:r>
              <a:rPr lang="en-US"/>
              <a:t>Persistent (like writing)</a:t>
            </a:r>
          </a:p>
          <a:p>
            <a:pPr lvl="1"/>
            <a:r>
              <a:rPr lang="en-US"/>
              <a:t>Not transient (like speaking)</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65D0FAD-F7BF-42BA-AD54-C142EE44B1D2}" type="slidenum">
              <a:rPr lang="x-none" sz="1400">
                <a:latin typeface="Comic Sans MS" pitchFamily="66" charset="0"/>
                <a:cs typeface="Arial" pitchFamily="34" charset="0"/>
              </a:rPr>
              <a:pPr algn="r" eaLnBrk="0" hangingPunct="0"/>
              <a:t>43</a:t>
            </a:fld>
            <a:endParaRPr lang="en-US" sz="1400">
              <a:latin typeface="Comic Sans MS" pitchFamily="66" charset="0"/>
              <a:cs typeface="Arial" pitchFamily="34" charset="0"/>
            </a:endParaRPr>
          </a:p>
        </p:txBody>
      </p:sp>
      <p:sp>
        <p:nvSpPr>
          <p:cNvPr id="111620" name="Freeform 2"/>
          <p:cNvSpPr>
            <a:spLocks/>
          </p:cNvSpPr>
          <p:nvPr/>
        </p:nvSpPr>
        <p:spPr bwMode="auto">
          <a:xfrm>
            <a:off x="1371600" y="2438400"/>
            <a:ext cx="2743200" cy="2590800"/>
          </a:xfrm>
          <a:custGeom>
            <a:avLst/>
            <a:gdLst>
              <a:gd name="T0" fmla="*/ 0 w 1728"/>
              <a:gd name="T1" fmla="*/ 0 h 1632"/>
              <a:gd name="T2" fmla="*/ 0 w 1728"/>
              <a:gd name="T3" fmla="*/ 2147483647 h 1632"/>
              <a:gd name="T4" fmla="*/ 2147483647 w 1728"/>
              <a:gd name="T5" fmla="*/ 2147483647 h 1632"/>
              <a:gd name="T6" fmla="*/ 2147483647 w 1728"/>
              <a:gd name="T7" fmla="*/ 0 h 1632"/>
              <a:gd name="T8" fmla="*/ 0 w 1728"/>
              <a:gd name="T9" fmla="*/ 0 h 1632"/>
              <a:gd name="T10" fmla="*/ 0 60000 65536"/>
              <a:gd name="T11" fmla="*/ 0 60000 65536"/>
              <a:gd name="T12" fmla="*/ 0 60000 65536"/>
              <a:gd name="T13" fmla="*/ 0 60000 65536"/>
              <a:gd name="T14" fmla="*/ 0 60000 65536"/>
              <a:gd name="T15" fmla="*/ 0 w 1728"/>
              <a:gd name="T16" fmla="*/ 0 h 1632"/>
              <a:gd name="T17" fmla="*/ 1728 w 1728"/>
              <a:gd name="T18" fmla="*/ 1632 h 1632"/>
            </a:gdLst>
            <a:ahLst/>
            <a:cxnLst>
              <a:cxn ang="T10">
                <a:pos x="T0" y="T1"/>
              </a:cxn>
              <a:cxn ang="T11">
                <a:pos x="T2" y="T3"/>
              </a:cxn>
              <a:cxn ang="T12">
                <a:pos x="T4" y="T5"/>
              </a:cxn>
              <a:cxn ang="T13">
                <a:pos x="T6" y="T7"/>
              </a:cxn>
              <a:cxn ang="T14">
                <a:pos x="T8" y="T9"/>
              </a:cxn>
            </a:cxnLst>
            <a:rect l="T15" t="T16" r="T17" b="T18"/>
            <a:pathLst>
              <a:path w="1728" h="1632">
                <a:moveTo>
                  <a:pt x="0" y="0"/>
                </a:moveTo>
                <a:lnTo>
                  <a:pt x="0" y="1632"/>
                </a:lnTo>
                <a:lnTo>
                  <a:pt x="1728" y="624"/>
                </a:lnTo>
                <a:lnTo>
                  <a:pt x="1728" y="0"/>
                </a:lnTo>
                <a:lnTo>
                  <a:pt x="0" y="0"/>
                </a:lnTo>
                <a:close/>
              </a:path>
            </a:pathLst>
          </a:cu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1621" name="Line 3"/>
          <p:cNvSpPr>
            <a:spLocks noChangeShapeType="1"/>
          </p:cNvSpPr>
          <p:nvPr/>
        </p:nvSpPr>
        <p:spPr bwMode="auto">
          <a:xfrm flipV="1">
            <a:off x="1371600" y="2895600"/>
            <a:ext cx="2743200" cy="838200"/>
          </a:xfrm>
          <a:prstGeom prst="line">
            <a:avLst/>
          </a:prstGeom>
          <a:noFill/>
          <a:ln w="38100">
            <a:solidFill>
              <a:schemeClr val="tx1"/>
            </a:solidFill>
            <a:round/>
            <a:headEnd/>
            <a:tailEnd/>
          </a:ln>
        </p:spPr>
        <p:txBody>
          <a:bodyPr wrap="none" anchor="ctr"/>
          <a:lstStyle/>
          <a:p>
            <a:endParaRPr lang="en-US"/>
          </a:p>
        </p:txBody>
      </p:sp>
      <p:sp>
        <p:nvSpPr>
          <p:cNvPr id="111622" name="Line 4"/>
          <p:cNvSpPr>
            <a:spLocks noChangeShapeType="1"/>
          </p:cNvSpPr>
          <p:nvPr/>
        </p:nvSpPr>
        <p:spPr bwMode="auto">
          <a:xfrm>
            <a:off x="2819400" y="2438400"/>
            <a:ext cx="0" cy="1752600"/>
          </a:xfrm>
          <a:prstGeom prst="line">
            <a:avLst/>
          </a:prstGeom>
          <a:noFill/>
          <a:ln w="38100">
            <a:solidFill>
              <a:schemeClr val="tx1"/>
            </a:solidFill>
            <a:round/>
            <a:headEnd/>
            <a:tailEnd/>
          </a:ln>
        </p:spPr>
        <p:txBody>
          <a:bodyPr wrap="none" anchor="ctr"/>
          <a:lstStyle/>
          <a:p>
            <a:endParaRPr lang="en-US"/>
          </a:p>
        </p:txBody>
      </p:sp>
      <p:sp>
        <p:nvSpPr>
          <p:cNvPr id="111623" name="Freeform 5"/>
          <p:cNvSpPr>
            <a:spLocks/>
          </p:cNvSpPr>
          <p:nvPr/>
        </p:nvSpPr>
        <p:spPr bwMode="auto">
          <a:xfrm>
            <a:off x="1371600" y="3429000"/>
            <a:ext cx="3505200" cy="1600200"/>
          </a:xfrm>
          <a:custGeom>
            <a:avLst/>
            <a:gdLst>
              <a:gd name="T0" fmla="*/ 0 w 2208"/>
              <a:gd name="T1" fmla="*/ 2147483647 h 1008"/>
              <a:gd name="T2" fmla="*/ 2147483647 w 2208"/>
              <a:gd name="T3" fmla="*/ 2147483647 h 1008"/>
              <a:gd name="T4" fmla="*/ 2147483647 w 2208"/>
              <a:gd name="T5" fmla="*/ 2147483647 h 1008"/>
              <a:gd name="T6" fmla="*/ 2147483647 w 2208"/>
              <a:gd name="T7" fmla="*/ 0 h 1008"/>
              <a:gd name="T8" fmla="*/ 0 w 2208"/>
              <a:gd name="T9" fmla="*/ 2147483647 h 1008"/>
              <a:gd name="T10" fmla="*/ 0 60000 65536"/>
              <a:gd name="T11" fmla="*/ 0 60000 65536"/>
              <a:gd name="T12" fmla="*/ 0 60000 65536"/>
              <a:gd name="T13" fmla="*/ 0 60000 65536"/>
              <a:gd name="T14" fmla="*/ 0 60000 65536"/>
              <a:gd name="T15" fmla="*/ 0 w 2208"/>
              <a:gd name="T16" fmla="*/ 0 h 1008"/>
              <a:gd name="T17" fmla="*/ 2208 w 2208"/>
              <a:gd name="T18" fmla="*/ 1008 h 1008"/>
            </a:gdLst>
            <a:ahLst/>
            <a:cxnLst>
              <a:cxn ang="T10">
                <a:pos x="T0" y="T1"/>
              </a:cxn>
              <a:cxn ang="T11">
                <a:pos x="T2" y="T3"/>
              </a:cxn>
              <a:cxn ang="T12">
                <a:pos x="T4" y="T5"/>
              </a:cxn>
              <a:cxn ang="T13">
                <a:pos x="T6" y="T7"/>
              </a:cxn>
              <a:cxn ang="T14">
                <a:pos x="T8" y="T9"/>
              </a:cxn>
            </a:cxnLst>
            <a:rect l="T15" t="T16" r="T17" b="T18"/>
            <a:pathLst>
              <a:path w="2208" h="1008">
                <a:moveTo>
                  <a:pt x="0" y="1008"/>
                </a:moveTo>
                <a:lnTo>
                  <a:pt x="1440" y="1008"/>
                </a:lnTo>
                <a:lnTo>
                  <a:pt x="2208" y="48"/>
                </a:lnTo>
                <a:lnTo>
                  <a:pt x="1728" y="0"/>
                </a:lnTo>
                <a:lnTo>
                  <a:pt x="0" y="1008"/>
                </a:lnTo>
                <a:close/>
              </a:path>
            </a:pathLst>
          </a:custGeom>
          <a:solidFill>
            <a:schemeClr val="bg2"/>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1624" name="Rectangle 6"/>
          <p:cNvSpPr>
            <a:spLocks noGrp="1" noChangeArrowheads="1"/>
          </p:cNvSpPr>
          <p:nvPr>
            <p:ph type="title" idx="4294967295"/>
          </p:nvPr>
        </p:nvSpPr>
        <p:spPr/>
        <p:txBody>
          <a:bodyPr/>
          <a:lstStyle/>
          <a:p>
            <a:r>
              <a:rPr lang="en-US"/>
              <a:t>Can Protocol</a:t>
            </a:r>
          </a:p>
        </p:txBody>
      </p:sp>
      <p:sp>
        <p:nvSpPr>
          <p:cNvPr id="111625" name="Freeform 7"/>
          <p:cNvSpPr>
            <a:spLocks/>
          </p:cNvSpPr>
          <p:nvPr/>
        </p:nvSpPr>
        <p:spPr bwMode="auto">
          <a:xfrm>
            <a:off x="4114800" y="4191000"/>
            <a:ext cx="4800600" cy="1270000"/>
          </a:xfrm>
          <a:custGeom>
            <a:avLst/>
            <a:gdLst>
              <a:gd name="T0" fmla="*/ 0 w 3024"/>
              <a:gd name="T1" fmla="*/ 0 h 800"/>
              <a:gd name="T2" fmla="*/ 2147483647 w 3024"/>
              <a:gd name="T3" fmla="*/ 2147483647 h 800"/>
              <a:gd name="T4" fmla="*/ 2147483647 w 3024"/>
              <a:gd name="T5" fmla="*/ 2147483647 h 800"/>
              <a:gd name="T6" fmla="*/ 2147483647 w 3024"/>
              <a:gd name="T7" fmla="*/ 2147483647 h 800"/>
              <a:gd name="T8" fmla="*/ 0 60000 65536"/>
              <a:gd name="T9" fmla="*/ 0 60000 65536"/>
              <a:gd name="T10" fmla="*/ 0 60000 65536"/>
              <a:gd name="T11" fmla="*/ 0 60000 65536"/>
              <a:gd name="T12" fmla="*/ 0 w 3024"/>
              <a:gd name="T13" fmla="*/ 0 h 800"/>
              <a:gd name="T14" fmla="*/ 3024 w 3024"/>
              <a:gd name="T15" fmla="*/ 800 h 800"/>
            </a:gdLst>
            <a:ahLst/>
            <a:cxnLst>
              <a:cxn ang="T8">
                <a:pos x="T0" y="T1"/>
              </a:cxn>
              <a:cxn ang="T9">
                <a:pos x="T2" y="T3"/>
              </a:cxn>
              <a:cxn ang="T10">
                <a:pos x="T4" y="T5"/>
              </a:cxn>
              <a:cxn ang="T11">
                <a:pos x="T6" y="T7"/>
              </a:cxn>
            </a:cxnLst>
            <a:rect l="T12" t="T13" r="T14" b="T15"/>
            <a:pathLst>
              <a:path w="3024" h="800">
                <a:moveTo>
                  <a:pt x="0" y="0"/>
                </a:moveTo>
                <a:cubicBezTo>
                  <a:pt x="280" y="252"/>
                  <a:pt x="560" y="504"/>
                  <a:pt x="912" y="624"/>
                </a:cubicBezTo>
                <a:cubicBezTo>
                  <a:pt x="1264" y="744"/>
                  <a:pt x="1760" y="800"/>
                  <a:pt x="2112" y="720"/>
                </a:cubicBezTo>
                <a:cubicBezTo>
                  <a:pt x="2464" y="640"/>
                  <a:pt x="2872" y="240"/>
                  <a:pt x="3024" y="144"/>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1626" name="Freeform 8"/>
          <p:cNvSpPr>
            <a:spLocks/>
          </p:cNvSpPr>
          <p:nvPr/>
        </p:nvSpPr>
        <p:spPr bwMode="auto">
          <a:xfrm>
            <a:off x="3962400" y="3944938"/>
            <a:ext cx="454025" cy="644525"/>
          </a:xfrm>
          <a:custGeom>
            <a:avLst/>
            <a:gdLst>
              <a:gd name="T0" fmla="*/ 2147483647 w 286"/>
              <a:gd name="T1" fmla="*/ 2147483647 h 406"/>
              <a:gd name="T2" fmla="*/ 2147483647 w 286"/>
              <a:gd name="T3" fmla="*/ 2147483647 h 406"/>
              <a:gd name="T4" fmla="*/ 2147483647 w 286"/>
              <a:gd name="T5" fmla="*/ 2147483647 h 406"/>
              <a:gd name="T6" fmla="*/ 2147483647 w 286"/>
              <a:gd name="T7" fmla="*/ 2147483647 h 406"/>
              <a:gd name="T8" fmla="*/ 2147483647 w 286"/>
              <a:gd name="T9" fmla="*/ 2147483647 h 406"/>
              <a:gd name="T10" fmla="*/ 2147483647 w 286"/>
              <a:gd name="T11" fmla="*/ 2147483647 h 406"/>
              <a:gd name="T12" fmla="*/ 2147483647 w 286"/>
              <a:gd name="T13" fmla="*/ 2147483647 h 406"/>
              <a:gd name="T14" fmla="*/ 2147483647 w 286"/>
              <a:gd name="T15" fmla="*/ 21474836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11627" name="Group 9"/>
          <p:cNvGrpSpPr>
            <a:grpSpLocks/>
          </p:cNvGrpSpPr>
          <p:nvPr/>
        </p:nvGrpSpPr>
        <p:grpSpPr bwMode="auto">
          <a:xfrm>
            <a:off x="3733800" y="2438400"/>
            <a:ext cx="838200" cy="1447800"/>
            <a:chOff x="1632" y="1872"/>
            <a:chExt cx="672" cy="1104"/>
          </a:xfrm>
        </p:grpSpPr>
        <p:sp>
          <p:nvSpPr>
            <p:cNvPr id="111628" name="Oval 10"/>
            <p:cNvSpPr>
              <a:spLocks noChangeArrowheads="1"/>
            </p:cNvSpPr>
            <p:nvPr/>
          </p:nvSpPr>
          <p:spPr bwMode="auto">
            <a:xfrm>
              <a:off x="1632" y="2688"/>
              <a:ext cx="672" cy="288"/>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1629" name="Rectangle 11"/>
            <p:cNvSpPr>
              <a:spLocks noChangeArrowheads="1"/>
            </p:cNvSpPr>
            <p:nvPr/>
          </p:nvSpPr>
          <p:spPr bwMode="auto">
            <a:xfrm>
              <a:off x="1632" y="2016"/>
              <a:ext cx="672" cy="816"/>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1630" name="Oval 12"/>
            <p:cNvSpPr>
              <a:spLocks noChangeArrowheads="1"/>
            </p:cNvSpPr>
            <p:nvPr/>
          </p:nvSpPr>
          <p:spPr bwMode="auto">
            <a:xfrm>
              <a:off x="1632" y="1872"/>
              <a:ext cx="672" cy="288"/>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1631" name="Line 13"/>
            <p:cNvSpPr>
              <a:spLocks noChangeShapeType="1"/>
            </p:cNvSpPr>
            <p:nvPr/>
          </p:nvSpPr>
          <p:spPr bwMode="auto">
            <a:xfrm>
              <a:off x="1632" y="2016"/>
              <a:ext cx="0" cy="816"/>
            </a:xfrm>
            <a:prstGeom prst="line">
              <a:avLst/>
            </a:prstGeom>
            <a:noFill/>
            <a:ln w="38100">
              <a:solidFill>
                <a:schemeClr val="tx1"/>
              </a:solidFill>
              <a:round/>
              <a:headEnd/>
              <a:tailEnd/>
            </a:ln>
          </p:spPr>
          <p:txBody>
            <a:bodyPr wrap="none" anchor="ctr"/>
            <a:lstStyle/>
            <a:p>
              <a:endParaRPr lang="en-US"/>
            </a:p>
          </p:txBody>
        </p:sp>
        <p:sp>
          <p:nvSpPr>
            <p:cNvPr id="111632" name="Line 14"/>
            <p:cNvSpPr>
              <a:spLocks noChangeShapeType="1"/>
            </p:cNvSpPr>
            <p:nvPr/>
          </p:nvSpPr>
          <p:spPr bwMode="auto">
            <a:xfrm>
              <a:off x="2304" y="2064"/>
              <a:ext cx="0" cy="816"/>
            </a:xfrm>
            <a:prstGeom prst="line">
              <a:avLst/>
            </a:prstGeom>
            <a:noFill/>
            <a:ln w="38100">
              <a:solidFill>
                <a:schemeClr val="tx1"/>
              </a:solidFill>
              <a:round/>
              <a:headEnd/>
              <a:tailEnd/>
            </a:ln>
          </p:spPr>
          <p:txBody>
            <a:bodyPr wrap="none" anchor="ctr"/>
            <a:lstStyle/>
            <a:p>
              <a:endParaRPr lang="en-US"/>
            </a:p>
          </p:txBody>
        </p:sp>
        <p:sp>
          <p:nvSpPr>
            <p:cNvPr id="111633" name="Text Box 15"/>
            <p:cNvSpPr txBox="1">
              <a:spLocks noChangeArrowheads="1"/>
            </p:cNvSpPr>
            <p:nvPr/>
          </p:nvSpPr>
          <p:spPr bwMode="auto">
            <a:xfrm rot="-5400000">
              <a:off x="1704" y="2375"/>
              <a:ext cx="706" cy="465"/>
            </a:xfrm>
            <a:prstGeom prst="rect">
              <a:avLst/>
            </a:prstGeom>
            <a:noFill/>
            <a:ln w="9525">
              <a:noFill/>
              <a:miter lim="800000"/>
              <a:headEnd/>
              <a:tailEnd/>
            </a:ln>
          </p:spPr>
          <p:txBody>
            <a:bodyPr wrap="none">
              <a:spAutoFit/>
            </a:bodyPr>
            <a:lstStyle/>
            <a:p>
              <a:pPr algn="r" eaLnBrk="0" hangingPunct="0"/>
              <a:r>
                <a:rPr lang="en-US" sz="3200">
                  <a:solidFill>
                    <a:schemeClr val="bg1"/>
                  </a:solidFill>
                  <a:latin typeface="Comic Sans MS" pitchFamily="66" charset="0"/>
                </a:rPr>
                <a:t>cola</a:t>
              </a:r>
            </a:p>
          </p:txBody>
        </p:sp>
      </p:grpSp>
      <p:sp>
        <p:nvSpPr>
          <p:cNvPr id="111634" name="Freeform 16"/>
          <p:cNvSpPr>
            <a:spLocks/>
          </p:cNvSpPr>
          <p:nvPr/>
        </p:nvSpPr>
        <p:spPr bwMode="auto">
          <a:xfrm>
            <a:off x="3505200" y="3276600"/>
            <a:ext cx="1409700" cy="304800"/>
          </a:xfrm>
          <a:custGeom>
            <a:avLst/>
            <a:gdLst>
              <a:gd name="T0" fmla="*/ 2147483647 w 1320"/>
              <a:gd name="T1" fmla="*/ 2147483647 h 480"/>
              <a:gd name="T2" fmla="*/ 2147483647 w 1320"/>
              <a:gd name="T3" fmla="*/ 2147483647 h 480"/>
              <a:gd name="T4" fmla="*/ 2147483647 w 1320"/>
              <a:gd name="T5" fmla="*/ 2147483647 h 480"/>
              <a:gd name="T6" fmla="*/ 2147483647 w 1320"/>
              <a:gd name="T7" fmla="*/ 2147483647 h 480"/>
              <a:gd name="T8" fmla="*/ 2147483647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11635" name="Group 17"/>
          <p:cNvGrpSpPr>
            <a:grpSpLocks/>
          </p:cNvGrpSpPr>
          <p:nvPr/>
        </p:nvGrpSpPr>
        <p:grpSpPr bwMode="auto">
          <a:xfrm>
            <a:off x="2590800" y="2971800"/>
            <a:ext cx="1066800" cy="1752600"/>
            <a:chOff x="1632" y="1872"/>
            <a:chExt cx="672" cy="1104"/>
          </a:xfrm>
        </p:grpSpPr>
        <p:sp>
          <p:nvSpPr>
            <p:cNvPr id="111636" name="Oval 18"/>
            <p:cNvSpPr>
              <a:spLocks noChangeArrowheads="1"/>
            </p:cNvSpPr>
            <p:nvPr/>
          </p:nvSpPr>
          <p:spPr bwMode="auto">
            <a:xfrm>
              <a:off x="1632" y="2688"/>
              <a:ext cx="672" cy="288"/>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1637" name="Rectangle 19"/>
            <p:cNvSpPr>
              <a:spLocks noChangeArrowheads="1"/>
            </p:cNvSpPr>
            <p:nvPr/>
          </p:nvSpPr>
          <p:spPr bwMode="auto">
            <a:xfrm>
              <a:off x="1632" y="2016"/>
              <a:ext cx="672" cy="816"/>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1638" name="Oval 20"/>
            <p:cNvSpPr>
              <a:spLocks noChangeArrowheads="1"/>
            </p:cNvSpPr>
            <p:nvPr/>
          </p:nvSpPr>
          <p:spPr bwMode="auto">
            <a:xfrm>
              <a:off x="1632" y="1872"/>
              <a:ext cx="672" cy="288"/>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1639" name="Line 21"/>
            <p:cNvSpPr>
              <a:spLocks noChangeShapeType="1"/>
            </p:cNvSpPr>
            <p:nvPr/>
          </p:nvSpPr>
          <p:spPr bwMode="auto">
            <a:xfrm>
              <a:off x="1632" y="2016"/>
              <a:ext cx="0" cy="816"/>
            </a:xfrm>
            <a:prstGeom prst="line">
              <a:avLst/>
            </a:prstGeom>
            <a:noFill/>
            <a:ln w="38100">
              <a:solidFill>
                <a:schemeClr val="tx1"/>
              </a:solidFill>
              <a:round/>
              <a:headEnd/>
              <a:tailEnd/>
            </a:ln>
          </p:spPr>
          <p:txBody>
            <a:bodyPr wrap="none" anchor="ctr"/>
            <a:lstStyle/>
            <a:p>
              <a:endParaRPr lang="en-US"/>
            </a:p>
          </p:txBody>
        </p:sp>
        <p:sp>
          <p:nvSpPr>
            <p:cNvPr id="111640" name="Line 22"/>
            <p:cNvSpPr>
              <a:spLocks noChangeShapeType="1"/>
            </p:cNvSpPr>
            <p:nvPr/>
          </p:nvSpPr>
          <p:spPr bwMode="auto">
            <a:xfrm>
              <a:off x="2304" y="2064"/>
              <a:ext cx="0" cy="816"/>
            </a:xfrm>
            <a:prstGeom prst="line">
              <a:avLst/>
            </a:prstGeom>
            <a:noFill/>
            <a:ln w="38100">
              <a:solidFill>
                <a:schemeClr val="tx1"/>
              </a:solidFill>
              <a:round/>
              <a:headEnd/>
              <a:tailEnd/>
            </a:ln>
          </p:spPr>
          <p:txBody>
            <a:bodyPr wrap="none" anchor="ctr"/>
            <a:lstStyle/>
            <a:p>
              <a:endParaRPr lang="en-US"/>
            </a:p>
          </p:txBody>
        </p:sp>
        <p:sp>
          <p:nvSpPr>
            <p:cNvPr id="111641" name="Text Box 23"/>
            <p:cNvSpPr txBox="1">
              <a:spLocks noChangeArrowheads="1"/>
            </p:cNvSpPr>
            <p:nvPr/>
          </p:nvSpPr>
          <p:spPr bwMode="auto">
            <a:xfrm rot="-5400000">
              <a:off x="1715" y="2365"/>
              <a:ext cx="584" cy="365"/>
            </a:xfrm>
            <a:prstGeom prst="rect">
              <a:avLst/>
            </a:prstGeom>
            <a:noFill/>
            <a:ln w="9525">
              <a:noFill/>
              <a:miter lim="800000"/>
              <a:headEnd/>
              <a:tailEnd/>
            </a:ln>
          </p:spPr>
          <p:txBody>
            <a:bodyPr wrap="none">
              <a:spAutoFit/>
            </a:bodyPr>
            <a:lstStyle/>
            <a:p>
              <a:pPr algn="r" eaLnBrk="0" hangingPunct="0"/>
              <a:r>
                <a:rPr lang="en-US" sz="3200">
                  <a:solidFill>
                    <a:schemeClr val="bg1"/>
                  </a:solidFill>
                  <a:latin typeface="Comic Sans MS" pitchFamily="66" charset="0"/>
                </a:rPr>
                <a:t>cola</a:t>
              </a:r>
            </a:p>
          </p:txBody>
        </p:sp>
      </p:grpSp>
      <p:sp>
        <p:nvSpPr>
          <p:cNvPr id="111642" name="Freeform 24"/>
          <p:cNvSpPr>
            <a:spLocks/>
          </p:cNvSpPr>
          <p:nvPr/>
        </p:nvSpPr>
        <p:spPr bwMode="auto">
          <a:xfrm>
            <a:off x="4724400" y="3200400"/>
            <a:ext cx="301625" cy="568325"/>
          </a:xfrm>
          <a:custGeom>
            <a:avLst/>
            <a:gdLst>
              <a:gd name="T0" fmla="*/ 2147483647 w 286"/>
              <a:gd name="T1" fmla="*/ 2147483647 h 406"/>
              <a:gd name="T2" fmla="*/ 2147483647 w 286"/>
              <a:gd name="T3" fmla="*/ 2147483647 h 406"/>
              <a:gd name="T4" fmla="*/ 2147483647 w 286"/>
              <a:gd name="T5" fmla="*/ 2147483647 h 406"/>
              <a:gd name="T6" fmla="*/ 2147483647 w 286"/>
              <a:gd name="T7" fmla="*/ 2147483647 h 406"/>
              <a:gd name="T8" fmla="*/ 2147483647 w 286"/>
              <a:gd name="T9" fmla="*/ 2147483647 h 406"/>
              <a:gd name="T10" fmla="*/ 2147483647 w 286"/>
              <a:gd name="T11" fmla="*/ 2147483647 h 406"/>
              <a:gd name="T12" fmla="*/ 2147483647 w 286"/>
              <a:gd name="T13" fmla="*/ 2147483647 h 406"/>
              <a:gd name="T14" fmla="*/ 2147483647 w 286"/>
              <a:gd name="T15" fmla="*/ 21474836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1643" name="Freeform 25"/>
          <p:cNvSpPr>
            <a:spLocks/>
          </p:cNvSpPr>
          <p:nvPr/>
        </p:nvSpPr>
        <p:spPr bwMode="auto">
          <a:xfrm>
            <a:off x="4800600" y="3429000"/>
            <a:ext cx="3962400" cy="736600"/>
          </a:xfrm>
          <a:custGeom>
            <a:avLst/>
            <a:gdLst>
              <a:gd name="T0" fmla="*/ 0 w 3024"/>
              <a:gd name="T1" fmla="*/ 0 h 800"/>
              <a:gd name="T2" fmla="*/ 2147483647 w 3024"/>
              <a:gd name="T3" fmla="*/ 2147483647 h 800"/>
              <a:gd name="T4" fmla="*/ 2147483647 w 3024"/>
              <a:gd name="T5" fmla="*/ 2147483647 h 800"/>
              <a:gd name="T6" fmla="*/ 2147483647 w 3024"/>
              <a:gd name="T7" fmla="*/ 2147483647 h 800"/>
              <a:gd name="T8" fmla="*/ 0 60000 65536"/>
              <a:gd name="T9" fmla="*/ 0 60000 65536"/>
              <a:gd name="T10" fmla="*/ 0 60000 65536"/>
              <a:gd name="T11" fmla="*/ 0 60000 65536"/>
              <a:gd name="T12" fmla="*/ 0 w 3024"/>
              <a:gd name="T13" fmla="*/ 0 h 800"/>
              <a:gd name="T14" fmla="*/ 3024 w 3024"/>
              <a:gd name="T15" fmla="*/ 800 h 800"/>
            </a:gdLst>
            <a:ahLst/>
            <a:cxnLst>
              <a:cxn ang="T8">
                <a:pos x="T0" y="T1"/>
              </a:cxn>
              <a:cxn ang="T9">
                <a:pos x="T2" y="T3"/>
              </a:cxn>
              <a:cxn ang="T10">
                <a:pos x="T4" y="T5"/>
              </a:cxn>
              <a:cxn ang="T11">
                <a:pos x="T6" y="T7"/>
              </a:cxn>
            </a:cxnLst>
            <a:rect l="T12" t="T13" r="T14" b="T15"/>
            <a:pathLst>
              <a:path w="3024" h="800">
                <a:moveTo>
                  <a:pt x="0" y="0"/>
                </a:moveTo>
                <a:cubicBezTo>
                  <a:pt x="280" y="252"/>
                  <a:pt x="560" y="504"/>
                  <a:pt x="912" y="624"/>
                </a:cubicBezTo>
                <a:cubicBezTo>
                  <a:pt x="1264" y="744"/>
                  <a:pt x="1760" y="800"/>
                  <a:pt x="2112" y="720"/>
                </a:cubicBezTo>
                <a:cubicBezTo>
                  <a:pt x="2464" y="640"/>
                  <a:pt x="2872" y="240"/>
                  <a:pt x="3024" y="144"/>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1644" name="Freeform 26"/>
          <p:cNvSpPr>
            <a:spLocks/>
          </p:cNvSpPr>
          <p:nvPr/>
        </p:nvSpPr>
        <p:spPr bwMode="auto">
          <a:xfrm>
            <a:off x="2108200" y="3810000"/>
            <a:ext cx="2095500" cy="762000"/>
          </a:xfrm>
          <a:custGeom>
            <a:avLst/>
            <a:gdLst>
              <a:gd name="T0" fmla="*/ 2147483647 w 1320"/>
              <a:gd name="T1" fmla="*/ 2147483647 h 480"/>
              <a:gd name="T2" fmla="*/ 2147483647 w 1320"/>
              <a:gd name="T3" fmla="*/ 2147483647 h 480"/>
              <a:gd name="T4" fmla="*/ 2147483647 w 1320"/>
              <a:gd name="T5" fmla="*/ 2147483647 h 480"/>
              <a:gd name="T6" fmla="*/ 2147483647 w 1320"/>
              <a:gd name="T7" fmla="*/ 2147483647 h 480"/>
              <a:gd name="T8" fmla="*/ 2147483647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9"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EAA6551-EF24-4E3B-B758-37F3556372F8}" type="slidenum">
              <a:rPr lang="x-none" sz="1400">
                <a:latin typeface="Comic Sans MS" pitchFamily="66" charset="0"/>
                <a:cs typeface="Arial" pitchFamily="34" charset="0"/>
              </a:rPr>
              <a:pPr algn="r" eaLnBrk="0" hangingPunct="0"/>
              <a:t>44</a:t>
            </a:fld>
            <a:endParaRPr lang="en-US" sz="1400">
              <a:latin typeface="Comic Sans MS" pitchFamily="66" charset="0"/>
              <a:cs typeface="Arial" pitchFamily="34" charset="0"/>
            </a:endParaRPr>
          </a:p>
        </p:txBody>
      </p:sp>
      <p:sp>
        <p:nvSpPr>
          <p:cNvPr id="113668" name="Rectangle 2"/>
          <p:cNvSpPr>
            <a:spLocks noGrp="1" noChangeArrowheads="1"/>
          </p:cNvSpPr>
          <p:nvPr>
            <p:ph type="title" idx="4294967295"/>
          </p:nvPr>
        </p:nvSpPr>
        <p:spPr/>
        <p:txBody>
          <a:bodyPr/>
          <a:lstStyle/>
          <a:p>
            <a:r>
              <a:rPr lang="en-US"/>
              <a:t>Bob conveys a bit</a:t>
            </a:r>
          </a:p>
        </p:txBody>
      </p:sp>
      <p:grpSp>
        <p:nvGrpSpPr>
          <p:cNvPr id="113669" name="Group 3"/>
          <p:cNvGrpSpPr>
            <a:grpSpLocks/>
          </p:cNvGrpSpPr>
          <p:nvPr/>
        </p:nvGrpSpPr>
        <p:grpSpPr bwMode="auto">
          <a:xfrm>
            <a:off x="609600" y="1885950"/>
            <a:ext cx="1447800" cy="1295400"/>
            <a:chOff x="864" y="1968"/>
            <a:chExt cx="912" cy="816"/>
          </a:xfrm>
        </p:grpSpPr>
        <p:sp>
          <p:nvSpPr>
            <p:cNvPr id="113670"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71"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72"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73"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74"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75"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76"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77"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78"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79"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80"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13681" name="Group 15"/>
          <p:cNvGrpSpPr>
            <a:grpSpLocks/>
          </p:cNvGrpSpPr>
          <p:nvPr/>
        </p:nvGrpSpPr>
        <p:grpSpPr bwMode="auto">
          <a:xfrm flipH="1">
            <a:off x="7467600" y="1885950"/>
            <a:ext cx="1447800" cy="1295400"/>
            <a:chOff x="2832" y="2064"/>
            <a:chExt cx="912" cy="816"/>
          </a:xfrm>
        </p:grpSpPr>
        <p:sp>
          <p:nvSpPr>
            <p:cNvPr id="113682"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83"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84"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85"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86"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87"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88"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89"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90"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91"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92"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13693"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94"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13695"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13696" name="Group 30"/>
          <p:cNvGrpSpPr>
            <a:grpSpLocks/>
          </p:cNvGrpSpPr>
          <p:nvPr/>
        </p:nvGrpSpPr>
        <p:grpSpPr bwMode="auto">
          <a:xfrm>
            <a:off x="3429000" y="2057400"/>
            <a:ext cx="1905000" cy="1714500"/>
            <a:chOff x="1728" y="1008"/>
            <a:chExt cx="1968" cy="2376"/>
          </a:xfrm>
        </p:grpSpPr>
        <p:sp>
          <p:nvSpPr>
            <p:cNvPr id="113697"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13698"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699"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13700" name="Group 34"/>
          <p:cNvGrpSpPr>
            <a:grpSpLocks/>
          </p:cNvGrpSpPr>
          <p:nvPr/>
        </p:nvGrpSpPr>
        <p:grpSpPr bwMode="auto">
          <a:xfrm>
            <a:off x="6553200" y="4191000"/>
            <a:ext cx="1905000" cy="1714500"/>
            <a:chOff x="1728" y="1008"/>
            <a:chExt cx="1968" cy="2376"/>
          </a:xfrm>
        </p:grpSpPr>
        <p:sp>
          <p:nvSpPr>
            <p:cNvPr id="113701"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13702"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703"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13704" name="Group 38"/>
          <p:cNvGrpSpPr>
            <a:grpSpLocks/>
          </p:cNvGrpSpPr>
          <p:nvPr/>
        </p:nvGrpSpPr>
        <p:grpSpPr bwMode="auto">
          <a:xfrm>
            <a:off x="609600" y="4114800"/>
            <a:ext cx="1905000" cy="1714500"/>
            <a:chOff x="1728" y="1008"/>
            <a:chExt cx="1968" cy="2376"/>
          </a:xfrm>
        </p:grpSpPr>
        <p:sp>
          <p:nvSpPr>
            <p:cNvPr id="113705"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13706"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707"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13708" name="Oval 42"/>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709" name="Rectangle 43"/>
          <p:cNvSpPr>
            <a:spLocks noChangeArrowheads="1"/>
          </p:cNvSpPr>
          <p:nvPr/>
        </p:nvSpPr>
        <p:spPr bwMode="auto">
          <a:xfrm>
            <a:off x="536575" y="3024188"/>
            <a:ext cx="684213" cy="733425"/>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710" name="Oval 44"/>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711" name="Line 45"/>
          <p:cNvSpPr>
            <a:spLocks noChangeShapeType="1"/>
          </p:cNvSpPr>
          <p:nvPr/>
        </p:nvSpPr>
        <p:spPr bwMode="auto">
          <a:xfrm>
            <a:off x="536575" y="3024188"/>
            <a:ext cx="0" cy="733425"/>
          </a:xfrm>
          <a:prstGeom prst="line">
            <a:avLst/>
          </a:prstGeom>
          <a:noFill/>
          <a:ln w="38100">
            <a:solidFill>
              <a:schemeClr val="tx1"/>
            </a:solidFill>
            <a:round/>
            <a:headEnd/>
            <a:tailEnd/>
          </a:ln>
        </p:spPr>
        <p:txBody>
          <a:bodyPr wrap="none" anchor="ctr"/>
          <a:lstStyle/>
          <a:p>
            <a:endParaRPr lang="en-US"/>
          </a:p>
        </p:txBody>
      </p:sp>
      <p:sp>
        <p:nvSpPr>
          <p:cNvPr id="113712" name="Line 46"/>
          <p:cNvSpPr>
            <a:spLocks noChangeShapeType="1"/>
          </p:cNvSpPr>
          <p:nvPr/>
        </p:nvSpPr>
        <p:spPr bwMode="auto">
          <a:xfrm>
            <a:off x="1220788" y="3068638"/>
            <a:ext cx="0" cy="731837"/>
          </a:xfrm>
          <a:prstGeom prst="line">
            <a:avLst/>
          </a:prstGeom>
          <a:noFill/>
          <a:ln w="38100">
            <a:solidFill>
              <a:schemeClr val="tx1"/>
            </a:solidFill>
            <a:round/>
            <a:headEnd/>
            <a:tailEnd/>
          </a:ln>
        </p:spPr>
        <p:txBody>
          <a:bodyPr wrap="none" anchor="ctr"/>
          <a:lstStyle/>
          <a:p>
            <a:endParaRPr lang="en-US"/>
          </a:p>
        </p:txBody>
      </p:sp>
      <p:sp>
        <p:nvSpPr>
          <p:cNvPr id="113713" name="Text Box 47"/>
          <p:cNvSpPr txBox="1">
            <a:spLocks noChangeArrowheads="1"/>
          </p:cNvSpPr>
          <p:nvPr/>
        </p:nvSpPr>
        <p:spPr bwMode="auto">
          <a:xfrm rot="-5400000">
            <a:off x="563563" y="3363912"/>
            <a:ext cx="647700" cy="396875"/>
          </a:xfrm>
          <a:prstGeom prst="rect">
            <a:avLst/>
          </a:prstGeom>
          <a:noFill/>
          <a:ln w="9525">
            <a:noFill/>
            <a:miter lim="800000"/>
            <a:headEnd/>
            <a:tailEnd/>
          </a:ln>
        </p:spPr>
        <p:txBody>
          <a:bodyPr wrap="none">
            <a:spAutoFit/>
          </a:bodyPr>
          <a:lstStyle/>
          <a:p>
            <a:pPr algn="r" eaLnBrk="0" hangingPunct="0"/>
            <a:r>
              <a:rPr lang="en-US" sz="2000">
                <a:solidFill>
                  <a:schemeClr val="bg1"/>
                </a:solidFill>
                <a:latin typeface="Comic Sans MS" pitchFamily="66" charset="0"/>
              </a:rPr>
              <a:t>cola</a:t>
            </a:r>
          </a:p>
        </p:txBody>
      </p:sp>
      <p:grpSp>
        <p:nvGrpSpPr>
          <p:cNvPr id="113714" name="Group 48"/>
          <p:cNvGrpSpPr>
            <a:grpSpLocks/>
          </p:cNvGrpSpPr>
          <p:nvPr/>
        </p:nvGrpSpPr>
        <p:grpSpPr bwMode="auto">
          <a:xfrm>
            <a:off x="307975" y="3276600"/>
            <a:ext cx="1368425" cy="461963"/>
            <a:chOff x="1328" y="2400"/>
            <a:chExt cx="1454" cy="491"/>
          </a:xfrm>
        </p:grpSpPr>
        <p:sp>
          <p:nvSpPr>
            <p:cNvPr id="113715" name="Freeform 49"/>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716" name="Freeform 50"/>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13717" name="Freeform 51"/>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718" name="Freeform 52"/>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719" name="Freeform 53"/>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10C0343-9814-4729-AA1A-A22192FBE84D}" type="slidenum">
              <a:rPr lang="x-none" sz="1400">
                <a:latin typeface="Comic Sans MS" pitchFamily="66" charset="0"/>
                <a:cs typeface="Arial" pitchFamily="34" charset="0"/>
              </a:rPr>
              <a:pPr algn="r" eaLnBrk="0" hangingPunct="0"/>
              <a:t>45</a:t>
            </a:fld>
            <a:endParaRPr lang="en-US" sz="1400">
              <a:latin typeface="Comic Sans MS" pitchFamily="66" charset="0"/>
              <a:cs typeface="Arial" pitchFamily="34" charset="0"/>
            </a:endParaRPr>
          </a:p>
        </p:txBody>
      </p:sp>
      <p:sp>
        <p:nvSpPr>
          <p:cNvPr id="115716" name="Rectangle 2"/>
          <p:cNvSpPr>
            <a:spLocks noGrp="1" noChangeArrowheads="1"/>
          </p:cNvSpPr>
          <p:nvPr>
            <p:ph type="title" idx="4294967295"/>
          </p:nvPr>
        </p:nvSpPr>
        <p:spPr/>
        <p:txBody>
          <a:bodyPr/>
          <a:lstStyle/>
          <a:p>
            <a:r>
              <a:rPr lang="en-US"/>
              <a:t>Bob conveys a bit</a:t>
            </a:r>
          </a:p>
        </p:txBody>
      </p:sp>
      <p:grpSp>
        <p:nvGrpSpPr>
          <p:cNvPr id="115717" name="Group 3"/>
          <p:cNvGrpSpPr>
            <a:grpSpLocks/>
          </p:cNvGrpSpPr>
          <p:nvPr/>
        </p:nvGrpSpPr>
        <p:grpSpPr bwMode="auto">
          <a:xfrm>
            <a:off x="609600" y="1885950"/>
            <a:ext cx="1447800" cy="1295400"/>
            <a:chOff x="864" y="1968"/>
            <a:chExt cx="912" cy="816"/>
          </a:xfrm>
        </p:grpSpPr>
        <p:sp>
          <p:nvSpPr>
            <p:cNvPr id="115718"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19"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20"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21"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22"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23"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24"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25"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26"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27"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28"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15729" name="Group 15"/>
          <p:cNvGrpSpPr>
            <a:grpSpLocks/>
          </p:cNvGrpSpPr>
          <p:nvPr/>
        </p:nvGrpSpPr>
        <p:grpSpPr bwMode="auto">
          <a:xfrm flipH="1">
            <a:off x="7467600" y="1885950"/>
            <a:ext cx="1447800" cy="1295400"/>
            <a:chOff x="2832" y="2064"/>
            <a:chExt cx="912" cy="816"/>
          </a:xfrm>
        </p:grpSpPr>
        <p:sp>
          <p:nvSpPr>
            <p:cNvPr id="115730"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31"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32"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33"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34"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35"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36"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37"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38"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39"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40"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15741"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42"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15743"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15744" name="Group 30"/>
          <p:cNvGrpSpPr>
            <a:grpSpLocks/>
          </p:cNvGrpSpPr>
          <p:nvPr/>
        </p:nvGrpSpPr>
        <p:grpSpPr bwMode="auto">
          <a:xfrm>
            <a:off x="3429000" y="2057400"/>
            <a:ext cx="1905000" cy="1714500"/>
            <a:chOff x="1728" y="1008"/>
            <a:chExt cx="1968" cy="2376"/>
          </a:xfrm>
        </p:grpSpPr>
        <p:sp>
          <p:nvSpPr>
            <p:cNvPr id="115745"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15746"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47"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15748" name="Group 34"/>
          <p:cNvGrpSpPr>
            <a:grpSpLocks/>
          </p:cNvGrpSpPr>
          <p:nvPr/>
        </p:nvGrpSpPr>
        <p:grpSpPr bwMode="auto">
          <a:xfrm>
            <a:off x="6553200" y="4191000"/>
            <a:ext cx="1905000" cy="1714500"/>
            <a:chOff x="1728" y="1008"/>
            <a:chExt cx="1968" cy="2376"/>
          </a:xfrm>
        </p:grpSpPr>
        <p:sp>
          <p:nvSpPr>
            <p:cNvPr id="115749"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15750"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51"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15752" name="Group 38"/>
          <p:cNvGrpSpPr>
            <a:grpSpLocks/>
          </p:cNvGrpSpPr>
          <p:nvPr/>
        </p:nvGrpSpPr>
        <p:grpSpPr bwMode="auto">
          <a:xfrm>
            <a:off x="609600" y="4114800"/>
            <a:ext cx="1905000" cy="1714500"/>
            <a:chOff x="1728" y="1008"/>
            <a:chExt cx="1968" cy="2376"/>
          </a:xfrm>
        </p:grpSpPr>
        <p:sp>
          <p:nvSpPr>
            <p:cNvPr id="115753"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15754"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55"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15756" name="Group 42"/>
          <p:cNvGrpSpPr>
            <a:grpSpLocks/>
          </p:cNvGrpSpPr>
          <p:nvPr/>
        </p:nvGrpSpPr>
        <p:grpSpPr bwMode="auto">
          <a:xfrm rot="-5609048">
            <a:off x="537368" y="2894807"/>
            <a:ext cx="684213" cy="990600"/>
            <a:chOff x="338" y="1824"/>
            <a:chExt cx="431" cy="624"/>
          </a:xfrm>
        </p:grpSpPr>
        <p:sp>
          <p:nvSpPr>
            <p:cNvPr id="115757" name="Oval 43"/>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58" name="Rectangle 44"/>
            <p:cNvSpPr>
              <a:spLocks noChangeArrowheads="1"/>
            </p:cNvSpPr>
            <p:nvPr/>
          </p:nvSpPr>
          <p:spPr bwMode="auto">
            <a:xfrm>
              <a:off x="338" y="1905"/>
              <a:ext cx="431" cy="462"/>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59" name="Oval 45"/>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60" name="Line 46"/>
            <p:cNvSpPr>
              <a:spLocks noChangeShapeType="1"/>
            </p:cNvSpPr>
            <p:nvPr/>
          </p:nvSpPr>
          <p:spPr bwMode="auto">
            <a:xfrm>
              <a:off x="338" y="1905"/>
              <a:ext cx="0" cy="462"/>
            </a:xfrm>
            <a:prstGeom prst="line">
              <a:avLst/>
            </a:prstGeom>
            <a:noFill/>
            <a:ln w="38100">
              <a:solidFill>
                <a:schemeClr val="tx1"/>
              </a:solidFill>
              <a:round/>
              <a:headEnd/>
              <a:tailEnd/>
            </a:ln>
          </p:spPr>
          <p:txBody>
            <a:bodyPr wrap="none" anchor="ctr"/>
            <a:lstStyle/>
            <a:p>
              <a:endParaRPr lang="en-US"/>
            </a:p>
          </p:txBody>
        </p:sp>
        <p:sp>
          <p:nvSpPr>
            <p:cNvPr id="115761" name="Line 47"/>
            <p:cNvSpPr>
              <a:spLocks noChangeShapeType="1"/>
            </p:cNvSpPr>
            <p:nvPr/>
          </p:nvSpPr>
          <p:spPr bwMode="auto">
            <a:xfrm>
              <a:off x="769" y="1933"/>
              <a:ext cx="0" cy="461"/>
            </a:xfrm>
            <a:prstGeom prst="line">
              <a:avLst/>
            </a:prstGeom>
            <a:noFill/>
            <a:ln w="38100">
              <a:solidFill>
                <a:schemeClr val="tx1"/>
              </a:solidFill>
              <a:round/>
              <a:headEnd/>
              <a:tailEnd/>
            </a:ln>
          </p:spPr>
          <p:txBody>
            <a:bodyPr wrap="none" anchor="ctr"/>
            <a:lstStyle/>
            <a:p>
              <a:endParaRPr lang="en-US"/>
            </a:p>
          </p:txBody>
        </p:sp>
        <p:sp>
          <p:nvSpPr>
            <p:cNvPr id="115762" name="Text Box 48"/>
            <p:cNvSpPr txBox="1">
              <a:spLocks noChangeArrowheads="1"/>
            </p:cNvSpPr>
            <p:nvPr/>
          </p:nvSpPr>
          <p:spPr bwMode="auto">
            <a:xfrm rot="-5400000">
              <a:off x="355" y="2119"/>
              <a:ext cx="408" cy="250"/>
            </a:xfrm>
            <a:prstGeom prst="rect">
              <a:avLst/>
            </a:prstGeom>
            <a:noFill/>
            <a:ln w="9525">
              <a:noFill/>
              <a:miter lim="800000"/>
              <a:headEnd/>
              <a:tailEnd/>
            </a:ln>
          </p:spPr>
          <p:txBody>
            <a:bodyPr wrap="none">
              <a:spAutoFit/>
            </a:bodyPr>
            <a:lstStyle/>
            <a:p>
              <a:pPr algn="r" eaLnBrk="0" hangingPunct="0"/>
              <a:r>
                <a:rPr lang="en-US" sz="2000">
                  <a:solidFill>
                    <a:schemeClr val="bg1"/>
                  </a:solidFill>
                  <a:latin typeface="Comic Sans MS" pitchFamily="66" charset="0"/>
                </a:rPr>
                <a:t>cola</a:t>
              </a:r>
            </a:p>
          </p:txBody>
        </p:sp>
      </p:grpSp>
      <p:grpSp>
        <p:nvGrpSpPr>
          <p:cNvPr id="115763" name="Group 49"/>
          <p:cNvGrpSpPr>
            <a:grpSpLocks/>
          </p:cNvGrpSpPr>
          <p:nvPr/>
        </p:nvGrpSpPr>
        <p:grpSpPr bwMode="auto">
          <a:xfrm>
            <a:off x="307975" y="3276600"/>
            <a:ext cx="1368425" cy="461963"/>
            <a:chOff x="1328" y="2400"/>
            <a:chExt cx="1454" cy="491"/>
          </a:xfrm>
        </p:grpSpPr>
        <p:sp>
          <p:nvSpPr>
            <p:cNvPr id="115764" name="Freeform 50"/>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65" name="Freeform 51"/>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15766" name="Freeform 52"/>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67" name="Freeform 53"/>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5768" name="Freeform 54"/>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8865FCC-C98C-48B6-867A-C9B7776488F2}" type="slidenum">
              <a:rPr lang="x-none" sz="1400">
                <a:latin typeface="Comic Sans MS" pitchFamily="66" charset="0"/>
                <a:cs typeface="Arial" pitchFamily="34" charset="0"/>
              </a:rPr>
              <a:pPr algn="r" eaLnBrk="0" hangingPunct="0"/>
              <a:t>46</a:t>
            </a:fld>
            <a:endParaRPr lang="en-US" sz="1400">
              <a:latin typeface="Comic Sans MS" pitchFamily="66" charset="0"/>
              <a:cs typeface="Arial" pitchFamily="34" charset="0"/>
            </a:endParaRPr>
          </a:p>
        </p:txBody>
      </p:sp>
      <p:sp>
        <p:nvSpPr>
          <p:cNvPr id="117764" name="Rectangle 2"/>
          <p:cNvSpPr>
            <a:spLocks noGrp="1" noChangeArrowheads="1"/>
          </p:cNvSpPr>
          <p:nvPr>
            <p:ph type="title" idx="4294967295"/>
          </p:nvPr>
        </p:nvSpPr>
        <p:spPr/>
        <p:txBody>
          <a:bodyPr/>
          <a:lstStyle/>
          <a:p>
            <a:r>
              <a:rPr lang="en-US"/>
              <a:t>Can Protocol</a:t>
            </a:r>
          </a:p>
        </p:txBody>
      </p:sp>
      <p:sp>
        <p:nvSpPr>
          <p:cNvPr id="295939" name="Rectangle 3"/>
          <p:cNvSpPr>
            <a:spLocks noGrp="1" noChangeArrowheads="1"/>
          </p:cNvSpPr>
          <p:nvPr>
            <p:ph type="body" idx="4294967295"/>
          </p:nvPr>
        </p:nvSpPr>
        <p:spPr/>
        <p:txBody>
          <a:bodyPr/>
          <a:lstStyle/>
          <a:p>
            <a:r>
              <a:rPr lang="en-US"/>
              <a:t>Idea</a:t>
            </a:r>
          </a:p>
          <a:p>
            <a:pPr lvl="1"/>
            <a:r>
              <a:rPr lang="en-US"/>
              <a:t>Cans on Alice’s windowsill</a:t>
            </a:r>
          </a:p>
          <a:p>
            <a:pPr lvl="1"/>
            <a:r>
              <a:rPr lang="en-US"/>
              <a:t>Strings lead to Bob’s house</a:t>
            </a:r>
          </a:p>
          <a:p>
            <a:pPr lvl="1"/>
            <a:r>
              <a:rPr lang="en-US"/>
              <a:t>Bob pulls strings, knocks over cans</a:t>
            </a:r>
          </a:p>
          <a:p>
            <a:r>
              <a:rPr lang="en-US"/>
              <a:t>Gotcha</a:t>
            </a:r>
          </a:p>
          <a:p>
            <a:pPr lvl="1"/>
            <a:r>
              <a:rPr lang="en-US"/>
              <a:t>Cans cannot be reused</a:t>
            </a:r>
          </a:p>
          <a:p>
            <a:pPr lvl="1"/>
            <a:r>
              <a:rPr lang="en-US"/>
              <a:t>Bob runs out of cans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5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5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9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59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59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5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876B355-3F75-4AEA-B576-1BFA76166AD2}" type="slidenum">
              <a:rPr lang="x-none" sz="1400">
                <a:latin typeface="Comic Sans MS" pitchFamily="66" charset="0"/>
                <a:cs typeface="Arial" pitchFamily="34" charset="0"/>
              </a:rPr>
              <a:pPr algn="r" eaLnBrk="0" hangingPunct="0"/>
              <a:t>47</a:t>
            </a:fld>
            <a:endParaRPr lang="en-US" sz="1400">
              <a:latin typeface="Comic Sans MS" pitchFamily="66" charset="0"/>
              <a:cs typeface="Arial" pitchFamily="34" charset="0"/>
            </a:endParaRPr>
          </a:p>
        </p:txBody>
      </p:sp>
      <p:sp>
        <p:nvSpPr>
          <p:cNvPr id="119812" name="Rectangle 2"/>
          <p:cNvSpPr>
            <a:spLocks noGrp="1" noChangeArrowheads="1"/>
          </p:cNvSpPr>
          <p:nvPr>
            <p:ph type="title" idx="4294967295"/>
          </p:nvPr>
        </p:nvSpPr>
        <p:spPr/>
        <p:txBody>
          <a:bodyPr/>
          <a:lstStyle/>
          <a:p>
            <a:r>
              <a:rPr lang="en-US"/>
              <a:t>Interpretation</a:t>
            </a:r>
          </a:p>
        </p:txBody>
      </p:sp>
      <p:sp>
        <p:nvSpPr>
          <p:cNvPr id="119813" name="Rectangle 3"/>
          <p:cNvSpPr>
            <a:spLocks noGrp="1" noChangeArrowheads="1"/>
          </p:cNvSpPr>
          <p:nvPr>
            <p:ph type="body" idx="4294967295"/>
          </p:nvPr>
        </p:nvSpPr>
        <p:spPr/>
        <p:txBody>
          <a:bodyPr/>
          <a:lstStyle/>
          <a:p>
            <a:r>
              <a:rPr lang="en-US"/>
              <a:t>Cannot solve mutual exclusion with interrupts</a:t>
            </a:r>
          </a:p>
          <a:p>
            <a:pPr lvl="1"/>
            <a:r>
              <a:rPr lang="en-US"/>
              <a:t>Sender sets fixed bit in receiver’s space</a:t>
            </a:r>
          </a:p>
          <a:p>
            <a:pPr lvl="1"/>
            <a:r>
              <a:rPr lang="en-US"/>
              <a:t>Receiver resets bit when ready</a:t>
            </a:r>
          </a:p>
          <a:p>
            <a:pPr lvl="1"/>
            <a:r>
              <a:rPr lang="en-US"/>
              <a:t>Requires unbounded number of interrupt bits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6FA2C03-181B-4285-BECC-8AD720B9444E}" type="slidenum">
              <a:rPr lang="x-none" sz="1400">
                <a:latin typeface="Comic Sans MS" pitchFamily="66" charset="0"/>
                <a:cs typeface="Arial" pitchFamily="34" charset="0"/>
              </a:rPr>
              <a:pPr algn="r" eaLnBrk="0" hangingPunct="0"/>
              <a:t>48</a:t>
            </a:fld>
            <a:endParaRPr lang="en-US" sz="1400">
              <a:latin typeface="Comic Sans MS" pitchFamily="66" charset="0"/>
              <a:cs typeface="Arial" pitchFamily="34" charset="0"/>
            </a:endParaRPr>
          </a:p>
        </p:txBody>
      </p:sp>
      <p:sp>
        <p:nvSpPr>
          <p:cNvPr id="121860" name="Rectangle 2"/>
          <p:cNvSpPr>
            <a:spLocks noGrp="1" noChangeArrowheads="1"/>
          </p:cNvSpPr>
          <p:nvPr>
            <p:ph type="title" idx="4294967295"/>
          </p:nvPr>
        </p:nvSpPr>
        <p:spPr/>
        <p:txBody>
          <a:bodyPr/>
          <a:lstStyle/>
          <a:p>
            <a:r>
              <a:rPr lang="en-US"/>
              <a:t>Flag Protocol</a:t>
            </a:r>
          </a:p>
        </p:txBody>
      </p:sp>
      <p:grpSp>
        <p:nvGrpSpPr>
          <p:cNvPr id="121861" name="Group 3"/>
          <p:cNvGrpSpPr>
            <a:grpSpLocks/>
          </p:cNvGrpSpPr>
          <p:nvPr/>
        </p:nvGrpSpPr>
        <p:grpSpPr bwMode="auto">
          <a:xfrm>
            <a:off x="609600" y="1885950"/>
            <a:ext cx="1447800" cy="1295400"/>
            <a:chOff x="864" y="1968"/>
            <a:chExt cx="912" cy="816"/>
          </a:xfrm>
        </p:grpSpPr>
        <p:sp>
          <p:nvSpPr>
            <p:cNvPr id="121862"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3"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4"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5"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6"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7"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8"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9"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0"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1"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2"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1873" name="Group 15"/>
          <p:cNvGrpSpPr>
            <a:grpSpLocks/>
          </p:cNvGrpSpPr>
          <p:nvPr/>
        </p:nvGrpSpPr>
        <p:grpSpPr bwMode="auto">
          <a:xfrm flipH="1">
            <a:off x="7467600" y="1885950"/>
            <a:ext cx="1447800" cy="1295400"/>
            <a:chOff x="2832" y="2064"/>
            <a:chExt cx="912" cy="816"/>
          </a:xfrm>
        </p:grpSpPr>
        <p:sp>
          <p:nvSpPr>
            <p:cNvPr id="121874"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5"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6"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7"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8"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9"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80"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81"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82"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83"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84"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1885"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86"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21887"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21888" name="Group 30"/>
          <p:cNvGrpSpPr>
            <a:grpSpLocks/>
          </p:cNvGrpSpPr>
          <p:nvPr/>
        </p:nvGrpSpPr>
        <p:grpSpPr bwMode="auto">
          <a:xfrm>
            <a:off x="3429000" y="2057400"/>
            <a:ext cx="1905000" cy="1714500"/>
            <a:chOff x="1728" y="1008"/>
            <a:chExt cx="1968" cy="2376"/>
          </a:xfrm>
        </p:grpSpPr>
        <p:sp>
          <p:nvSpPr>
            <p:cNvPr id="121889"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1890"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91"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1892" name="Group 34"/>
          <p:cNvGrpSpPr>
            <a:grpSpLocks/>
          </p:cNvGrpSpPr>
          <p:nvPr/>
        </p:nvGrpSpPr>
        <p:grpSpPr bwMode="auto">
          <a:xfrm>
            <a:off x="6553200" y="4191000"/>
            <a:ext cx="1905000" cy="1714500"/>
            <a:chOff x="1728" y="1008"/>
            <a:chExt cx="1968" cy="2376"/>
          </a:xfrm>
        </p:grpSpPr>
        <p:sp>
          <p:nvSpPr>
            <p:cNvPr id="121893"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1894"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95"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1896" name="Group 38"/>
          <p:cNvGrpSpPr>
            <a:grpSpLocks/>
          </p:cNvGrpSpPr>
          <p:nvPr/>
        </p:nvGrpSpPr>
        <p:grpSpPr bwMode="auto">
          <a:xfrm>
            <a:off x="609600" y="4114800"/>
            <a:ext cx="1905000" cy="1714500"/>
            <a:chOff x="1728" y="1008"/>
            <a:chExt cx="1968" cy="2376"/>
          </a:xfrm>
        </p:grpSpPr>
        <p:sp>
          <p:nvSpPr>
            <p:cNvPr id="121897"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1898"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99"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1900" name="Group 42"/>
          <p:cNvGrpSpPr>
            <a:grpSpLocks/>
          </p:cNvGrpSpPr>
          <p:nvPr/>
        </p:nvGrpSpPr>
        <p:grpSpPr bwMode="auto">
          <a:xfrm>
            <a:off x="2057400" y="1485900"/>
            <a:ext cx="1057275" cy="1371600"/>
            <a:chOff x="1296" y="960"/>
            <a:chExt cx="666" cy="864"/>
          </a:xfrm>
        </p:grpSpPr>
        <p:sp>
          <p:nvSpPr>
            <p:cNvPr id="121901" name="Rectangle 43"/>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902" name="Rectangle 44"/>
            <p:cNvSpPr>
              <a:spLocks noChangeArrowheads="1"/>
            </p:cNvSpPr>
            <p:nvPr/>
          </p:nvSpPr>
          <p:spPr bwMode="auto">
            <a:xfrm>
              <a:off x="1512" y="1050"/>
              <a:ext cx="432" cy="43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903" name="Line 45"/>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21904" name="Rectangle 46"/>
            <p:cNvSpPr>
              <a:spLocks noChangeArrowheads="1"/>
            </p:cNvSpPr>
            <p:nvPr/>
          </p:nvSpPr>
          <p:spPr bwMode="auto">
            <a:xfrm>
              <a:off x="1296" y="960"/>
              <a:ext cx="432" cy="43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1905" name="Rectangle 48"/>
          <p:cNvSpPr>
            <a:spLocks noChangeArrowheads="1"/>
          </p:cNvSpPr>
          <p:nvPr/>
        </p:nvSpPr>
        <p:spPr bwMode="auto">
          <a:xfrm>
            <a:off x="6867525" y="1628775"/>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21906" name="Group 52"/>
          <p:cNvGrpSpPr>
            <a:grpSpLocks/>
          </p:cNvGrpSpPr>
          <p:nvPr/>
        </p:nvGrpSpPr>
        <p:grpSpPr bwMode="auto">
          <a:xfrm>
            <a:off x="5867400" y="1485900"/>
            <a:ext cx="1028700" cy="828675"/>
            <a:chOff x="3696" y="936"/>
            <a:chExt cx="648" cy="522"/>
          </a:xfrm>
        </p:grpSpPr>
        <p:sp>
          <p:nvSpPr>
            <p:cNvPr id="121907" name="Rectangle 49"/>
            <p:cNvSpPr>
              <a:spLocks noChangeArrowheads="1"/>
            </p:cNvSpPr>
            <p:nvPr/>
          </p:nvSpPr>
          <p:spPr bwMode="auto">
            <a:xfrm>
              <a:off x="3912" y="1026"/>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908" name="Line 50"/>
            <p:cNvSpPr>
              <a:spLocks noChangeShapeType="1"/>
            </p:cNvSpPr>
            <p:nvPr/>
          </p:nvSpPr>
          <p:spPr bwMode="auto">
            <a:xfrm flipV="1">
              <a:off x="3912" y="1368"/>
              <a:ext cx="216" cy="90"/>
            </a:xfrm>
            <a:prstGeom prst="line">
              <a:avLst/>
            </a:prstGeom>
            <a:noFill/>
            <a:ln w="38100">
              <a:solidFill>
                <a:schemeClr val="tx1"/>
              </a:solidFill>
              <a:round/>
              <a:headEnd/>
              <a:tailEnd/>
            </a:ln>
          </p:spPr>
          <p:txBody>
            <a:bodyPr wrap="none" anchor="ctr"/>
            <a:lstStyle/>
            <a:p>
              <a:endParaRPr lang="en-US"/>
            </a:p>
          </p:txBody>
        </p:sp>
        <p:sp>
          <p:nvSpPr>
            <p:cNvPr id="121909" name="Rectangle 51"/>
            <p:cNvSpPr>
              <a:spLocks noChangeArrowheads="1"/>
            </p:cNvSpPr>
            <p:nvPr/>
          </p:nvSpPr>
          <p:spPr bwMode="auto">
            <a:xfrm>
              <a:off x="3696" y="936"/>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5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36760A7-FBE0-486D-B07B-53D0D8A9214B}" type="slidenum">
              <a:rPr lang="x-none" sz="1400">
                <a:latin typeface="Comic Sans MS" pitchFamily="66" charset="0"/>
                <a:cs typeface="Arial" pitchFamily="34" charset="0"/>
              </a:rPr>
              <a:pPr algn="r" eaLnBrk="0" hangingPunct="0"/>
              <a:t>49</a:t>
            </a:fld>
            <a:endParaRPr lang="en-US" sz="1400">
              <a:latin typeface="Comic Sans MS" pitchFamily="66" charset="0"/>
              <a:cs typeface="Arial" pitchFamily="34" charset="0"/>
            </a:endParaRPr>
          </a:p>
        </p:txBody>
      </p:sp>
      <p:sp>
        <p:nvSpPr>
          <p:cNvPr id="123908" name="Rectangle 2"/>
          <p:cNvSpPr>
            <a:spLocks noGrp="1" noChangeArrowheads="1"/>
          </p:cNvSpPr>
          <p:nvPr>
            <p:ph type="title" idx="4294967295"/>
          </p:nvPr>
        </p:nvSpPr>
        <p:spPr/>
        <p:txBody>
          <a:bodyPr/>
          <a:lstStyle/>
          <a:p>
            <a:r>
              <a:rPr lang="en-US"/>
              <a:t>Alice’s Protocol (sort of)</a:t>
            </a:r>
          </a:p>
        </p:txBody>
      </p:sp>
      <p:grpSp>
        <p:nvGrpSpPr>
          <p:cNvPr id="123909" name="Group 3"/>
          <p:cNvGrpSpPr>
            <a:grpSpLocks/>
          </p:cNvGrpSpPr>
          <p:nvPr/>
        </p:nvGrpSpPr>
        <p:grpSpPr bwMode="auto">
          <a:xfrm>
            <a:off x="609600" y="1885950"/>
            <a:ext cx="1447800" cy="1295400"/>
            <a:chOff x="864" y="1968"/>
            <a:chExt cx="912" cy="816"/>
          </a:xfrm>
        </p:grpSpPr>
        <p:sp>
          <p:nvSpPr>
            <p:cNvPr id="123910"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1"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2"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3"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4"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5"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6"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7"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8"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9"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0"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3921" name="Group 15"/>
          <p:cNvGrpSpPr>
            <a:grpSpLocks/>
          </p:cNvGrpSpPr>
          <p:nvPr/>
        </p:nvGrpSpPr>
        <p:grpSpPr bwMode="auto">
          <a:xfrm flipH="1">
            <a:off x="7467600" y="1885950"/>
            <a:ext cx="1447800" cy="1295400"/>
            <a:chOff x="2832" y="2064"/>
            <a:chExt cx="912" cy="816"/>
          </a:xfrm>
        </p:grpSpPr>
        <p:sp>
          <p:nvSpPr>
            <p:cNvPr id="123922"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3"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4"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5"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6"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7"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8"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9"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30"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31"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32"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3933"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34"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23935"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23936" name="Group 30"/>
          <p:cNvGrpSpPr>
            <a:grpSpLocks/>
          </p:cNvGrpSpPr>
          <p:nvPr/>
        </p:nvGrpSpPr>
        <p:grpSpPr bwMode="auto">
          <a:xfrm>
            <a:off x="2362200" y="2819400"/>
            <a:ext cx="4837113" cy="2576513"/>
            <a:chOff x="209" y="768"/>
            <a:chExt cx="5046" cy="2688"/>
          </a:xfrm>
        </p:grpSpPr>
        <p:sp>
          <p:nvSpPr>
            <p:cNvPr id="123937" name="Oval 31"/>
            <p:cNvSpPr>
              <a:spLocks noChangeArrowheads="1"/>
            </p:cNvSpPr>
            <p:nvPr/>
          </p:nvSpPr>
          <p:spPr bwMode="auto">
            <a:xfrm>
              <a:off x="2122" y="2712"/>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38" name="Oval 32"/>
            <p:cNvSpPr>
              <a:spLocks noChangeArrowheads="1"/>
            </p:cNvSpPr>
            <p:nvPr/>
          </p:nvSpPr>
          <p:spPr bwMode="auto">
            <a:xfrm>
              <a:off x="3258" y="3120"/>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39" name="Oval 33"/>
            <p:cNvSpPr>
              <a:spLocks noChangeArrowheads="1"/>
            </p:cNvSpPr>
            <p:nvPr/>
          </p:nvSpPr>
          <p:spPr bwMode="auto">
            <a:xfrm>
              <a:off x="1156" y="2376"/>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40" name="Freeform 34"/>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41" name="Freeform 35"/>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23942" name="Group 36"/>
            <p:cNvGrpSpPr>
              <a:grpSpLocks/>
            </p:cNvGrpSpPr>
            <p:nvPr/>
          </p:nvGrpSpPr>
          <p:grpSpPr bwMode="auto">
            <a:xfrm flipH="1">
              <a:off x="209" y="768"/>
              <a:ext cx="1475" cy="1304"/>
              <a:chOff x="3552" y="2736"/>
              <a:chExt cx="1475" cy="1304"/>
            </a:xfrm>
          </p:grpSpPr>
          <p:sp>
            <p:nvSpPr>
              <p:cNvPr id="123943" name="Freeform 37"/>
              <p:cNvSpPr>
                <a:spLocks/>
              </p:cNvSpPr>
              <p:nvPr/>
            </p:nvSpPr>
            <p:spPr bwMode="auto">
              <a:xfrm>
                <a:off x="3552" y="2736"/>
                <a:ext cx="1475" cy="1304"/>
              </a:xfrm>
              <a:custGeom>
                <a:avLst/>
                <a:gdLst>
                  <a:gd name="T0" fmla="*/ 32 w 1728"/>
                  <a:gd name="T1" fmla="*/ 209 h 1664"/>
                  <a:gd name="T2" fmla="*/ 190 w 1728"/>
                  <a:gd name="T3" fmla="*/ 78 h 1664"/>
                  <a:gd name="T4" fmla="*/ 159 w 1728"/>
                  <a:gd name="T5" fmla="*/ 0 h 1664"/>
                  <a:gd name="T6" fmla="*/ 286 w 1728"/>
                  <a:gd name="T7" fmla="*/ 61 h 1664"/>
                  <a:gd name="T8" fmla="*/ 555 w 1728"/>
                  <a:gd name="T9" fmla="*/ 87 h 1664"/>
                  <a:gd name="T10" fmla="*/ 571 w 1728"/>
                  <a:gd name="T11" fmla="*/ 148 h 1664"/>
                  <a:gd name="T12" fmla="*/ 507 w 1728"/>
                  <a:gd name="T13" fmla="*/ 122 h 1664"/>
                  <a:gd name="T14" fmla="*/ 444 w 1728"/>
                  <a:gd name="T15" fmla="*/ 148 h 1664"/>
                  <a:gd name="T16" fmla="*/ 348 w 1728"/>
                  <a:gd name="T17" fmla="*/ 113 h 1664"/>
                  <a:gd name="T18" fmla="*/ 317 w 1728"/>
                  <a:gd name="T19" fmla="*/ 130 h 1664"/>
                  <a:gd name="T20" fmla="*/ 265 w 1728"/>
                  <a:gd name="T21" fmla="*/ 112 h 1664"/>
                  <a:gd name="T22" fmla="*/ 317 w 1728"/>
                  <a:gd name="T23" fmla="*/ 157 h 1664"/>
                  <a:gd name="T24" fmla="*/ 348 w 1728"/>
                  <a:gd name="T25" fmla="*/ 130 h 1664"/>
                  <a:gd name="T26" fmla="*/ 444 w 1728"/>
                  <a:gd name="T27" fmla="*/ 166 h 1664"/>
                  <a:gd name="T28" fmla="*/ 507 w 1728"/>
                  <a:gd name="T29" fmla="*/ 139 h 1664"/>
                  <a:gd name="T30" fmla="*/ 491 w 1728"/>
                  <a:gd name="T31" fmla="*/ 192 h 1664"/>
                  <a:gd name="T32" fmla="*/ 333 w 1728"/>
                  <a:gd name="T33" fmla="*/ 200 h 1664"/>
                  <a:gd name="T34" fmla="*/ 270 w 1728"/>
                  <a:gd name="T35" fmla="*/ 200 h 1664"/>
                  <a:gd name="T36" fmla="*/ 270 w 1728"/>
                  <a:gd name="T37" fmla="*/ 288 h 1664"/>
                  <a:gd name="T38" fmla="*/ 63 w 1728"/>
                  <a:gd name="T39" fmla="*/ 288 h 1664"/>
                  <a:gd name="T40" fmla="*/ 0 w 1728"/>
                  <a:gd name="T41" fmla="*/ 218 h 1664"/>
                  <a:gd name="T42" fmla="*/ 32 w 1728"/>
                  <a:gd name="T43" fmla="*/ 209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44" name="Oval 38"/>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3945" name="Freeform 39"/>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3946" name="Group 40"/>
          <p:cNvGrpSpPr>
            <a:grpSpLocks/>
          </p:cNvGrpSpPr>
          <p:nvPr/>
        </p:nvGrpSpPr>
        <p:grpSpPr bwMode="auto">
          <a:xfrm>
            <a:off x="3429000" y="2057400"/>
            <a:ext cx="1905000" cy="1714500"/>
            <a:chOff x="1728" y="1008"/>
            <a:chExt cx="1968" cy="2376"/>
          </a:xfrm>
        </p:grpSpPr>
        <p:sp>
          <p:nvSpPr>
            <p:cNvPr id="123947" name="AutoShape 4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3948" name="Freeform 4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49" name="Freeform 4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3950" name="Group 44"/>
          <p:cNvGrpSpPr>
            <a:grpSpLocks/>
          </p:cNvGrpSpPr>
          <p:nvPr/>
        </p:nvGrpSpPr>
        <p:grpSpPr bwMode="auto">
          <a:xfrm>
            <a:off x="6553200" y="4191000"/>
            <a:ext cx="1905000" cy="1714500"/>
            <a:chOff x="1728" y="1008"/>
            <a:chExt cx="1968" cy="2376"/>
          </a:xfrm>
        </p:grpSpPr>
        <p:sp>
          <p:nvSpPr>
            <p:cNvPr id="123951" name="AutoShape 4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3952" name="Freeform 4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53" name="Freeform 4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3954" name="Group 48"/>
          <p:cNvGrpSpPr>
            <a:grpSpLocks/>
          </p:cNvGrpSpPr>
          <p:nvPr/>
        </p:nvGrpSpPr>
        <p:grpSpPr bwMode="auto">
          <a:xfrm>
            <a:off x="609600" y="4114800"/>
            <a:ext cx="1905000" cy="1714500"/>
            <a:chOff x="1728" y="1008"/>
            <a:chExt cx="1968" cy="2376"/>
          </a:xfrm>
        </p:grpSpPr>
        <p:sp>
          <p:nvSpPr>
            <p:cNvPr id="123955" name="AutoShape 4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3956" name="Freeform 5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57" name="Freeform 5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3958" name="Group 52"/>
          <p:cNvGrpSpPr>
            <a:grpSpLocks/>
          </p:cNvGrpSpPr>
          <p:nvPr/>
        </p:nvGrpSpPr>
        <p:grpSpPr bwMode="auto">
          <a:xfrm>
            <a:off x="2057400" y="1524000"/>
            <a:ext cx="1057275" cy="1371600"/>
            <a:chOff x="1296" y="960"/>
            <a:chExt cx="666" cy="864"/>
          </a:xfrm>
        </p:grpSpPr>
        <p:sp>
          <p:nvSpPr>
            <p:cNvPr id="123959" name="Rectangle 53"/>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60" name="Rectangle 54"/>
            <p:cNvSpPr>
              <a:spLocks noChangeArrowheads="1"/>
            </p:cNvSpPr>
            <p:nvPr/>
          </p:nvSpPr>
          <p:spPr bwMode="auto">
            <a:xfrm>
              <a:off x="1512" y="1050"/>
              <a:ext cx="432" cy="43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61" name="Line 55"/>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23962" name="Rectangle 56"/>
            <p:cNvSpPr>
              <a:spLocks noChangeArrowheads="1"/>
            </p:cNvSpPr>
            <p:nvPr/>
          </p:nvSpPr>
          <p:spPr bwMode="auto">
            <a:xfrm>
              <a:off x="1296" y="960"/>
              <a:ext cx="432" cy="43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3963" name="Rectangle 57"/>
          <p:cNvSpPr>
            <a:spLocks noChangeArrowheads="1"/>
          </p:cNvSpPr>
          <p:nvPr/>
        </p:nvSpPr>
        <p:spPr bwMode="auto">
          <a:xfrm>
            <a:off x="6829425" y="1676400"/>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1"/>
          <p:cNvSpPr>
            <a:spLocks noGrp="1"/>
          </p:cNvSpPr>
          <p:nvPr>
            <p:ph type="ftr" sz="quarter" idx="10"/>
          </p:nvPr>
        </p:nvSpPr>
        <p:spPr/>
        <p:txBody>
          <a:bodyPr/>
          <a:lstStyle/>
          <a:p>
            <a:r>
              <a:rPr lang="en-US">
                <a:latin typeface="+mj-lt"/>
              </a:rPr>
              <a:t>Art of Multiprocessor Programming</a:t>
            </a:r>
          </a:p>
        </p:txBody>
      </p:sp>
      <p:sp>
        <p:nvSpPr>
          <p:cNvPr id="3379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4143809-277A-4774-A706-C60FAC670CF4}" type="slidenum">
              <a:rPr lang="x-none" sz="1400">
                <a:latin typeface="+mj-lt"/>
                <a:cs typeface="Arial" pitchFamily="34" charset="0"/>
              </a:rPr>
              <a:pPr algn="r" eaLnBrk="0" hangingPunct="0"/>
              <a:t>5</a:t>
            </a:fld>
            <a:endParaRPr lang="en-US" sz="1400">
              <a:latin typeface="+mj-lt"/>
              <a:cs typeface="Arial" pitchFamily="34" charset="0"/>
            </a:endParaRPr>
          </a:p>
        </p:txBody>
      </p:sp>
      <p:sp>
        <p:nvSpPr>
          <p:cNvPr id="264194"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a:solidFill>
                <a:srgbClr val="0000FF"/>
              </a:solidFill>
              <a:latin typeface="+mj-lt"/>
            </a:endParaRPr>
          </a:p>
        </p:txBody>
      </p:sp>
      <p:sp>
        <p:nvSpPr>
          <p:cNvPr id="33797" name="Rectangle 3"/>
          <p:cNvSpPr>
            <a:spLocks noGrp="1" noChangeArrowheads="1"/>
          </p:cNvSpPr>
          <p:nvPr>
            <p:ph type="title" idx="4294967295"/>
          </p:nvPr>
        </p:nvSpPr>
        <p:spPr>
          <a:xfrm>
            <a:off x="685800" y="420688"/>
            <a:ext cx="7772400" cy="1143000"/>
          </a:xfrm>
        </p:spPr>
        <p:txBody>
          <a:bodyPr/>
          <a:lstStyle/>
          <a:p>
            <a:r>
              <a:rPr lang="en-US"/>
              <a:t>Concurrent Computation</a:t>
            </a:r>
          </a:p>
        </p:txBody>
      </p:sp>
      <p:grpSp>
        <p:nvGrpSpPr>
          <p:cNvPr id="33798" name="Group 4"/>
          <p:cNvGrpSpPr>
            <a:grpSpLocks/>
          </p:cNvGrpSpPr>
          <p:nvPr/>
        </p:nvGrpSpPr>
        <p:grpSpPr bwMode="auto">
          <a:xfrm>
            <a:off x="2286000" y="1851025"/>
            <a:ext cx="1379538" cy="1174750"/>
            <a:chOff x="1043" y="2525"/>
            <a:chExt cx="869" cy="740"/>
          </a:xfrm>
        </p:grpSpPr>
        <p:sp>
          <p:nvSpPr>
            <p:cNvPr id="33799" name="Freeform 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0" name="Freeform 6"/>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1" name="Freeform 7"/>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2" name="Freeform 8"/>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3" name="Freeform 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4" name="Freeform 10"/>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5" name="Freeform 11"/>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6" name="Freeform 12"/>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7" name="AutoShape 1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08" name="Rectangle 1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grpSp>
      <p:sp>
        <p:nvSpPr>
          <p:cNvPr id="33809" name="Oval 15"/>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0" name="Oval 16"/>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1" name="Oval 17"/>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2" name="Oval 18"/>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3" name="Oval 19"/>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4" name="AutoShape 20"/>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5" name="AutoShape 21"/>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6" name="AutoShape 22"/>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7" name="AutoShape 23"/>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8" name="AutoShape 24"/>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9" name="Text Box 25"/>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mj-lt"/>
              </a:rPr>
              <a:t>memory</a:t>
            </a:r>
          </a:p>
        </p:txBody>
      </p:sp>
      <p:sp>
        <p:nvSpPr>
          <p:cNvPr id="33820" name="Freeform 26"/>
          <p:cNvSpPr>
            <a:spLocks/>
          </p:cNvSpPr>
          <p:nvPr/>
        </p:nvSpPr>
        <p:spPr bwMode="auto">
          <a:xfrm>
            <a:off x="3200400" y="2881313"/>
            <a:ext cx="485775" cy="1919287"/>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33821" name="AutoShape 27"/>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hangingPunct="0"/>
            <a:endParaRPr lang="en-US" sz="4400" b="1">
              <a:solidFill>
                <a:srgbClr val="0000FF"/>
              </a:solidFill>
              <a:latin typeface="+mj-lt"/>
            </a:endParaRPr>
          </a:p>
        </p:txBody>
      </p:sp>
      <p:sp>
        <p:nvSpPr>
          <p:cNvPr id="33822" name="Text Box 28"/>
          <p:cNvSpPr txBox="1">
            <a:spLocks noChangeArrowheads="1"/>
          </p:cNvSpPr>
          <p:nvPr/>
        </p:nvSpPr>
        <p:spPr bwMode="auto">
          <a:xfrm>
            <a:off x="1597049" y="5181600"/>
            <a:ext cx="1277914" cy="584775"/>
          </a:xfrm>
          <a:prstGeom prst="rect">
            <a:avLst/>
          </a:prstGeom>
          <a:noFill/>
          <a:ln w="9525">
            <a:noFill/>
            <a:miter lim="800000"/>
            <a:headEnd/>
            <a:tailEnd/>
          </a:ln>
        </p:spPr>
        <p:txBody>
          <a:bodyPr wrap="none">
            <a:spAutoFit/>
          </a:bodyPr>
          <a:lstStyle/>
          <a:p>
            <a:pPr algn="r" eaLnBrk="0" hangingPunct="0"/>
            <a:r>
              <a:rPr lang="en-US" sz="3200">
                <a:solidFill>
                  <a:schemeClr val="bg2"/>
                </a:solidFill>
                <a:latin typeface="+mj-lt"/>
              </a:rPr>
              <a:t>object</a:t>
            </a:r>
          </a:p>
        </p:txBody>
      </p:sp>
      <p:sp>
        <p:nvSpPr>
          <p:cNvPr id="33823" name="AutoShape 29"/>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hangingPunct="0"/>
            <a:endParaRPr lang="en-US" sz="4400" b="1">
              <a:solidFill>
                <a:srgbClr val="0000FF"/>
              </a:solidFill>
              <a:latin typeface="+mj-lt"/>
            </a:endParaRPr>
          </a:p>
        </p:txBody>
      </p:sp>
      <p:sp>
        <p:nvSpPr>
          <p:cNvPr id="33824" name="Text Box 30"/>
          <p:cNvSpPr txBox="1">
            <a:spLocks noChangeArrowheads="1"/>
          </p:cNvSpPr>
          <p:nvPr/>
        </p:nvSpPr>
        <p:spPr bwMode="auto">
          <a:xfrm>
            <a:off x="6321449" y="5334000"/>
            <a:ext cx="1277914" cy="584775"/>
          </a:xfrm>
          <a:prstGeom prst="rect">
            <a:avLst/>
          </a:prstGeom>
          <a:noFill/>
          <a:ln w="9525">
            <a:noFill/>
            <a:miter lim="800000"/>
            <a:headEnd/>
            <a:tailEnd/>
          </a:ln>
        </p:spPr>
        <p:txBody>
          <a:bodyPr wrap="none">
            <a:spAutoFit/>
          </a:bodyPr>
          <a:lstStyle/>
          <a:p>
            <a:pPr algn="r" eaLnBrk="0" hangingPunct="0"/>
            <a:r>
              <a:rPr lang="en-US" sz="3200">
                <a:solidFill>
                  <a:schemeClr val="bg2"/>
                </a:solidFill>
                <a:latin typeface="+mj-lt"/>
              </a:rPr>
              <a:t>object</a:t>
            </a:r>
          </a:p>
        </p:txBody>
      </p:sp>
      <p:sp>
        <p:nvSpPr>
          <p:cNvPr id="33825" name="Oval 31"/>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26" name="Oval 32"/>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27" name="Freeform 33"/>
          <p:cNvSpPr>
            <a:spLocks/>
          </p:cNvSpPr>
          <p:nvPr/>
        </p:nvSpPr>
        <p:spPr bwMode="auto">
          <a:xfrm>
            <a:off x="5343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28" name="Freeform 34"/>
          <p:cNvSpPr>
            <a:spLocks/>
          </p:cNvSpPr>
          <p:nvPr/>
        </p:nvSpPr>
        <p:spPr bwMode="auto">
          <a:xfrm>
            <a:off x="5292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29" name="Freeform 35"/>
          <p:cNvSpPr>
            <a:spLocks/>
          </p:cNvSpPr>
          <p:nvPr/>
        </p:nvSpPr>
        <p:spPr bwMode="auto">
          <a:xfrm>
            <a:off x="5241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0" name="Freeform 36"/>
          <p:cNvSpPr>
            <a:spLocks/>
          </p:cNvSpPr>
          <p:nvPr/>
        </p:nvSpPr>
        <p:spPr bwMode="auto">
          <a:xfrm>
            <a:off x="5191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1" name="Freeform 37"/>
          <p:cNvSpPr>
            <a:spLocks/>
          </p:cNvSpPr>
          <p:nvPr/>
        </p:nvSpPr>
        <p:spPr bwMode="auto">
          <a:xfrm flipH="1">
            <a:off x="4191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2" name="Freeform 38"/>
          <p:cNvSpPr>
            <a:spLocks/>
          </p:cNvSpPr>
          <p:nvPr/>
        </p:nvSpPr>
        <p:spPr bwMode="auto">
          <a:xfrm flipH="1">
            <a:off x="4333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3" name="Freeform 39"/>
          <p:cNvSpPr>
            <a:spLocks/>
          </p:cNvSpPr>
          <p:nvPr/>
        </p:nvSpPr>
        <p:spPr bwMode="auto">
          <a:xfrm flipH="1">
            <a:off x="4510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4" name="Freeform 40"/>
          <p:cNvSpPr>
            <a:spLocks/>
          </p:cNvSpPr>
          <p:nvPr/>
        </p:nvSpPr>
        <p:spPr bwMode="auto">
          <a:xfrm flipH="1">
            <a:off x="4446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5" name="AutoShape 41"/>
          <p:cNvSpPr>
            <a:spLocks noChangeArrowheads="1"/>
          </p:cNvSpPr>
          <p:nvPr/>
        </p:nvSpPr>
        <p:spPr bwMode="auto">
          <a:xfrm flipV="1">
            <a:off x="4381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36" name="Rectangle 42"/>
          <p:cNvSpPr>
            <a:spLocks noChangeArrowheads="1"/>
          </p:cNvSpPr>
          <p:nvPr/>
        </p:nvSpPr>
        <p:spPr bwMode="auto">
          <a:xfrm>
            <a:off x="4381500" y="2746375"/>
            <a:ext cx="1042988" cy="249238"/>
          </a:xfrm>
          <a:prstGeom prst="rect">
            <a:avLst/>
          </a:prstGeom>
          <a:solidFill>
            <a:srgbClr val="FFFF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37" name="Freeform 43"/>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8" name="Freeform 44"/>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9" name="Freeform 45"/>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0" name="Freeform 46"/>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1" name="Freeform 47"/>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2" name="Freeform 48"/>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3" name="Freeform 49"/>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4" name="Freeform 50"/>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5" name="AutoShape 51"/>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46" name="Rectangle 52"/>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47" name="Freeform 53"/>
          <p:cNvSpPr>
            <a:spLocks/>
          </p:cNvSpPr>
          <p:nvPr/>
        </p:nvSpPr>
        <p:spPr bwMode="auto">
          <a:xfrm>
            <a:off x="4191000" y="2928938"/>
            <a:ext cx="1397000" cy="1846262"/>
          </a:xfrm>
          <a:custGeom>
            <a:avLst/>
            <a:gdLst>
              <a:gd name="T0" fmla="*/ 2147483647 w 880"/>
              <a:gd name="T1" fmla="*/ 0 h 1136"/>
              <a:gd name="T2" fmla="*/ 2147483647 w 880"/>
              <a:gd name="T3" fmla="*/ 2147483647 h 1136"/>
              <a:gd name="T4" fmla="*/ 0 w 880"/>
              <a:gd name="T5" fmla="*/ 2147483647 h 1136"/>
              <a:gd name="T6" fmla="*/ 0 60000 65536"/>
              <a:gd name="T7" fmla="*/ 0 60000 65536"/>
              <a:gd name="T8" fmla="*/ 0 60000 65536"/>
              <a:gd name="T9" fmla="*/ 0 w 880"/>
              <a:gd name="T10" fmla="*/ 0 h 1136"/>
              <a:gd name="T11" fmla="*/ 880 w 880"/>
              <a:gd name="T12" fmla="*/ 1136 h 1136"/>
            </a:gdLst>
            <a:ahLst/>
            <a:cxnLst>
              <a:cxn ang="T6">
                <a:pos x="T0" y="T1"/>
              </a:cxn>
              <a:cxn ang="T7">
                <a:pos x="T2" y="T3"/>
              </a:cxn>
              <a:cxn ang="T8">
                <a:pos x="T4" y="T5"/>
              </a:cxn>
            </a:cxnLst>
            <a:rect l="T9" t="T10" r="T11" b="T12"/>
            <a:pathLst>
              <a:path w="880" h="1136">
                <a:moveTo>
                  <a:pt x="48" y="0"/>
                </a:moveTo>
                <a:lnTo>
                  <a:pt x="880" y="1136"/>
                </a:lnTo>
                <a:lnTo>
                  <a:pt x="0" y="48"/>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33848" name="Freeform 54"/>
          <p:cNvSpPr>
            <a:spLocks/>
          </p:cNvSpPr>
          <p:nvPr/>
        </p:nvSpPr>
        <p:spPr bwMode="auto">
          <a:xfrm>
            <a:off x="6516688" y="2914650"/>
            <a:ext cx="976312" cy="122237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33849" name="Text Box 55"/>
          <p:cNvSpPr txBox="1">
            <a:spLocks noChangeArrowheads="1"/>
          </p:cNvSpPr>
          <p:nvPr/>
        </p:nvSpPr>
        <p:spPr bwMode="auto">
          <a:xfrm rot="-3848018">
            <a:off x="1127406" y="1857089"/>
            <a:ext cx="1550424" cy="584775"/>
          </a:xfrm>
          <a:prstGeom prst="rect">
            <a:avLst/>
          </a:prstGeom>
          <a:noFill/>
          <a:ln w="9525">
            <a:noFill/>
            <a:miter lim="800000"/>
            <a:headEnd/>
            <a:tailEnd/>
          </a:ln>
        </p:spPr>
        <p:txBody>
          <a:bodyPr wrap="none">
            <a:spAutoFit/>
          </a:bodyPr>
          <a:lstStyle/>
          <a:p>
            <a:pPr algn="r" eaLnBrk="0" hangingPunct="0"/>
            <a:r>
              <a:rPr lang="en-US" sz="3200">
                <a:solidFill>
                  <a:srgbClr val="FF0000"/>
                </a:solidFill>
                <a:latin typeface="+mj-lt"/>
              </a:rPr>
              <a:t>threads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EF3EF7B-B86D-4370-BC96-FABE258920D4}" type="slidenum">
              <a:rPr lang="x-none" sz="1400">
                <a:latin typeface="Comic Sans MS" pitchFamily="66" charset="0"/>
                <a:cs typeface="Arial" pitchFamily="34" charset="0"/>
              </a:rPr>
              <a:pPr algn="r" eaLnBrk="0" hangingPunct="0"/>
              <a:t>50</a:t>
            </a:fld>
            <a:endParaRPr lang="en-US" sz="1400">
              <a:latin typeface="Comic Sans MS" pitchFamily="66" charset="0"/>
              <a:cs typeface="Arial" pitchFamily="34" charset="0"/>
            </a:endParaRPr>
          </a:p>
        </p:txBody>
      </p:sp>
      <p:sp>
        <p:nvSpPr>
          <p:cNvPr id="125956" name="Rectangle 2"/>
          <p:cNvSpPr>
            <a:spLocks noGrp="1" noChangeArrowheads="1"/>
          </p:cNvSpPr>
          <p:nvPr>
            <p:ph type="title" idx="4294967295"/>
          </p:nvPr>
        </p:nvSpPr>
        <p:spPr/>
        <p:txBody>
          <a:bodyPr/>
          <a:lstStyle/>
          <a:p>
            <a:r>
              <a:rPr lang="en-US"/>
              <a:t>Bob’s Protocol (sort of)</a:t>
            </a:r>
          </a:p>
        </p:txBody>
      </p:sp>
      <p:grpSp>
        <p:nvGrpSpPr>
          <p:cNvPr id="125957" name="Group 3"/>
          <p:cNvGrpSpPr>
            <a:grpSpLocks/>
          </p:cNvGrpSpPr>
          <p:nvPr/>
        </p:nvGrpSpPr>
        <p:grpSpPr bwMode="auto">
          <a:xfrm>
            <a:off x="609600" y="1743075"/>
            <a:ext cx="1447800" cy="1295400"/>
            <a:chOff x="864" y="1968"/>
            <a:chExt cx="912" cy="816"/>
          </a:xfrm>
        </p:grpSpPr>
        <p:sp>
          <p:nvSpPr>
            <p:cNvPr id="125958"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59"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0"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1"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2"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3"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4"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5"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6"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7"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8"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5969" name="Group 15"/>
          <p:cNvGrpSpPr>
            <a:grpSpLocks/>
          </p:cNvGrpSpPr>
          <p:nvPr/>
        </p:nvGrpSpPr>
        <p:grpSpPr bwMode="auto">
          <a:xfrm flipH="1">
            <a:off x="7467600" y="1743075"/>
            <a:ext cx="1447800" cy="1295400"/>
            <a:chOff x="2832" y="2064"/>
            <a:chExt cx="912" cy="816"/>
          </a:xfrm>
        </p:grpSpPr>
        <p:sp>
          <p:nvSpPr>
            <p:cNvPr id="125970"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1"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2"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3"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4"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5"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6"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7"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8"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9"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80"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5981"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82" name="Text Box 28"/>
          <p:cNvSpPr txBox="1">
            <a:spLocks noChangeArrowheads="1"/>
          </p:cNvSpPr>
          <p:nvPr/>
        </p:nvSpPr>
        <p:spPr bwMode="auto">
          <a:xfrm>
            <a:off x="1308100" y="2130425"/>
            <a:ext cx="444500" cy="519113"/>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25983" name="Text Box 29"/>
          <p:cNvSpPr txBox="1">
            <a:spLocks noChangeArrowheads="1"/>
          </p:cNvSpPr>
          <p:nvPr/>
        </p:nvSpPr>
        <p:spPr bwMode="auto">
          <a:xfrm>
            <a:off x="7808913" y="2130425"/>
            <a:ext cx="407987" cy="519113"/>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25984" name="Group 30"/>
          <p:cNvGrpSpPr>
            <a:grpSpLocks/>
          </p:cNvGrpSpPr>
          <p:nvPr/>
        </p:nvGrpSpPr>
        <p:grpSpPr bwMode="auto">
          <a:xfrm>
            <a:off x="3429000" y="2057400"/>
            <a:ext cx="1905000" cy="1714500"/>
            <a:chOff x="1728" y="1008"/>
            <a:chExt cx="1968" cy="2376"/>
          </a:xfrm>
        </p:grpSpPr>
        <p:sp>
          <p:nvSpPr>
            <p:cNvPr id="125985"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5986"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87"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5988" name="Group 34"/>
          <p:cNvGrpSpPr>
            <a:grpSpLocks/>
          </p:cNvGrpSpPr>
          <p:nvPr/>
        </p:nvGrpSpPr>
        <p:grpSpPr bwMode="auto">
          <a:xfrm>
            <a:off x="6553200" y="4191000"/>
            <a:ext cx="1905000" cy="1714500"/>
            <a:chOff x="1728" y="1008"/>
            <a:chExt cx="1968" cy="2376"/>
          </a:xfrm>
        </p:grpSpPr>
        <p:sp>
          <p:nvSpPr>
            <p:cNvPr id="125989"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5990"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91"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5992" name="Group 38"/>
          <p:cNvGrpSpPr>
            <a:grpSpLocks/>
          </p:cNvGrpSpPr>
          <p:nvPr/>
        </p:nvGrpSpPr>
        <p:grpSpPr bwMode="auto">
          <a:xfrm>
            <a:off x="609600" y="4114800"/>
            <a:ext cx="1905000" cy="1714500"/>
            <a:chOff x="1728" y="1008"/>
            <a:chExt cx="1968" cy="2376"/>
          </a:xfrm>
        </p:grpSpPr>
        <p:sp>
          <p:nvSpPr>
            <p:cNvPr id="125993"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5994"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95"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5996" name="Group 42"/>
          <p:cNvGrpSpPr>
            <a:grpSpLocks/>
          </p:cNvGrpSpPr>
          <p:nvPr/>
        </p:nvGrpSpPr>
        <p:grpSpPr bwMode="auto">
          <a:xfrm>
            <a:off x="5943600" y="1704975"/>
            <a:ext cx="1057275" cy="1371600"/>
            <a:chOff x="1296" y="960"/>
            <a:chExt cx="666" cy="864"/>
          </a:xfrm>
        </p:grpSpPr>
        <p:sp>
          <p:nvSpPr>
            <p:cNvPr id="125997" name="Rectangle 43"/>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98" name="Rectangle 44"/>
            <p:cNvSpPr>
              <a:spLocks noChangeArrowheads="1"/>
            </p:cNvSpPr>
            <p:nvPr/>
          </p:nvSpPr>
          <p:spPr bwMode="auto">
            <a:xfrm>
              <a:off x="1512" y="1050"/>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99" name="Line 45"/>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26000" name="Rectangle 46"/>
            <p:cNvSpPr>
              <a:spLocks noChangeArrowheads="1"/>
            </p:cNvSpPr>
            <p:nvPr/>
          </p:nvSpPr>
          <p:spPr bwMode="auto">
            <a:xfrm>
              <a:off x="1296" y="960"/>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6001" name="Rectangle 47"/>
          <p:cNvSpPr>
            <a:spLocks noChangeArrowheads="1"/>
          </p:cNvSpPr>
          <p:nvPr/>
        </p:nvSpPr>
        <p:spPr bwMode="auto">
          <a:xfrm>
            <a:off x="2590800" y="1776413"/>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2" name="Oval 48"/>
          <p:cNvSpPr>
            <a:spLocks noChangeArrowheads="1"/>
          </p:cNvSpPr>
          <p:nvPr/>
        </p:nvSpPr>
        <p:spPr bwMode="auto">
          <a:xfrm flipH="1">
            <a:off x="4440238" y="4683125"/>
            <a:ext cx="925512" cy="32226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3" name="Oval 49"/>
          <p:cNvSpPr>
            <a:spLocks noChangeArrowheads="1"/>
          </p:cNvSpPr>
          <p:nvPr/>
        </p:nvSpPr>
        <p:spPr bwMode="auto">
          <a:xfrm flipH="1">
            <a:off x="3351213" y="5073650"/>
            <a:ext cx="925512" cy="32226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4" name="Oval 50"/>
          <p:cNvSpPr>
            <a:spLocks noChangeArrowheads="1"/>
          </p:cNvSpPr>
          <p:nvPr/>
        </p:nvSpPr>
        <p:spPr bwMode="auto">
          <a:xfrm flipH="1">
            <a:off x="5365750" y="4360863"/>
            <a:ext cx="925513" cy="322262"/>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5" name="Freeform 51"/>
          <p:cNvSpPr>
            <a:spLocks/>
          </p:cNvSpPr>
          <p:nvPr/>
        </p:nvSpPr>
        <p:spPr bwMode="auto">
          <a:xfrm flipH="1">
            <a:off x="4217988" y="3556000"/>
            <a:ext cx="1852612" cy="1066800"/>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6" name="Freeform 52"/>
          <p:cNvSpPr>
            <a:spLocks/>
          </p:cNvSpPr>
          <p:nvPr/>
        </p:nvSpPr>
        <p:spPr bwMode="auto">
          <a:xfrm flipH="1">
            <a:off x="3292475" y="3903663"/>
            <a:ext cx="1851025" cy="1068387"/>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7" name="Freeform 53"/>
          <p:cNvSpPr>
            <a:spLocks/>
          </p:cNvSpPr>
          <p:nvPr/>
        </p:nvSpPr>
        <p:spPr bwMode="auto">
          <a:xfrm>
            <a:off x="5784850" y="2819400"/>
            <a:ext cx="1414463" cy="1249363"/>
          </a:xfrm>
          <a:custGeom>
            <a:avLst/>
            <a:gdLst>
              <a:gd name="T0" fmla="*/ 2147483647 w 1728"/>
              <a:gd name="T1" fmla="*/ 2147483647 h 1664"/>
              <a:gd name="T2" fmla="*/ 2147483647 w 1728"/>
              <a:gd name="T3" fmla="*/ 2147483647 h 1664"/>
              <a:gd name="T4" fmla="*/ 2147483647 w 1728"/>
              <a:gd name="T5" fmla="*/ 0 h 1664"/>
              <a:gd name="T6" fmla="*/ 2147483647 w 1728"/>
              <a:gd name="T7" fmla="*/ 2147483647 h 1664"/>
              <a:gd name="T8" fmla="*/ 2147483647 w 1728"/>
              <a:gd name="T9" fmla="*/ 2147483647 h 1664"/>
              <a:gd name="T10" fmla="*/ 2147483647 w 1728"/>
              <a:gd name="T11" fmla="*/ 2147483647 h 1664"/>
              <a:gd name="T12" fmla="*/ 2147483647 w 1728"/>
              <a:gd name="T13" fmla="*/ 2147483647 h 1664"/>
              <a:gd name="T14" fmla="*/ 2147483647 w 1728"/>
              <a:gd name="T15" fmla="*/ 2147483647 h 1664"/>
              <a:gd name="T16" fmla="*/ 2147483647 w 1728"/>
              <a:gd name="T17" fmla="*/ 2147483647 h 1664"/>
              <a:gd name="T18" fmla="*/ 2147483647 w 1728"/>
              <a:gd name="T19" fmla="*/ 2147483647 h 1664"/>
              <a:gd name="T20" fmla="*/ 2147483647 w 1728"/>
              <a:gd name="T21" fmla="*/ 2147483647 h 1664"/>
              <a:gd name="T22" fmla="*/ 2147483647 w 1728"/>
              <a:gd name="T23" fmla="*/ 2147483647 h 1664"/>
              <a:gd name="T24" fmla="*/ 2147483647 w 1728"/>
              <a:gd name="T25" fmla="*/ 2147483647 h 1664"/>
              <a:gd name="T26" fmla="*/ 2147483647 w 1728"/>
              <a:gd name="T27" fmla="*/ 2147483647 h 1664"/>
              <a:gd name="T28" fmla="*/ 2147483647 w 1728"/>
              <a:gd name="T29" fmla="*/ 2147483647 h 1664"/>
              <a:gd name="T30" fmla="*/ 2147483647 w 1728"/>
              <a:gd name="T31" fmla="*/ 2147483647 h 1664"/>
              <a:gd name="T32" fmla="*/ 2147483647 w 1728"/>
              <a:gd name="T33" fmla="*/ 2147483647 h 1664"/>
              <a:gd name="T34" fmla="*/ 2147483647 w 1728"/>
              <a:gd name="T35" fmla="*/ 2147483647 h 1664"/>
              <a:gd name="T36" fmla="*/ 2147483647 w 1728"/>
              <a:gd name="T37" fmla="*/ 2147483647 h 1664"/>
              <a:gd name="T38" fmla="*/ 2147483647 w 1728"/>
              <a:gd name="T39" fmla="*/ 2147483647 h 1664"/>
              <a:gd name="T40" fmla="*/ 0 w 1728"/>
              <a:gd name="T41" fmla="*/ 2147483647 h 1664"/>
              <a:gd name="T42" fmla="*/ 2147483647 w 1728"/>
              <a:gd name="T43" fmla="*/ 2147483647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8" name="Oval 54"/>
          <p:cNvSpPr>
            <a:spLocks noChangeArrowheads="1"/>
          </p:cNvSpPr>
          <p:nvPr/>
        </p:nvSpPr>
        <p:spPr bwMode="auto">
          <a:xfrm>
            <a:off x="6291263" y="3141663"/>
            <a:ext cx="117475" cy="107950"/>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9" name="Freeform 55"/>
          <p:cNvSpPr>
            <a:spLocks/>
          </p:cNvSpPr>
          <p:nvPr/>
        </p:nvSpPr>
        <p:spPr bwMode="auto">
          <a:xfrm flipH="1">
            <a:off x="2362200" y="4016375"/>
            <a:ext cx="1779588" cy="1311275"/>
          </a:xfrm>
          <a:custGeom>
            <a:avLst/>
            <a:gdLst>
              <a:gd name="T0" fmla="*/ 2147483647 w 1856"/>
              <a:gd name="T1" fmla="*/ 2147483647 h 1367"/>
              <a:gd name="T2" fmla="*/ 2147483647 w 1856"/>
              <a:gd name="T3" fmla="*/ 2147483647 h 1367"/>
              <a:gd name="T4" fmla="*/ 2147483647 w 1856"/>
              <a:gd name="T5" fmla="*/ 2147483647 h 1367"/>
              <a:gd name="T6" fmla="*/ 2147483647 w 1856"/>
              <a:gd name="T7" fmla="*/ 2147483647 h 1367"/>
              <a:gd name="T8" fmla="*/ 2147483647 w 1856"/>
              <a:gd name="T9" fmla="*/ 2147483647 h 1367"/>
              <a:gd name="T10" fmla="*/ 2147483647 w 1856"/>
              <a:gd name="T11" fmla="*/ 2147483647 h 1367"/>
              <a:gd name="T12" fmla="*/ 2147483647 w 1856"/>
              <a:gd name="T13" fmla="*/ 2147483647 h 1367"/>
              <a:gd name="T14" fmla="*/ 2147483647 w 1856"/>
              <a:gd name="T15" fmla="*/ 2147483647 h 1367"/>
              <a:gd name="T16" fmla="*/ 2147483647 w 1856"/>
              <a:gd name="T17" fmla="*/ 21474836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8"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7BA80F5-074F-4892-A44B-B660FB2D4533}" type="slidenum">
              <a:rPr lang="x-none" sz="1400">
                <a:latin typeface="Comic Sans MS" pitchFamily="66" charset="0"/>
                <a:cs typeface="Arial" pitchFamily="34" charset="0"/>
              </a:rPr>
              <a:pPr algn="r" eaLnBrk="0" hangingPunct="0"/>
              <a:t>51</a:t>
            </a:fld>
            <a:endParaRPr lang="en-US" sz="1400">
              <a:latin typeface="Comic Sans MS" pitchFamily="66" charset="0"/>
              <a:cs typeface="Arial" pitchFamily="34" charset="0"/>
            </a:endParaRPr>
          </a:p>
        </p:txBody>
      </p:sp>
      <p:sp>
        <p:nvSpPr>
          <p:cNvPr id="128004" name="Rectangle 2"/>
          <p:cNvSpPr>
            <a:spLocks noGrp="1" noChangeArrowheads="1"/>
          </p:cNvSpPr>
          <p:nvPr>
            <p:ph type="title" idx="4294967295"/>
          </p:nvPr>
        </p:nvSpPr>
        <p:spPr/>
        <p:txBody>
          <a:bodyPr/>
          <a:lstStyle/>
          <a:p>
            <a:r>
              <a:rPr lang="en-US"/>
              <a:t>Alice’s Protocol</a:t>
            </a:r>
          </a:p>
        </p:txBody>
      </p:sp>
      <p:sp>
        <p:nvSpPr>
          <p:cNvPr id="128005" name="Rectangle 3"/>
          <p:cNvSpPr>
            <a:spLocks noGrp="1" noChangeArrowheads="1"/>
          </p:cNvSpPr>
          <p:nvPr>
            <p:ph type="body" idx="4294967295"/>
          </p:nvPr>
        </p:nvSpPr>
        <p:spPr/>
        <p:txBody>
          <a:bodyPr/>
          <a:lstStyle/>
          <a:p>
            <a:endParaRPr lang="en-US"/>
          </a:p>
          <a:p>
            <a:r>
              <a:rPr lang="en-US"/>
              <a:t>Raise flag</a:t>
            </a:r>
          </a:p>
          <a:p>
            <a:r>
              <a:rPr lang="en-US"/>
              <a:t>Wait until Bob’s flag is down</a:t>
            </a:r>
          </a:p>
          <a:p>
            <a:r>
              <a:rPr lang="en-US"/>
              <a:t>Unleash pet</a:t>
            </a:r>
          </a:p>
          <a:p>
            <a:r>
              <a:rPr lang="en-US"/>
              <a:t>Lower flag when pet returns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atin typeface="+mj-lt"/>
              </a:rPr>
              <a:t>Art of Multiprocessor Programming</a:t>
            </a:r>
          </a:p>
        </p:txBody>
      </p:sp>
      <p:sp>
        <p:nvSpPr>
          <p:cNvPr id="13005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2E7D878-D5F6-42E2-B220-18C60657AD1B}" type="slidenum">
              <a:rPr lang="x-none" sz="1400">
                <a:latin typeface="Comic Sans MS" pitchFamily="66" charset="0"/>
                <a:cs typeface="Arial" pitchFamily="34" charset="0"/>
              </a:rPr>
              <a:pPr algn="r" eaLnBrk="0" hangingPunct="0"/>
              <a:t>52</a:t>
            </a:fld>
            <a:endParaRPr lang="en-US" sz="1400">
              <a:latin typeface="Comic Sans MS" pitchFamily="66" charset="0"/>
              <a:cs typeface="Arial" pitchFamily="34" charset="0"/>
            </a:endParaRPr>
          </a:p>
        </p:txBody>
      </p:sp>
      <p:sp>
        <p:nvSpPr>
          <p:cNvPr id="130052" name="Rectangle 2"/>
          <p:cNvSpPr>
            <a:spLocks noGrp="1" noChangeArrowheads="1"/>
          </p:cNvSpPr>
          <p:nvPr>
            <p:ph type="title" idx="4294967295"/>
          </p:nvPr>
        </p:nvSpPr>
        <p:spPr/>
        <p:txBody>
          <a:bodyPr/>
          <a:lstStyle/>
          <a:p>
            <a:r>
              <a:rPr lang="en-US"/>
              <a:t>Bob’s Protocol</a:t>
            </a:r>
            <a:endParaRPr lang="en-US" sz="3200"/>
          </a:p>
        </p:txBody>
      </p:sp>
      <p:sp>
        <p:nvSpPr>
          <p:cNvPr id="130053" name="Rectangle 3"/>
          <p:cNvSpPr>
            <a:spLocks noGrp="1" noChangeArrowheads="1"/>
          </p:cNvSpPr>
          <p:nvPr>
            <p:ph type="body" idx="4294967295"/>
          </p:nvPr>
        </p:nvSpPr>
        <p:spPr/>
        <p:txBody>
          <a:bodyPr/>
          <a:lstStyle/>
          <a:p>
            <a:endParaRPr lang="en-US"/>
          </a:p>
          <a:p>
            <a:r>
              <a:rPr lang="en-US"/>
              <a:t>Raise flag</a:t>
            </a:r>
          </a:p>
          <a:p>
            <a:r>
              <a:rPr lang="en-US"/>
              <a:t>Wait until Alice’s flag is down</a:t>
            </a:r>
          </a:p>
          <a:p>
            <a:r>
              <a:rPr lang="en-US"/>
              <a:t>Unleash pet</a:t>
            </a:r>
          </a:p>
          <a:p>
            <a:r>
              <a:rPr lang="en-US"/>
              <a:t>Lower flag when pet returns</a:t>
            </a:r>
          </a:p>
        </p:txBody>
      </p:sp>
      <p:sp>
        <p:nvSpPr>
          <p:cNvPr id="130054" name="Text Box 4"/>
          <p:cNvSpPr txBox="1">
            <a:spLocks noChangeArrowheads="1"/>
          </p:cNvSpPr>
          <p:nvPr/>
        </p:nvSpPr>
        <p:spPr bwMode="auto">
          <a:xfrm rot="-2923673">
            <a:off x="6138863" y="4344988"/>
            <a:ext cx="2124075" cy="790575"/>
          </a:xfrm>
          <a:prstGeom prst="rect">
            <a:avLst/>
          </a:prstGeom>
          <a:noFill/>
          <a:ln w="28575">
            <a:solidFill>
              <a:srgbClr val="FF3300"/>
            </a:solidFill>
            <a:miter lim="800000"/>
            <a:headEnd/>
            <a:tailEnd/>
          </a:ln>
        </p:spPr>
        <p:txBody>
          <a:bodyPr wrap="none">
            <a:spAutoFit/>
          </a:bodyPr>
          <a:lstStyle/>
          <a:p>
            <a:pPr algn="r" eaLnBrk="0" hangingPunct="0"/>
            <a:r>
              <a:rPr lang="en-US" sz="4400" dirty="0">
                <a:solidFill>
                  <a:srgbClr val="FF3300"/>
                </a:solidFill>
                <a:latin typeface="+mj-lt"/>
              </a:rPr>
              <a:t>danger!</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13F64B4-38B0-42DB-BDE6-8B391B402283}" type="slidenum">
              <a:rPr lang="x-none" sz="1400">
                <a:latin typeface="Comic Sans MS" pitchFamily="66" charset="0"/>
                <a:cs typeface="Arial" pitchFamily="34" charset="0"/>
              </a:rPr>
              <a:pPr algn="r" eaLnBrk="0" hangingPunct="0"/>
              <a:t>53</a:t>
            </a:fld>
            <a:endParaRPr lang="en-US" sz="1400">
              <a:latin typeface="Comic Sans MS" pitchFamily="66" charset="0"/>
              <a:cs typeface="Arial" pitchFamily="34" charset="0"/>
            </a:endParaRPr>
          </a:p>
        </p:txBody>
      </p:sp>
      <p:sp>
        <p:nvSpPr>
          <p:cNvPr id="132100" name="Rectangle 2"/>
          <p:cNvSpPr>
            <a:spLocks noGrp="1" noChangeArrowheads="1"/>
          </p:cNvSpPr>
          <p:nvPr>
            <p:ph type="title" idx="4294967295"/>
          </p:nvPr>
        </p:nvSpPr>
        <p:spPr/>
        <p:txBody>
          <a:bodyPr/>
          <a:lstStyle/>
          <a:p>
            <a:r>
              <a:rPr lang="en-US"/>
              <a:t>Bob’s Protocol </a:t>
            </a:r>
            <a:r>
              <a:rPr lang="en-US" sz="3200"/>
              <a:t>(2</a:t>
            </a:r>
            <a:r>
              <a:rPr lang="en-US" sz="3200" baseline="30000"/>
              <a:t>nd</a:t>
            </a:r>
            <a:r>
              <a:rPr lang="en-US" sz="3200"/>
              <a:t> try)</a:t>
            </a:r>
          </a:p>
        </p:txBody>
      </p:sp>
      <p:sp>
        <p:nvSpPr>
          <p:cNvPr id="132101" name="Rectangle 3"/>
          <p:cNvSpPr>
            <a:spLocks noGrp="1" noChangeArrowheads="1"/>
          </p:cNvSpPr>
          <p:nvPr>
            <p:ph type="body" idx="4294967295"/>
          </p:nvPr>
        </p:nvSpPr>
        <p:spPr/>
        <p:txBody>
          <a:bodyPr/>
          <a:lstStyle/>
          <a:p>
            <a:pPr>
              <a:lnSpc>
                <a:spcPct val="90000"/>
              </a:lnSpc>
            </a:pPr>
            <a:endParaRPr lang="en-US"/>
          </a:p>
          <a:p>
            <a:pPr>
              <a:lnSpc>
                <a:spcPct val="90000"/>
              </a:lnSpc>
            </a:pPr>
            <a:r>
              <a:rPr lang="en-US"/>
              <a:t>Raise flag</a:t>
            </a:r>
          </a:p>
          <a:p>
            <a:pPr>
              <a:lnSpc>
                <a:spcPct val="90000"/>
              </a:lnSpc>
            </a:pPr>
            <a:r>
              <a:rPr lang="en-US"/>
              <a:t>While Alice’s flag is up</a:t>
            </a:r>
          </a:p>
          <a:p>
            <a:pPr lvl="1">
              <a:lnSpc>
                <a:spcPct val="90000"/>
              </a:lnSpc>
            </a:pPr>
            <a:r>
              <a:rPr lang="en-US"/>
              <a:t>Lower flag</a:t>
            </a:r>
          </a:p>
          <a:p>
            <a:pPr lvl="1">
              <a:lnSpc>
                <a:spcPct val="90000"/>
              </a:lnSpc>
            </a:pPr>
            <a:r>
              <a:rPr lang="en-US"/>
              <a:t>Wait for Alice’s flag to go down</a:t>
            </a:r>
          </a:p>
          <a:p>
            <a:pPr lvl="1">
              <a:lnSpc>
                <a:spcPct val="90000"/>
              </a:lnSpc>
            </a:pPr>
            <a:r>
              <a:rPr lang="en-US"/>
              <a:t>Raise flag</a:t>
            </a:r>
          </a:p>
          <a:p>
            <a:pPr>
              <a:lnSpc>
                <a:spcPct val="90000"/>
              </a:lnSpc>
            </a:pPr>
            <a:r>
              <a:rPr lang="en-US"/>
              <a:t>Unleash pet</a:t>
            </a:r>
          </a:p>
          <a:p>
            <a:pPr>
              <a:lnSpc>
                <a:spcPct val="90000"/>
              </a:lnSpc>
            </a:pPr>
            <a:r>
              <a:rPr lang="en-US"/>
              <a:t>Lower flag when pet returns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13414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6039B51-6837-4A4B-AED3-4C11A3FC2D72}" type="slidenum">
              <a:rPr lang="x-none" sz="1400">
                <a:latin typeface="Comic Sans MS" pitchFamily="66" charset="0"/>
                <a:cs typeface="Arial" pitchFamily="34" charset="0"/>
              </a:rPr>
              <a:pPr algn="r" eaLnBrk="0" hangingPunct="0"/>
              <a:t>54</a:t>
            </a:fld>
            <a:endParaRPr lang="en-US" sz="1400">
              <a:latin typeface="Comic Sans MS" pitchFamily="66" charset="0"/>
              <a:cs typeface="Arial" pitchFamily="34" charset="0"/>
            </a:endParaRPr>
          </a:p>
        </p:txBody>
      </p:sp>
      <p:sp>
        <p:nvSpPr>
          <p:cNvPr id="134148" name="Rectangle 2"/>
          <p:cNvSpPr>
            <a:spLocks noGrp="1" noChangeArrowheads="1"/>
          </p:cNvSpPr>
          <p:nvPr>
            <p:ph type="title" idx="4294967295"/>
          </p:nvPr>
        </p:nvSpPr>
        <p:spPr/>
        <p:txBody>
          <a:bodyPr/>
          <a:lstStyle/>
          <a:p>
            <a:r>
              <a:rPr lang="en-US"/>
              <a:t>Bob’s Protocol</a:t>
            </a:r>
          </a:p>
        </p:txBody>
      </p:sp>
      <p:sp>
        <p:nvSpPr>
          <p:cNvPr id="134149" name="Rectangle 3"/>
          <p:cNvSpPr>
            <a:spLocks noGrp="1" noChangeArrowheads="1"/>
          </p:cNvSpPr>
          <p:nvPr>
            <p:ph type="body" idx="4294967295"/>
          </p:nvPr>
        </p:nvSpPr>
        <p:spPr/>
        <p:txBody>
          <a:bodyPr/>
          <a:lstStyle/>
          <a:p>
            <a:pPr>
              <a:lnSpc>
                <a:spcPct val="90000"/>
              </a:lnSpc>
            </a:pPr>
            <a:endParaRPr lang="en-US"/>
          </a:p>
          <a:p>
            <a:pPr>
              <a:lnSpc>
                <a:spcPct val="90000"/>
              </a:lnSpc>
            </a:pPr>
            <a:r>
              <a:rPr lang="en-US"/>
              <a:t>Raise flag</a:t>
            </a:r>
          </a:p>
          <a:p>
            <a:pPr>
              <a:lnSpc>
                <a:spcPct val="90000"/>
              </a:lnSpc>
            </a:pPr>
            <a:r>
              <a:rPr lang="en-US"/>
              <a:t>While Alice’s flag is up</a:t>
            </a:r>
          </a:p>
          <a:p>
            <a:pPr lvl="1">
              <a:lnSpc>
                <a:spcPct val="90000"/>
              </a:lnSpc>
            </a:pPr>
            <a:r>
              <a:rPr lang="en-US"/>
              <a:t>Lower flag</a:t>
            </a:r>
          </a:p>
          <a:p>
            <a:pPr lvl="1">
              <a:lnSpc>
                <a:spcPct val="90000"/>
              </a:lnSpc>
            </a:pPr>
            <a:r>
              <a:rPr lang="en-US"/>
              <a:t>Wait for Alice’s flag to go down</a:t>
            </a:r>
          </a:p>
          <a:p>
            <a:pPr lvl="1">
              <a:lnSpc>
                <a:spcPct val="90000"/>
              </a:lnSpc>
            </a:pPr>
            <a:r>
              <a:rPr lang="en-US"/>
              <a:t>Raise flag</a:t>
            </a:r>
          </a:p>
          <a:p>
            <a:pPr>
              <a:lnSpc>
                <a:spcPct val="90000"/>
              </a:lnSpc>
            </a:pPr>
            <a:r>
              <a:rPr lang="en-US"/>
              <a:t>Unleash pet</a:t>
            </a:r>
          </a:p>
          <a:p>
            <a:pPr>
              <a:lnSpc>
                <a:spcPct val="90000"/>
              </a:lnSpc>
            </a:pPr>
            <a:r>
              <a:rPr lang="en-US"/>
              <a:t>Lower flag when pet returns</a:t>
            </a:r>
          </a:p>
        </p:txBody>
      </p:sp>
      <p:sp>
        <p:nvSpPr>
          <p:cNvPr id="134150" name="AutoShape 4"/>
          <p:cNvSpPr>
            <a:spLocks noChangeArrowheads="1"/>
          </p:cNvSpPr>
          <p:nvPr/>
        </p:nvSpPr>
        <p:spPr bwMode="auto">
          <a:xfrm>
            <a:off x="1066800" y="3581400"/>
            <a:ext cx="5791200" cy="1447800"/>
          </a:xfrm>
          <a:prstGeom prst="wedgeRoundRectCallout">
            <a:avLst>
              <a:gd name="adj1" fmla="val 41394"/>
              <a:gd name="adj2" fmla="val -123685"/>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134151" name="Text Box 5"/>
          <p:cNvSpPr txBox="1">
            <a:spLocks noChangeArrowheads="1"/>
          </p:cNvSpPr>
          <p:nvPr/>
        </p:nvSpPr>
        <p:spPr bwMode="auto">
          <a:xfrm>
            <a:off x="6032500" y="1738313"/>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Bob defers to Alice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D0131D6-10DE-43BE-869C-6413E04EB588}" type="slidenum">
              <a:rPr lang="x-none" sz="1400">
                <a:latin typeface="Comic Sans MS" pitchFamily="66" charset="0"/>
                <a:cs typeface="Arial" pitchFamily="34" charset="0"/>
              </a:rPr>
              <a:pPr algn="r" eaLnBrk="0" hangingPunct="0"/>
              <a:t>55</a:t>
            </a:fld>
            <a:endParaRPr lang="en-US" sz="1400">
              <a:latin typeface="Comic Sans MS" pitchFamily="66" charset="0"/>
              <a:cs typeface="Arial" pitchFamily="34" charset="0"/>
            </a:endParaRPr>
          </a:p>
        </p:txBody>
      </p:sp>
      <p:sp>
        <p:nvSpPr>
          <p:cNvPr id="136196" name="Rectangle 2"/>
          <p:cNvSpPr>
            <a:spLocks noGrp="1" noChangeArrowheads="1"/>
          </p:cNvSpPr>
          <p:nvPr>
            <p:ph type="title" idx="4294967295"/>
          </p:nvPr>
        </p:nvSpPr>
        <p:spPr/>
        <p:txBody>
          <a:bodyPr/>
          <a:lstStyle/>
          <a:p>
            <a:r>
              <a:rPr lang="en-US"/>
              <a:t>The Flag Principle</a:t>
            </a:r>
          </a:p>
        </p:txBody>
      </p:sp>
      <p:sp>
        <p:nvSpPr>
          <p:cNvPr id="136197" name="Rectangle 3"/>
          <p:cNvSpPr>
            <a:spLocks noGrp="1" noChangeArrowheads="1"/>
          </p:cNvSpPr>
          <p:nvPr>
            <p:ph type="body" idx="4294967295"/>
          </p:nvPr>
        </p:nvSpPr>
        <p:spPr/>
        <p:txBody>
          <a:bodyPr/>
          <a:lstStyle/>
          <a:p>
            <a:r>
              <a:rPr lang="en-US"/>
              <a:t>Raise the flag</a:t>
            </a:r>
          </a:p>
          <a:p>
            <a:r>
              <a:rPr lang="en-US"/>
              <a:t>Look at other’s flag</a:t>
            </a:r>
          </a:p>
          <a:p>
            <a:r>
              <a:rPr lang="en-US"/>
              <a:t>Flag Principle:</a:t>
            </a:r>
          </a:p>
          <a:p>
            <a:pPr lvl="1"/>
            <a:r>
              <a:rPr lang="en-US"/>
              <a:t>If each raises and looks, then</a:t>
            </a:r>
          </a:p>
          <a:p>
            <a:pPr lvl="1"/>
            <a:r>
              <a:rPr lang="en-US"/>
              <a:t>Last to look must see both flags up</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B68544D-45CC-43B5-8926-C05B6A153238}" type="slidenum">
              <a:rPr lang="x-none" sz="1400">
                <a:latin typeface="Comic Sans MS" pitchFamily="66" charset="0"/>
                <a:cs typeface="Arial" pitchFamily="34" charset="0"/>
              </a:rPr>
              <a:pPr algn="r" eaLnBrk="0" hangingPunct="0"/>
              <a:t>56</a:t>
            </a:fld>
            <a:endParaRPr lang="en-US" sz="1400">
              <a:latin typeface="Comic Sans MS" pitchFamily="66" charset="0"/>
              <a:cs typeface="Arial" pitchFamily="34" charset="0"/>
            </a:endParaRPr>
          </a:p>
        </p:txBody>
      </p:sp>
      <p:sp>
        <p:nvSpPr>
          <p:cNvPr id="138244" name="Rectangle 2"/>
          <p:cNvSpPr>
            <a:spLocks noGrp="1" noChangeArrowheads="1"/>
          </p:cNvSpPr>
          <p:nvPr>
            <p:ph type="title" idx="4294967295"/>
          </p:nvPr>
        </p:nvSpPr>
        <p:spPr/>
        <p:txBody>
          <a:bodyPr/>
          <a:lstStyle/>
          <a:p>
            <a:r>
              <a:rPr lang="en-US"/>
              <a:t>Proof of Mutual Exclusion</a:t>
            </a:r>
          </a:p>
        </p:txBody>
      </p:sp>
      <p:sp>
        <p:nvSpPr>
          <p:cNvPr id="138245" name="Rectangle 3"/>
          <p:cNvSpPr>
            <a:spLocks noGrp="1" noChangeArrowheads="1"/>
          </p:cNvSpPr>
          <p:nvPr>
            <p:ph type="body" idx="4294967295"/>
          </p:nvPr>
        </p:nvSpPr>
        <p:spPr/>
        <p:txBody>
          <a:bodyPr/>
          <a:lstStyle/>
          <a:p>
            <a:r>
              <a:rPr lang="en-US"/>
              <a:t>Assume both pets in pond</a:t>
            </a:r>
          </a:p>
          <a:p>
            <a:pPr lvl="1"/>
            <a:r>
              <a:rPr lang="en-US"/>
              <a:t>Derive a contradiction</a:t>
            </a:r>
          </a:p>
          <a:p>
            <a:pPr lvl="1"/>
            <a:r>
              <a:rPr lang="en-US"/>
              <a:t>By reasoning </a:t>
            </a:r>
            <a:r>
              <a:rPr lang="en-US" b="1">
                <a:solidFill>
                  <a:schemeClr val="tx1"/>
                </a:solidFill>
              </a:rPr>
              <a:t>backwards</a:t>
            </a:r>
          </a:p>
          <a:p>
            <a:r>
              <a:rPr lang="en-US"/>
              <a:t>Consider the last time Alice and Bob each looked before letting the pets in</a:t>
            </a:r>
          </a:p>
          <a:p>
            <a:r>
              <a:rPr lang="en-US"/>
              <a:t>Without loss of generality assume Alice was the last to look… </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r>
              <a:rPr lang="en-US">
                <a:latin typeface="+mj-lt"/>
              </a:rPr>
              <a:t>Art of Multiprocessor Programming</a:t>
            </a:r>
          </a:p>
        </p:txBody>
      </p:sp>
      <p:sp>
        <p:nvSpPr>
          <p:cNvPr id="14029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2A5F995-0E47-46F2-82A8-98A0846EA439}" type="slidenum">
              <a:rPr lang="x-none" sz="1400">
                <a:latin typeface="+mj-lt"/>
                <a:cs typeface="Arial" pitchFamily="34" charset="0"/>
              </a:rPr>
              <a:pPr algn="r" eaLnBrk="0" hangingPunct="0"/>
              <a:t>57</a:t>
            </a:fld>
            <a:endParaRPr lang="en-US" sz="1400">
              <a:latin typeface="+mj-lt"/>
              <a:cs typeface="Arial" pitchFamily="34" charset="0"/>
            </a:endParaRPr>
          </a:p>
        </p:txBody>
      </p:sp>
      <p:sp>
        <p:nvSpPr>
          <p:cNvPr id="140292" name="Rectangle 2"/>
          <p:cNvSpPr>
            <a:spLocks noGrp="1" noChangeArrowheads="1"/>
          </p:cNvSpPr>
          <p:nvPr>
            <p:ph type="title" idx="4294967295"/>
          </p:nvPr>
        </p:nvSpPr>
        <p:spPr>
          <a:xfrm>
            <a:off x="685800" y="152400"/>
            <a:ext cx="7772400" cy="1143000"/>
          </a:xfrm>
        </p:spPr>
        <p:txBody>
          <a:bodyPr/>
          <a:lstStyle/>
          <a:p>
            <a:r>
              <a:rPr lang="en-US"/>
              <a:t>Proof</a:t>
            </a:r>
          </a:p>
        </p:txBody>
      </p:sp>
      <p:sp>
        <p:nvSpPr>
          <p:cNvPr id="140293" name="AutoShape 8"/>
          <p:cNvSpPr>
            <a:spLocks noChangeArrowheads="1"/>
          </p:cNvSpPr>
          <p:nvPr/>
        </p:nvSpPr>
        <p:spPr bwMode="auto">
          <a:xfrm>
            <a:off x="838200" y="5110163"/>
            <a:ext cx="7391400" cy="719137"/>
          </a:xfrm>
          <a:prstGeom prst="rightArrow">
            <a:avLst>
              <a:gd name="adj1" fmla="val 50000"/>
              <a:gd name="adj2" fmla="val 256954"/>
            </a:avLst>
          </a:prstGeom>
          <a:solidFill>
            <a:srgbClr val="0099FF"/>
          </a:solidFill>
          <a:ln w="38100">
            <a:solidFill>
              <a:srgbClr val="0099FF"/>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40294" name="Text Box 9"/>
          <p:cNvSpPr txBox="1">
            <a:spLocks noChangeArrowheads="1"/>
          </p:cNvSpPr>
          <p:nvPr/>
        </p:nvSpPr>
        <p:spPr bwMode="auto">
          <a:xfrm>
            <a:off x="1093995" y="5213350"/>
            <a:ext cx="766555" cy="461665"/>
          </a:xfrm>
          <a:prstGeom prst="rect">
            <a:avLst/>
          </a:prstGeom>
          <a:noFill/>
          <a:ln w="9525">
            <a:noFill/>
            <a:miter lim="800000"/>
            <a:headEnd/>
            <a:tailEnd/>
          </a:ln>
        </p:spPr>
        <p:txBody>
          <a:bodyPr wrap="none">
            <a:spAutoFit/>
          </a:bodyPr>
          <a:lstStyle/>
          <a:p>
            <a:pPr algn="r" eaLnBrk="0" hangingPunct="0"/>
            <a:r>
              <a:rPr lang="en-US" sz="2400">
                <a:solidFill>
                  <a:schemeClr val="bg1"/>
                </a:solidFill>
                <a:latin typeface="+mj-lt"/>
              </a:rPr>
              <a:t>time</a:t>
            </a:r>
          </a:p>
        </p:txBody>
      </p:sp>
      <p:grpSp>
        <p:nvGrpSpPr>
          <p:cNvPr id="2" name="Group 14"/>
          <p:cNvGrpSpPr>
            <a:grpSpLocks/>
          </p:cNvGrpSpPr>
          <p:nvPr/>
        </p:nvGrpSpPr>
        <p:grpSpPr bwMode="auto">
          <a:xfrm>
            <a:off x="5257800" y="2590800"/>
            <a:ext cx="3505200" cy="3071813"/>
            <a:chOff x="3312" y="1632"/>
            <a:chExt cx="2208" cy="1935"/>
          </a:xfrm>
        </p:grpSpPr>
        <p:sp>
          <p:nvSpPr>
            <p:cNvPr id="140296" name="AutoShape 4"/>
            <p:cNvSpPr>
              <a:spLocks noChangeArrowheads="1"/>
            </p:cNvSpPr>
            <p:nvPr/>
          </p:nvSpPr>
          <p:spPr bwMode="auto">
            <a:xfrm>
              <a:off x="3312" y="1632"/>
              <a:ext cx="2208" cy="624"/>
            </a:xfrm>
            <a:prstGeom prst="wedgeRoundRectCallout">
              <a:avLst>
                <a:gd name="adj1" fmla="val -40898"/>
                <a:gd name="adj2" fmla="val 212819"/>
                <a:gd name="adj3" fmla="val 16667"/>
              </a:avLst>
            </a:prstGeom>
            <a:solidFill>
              <a:schemeClr val="bg1"/>
            </a:solidFill>
            <a:ln w="38100">
              <a:solidFill>
                <a:srgbClr val="FF0000"/>
              </a:solidFill>
              <a:miter lim="800000"/>
              <a:headEnd/>
              <a:tailEnd/>
            </a:ln>
          </p:spPr>
          <p:txBody>
            <a:bodyPr anchor="ctr"/>
            <a:lstStyle/>
            <a:p>
              <a:pPr algn="ctr" eaLnBrk="0" hangingPunct="0"/>
              <a:r>
                <a:rPr lang="en-US" sz="2800">
                  <a:solidFill>
                    <a:srgbClr val="0000FF"/>
                  </a:solidFill>
                  <a:latin typeface="+mj-lt"/>
                </a:rPr>
                <a:t>Alice’s last look</a:t>
              </a:r>
            </a:p>
          </p:txBody>
        </p:sp>
        <p:sp>
          <p:nvSpPr>
            <p:cNvPr id="140297" name="Line 11"/>
            <p:cNvSpPr>
              <a:spLocks noChangeShapeType="1"/>
            </p:cNvSpPr>
            <p:nvPr/>
          </p:nvSpPr>
          <p:spPr bwMode="auto">
            <a:xfrm>
              <a:off x="3516" y="3327"/>
              <a:ext cx="0" cy="240"/>
            </a:xfrm>
            <a:prstGeom prst="line">
              <a:avLst/>
            </a:prstGeom>
            <a:noFill/>
            <a:ln w="76200">
              <a:solidFill>
                <a:srgbClr val="FF0000"/>
              </a:solidFill>
              <a:round/>
              <a:headEnd/>
              <a:tailEnd/>
            </a:ln>
          </p:spPr>
          <p:txBody>
            <a:bodyPr wrap="none" anchor="ctr"/>
            <a:lstStyle/>
            <a:p>
              <a:endParaRPr lang="en-US">
                <a:latin typeface="+mj-lt"/>
              </a:endParaRPr>
            </a:p>
          </p:txBody>
        </p:sp>
      </p:grpSp>
      <p:grpSp>
        <p:nvGrpSpPr>
          <p:cNvPr id="3" name="Group 22"/>
          <p:cNvGrpSpPr>
            <a:grpSpLocks/>
          </p:cNvGrpSpPr>
          <p:nvPr/>
        </p:nvGrpSpPr>
        <p:grpSpPr bwMode="auto">
          <a:xfrm>
            <a:off x="3538538" y="1631950"/>
            <a:ext cx="5305425" cy="4033838"/>
            <a:chOff x="2229" y="1028"/>
            <a:chExt cx="3342" cy="2541"/>
          </a:xfrm>
        </p:grpSpPr>
        <p:sp>
          <p:nvSpPr>
            <p:cNvPr id="140299" name="AutoShape 6"/>
            <p:cNvSpPr>
              <a:spLocks noChangeArrowheads="1"/>
            </p:cNvSpPr>
            <p:nvPr/>
          </p:nvSpPr>
          <p:spPr bwMode="auto">
            <a:xfrm>
              <a:off x="2229" y="1028"/>
              <a:ext cx="3342" cy="650"/>
            </a:xfrm>
            <a:prstGeom prst="wedgeRoundRectCallout">
              <a:avLst>
                <a:gd name="adj1" fmla="val -45394"/>
                <a:gd name="adj2" fmla="val 296921"/>
                <a:gd name="adj3" fmla="val 16667"/>
              </a:avLst>
            </a:prstGeom>
            <a:solidFill>
              <a:schemeClr val="bg1"/>
            </a:solidFill>
            <a:ln w="38100">
              <a:solidFill>
                <a:srgbClr val="FF0000"/>
              </a:solidFill>
              <a:miter lim="800000"/>
              <a:headEnd/>
              <a:tailEnd/>
            </a:ln>
          </p:spPr>
          <p:txBody>
            <a:bodyPr anchor="ctr"/>
            <a:lstStyle/>
            <a:p>
              <a:pPr algn="ctr" eaLnBrk="0" hangingPunct="0"/>
              <a:r>
                <a:rPr lang="en-US" sz="2800">
                  <a:solidFill>
                    <a:srgbClr val="0000FF"/>
                  </a:solidFill>
                  <a:latin typeface="+mj-lt"/>
                </a:rPr>
                <a:t>Alice last raised her flag</a:t>
              </a:r>
            </a:p>
          </p:txBody>
        </p:sp>
        <p:sp>
          <p:nvSpPr>
            <p:cNvPr id="140300" name="Line 13"/>
            <p:cNvSpPr>
              <a:spLocks noChangeShapeType="1"/>
            </p:cNvSpPr>
            <p:nvPr/>
          </p:nvSpPr>
          <p:spPr bwMode="auto">
            <a:xfrm flipH="1">
              <a:off x="2367" y="3341"/>
              <a:ext cx="9" cy="228"/>
            </a:xfrm>
            <a:prstGeom prst="line">
              <a:avLst/>
            </a:prstGeom>
            <a:noFill/>
            <a:ln w="76200">
              <a:solidFill>
                <a:srgbClr val="FF0000"/>
              </a:solidFill>
              <a:round/>
              <a:headEnd/>
              <a:tailEnd/>
            </a:ln>
          </p:spPr>
          <p:txBody>
            <a:bodyPr wrap="none" anchor="ctr"/>
            <a:lstStyle/>
            <a:p>
              <a:endParaRPr lang="en-US">
                <a:latin typeface="+mj-lt"/>
              </a:endParaRPr>
            </a:p>
          </p:txBody>
        </p:sp>
      </p:grpSp>
      <p:grpSp>
        <p:nvGrpSpPr>
          <p:cNvPr id="4" name="Group 21"/>
          <p:cNvGrpSpPr>
            <a:grpSpLocks/>
          </p:cNvGrpSpPr>
          <p:nvPr/>
        </p:nvGrpSpPr>
        <p:grpSpPr bwMode="auto">
          <a:xfrm>
            <a:off x="1204913" y="3441700"/>
            <a:ext cx="2373312" cy="2217738"/>
            <a:chOff x="759" y="2168"/>
            <a:chExt cx="1495" cy="1397"/>
          </a:xfrm>
        </p:grpSpPr>
        <p:sp>
          <p:nvSpPr>
            <p:cNvPr id="140302" name="Line 10"/>
            <p:cNvSpPr>
              <a:spLocks noChangeShapeType="1"/>
            </p:cNvSpPr>
            <p:nvPr/>
          </p:nvSpPr>
          <p:spPr bwMode="auto">
            <a:xfrm>
              <a:off x="2091" y="3325"/>
              <a:ext cx="0" cy="240"/>
            </a:xfrm>
            <a:prstGeom prst="line">
              <a:avLst/>
            </a:prstGeom>
            <a:noFill/>
            <a:ln w="76200">
              <a:solidFill>
                <a:schemeClr val="accent2"/>
              </a:solidFill>
              <a:round/>
              <a:headEnd/>
              <a:tailEnd/>
            </a:ln>
          </p:spPr>
          <p:txBody>
            <a:bodyPr wrap="none" anchor="ctr"/>
            <a:lstStyle/>
            <a:p>
              <a:endParaRPr lang="en-US">
                <a:latin typeface="+mj-lt"/>
              </a:endParaRPr>
            </a:p>
          </p:txBody>
        </p:sp>
        <p:sp>
          <p:nvSpPr>
            <p:cNvPr id="140303" name="AutoShape 3"/>
            <p:cNvSpPr>
              <a:spLocks noChangeArrowheads="1"/>
            </p:cNvSpPr>
            <p:nvPr/>
          </p:nvSpPr>
          <p:spPr bwMode="auto">
            <a:xfrm>
              <a:off x="759" y="2168"/>
              <a:ext cx="1495" cy="700"/>
            </a:xfrm>
            <a:prstGeom prst="wedgeRoundRectCallout">
              <a:avLst>
                <a:gd name="adj1" fmla="val 38495"/>
                <a:gd name="adj2" fmla="val 108287"/>
                <a:gd name="adj3" fmla="val 16667"/>
              </a:avLst>
            </a:prstGeom>
            <a:solidFill>
              <a:schemeClr val="bg1"/>
            </a:solidFill>
            <a:ln w="38100">
              <a:solidFill>
                <a:schemeClr val="accent2"/>
              </a:solidFill>
              <a:miter lim="800000"/>
              <a:headEnd/>
              <a:tailEnd/>
            </a:ln>
          </p:spPr>
          <p:txBody>
            <a:bodyPr anchor="ctr"/>
            <a:lstStyle/>
            <a:p>
              <a:pPr algn="ctr" eaLnBrk="0" hangingPunct="0"/>
              <a:r>
                <a:rPr lang="en-US" sz="2800">
                  <a:solidFill>
                    <a:srgbClr val="0000FF"/>
                  </a:solidFill>
                  <a:latin typeface="+mj-lt"/>
                </a:rPr>
                <a:t>Bob’s last look</a:t>
              </a:r>
            </a:p>
          </p:txBody>
        </p:sp>
      </p:grpSp>
      <p:sp>
        <p:nvSpPr>
          <p:cNvPr id="494610" name="Text Box 18"/>
          <p:cNvSpPr txBox="1">
            <a:spLocks noChangeArrowheads="1"/>
          </p:cNvSpPr>
          <p:nvPr/>
        </p:nvSpPr>
        <p:spPr bwMode="auto">
          <a:xfrm rot="-1858222">
            <a:off x="7151688" y="4895850"/>
            <a:ext cx="1344612" cy="733425"/>
          </a:xfrm>
          <a:prstGeom prst="rect">
            <a:avLst/>
          </a:prstGeom>
          <a:noFill/>
          <a:ln w="31750">
            <a:solidFill>
              <a:schemeClr val="tx1"/>
            </a:solidFill>
            <a:miter lim="800000"/>
            <a:headEnd/>
            <a:tailEnd/>
          </a:ln>
        </p:spPr>
        <p:txBody>
          <a:bodyPr wrap="none">
            <a:spAutoFit/>
          </a:bodyPr>
          <a:lstStyle/>
          <a:p>
            <a:pPr algn="r" eaLnBrk="0" hangingPunct="0"/>
            <a:r>
              <a:rPr lang="en-US" sz="4000">
                <a:latin typeface="+mj-lt"/>
              </a:rPr>
              <a:t>QED</a:t>
            </a:r>
          </a:p>
        </p:txBody>
      </p:sp>
      <p:sp>
        <p:nvSpPr>
          <p:cNvPr id="494611" name="Text Box 19"/>
          <p:cNvSpPr txBox="1">
            <a:spLocks noChangeArrowheads="1"/>
          </p:cNvSpPr>
          <p:nvPr/>
        </p:nvSpPr>
        <p:spPr bwMode="auto">
          <a:xfrm>
            <a:off x="230442" y="5943600"/>
            <a:ext cx="8634159" cy="523220"/>
          </a:xfrm>
          <a:prstGeom prst="rect">
            <a:avLst/>
          </a:prstGeom>
          <a:solidFill>
            <a:schemeClr val="bg1"/>
          </a:solidFill>
          <a:ln w="28575">
            <a:solidFill>
              <a:schemeClr val="tx1"/>
            </a:solidFill>
            <a:miter lim="800000"/>
            <a:headEnd/>
            <a:tailEnd/>
          </a:ln>
        </p:spPr>
        <p:txBody>
          <a:bodyPr wrap="none">
            <a:spAutoFit/>
          </a:bodyPr>
          <a:lstStyle/>
          <a:p>
            <a:pPr algn="r" eaLnBrk="0" hangingPunct="0"/>
            <a:r>
              <a:rPr lang="en-US" sz="2800" b="1">
                <a:latin typeface="+mj-lt"/>
              </a:rPr>
              <a:t>Alice must have seen Bob’s Flag. A Contradiction</a:t>
            </a:r>
          </a:p>
        </p:txBody>
      </p:sp>
      <p:grpSp>
        <p:nvGrpSpPr>
          <p:cNvPr id="5" name="Group 17"/>
          <p:cNvGrpSpPr>
            <a:grpSpLocks/>
          </p:cNvGrpSpPr>
          <p:nvPr/>
        </p:nvGrpSpPr>
        <p:grpSpPr bwMode="auto">
          <a:xfrm>
            <a:off x="544513" y="1463675"/>
            <a:ext cx="3214687" cy="4191000"/>
            <a:chOff x="343" y="922"/>
            <a:chExt cx="2025" cy="2640"/>
          </a:xfrm>
        </p:grpSpPr>
        <p:sp>
          <p:nvSpPr>
            <p:cNvPr id="140307" name="AutoShape 5"/>
            <p:cNvSpPr>
              <a:spLocks noChangeArrowheads="1"/>
            </p:cNvSpPr>
            <p:nvPr/>
          </p:nvSpPr>
          <p:spPr bwMode="auto">
            <a:xfrm>
              <a:off x="343" y="922"/>
              <a:ext cx="2025" cy="672"/>
            </a:xfrm>
            <a:prstGeom prst="wedgeRoundRectCallout">
              <a:avLst>
                <a:gd name="adj1" fmla="val 9014"/>
                <a:gd name="adj2" fmla="val 288838"/>
                <a:gd name="adj3" fmla="val 16667"/>
              </a:avLst>
            </a:prstGeom>
            <a:solidFill>
              <a:schemeClr val="bg1"/>
            </a:solidFill>
            <a:ln w="38100">
              <a:solidFill>
                <a:schemeClr val="accent2"/>
              </a:solidFill>
              <a:miter lim="800000"/>
              <a:headEnd/>
              <a:tailEnd/>
            </a:ln>
          </p:spPr>
          <p:txBody>
            <a:bodyPr anchor="ctr"/>
            <a:lstStyle/>
            <a:p>
              <a:pPr algn="ctr" eaLnBrk="0" hangingPunct="0"/>
              <a:r>
                <a:rPr lang="en-US" sz="2800">
                  <a:solidFill>
                    <a:srgbClr val="0000FF"/>
                  </a:solidFill>
                  <a:latin typeface="+mj-lt"/>
                </a:rPr>
                <a:t>Bob last raised flag</a:t>
              </a:r>
            </a:p>
          </p:txBody>
        </p:sp>
        <p:sp>
          <p:nvSpPr>
            <p:cNvPr id="140308" name="Line 12"/>
            <p:cNvSpPr>
              <a:spLocks noChangeShapeType="1"/>
            </p:cNvSpPr>
            <p:nvPr/>
          </p:nvSpPr>
          <p:spPr bwMode="auto">
            <a:xfrm>
              <a:off x="1530" y="3322"/>
              <a:ext cx="0" cy="240"/>
            </a:xfrm>
            <a:prstGeom prst="line">
              <a:avLst/>
            </a:prstGeom>
            <a:noFill/>
            <a:ln w="76200">
              <a:solidFill>
                <a:schemeClr val="accent2"/>
              </a:solidFill>
              <a:round/>
              <a:headEnd/>
              <a:tailEnd/>
            </a:ln>
          </p:spPr>
          <p:txBody>
            <a:bodyPr wrap="none" anchor="ctr"/>
            <a:lstStyle/>
            <a:p>
              <a:endParaRPr lang="en-US">
                <a:latin typeface="+mj-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46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4610"/>
                                        </p:tgtEl>
                                        <p:attrNameLst>
                                          <p:attrName>style.visibility</p:attrName>
                                        </p:attrNameLst>
                                      </p:cBhvr>
                                      <p:to>
                                        <p:strVal val="visible"/>
                                      </p:to>
                                    </p:set>
                                    <p:animEffect transition="in" filter="dissolve">
                                      <p:cBhvr>
                                        <p:cTn id="27" dur="500"/>
                                        <p:tgtEl>
                                          <p:spTgt spid="494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10" grpId="0" animBg="1"/>
      <p:bldP spid="4946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BD84124-57A1-471F-AE11-1A112A423AE8}" type="slidenum">
              <a:rPr lang="x-none" sz="1400">
                <a:latin typeface="Comic Sans MS" pitchFamily="66" charset="0"/>
                <a:cs typeface="Arial" pitchFamily="34" charset="0"/>
              </a:rPr>
              <a:pPr algn="r" eaLnBrk="0" hangingPunct="0"/>
              <a:t>58</a:t>
            </a:fld>
            <a:endParaRPr lang="en-US" sz="1400">
              <a:latin typeface="Comic Sans MS" pitchFamily="66" charset="0"/>
              <a:cs typeface="Arial" pitchFamily="34" charset="0"/>
            </a:endParaRPr>
          </a:p>
        </p:txBody>
      </p:sp>
      <p:sp>
        <p:nvSpPr>
          <p:cNvPr id="142340" name="Rectangle 2"/>
          <p:cNvSpPr>
            <a:spLocks noGrp="1" noChangeArrowheads="1"/>
          </p:cNvSpPr>
          <p:nvPr>
            <p:ph type="title" idx="4294967295"/>
          </p:nvPr>
        </p:nvSpPr>
        <p:spPr/>
        <p:txBody>
          <a:bodyPr/>
          <a:lstStyle/>
          <a:p>
            <a:r>
              <a:rPr lang="en-US"/>
              <a:t>Proof of No Deadlock</a:t>
            </a:r>
          </a:p>
        </p:txBody>
      </p:sp>
      <p:sp>
        <p:nvSpPr>
          <p:cNvPr id="142341" name="Rectangle 3"/>
          <p:cNvSpPr>
            <a:spLocks noGrp="1" noChangeArrowheads="1"/>
          </p:cNvSpPr>
          <p:nvPr>
            <p:ph type="body" idx="4294967295"/>
          </p:nvPr>
        </p:nvSpPr>
        <p:spPr/>
        <p:txBody>
          <a:bodyPr/>
          <a:lstStyle/>
          <a:p>
            <a:r>
              <a:rPr lang="en-US"/>
              <a:t>If only one pet wants in, it gets in.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E456B94-1875-486E-9387-00FE1C7B6D3C}" type="slidenum">
              <a:rPr lang="x-none" sz="1400">
                <a:latin typeface="Comic Sans MS" pitchFamily="66" charset="0"/>
                <a:cs typeface="Arial" pitchFamily="34" charset="0"/>
              </a:rPr>
              <a:pPr algn="r" eaLnBrk="0" hangingPunct="0"/>
              <a:t>59</a:t>
            </a:fld>
            <a:endParaRPr lang="en-US" sz="1400">
              <a:latin typeface="Comic Sans MS" pitchFamily="66" charset="0"/>
              <a:cs typeface="Arial" pitchFamily="34" charset="0"/>
            </a:endParaRPr>
          </a:p>
        </p:txBody>
      </p:sp>
      <p:sp>
        <p:nvSpPr>
          <p:cNvPr id="144388" name="Rectangle 2"/>
          <p:cNvSpPr>
            <a:spLocks noGrp="1" noChangeArrowheads="1"/>
          </p:cNvSpPr>
          <p:nvPr>
            <p:ph type="title" idx="4294967295"/>
          </p:nvPr>
        </p:nvSpPr>
        <p:spPr/>
        <p:txBody>
          <a:bodyPr/>
          <a:lstStyle/>
          <a:p>
            <a:r>
              <a:rPr lang="en-US"/>
              <a:t>Proof of No Deadlock</a:t>
            </a:r>
          </a:p>
        </p:txBody>
      </p:sp>
      <p:sp>
        <p:nvSpPr>
          <p:cNvPr id="144389" name="Rectangle 3"/>
          <p:cNvSpPr>
            <a:spLocks noGrp="1" noChangeArrowheads="1"/>
          </p:cNvSpPr>
          <p:nvPr>
            <p:ph type="body" idx="4294967295"/>
          </p:nvPr>
        </p:nvSpPr>
        <p:spPr/>
        <p:txBody>
          <a:bodyPr/>
          <a:lstStyle/>
          <a:p>
            <a:r>
              <a:rPr lang="en-US"/>
              <a:t>If only one pet wants in, it gets in.</a:t>
            </a:r>
          </a:p>
          <a:p>
            <a:r>
              <a:rPr lang="en-US"/>
              <a:t>Deadlock requires both continually trying to get in.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1"/>
          <p:cNvSpPr>
            <a:spLocks noGrp="1"/>
          </p:cNvSpPr>
          <p:nvPr>
            <p:ph type="ftr" sz="quarter" idx="10"/>
          </p:nvPr>
        </p:nvSpPr>
        <p:spPr/>
        <p:txBody>
          <a:bodyPr/>
          <a:lstStyle/>
          <a:p>
            <a:r>
              <a:rPr lang="en-US" dirty="0" smtClean="0">
                <a:latin typeface="+mj-lt"/>
              </a:rPr>
              <a:t>Art of Multiprocessor Programming</a:t>
            </a:r>
            <a:endParaRPr lang="en-US" dirty="0">
              <a:latin typeface="+mj-lt"/>
            </a:endParaRPr>
          </a:p>
        </p:txBody>
      </p:sp>
      <p:sp>
        <p:nvSpPr>
          <p:cNvPr id="3584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A3C56996-E4AB-4D9E-B322-DC148CEA6BA1}" type="slidenum">
              <a:rPr lang="x-none" sz="1400">
                <a:latin typeface="Comic Sans MS" pitchFamily="66" charset="0"/>
                <a:cs typeface="Arial" pitchFamily="34" charset="0"/>
              </a:rPr>
              <a:pPr algn="r" eaLnBrk="0" hangingPunct="0"/>
              <a:t>6</a:t>
            </a:fld>
            <a:endParaRPr lang="en-US" sz="1400">
              <a:latin typeface="Comic Sans MS" pitchFamily="66" charset="0"/>
              <a:cs typeface="Arial" pitchFamily="34" charset="0"/>
            </a:endParaRPr>
          </a:p>
        </p:txBody>
      </p:sp>
      <p:grpSp>
        <p:nvGrpSpPr>
          <p:cNvPr id="35844" name="Group 32"/>
          <p:cNvGrpSpPr>
            <a:grpSpLocks/>
          </p:cNvGrpSpPr>
          <p:nvPr/>
        </p:nvGrpSpPr>
        <p:grpSpPr bwMode="auto">
          <a:xfrm>
            <a:off x="4037013" y="1905000"/>
            <a:ext cx="1770062" cy="1065213"/>
            <a:chOff x="1295" y="669"/>
            <a:chExt cx="1115" cy="671"/>
          </a:xfrm>
        </p:grpSpPr>
        <p:sp>
          <p:nvSpPr>
            <p:cNvPr id="35845" name="Freeform 33"/>
            <p:cNvSpPr>
              <a:spLocks/>
            </p:cNvSpPr>
            <p:nvPr/>
          </p:nvSpPr>
          <p:spPr bwMode="auto">
            <a:xfrm>
              <a:off x="1344" y="720"/>
              <a:ext cx="912" cy="480"/>
            </a:xfrm>
            <a:custGeom>
              <a:avLst/>
              <a:gdLst>
                <a:gd name="T0" fmla="*/ 0 w 912"/>
                <a:gd name="T1" fmla="*/ 0 h 624"/>
                <a:gd name="T2" fmla="*/ 384 w 912"/>
                <a:gd name="T3" fmla="*/ 99 h 624"/>
                <a:gd name="T4" fmla="*/ 912 w 912"/>
                <a:gd name="T5" fmla="*/ 99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46" name="Rectangle 34"/>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47" name="Freeform 35"/>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48" name="Freeform 36"/>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49" name="Freeform 37"/>
            <p:cNvSpPr>
              <a:spLocks/>
            </p:cNvSpPr>
            <p:nvPr/>
          </p:nvSpPr>
          <p:spPr bwMode="auto">
            <a:xfrm>
              <a:off x="1309" y="789"/>
              <a:ext cx="419" cy="245"/>
            </a:xfrm>
            <a:custGeom>
              <a:avLst/>
              <a:gdLst>
                <a:gd name="T0" fmla="*/ 59 w 537"/>
                <a:gd name="T1" fmla="*/ 18 h 359"/>
                <a:gd name="T2" fmla="*/ 61 w 537"/>
                <a:gd name="T3" fmla="*/ 23 h 359"/>
                <a:gd name="T4" fmla="*/ 29 w 537"/>
                <a:gd name="T5" fmla="*/ 25 h 359"/>
                <a:gd name="T6" fmla="*/ 0 w 537"/>
                <a:gd name="T7" fmla="*/ 12 h 359"/>
                <a:gd name="T8" fmla="*/ 49 w 537"/>
                <a:gd name="T9" fmla="*/ 0 h 359"/>
                <a:gd name="T10" fmla="*/ 94 w 537"/>
                <a:gd name="T11" fmla="*/ 8 h 359"/>
                <a:gd name="T12" fmla="*/ 89 w 537"/>
                <a:gd name="T13" fmla="*/ 11 h 359"/>
                <a:gd name="T14" fmla="*/ 48 w 537"/>
                <a:gd name="T15" fmla="*/ 5 h 359"/>
                <a:gd name="T16" fmla="*/ 16 w 537"/>
                <a:gd name="T17" fmla="*/ 12 h 359"/>
                <a:gd name="T18" fmla="*/ 36 w 537"/>
                <a:gd name="T19" fmla="*/ 21 h 359"/>
                <a:gd name="T20" fmla="*/ 59 w 537"/>
                <a:gd name="T21" fmla="*/ 1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50" name="Freeform 38"/>
            <p:cNvSpPr>
              <a:spLocks/>
            </p:cNvSpPr>
            <p:nvPr/>
          </p:nvSpPr>
          <p:spPr bwMode="auto">
            <a:xfrm>
              <a:off x="1295" y="672"/>
              <a:ext cx="320" cy="240"/>
            </a:xfrm>
            <a:custGeom>
              <a:avLst/>
              <a:gdLst>
                <a:gd name="T0" fmla="*/ 9 w 537"/>
                <a:gd name="T1" fmla="*/ 15 h 359"/>
                <a:gd name="T2" fmla="*/ 9 w 537"/>
                <a:gd name="T3" fmla="*/ 20 h 359"/>
                <a:gd name="T4" fmla="*/ 5 w 537"/>
                <a:gd name="T5" fmla="*/ 21 h 359"/>
                <a:gd name="T6" fmla="*/ 0 w 537"/>
                <a:gd name="T7" fmla="*/ 10 h 359"/>
                <a:gd name="T8" fmla="*/ 8 w 537"/>
                <a:gd name="T9" fmla="*/ 0 h 359"/>
                <a:gd name="T10" fmla="*/ 14 w 537"/>
                <a:gd name="T11" fmla="*/ 7 h 359"/>
                <a:gd name="T12" fmla="*/ 14 w 537"/>
                <a:gd name="T13" fmla="*/ 9 h 359"/>
                <a:gd name="T14" fmla="*/ 8 w 537"/>
                <a:gd name="T15" fmla="*/ 5 h 359"/>
                <a:gd name="T16" fmla="*/ 2 w 537"/>
                <a:gd name="T17" fmla="*/ 10 h 359"/>
                <a:gd name="T18" fmla="*/ 5 w 537"/>
                <a:gd name="T19" fmla="*/ 18 h 359"/>
                <a:gd name="T20" fmla="*/ 9 w 537"/>
                <a:gd name="T21" fmla="*/ 15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51" name="Freeform 39"/>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52" name="Freeform 40"/>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53" name="Freeform 41"/>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66242"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prstDash val="dash"/>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a:solidFill>
                <a:srgbClr val="0000FF"/>
              </a:solidFill>
              <a:latin typeface="Comic Sans MS" pitchFamily="66" charset="0"/>
            </a:endParaRPr>
          </a:p>
        </p:txBody>
      </p:sp>
      <p:sp>
        <p:nvSpPr>
          <p:cNvPr id="35855" name="Rectangle 3"/>
          <p:cNvSpPr>
            <a:spLocks noGrp="1" noChangeArrowheads="1"/>
          </p:cNvSpPr>
          <p:nvPr>
            <p:ph type="title" idx="4294967295"/>
          </p:nvPr>
        </p:nvSpPr>
        <p:spPr/>
        <p:txBody>
          <a:bodyPr/>
          <a:lstStyle/>
          <a:p>
            <a:r>
              <a:rPr lang="en-US"/>
              <a:t>Asynchrony</a:t>
            </a:r>
          </a:p>
        </p:txBody>
      </p:sp>
      <p:sp>
        <p:nvSpPr>
          <p:cNvPr id="35856" name="Rectangle 4"/>
          <p:cNvSpPr>
            <a:spLocks noGrp="1" noChangeArrowheads="1"/>
          </p:cNvSpPr>
          <p:nvPr>
            <p:ph type="body" idx="4294967295"/>
          </p:nvPr>
        </p:nvSpPr>
        <p:spPr>
          <a:xfrm>
            <a:off x="685800" y="3352800"/>
            <a:ext cx="7772400" cy="2819400"/>
          </a:xfrm>
        </p:spPr>
        <p:txBody>
          <a:bodyPr/>
          <a:lstStyle/>
          <a:p>
            <a:r>
              <a:rPr lang="en-US"/>
              <a:t>Sudden unpredictable delays</a:t>
            </a:r>
          </a:p>
          <a:p>
            <a:pPr lvl="1"/>
            <a:r>
              <a:rPr lang="en-US"/>
              <a:t>Cache misses (</a:t>
            </a:r>
            <a:r>
              <a:rPr lang="en-US" i="1"/>
              <a:t>short</a:t>
            </a:r>
            <a:r>
              <a:rPr lang="en-US"/>
              <a:t>)</a:t>
            </a:r>
          </a:p>
          <a:p>
            <a:pPr lvl="1"/>
            <a:r>
              <a:rPr lang="en-US"/>
              <a:t>Page faults (</a:t>
            </a:r>
            <a:r>
              <a:rPr lang="en-US" i="1"/>
              <a:t>long</a:t>
            </a:r>
            <a:r>
              <a:rPr lang="en-US"/>
              <a:t>)</a:t>
            </a:r>
          </a:p>
          <a:p>
            <a:pPr lvl="1"/>
            <a:r>
              <a:rPr lang="en-US"/>
              <a:t>Scheduling quantum used up (</a:t>
            </a:r>
            <a:r>
              <a:rPr lang="en-US" i="1"/>
              <a:t>really long</a:t>
            </a:r>
            <a:r>
              <a:rPr lang="en-US"/>
              <a:t>)</a:t>
            </a:r>
          </a:p>
        </p:txBody>
      </p:sp>
      <p:grpSp>
        <p:nvGrpSpPr>
          <p:cNvPr id="35857" name="Group 5"/>
          <p:cNvGrpSpPr>
            <a:grpSpLocks/>
          </p:cNvGrpSpPr>
          <p:nvPr/>
        </p:nvGrpSpPr>
        <p:grpSpPr bwMode="auto">
          <a:xfrm>
            <a:off x="2286000" y="1851025"/>
            <a:ext cx="1379538" cy="1174750"/>
            <a:chOff x="1043" y="2525"/>
            <a:chExt cx="869" cy="740"/>
          </a:xfrm>
        </p:grpSpPr>
        <p:sp>
          <p:nvSpPr>
            <p:cNvPr id="35858" name="Freeform 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59" name="Freeform 7"/>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0" name="Freeform 8"/>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1" name="Freeform 9"/>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2" name="Freeform 1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3" name="Freeform 11"/>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4" name="Freeform 12"/>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5" name="Freeform 13"/>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6" name="AutoShape 1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7" name="Rectangle 1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35868" name="Freeform 16"/>
          <p:cNvSpPr>
            <a:spLocks/>
          </p:cNvSpPr>
          <p:nvPr/>
        </p:nvSpPr>
        <p:spPr bwMode="auto">
          <a:xfrm>
            <a:off x="3200400" y="2895600"/>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35869" name="Freeform 17"/>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0" name="Freeform 18"/>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1" name="Freeform 19"/>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2" name="Freeform 20"/>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3" name="Freeform 21"/>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4" name="Freeform 22"/>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5" name="Freeform 23"/>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6" name="Freeform 24"/>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7" name="AutoShape 25"/>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8" name="Rectangle 26"/>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9" name="Freeform 29"/>
          <p:cNvSpPr>
            <a:spLocks/>
          </p:cNvSpPr>
          <p:nvPr/>
        </p:nvSpPr>
        <p:spPr bwMode="auto">
          <a:xfrm>
            <a:off x="4940300" y="876300"/>
            <a:ext cx="2133600" cy="1697038"/>
          </a:xfrm>
          <a:custGeom>
            <a:avLst/>
            <a:gdLst>
              <a:gd name="T0" fmla="*/ 2147483647 w 1344"/>
              <a:gd name="T1" fmla="*/ 0 h 1069"/>
              <a:gd name="T2" fmla="*/ 2147483647 w 1344"/>
              <a:gd name="T3" fmla="*/ 2147483647 h 1069"/>
              <a:gd name="T4" fmla="*/ 2147483647 w 1344"/>
              <a:gd name="T5" fmla="*/ 2147483647 h 1069"/>
              <a:gd name="T6" fmla="*/ 0 w 1344"/>
              <a:gd name="T7" fmla="*/ 2147483647 h 1069"/>
              <a:gd name="T8" fmla="*/ 2147483647 w 1344"/>
              <a:gd name="T9" fmla="*/ 2147483647 h 1069"/>
              <a:gd name="T10" fmla="*/ 2147483647 w 1344"/>
              <a:gd name="T11" fmla="*/ 2147483647 h 1069"/>
              <a:gd name="T12" fmla="*/ 2147483647 w 1344"/>
              <a:gd name="T13" fmla="*/ 0 h 1069"/>
              <a:gd name="T14" fmla="*/ 0 60000 65536"/>
              <a:gd name="T15" fmla="*/ 0 60000 65536"/>
              <a:gd name="T16" fmla="*/ 0 60000 65536"/>
              <a:gd name="T17" fmla="*/ 0 60000 65536"/>
              <a:gd name="T18" fmla="*/ 0 60000 65536"/>
              <a:gd name="T19" fmla="*/ 0 60000 65536"/>
              <a:gd name="T20" fmla="*/ 0 60000 65536"/>
              <a:gd name="T21" fmla="*/ 0 w 1344"/>
              <a:gd name="T22" fmla="*/ 0 h 1069"/>
              <a:gd name="T23" fmla="*/ 1344 w 1344"/>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1069">
                <a:moveTo>
                  <a:pt x="1344" y="0"/>
                </a:moveTo>
                <a:lnTo>
                  <a:pt x="336" y="626"/>
                </a:lnTo>
                <a:lnTo>
                  <a:pt x="722" y="576"/>
                </a:lnTo>
                <a:lnTo>
                  <a:pt x="0" y="1069"/>
                </a:lnTo>
                <a:lnTo>
                  <a:pt x="1179" y="448"/>
                </a:lnTo>
                <a:lnTo>
                  <a:pt x="795" y="457"/>
                </a:lnTo>
                <a:lnTo>
                  <a:pt x="1344" y="0"/>
                </a:lnTo>
                <a:close/>
              </a:path>
            </a:pathLst>
          </a:custGeom>
          <a:solidFill>
            <a:srgbClr val="FFFF00"/>
          </a:solidFill>
          <a:ln w="38100">
            <a:solidFill>
              <a:srgbClr val="FF0000"/>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80" name="Freeform 31"/>
          <p:cNvSpPr>
            <a:spLocks/>
          </p:cNvSpPr>
          <p:nvPr/>
        </p:nvSpPr>
        <p:spPr bwMode="auto">
          <a:xfrm>
            <a:off x="6521450" y="2895600"/>
            <a:ext cx="946150" cy="116522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atin typeface="+mj-lt"/>
              </a:rPr>
              <a:t>Art of Multiprocessor Programming</a:t>
            </a:r>
          </a:p>
        </p:txBody>
      </p:sp>
      <p:sp>
        <p:nvSpPr>
          <p:cNvPr id="14643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1A752EC-7526-4D56-B26A-79B70DD3339F}" type="slidenum">
              <a:rPr lang="x-none" sz="1400">
                <a:latin typeface="Comic Sans MS" pitchFamily="66" charset="0"/>
                <a:cs typeface="Arial" pitchFamily="34" charset="0"/>
              </a:rPr>
              <a:pPr algn="r" eaLnBrk="0" hangingPunct="0"/>
              <a:t>60</a:t>
            </a:fld>
            <a:endParaRPr lang="en-US" sz="1400">
              <a:latin typeface="Comic Sans MS" pitchFamily="66" charset="0"/>
              <a:cs typeface="Arial" pitchFamily="34" charset="0"/>
            </a:endParaRPr>
          </a:p>
        </p:txBody>
      </p:sp>
      <p:sp>
        <p:nvSpPr>
          <p:cNvPr id="146436" name="Rectangle 2"/>
          <p:cNvSpPr>
            <a:spLocks noGrp="1" noChangeArrowheads="1"/>
          </p:cNvSpPr>
          <p:nvPr>
            <p:ph type="title" idx="4294967295"/>
          </p:nvPr>
        </p:nvSpPr>
        <p:spPr/>
        <p:txBody>
          <a:bodyPr/>
          <a:lstStyle/>
          <a:p>
            <a:r>
              <a:rPr lang="en-US"/>
              <a:t>Proof of No Deadlock</a:t>
            </a:r>
          </a:p>
        </p:txBody>
      </p:sp>
      <p:sp>
        <p:nvSpPr>
          <p:cNvPr id="146437" name="Rectangle 3"/>
          <p:cNvSpPr>
            <a:spLocks noGrp="1" noChangeArrowheads="1"/>
          </p:cNvSpPr>
          <p:nvPr>
            <p:ph type="body" idx="4294967295"/>
          </p:nvPr>
        </p:nvSpPr>
        <p:spPr/>
        <p:txBody>
          <a:bodyPr/>
          <a:lstStyle/>
          <a:p>
            <a:r>
              <a:rPr lang="en-US"/>
              <a:t>If only one pet wants in, it gets in.</a:t>
            </a:r>
          </a:p>
          <a:p>
            <a:r>
              <a:rPr lang="en-US"/>
              <a:t>Deadlock requires both continually trying to get in.</a:t>
            </a:r>
          </a:p>
          <a:p>
            <a:r>
              <a:rPr lang="en-US"/>
              <a:t>If Bob sees Alice’s flag, he gives her priority </a:t>
            </a:r>
            <a:r>
              <a:rPr lang="en-US" sz="2000"/>
              <a:t>(a gentleman…)</a:t>
            </a:r>
          </a:p>
        </p:txBody>
      </p:sp>
      <p:sp>
        <p:nvSpPr>
          <p:cNvPr id="498693" name="Text Box 5"/>
          <p:cNvSpPr txBox="1">
            <a:spLocks noChangeArrowheads="1"/>
          </p:cNvSpPr>
          <p:nvPr/>
        </p:nvSpPr>
        <p:spPr bwMode="auto">
          <a:xfrm rot="-1858222">
            <a:off x="5410200" y="5105400"/>
            <a:ext cx="1344613" cy="733425"/>
          </a:xfrm>
          <a:prstGeom prst="rect">
            <a:avLst/>
          </a:prstGeom>
          <a:noFill/>
          <a:ln w="31750">
            <a:solidFill>
              <a:srgbClr val="FF0000"/>
            </a:solidFill>
            <a:miter lim="800000"/>
            <a:headEnd/>
            <a:tailEnd/>
          </a:ln>
        </p:spPr>
        <p:txBody>
          <a:bodyPr wrap="none">
            <a:spAutoFit/>
          </a:bodyPr>
          <a:lstStyle/>
          <a:p>
            <a:pPr algn="r" eaLnBrk="0" hangingPunct="0"/>
            <a:r>
              <a:rPr lang="en-US" sz="4000" dirty="0">
                <a:solidFill>
                  <a:srgbClr val="FF0000"/>
                </a:solidFill>
                <a:latin typeface="+mj-lt"/>
              </a:rPr>
              <a:t>QED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1861E8A-9E10-485C-A5C8-B2360A859BD4}" type="slidenum">
              <a:rPr lang="x-none" sz="1400">
                <a:latin typeface="Comic Sans MS" pitchFamily="66" charset="0"/>
                <a:cs typeface="Arial" pitchFamily="34" charset="0"/>
              </a:rPr>
              <a:pPr algn="r" eaLnBrk="0" hangingPunct="0"/>
              <a:t>61</a:t>
            </a:fld>
            <a:endParaRPr lang="en-US" sz="1400">
              <a:latin typeface="Comic Sans MS" pitchFamily="66" charset="0"/>
              <a:cs typeface="Arial" pitchFamily="34" charset="0"/>
            </a:endParaRPr>
          </a:p>
        </p:txBody>
      </p:sp>
      <p:sp>
        <p:nvSpPr>
          <p:cNvPr id="148484" name="Rectangle 2"/>
          <p:cNvSpPr>
            <a:spLocks noGrp="1" noChangeArrowheads="1"/>
          </p:cNvSpPr>
          <p:nvPr>
            <p:ph type="title" idx="4294967295"/>
          </p:nvPr>
        </p:nvSpPr>
        <p:spPr/>
        <p:txBody>
          <a:bodyPr/>
          <a:lstStyle/>
          <a:p>
            <a:r>
              <a:rPr lang="en-US"/>
              <a:t>Remarks</a:t>
            </a:r>
          </a:p>
        </p:txBody>
      </p:sp>
      <p:sp>
        <p:nvSpPr>
          <p:cNvPr id="148485" name="Rectangle 3"/>
          <p:cNvSpPr>
            <a:spLocks noGrp="1" noChangeArrowheads="1"/>
          </p:cNvSpPr>
          <p:nvPr>
            <p:ph type="body" idx="4294967295"/>
          </p:nvPr>
        </p:nvSpPr>
        <p:spPr/>
        <p:txBody>
          <a:bodyPr/>
          <a:lstStyle/>
          <a:p>
            <a:r>
              <a:rPr lang="en-US"/>
              <a:t>Protocol is </a:t>
            </a:r>
            <a:r>
              <a:rPr lang="en-US" i="1">
                <a:solidFill>
                  <a:schemeClr val="tx1"/>
                </a:solidFill>
              </a:rPr>
              <a:t>unfair</a:t>
            </a:r>
          </a:p>
          <a:p>
            <a:pPr lvl="1"/>
            <a:r>
              <a:rPr lang="en-US"/>
              <a:t>Bob’s pet might never get in</a:t>
            </a:r>
          </a:p>
          <a:p>
            <a:r>
              <a:rPr lang="en-US"/>
              <a:t>Protocol uses </a:t>
            </a:r>
            <a:r>
              <a:rPr lang="en-US" i="1">
                <a:solidFill>
                  <a:schemeClr val="tx1"/>
                </a:solidFill>
              </a:rPr>
              <a:t>waiting</a:t>
            </a:r>
          </a:p>
          <a:p>
            <a:pPr lvl="1"/>
            <a:r>
              <a:rPr lang="en-US"/>
              <a:t>If Bob is eaten by his pet, Alice’s pet might never get in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5572DD4-16EE-4B6E-9C62-34F5C8261459}" type="slidenum">
              <a:rPr lang="x-none" sz="1400">
                <a:latin typeface="Comic Sans MS" pitchFamily="66" charset="0"/>
                <a:cs typeface="Arial" pitchFamily="34" charset="0"/>
              </a:rPr>
              <a:pPr algn="r" eaLnBrk="0" hangingPunct="0"/>
              <a:t>62</a:t>
            </a:fld>
            <a:endParaRPr lang="en-US" sz="1400">
              <a:latin typeface="Comic Sans MS" pitchFamily="66" charset="0"/>
              <a:cs typeface="Arial" pitchFamily="34" charset="0"/>
            </a:endParaRPr>
          </a:p>
        </p:txBody>
      </p:sp>
      <p:sp>
        <p:nvSpPr>
          <p:cNvPr id="150532" name="Rectangle 2"/>
          <p:cNvSpPr>
            <a:spLocks noGrp="1" noChangeArrowheads="1"/>
          </p:cNvSpPr>
          <p:nvPr>
            <p:ph type="title" idx="4294967295"/>
          </p:nvPr>
        </p:nvSpPr>
        <p:spPr/>
        <p:txBody>
          <a:bodyPr/>
          <a:lstStyle/>
          <a:p>
            <a:r>
              <a:rPr lang="en-US"/>
              <a:t>Moral of Story</a:t>
            </a:r>
          </a:p>
        </p:txBody>
      </p:sp>
      <p:sp>
        <p:nvSpPr>
          <p:cNvPr id="150533" name="Rectangle 3"/>
          <p:cNvSpPr>
            <a:spLocks noGrp="1" noChangeArrowheads="1"/>
          </p:cNvSpPr>
          <p:nvPr>
            <p:ph type="body" idx="4294967295"/>
          </p:nvPr>
        </p:nvSpPr>
        <p:spPr>
          <a:xfrm>
            <a:off x="685800" y="1905000"/>
            <a:ext cx="7772400" cy="3657600"/>
          </a:xfrm>
        </p:spPr>
        <p:txBody>
          <a:bodyPr/>
          <a:lstStyle/>
          <a:p>
            <a:pPr marL="231775" indent="-231775">
              <a:lnSpc>
                <a:spcPct val="95000"/>
              </a:lnSpc>
            </a:pPr>
            <a:r>
              <a:rPr lang="en-US">
                <a:cs typeface="Times New Roman" pitchFamily="18" charset="0"/>
              </a:rPr>
              <a:t>Mutual Exclusion </a:t>
            </a:r>
            <a:r>
              <a:rPr lang="en-US">
                <a:solidFill>
                  <a:schemeClr val="tx1"/>
                </a:solidFill>
                <a:cs typeface="Times New Roman" pitchFamily="18" charset="0"/>
              </a:rPr>
              <a:t>cannot be solved</a:t>
            </a:r>
            <a:r>
              <a:rPr lang="en-US">
                <a:cs typeface="Times New Roman" pitchFamily="18" charset="0"/>
              </a:rPr>
              <a:t> by</a:t>
            </a:r>
          </a:p>
          <a:p>
            <a:pPr marL="682625" lvl="1" indent="-225425">
              <a:lnSpc>
                <a:spcPct val="95000"/>
              </a:lnSpc>
            </a:pPr>
            <a:r>
              <a:rPr lang="en-US">
                <a:cs typeface="Times New Roman" pitchFamily="18" charset="0"/>
              </a:rPr>
              <a:t>transient communication (cell phones)</a:t>
            </a:r>
          </a:p>
          <a:p>
            <a:pPr marL="682625" lvl="1" indent="-225425">
              <a:lnSpc>
                <a:spcPct val="95000"/>
              </a:lnSpc>
            </a:pPr>
            <a:r>
              <a:rPr lang="en-US">
                <a:cs typeface="Times New Roman" pitchFamily="18" charset="0"/>
              </a:rPr>
              <a:t>interrupts (cans)</a:t>
            </a:r>
          </a:p>
          <a:p>
            <a:pPr marL="231775" indent="-231775">
              <a:lnSpc>
                <a:spcPct val="95000"/>
              </a:lnSpc>
            </a:pPr>
            <a:r>
              <a:rPr lang="en-US">
                <a:cs typeface="Times New Roman" pitchFamily="18" charset="0"/>
              </a:rPr>
              <a:t>It </a:t>
            </a:r>
            <a:r>
              <a:rPr lang="en-US">
                <a:solidFill>
                  <a:schemeClr val="tx1"/>
                </a:solidFill>
                <a:cs typeface="Times New Roman" pitchFamily="18" charset="0"/>
              </a:rPr>
              <a:t>can be solved</a:t>
            </a:r>
            <a:r>
              <a:rPr lang="en-US">
                <a:cs typeface="Times New Roman" pitchFamily="18" charset="0"/>
              </a:rPr>
              <a:t> by</a:t>
            </a:r>
          </a:p>
          <a:p>
            <a:pPr marL="682625" lvl="1" indent="-225425">
              <a:lnSpc>
                <a:spcPct val="95000"/>
              </a:lnSpc>
            </a:pPr>
            <a:r>
              <a:rPr lang="en-US">
                <a:cs typeface="Times New Roman" pitchFamily="18" charset="0"/>
              </a:rPr>
              <a:t> one-bit shared variables </a:t>
            </a:r>
          </a:p>
          <a:p>
            <a:pPr marL="682625" lvl="1" indent="-225425">
              <a:lnSpc>
                <a:spcPct val="95000"/>
              </a:lnSpc>
            </a:pPr>
            <a:r>
              <a:rPr lang="en-US">
                <a:cs typeface="Times New Roman" pitchFamily="18" charset="0"/>
              </a:rPr>
              <a:t> that can be read or written </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8EDF901-5577-453A-A280-4130812EC761}" type="slidenum">
              <a:rPr lang="x-none" sz="1400">
                <a:latin typeface="Comic Sans MS" pitchFamily="66" charset="0"/>
                <a:cs typeface="Arial" pitchFamily="34" charset="0"/>
              </a:rPr>
              <a:pPr algn="r" eaLnBrk="0" hangingPunct="0"/>
              <a:t>63</a:t>
            </a:fld>
            <a:endParaRPr lang="en-US" sz="1400">
              <a:latin typeface="Comic Sans MS" pitchFamily="66" charset="0"/>
              <a:cs typeface="Arial" pitchFamily="34" charset="0"/>
            </a:endParaRPr>
          </a:p>
        </p:txBody>
      </p:sp>
      <p:sp>
        <p:nvSpPr>
          <p:cNvPr id="154628" name="Rectangle 2"/>
          <p:cNvSpPr>
            <a:spLocks noGrp="1" noChangeArrowheads="1"/>
          </p:cNvSpPr>
          <p:nvPr>
            <p:ph type="title" idx="4294967295"/>
          </p:nvPr>
        </p:nvSpPr>
        <p:spPr/>
        <p:txBody>
          <a:bodyPr/>
          <a:lstStyle/>
          <a:p>
            <a:r>
              <a:rPr lang="en-US"/>
              <a:t>The Fable Continues</a:t>
            </a:r>
          </a:p>
        </p:txBody>
      </p:sp>
      <p:sp>
        <p:nvSpPr>
          <p:cNvPr id="154629" name="Rectangle 3"/>
          <p:cNvSpPr>
            <a:spLocks noGrp="1" noChangeArrowheads="1"/>
          </p:cNvSpPr>
          <p:nvPr>
            <p:ph type="body" idx="4294967295"/>
          </p:nvPr>
        </p:nvSpPr>
        <p:spPr/>
        <p:txBody>
          <a:bodyPr/>
          <a:lstStyle/>
          <a:p>
            <a:r>
              <a:rPr lang="en-US"/>
              <a:t>Alice and Bob fall in love &amp; marry</a:t>
            </a:r>
          </a:p>
          <a:p>
            <a:pPr>
              <a:buFontTx/>
              <a:buNone/>
            </a:pPr>
            <a:endParaRPr lang="en-US"/>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6E0FB21-518B-4F8F-82CD-4AFBC9079C45}" type="slidenum">
              <a:rPr lang="x-none" sz="1400">
                <a:latin typeface="Comic Sans MS" pitchFamily="66" charset="0"/>
                <a:cs typeface="Arial" pitchFamily="34" charset="0"/>
              </a:rPr>
              <a:pPr algn="r" eaLnBrk="0" hangingPunct="0"/>
              <a:t>64</a:t>
            </a:fld>
            <a:endParaRPr lang="en-US" sz="1400">
              <a:latin typeface="Comic Sans MS" pitchFamily="66" charset="0"/>
              <a:cs typeface="Arial" pitchFamily="34" charset="0"/>
            </a:endParaRPr>
          </a:p>
        </p:txBody>
      </p:sp>
      <p:sp>
        <p:nvSpPr>
          <p:cNvPr id="156676" name="Rectangle 2"/>
          <p:cNvSpPr>
            <a:spLocks noGrp="1" noChangeArrowheads="1"/>
          </p:cNvSpPr>
          <p:nvPr>
            <p:ph type="title" idx="4294967295"/>
          </p:nvPr>
        </p:nvSpPr>
        <p:spPr/>
        <p:txBody>
          <a:bodyPr/>
          <a:lstStyle/>
          <a:p>
            <a:r>
              <a:rPr lang="en-US"/>
              <a:t>The Fable Continues</a:t>
            </a:r>
          </a:p>
        </p:txBody>
      </p:sp>
      <p:sp>
        <p:nvSpPr>
          <p:cNvPr id="156677" name="Rectangle 3"/>
          <p:cNvSpPr>
            <a:spLocks noGrp="1" noChangeArrowheads="1"/>
          </p:cNvSpPr>
          <p:nvPr>
            <p:ph type="body" idx="4294967295"/>
          </p:nvPr>
        </p:nvSpPr>
        <p:spPr/>
        <p:txBody>
          <a:bodyPr/>
          <a:lstStyle/>
          <a:p>
            <a:r>
              <a:rPr lang="en-US"/>
              <a:t>Alice and Bob fall in love &amp; marry</a:t>
            </a:r>
          </a:p>
          <a:p>
            <a:r>
              <a:rPr lang="en-US"/>
              <a:t>Then they fall out of love &amp; divorce</a:t>
            </a:r>
          </a:p>
          <a:p>
            <a:pPr lvl="1"/>
            <a:r>
              <a:rPr lang="en-US"/>
              <a:t>She gets the pets</a:t>
            </a:r>
          </a:p>
          <a:p>
            <a:pPr lvl="1"/>
            <a:r>
              <a:rPr lang="en-US"/>
              <a:t>He has to feed them</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45AA3448-74BC-41E2-BF70-114E8B36C610}" type="slidenum">
              <a:rPr lang="x-none" sz="1400">
                <a:latin typeface="Comic Sans MS" pitchFamily="66" charset="0"/>
                <a:cs typeface="Arial" pitchFamily="34" charset="0"/>
              </a:rPr>
              <a:pPr algn="r" eaLnBrk="0" hangingPunct="0"/>
              <a:t>65</a:t>
            </a:fld>
            <a:endParaRPr lang="en-US" sz="1400">
              <a:latin typeface="Comic Sans MS" pitchFamily="66" charset="0"/>
              <a:cs typeface="Arial" pitchFamily="34" charset="0"/>
            </a:endParaRPr>
          </a:p>
        </p:txBody>
      </p:sp>
      <p:sp>
        <p:nvSpPr>
          <p:cNvPr id="158724" name="Rectangle 2"/>
          <p:cNvSpPr>
            <a:spLocks noGrp="1" noChangeArrowheads="1"/>
          </p:cNvSpPr>
          <p:nvPr>
            <p:ph type="title" idx="4294967295"/>
          </p:nvPr>
        </p:nvSpPr>
        <p:spPr/>
        <p:txBody>
          <a:bodyPr/>
          <a:lstStyle/>
          <a:p>
            <a:r>
              <a:rPr lang="en-US"/>
              <a:t>The Fable Continues</a:t>
            </a:r>
          </a:p>
        </p:txBody>
      </p:sp>
      <p:sp>
        <p:nvSpPr>
          <p:cNvPr id="158725" name="Rectangle 3"/>
          <p:cNvSpPr>
            <a:spLocks noGrp="1" noChangeArrowheads="1"/>
          </p:cNvSpPr>
          <p:nvPr>
            <p:ph type="body" idx="4294967295"/>
          </p:nvPr>
        </p:nvSpPr>
        <p:spPr/>
        <p:txBody>
          <a:bodyPr/>
          <a:lstStyle/>
          <a:p>
            <a:r>
              <a:rPr lang="en-US"/>
              <a:t>Alice and Bob fall in love &amp; marry</a:t>
            </a:r>
          </a:p>
          <a:p>
            <a:r>
              <a:rPr lang="en-US"/>
              <a:t>Then they fall out of love &amp; divorce</a:t>
            </a:r>
          </a:p>
          <a:p>
            <a:pPr lvl="1"/>
            <a:r>
              <a:rPr lang="en-US"/>
              <a:t>She gets the pets</a:t>
            </a:r>
          </a:p>
          <a:p>
            <a:pPr lvl="1"/>
            <a:r>
              <a:rPr lang="en-US"/>
              <a:t>He has to feed them</a:t>
            </a:r>
          </a:p>
          <a:p>
            <a:r>
              <a:rPr lang="en-US"/>
              <a:t>Leading to a new coordination problem: Producer-Consumer </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20AB902-6864-4A9F-A390-31BE16B8358F}" type="slidenum">
              <a:rPr lang="x-none" sz="1400">
                <a:latin typeface="Comic Sans MS" pitchFamily="66" charset="0"/>
                <a:cs typeface="Arial" pitchFamily="34" charset="0"/>
              </a:rPr>
              <a:pPr algn="r" eaLnBrk="0" hangingPunct="0"/>
              <a:t>66</a:t>
            </a:fld>
            <a:endParaRPr lang="en-US" sz="1400">
              <a:latin typeface="Comic Sans MS" pitchFamily="66" charset="0"/>
              <a:cs typeface="Arial" pitchFamily="34" charset="0"/>
            </a:endParaRPr>
          </a:p>
        </p:txBody>
      </p:sp>
      <p:sp>
        <p:nvSpPr>
          <p:cNvPr id="160772" name="Rectangle 2"/>
          <p:cNvSpPr>
            <a:spLocks noGrp="1" noChangeArrowheads="1"/>
          </p:cNvSpPr>
          <p:nvPr>
            <p:ph type="title" idx="4294967295"/>
          </p:nvPr>
        </p:nvSpPr>
        <p:spPr/>
        <p:txBody>
          <a:bodyPr/>
          <a:lstStyle/>
          <a:p>
            <a:r>
              <a:rPr lang="en-US"/>
              <a:t>Bob Puts Food in the Pond</a:t>
            </a:r>
          </a:p>
        </p:txBody>
      </p:sp>
      <p:sp>
        <p:nvSpPr>
          <p:cNvPr id="160773" name="Text Box 3"/>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60774" name="Oval 4"/>
          <p:cNvSpPr>
            <a:spLocks noChangeArrowheads="1"/>
          </p:cNvSpPr>
          <p:nvPr/>
        </p:nvSpPr>
        <p:spPr bwMode="auto">
          <a:xfrm>
            <a:off x="1104900" y="3505200"/>
            <a:ext cx="7239000" cy="2286000"/>
          </a:xfrm>
          <a:prstGeom prst="ellipse">
            <a:avLst/>
          </a:prstGeom>
          <a:solidFill>
            <a:srgbClr val="00FFFF"/>
          </a:solidFill>
          <a:ln w="9525">
            <a:noFill/>
            <a:round/>
            <a:headEnd/>
            <a:tailEnd/>
          </a:ln>
        </p:spPr>
        <p:txBody>
          <a:bodyPr wrap="none" anchor="ctr"/>
          <a:lstStyle/>
          <a:p>
            <a:pPr algn="ctr" eaLnBrk="0" hangingPunct="0"/>
            <a:endParaRPr lang="en-US" sz="2800">
              <a:solidFill>
                <a:srgbClr val="0000FF"/>
              </a:solidFill>
              <a:latin typeface="Comic Sans MS" pitchFamily="66" charset="0"/>
            </a:endParaRPr>
          </a:p>
        </p:txBody>
      </p:sp>
      <p:grpSp>
        <p:nvGrpSpPr>
          <p:cNvPr id="160775" name="Group 5"/>
          <p:cNvGrpSpPr>
            <a:grpSpLocks/>
          </p:cNvGrpSpPr>
          <p:nvPr/>
        </p:nvGrpSpPr>
        <p:grpSpPr bwMode="auto">
          <a:xfrm>
            <a:off x="6553200" y="4191000"/>
            <a:ext cx="1905000" cy="1714500"/>
            <a:chOff x="1728" y="1008"/>
            <a:chExt cx="1968" cy="2376"/>
          </a:xfrm>
        </p:grpSpPr>
        <p:sp>
          <p:nvSpPr>
            <p:cNvPr id="160776" name="AutoShape 6"/>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0777" name="Freeform 7"/>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78" name="Freeform 8"/>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0779" name="Group 9"/>
          <p:cNvGrpSpPr>
            <a:grpSpLocks/>
          </p:cNvGrpSpPr>
          <p:nvPr/>
        </p:nvGrpSpPr>
        <p:grpSpPr bwMode="auto">
          <a:xfrm>
            <a:off x="609600" y="4114800"/>
            <a:ext cx="1905000" cy="1714500"/>
            <a:chOff x="1728" y="1008"/>
            <a:chExt cx="1968" cy="2376"/>
          </a:xfrm>
        </p:grpSpPr>
        <p:sp>
          <p:nvSpPr>
            <p:cNvPr id="160780" name="AutoShape 10"/>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0781" name="Freeform 11"/>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82" name="Freeform 12"/>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0783" name="Group 13"/>
          <p:cNvGrpSpPr>
            <a:grpSpLocks/>
          </p:cNvGrpSpPr>
          <p:nvPr/>
        </p:nvGrpSpPr>
        <p:grpSpPr bwMode="auto">
          <a:xfrm>
            <a:off x="3429000" y="2057400"/>
            <a:ext cx="1905000" cy="1714500"/>
            <a:chOff x="1728" y="1008"/>
            <a:chExt cx="1968" cy="2376"/>
          </a:xfrm>
        </p:grpSpPr>
        <p:sp>
          <p:nvSpPr>
            <p:cNvPr id="160784" name="AutoShape 14"/>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0785" name="Freeform 15"/>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86" name="Freeform 16"/>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0787" name="Group 17"/>
          <p:cNvGrpSpPr>
            <a:grpSpLocks/>
          </p:cNvGrpSpPr>
          <p:nvPr/>
        </p:nvGrpSpPr>
        <p:grpSpPr bwMode="auto">
          <a:xfrm>
            <a:off x="2438400" y="4572000"/>
            <a:ext cx="1447800" cy="685800"/>
            <a:chOff x="576" y="432"/>
            <a:chExt cx="912" cy="432"/>
          </a:xfrm>
        </p:grpSpPr>
        <p:sp>
          <p:nvSpPr>
            <p:cNvPr id="160788" name="Oval 18"/>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89" name="AutoShape 19"/>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90" name="Oval 20"/>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0791" name="Group 21"/>
          <p:cNvGrpSpPr>
            <a:grpSpLocks/>
          </p:cNvGrpSpPr>
          <p:nvPr/>
        </p:nvGrpSpPr>
        <p:grpSpPr bwMode="auto">
          <a:xfrm>
            <a:off x="3810000" y="3962400"/>
            <a:ext cx="1447800" cy="685800"/>
            <a:chOff x="576" y="432"/>
            <a:chExt cx="912" cy="432"/>
          </a:xfrm>
        </p:grpSpPr>
        <p:sp>
          <p:nvSpPr>
            <p:cNvPr id="160792" name="Oval 22"/>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93" name="AutoShape 23"/>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94" name="Oval 24"/>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0795" name="Group 25"/>
          <p:cNvGrpSpPr>
            <a:grpSpLocks/>
          </p:cNvGrpSpPr>
          <p:nvPr/>
        </p:nvGrpSpPr>
        <p:grpSpPr bwMode="auto">
          <a:xfrm>
            <a:off x="5105400" y="4572000"/>
            <a:ext cx="1447800" cy="685800"/>
            <a:chOff x="576" y="432"/>
            <a:chExt cx="912" cy="432"/>
          </a:xfrm>
        </p:grpSpPr>
        <p:sp>
          <p:nvSpPr>
            <p:cNvPr id="160796" name="Oval 26"/>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97" name="AutoShape 27"/>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98" name="Oval 28"/>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0799" name="AutoShape 29"/>
          <p:cNvSpPr>
            <a:spLocks noChangeArrowheads="1"/>
          </p:cNvSpPr>
          <p:nvPr/>
        </p:nvSpPr>
        <p:spPr bwMode="auto">
          <a:xfrm rot="-1263957">
            <a:off x="6400800" y="3733800"/>
            <a:ext cx="838200" cy="457200"/>
          </a:xfrm>
          <a:prstGeom prst="flowChartMagneticDisk">
            <a:avLst/>
          </a:prstGeom>
          <a:solidFill>
            <a:schemeClr val="folHlink"/>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60800" name="Group 30"/>
          <p:cNvGrpSpPr>
            <a:grpSpLocks/>
          </p:cNvGrpSpPr>
          <p:nvPr/>
        </p:nvGrpSpPr>
        <p:grpSpPr bwMode="auto">
          <a:xfrm flipH="1">
            <a:off x="6172200" y="2514600"/>
            <a:ext cx="1447800" cy="1295400"/>
            <a:chOff x="2832" y="2064"/>
            <a:chExt cx="912" cy="816"/>
          </a:xfrm>
        </p:grpSpPr>
        <p:sp>
          <p:nvSpPr>
            <p:cNvPr id="160801" name="Freeform 31"/>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2" name="Freeform 32"/>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3" name="Freeform 33"/>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4" name="Freeform 34"/>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5" name="Freeform 35"/>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6" name="Freeform 36"/>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7" name="Freeform 37"/>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8" name="Freeform 38"/>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9" name="Freeform 39"/>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10" name="Freeform 40"/>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11" name="Freeform 41"/>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4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7F95C20-F59D-4679-AC09-B91ED7514594}" type="slidenum">
              <a:rPr lang="x-none" sz="1400">
                <a:latin typeface="Comic Sans MS" pitchFamily="66" charset="0"/>
                <a:cs typeface="Arial" pitchFamily="34" charset="0"/>
              </a:rPr>
              <a:pPr algn="r" eaLnBrk="0" hangingPunct="0"/>
              <a:t>67</a:t>
            </a:fld>
            <a:endParaRPr lang="en-US" sz="1400">
              <a:latin typeface="Comic Sans MS" pitchFamily="66" charset="0"/>
              <a:cs typeface="Arial" pitchFamily="34" charset="0"/>
            </a:endParaRPr>
          </a:p>
        </p:txBody>
      </p:sp>
      <p:sp>
        <p:nvSpPr>
          <p:cNvPr id="162820" name="AutoShape 57"/>
          <p:cNvSpPr>
            <a:spLocks noChangeArrowheads="1"/>
          </p:cNvSpPr>
          <p:nvPr/>
        </p:nvSpPr>
        <p:spPr bwMode="auto">
          <a:xfrm>
            <a:off x="5886450" y="1933575"/>
            <a:ext cx="1782763" cy="838200"/>
          </a:xfrm>
          <a:prstGeom prst="cloudCallout">
            <a:avLst>
              <a:gd name="adj1" fmla="val -45190"/>
              <a:gd name="adj2" fmla="val 70074"/>
            </a:avLst>
          </a:prstGeom>
          <a:solidFill>
            <a:schemeClr val="bg1"/>
          </a:solidFill>
          <a:ln w="38100">
            <a:solidFill>
              <a:srgbClr val="0000FF"/>
            </a:solidFill>
            <a:round/>
            <a:headEnd/>
            <a:tailEnd/>
          </a:ln>
        </p:spPr>
        <p:txBody>
          <a:bodyPr anchor="ctr"/>
          <a:lstStyle/>
          <a:p>
            <a:pPr algn="ctr" eaLnBrk="0" hangingPunct="0"/>
            <a:r>
              <a:rPr lang="en-US" sz="2000">
                <a:solidFill>
                  <a:srgbClr val="0000FF"/>
                </a:solidFill>
                <a:latin typeface="Comic Sans MS" pitchFamily="66" charset="0"/>
              </a:rPr>
              <a:t>mmm…</a:t>
            </a:r>
          </a:p>
        </p:txBody>
      </p:sp>
      <p:sp>
        <p:nvSpPr>
          <p:cNvPr id="162821" name="Oval 2"/>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62822" name="Group 3"/>
          <p:cNvGrpSpPr>
            <a:grpSpLocks/>
          </p:cNvGrpSpPr>
          <p:nvPr/>
        </p:nvGrpSpPr>
        <p:grpSpPr bwMode="auto">
          <a:xfrm>
            <a:off x="2743200" y="3505200"/>
            <a:ext cx="1447800" cy="685800"/>
            <a:chOff x="576" y="432"/>
            <a:chExt cx="912" cy="432"/>
          </a:xfrm>
        </p:grpSpPr>
        <p:sp>
          <p:nvSpPr>
            <p:cNvPr id="162823" name="Oval 4"/>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24" name="AutoShape 5"/>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25" name="Oval 6"/>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2826" name="Group 7"/>
          <p:cNvGrpSpPr>
            <a:grpSpLocks/>
          </p:cNvGrpSpPr>
          <p:nvPr/>
        </p:nvGrpSpPr>
        <p:grpSpPr bwMode="auto">
          <a:xfrm>
            <a:off x="5486400" y="4648200"/>
            <a:ext cx="1447800" cy="685800"/>
            <a:chOff x="576" y="432"/>
            <a:chExt cx="912" cy="432"/>
          </a:xfrm>
        </p:grpSpPr>
        <p:sp>
          <p:nvSpPr>
            <p:cNvPr id="162827" name="Oval 8"/>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28" name="AutoShape 9"/>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29" name="Oval 10"/>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2830" name="Rectangle 11"/>
          <p:cNvSpPr>
            <a:spLocks noGrp="1" noChangeArrowheads="1"/>
          </p:cNvSpPr>
          <p:nvPr>
            <p:ph type="title" idx="4294967295"/>
          </p:nvPr>
        </p:nvSpPr>
        <p:spPr/>
        <p:txBody>
          <a:bodyPr/>
          <a:lstStyle/>
          <a:p>
            <a:r>
              <a:rPr lang="en-US" sz="4000"/>
              <a:t>Alice releases her pets to Feed</a:t>
            </a:r>
          </a:p>
        </p:txBody>
      </p:sp>
      <p:grpSp>
        <p:nvGrpSpPr>
          <p:cNvPr id="162831" name="Group 12"/>
          <p:cNvGrpSpPr>
            <a:grpSpLocks/>
          </p:cNvGrpSpPr>
          <p:nvPr/>
        </p:nvGrpSpPr>
        <p:grpSpPr bwMode="auto">
          <a:xfrm>
            <a:off x="609600" y="1885950"/>
            <a:ext cx="1447800" cy="1295400"/>
            <a:chOff x="864" y="1968"/>
            <a:chExt cx="912" cy="816"/>
          </a:xfrm>
        </p:grpSpPr>
        <p:sp>
          <p:nvSpPr>
            <p:cNvPr id="162832" name="Freeform 13"/>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3" name="Freeform 14"/>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4" name="Freeform 15"/>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5" name="Freeform 16"/>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6" name="Freeform 17"/>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7" name="Freeform 18"/>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8" name="Freeform 19"/>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9" name="Freeform 20"/>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40" name="Freeform 21"/>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41" name="Freeform 22"/>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42" name="Freeform 23"/>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2843" name="Text Box 24"/>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62844" name="Group 25"/>
          <p:cNvGrpSpPr>
            <a:grpSpLocks/>
          </p:cNvGrpSpPr>
          <p:nvPr/>
        </p:nvGrpSpPr>
        <p:grpSpPr bwMode="auto">
          <a:xfrm>
            <a:off x="3429000" y="2057400"/>
            <a:ext cx="1905000" cy="1714500"/>
            <a:chOff x="1728" y="1008"/>
            <a:chExt cx="1968" cy="2376"/>
          </a:xfrm>
        </p:grpSpPr>
        <p:sp>
          <p:nvSpPr>
            <p:cNvPr id="162845" name="AutoShape 26"/>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2846" name="Freeform 27"/>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47" name="Freeform 28"/>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2848" name="Group 29"/>
          <p:cNvGrpSpPr>
            <a:grpSpLocks/>
          </p:cNvGrpSpPr>
          <p:nvPr/>
        </p:nvGrpSpPr>
        <p:grpSpPr bwMode="auto">
          <a:xfrm>
            <a:off x="6553200" y="4191000"/>
            <a:ext cx="1905000" cy="1714500"/>
            <a:chOff x="1728" y="1008"/>
            <a:chExt cx="1968" cy="2376"/>
          </a:xfrm>
        </p:grpSpPr>
        <p:sp>
          <p:nvSpPr>
            <p:cNvPr id="162849" name="AutoShape 30"/>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2850" name="Freeform 31"/>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1" name="Freeform 32"/>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2852" name="Group 33"/>
          <p:cNvGrpSpPr>
            <a:grpSpLocks/>
          </p:cNvGrpSpPr>
          <p:nvPr/>
        </p:nvGrpSpPr>
        <p:grpSpPr bwMode="auto">
          <a:xfrm flipH="1">
            <a:off x="1371600" y="2819400"/>
            <a:ext cx="5827713" cy="2728913"/>
            <a:chOff x="864" y="1776"/>
            <a:chExt cx="3671" cy="1719"/>
          </a:xfrm>
        </p:grpSpPr>
        <p:sp>
          <p:nvSpPr>
            <p:cNvPr id="162853" name="Oval 34"/>
            <p:cNvSpPr>
              <a:spLocks noChangeArrowheads="1"/>
            </p:cNvSpPr>
            <p:nvPr/>
          </p:nvSpPr>
          <p:spPr bwMode="auto">
            <a:xfrm>
              <a:off x="2643" y="2950"/>
              <a:ext cx="583" cy="20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4" name="Oval 35"/>
            <p:cNvSpPr>
              <a:spLocks noChangeArrowheads="1"/>
            </p:cNvSpPr>
            <p:nvPr/>
          </p:nvSpPr>
          <p:spPr bwMode="auto">
            <a:xfrm>
              <a:off x="3329" y="3196"/>
              <a:ext cx="583" cy="20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5" name="Oval 36"/>
            <p:cNvSpPr>
              <a:spLocks noChangeArrowheads="1"/>
            </p:cNvSpPr>
            <p:nvPr/>
          </p:nvSpPr>
          <p:spPr bwMode="auto">
            <a:xfrm>
              <a:off x="2060" y="2747"/>
              <a:ext cx="583" cy="20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6" name="Freeform 37"/>
            <p:cNvSpPr>
              <a:spLocks/>
            </p:cNvSpPr>
            <p:nvPr/>
          </p:nvSpPr>
          <p:spPr bwMode="auto">
            <a:xfrm>
              <a:off x="2199" y="2240"/>
              <a:ext cx="1167" cy="672"/>
            </a:xfrm>
            <a:custGeom>
              <a:avLst/>
              <a:gdLst>
                <a:gd name="T0" fmla="*/ 0 w 1932"/>
                <a:gd name="T1" fmla="*/ 30 h 1113"/>
                <a:gd name="T2" fmla="*/ 14 w 1932"/>
                <a:gd name="T3" fmla="*/ 30 h 1113"/>
                <a:gd name="T4" fmla="*/ 22 w 1932"/>
                <a:gd name="T5" fmla="*/ 21 h 1113"/>
                <a:gd name="T6" fmla="*/ 31 w 1932"/>
                <a:gd name="T7" fmla="*/ 17 h 1113"/>
                <a:gd name="T8" fmla="*/ 39 w 1932"/>
                <a:gd name="T9" fmla="*/ 21 h 1113"/>
                <a:gd name="T10" fmla="*/ 56 w 1932"/>
                <a:gd name="T11" fmla="*/ 20 h 1113"/>
                <a:gd name="T12" fmla="*/ 31 w 1932"/>
                <a:gd name="T13" fmla="*/ 1 h 1113"/>
                <a:gd name="T14" fmla="*/ 10 w 1932"/>
                <a:gd name="T15" fmla="*/ 11 h 1113"/>
                <a:gd name="T16" fmla="*/ 0 w 1932"/>
                <a:gd name="T17" fmla="*/ 30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7" name="Freeform 38"/>
            <p:cNvSpPr>
              <a:spLocks/>
            </p:cNvSpPr>
            <p:nvPr/>
          </p:nvSpPr>
          <p:spPr bwMode="auto">
            <a:xfrm>
              <a:off x="2784" y="2448"/>
              <a:ext cx="1166" cy="673"/>
            </a:xfrm>
            <a:custGeom>
              <a:avLst/>
              <a:gdLst>
                <a:gd name="T0" fmla="*/ 0 w 1932"/>
                <a:gd name="T1" fmla="*/ 30 h 1113"/>
                <a:gd name="T2" fmla="*/ 14 w 1932"/>
                <a:gd name="T3" fmla="*/ 30 h 1113"/>
                <a:gd name="T4" fmla="*/ 22 w 1932"/>
                <a:gd name="T5" fmla="*/ 21 h 1113"/>
                <a:gd name="T6" fmla="*/ 31 w 1932"/>
                <a:gd name="T7" fmla="*/ 18 h 1113"/>
                <a:gd name="T8" fmla="*/ 39 w 1932"/>
                <a:gd name="T9" fmla="*/ 21 h 1113"/>
                <a:gd name="T10" fmla="*/ 55 w 1932"/>
                <a:gd name="T11" fmla="*/ 20 h 1113"/>
                <a:gd name="T12" fmla="*/ 31 w 1932"/>
                <a:gd name="T13" fmla="*/ 1 h 1113"/>
                <a:gd name="T14" fmla="*/ 10 w 1932"/>
                <a:gd name="T15" fmla="*/ 11 h 1113"/>
                <a:gd name="T16" fmla="*/ 0 w 1932"/>
                <a:gd name="T17" fmla="*/ 30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8" name="Freeform 39"/>
            <p:cNvSpPr>
              <a:spLocks/>
            </p:cNvSpPr>
            <p:nvPr/>
          </p:nvSpPr>
          <p:spPr bwMode="auto">
            <a:xfrm flipH="1">
              <a:off x="1488" y="1776"/>
              <a:ext cx="891" cy="787"/>
            </a:xfrm>
            <a:custGeom>
              <a:avLst/>
              <a:gdLst>
                <a:gd name="T0" fmla="*/ 1 w 1728"/>
                <a:gd name="T1" fmla="*/ 6 h 1664"/>
                <a:gd name="T2" fmla="*/ 6 w 1728"/>
                <a:gd name="T3" fmla="*/ 2 h 1664"/>
                <a:gd name="T4" fmla="*/ 5 w 1728"/>
                <a:gd name="T5" fmla="*/ 0 h 1664"/>
                <a:gd name="T6" fmla="*/ 8 w 1728"/>
                <a:gd name="T7" fmla="*/ 2 h 1664"/>
                <a:gd name="T8" fmla="*/ 16 w 1728"/>
                <a:gd name="T9" fmla="*/ 2 h 1664"/>
                <a:gd name="T10" fmla="*/ 17 w 1728"/>
                <a:gd name="T11" fmla="*/ 4 h 1664"/>
                <a:gd name="T12" fmla="*/ 15 w 1728"/>
                <a:gd name="T13" fmla="*/ 4 h 1664"/>
                <a:gd name="T14" fmla="*/ 13 w 1728"/>
                <a:gd name="T15" fmla="*/ 4 h 1664"/>
                <a:gd name="T16" fmla="*/ 10 w 1728"/>
                <a:gd name="T17" fmla="*/ 3 h 1664"/>
                <a:gd name="T18" fmla="*/ 9 w 1728"/>
                <a:gd name="T19" fmla="*/ 4 h 1664"/>
                <a:gd name="T20" fmla="*/ 8 w 1728"/>
                <a:gd name="T21" fmla="*/ 3 h 1664"/>
                <a:gd name="T22" fmla="*/ 9 w 1728"/>
                <a:gd name="T23" fmla="*/ 4 h 1664"/>
                <a:gd name="T24" fmla="*/ 10 w 1728"/>
                <a:gd name="T25" fmla="*/ 4 h 1664"/>
                <a:gd name="T26" fmla="*/ 13 w 1728"/>
                <a:gd name="T27" fmla="*/ 5 h 1664"/>
                <a:gd name="T28" fmla="*/ 15 w 1728"/>
                <a:gd name="T29" fmla="*/ 4 h 1664"/>
                <a:gd name="T30" fmla="*/ 14 w 1728"/>
                <a:gd name="T31" fmla="*/ 6 h 1664"/>
                <a:gd name="T32" fmla="*/ 10 w 1728"/>
                <a:gd name="T33" fmla="*/ 6 h 1664"/>
                <a:gd name="T34" fmla="*/ 8 w 1728"/>
                <a:gd name="T35" fmla="*/ 6 h 1664"/>
                <a:gd name="T36" fmla="*/ 8 w 1728"/>
                <a:gd name="T37" fmla="*/ 8 h 1664"/>
                <a:gd name="T38" fmla="*/ 2 w 1728"/>
                <a:gd name="T39" fmla="*/ 8 h 1664"/>
                <a:gd name="T40" fmla="*/ 0 w 1728"/>
                <a:gd name="T41" fmla="*/ 6 h 1664"/>
                <a:gd name="T42" fmla="*/ 1 w 1728"/>
                <a:gd name="T43" fmla="*/ 6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9" name="Oval 40"/>
            <p:cNvSpPr>
              <a:spLocks noChangeArrowheads="1"/>
            </p:cNvSpPr>
            <p:nvPr/>
          </p:nvSpPr>
          <p:spPr bwMode="auto">
            <a:xfrm flipH="1">
              <a:off x="1986" y="1979"/>
              <a:ext cx="74" cy="68"/>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60" name="Freeform 41"/>
            <p:cNvSpPr>
              <a:spLocks/>
            </p:cNvSpPr>
            <p:nvPr/>
          </p:nvSpPr>
          <p:spPr bwMode="auto">
            <a:xfrm>
              <a:off x="3414" y="2530"/>
              <a:ext cx="1121" cy="826"/>
            </a:xfrm>
            <a:custGeom>
              <a:avLst/>
              <a:gdLst>
                <a:gd name="T0" fmla="*/ 53 w 1856"/>
                <a:gd name="T1" fmla="*/ 1 h 1367"/>
                <a:gd name="T2" fmla="*/ 38 w 1856"/>
                <a:gd name="T3" fmla="*/ 15 h 1367"/>
                <a:gd name="T4" fmla="*/ 18 w 1856"/>
                <a:gd name="T5" fmla="*/ 13 h 1367"/>
                <a:gd name="T6" fmla="*/ 2 w 1856"/>
                <a:gd name="T7" fmla="*/ 25 h 1367"/>
                <a:gd name="T8" fmla="*/ 3 w 1856"/>
                <a:gd name="T9" fmla="*/ 37 h 1367"/>
                <a:gd name="T10" fmla="*/ 14 w 1856"/>
                <a:gd name="T11" fmla="*/ 38 h 1367"/>
                <a:gd name="T12" fmla="*/ 22 w 1856"/>
                <a:gd name="T13" fmla="*/ 27 h 1367"/>
                <a:gd name="T14" fmla="*/ 46 w 1856"/>
                <a:gd name="T15" fmla="*/ 22 h 1367"/>
                <a:gd name="T16" fmla="*/ 53 w 1856"/>
                <a:gd name="T17" fmla="*/ 1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62861" name="Group 42"/>
            <p:cNvGrpSpPr>
              <a:grpSpLocks/>
            </p:cNvGrpSpPr>
            <p:nvPr/>
          </p:nvGrpSpPr>
          <p:grpSpPr bwMode="auto">
            <a:xfrm>
              <a:off x="864" y="1872"/>
              <a:ext cx="3047" cy="1623"/>
              <a:chOff x="209" y="768"/>
              <a:chExt cx="5046" cy="2688"/>
            </a:xfrm>
          </p:grpSpPr>
          <p:sp>
            <p:nvSpPr>
              <p:cNvPr id="162862" name="Oval 43"/>
              <p:cNvSpPr>
                <a:spLocks noChangeArrowheads="1"/>
              </p:cNvSpPr>
              <p:nvPr/>
            </p:nvSpPr>
            <p:spPr bwMode="auto">
              <a:xfrm>
                <a:off x="2122" y="2712"/>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63" name="Oval 44"/>
              <p:cNvSpPr>
                <a:spLocks noChangeArrowheads="1"/>
              </p:cNvSpPr>
              <p:nvPr/>
            </p:nvSpPr>
            <p:spPr bwMode="auto">
              <a:xfrm>
                <a:off x="3258" y="3120"/>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64" name="Oval 45"/>
              <p:cNvSpPr>
                <a:spLocks noChangeArrowheads="1"/>
              </p:cNvSpPr>
              <p:nvPr/>
            </p:nvSpPr>
            <p:spPr bwMode="auto">
              <a:xfrm>
                <a:off x="1156" y="2376"/>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65" name="Freeform 46"/>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66" name="Freeform 47"/>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62867" name="Group 48"/>
              <p:cNvGrpSpPr>
                <a:grpSpLocks/>
              </p:cNvGrpSpPr>
              <p:nvPr/>
            </p:nvGrpSpPr>
            <p:grpSpPr bwMode="auto">
              <a:xfrm flipH="1">
                <a:off x="209" y="768"/>
                <a:ext cx="1475" cy="1304"/>
                <a:chOff x="3552" y="2736"/>
                <a:chExt cx="1475" cy="1304"/>
              </a:xfrm>
            </p:grpSpPr>
            <p:sp>
              <p:nvSpPr>
                <p:cNvPr id="162868" name="Freeform 49"/>
                <p:cNvSpPr>
                  <a:spLocks/>
                </p:cNvSpPr>
                <p:nvPr/>
              </p:nvSpPr>
              <p:spPr bwMode="auto">
                <a:xfrm>
                  <a:off x="3552" y="2736"/>
                  <a:ext cx="1475" cy="1304"/>
                </a:xfrm>
                <a:custGeom>
                  <a:avLst/>
                  <a:gdLst>
                    <a:gd name="T0" fmla="*/ 32 w 1728"/>
                    <a:gd name="T1" fmla="*/ 209 h 1664"/>
                    <a:gd name="T2" fmla="*/ 190 w 1728"/>
                    <a:gd name="T3" fmla="*/ 78 h 1664"/>
                    <a:gd name="T4" fmla="*/ 159 w 1728"/>
                    <a:gd name="T5" fmla="*/ 0 h 1664"/>
                    <a:gd name="T6" fmla="*/ 286 w 1728"/>
                    <a:gd name="T7" fmla="*/ 61 h 1664"/>
                    <a:gd name="T8" fmla="*/ 555 w 1728"/>
                    <a:gd name="T9" fmla="*/ 87 h 1664"/>
                    <a:gd name="T10" fmla="*/ 571 w 1728"/>
                    <a:gd name="T11" fmla="*/ 148 h 1664"/>
                    <a:gd name="T12" fmla="*/ 507 w 1728"/>
                    <a:gd name="T13" fmla="*/ 122 h 1664"/>
                    <a:gd name="T14" fmla="*/ 444 w 1728"/>
                    <a:gd name="T15" fmla="*/ 148 h 1664"/>
                    <a:gd name="T16" fmla="*/ 348 w 1728"/>
                    <a:gd name="T17" fmla="*/ 113 h 1664"/>
                    <a:gd name="T18" fmla="*/ 317 w 1728"/>
                    <a:gd name="T19" fmla="*/ 130 h 1664"/>
                    <a:gd name="T20" fmla="*/ 265 w 1728"/>
                    <a:gd name="T21" fmla="*/ 112 h 1664"/>
                    <a:gd name="T22" fmla="*/ 317 w 1728"/>
                    <a:gd name="T23" fmla="*/ 157 h 1664"/>
                    <a:gd name="T24" fmla="*/ 348 w 1728"/>
                    <a:gd name="T25" fmla="*/ 130 h 1664"/>
                    <a:gd name="T26" fmla="*/ 444 w 1728"/>
                    <a:gd name="T27" fmla="*/ 166 h 1664"/>
                    <a:gd name="T28" fmla="*/ 507 w 1728"/>
                    <a:gd name="T29" fmla="*/ 139 h 1664"/>
                    <a:gd name="T30" fmla="*/ 491 w 1728"/>
                    <a:gd name="T31" fmla="*/ 192 h 1664"/>
                    <a:gd name="T32" fmla="*/ 333 w 1728"/>
                    <a:gd name="T33" fmla="*/ 200 h 1664"/>
                    <a:gd name="T34" fmla="*/ 270 w 1728"/>
                    <a:gd name="T35" fmla="*/ 200 h 1664"/>
                    <a:gd name="T36" fmla="*/ 270 w 1728"/>
                    <a:gd name="T37" fmla="*/ 288 h 1664"/>
                    <a:gd name="T38" fmla="*/ 63 w 1728"/>
                    <a:gd name="T39" fmla="*/ 288 h 1664"/>
                    <a:gd name="T40" fmla="*/ 0 w 1728"/>
                    <a:gd name="T41" fmla="*/ 218 h 1664"/>
                    <a:gd name="T42" fmla="*/ 32 w 1728"/>
                    <a:gd name="T43" fmla="*/ 209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69" name="Oval 50"/>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2870" name="Freeform 51"/>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162871" name="Group 52"/>
          <p:cNvGrpSpPr>
            <a:grpSpLocks/>
          </p:cNvGrpSpPr>
          <p:nvPr/>
        </p:nvGrpSpPr>
        <p:grpSpPr bwMode="auto">
          <a:xfrm>
            <a:off x="609600" y="4114800"/>
            <a:ext cx="1905000" cy="1714500"/>
            <a:chOff x="1728" y="1008"/>
            <a:chExt cx="1968" cy="2376"/>
          </a:xfrm>
        </p:grpSpPr>
        <p:sp>
          <p:nvSpPr>
            <p:cNvPr id="162872" name="AutoShape 53"/>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2873" name="Freeform 54"/>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74" name="Freeform 55"/>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2875" name="AutoShape 56"/>
          <p:cNvSpPr>
            <a:spLocks noChangeArrowheads="1"/>
          </p:cNvSpPr>
          <p:nvPr/>
        </p:nvSpPr>
        <p:spPr bwMode="auto">
          <a:xfrm>
            <a:off x="6400800" y="2209800"/>
            <a:ext cx="1782763" cy="838200"/>
          </a:xfrm>
          <a:prstGeom prst="cloudCallout">
            <a:avLst>
              <a:gd name="adj1" fmla="val -45190"/>
              <a:gd name="adj2" fmla="val 70074"/>
            </a:avLst>
          </a:prstGeom>
          <a:solidFill>
            <a:schemeClr val="bg1"/>
          </a:solidFill>
          <a:ln w="38100">
            <a:solidFill>
              <a:srgbClr val="FF0000"/>
            </a:solidFill>
            <a:round/>
            <a:headEnd/>
            <a:tailEnd/>
          </a:ln>
        </p:spPr>
        <p:txBody>
          <a:bodyPr anchor="ctr"/>
          <a:lstStyle/>
          <a:p>
            <a:pPr algn="ctr" eaLnBrk="0" hangingPunct="0"/>
            <a:r>
              <a:rPr lang="en-US" sz="2000">
                <a:solidFill>
                  <a:srgbClr val="FF0000"/>
                </a:solidFill>
                <a:latin typeface="Comic Sans MS" pitchFamily="66" charset="0"/>
              </a:rPr>
              <a:t>mmm…</a:t>
            </a:r>
          </a:p>
        </p:txBody>
      </p:sp>
      <p:sp>
        <p:nvSpPr>
          <p:cNvPr id="6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4CAA4B50-B10E-40A3-941D-DF1853157D73}" type="slidenum">
              <a:rPr lang="x-none" sz="1400">
                <a:latin typeface="Comic Sans MS" pitchFamily="66" charset="0"/>
                <a:cs typeface="Arial" pitchFamily="34" charset="0"/>
              </a:rPr>
              <a:pPr algn="r" eaLnBrk="0" hangingPunct="0"/>
              <a:t>68</a:t>
            </a:fld>
            <a:endParaRPr lang="en-US" sz="1400">
              <a:latin typeface="Comic Sans MS" pitchFamily="66" charset="0"/>
              <a:cs typeface="Arial" pitchFamily="34" charset="0"/>
            </a:endParaRPr>
          </a:p>
        </p:txBody>
      </p:sp>
      <p:sp>
        <p:nvSpPr>
          <p:cNvPr id="164868" name="Rectangle 2"/>
          <p:cNvSpPr>
            <a:spLocks noGrp="1" noChangeArrowheads="1"/>
          </p:cNvSpPr>
          <p:nvPr>
            <p:ph type="title" idx="4294967295"/>
          </p:nvPr>
        </p:nvSpPr>
        <p:spPr/>
        <p:txBody>
          <a:bodyPr/>
          <a:lstStyle/>
          <a:p>
            <a:r>
              <a:rPr lang="en-US"/>
              <a:t>Producer/Consumer</a:t>
            </a:r>
          </a:p>
        </p:txBody>
      </p:sp>
      <p:sp>
        <p:nvSpPr>
          <p:cNvPr id="164869" name="Rectangle 3"/>
          <p:cNvSpPr>
            <a:spLocks noGrp="1" noChangeArrowheads="1"/>
          </p:cNvSpPr>
          <p:nvPr>
            <p:ph type="body" idx="4294967295"/>
          </p:nvPr>
        </p:nvSpPr>
        <p:spPr/>
        <p:txBody>
          <a:bodyPr/>
          <a:lstStyle/>
          <a:p>
            <a:r>
              <a:rPr lang="en-US"/>
              <a:t>Alice and Bob can’t meet</a:t>
            </a:r>
          </a:p>
          <a:p>
            <a:pPr lvl="1"/>
            <a:r>
              <a:rPr lang="en-US"/>
              <a:t>Each has restraining order on other</a:t>
            </a:r>
          </a:p>
          <a:p>
            <a:pPr lvl="1"/>
            <a:r>
              <a:rPr lang="en-US"/>
              <a:t>So he puts food in the pond</a:t>
            </a:r>
          </a:p>
          <a:p>
            <a:pPr lvl="1"/>
            <a:r>
              <a:rPr lang="en-US"/>
              <a:t>And later, she releases the pets</a:t>
            </a:r>
          </a:p>
          <a:p>
            <a:r>
              <a:rPr lang="en-US"/>
              <a:t>Avoid</a:t>
            </a:r>
          </a:p>
          <a:p>
            <a:pPr lvl="1"/>
            <a:r>
              <a:rPr lang="en-US"/>
              <a:t>Releasing pets when there’s no food</a:t>
            </a:r>
          </a:p>
          <a:p>
            <a:pPr lvl="1"/>
            <a:r>
              <a:rPr lang="en-US"/>
              <a:t>Putting out food if uneaten food remains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5CEC452-F74A-4FA0-8152-277DF1563722}" type="slidenum">
              <a:rPr lang="x-none" sz="1400">
                <a:latin typeface="Comic Sans MS" pitchFamily="66" charset="0"/>
                <a:cs typeface="Arial" pitchFamily="34" charset="0"/>
              </a:rPr>
              <a:pPr algn="r" eaLnBrk="0" hangingPunct="0"/>
              <a:t>69</a:t>
            </a:fld>
            <a:endParaRPr lang="en-US" sz="1400">
              <a:latin typeface="Comic Sans MS" pitchFamily="66" charset="0"/>
              <a:cs typeface="Arial" pitchFamily="34" charset="0"/>
            </a:endParaRPr>
          </a:p>
        </p:txBody>
      </p:sp>
      <p:sp>
        <p:nvSpPr>
          <p:cNvPr id="166916" name="Rectangle 2"/>
          <p:cNvSpPr>
            <a:spLocks noGrp="1" noChangeArrowheads="1"/>
          </p:cNvSpPr>
          <p:nvPr>
            <p:ph type="title" idx="4294967295"/>
          </p:nvPr>
        </p:nvSpPr>
        <p:spPr/>
        <p:txBody>
          <a:bodyPr/>
          <a:lstStyle/>
          <a:p>
            <a:r>
              <a:rPr lang="en-US"/>
              <a:t>Producer/Consumer</a:t>
            </a:r>
          </a:p>
        </p:txBody>
      </p:sp>
      <p:sp>
        <p:nvSpPr>
          <p:cNvPr id="166917" name="Rectangle 3"/>
          <p:cNvSpPr>
            <a:spLocks noGrp="1" noChangeArrowheads="1"/>
          </p:cNvSpPr>
          <p:nvPr>
            <p:ph type="body" idx="4294967295"/>
          </p:nvPr>
        </p:nvSpPr>
        <p:spPr/>
        <p:txBody>
          <a:bodyPr/>
          <a:lstStyle/>
          <a:p>
            <a:r>
              <a:rPr lang="en-US"/>
              <a:t>Need a mechanism so that</a:t>
            </a:r>
          </a:p>
          <a:p>
            <a:pPr lvl="1"/>
            <a:r>
              <a:rPr lang="en-US"/>
              <a:t>Bob lets Alice know when food has been put out</a:t>
            </a:r>
          </a:p>
          <a:p>
            <a:pPr lvl="1"/>
            <a:r>
              <a:rPr lang="en-US"/>
              <a:t>Alice lets Bob know when to put out more food</a:t>
            </a:r>
            <a:br>
              <a:rPr lang="en-US"/>
            </a:br>
            <a:endParaRPr lang="en-US"/>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dirty="0">
                <a:latin typeface="+mj-lt"/>
              </a:rPr>
              <a:t>Art of Multiprocessor Programming</a:t>
            </a:r>
          </a:p>
        </p:txBody>
      </p:sp>
      <p:sp>
        <p:nvSpPr>
          <p:cNvPr id="3789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C098310-1A91-48DD-8E3E-115F72EB2D54}" type="slidenum">
              <a:rPr lang="x-none" sz="1400">
                <a:latin typeface="Comic Sans MS" pitchFamily="66" charset="0"/>
                <a:cs typeface="Arial" pitchFamily="34" charset="0"/>
              </a:rPr>
              <a:pPr algn="r" eaLnBrk="0" hangingPunct="0"/>
              <a:t>7</a:t>
            </a:fld>
            <a:endParaRPr lang="en-US" sz="1400">
              <a:latin typeface="Comic Sans MS" pitchFamily="66" charset="0"/>
              <a:cs typeface="Arial" pitchFamily="34" charset="0"/>
            </a:endParaRPr>
          </a:p>
        </p:txBody>
      </p:sp>
      <p:sp>
        <p:nvSpPr>
          <p:cNvPr id="37892" name="Rectangle 2"/>
          <p:cNvSpPr>
            <a:spLocks noGrp="1" noChangeArrowheads="1"/>
          </p:cNvSpPr>
          <p:nvPr>
            <p:ph type="title" idx="4294967295"/>
          </p:nvPr>
        </p:nvSpPr>
        <p:spPr/>
        <p:txBody>
          <a:bodyPr/>
          <a:lstStyle/>
          <a:p>
            <a:r>
              <a:rPr lang="en-US"/>
              <a:t>Model Summary</a:t>
            </a:r>
          </a:p>
        </p:txBody>
      </p:sp>
      <p:sp>
        <p:nvSpPr>
          <p:cNvPr id="37893" name="Rectangle 3"/>
          <p:cNvSpPr>
            <a:spLocks noGrp="1" noChangeArrowheads="1"/>
          </p:cNvSpPr>
          <p:nvPr>
            <p:ph type="body" idx="4294967295"/>
          </p:nvPr>
        </p:nvSpPr>
        <p:spPr/>
        <p:txBody>
          <a:bodyPr/>
          <a:lstStyle/>
          <a:p>
            <a:r>
              <a:rPr lang="en-US" dirty="0"/>
              <a:t>Multiple </a:t>
            </a:r>
            <a:r>
              <a:rPr lang="en-US" i="1" dirty="0"/>
              <a:t>threads</a:t>
            </a:r>
          </a:p>
          <a:p>
            <a:pPr lvl="1"/>
            <a:r>
              <a:rPr lang="en-US" dirty="0"/>
              <a:t>Sometimes called </a:t>
            </a:r>
            <a:r>
              <a:rPr lang="en-US" i="1" dirty="0"/>
              <a:t>processes</a:t>
            </a:r>
          </a:p>
          <a:p>
            <a:r>
              <a:rPr lang="en-US" dirty="0"/>
              <a:t>Single shared </a:t>
            </a:r>
            <a:r>
              <a:rPr lang="en-US" i="1" dirty="0"/>
              <a:t>memory</a:t>
            </a:r>
          </a:p>
          <a:p>
            <a:r>
              <a:rPr lang="en-US" i="1" dirty="0"/>
              <a:t>Objects</a:t>
            </a:r>
            <a:r>
              <a:rPr lang="en-US" dirty="0"/>
              <a:t> live in memory</a:t>
            </a:r>
          </a:p>
          <a:p>
            <a:r>
              <a:rPr lang="en-US" dirty="0"/>
              <a:t>Unpredictable asynchronous delays</a:t>
            </a:r>
          </a:p>
          <a:p>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E55CC42-8FB0-45E9-ABD3-BFC48F910EE2}" type="slidenum">
              <a:rPr lang="x-none" sz="1400">
                <a:latin typeface="Comic Sans MS" pitchFamily="66" charset="0"/>
                <a:cs typeface="Arial" pitchFamily="34" charset="0"/>
              </a:rPr>
              <a:pPr algn="r" eaLnBrk="0" hangingPunct="0"/>
              <a:t>70</a:t>
            </a:fld>
            <a:endParaRPr lang="en-US" sz="1400">
              <a:latin typeface="Comic Sans MS" pitchFamily="66" charset="0"/>
              <a:cs typeface="Arial" pitchFamily="34" charset="0"/>
            </a:endParaRPr>
          </a:p>
        </p:txBody>
      </p:sp>
      <p:sp>
        <p:nvSpPr>
          <p:cNvPr id="168964" name="Rectangle 2"/>
          <p:cNvSpPr>
            <a:spLocks noGrp="1" noChangeArrowheads="1"/>
          </p:cNvSpPr>
          <p:nvPr>
            <p:ph type="title" idx="4294967295"/>
          </p:nvPr>
        </p:nvSpPr>
        <p:spPr/>
        <p:txBody>
          <a:bodyPr/>
          <a:lstStyle/>
          <a:p>
            <a:r>
              <a:rPr lang="en-US"/>
              <a:t>Surprise Solution</a:t>
            </a:r>
          </a:p>
        </p:txBody>
      </p:sp>
      <p:grpSp>
        <p:nvGrpSpPr>
          <p:cNvPr id="168965" name="Group 3"/>
          <p:cNvGrpSpPr>
            <a:grpSpLocks/>
          </p:cNvGrpSpPr>
          <p:nvPr/>
        </p:nvGrpSpPr>
        <p:grpSpPr bwMode="auto">
          <a:xfrm>
            <a:off x="609600" y="1885950"/>
            <a:ext cx="1447800" cy="1295400"/>
            <a:chOff x="864" y="1968"/>
            <a:chExt cx="912" cy="816"/>
          </a:xfrm>
        </p:grpSpPr>
        <p:sp>
          <p:nvSpPr>
            <p:cNvPr id="168966"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67"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68"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69"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0"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1"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2"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3"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4"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5"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6"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8977" name="Group 15"/>
          <p:cNvGrpSpPr>
            <a:grpSpLocks/>
          </p:cNvGrpSpPr>
          <p:nvPr/>
        </p:nvGrpSpPr>
        <p:grpSpPr bwMode="auto">
          <a:xfrm flipH="1">
            <a:off x="7467600" y="1885950"/>
            <a:ext cx="1447800" cy="1295400"/>
            <a:chOff x="2832" y="2064"/>
            <a:chExt cx="912" cy="816"/>
          </a:xfrm>
        </p:grpSpPr>
        <p:sp>
          <p:nvSpPr>
            <p:cNvPr id="168978"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9"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0"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1"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2"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3"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4"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5"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6"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7"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8"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8989"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90"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68991"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68992" name="Group 30"/>
          <p:cNvGrpSpPr>
            <a:grpSpLocks/>
          </p:cNvGrpSpPr>
          <p:nvPr/>
        </p:nvGrpSpPr>
        <p:grpSpPr bwMode="auto">
          <a:xfrm>
            <a:off x="3429000" y="2057400"/>
            <a:ext cx="1905000" cy="1714500"/>
            <a:chOff x="1728" y="1008"/>
            <a:chExt cx="1968" cy="2376"/>
          </a:xfrm>
        </p:grpSpPr>
        <p:sp>
          <p:nvSpPr>
            <p:cNvPr id="168993"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8994"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95"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8996" name="Group 34"/>
          <p:cNvGrpSpPr>
            <a:grpSpLocks/>
          </p:cNvGrpSpPr>
          <p:nvPr/>
        </p:nvGrpSpPr>
        <p:grpSpPr bwMode="auto">
          <a:xfrm>
            <a:off x="6553200" y="4191000"/>
            <a:ext cx="1905000" cy="1714500"/>
            <a:chOff x="1728" y="1008"/>
            <a:chExt cx="1968" cy="2376"/>
          </a:xfrm>
        </p:grpSpPr>
        <p:sp>
          <p:nvSpPr>
            <p:cNvPr id="168997"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8998"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99"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9000" name="Group 38"/>
          <p:cNvGrpSpPr>
            <a:grpSpLocks/>
          </p:cNvGrpSpPr>
          <p:nvPr/>
        </p:nvGrpSpPr>
        <p:grpSpPr bwMode="auto">
          <a:xfrm>
            <a:off x="609600" y="4114800"/>
            <a:ext cx="1905000" cy="1714500"/>
            <a:chOff x="1728" y="1008"/>
            <a:chExt cx="1968" cy="2376"/>
          </a:xfrm>
        </p:grpSpPr>
        <p:sp>
          <p:nvSpPr>
            <p:cNvPr id="169001"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9002"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03"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9004" name="Oval 42"/>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05" name="Rectangle 43"/>
          <p:cNvSpPr>
            <a:spLocks noChangeArrowheads="1"/>
          </p:cNvSpPr>
          <p:nvPr/>
        </p:nvSpPr>
        <p:spPr bwMode="auto">
          <a:xfrm>
            <a:off x="536575" y="3024188"/>
            <a:ext cx="684213" cy="733425"/>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06" name="Oval 44"/>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07" name="Line 45"/>
          <p:cNvSpPr>
            <a:spLocks noChangeShapeType="1"/>
          </p:cNvSpPr>
          <p:nvPr/>
        </p:nvSpPr>
        <p:spPr bwMode="auto">
          <a:xfrm>
            <a:off x="536575" y="3024188"/>
            <a:ext cx="0" cy="733425"/>
          </a:xfrm>
          <a:prstGeom prst="line">
            <a:avLst/>
          </a:prstGeom>
          <a:noFill/>
          <a:ln w="38100">
            <a:solidFill>
              <a:schemeClr val="tx1"/>
            </a:solidFill>
            <a:round/>
            <a:headEnd/>
            <a:tailEnd/>
          </a:ln>
        </p:spPr>
        <p:txBody>
          <a:bodyPr wrap="none" anchor="ctr"/>
          <a:lstStyle/>
          <a:p>
            <a:endParaRPr lang="en-US"/>
          </a:p>
        </p:txBody>
      </p:sp>
      <p:sp>
        <p:nvSpPr>
          <p:cNvPr id="169008" name="Line 46"/>
          <p:cNvSpPr>
            <a:spLocks noChangeShapeType="1"/>
          </p:cNvSpPr>
          <p:nvPr/>
        </p:nvSpPr>
        <p:spPr bwMode="auto">
          <a:xfrm>
            <a:off x="1220788" y="3068638"/>
            <a:ext cx="0" cy="731837"/>
          </a:xfrm>
          <a:prstGeom prst="line">
            <a:avLst/>
          </a:prstGeom>
          <a:noFill/>
          <a:ln w="38100">
            <a:solidFill>
              <a:schemeClr val="tx1"/>
            </a:solidFill>
            <a:round/>
            <a:headEnd/>
            <a:tailEnd/>
          </a:ln>
        </p:spPr>
        <p:txBody>
          <a:bodyPr wrap="none" anchor="ctr"/>
          <a:lstStyle/>
          <a:p>
            <a:endParaRPr lang="en-US"/>
          </a:p>
        </p:txBody>
      </p:sp>
      <p:sp>
        <p:nvSpPr>
          <p:cNvPr id="169009" name="Text Box 47"/>
          <p:cNvSpPr txBox="1">
            <a:spLocks noChangeArrowheads="1"/>
          </p:cNvSpPr>
          <p:nvPr/>
        </p:nvSpPr>
        <p:spPr bwMode="auto">
          <a:xfrm rot="-5400000">
            <a:off x="563563" y="3363912"/>
            <a:ext cx="647700" cy="396875"/>
          </a:xfrm>
          <a:prstGeom prst="rect">
            <a:avLst/>
          </a:prstGeom>
          <a:noFill/>
          <a:ln w="9525">
            <a:noFill/>
            <a:miter lim="800000"/>
            <a:headEnd/>
            <a:tailEnd/>
          </a:ln>
        </p:spPr>
        <p:txBody>
          <a:bodyPr wrap="none">
            <a:spAutoFit/>
          </a:bodyPr>
          <a:lstStyle/>
          <a:p>
            <a:pPr algn="r" eaLnBrk="0" hangingPunct="0"/>
            <a:r>
              <a:rPr lang="en-US" sz="2000">
                <a:solidFill>
                  <a:schemeClr val="bg1"/>
                </a:solidFill>
                <a:latin typeface="Comic Sans MS" pitchFamily="66" charset="0"/>
              </a:rPr>
              <a:t>cola</a:t>
            </a:r>
          </a:p>
        </p:txBody>
      </p:sp>
      <p:grpSp>
        <p:nvGrpSpPr>
          <p:cNvPr id="169010" name="Group 48"/>
          <p:cNvGrpSpPr>
            <a:grpSpLocks/>
          </p:cNvGrpSpPr>
          <p:nvPr/>
        </p:nvGrpSpPr>
        <p:grpSpPr bwMode="auto">
          <a:xfrm>
            <a:off x="307975" y="3276600"/>
            <a:ext cx="1368425" cy="461963"/>
            <a:chOff x="1328" y="2400"/>
            <a:chExt cx="1454" cy="491"/>
          </a:xfrm>
        </p:grpSpPr>
        <p:sp>
          <p:nvSpPr>
            <p:cNvPr id="169011" name="Freeform 49"/>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12" name="Freeform 50"/>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9013" name="Freeform 51"/>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14" name="Freeform 52"/>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15" name="Freeform 53"/>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BFD5A47-660C-4B67-A2B7-10EAB55A0C3E}" type="slidenum">
              <a:rPr lang="x-none" sz="1400">
                <a:latin typeface="Comic Sans MS" pitchFamily="66" charset="0"/>
                <a:cs typeface="Arial" pitchFamily="34" charset="0"/>
              </a:rPr>
              <a:pPr algn="r" eaLnBrk="0" hangingPunct="0"/>
              <a:t>71</a:t>
            </a:fld>
            <a:endParaRPr lang="en-US" sz="1400">
              <a:latin typeface="Comic Sans MS" pitchFamily="66" charset="0"/>
              <a:cs typeface="Arial" pitchFamily="34" charset="0"/>
            </a:endParaRPr>
          </a:p>
        </p:txBody>
      </p:sp>
      <p:sp>
        <p:nvSpPr>
          <p:cNvPr id="171012" name="Rectangle 2"/>
          <p:cNvSpPr>
            <a:spLocks noGrp="1" noChangeArrowheads="1"/>
          </p:cNvSpPr>
          <p:nvPr>
            <p:ph type="title" idx="4294967295"/>
          </p:nvPr>
        </p:nvSpPr>
        <p:spPr/>
        <p:txBody>
          <a:bodyPr/>
          <a:lstStyle/>
          <a:p>
            <a:r>
              <a:rPr lang="en-US"/>
              <a:t>Bob puts food in Pond</a:t>
            </a:r>
          </a:p>
        </p:txBody>
      </p:sp>
      <p:grpSp>
        <p:nvGrpSpPr>
          <p:cNvPr id="171013" name="Group 3"/>
          <p:cNvGrpSpPr>
            <a:grpSpLocks/>
          </p:cNvGrpSpPr>
          <p:nvPr/>
        </p:nvGrpSpPr>
        <p:grpSpPr bwMode="auto">
          <a:xfrm>
            <a:off x="609600" y="1885950"/>
            <a:ext cx="1447800" cy="1295400"/>
            <a:chOff x="864" y="1968"/>
            <a:chExt cx="912" cy="816"/>
          </a:xfrm>
        </p:grpSpPr>
        <p:sp>
          <p:nvSpPr>
            <p:cNvPr id="171014"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15"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16"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17"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18"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19"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0"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1"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2"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3"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4"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1025" name="Group 15"/>
          <p:cNvGrpSpPr>
            <a:grpSpLocks/>
          </p:cNvGrpSpPr>
          <p:nvPr/>
        </p:nvGrpSpPr>
        <p:grpSpPr bwMode="auto">
          <a:xfrm flipH="1">
            <a:off x="7467600" y="1885950"/>
            <a:ext cx="1447800" cy="1295400"/>
            <a:chOff x="2832" y="2064"/>
            <a:chExt cx="912" cy="816"/>
          </a:xfrm>
        </p:grpSpPr>
        <p:sp>
          <p:nvSpPr>
            <p:cNvPr id="171026"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7"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8"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9"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0"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1"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2"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3"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4"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5"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6"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1037"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8"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71039"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71040" name="Group 30"/>
          <p:cNvGrpSpPr>
            <a:grpSpLocks/>
          </p:cNvGrpSpPr>
          <p:nvPr/>
        </p:nvGrpSpPr>
        <p:grpSpPr bwMode="auto">
          <a:xfrm>
            <a:off x="3429000" y="2057400"/>
            <a:ext cx="1905000" cy="1714500"/>
            <a:chOff x="1728" y="1008"/>
            <a:chExt cx="1968" cy="2376"/>
          </a:xfrm>
        </p:grpSpPr>
        <p:sp>
          <p:nvSpPr>
            <p:cNvPr id="171041"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1042"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43"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1044" name="Group 34"/>
          <p:cNvGrpSpPr>
            <a:grpSpLocks/>
          </p:cNvGrpSpPr>
          <p:nvPr/>
        </p:nvGrpSpPr>
        <p:grpSpPr bwMode="auto">
          <a:xfrm>
            <a:off x="6553200" y="4191000"/>
            <a:ext cx="1905000" cy="1714500"/>
            <a:chOff x="1728" y="1008"/>
            <a:chExt cx="1968" cy="2376"/>
          </a:xfrm>
        </p:grpSpPr>
        <p:sp>
          <p:nvSpPr>
            <p:cNvPr id="171045"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1046"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47"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1048" name="Group 38"/>
          <p:cNvGrpSpPr>
            <a:grpSpLocks/>
          </p:cNvGrpSpPr>
          <p:nvPr/>
        </p:nvGrpSpPr>
        <p:grpSpPr bwMode="auto">
          <a:xfrm>
            <a:off x="609600" y="4114800"/>
            <a:ext cx="1905000" cy="1714500"/>
            <a:chOff x="1728" y="1008"/>
            <a:chExt cx="1968" cy="2376"/>
          </a:xfrm>
        </p:grpSpPr>
        <p:sp>
          <p:nvSpPr>
            <p:cNvPr id="171049"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1050"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51"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1052" name="Oval 42"/>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53" name="Rectangle 43"/>
          <p:cNvSpPr>
            <a:spLocks noChangeArrowheads="1"/>
          </p:cNvSpPr>
          <p:nvPr/>
        </p:nvSpPr>
        <p:spPr bwMode="auto">
          <a:xfrm>
            <a:off x="536575" y="3024188"/>
            <a:ext cx="684213" cy="733425"/>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54" name="Oval 44"/>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55" name="Line 45"/>
          <p:cNvSpPr>
            <a:spLocks noChangeShapeType="1"/>
          </p:cNvSpPr>
          <p:nvPr/>
        </p:nvSpPr>
        <p:spPr bwMode="auto">
          <a:xfrm>
            <a:off x="536575" y="3024188"/>
            <a:ext cx="0" cy="733425"/>
          </a:xfrm>
          <a:prstGeom prst="line">
            <a:avLst/>
          </a:prstGeom>
          <a:noFill/>
          <a:ln w="38100">
            <a:solidFill>
              <a:schemeClr val="tx1"/>
            </a:solidFill>
            <a:round/>
            <a:headEnd/>
            <a:tailEnd/>
          </a:ln>
        </p:spPr>
        <p:txBody>
          <a:bodyPr wrap="none" anchor="ctr"/>
          <a:lstStyle/>
          <a:p>
            <a:endParaRPr lang="en-US"/>
          </a:p>
        </p:txBody>
      </p:sp>
      <p:sp>
        <p:nvSpPr>
          <p:cNvPr id="171056" name="Line 46"/>
          <p:cNvSpPr>
            <a:spLocks noChangeShapeType="1"/>
          </p:cNvSpPr>
          <p:nvPr/>
        </p:nvSpPr>
        <p:spPr bwMode="auto">
          <a:xfrm>
            <a:off x="1220788" y="3068638"/>
            <a:ext cx="0" cy="731837"/>
          </a:xfrm>
          <a:prstGeom prst="line">
            <a:avLst/>
          </a:prstGeom>
          <a:noFill/>
          <a:ln w="38100">
            <a:solidFill>
              <a:schemeClr val="tx1"/>
            </a:solidFill>
            <a:round/>
            <a:headEnd/>
            <a:tailEnd/>
          </a:ln>
        </p:spPr>
        <p:txBody>
          <a:bodyPr wrap="none" anchor="ctr"/>
          <a:lstStyle/>
          <a:p>
            <a:endParaRPr lang="en-US"/>
          </a:p>
        </p:txBody>
      </p:sp>
      <p:sp>
        <p:nvSpPr>
          <p:cNvPr id="171057" name="Text Box 47"/>
          <p:cNvSpPr txBox="1">
            <a:spLocks noChangeArrowheads="1"/>
          </p:cNvSpPr>
          <p:nvPr/>
        </p:nvSpPr>
        <p:spPr bwMode="auto">
          <a:xfrm rot="-5400000">
            <a:off x="563563" y="3363912"/>
            <a:ext cx="647700" cy="396875"/>
          </a:xfrm>
          <a:prstGeom prst="rect">
            <a:avLst/>
          </a:prstGeom>
          <a:noFill/>
          <a:ln w="9525">
            <a:noFill/>
            <a:miter lim="800000"/>
            <a:headEnd/>
            <a:tailEnd/>
          </a:ln>
        </p:spPr>
        <p:txBody>
          <a:bodyPr wrap="none">
            <a:spAutoFit/>
          </a:bodyPr>
          <a:lstStyle/>
          <a:p>
            <a:pPr algn="r" eaLnBrk="0" hangingPunct="0"/>
            <a:r>
              <a:rPr lang="en-US" sz="2000">
                <a:solidFill>
                  <a:schemeClr val="bg1"/>
                </a:solidFill>
                <a:latin typeface="Comic Sans MS" pitchFamily="66" charset="0"/>
              </a:rPr>
              <a:t>cola</a:t>
            </a:r>
          </a:p>
        </p:txBody>
      </p:sp>
      <p:grpSp>
        <p:nvGrpSpPr>
          <p:cNvPr id="171058" name="Group 48"/>
          <p:cNvGrpSpPr>
            <a:grpSpLocks/>
          </p:cNvGrpSpPr>
          <p:nvPr/>
        </p:nvGrpSpPr>
        <p:grpSpPr bwMode="auto">
          <a:xfrm>
            <a:off x="307975" y="3276600"/>
            <a:ext cx="1368425" cy="461963"/>
            <a:chOff x="1328" y="2400"/>
            <a:chExt cx="1454" cy="491"/>
          </a:xfrm>
        </p:grpSpPr>
        <p:sp>
          <p:nvSpPr>
            <p:cNvPr id="171059" name="Freeform 49"/>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60" name="Freeform 50"/>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1061" name="Freeform 51"/>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62" name="Freeform 52"/>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63" name="Freeform 53"/>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71064" name="Group 54"/>
          <p:cNvGrpSpPr>
            <a:grpSpLocks/>
          </p:cNvGrpSpPr>
          <p:nvPr/>
        </p:nvGrpSpPr>
        <p:grpSpPr bwMode="auto">
          <a:xfrm>
            <a:off x="4953000" y="4419600"/>
            <a:ext cx="1447800" cy="685800"/>
            <a:chOff x="576" y="432"/>
            <a:chExt cx="912" cy="432"/>
          </a:xfrm>
        </p:grpSpPr>
        <p:sp>
          <p:nvSpPr>
            <p:cNvPr id="171065" name="Oval 55"/>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66" name="AutoShape 56"/>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67" name="Oval 57"/>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1068" name="Group 58"/>
          <p:cNvGrpSpPr>
            <a:grpSpLocks/>
          </p:cNvGrpSpPr>
          <p:nvPr/>
        </p:nvGrpSpPr>
        <p:grpSpPr bwMode="auto">
          <a:xfrm>
            <a:off x="3733800" y="3886200"/>
            <a:ext cx="1447800" cy="685800"/>
            <a:chOff x="576" y="432"/>
            <a:chExt cx="912" cy="432"/>
          </a:xfrm>
        </p:grpSpPr>
        <p:sp>
          <p:nvSpPr>
            <p:cNvPr id="171069" name="Oval 59"/>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70" name="AutoShape 60"/>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71" name="Oval 61"/>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1072" name="Group 62"/>
          <p:cNvGrpSpPr>
            <a:grpSpLocks/>
          </p:cNvGrpSpPr>
          <p:nvPr/>
        </p:nvGrpSpPr>
        <p:grpSpPr bwMode="auto">
          <a:xfrm>
            <a:off x="2362200" y="4495800"/>
            <a:ext cx="1447800" cy="685800"/>
            <a:chOff x="576" y="432"/>
            <a:chExt cx="912" cy="432"/>
          </a:xfrm>
        </p:grpSpPr>
        <p:sp>
          <p:nvSpPr>
            <p:cNvPr id="171073" name="Oval 63"/>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74" name="AutoShape 64"/>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75" name="Oval 65"/>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68"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9FE7E35-C815-499E-A35F-70BCDEA765D8}" type="slidenum">
              <a:rPr lang="x-none" sz="1400">
                <a:latin typeface="Comic Sans MS" pitchFamily="66" charset="0"/>
                <a:cs typeface="Arial" pitchFamily="34" charset="0"/>
              </a:rPr>
              <a:pPr algn="r" eaLnBrk="0" hangingPunct="0"/>
              <a:t>72</a:t>
            </a:fld>
            <a:endParaRPr lang="en-US" sz="1400">
              <a:latin typeface="Comic Sans MS" pitchFamily="66" charset="0"/>
              <a:cs typeface="Arial" pitchFamily="34" charset="0"/>
            </a:endParaRPr>
          </a:p>
        </p:txBody>
      </p:sp>
      <p:sp>
        <p:nvSpPr>
          <p:cNvPr id="173060" name="Rectangle 2"/>
          <p:cNvSpPr>
            <a:spLocks noGrp="1" noChangeArrowheads="1"/>
          </p:cNvSpPr>
          <p:nvPr>
            <p:ph type="title" idx="4294967295"/>
          </p:nvPr>
        </p:nvSpPr>
        <p:spPr/>
        <p:txBody>
          <a:bodyPr/>
          <a:lstStyle/>
          <a:p>
            <a:r>
              <a:rPr lang="en-US"/>
              <a:t>Bob knocks over Can</a:t>
            </a:r>
          </a:p>
        </p:txBody>
      </p:sp>
      <p:grpSp>
        <p:nvGrpSpPr>
          <p:cNvPr id="173061" name="Group 3"/>
          <p:cNvGrpSpPr>
            <a:grpSpLocks/>
          </p:cNvGrpSpPr>
          <p:nvPr/>
        </p:nvGrpSpPr>
        <p:grpSpPr bwMode="auto">
          <a:xfrm>
            <a:off x="609600" y="1885950"/>
            <a:ext cx="1447800" cy="1295400"/>
            <a:chOff x="864" y="1968"/>
            <a:chExt cx="912" cy="816"/>
          </a:xfrm>
        </p:grpSpPr>
        <p:sp>
          <p:nvSpPr>
            <p:cNvPr id="173062"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3"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4"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5"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6"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7"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8"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9"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0"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1"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2"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3073" name="Group 15"/>
          <p:cNvGrpSpPr>
            <a:grpSpLocks/>
          </p:cNvGrpSpPr>
          <p:nvPr/>
        </p:nvGrpSpPr>
        <p:grpSpPr bwMode="auto">
          <a:xfrm flipH="1">
            <a:off x="7467600" y="1885950"/>
            <a:ext cx="1447800" cy="1295400"/>
            <a:chOff x="2832" y="2064"/>
            <a:chExt cx="912" cy="816"/>
          </a:xfrm>
        </p:grpSpPr>
        <p:sp>
          <p:nvSpPr>
            <p:cNvPr id="173074"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5"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6"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7"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8"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9"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80"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81"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82"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83"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84"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3085"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86"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73087"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73088" name="Group 30"/>
          <p:cNvGrpSpPr>
            <a:grpSpLocks/>
          </p:cNvGrpSpPr>
          <p:nvPr/>
        </p:nvGrpSpPr>
        <p:grpSpPr bwMode="auto">
          <a:xfrm>
            <a:off x="3429000" y="2057400"/>
            <a:ext cx="1905000" cy="1714500"/>
            <a:chOff x="1728" y="1008"/>
            <a:chExt cx="1968" cy="2376"/>
          </a:xfrm>
        </p:grpSpPr>
        <p:sp>
          <p:nvSpPr>
            <p:cNvPr id="173089"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3090"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91"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3092" name="Group 34"/>
          <p:cNvGrpSpPr>
            <a:grpSpLocks/>
          </p:cNvGrpSpPr>
          <p:nvPr/>
        </p:nvGrpSpPr>
        <p:grpSpPr bwMode="auto">
          <a:xfrm>
            <a:off x="6553200" y="4191000"/>
            <a:ext cx="1905000" cy="1714500"/>
            <a:chOff x="1728" y="1008"/>
            <a:chExt cx="1968" cy="2376"/>
          </a:xfrm>
        </p:grpSpPr>
        <p:sp>
          <p:nvSpPr>
            <p:cNvPr id="173093"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3094"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95"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3096" name="Group 38"/>
          <p:cNvGrpSpPr>
            <a:grpSpLocks/>
          </p:cNvGrpSpPr>
          <p:nvPr/>
        </p:nvGrpSpPr>
        <p:grpSpPr bwMode="auto">
          <a:xfrm>
            <a:off x="609600" y="4114800"/>
            <a:ext cx="1905000" cy="1714500"/>
            <a:chOff x="1728" y="1008"/>
            <a:chExt cx="1968" cy="2376"/>
          </a:xfrm>
        </p:grpSpPr>
        <p:sp>
          <p:nvSpPr>
            <p:cNvPr id="173097"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3098"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99"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3100" name="Group 42"/>
          <p:cNvGrpSpPr>
            <a:grpSpLocks/>
          </p:cNvGrpSpPr>
          <p:nvPr/>
        </p:nvGrpSpPr>
        <p:grpSpPr bwMode="auto">
          <a:xfrm rot="-5609048">
            <a:off x="537368" y="2894807"/>
            <a:ext cx="684213" cy="990600"/>
            <a:chOff x="338" y="1824"/>
            <a:chExt cx="431" cy="624"/>
          </a:xfrm>
        </p:grpSpPr>
        <p:sp>
          <p:nvSpPr>
            <p:cNvPr id="173101" name="Oval 43"/>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02" name="Rectangle 44"/>
            <p:cNvSpPr>
              <a:spLocks noChangeArrowheads="1"/>
            </p:cNvSpPr>
            <p:nvPr/>
          </p:nvSpPr>
          <p:spPr bwMode="auto">
            <a:xfrm>
              <a:off x="338" y="1905"/>
              <a:ext cx="431" cy="462"/>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03" name="Oval 45"/>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04" name="Line 46"/>
            <p:cNvSpPr>
              <a:spLocks noChangeShapeType="1"/>
            </p:cNvSpPr>
            <p:nvPr/>
          </p:nvSpPr>
          <p:spPr bwMode="auto">
            <a:xfrm>
              <a:off x="338" y="1905"/>
              <a:ext cx="0" cy="462"/>
            </a:xfrm>
            <a:prstGeom prst="line">
              <a:avLst/>
            </a:prstGeom>
            <a:noFill/>
            <a:ln w="38100">
              <a:solidFill>
                <a:schemeClr val="tx1"/>
              </a:solidFill>
              <a:round/>
              <a:headEnd/>
              <a:tailEnd/>
            </a:ln>
          </p:spPr>
          <p:txBody>
            <a:bodyPr wrap="none" anchor="ctr"/>
            <a:lstStyle/>
            <a:p>
              <a:endParaRPr lang="en-US"/>
            </a:p>
          </p:txBody>
        </p:sp>
        <p:sp>
          <p:nvSpPr>
            <p:cNvPr id="173105" name="Line 47"/>
            <p:cNvSpPr>
              <a:spLocks noChangeShapeType="1"/>
            </p:cNvSpPr>
            <p:nvPr/>
          </p:nvSpPr>
          <p:spPr bwMode="auto">
            <a:xfrm>
              <a:off x="769" y="1933"/>
              <a:ext cx="0" cy="461"/>
            </a:xfrm>
            <a:prstGeom prst="line">
              <a:avLst/>
            </a:prstGeom>
            <a:noFill/>
            <a:ln w="38100">
              <a:solidFill>
                <a:schemeClr val="tx1"/>
              </a:solidFill>
              <a:round/>
              <a:headEnd/>
              <a:tailEnd/>
            </a:ln>
          </p:spPr>
          <p:txBody>
            <a:bodyPr wrap="none" anchor="ctr"/>
            <a:lstStyle/>
            <a:p>
              <a:endParaRPr lang="en-US"/>
            </a:p>
          </p:txBody>
        </p:sp>
        <p:sp>
          <p:nvSpPr>
            <p:cNvPr id="173106" name="Text Box 48"/>
            <p:cNvSpPr txBox="1">
              <a:spLocks noChangeArrowheads="1"/>
            </p:cNvSpPr>
            <p:nvPr/>
          </p:nvSpPr>
          <p:spPr bwMode="auto">
            <a:xfrm rot="-5400000">
              <a:off x="355" y="2119"/>
              <a:ext cx="408" cy="250"/>
            </a:xfrm>
            <a:prstGeom prst="rect">
              <a:avLst/>
            </a:prstGeom>
            <a:noFill/>
            <a:ln w="9525">
              <a:noFill/>
              <a:miter lim="800000"/>
              <a:headEnd/>
              <a:tailEnd/>
            </a:ln>
          </p:spPr>
          <p:txBody>
            <a:bodyPr wrap="none">
              <a:spAutoFit/>
            </a:bodyPr>
            <a:lstStyle/>
            <a:p>
              <a:pPr algn="r" eaLnBrk="0" hangingPunct="0"/>
              <a:r>
                <a:rPr lang="en-US" sz="2000">
                  <a:solidFill>
                    <a:schemeClr val="bg1"/>
                  </a:solidFill>
                  <a:latin typeface="Comic Sans MS" pitchFamily="66" charset="0"/>
                </a:rPr>
                <a:t>cola</a:t>
              </a:r>
            </a:p>
          </p:txBody>
        </p:sp>
      </p:grpSp>
      <p:grpSp>
        <p:nvGrpSpPr>
          <p:cNvPr id="173107" name="Group 49"/>
          <p:cNvGrpSpPr>
            <a:grpSpLocks/>
          </p:cNvGrpSpPr>
          <p:nvPr/>
        </p:nvGrpSpPr>
        <p:grpSpPr bwMode="auto">
          <a:xfrm>
            <a:off x="307975" y="3276600"/>
            <a:ext cx="1368425" cy="461963"/>
            <a:chOff x="1328" y="2400"/>
            <a:chExt cx="1454" cy="491"/>
          </a:xfrm>
        </p:grpSpPr>
        <p:sp>
          <p:nvSpPr>
            <p:cNvPr id="173108" name="Freeform 50"/>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09" name="Freeform 51"/>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3110" name="Freeform 52"/>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11" name="Freeform 53"/>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12" name="Freeform 54"/>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73113" name="Group 55"/>
          <p:cNvGrpSpPr>
            <a:grpSpLocks/>
          </p:cNvGrpSpPr>
          <p:nvPr/>
        </p:nvGrpSpPr>
        <p:grpSpPr bwMode="auto">
          <a:xfrm>
            <a:off x="4953000" y="4419600"/>
            <a:ext cx="1447800" cy="685800"/>
            <a:chOff x="576" y="432"/>
            <a:chExt cx="912" cy="432"/>
          </a:xfrm>
        </p:grpSpPr>
        <p:sp>
          <p:nvSpPr>
            <p:cNvPr id="173114" name="Oval 56"/>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15" name="AutoShape 57"/>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16" name="Oval 58"/>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3117" name="Group 59"/>
          <p:cNvGrpSpPr>
            <a:grpSpLocks/>
          </p:cNvGrpSpPr>
          <p:nvPr/>
        </p:nvGrpSpPr>
        <p:grpSpPr bwMode="auto">
          <a:xfrm>
            <a:off x="3733800" y="3886200"/>
            <a:ext cx="1447800" cy="685800"/>
            <a:chOff x="576" y="432"/>
            <a:chExt cx="912" cy="432"/>
          </a:xfrm>
        </p:grpSpPr>
        <p:sp>
          <p:nvSpPr>
            <p:cNvPr id="173118" name="Oval 60"/>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19" name="AutoShape 61"/>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20" name="Oval 62"/>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3121" name="Group 63"/>
          <p:cNvGrpSpPr>
            <a:grpSpLocks/>
          </p:cNvGrpSpPr>
          <p:nvPr/>
        </p:nvGrpSpPr>
        <p:grpSpPr bwMode="auto">
          <a:xfrm>
            <a:off x="2362200" y="4495800"/>
            <a:ext cx="1447800" cy="685800"/>
            <a:chOff x="576" y="432"/>
            <a:chExt cx="912" cy="432"/>
          </a:xfrm>
        </p:grpSpPr>
        <p:sp>
          <p:nvSpPr>
            <p:cNvPr id="173122" name="Oval 64"/>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23" name="AutoShape 65"/>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24" name="Oval 66"/>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69"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551A323-A138-4A84-8259-4D9FA082E64B}" type="slidenum">
              <a:rPr lang="x-none" sz="1400">
                <a:latin typeface="Comic Sans MS" pitchFamily="66" charset="0"/>
                <a:cs typeface="Arial" pitchFamily="34" charset="0"/>
              </a:rPr>
              <a:pPr algn="r" eaLnBrk="0" hangingPunct="0"/>
              <a:t>73</a:t>
            </a:fld>
            <a:endParaRPr lang="en-US" sz="1400">
              <a:latin typeface="Comic Sans MS" pitchFamily="66" charset="0"/>
              <a:cs typeface="Arial" pitchFamily="34" charset="0"/>
            </a:endParaRPr>
          </a:p>
        </p:txBody>
      </p:sp>
      <p:sp>
        <p:nvSpPr>
          <p:cNvPr id="175108" name="Rectangle 2"/>
          <p:cNvSpPr>
            <a:spLocks noGrp="1" noChangeArrowheads="1"/>
          </p:cNvSpPr>
          <p:nvPr>
            <p:ph type="title" idx="4294967295"/>
          </p:nvPr>
        </p:nvSpPr>
        <p:spPr/>
        <p:txBody>
          <a:bodyPr/>
          <a:lstStyle/>
          <a:p>
            <a:r>
              <a:rPr lang="en-US"/>
              <a:t>Alice Releases Pets</a:t>
            </a:r>
          </a:p>
        </p:txBody>
      </p:sp>
      <p:grpSp>
        <p:nvGrpSpPr>
          <p:cNvPr id="175109" name="Group 3"/>
          <p:cNvGrpSpPr>
            <a:grpSpLocks/>
          </p:cNvGrpSpPr>
          <p:nvPr/>
        </p:nvGrpSpPr>
        <p:grpSpPr bwMode="auto">
          <a:xfrm>
            <a:off x="609600" y="1885950"/>
            <a:ext cx="1447800" cy="1295400"/>
            <a:chOff x="864" y="1968"/>
            <a:chExt cx="912" cy="816"/>
          </a:xfrm>
        </p:grpSpPr>
        <p:sp>
          <p:nvSpPr>
            <p:cNvPr id="175110"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1"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2"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3"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4"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5"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6"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7"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8"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9"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0"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21" name="Group 15"/>
          <p:cNvGrpSpPr>
            <a:grpSpLocks/>
          </p:cNvGrpSpPr>
          <p:nvPr/>
        </p:nvGrpSpPr>
        <p:grpSpPr bwMode="auto">
          <a:xfrm flipH="1">
            <a:off x="7467600" y="1885950"/>
            <a:ext cx="1447800" cy="1295400"/>
            <a:chOff x="2832" y="2064"/>
            <a:chExt cx="912" cy="816"/>
          </a:xfrm>
        </p:grpSpPr>
        <p:sp>
          <p:nvSpPr>
            <p:cNvPr id="175122"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3"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4"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5"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6"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7"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8"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9"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30"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31"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32"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5133"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34"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75135"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75136" name="Group 30"/>
          <p:cNvGrpSpPr>
            <a:grpSpLocks/>
          </p:cNvGrpSpPr>
          <p:nvPr/>
        </p:nvGrpSpPr>
        <p:grpSpPr bwMode="auto">
          <a:xfrm>
            <a:off x="3429000" y="2057400"/>
            <a:ext cx="1905000" cy="1714500"/>
            <a:chOff x="1728" y="1008"/>
            <a:chExt cx="1968" cy="2376"/>
          </a:xfrm>
        </p:grpSpPr>
        <p:sp>
          <p:nvSpPr>
            <p:cNvPr id="175137"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5138"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39"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40" name="Group 34"/>
          <p:cNvGrpSpPr>
            <a:grpSpLocks/>
          </p:cNvGrpSpPr>
          <p:nvPr/>
        </p:nvGrpSpPr>
        <p:grpSpPr bwMode="auto">
          <a:xfrm>
            <a:off x="6553200" y="4191000"/>
            <a:ext cx="1905000" cy="1714500"/>
            <a:chOff x="1728" y="1008"/>
            <a:chExt cx="1968" cy="2376"/>
          </a:xfrm>
        </p:grpSpPr>
        <p:sp>
          <p:nvSpPr>
            <p:cNvPr id="175141"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5142"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43"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44" name="Group 38"/>
          <p:cNvGrpSpPr>
            <a:grpSpLocks/>
          </p:cNvGrpSpPr>
          <p:nvPr/>
        </p:nvGrpSpPr>
        <p:grpSpPr bwMode="auto">
          <a:xfrm>
            <a:off x="609600" y="4114800"/>
            <a:ext cx="1905000" cy="1714500"/>
            <a:chOff x="1728" y="1008"/>
            <a:chExt cx="1968" cy="2376"/>
          </a:xfrm>
        </p:grpSpPr>
        <p:sp>
          <p:nvSpPr>
            <p:cNvPr id="175145"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5146"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47"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48" name="Group 42"/>
          <p:cNvGrpSpPr>
            <a:grpSpLocks/>
          </p:cNvGrpSpPr>
          <p:nvPr/>
        </p:nvGrpSpPr>
        <p:grpSpPr bwMode="auto">
          <a:xfrm rot="-5609048">
            <a:off x="537368" y="2894807"/>
            <a:ext cx="684213" cy="990600"/>
            <a:chOff x="338" y="1824"/>
            <a:chExt cx="431" cy="624"/>
          </a:xfrm>
        </p:grpSpPr>
        <p:sp>
          <p:nvSpPr>
            <p:cNvPr id="175149" name="Oval 43"/>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50" name="Rectangle 44"/>
            <p:cNvSpPr>
              <a:spLocks noChangeArrowheads="1"/>
            </p:cNvSpPr>
            <p:nvPr/>
          </p:nvSpPr>
          <p:spPr bwMode="auto">
            <a:xfrm>
              <a:off x="338" y="1905"/>
              <a:ext cx="431" cy="462"/>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51" name="Oval 45"/>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52" name="Line 46"/>
            <p:cNvSpPr>
              <a:spLocks noChangeShapeType="1"/>
            </p:cNvSpPr>
            <p:nvPr/>
          </p:nvSpPr>
          <p:spPr bwMode="auto">
            <a:xfrm>
              <a:off x="338" y="1905"/>
              <a:ext cx="0" cy="462"/>
            </a:xfrm>
            <a:prstGeom prst="line">
              <a:avLst/>
            </a:prstGeom>
            <a:noFill/>
            <a:ln w="38100">
              <a:solidFill>
                <a:schemeClr val="tx1"/>
              </a:solidFill>
              <a:round/>
              <a:headEnd/>
              <a:tailEnd/>
            </a:ln>
          </p:spPr>
          <p:txBody>
            <a:bodyPr wrap="none" anchor="ctr"/>
            <a:lstStyle/>
            <a:p>
              <a:endParaRPr lang="en-US"/>
            </a:p>
          </p:txBody>
        </p:sp>
        <p:sp>
          <p:nvSpPr>
            <p:cNvPr id="175153" name="Line 47"/>
            <p:cNvSpPr>
              <a:spLocks noChangeShapeType="1"/>
            </p:cNvSpPr>
            <p:nvPr/>
          </p:nvSpPr>
          <p:spPr bwMode="auto">
            <a:xfrm>
              <a:off x="769" y="1933"/>
              <a:ext cx="0" cy="461"/>
            </a:xfrm>
            <a:prstGeom prst="line">
              <a:avLst/>
            </a:prstGeom>
            <a:noFill/>
            <a:ln w="38100">
              <a:solidFill>
                <a:schemeClr val="tx1"/>
              </a:solidFill>
              <a:round/>
              <a:headEnd/>
              <a:tailEnd/>
            </a:ln>
          </p:spPr>
          <p:txBody>
            <a:bodyPr wrap="none" anchor="ctr"/>
            <a:lstStyle/>
            <a:p>
              <a:endParaRPr lang="en-US"/>
            </a:p>
          </p:txBody>
        </p:sp>
        <p:sp>
          <p:nvSpPr>
            <p:cNvPr id="175154" name="Text Box 48"/>
            <p:cNvSpPr txBox="1">
              <a:spLocks noChangeArrowheads="1"/>
            </p:cNvSpPr>
            <p:nvPr/>
          </p:nvSpPr>
          <p:spPr bwMode="auto">
            <a:xfrm rot="-5400000">
              <a:off x="355" y="2119"/>
              <a:ext cx="408" cy="250"/>
            </a:xfrm>
            <a:prstGeom prst="rect">
              <a:avLst/>
            </a:prstGeom>
            <a:noFill/>
            <a:ln w="9525">
              <a:noFill/>
              <a:miter lim="800000"/>
              <a:headEnd/>
              <a:tailEnd/>
            </a:ln>
          </p:spPr>
          <p:txBody>
            <a:bodyPr wrap="none">
              <a:spAutoFit/>
            </a:bodyPr>
            <a:lstStyle/>
            <a:p>
              <a:pPr algn="r" eaLnBrk="0" hangingPunct="0"/>
              <a:r>
                <a:rPr lang="en-US" sz="2000">
                  <a:solidFill>
                    <a:schemeClr val="bg1"/>
                  </a:solidFill>
                  <a:latin typeface="Comic Sans MS" pitchFamily="66" charset="0"/>
                </a:rPr>
                <a:t>cola</a:t>
              </a:r>
            </a:p>
          </p:txBody>
        </p:sp>
      </p:grpSp>
      <p:grpSp>
        <p:nvGrpSpPr>
          <p:cNvPr id="175155" name="Group 49"/>
          <p:cNvGrpSpPr>
            <a:grpSpLocks/>
          </p:cNvGrpSpPr>
          <p:nvPr/>
        </p:nvGrpSpPr>
        <p:grpSpPr bwMode="auto">
          <a:xfrm>
            <a:off x="307975" y="3276600"/>
            <a:ext cx="1368425" cy="461963"/>
            <a:chOff x="1328" y="2400"/>
            <a:chExt cx="1454" cy="491"/>
          </a:xfrm>
        </p:grpSpPr>
        <p:sp>
          <p:nvSpPr>
            <p:cNvPr id="175156" name="Freeform 50"/>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57" name="Freeform 51"/>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5158" name="Freeform 52"/>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59" name="Freeform 53"/>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60" name="Freeform 54"/>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75161" name="Group 55"/>
          <p:cNvGrpSpPr>
            <a:grpSpLocks/>
          </p:cNvGrpSpPr>
          <p:nvPr/>
        </p:nvGrpSpPr>
        <p:grpSpPr bwMode="auto">
          <a:xfrm>
            <a:off x="5486400" y="4648200"/>
            <a:ext cx="1447800" cy="685800"/>
            <a:chOff x="576" y="432"/>
            <a:chExt cx="912" cy="432"/>
          </a:xfrm>
        </p:grpSpPr>
        <p:sp>
          <p:nvSpPr>
            <p:cNvPr id="175162" name="Oval 56"/>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63" name="AutoShape 57"/>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64" name="Oval 58"/>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65" name="Group 59"/>
          <p:cNvGrpSpPr>
            <a:grpSpLocks/>
          </p:cNvGrpSpPr>
          <p:nvPr/>
        </p:nvGrpSpPr>
        <p:grpSpPr bwMode="auto">
          <a:xfrm>
            <a:off x="3733800" y="3886200"/>
            <a:ext cx="1447800" cy="685800"/>
            <a:chOff x="576" y="432"/>
            <a:chExt cx="912" cy="432"/>
          </a:xfrm>
        </p:grpSpPr>
        <p:sp>
          <p:nvSpPr>
            <p:cNvPr id="175166" name="Oval 60"/>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67" name="AutoShape 61"/>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68" name="Oval 62"/>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69" name="Group 63"/>
          <p:cNvGrpSpPr>
            <a:grpSpLocks/>
          </p:cNvGrpSpPr>
          <p:nvPr/>
        </p:nvGrpSpPr>
        <p:grpSpPr bwMode="auto">
          <a:xfrm>
            <a:off x="2667000" y="3505200"/>
            <a:ext cx="1447800" cy="685800"/>
            <a:chOff x="576" y="432"/>
            <a:chExt cx="912" cy="432"/>
          </a:xfrm>
        </p:grpSpPr>
        <p:sp>
          <p:nvSpPr>
            <p:cNvPr id="175170" name="Oval 64"/>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1" name="AutoShape 65"/>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2" name="Oval 66"/>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73" name="Group 67"/>
          <p:cNvGrpSpPr>
            <a:grpSpLocks/>
          </p:cNvGrpSpPr>
          <p:nvPr/>
        </p:nvGrpSpPr>
        <p:grpSpPr bwMode="auto">
          <a:xfrm flipH="1">
            <a:off x="1371600" y="2819400"/>
            <a:ext cx="5827713" cy="2728913"/>
            <a:chOff x="864" y="1776"/>
            <a:chExt cx="3671" cy="1719"/>
          </a:xfrm>
        </p:grpSpPr>
        <p:sp>
          <p:nvSpPr>
            <p:cNvPr id="175174" name="Oval 68"/>
            <p:cNvSpPr>
              <a:spLocks noChangeArrowheads="1"/>
            </p:cNvSpPr>
            <p:nvPr/>
          </p:nvSpPr>
          <p:spPr bwMode="auto">
            <a:xfrm>
              <a:off x="2643" y="2950"/>
              <a:ext cx="583" cy="20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5" name="Oval 69"/>
            <p:cNvSpPr>
              <a:spLocks noChangeArrowheads="1"/>
            </p:cNvSpPr>
            <p:nvPr/>
          </p:nvSpPr>
          <p:spPr bwMode="auto">
            <a:xfrm>
              <a:off x="3329" y="3196"/>
              <a:ext cx="583" cy="20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6" name="Oval 70"/>
            <p:cNvSpPr>
              <a:spLocks noChangeArrowheads="1"/>
            </p:cNvSpPr>
            <p:nvPr/>
          </p:nvSpPr>
          <p:spPr bwMode="auto">
            <a:xfrm>
              <a:off x="2060" y="2747"/>
              <a:ext cx="583" cy="20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7" name="Freeform 71"/>
            <p:cNvSpPr>
              <a:spLocks/>
            </p:cNvSpPr>
            <p:nvPr/>
          </p:nvSpPr>
          <p:spPr bwMode="auto">
            <a:xfrm>
              <a:off x="2199" y="2240"/>
              <a:ext cx="1167" cy="672"/>
            </a:xfrm>
            <a:custGeom>
              <a:avLst/>
              <a:gdLst>
                <a:gd name="T0" fmla="*/ 0 w 1932"/>
                <a:gd name="T1" fmla="*/ 30 h 1113"/>
                <a:gd name="T2" fmla="*/ 14 w 1932"/>
                <a:gd name="T3" fmla="*/ 30 h 1113"/>
                <a:gd name="T4" fmla="*/ 22 w 1932"/>
                <a:gd name="T5" fmla="*/ 21 h 1113"/>
                <a:gd name="T6" fmla="*/ 31 w 1932"/>
                <a:gd name="T7" fmla="*/ 17 h 1113"/>
                <a:gd name="T8" fmla="*/ 39 w 1932"/>
                <a:gd name="T9" fmla="*/ 21 h 1113"/>
                <a:gd name="T10" fmla="*/ 56 w 1932"/>
                <a:gd name="T11" fmla="*/ 20 h 1113"/>
                <a:gd name="T12" fmla="*/ 31 w 1932"/>
                <a:gd name="T13" fmla="*/ 1 h 1113"/>
                <a:gd name="T14" fmla="*/ 10 w 1932"/>
                <a:gd name="T15" fmla="*/ 11 h 1113"/>
                <a:gd name="T16" fmla="*/ 0 w 1932"/>
                <a:gd name="T17" fmla="*/ 30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8" name="Freeform 72"/>
            <p:cNvSpPr>
              <a:spLocks/>
            </p:cNvSpPr>
            <p:nvPr/>
          </p:nvSpPr>
          <p:spPr bwMode="auto">
            <a:xfrm>
              <a:off x="2784" y="2448"/>
              <a:ext cx="1166" cy="673"/>
            </a:xfrm>
            <a:custGeom>
              <a:avLst/>
              <a:gdLst>
                <a:gd name="T0" fmla="*/ 0 w 1932"/>
                <a:gd name="T1" fmla="*/ 30 h 1113"/>
                <a:gd name="T2" fmla="*/ 14 w 1932"/>
                <a:gd name="T3" fmla="*/ 30 h 1113"/>
                <a:gd name="T4" fmla="*/ 22 w 1932"/>
                <a:gd name="T5" fmla="*/ 21 h 1113"/>
                <a:gd name="T6" fmla="*/ 31 w 1932"/>
                <a:gd name="T7" fmla="*/ 18 h 1113"/>
                <a:gd name="T8" fmla="*/ 39 w 1932"/>
                <a:gd name="T9" fmla="*/ 21 h 1113"/>
                <a:gd name="T10" fmla="*/ 55 w 1932"/>
                <a:gd name="T11" fmla="*/ 20 h 1113"/>
                <a:gd name="T12" fmla="*/ 31 w 1932"/>
                <a:gd name="T13" fmla="*/ 1 h 1113"/>
                <a:gd name="T14" fmla="*/ 10 w 1932"/>
                <a:gd name="T15" fmla="*/ 11 h 1113"/>
                <a:gd name="T16" fmla="*/ 0 w 1932"/>
                <a:gd name="T17" fmla="*/ 30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9" name="Freeform 73"/>
            <p:cNvSpPr>
              <a:spLocks/>
            </p:cNvSpPr>
            <p:nvPr/>
          </p:nvSpPr>
          <p:spPr bwMode="auto">
            <a:xfrm flipH="1">
              <a:off x="1488" y="1776"/>
              <a:ext cx="891" cy="787"/>
            </a:xfrm>
            <a:custGeom>
              <a:avLst/>
              <a:gdLst>
                <a:gd name="T0" fmla="*/ 1 w 1728"/>
                <a:gd name="T1" fmla="*/ 6 h 1664"/>
                <a:gd name="T2" fmla="*/ 6 w 1728"/>
                <a:gd name="T3" fmla="*/ 2 h 1664"/>
                <a:gd name="T4" fmla="*/ 5 w 1728"/>
                <a:gd name="T5" fmla="*/ 0 h 1664"/>
                <a:gd name="T6" fmla="*/ 8 w 1728"/>
                <a:gd name="T7" fmla="*/ 2 h 1664"/>
                <a:gd name="T8" fmla="*/ 16 w 1728"/>
                <a:gd name="T9" fmla="*/ 2 h 1664"/>
                <a:gd name="T10" fmla="*/ 17 w 1728"/>
                <a:gd name="T11" fmla="*/ 4 h 1664"/>
                <a:gd name="T12" fmla="*/ 15 w 1728"/>
                <a:gd name="T13" fmla="*/ 4 h 1664"/>
                <a:gd name="T14" fmla="*/ 13 w 1728"/>
                <a:gd name="T15" fmla="*/ 4 h 1664"/>
                <a:gd name="T16" fmla="*/ 10 w 1728"/>
                <a:gd name="T17" fmla="*/ 3 h 1664"/>
                <a:gd name="T18" fmla="*/ 9 w 1728"/>
                <a:gd name="T19" fmla="*/ 4 h 1664"/>
                <a:gd name="T20" fmla="*/ 8 w 1728"/>
                <a:gd name="T21" fmla="*/ 3 h 1664"/>
                <a:gd name="T22" fmla="*/ 9 w 1728"/>
                <a:gd name="T23" fmla="*/ 4 h 1664"/>
                <a:gd name="T24" fmla="*/ 10 w 1728"/>
                <a:gd name="T25" fmla="*/ 4 h 1664"/>
                <a:gd name="T26" fmla="*/ 13 w 1728"/>
                <a:gd name="T27" fmla="*/ 5 h 1664"/>
                <a:gd name="T28" fmla="*/ 15 w 1728"/>
                <a:gd name="T29" fmla="*/ 4 h 1664"/>
                <a:gd name="T30" fmla="*/ 14 w 1728"/>
                <a:gd name="T31" fmla="*/ 6 h 1664"/>
                <a:gd name="T32" fmla="*/ 10 w 1728"/>
                <a:gd name="T33" fmla="*/ 6 h 1664"/>
                <a:gd name="T34" fmla="*/ 8 w 1728"/>
                <a:gd name="T35" fmla="*/ 6 h 1664"/>
                <a:gd name="T36" fmla="*/ 8 w 1728"/>
                <a:gd name="T37" fmla="*/ 8 h 1664"/>
                <a:gd name="T38" fmla="*/ 2 w 1728"/>
                <a:gd name="T39" fmla="*/ 8 h 1664"/>
                <a:gd name="T40" fmla="*/ 0 w 1728"/>
                <a:gd name="T41" fmla="*/ 6 h 1664"/>
                <a:gd name="T42" fmla="*/ 1 w 1728"/>
                <a:gd name="T43" fmla="*/ 6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80" name="Oval 74"/>
            <p:cNvSpPr>
              <a:spLocks noChangeArrowheads="1"/>
            </p:cNvSpPr>
            <p:nvPr/>
          </p:nvSpPr>
          <p:spPr bwMode="auto">
            <a:xfrm flipH="1">
              <a:off x="1986" y="1979"/>
              <a:ext cx="74" cy="68"/>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81" name="Freeform 75"/>
            <p:cNvSpPr>
              <a:spLocks/>
            </p:cNvSpPr>
            <p:nvPr/>
          </p:nvSpPr>
          <p:spPr bwMode="auto">
            <a:xfrm>
              <a:off x="3414" y="2530"/>
              <a:ext cx="1121" cy="826"/>
            </a:xfrm>
            <a:custGeom>
              <a:avLst/>
              <a:gdLst>
                <a:gd name="T0" fmla="*/ 53 w 1856"/>
                <a:gd name="T1" fmla="*/ 1 h 1367"/>
                <a:gd name="T2" fmla="*/ 38 w 1856"/>
                <a:gd name="T3" fmla="*/ 15 h 1367"/>
                <a:gd name="T4" fmla="*/ 18 w 1856"/>
                <a:gd name="T5" fmla="*/ 13 h 1367"/>
                <a:gd name="T6" fmla="*/ 2 w 1856"/>
                <a:gd name="T7" fmla="*/ 25 h 1367"/>
                <a:gd name="T8" fmla="*/ 3 w 1856"/>
                <a:gd name="T9" fmla="*/ 37 h 1367"/>
                <a:gd name="T10" fmla="*/ 14 w 1856"/>
                <a:gd name="T11" fmla="*/ 38 h 1367"/>
                <a:gd name="T12" fmla="*/ 22 w 1856"/>
                <a:gd name="T13" fmla="*/ 27 h 1367"/>
                <a:gd name="T14" fmla="*/ 46 w 1856"/>
                <a:gd name="T15" fmla="*/ 22 h 1367"/>
                <a:gd name="T16" fmla="*/ 53 w 1856"/>
                <a:gd name="T17" fmla="*/ 1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75182" name="Group 76"/>
            <p:cNvGrpSpPr>
              <a:grpSpLocks/>
            </p:cNvGrpSpPr>
            <p:nvPr/>
          </p:nvGrpSpPr>
          <p:grpSpPr bwMode="auto">
            <a:xfrm>
              <a:off x="864" y="1872"/>
              <a:ext cx="3047" cy="1623"/>
              <a:chOff x="209" y="768"/>
              <a:chExt cx="5046" cy="2688"/>
            </a:xfrm>
          </p:grpSpPr>
          <p:sp>
            <p:nvSpPr>
              <p:cNvPr id="175183" name="Oval 77"/>
              <p:cNvSpPr>
                <a:spLocks noChangeArrowheads="1"/>
              </p:cNvSpPr>
              <p:nvPr/>
            </p:nvSpPr>
            <p:spPr bwMode="auto">
              <a:xfrm>
                <a:off x="2122" y="2712"/>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84" name="Oval 78"/>
              <p:cNvSpPr>
                <a:spLocks noChangeArrowheads="1"/>
              </p:cNvSpPr>
              <p:nvPr/>
            </p:nvSpPr>
            <p:spPr bwMode="auto">
              <a:xfrm>
                <a:off x="3258" y="3120"/>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85" name="Oval 79"/>
              <p:cNvSpPr>
                <a:spLocks noChangeArrowheads="1"/>
              </p:cNvSpPr>
              <p:nvPr/>
            </p:nvSpPr>
            <p:spPr bwMode="auto">
              <a:xfrm>
                <a:off x="1156" y="2376"/>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86" name="Freeform 80"/>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87" name="Freeform 81"/>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75188" name="Group 82"/>
              <p:cNvGrpSpPr>
                <a:grpSpLocks/>
              </p:cNvGrpSpPr>
              <p:nvPr/>
            </p:nvGrpSpPr>
            <p:grpSpPr bwMode="auto">
              <a:xfrm flipH="1">
                <a:off x="209" y="768"/>
                <a:ext cx="1475" cy="1304"/>
                <a:chOff x="3552" y="2736"/>
                <a:chExt cx="1475" cy="1304"/>
              </a:xfrm>
            </p:grpSpPr>
            <p:sp>
              <p:nvSpPr>
                <p:cNvPr id="175189" name="Freeform 83"/>
                <p:cNvSpPr>
                  <a:spLocks/>
                </p:cNvSpPr>
                <p:nvPr/>
              </p:nvSpPr>
              <p:spPr bwMode="auto">
                <a:xfrm>
                  <a:off x="3552" y="2736"/>
                  <a:ext cx="1475" cy="1304"/>
                </a:xfrm>
                <a:custGeom>
                  <a:avLst/>
                  <a:gdLst>
                    <a:gd name="T0" fmla="*/ 32 w 1728"/>
                    <a:gd name="T1" fmla="*/ 209 h 1664"/>
                    <a:gd name="T2" fmla="*/ 190 w 1728"/>
                    <a:gd name="T3" fmla="*/ 78 h 1664"/>
                    <a:gd name="T4" fmla="*/ 159 w 1728"/>
                    <a:gd name="T5" fmla="*/ 0 h 1664"/>
                    <a:gd name="T6" fmla="*/ 286 w 1728"/>
                    <a:gd name="T7" fmla="*/ 61 h 1664"/>
                    <a:gd name="T8" fmla="*/ 555 w 1728"/>
                    <a:gd name="T9" fmla="*/ 87 h 1664"/>
                    <a:gd name="T10" fmla="*/ 571 w 1728"/>
                    <a:gd name="T11" fmla="*/ 148 h 1664"/>
                    <a:gd name="T12" fmla="*/ 507 w 1728"/>
                    <a:gd name="T13" fmla="*/ 122 h 1664"/>
                    <a:gd name="T14" fmla="*/ 444 w 1728"/>
                    <a:gd name="T15" fmla="*/ 148 h 1664"/>
                    <a:gd name="T16" fmla="*/ 348 w 1728"/>
                    <a:gd name="T17" fmla="*/ 113 h 1664"/>
                    <a:gd name="T18" fmla="*/ 317 w 1728"/>
                    <a:gd name="T19" fmla="*/ 130 h 1664"/>
                    <a:gd name="T20" fmla="*/ 265 w 1728"/>
                    <a:gd name="T21" fmla="*/ 112 h 1664"/>
                    <a:gd name="T22" fmla="*/ 317 w 1728"/>
                    <a:gd name="T23" fmla="*/ 157 h 1664"/>
                    <a:gd name="T24" fmla="*/ 348 w 1728"/>
                    <a:gd name="T25" fmla="*/ 130 h 1664"/>
                    <a:gd name="T26" fmla="*/ 444 w 1728"/>
                    <a:gd name="T27" fmla="*/ 166 h 1664"/>
                    <a:gd name="T28" fmla="*/ 507 w 1728"/>
                    <a:gd name="T29" fmla="*/ 139 h 1664"/>
                    <a:gd name="T30" fmla="*/ 491 w 1728"/>
                    <a:gd name="T31" fmla="*/ 192 h 1664"/>
                    <a:gd name="T32" fmla="*/ 333 w 1728"/>
                    <a:gd name="T33" fmla="*/ 200 h 1664"/>
                    <a:gd name="T34" fmla="*/ 270 w 1728"/>
                    <a:gd name="T35" fmla="*/ 200 h 1664"/>
                    <a:gd name="T36" fmla="*/ 270 w 1728"/>
                    <a:gd name="T37" fmla="*/ 288 h 1664"/>
                    <a:gd name="T38" fmla="*/ 63 w 1728"/>
                    <a:gd name="T39" fmla="*/ 288 h 1664"/>
                    <a:gd name="T40" fmla="*/ 0 w 1728"/>
                    <a:gd name="T41" fmla="*/ 218 h 1664"/>
                    <a:gd name="T42" fmla="*/ 32 w 1728"/>
                    <a:gd name="T43" fmla="*/ 209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90" name="Oval 84"/>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5191" name="Freeform 85"/>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175192" name="AutoShape 87"/>
          <p:cNvSpPr>
            <a:spLocks noChangeArrowheads="1"/>
          </p:cNvSpPr>
          <p:nvPr/>
        </p:nvSpPr>
        <p:spPr bwMode="auto">
          <a:xfrm>
            <a:off x="5886450" y="1933575"/>
            <a:ext cx="1782763" cy="838200"/>
          </a:xfrm>
          <a:prstGeom prst="cloudCallout">
            <a:avLst>
              <a:gd name="adj1" fmla="val -45190"/>
              <a:gd name="adj2" fmla="val 70074"/>
            </a:avLst>
          </a:prstGeom>
          <a:solidFill>
            <a:schemeClr val="bg1"/>
          </a:solidFill>
          <a:ln w="38100">
            <a:solidFill>
              <a:srgbClr val="0000FF"/>
            </a:solidFill>
            <a:round/>
            <a:headEnd/>
            <a:tailEnd/>
          </a:ln>
        </p:spPr>
        <p:txBody>
          <a:bodyPr anchor="ctr"/>
          <a:lstStyle/>
          <a:p>
            <a:pPr algn="ctr" eaLnBrk="0" hangingPunct="0"/>
            <a:r>
              <a:rPr lang="en-US" sz="2000">
                <a:solidFill>
                  <a:srgbClr val="0000FF"/>
                </a:solidFill>
                <a:latin typeface="Comic Sans MS" pitchFamily="66" charset="0"/>
              </a:rPr>
              <a:t>yum…</a:t>
            </a:r>
          </a:p>
        </p:txBody>
      </p:sp>
      <p:sp>
        <p:nvSpPr>
          <p:cNvPr id="175193" name="Text Box 88"/>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sp>
        <p:nvSpPr>
          <p:cNvPr id="175194" name="AutoShape 89"/>
          <p:cNvSpPr>
            <a:spLocks noChangeArrowheads="1"/>
          </p:cNvSpPr>
          <p:nvPr/>
        </p:nvSpPr>
        <p:spPr bwMode="auto">
          <a:xfrm>
            <a:off x="6400800" y="2209800"/>
            <a:ext cx="1782763" cy="838200"/>
          </a:xfrm>
          <a:prstGeom prst="cloudCallout">
            <a:avLst>
              <a:gd name="adj1" fmla="val -45190"/>
              <a:gd name="adj2" fmla="val 70074"/>
            </a:avLst>
          </a:prstGeom>
          <a:solidFill>
            <a:schemeClr val="bg1"/>
          </a:solidFill>
          <a:ln w="38100">
            <a:solidFill>
              <a:srgbClr val="FF0000"/>
            </a:solidFill>
            <a:round/>
            <a:headEnd/>
            <a:tailEnd/>
          </a:ln>
        </p:spPr>
        <p:txBody>
          <a:bodyPr anchor="ctr"/>
          <a:lstStyle/>
          <a:p>
            <a:pPr algn="ctr" eaLnBrk="0" hangingPunct="0"/>
            <a:r>
              <a:rPr lang="en-US" sz="2000">
                <a:solidFill>
                  <a:srgbClr val="FF0000"/>
                </a:solidFill>
                <a:latin typeface="Comic Sans MS" pitchFamily="66" charset="0"/>
              </a:rPr>
              <a:t>yum…</a:t>
            </a:r>
          </a:p>
        </p:txBody>
      </p:sp>
      <p:sp>
        <p:nvSpPr>
          <p:cNvPr id="91"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FE6EB93-9CF7-4E05-B0EF-0081F429CDBD}" type="slidenum">
              <a:rPr lang="x-none" sz="1400">
                <a:latin typeface="Comic Sans MS" pitchFamily="66" charset="0"/>
                <a:cs typeface="Arial" pitchFamily="34" charset="0"/>
              </a:rPr>
              <a:pPr algn="r" eaLnBrk="0" hangingPunct="0"/>
              <a:t>74</a:t>
            </a:fld>
            <a:endParaRPr lang="en-US" sz="1400">
              <a:latin typeface="Comic Sans MS" pitchFamily="66" charset="0"/>
              <a:cs typeface="Arial" pitchFamily="34" charset="0"/>
            </a:endParaRPr>
          </a:p>
        </p:txBody>
      </p:sp>
      <p:sp>
        <p:nvSpPr>
          <p:cNvPr id="177156" name="Rectangle 2"/>
          <p:cNvSpPr>
            <a:spLocks noGrp="1" noChangeArrowheads="1"/>
          </p:cNvSpPr>
          <p:nvPr>
            <p:ph type="title" idx="4294967295"/>
          </p:nvPr>
        </p:nvSpPr>
        <p:spPr/>
        <p:txBody>
          <a:bodyPr/>
          <a:lstStyle/>
          <a:p>
            <a:r>
              <a:rPr lang="en-US" sz="4000"/>
              <a:t>Alice Resets Can when Pets are Fed</a:t>
            </a:r>
          </a:p>
        </p:txBody>
      </p:sp>
      <p:grpSp>
        <p:nvGrpSpPr>
          <p:cNvPr id="177157" name="Group 3"/>
          <p:cNvGrpSpPr>
            <a:grpSpLocks/>
          </p:cNvGrpSpPr>
          <p:nvPr/>
        </p:nvGrpSpPr>
        <p:grpSpPr bwMode="auto">
          <a:xfrm>
            <a:off x="609600" y="1885950"/>
            <a:ext cx="1447800" cy="1295400"/>
            <a:chOff x="864" y="1968"/>
            <a:chExt cx="912" cy="816"/>
          </a:xfrm>
        </p:grpSpPr>
        <p:sp>
          <p:nvSpPr>
            <p:cNvPr id="177158"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59"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0"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1"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2"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3"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4"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5"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6"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7"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8"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7169" name="Group 15"/>
          <p:cNvGrpSpPr>
            <a:grpSpLocks/>
          </p:cNvGrpSpPr>
          <p:nvPr/>
        </p:nvGrpSpPr>
        <p:grpSpPr bwMode="auto">
          <a:xfrm flipH="1">
            <a:off x="7467600" y="1885950"/>
            <a:ext cx="1447800" cy="1295400"/>
            <a:chOff x="2832" y="2064"/>
            <a:chExt cx="912" cy="816"/>
          </a:xfrm>
        </p:grpSpPr>
        <p:sp>
          <p:nvSpPr>
            <p:cNvPr id="177170"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1"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2"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3"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4"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5"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6"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7"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8"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9"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80"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7181"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82"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77183"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77184" name="Group 30"/>
          <p:cNvGrpSpPr>
            <a:grpSpLocks/>
          </p:cNvGrpSpPr>
          <p:nvPr/>
        </p:nvGrpSpPr>
        <p:grpSpPr bwMode="auto">
          <a:xfrm>
            <a:off x="3429000" y="2057400"/>
            <a:ext cx="1905000" cy="1714500"/>
            <a:chOff x="1728" y="1008"/>
            <a:chExt cx="1968" cy="2376"/>
          </a:xfrm>
        </p:grpSpPr>
        <p:sp>
          <p:nvSpPr>
            <p:cNvPr id="177185"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7186"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87"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7188" name="Group 34"/>
          <p:cNvGrpSpPr>
            <a:grpSpLocks/>
          </p:cNvGrpSpPr>
          <p:nvPr/>
        </p:nvGrpSpPr>
        <p:grpSpPr bwMode="auto">
          <a:xfrm>
            <a:off x="6553200" y="4191000"/>
            <a:ext cx="1905000" cy="1714500"/>
            <a:chOff x="1728" y="1008"/>
            <a:chExt cx="1968" cy="2376"/>
          </a:xfrm>
        </p:grpSpPr>
        <p:sp>
          <p:nvSpPr>
            <p:cNvPr id="177189"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7190"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91"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7192" name="Group 38"/>
          <p:cNvGrpSpPr>
            <a:grpSpLocks/>
          </p:cNvGrpSpPr>
          <p:nvPr/>
        </p:nvGrpSpPr>
        <p:grpSpPr bwMode="auto">
          <a:xfrm>
            <a:off x="609600" y="4114800"/>
            <a:ext cx="1905000" cy="1714500"/>
            <a:chOff x="1728" y="1008"/>
            <a:chExt cx="1968" cy="2376"/>
          </a:xfrm>
        </p:grpSpPr>
        <p:sp>
          <p:nvSpPr>
            <p:cNvPr id="177193"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7194"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95"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7196" name="Oval 42"/>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97" name="Rectangle 43"/>
          <p:cNvSpPr>
            <a:spLocks noChangeArrowheads="1"/>
          </p:cNvSpPr>
          <p:nvPr/>
        </p:nvSpPr>
        <p:spPr bwMode="auto">
          <a:xfrm>
            <a:off x="536575" y="3024188"/>
            <a:ext cx="684213" cy="733425"/>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98" name="Oval 44"/>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99" name="Line 45"/>
          <p:cNvSpPr>
            <a:spLocks noChangeShapeType="1"/>
          </p:cNvSpPr>
          <p:nvPr/>
        </p:nvSpPr>
        <p:spPr bwMode="auto">
          <a:xfrm>
            <a:off x="536575" y="3024188"/>
            <a:ext cx="0" cy="733425"/>
          </a:xfrm>
          <a:prstGeom prst="line">
            <a:avLst/>
          </a:prstGeom>
          <a:noFill/>
          <a:ln w="38100">
            <a:solidFill>
              <a:schemeClr val="tx1"/>
            </a:solidFill>
            <a:round/>
            <a:headEnd/>
            <a:tailEnd/>
          </a:ln>
        </p:spPr>
        <p:txBody>
          <a:bodyPr wrap="none" anchor="ctr"/>
          <a:lstStyle/>
          <a:p>
            <a:endParaRPr lang="en-US"/>
          </a:p>
        </p:txBody>
      </p:sp>
      <p:sp>
        <p:nvSpPr>
          <p:cNvPr id="177200" name="Line 46"/>
          <p:cNvSpPr>
            <a:spLocks noChangeShapeType="1"/>
          </p:cNvSpPr>
          <p:nvPr/>
        </p:nvSpPr>
        <p:spPr bwMode="auto">
          <a:xfrm>
            <a:off x="1220788" y="3068638"/>
            <a:ext cx="0" cy="731837"/>
          </a:xfrm>
          <a:prstGeom prst="line">
            <a:avLst/>
          </a:prstGeom>
          <a:noFill/>
          <a:ln w="38100">
            <a:solidFill>
              <a:schemeClr val="tx1"/>
            </a:solidFill>
            <a:round/>
            <a:headEnd/>
            <a:tailEnd/>
          </a:ln>
        </p:spPr>
        <p:txBody>
          <a:bodyPr wrap="none" anchor="ctr"/>
          <a:lstStyle/>
          <a:p>
            <a:endParaRPr lang="en-US"/>
          </a:p>
        </p:txBody>
      </p:sp>
      <p:sp>
        <p:nvSpPr>
          <p:cNvPr id="177201" name="Text Box 47"/>
          <p:cNvSpPr txBox="1">
            <a:spLocks noChangeArrowheads="1"/>
          </p:cNvSpPr>
          <p:nvPr/>
        </p:nvSpPr>
        <p:spPr bwMode="auto">
          <a:xfrm rot="-5400000">
            <a:off x="563563" y="3363912"/>
            <a:ext cx="647700" cy="396875"/>
          </a:xfrm>
          <a:prstGeom prst="rect">
            <a:avLst/>
          </a:prstGeom>
          <a:noFill/>
          <a:ln w="9525">
            <a:noFill/>
            <a:miter lim="800000"/>
            <a:headEnd/>
            <a:tailEnd/>
          </a:ln>
        </p:spPr>
        <p:txBody>
          <a:bodyPr wrap="none">
            <a:spAutoFit/>
          </a:bodyPr>
          <a:lstStyle/>
          <a:p>
            <a:pPr algn="r" eaLnBrk="0" hangingPunct="0"/>
            <a:r>
              <a:rPr lang="en-US" sz="2000">
                <a:solidFill>
                  <a:schemeClr val="bg1"/>
                </a:solidFill>
                <a:latin typeface="Comic Sans MS" pitchFamily="66" charset="0"/>
              </a:rPr>
              <a:t>cola</a:t>
            </a:r>
          </a:p>
        </p:txBody>
      </p:sp>
      <p:grpSp>
        <p:nvGrpSpPr>
          <p:cNvPr id="177202" name="Group 48"/>
          <p:cNvGrpSpPr>
            <a:grpSpLocks/>
          </p:cNvGrpSpPr>
          <p:nvPr/>
        </p:nvGrpSpPr>
        <p:grpSpPr bwMode="auto">
          <a:xfrm>
            <a:off x="307975" y="3276600"/>
            <a:ext cx="1368425" cy="461963"/>
            <a:chOff x="1328" y="2400"/>
            <a:chExt cx="1454" cy="491"/>
          </a:xfrm>
        </p:grpSpPr>
        <p:sp>
          <p:nvSpPr>
            <p:cNvPr id="177203" name="Freeform 49"/>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204" name="Freeform 50"/>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7205" name="Freeform 51"/>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206" name="Freeform 52"/>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207" name="Freeform 53"/>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17920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41157B3-2674-4EBF-A172-668D547F4D47}" type="slidenum">
              <a:rPr lang="x-none" sz="1400">
                <a:latin typeface="Comic Sans MS" pitchFamily="66" charset="0"/>
                <a:cs typeface="Arial" pitchFamily="34" charset="0"/>
              </a:rPr>
              <a:pPr algn="r" eaLnBrk="0" hangingPunct="0"/>
              <a:t>75</a:t>
            </a:fld>
            <a:endParaRPr lang="en-US" sz="1400">
              <a:latin typeface="Comic Sans MS" pitchFamily="66" charset="0"/>
              <a:cs typeface="Arial" pitchFamily="34" charset="0"/>
            </a:endParaRPr>
          </a:p>
        </p:txBody>
      </p:sp>
      <p:sp>
        <p:nvSpPr>
          <p:cNvPr id="179204" name="AutoShape 2"/>
          <p:cNvSpPr>
            <a:spLocks noChangeArrowheads="1"/>
          </p:cNvSpPr>
          <p:nvPr/>
        </p:nvSpPr>
        <p:spPr bwMode="auto">
          <a:xfrm>
            <a:off x="762000" y="1905000"/>
            <a:ext cx="4572000" cy="2576513"/>
          </a:xfrm>
          <a:prstGeom prst="wedgeRoundRectCallout">
            <a:avLst>
              <a:gd name="adj1" fmla="val -28819"/>
              <a:gd name="adj2" fmla="val 80435"/>
              <a:gd name="adj3" fmla="val 16667"/>
            </a:avLst>
          </a:prstGeom>
          <a:solidFill>
            <a:srgbClr val="FFFFCC"/>
          </a:solid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
        <p:nvSpPr>
          <p:cNvPr id="179205" name="Rectangle 3"/>
          <p:cNvSpPr>
            <a:spLocks noGrp="1" noChangeArrowheads="1"/>
          </p:cNvSpPr>
          <p:nvPr>
            <p:ph type="title" idx="4294967295"/>
          </p:nvPr>
        </p:nvSpPr>
        <p:spPr/>
        <p:txBody>
          <a:bodyPr/>
          <a:lstStyle/>
          <a:p>
            <a:r>
              <a:rPr lang="en-US" sz="4000"/>
              <a:t>Pseudocode</a:t>
            </a:r>
          </a:p>
        </p:txBody>
      </p:sp>
      <p:sp>
        <p:nvSpPr>
          <p:cNvPr id="179206" name="Text Box 4"/>
          <p:cNvSpPr txBox="1">
            <a:spLocks noChangeArrowheads="1"/>
          </p:cNvSpPr>
          <p:nvPr/>
        </p:nvSpPr>
        <p:spPr bwMode="auto">
          <a:xfrm>
            <a:off x="849313" y="2209800"/>
            <a:ext cx="5018087" cy="2173288"/>
          </a:xfrm>
          <a:prstGeom prst="rect">
            <a:avLst/>
          </a:prstGeom>
          <a:noFill/>
          <a:ln w="9525">
            <a:noFill/>
            <a:miter lim="800000"/>
            <a:headEnd/>
            <a:tailEnd/>
          </a:ln>
        </p:spPr>
        <p:txBody>
          <a:bodyPr>
            <a:spAutoFit/>
          </a:bodyPr>
          <a:lstStyle/>
          <a:p>
            <a:pPr>
              <a:lnSpc>
                <a:spcPct val="70000"/>
              </a:lnSpc>
              <a:spcBef>
                <a:spcPct val="30000"/>
              </a:spcBef>
            </a:pPr>
            <a:r>
              <a:rPr lang="en-US" sz="2400" b="1">
                <a:latin typeface="Lucida Console" pitchFamily="49" charset="0"/>
                <a:cs typeface="Courier New" pitchFamily="49" charset="0"/>
              </a:rPr>
              <a:t>while</a:t>
            </a: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true</a:t>
            </a:r>
            <a:r>
              <a:rPr lang="en-US" sz="2400" b="1">
                <a:solidFill>
                  <a:srgbClr val="0000FF"/>
                </a:solidFill>
                <a:latin typeface="Lucida Console" pitchFamily="49" charset="0"/>
                <a:cs typeface="Courier New" pitchFamily="49" charset="0"/>
              </a:rPr>
              <a:t>) {</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while</a:t>
            </a:r>
            <a:r>
              <a:rPr lang="en-US" sz="2400" b="1">
                <a:solidFill>
                  <a:srgbClr val="0000FF"/>
                </a:solidFill>
                <a:latin typeface="Lucida Console" pitchFamily="49" charset="0"/>
                <a:cs typeface="Courier New" pitchFamily="49" charset="0"/>
              </a:rPr>
              <a:t> (can.isUp()){};</a:t>
            </a:r>
          </a:p>
          <a:p>
            <a:pPr>
              <a:lnSpc>
                <a:spcPct val="70000"/>
              </a:lnSpc>
              <a:spcBef>
                <a:spcPct val="30000"/>
              </a:spcBef>
            </a:pPr>
            <a:r>
              <a:rPr lang="en-US" sz="2400" b="1">
                <a:solidFill>
                  <a:srgbClr val="0000FF"/>
                </a:solidFill>
                <a:latin typeface="Lucida Console" pitchFamily="49" charset="0"/>
                <a:cs typeface="Courier New" pitchFamily="49" charset="0"/>
              </a:rPr>
              <a:t>  pet.release();</a:t>
            </a:r>
          </a:p>
          <a:p>
            <a:pPr>
              <a:lnSpc>
                <a:spcPct val="70000"/>
              </a:lnSpc>
              <a:spcBef>
                <a:spcPct val="30000"/>
              </a:spcBef>
            </a:pPr>
            <a:r>
              <a:rPr lang="en-US" sz="2400" b="1">
                <a:solidFill>
                  <a:srgbClr val="0000FF"/>
                </a:solidFill>
                <a:latin typeface="Lucida Console" pitchFamily="49" charset="0"/>
                <a:cs typeface="Courier New" pitchFamily="49" charset="0"/>
              </a:rPr>
              <a:t>  pet.recapture();</a:t>
            </a:r>
          </a:p>
          <a:p>
            <a:pPr>
              <a:lnSpc>
                <a:spcPct val="70000"/>
              </a:lnSpc>
              <a:spcBef>
                <a:spcPct val="30000"/>
              </a:spcBef>
            </a:pPr>
            <a:r>
              <a:rPr lang="en-US" sz="2400" b="1">
                <a:solidFill>
                  <a:srgbClr val="0000FF"/>
                </a:solidFill>
                <a:latin typeface="Lucida Console" pitchFamily="49" charset="0"/>
                <a:cs typeface="Courier New" pitchFamily="49" charset="0"/>
              </a:rPr>
              <a:t>  can.reset();</a:t>
            </a:r>
          </a:p>
          <a:p>
            <a:pPr>
              <a:lnSpc>
                <a:spcPct val="70000"/>
              </a:lnSpc>
              <a:spcBef>
                <a:spcPct val="30000"/>
              </a:spcBef>
            </a:pPr>
            <a:r>
              <a:rPr lang="en-US" sz="2400" b="1">
                <a:latin typeface="Lucida Console" pitchFamily="49" charset="0"/>
                <a:cs typeface="Courier New" pitchFamily="49" charset="0"/>
              </a:rPr>
              <a:t>}  </a:t>
            </a:r>
          </a:p>
        </p:txBody>
      </p:sp>
      <p:sp>
        <p:nvSpPr>
          <p:cNvPr id="179207" name="Text Box 5"/>
          <p:cNvSpPr txBox="1">
            <a:spLocks noChangeArrowheads="1"/>
          </p:cNvSpPr>
          <p:nvPr/>
        </p:nvSpPr>
        <p:spPr bwMode="auto">
          <a:xfrm>
            <a:off x="457200" y="5241925"/>
            <a:ext cx="2971800" cy="701675"/>
          </a:xfrm>
          <a:prstGeom prst="rect">
            <a:avLst/>
          </a:prstGeom>
          <a:noFill/>
          <a:ln w="9525">
            <a:noFill/>
            <a:miter lim="800000"/>
            <a:headEnd/>
            <a:tailEnd/>
          </a:ln>
        </p:spPr>
        <p:txBody>
          <a:bodyPr wrap="none">
            <a:spAutoFit/>
          </a:bodyPr>
          <a:lstStyle/>
          <a:p>
            <a:pPr algn="r" eaLnBrk="0" hangingPunct="0"/>
            <a:r>
              <a:rPr lang="en-US" sz="4000" dirty="0">
                <a:solidFill>
                  <a:srgbClr val="FF0000"/>
                </a:solidFill>
                <a:latin typeface="+mj-lt"/>
              </a:rPr>
              <a:t>Alice’s code</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latin typeface="+mj-lt"/>
              </a:rPr>
              <a:t>Art of Multiprocessor Programming</a:t>
            </a:r>
          </a:p>
        </p:txBody>
      </p:sp>
      <p:sp>
        <p:nvSpPr>
          <p:cNvPr id="18125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194D33A-DB6E-4FE9-B02B-C112B1101204}" type="slidenum">
              <a:rPr lang="x-none" sz="1400">
                <a:latin typeface="Comic Sans MS" pitchFamily="66" charset="0"/>
                <a:cs typeface="Arial" pitchFamily="34" charset="0"/>
              </a:rPr>
              <a:pPr algn="r" eaLnBrk="0" hangingPunct="0"/>
              <a:t>76</a:t>
            </a:fld>
            <a:endParaRPr lang="en-US" sz="1400">
              <a:latin typeface="Comic Sans MS" pitchFamily="66" charset="0"/>
              <a:cs typeface="Arial" pitchFamily="34" charset="0"/>
            </a:endParaRPr>
          </a:p>
        </p:txBody>
      </p:sp>
      <p:sp>
        <p:nvSpPr>
          <p:cNvPr id="181252" name="AutoShape 2"/>
          <p:cNvSpPr>
            <a:spLocks noChangeArrowheads="1"/>
          </p:cNvSpPr>
          <p:nvPr/>
        </p:nvSpPr>
        <p:spPr bwMode="auto">
          <a:xfrm>
            <a:off x="762000" y="1905000"/>
            <a:ext cx="4572000" cy="2576513"/>
          </a:xfrm>
          <a:prstGeom prst="wedgeRoundRectCallout">
            <a:avLst>
              <a:gd name="adj1" fmla="val -28819"/>
              <a:gd name="adj2" fmla="val 80435"/>
              <a:gd name="adj3" fmla="val 16667"/>
            </a:avLst>
          </a:prstGeom>
          <a:solidFill>
            <a:srgbClr val="FFFFCC"/>
          </a:solid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
        <p:nvSpPr>
          <p:cNvPr id="181253" name="Rectangle 3"/>
          <p:cNvSpPr>
            <a:spLocks noGrp="1" noChangeArrowheads="1"/>
          </p:cNvSpPr>
          <p:nvPr>
            <p:ph type="title" idx="4294967295"/>
          </p:nvPr>
        </p:nvSpPr>
        <p:spPr/>
        <p:txBody>
          <a:bodyPr/>
          <a:lstStyle/>
          <a:p>
            <a:r>
              <a:rPr lang="en-US" sz="4000"/>
              <a:t>Pseudocode</a:t>
            </a:r>
          </a:p>
        </p:txBody>
      </p:sp>
      <p:sp>
        <p:nvSpPr>
          <p:cNvPr id="181254" name="Text Box 4"/>
          <p:cNvSpPr txBox="1">
            <a:spLocks noChangeArrowheads="1"/>
          </p:cNvSpPr>
          <p:nvPr/>
        </p:nvSpPr>
        <p:spPr bwMode="auto">
          <a:xfrm>
            <a:off x="849313" y="2209800"/>
            <a:ext cx="5018087" cy="2173288"/>
          </a:xfrm>
          <a:prstGeom prst="rect">
            <a:avLst/>
          </a:prstGeom>
          <a:noFill/>
          <a:ln w="9525">
            <a:noFill/>
            <a:miter lim="800000"/>
            <a:headEnd/>
            <a:tailEnd/>
          </a:ln>
        </p:spPr>
        <p:txBody>
          <a:bodyPr>
            <a:spAutoFit/>
          </a:bodyPr>
          <a:lstStyle/>
          <a:p>
            <a:pPr>
              <a:lnSpc>
                <a:spcPct val="70000"/>
              </a:lnSpc>
              <a:spcBef>
                <a:spcPct val="30000"/>
              </a:spcBef>
            </a:pPr>
            <a:r>
              <a:rPr lang="en-US" sz="2400" b="1" dirty="0">
                <a:latin typeface="Lucida Console" pitchFamily="49" charset="0"/>
                <a:cs typeface="Courier New" pitchFamily="49" charset="0"/>
              </a:rPr>
              <a:t>while</a:t>
            </a:r>
            <a:r>
              <a:rPr lang="en-US" sz="2400" b="1" dirty="0">
                <a:solidFill>
                  <a:srgbClr val="0000FF"/>
                </a:solidFill>
                <a:latin typeface="Lucida Console" pitchFamily="49" charset="0"/>
                <a:cs typeface="Courier New" pitchFamily="49" charset="0"/>
              </a:rPr>
              <a:t> (</a:t>
            </a:r>
            <a:r>
              <a:rPr lang="en-US" sz="2400" b="1" dirty="0">
                <a:latin typeface="Lucida Console" pitchFamily="49" charset="0"/>
                <a:cs typeface="Courier New" pitchFamily="49" charset="0"/>
              </a:rPr>
              <a:t>true</a:t>
            </a:r>
            <a:r>
              <a:rPr lang="en-US" sz="2400" b="1" dirty="0">
                <a:solidFill>
                  <a:srgbClr val="0000FF"/>
                </a:solidFill>
                <a:latin typeface="Lucida Console" pitchFamily="49" charset="0"/>
                <a:cs typeface="Courier New" pitchFamily="49" charset="0"/>
              </a:rPr>
              <a:t>) {</a:t>
            </a:r>
          </a:p>
          <a:p>
            <a:pPr>
              <a:lnSpc>
                <a:spcPct val="70000"/>
              </a:lnSpc>
              <a:spcBef>
                <a:spcPct val="30000"/>
              </a:spcBef>
            </a:pPr>
            <a:r>
              <a:rPr lang="en-US" sz="2400" b="1" dirty="0">
                <a:solidFill>
                  <a:srgbClr val="0000FF"/>
                </a:solidFill>
                <a:latin typeface="Lucida Console" pitchFamily="49" charset="0"/>
                <a:cs typeface="Courier New" pitchFamily="49" charset="0"/>
              </a:rPr>
              <a:t>  </a:t>
            </a:r>
            <a:r>
              <a:rPr lang="en-US" sz="2400" b="1" dirty="0">
                <a:latin typeface="Lucida Console" pitchFamily="49" charset="0"/>
                <a:cs typeface="Courier New" pitchFamily="49" charset="0"/>
              </a:rPr>
              <a:t>while</a:t>
            </a:r>
            <a:r>
              <a:rPr lang="en-US" sz="2400" b="1" dirty="0">
                <a:solidFill>
                  <a:srgbClr val="0000FF"/>
                </a:solidFill>
                <a:latin typeface="Lucida Console" pitchFamily="49" charset="0"/>
                <a:cs typeface="Courier New" pitchFamily="49" charset="0"/>
              </a:rPr>
              <a:t> (</a:t>
            </a:r>
            <a:r>
              <a:rPr lang="en-US" sz="2400" b="1" dirty="0" err="1">
                <a:solidFill>
                  <a:srgbClr val="0000FF"/>
                </a:solidFill>
                <a:latin typeface="Lucida Console" pitchFamily="49" charset="0"/>
                <a:cs typeface="Courier New" pitchFamily="49" charset="0"/>
              </a:rPr>
              <a:t>can.isUp</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solidFill>
                  <a:srgbClr val="0000FF"/>
                </a:solidFill>
                <a:latin typeface="Lucida Console" pitchFamily="49" charset="0"/>
                <a:cs typeface="Courier New" pitchFamily="49" charset="0"/>
              </a:rPr>
              <a:t>  </a:t>
            </a:r>
            <a:r>
              <a:rPr lang="en-US" sz="2400" b="1" dirty="0" err="1">
                <a:solidFill>
                  <a:srgbClr val="0000FF"/>
                </a:solidFill>
                <a:latin typeface="Lucida Console" pitchFamily="49" charset="0"/>
                <a:cs typeface="Courier New" pitchFamily="49" charset="0"/>
              </a:rPr>
              <a:t>pet.release</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solidFill>
                  <a:srgbClr val="0000FF"/>
                </a:solidFill>
                <a:latin typeface="Lucida Console" pitchFamily="49" charset="0"/>
                <a:cs typeface="Courier New" pitchFamily="49" charset="0"/>
              </a:rPr>
              <a:t>  </a:t>
            </a:r>
            <a:r>
              <a:rPr lang="en-US" sz="2400" b="1" dirty="0" err="1">
                <a:solidFill>
                  <a:srgbClr val="0000FF"/>
                </a:solidFill>
                <a:latin typeface="Lucida Console" pitchFamily="49" charset="0"/>
                <a:cs typeface="Courier New" pitchFamily="49" charset="0"/>
              </a:rPr>
              <a:t>pet.recapture</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solidFill>
                  <a:srgbClr val="0000FF"/>
                </a:solidFill>
                <a:latin typeface="Lucida Console" pitchFamily="49" charset="0"/>
                <a:cs typeface="Courier New" pitchFamily="49" charset="0"/>
              </a:rPr>
              <a:t>  </a:t>
            </a:r>
            <a:r>
              <a:rPr lang="en-US" sz="2400" b="1" dirty="0" err="1">
                <a:solidFill>
                  <a:srgbClr val="0000FF"/>
                </a:solidFill>
                <a:latin typeface="Lucida Console" pitchFamily="49" charset="0"/>
                <a:cs typeface="Courier New" pitchFamily="49" charset="0"/>
              </a:rPr>
              <a:t>can.reset</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latin typeface="Lucida Console" pitchFamily="49" charset="0"/>
                <a:cs typeface="Courier New" pitchFamily="49" charset="0"/>
              </a:rPr>
              <a:t>}  </a:t>
            </a:r>
          </a:p>
        </p:txBody>
      </p:sp>
      <p:sp>
        <p:nvSpPr>
          <p:cNvPr id="181255" name="Text Box 5"/>
          <p:cNvSpPr txBox="1">
            <a:spLocks noChangeArrowheads="1"/>
          </p:cNvSpPr>
          <p:nvPr/>
        </p:nvSpPr>
        <p:spPr bwMode="auto">
          <a:xfrm>
            <a:off x="457200" y="5241925"/>
            <a:ext cx="2971800" cy="701675"/>
          </a:xfrm>
          <a:prstGeom prst="rect">
            <a:avLst/>
          </a:prstGeom>
          <a:noFill/>
          <a:ln w="9525">
            <a:noFill/>
            <a:miter lim="800000"/>
            <a:headEnd/>
            <a:tailEnd/>
          </a:ln>
        </p:spPr>
        <p:txBody>
          <a:bodyPr wrap="none">
            <a:spAutoFit/>
          </a:bodyPr>
          <a:lstStyle/>
          <a:p>
            <a:pPr algn="r" eaLnBrk="0" hangingPunct="0"/>
            <a:r>
              <a:rPr lang="en-US" sz="4000">
                <a:solidFill>
                  <a:srgbClr val="FF0000"/>
                </a:solidFill>
                <a:latin typeface="+mj-lt"/>
              </a:rPr>
              <a:t>Alice’s code</a:t>
            </a:r>
          </a:p>
        </p:txBody>
      </p:sp>
      <p:grpSp>
        <p:nvGrpSpPr>
          <p:cNvPr id="181256" name="Group 6"/>
          <p:cNvGrpSpPr>
            <a:grpSpLocks/>
          </p:cNvGrpSpPr>
          <p:nvPr/>
        </p:nvGrpSpPr>
        <p:grpSpPr bwMode="auto">
          <a:xfrm>
            <a:off x="3886200" y="2438400"/>
            <a:ext cx="4941888" cy="3370263"/>
            <a:chOff x="2448" y="1536"/>
            <a:chExt cx="3113" cy="2256"/>
          </a:xfrm>
        </p:grpSpPr>
        <p:sp>
          <p:nvSpPr>
            <p:cNvPr id="181257" name="AutoShape 7"/>
            <p:cNvSpPr>
              <a:spLocks noChangeArrowheads="1"/>
            </p:cNvSpPr>
            <p:nvPr/>
          </p:nvSpPr>
          <p:spPr bwMode="auto">
            <a:xfrm>
              <a:off x="2448" y="2256"/>
              <a:ext cx="3072" cy="1536"/>
            </a:xfrm>
            <a:prstGeom prst="wedgeRoundRectCallout">
              <a:avLst>
                <a:gd name="adj1" fmla="val 27375"/>
                <a:gd name="adj2" fmla="val -66926"/>
                <a:gd name="adj3" fmla="val 16667"/>
              </a:avLst>
            </a:prstGeom>
            <a:solidFill>
              <a:srgbClr val="FFFFCC"/>
            </a:solidFill>
            <a:ln w="38100">
              <a:solidFill>
                <a:srgbClr val="0000FF"/>
              </a:solidFill>
              <a:miter lim="800000"/>
              <a:headEnd/>
              <a:tailEnd/>
            </a:ln>
          </p:spPr>
          <p:txBody>
            <a:bodyPr anchor="ctr"/>
            <a:lstStyle/>
            <a:p>
              <a:pPr algn="ctr" eaLnBrk="0" hangingPunct="0"/>
              <a:endParaRPr lang="en-US" sz="4000">
                <a:solidFill>
                  <a:srgbClr val="0000FF"/>
                </a:solidFill>
                <a:latin typeface="+mj-lt"/>
              </a:endParaRPr>
            </a:p>
          </p:txBody>
        </p:sp>
        <p:sp>
          <p:nvSpPr>
            <p:cNvPr id="181258" name="Text Box 8"/>
            <p:cNvSpPr txBox="1">
              <a:spLocks noChangeArrowheads="1"/>
            </p:cNvSpPr>
            <p:nvPr/>
          </p:nvSpPr>
          <p:spPr bwMode="auto">
            <a:xfrm>
              <a:off x="2448" y="2448"/>
              <a:ext cx="3113" cy="1227"/>
            </a:xfrm>
            <a:prstGeom prst="rect">
              <a:avLst/>
            </a:prstGeom>
            <a:noFill/>
            <a:ln w="9525">
              <a:noFill/>
              <a:miter lim="800000"/>
              <a:headEnd/>
              <a:tailEnd/>
            </a:ln>
          </p:spPr>
          <p:txBody>
            <a:bodyPr>
              <a:spAutoFit/>
            </a:bodyPr>
            <a:lstStyle/>
            <a:p>
              <a:pPr>
                <a:lnSpc>
                  <a:spcPct val="70000"/>
                </a:lnSpc>
                <a:spcBef>
                  <a:spcPct val="30000"/>
                </a:spcBef>
              </a:pPr>
              <a:r>
                <a:rPr lang="en-US" sz="2400" b="1" dirty="0">
                  <a:latin typeface="Lucida Console" pitchFamily="49" charset="0"/>
                  <a:cs typeface="Courier New" pitchFamily="49" charset="0"/>
                </a:rPr>
                <a:t>while</a:t>
              </a:r>
              <a:r>
                <a:rPr lang="en-US" sz="2400" b="1" dirty="0">
                  <a:solidFill>
                    <a:srgbClr val="0000FF"/>
                  </a:solidFill>
                  <a:latin typeface="Lucida Console" pitchFamily="49" charset="0"/>
                  <a:cs typeface="Courier New" pitchFamily="49" charset="0"/>
                </a:rPr>
                <a:t> (</a:t>
              </a:r>
              <a:r>
                <a:rPr lang="en-US" sz="2400" b="1" dirty="0">
                  <a:latin typeface="Lucida Console" pitchFamily="49" charset="0"/>
                  <a:cs typeface="Courier New" pitchFamily="49" charset="0"/>
                </a:rPr>
                <a:t>true</a:t>
              </a:r>
              <a:r>
                <a:rPr lang="en-US" sz="2400" b="1" dirty="0">
                  <a:solidFill>
                    <a:srgbClr val="0000FF"/>
                  </a:solidFill>
                  <a:latin typeface="Lucida Console" pitchFamily="49" charset="0"/>
                  <a:cs typeface="Courier New" pitchFamily="49" charset="0"/>
                </a:rPr>
                <a:t>) {</a:t>
              </a:r>
            </a:p>
            <a:p>
              <a:pPr>
                <a:lnSpc>
                  <a:spcPct val="70000"/>
                </a:lnSpc>
                <a:spcBef>
                  <a:spcPct val="30000"/>
                </a:spcBef>
              </a:pPr>
              <a:r>
                <a:rPr lang="en-US" sz="2400" b="1" dirty="0">
                  <a:solidFill>
                    <a:srgbClr val="0000FF"/>
                  </a:solidFill>
                  <a:latin typeface="Lucida Console" pitchFamily="49" charset="0"/>
                  <a:cs typeface="Courier New" pitchFamily="49" charset="0"/>
                </a:rPr>
                <a:t>  while (</a:t>
              </a:r>
              <a:r>
                <a:rPr lang="en-US" sz="2400" b="1" dirty="0" err="1">
                  <a:solidFill>
                    <a:srgbClr val="0000FF"/>
                  </a:solidFill>
                  <a:latin typeface="Lucida Console" pitchFamily="49" charset="0"/>
                  <a:cs typeface="Courier New" pitchFamily="49" charset="0"/>
                </a:rPr>
                <a:t>can.isDown</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solidFill>
                    <a:srgbClr val="0000FF"/>
                  </a:solidFill>
                  <a:latin typeface="Lucida Console" pitchFamily="49" charset="0"/>
                  <a:cs typeface="Courier New" pitchFamily="49" charset="0"/>
                </a:rPr>
                <a:t>  </a:t>
              </a:r>
              <a:r>
                <a:rPr lang="en-US" sz="2400" b="1" dirty="0" err="1">
                  <a:solidFill>
                    <a:srgbClr val="0000FF"/>
                  </a:solidFill>
                  <a:latin typeface="Lucida Console" pitchFamily="49" charset="0"/>
                  <a:cs typeface="Courier New" pitchFamily="49" charset="0"/>
                </a:rPr>
                <a:t>pond.stockWithFood</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solidFill>
                    <a:srgbClr val="0000FF"/>
                  </a:solidFill>
                  <a:latin typeface="Lucida Console" pitchFamily="49" charset="0"/>
                  <a:cs typeface="Courier New" pitchFamily="49" charset="0"/>
                </a:rPr>
                <a:t>  </a:t>
              </a:r>
              <a:r>
                <a:rPr lang="en-US" sz="2400" b="1" dirty="0" err="1">
                  <a:solidFill>
                    <a:srgbClr val="0000FF"/>
                  </a:solidFill>
                  <a:latin typeface="Lucida Console" pitchFamily="49" charset="0"/>
                  <a:cs typeface="Courier New" pitchFamily="49" charset="0"/>
                </a:rPr>
                <a:t>can.knockOver</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solidFill>
                    <a:srgbClr val="0000FF"/>
                  </a:solidFill>
                  <a:latin typeface="Lucida Console" pitchFamily="49" charset="0"/>
                  <a:cs typeface="Courier New" pitchFamily="49" charset="0"/>
                </a:rPr>
                <a:t>}  </a:t>
              </a:r>
            </a:p>
          </p:txBody>
        </p:sp>
        <p:sp>
          <p:nvSpPr>
            <p:cNvPr id="181259" name="Text Box 9"/>
            <p:cNvSpPr txBox="1">
              <a:spLocks noChangeArrowheads="1"/>
            </p:cNvSpPr>
            <p:nvPr/>
          </p:nvSpPr>
          <p:spPr bwMode="auto">
            <a:xfrm>
              <a:off x="3764" y="1536"/>
              <a:ext cx="1709" cy="474"/>
            </a:xfrm>
            <a:prstGeom prst="rect">
              <a:avLst/>
            </a:prstGeom>
            <a:noFill/>
            <a:ln w="9525">
              <a:noFill/>
              <a:miter lim="800000"/>
              <a:headEnd/>
              <a:tailEnd/>
            </a:ln>
          </p:spPr>
          <p:txBody>
            <a:bodyPr wrap="none">
              <a:spAutoFit/>
            </a:bodyPr>
            <a:lstStyle/>
            <a:p>
              <a:pPr algn="r" eaLnBrk="0" hangingPunct="0"/>
              <a:r>
                <a:rPr lang="en-US" sz="4000" dirty="0">
                  <a:solidFill>
                    <a:srgbClr val="0000FF"/>
                  </a:solidFill>
                  <a:latin typeface="+mj-lt"/>
                </a:rPr>
                <a:t>Bob’s code</a:t>
              </a:r>
            </a:p>
          </p:txBody>
        </p:sp>
      </p:gr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24DB367-DBC8-4C44-BC97-117CFFAA09DB}" type="slidenum">
              <a:rPr lang="x-none" sz="1400">
                <a:latin typeface="Comic Sans MS" pitchFamily="66" charset="0"/>
                <a:cs typeface="Arial" pitchFamily="34" charset="0"/>
              </a:rPr>
              <a:pPr algn="r" eaLnBrk="0" hangingPunct="0"/>
              <a:t>77</a:t>
            </a:fld>
            <a:endParaRPr lang="en-US" sz="1400">
              <a:latin typeface="Comic Sans MS" pitchFamily="66" charset="0"/>
              <a:cs typeface="Arial" pitchFamily="34" charset="0"/>
            </a:endParaRPr>
          </a:p>
        </p:txBody>
      </p:sp>
      <p:sp>
        <p:nvSpPr>
          <p:cNvPr id="183300" name="Rectangle 2"/>
          <p:cNvSpPr>
            <a:spLocks noGrp="1" noChangeArrowheads="1"/>
          </p:cNvSpPr>
          <p:nvPr>
            <p:ph type="title" idx="4294967295"/>
          </p:nvPr>
        </p:nvSpPr>
        <p:spPr>
          <a:xfrm>
            <a:off x="685800" y="276225"/>
            <a:ext cx="7772400" cy="1143000"/>
          </a:xfrm>
        </p:spPr>
        <p:txBody>
          <a:bodyPr/>
          <a:lstStyle/>
          <a:p>
            <a:r>
              <a:rPr lang="en-US"/>
              <a:t>Correctness</a:t>
            </a:r>
          </a:p>
        </p:txBody>
      </p:sp>
      <p:sp>
        <p:nvSpPr>
          <p:cNvPr id="183301" name="Rectangle 3"/>
          <p:cNvSpPr>
            <a:spLocks noGrp="1" noChangeArrowheads="1"/>
          </p:cNvSpPr>
          <p:nvPr>
            <p:ph type="body" idx="4294967295"/>
          </p:nvPr>
        </p:nvSpPr>
        <p:spPr>
          <a:xfrm>
            <a:off x="614363" y="1457325"/>
            <a:ext cx="7772400" cy="4114800"/>
          </a:xfrm>
        </p:spPr>
        <p:txBody>
          <a:bodyPr/>
          <a:lstStyle/>
          <a:p>
            <a:r>
              <a:rPr lang="en-US"/>
              <a:t>Mutual Exclusion</a:t>
            </a:r>
          </a:p>
          <a:p>
            <a:pPr lvl="1"/>
            <a:r>
              <a:rPr lang="en-US"/>
              <a:t>Pets and Bob never together in pond</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B9AD60B-523B-4229-B9C8-33E326984F22}" type="slidenum">
              <a:rPr lang="x-none" sz="1400">
                <a:latin typeface="Comic Sans MS" pitchFamily="66" charset="0"/>
                <a:cs typeface="Arial" pitchFamily="34" charset="0"/>
              </a:rPr>
              <a:pPr algn="r" eaLnBrk="0" hangingPunct="0"/>
              <a:t>78</a:t>
            </a:fld>
            <a:endParaRPr lang="en-US" sz="1400">
              <a:latin typeface="Comic Sans MS" pitchFamily="66" charset="0"/>
              <a:cs typeface="Arial" pitchFamily="34" charset="0"/>
            </a:endParaRPr>
          </a:p>
        </p:txBody>
      </p:sp>
      <p:sp>
        <p:nvSpPr>
          <p:cNvPr id="185348" name="Rectangle 2"/>
          <p:cNvSpPr>
            <a:spLocks noGrp="1" noChangeArrowheads="1"/>
          </p:cNvSpPr>
          <p:nvPr>
            <p:ph type="title" idx="4294967295"/>
          </p:nvPr>
        </p:nvSpPr>
        <p:spPr>
          <a:xfrm>
            <a:off x="685800" y="392113"/>
            <a:ext cx="7772400" cy="1143000"/>
          </a:xfrm>
        </p:spPr>
        <p:txBody>
          <a:bodyPr/>
          <a:lstStyle/>
          <a:p>
            <a:r>
              <a:rPr lang="en-US"/>
              <a:t>Correctness</a:t>
            </a:r>
          </a:p>
        </p:txBody>
      </p:sp>
      <p:sp>
        <p:nvSpPr>
          <p:cNvPr id="185349" name="Rectangle 3"/>
          <p:cNvSpPr>
            <a:spLocks noGrp="1" noChangeArrowheads="1"/>
          </p:cNvSpPr>
          <p:nvPr>
            <p:ph type="body" idx="4294967295"/>
          </p:nvPr>
        </p:nvSpPr>
        <p:spPr>
          <a:xfrm>
            <a:off x="730250" y="1560513"/>
            <a:ext cx="7772400" cy="4114800"/>
          </a:xfrm>
        </p:spPr>
        <p:txBody>
          <a:bodyPr/>
          <a:lstStyle/>
          <a:p>
            <a:r>
              <a:rPr lang="en-US"/>
              <a:t>Mutual Exclusion</a:t>
            </a:r>
          </a:p>
          <a:p>
            <a:pPr lvl="1"/>
            <a:r>
              <a:rPr lang="en-US"/>
              <a:t>Pets and Bob never together in pond</a:t>
            </a:r>
          </a:p>
          <a:p>
            <a:r>
              <a:rPr lang="en-US"/>
              <a:t>No Starvation</a:t>
            </a:r>
          </a:p>
          <a:p>
            <a:pPr lvl="1">
              <a:buFontTx/>
              <a:buNone/>
            </a:pPr>
            <a:r>
              <a:rPr lang="en-US"/>
              <a:t>if Bob always willing to feed, and pets always famished, then pets eat infinitely often.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latin typeface="+mj-lt"/>
              </a:rPr>
              <a:t>Art of Multiprocessor Programming</a:t>
            </a:r>
          </a:p>
        </p:txBody>
      </p:sp>
      <p:sp>
        <p:nvSpPr>
          <p:cNvPr id="18739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CDD5BF3-3D2A-4ABF-B991-DB763D10D718}" type="slidenum">
              <a:rPr lang="x-none" sz="1400">
                <a:latin typeface="Comic Sans MS" pitchFamily="66" charset="0"/>
                <a:cs typeface="Arial" pitchFamily="34" charset="0"/>
              </a:rPr>
              <a:pPr algn="r" eaLnBrk="0" hangingPunct="0"/>
              <a:t>79</a:t>
            </a:fld>
            <a:endParaRPr lang="en-US" sz="1400">
              <a:latin typeface="Comic Sans MS" pitchFamily="66" charset="0"/>
              <a:cs typeface="Arial" pitchFamily="34" charset="0"/>
            </a:endParaRPr>
          </a:p>
        </p:txBody>
      </p:sp>
      <p:sp>
        <p:nvSpPr>
          <p:cNvPr id="187396" name="Rectangle 2"/>
          <p:cNvSpPr>
            <a:spLocks noGrp="1" noChangeArrowheads="1"/>
          </p:cNvSpPr>
          <p:nvPr>
            <p:ph type="title" idx="4294967295"/>
          </p:nvPr>
        </p:nvSpPr>
        <p:spPr>
          <a:xfrm>
            <a:off x="642938" y="290513"/>
            <a:ext cx="7772400" cy="1143000"/>
          </a:xfrm>
        </p:spPr>
        <p:txBody>
          <a:bodyPr/>
          <a:lstStyle/>
          <a:p>
            <a:r>
              <a:rPr lang="en-US"/>
              <a:t>Correctness</a:t>
            </a:r>
          </a:p>
        </p:txBody>
      </p:sp>
      <p:sp>
        <p:nvSpPr>
          <p:cNvPr id="187397" name="Rectangle 3"/>
          <p:cNvSpPr>
            <a:spLocks noGrp="1" noChangeArrowheads="1"/>
          </p:cNvSpPr>
          <p:nvPr>
            <p:ph type="body" idx="4294967295"/>
          </p:nvPr>
        </p:nvSpPr>
        <p:spPr>
          <a:xfrm>
            <a:off x="685800" y="1516063"/>
            <a:ext cx="7772400" cy="4579937"/>
          </a:xfrm>
        </p:spPr>
        <p:txBody>
          <a:bodyPr/>
          <a:lstStyle/>
          <a:p>
            <a:pPr>
              <a:lnSpc>
                <a:spcPct val="90000"/>
              </a:lnSpc>
            </a:pPr>
            <a:r>
              <a:rPr lang="en-US"/>
              <a:t>Mutual Exclusion</a:t>
            </a:r>
          </a:p>
          <a:p>
            <a:pPr lvl="1">
              <a:lnSpc>
                <a:spcPct val="90000"/>
              </a:lnSpc>
            </a:pPr>
            <a:r>
              <a:rPr lang="en-US"/>
              <a:t>Pets and Bob never together in pond</a:t>
            </a:r>
          </a:p>
          <a:p>
            <a:pPr>
              <a:lnSpc>
                <a:spcPct val="90000"/>
              </a:lnSpc>
            </a:pPr>
            <a:r>
              <a:rPr lang="en-US"/>
              <a:t>No Starvation</a:t>
            </a:r>
          </a:p>
          <a:p>
            <a:pPr lvl="1">
              <a:lnSpc>
                <a:spcPct val="90000"/>
              </a:lnSpc>
              <a:buFontTx/>
              <a:buNone/>
            </a:pPr>
            <a:r>
              <a:rPr lang="en-US"/>
              <a:t>if Bob always willing to feed, and pets always famished, then pets eat infinitely often.</a:t>
            </a:r>
          </a:p>
          <a:p>
            <a:pPr>
              <a:lnSpc>
                <a:spcPct val="90000"/>
              </a:lnSpc>
            </a:pPr>
            <a:r>
              <a:rPr lang="en-US"/>
              <a:t>Producer/Consumer</a:t>
            </a:r>
          </a:p>
          <a:p>
            <a:pPr lvl="1">
              <a:lnSpc>
                <a:spcPct val="90000"/>
              </a:lnSpc>
              <a:buFontTx/>
              <a:buNone/>
            </a:pPr>
            <a:r>
              <a:rPr lang="en-US"/>
              <a:t>The pets never enter pond unless there is food, and Bob never provides food if there is unconsumed food.</a:t>
            </a:r>
          </a:p>
        </p:txBody>
      </p:sp>
      <p:grpSp>
        <p:nvGrpSpPr>
          <p:cNvPr id="2" name="Group 4"/>
          <p:cNvGrpSpPr>
            <a:grpSpLocks/>
          </p:cNvGrpSpPr>
          <p:nvPr/>
        </p:nvGrpSpPr>
        <p:grpSpPr bwMode="auto">
          <a:xfrm>
            <a:off x="1123950" y="1301750"/>
            <a:ext cx="7372350" cy="708025"/>
            <a:chOff x="672" y="1094"/>
            <a:chExt cx="4644" cy="446"/>
          </a:xfrm>
        </p:grpSpPr>
        <p:sp>
          <p:nvSpPr>
            <p:cNvPr id="187399" name="AutoShape 5"/>
            <p:cNvSpPr>
              <a:spLocks noChangeArrowheads="1"/>
            </p:cNvSpPr>
            <p:nvPr/>
          </p:nvSpPr>
          <p:spPr bwMode="auto">
            <a:xfrm>
              <a:off x="672" y="1248"/>
              <a:ext cx="2208" cy="288"/>
            </a:xfrm>
            <a:prstGeom prst="wedgeRoundRectCallout">
              <a:avLst>
                <a:gd name="adj1" fmla="val 109329"/>
                <a:gd name="adj2" fmla="val -12500"/>
                <a:gd name="adj3" fmla="val 16667"/>
              </a:avLst>
            </a:prstGeom>
            <a:noFill/>
            <a:ln w="38100">
              <a:solidFill>
                <a:srgbClr val="FF0000"/>
              </a:solidFill>
              <a:miter lim="800000"/>
              <a:headEnd/>
              <a:tailEnd/>
            </a:ln>
          </p:spPr>
          <p:txBody>
            <a:bodyPr anchor="ctr"/>
            <a:lstStyle/>
            <a:p>
              <a:pPr algn="ctr" eaLnBrk="0" hangingPunct="0"/>
              <a:endParaRPr lang="en-US" sz="4000">
                <a:solidFill>
                  <a:srgbClr val="0000FF"/>
                </a:solidFill>
                <a:latin typeface="+mj-lt"/>
              </a:endParaRPr>
            </a:p>
          </p:txBody>
        </p:sp>
        <p:sp>
          <p:nvSpPr>
            <p:cNvPr id="187400" name="Text Box 6"/>
            <p:cNvSpPr txBox="1">
              <a:spLocks noChangeArrowheads="1"/>
            </p:cNvSpPr>
            <p:nvPr/>
          </p:nvSpPr>
          <p:spPr bwMode="auto">
            <a:xfrm>
              <a:off x="4337" y="1094"/>
              <a:ext cx="979" cy="446"/>
            </a:xfrm>
            <a:prstGeom prst="rect">
              <a:avLst/>
            </a:prstGeom>
            <a:noFill/>
            <a:ln w="9525">
              <a:noFill/>
              <a:miter lim="800000"/>
              <a:headEnd/>
              <a:tailEnd/>
            </a:ln>
          </p:spPr>
          <p:txBody>
            <a:bodyPr wrap="none">
              <a:spAutoFit/>
            </a:bodyPr>
            <a:lstStyle/>
            <a:p>
              <a:pPr algn="r" eaLnBrk="0" hangingPunct="0"/>
              <a:r>
                <a:rPr lang="en-US" sz="4000">
                  <a:solidFill>
                    <a:srgbClr val="FF0000"/>
                  </a:solidFill>
                  <a:latin typeface="+mj-lt"/>
                </a:rPr>
                <a:t>safety</a:t>
              </a:r>
            </a:p>
          </p:txBody>
        </p:sp>
      </p:grpSp>
      <p:sp>
        <p:nvSpPr>
          <p:cNvPr id="513032" name="AutoShape 8"/>
          <p:cNvSpPr>
            <a:spLocks noChangeArrowheads="1"/>
          </p:cNvSpPr>
          <p:nvPr/>
        </p:nvSpPr>
        <p:spPr bwMode="auto">
          <a:xfrm>
            <a:off x="1066800" y="2517775"/>
            <a:ext cx="2825750" cy="595313"/>
          </a:xfrm>
          <a:prstGeom prst="wedgeRoundRectCallout">
            <a:avLst>
              <a:gd name="adj1" fmla="val 139046"/>
              <a:gd name="adj2" fmla="val -24667"/>
              <a:gd name="adj3" fmla="val 16667"/>
            </a:avLst>
          </a:prstGeom>
          <a:no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
        <p:nvSpPr>
          <p:cNvPr id="513033" name="Text Box 9"/>
          <p:cNvSpPr txBox="1">
            <a:spLocks noChangeArrowheads="1"/>
          </p:cNvSpPr>
          <p:nvPr/>
        </p:nvSpPr>
        <p:spPr bwMode="auto">
          <a:xfrm>
            <a:off x="6591300" y="2278063"/>
            <a:ext cx="2063750" cy="701675"/>
          </a:xfrm>
          <a:prstGeom prst="rect">
            <a:avLst/>
          </a:prstGeom>
          <a:noFill/>
          <a:ln w="9525">
            <a:noFill/>
            <a:miter lim="800000"/>
            <a:headEnd/>
            <a:tailEnd/>
          </a:ln>
        </p:spPr>
        <p:txBody>
          <a:bodyPr>
            <a:spAutoFit/>
          </a:bodyPr>
          <a:lstStyle/>
          <a:p>
            <a:pPr algn="r" eaLnBrk="0" hangingPunct="0"/>
            <a:r>
              <a:rPr lang="en-US" sz="4000">
                <a:solidFill>
                  <a:srgbClr val="FF0000"/>
                </a:solidFill>
                <a:latin typeface="+mj-lt"/>
              </a:rPr>
              <a:t>liveness</a:t>
            </a:r>
          </a:p>
        </p:txBody>
      </p:sp>
      <p:sp>
        <p:nvSpPr>
          <p:cNvPr id="513035" name="AutoShape 11"/>
          <p:cNvSpPr>
            <a:spLocks noChangeArrowheads="1"/>
          </p:cNvSpPr>
          <p:nvPr/>
        </p:nvSpPr>
        <p:spPr bwMode="auto">
          <a:xfrm>
            <a:off x="1000125" y="3886200"/>
            <a:ext cx="3883025" cy="538163"/>
          </a:xfrm>
          <a:prstGeom prst="wedgeRoundRectCallout">
            <a:avLst>
              <a:gd name="adj1" fmla="val 90065"/>
              <a:gd name="adj2" fmla="val -15486"/>
              <a:gd name="adj3" fmla="val 16667"/>
            </a:avLst>
          </a:prstGeom>
          <a:no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
        <p:nvSpPr>
          <p:cNvPr id="513036" name="Text Box 12"/>
          <p:cNvSpPr txBox="1">
            <a:spLocks noChangeArrowheads="1"/>
          </p:cNvSpPr>
          <p:nvPr/>
        </p:nvSpPr>
        <p:spPr bwMode="auto">
          <a:xfrm>
            <a:off x="6629400" y="3657600"/>
            <a:ext cx="1553630" cy="707886"/>
          </a:xfrm>
          <a:prstGeom prst="rect">
            <a:avLst/>
          </a:prstGeom>
          <a:noFill/>
          <a:ln w="9525">
            <a:noFill/>
            <a:miter lim="800000"/>
            <a:headEnd/>
            <a:tailEnd/>
          </a:ln>
        </p:spPr>
        <p:txBody>
          <a:bodyPr wrap="none">
            <a:spAutoFit/>
          </a:bodyPr>
          <a:lstStyle/>
          <a:p>
            <a:pPr algn="r" eaLnBrk="0" hangingPunct="0"/>
            <a:r>
              <a:rPr lang="en-US" sz="4000" dirty="0">
                <a:solidFill>
                  <a:srgbClr val="FF0000"/>
                </a:solidFill>
                <a:latin typeface="+mj-lt"/>
              </a:rPr>
              <a:t>safety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30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30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30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3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32" grpId="0" animBg="1"/>
      <p:bldP spid="513033" grpId="0"/>
      <p:bldP spid="513035" grpId="0" animBg="1"/>
      <p:bldP spid="5130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5299CBF-71CC-430A-9A5E-0F174881AA0B}" type="slidenum">
              <a:rPr lang="x-none" sz="1400">
                <a:latin typeface="Comic Sans MS" pitchFamily="66" charset="0"/>
                <a:cs typeface="Arial" pitchFamily="34" charset="0"/>
              </a:rPr>
              <a:pPr algn="r" eaLnBrk="0" hangingPunct="0"/>
              <a:t>8</a:t>
            </a:fld>
            <a:endParaRPr lang="en-US" sz="1400">
              <a:latin typeface="Comic Sans MS" pitchFamily="66" charset="0"/>
              <a:cs typeface="Arial" pitchFamily="34" charset="0"/>
            </a:endParaRPr>
          </a:p>
        </p:txBody>
      </p:sp>
      <p:sp>
        <p:nvSpPr>
          <p:cNvPr id="39940" name="Rectangle 2"/>
          <p:cNvSpPr>
            <a:spLocks noGrp="1" noChangeArrowheads="1"/>
          </p:cNvSpPr>
          <p:nvPr>
            <p:ph type="title" idx="4294967295"/>
          </p:nvPr>
        </p:nvSpPr>
        <p:spPr/>
        <p:txBody>
          <a:bodyPr/>
          <a:lstStyle/>
          <a:p>
            <a:r>
              <a:rPr lang="en-US"/>
              <a:t>Road Map</a:t>
            </a:r>
          </a:p>
        </p:txBody>
      </p:sp>
      <p:sp>
        <p:nvSpPr>
          <p:cNvPr id="39941" name="Rectangle 3"/>
          <p:cNvSpPr>
            <a:spLocks noGrp="1" noChangeArrowheads="1"/>
          </p:cNvSpPr>
          <p:nvPr>
            <p:ph type="body" idx="4294967295"/>
          </p:nvPr>
        </p:nvSpPr>
        <p:spPr/>
        <p:txBody>
          <a:bodyPr/>
          <a:lstStyle/>
          <a:p>
            <a:r>
              <a:rPr lang="en-US"/>
              <a:t>We are going to focus on </a:t>
            </a:r>
            <a:r>
              <a:rPr lang="en-US">
                <a:solidFill>
                  <a:schemeClr val="tx1"/>
                </a:solidFill>
              </a:rPr>
              <a:t>principles</a:t>
            </a:r>
            <a:r>
              <a:rPr lang="en-US"/>
              <a:t> first, then </a:t>
            </a:r>
            <a:r>
              <a:rPr lang="en-US">
                <a:solidFill>
                  <a:schemeClr val="tx1"/>
                </a:solidFill>
              </a:rPr>
              <a:t>practice</a:t>
            </a:r>
          </a:p>
          <a:p>
            <a:pPr lvl="1"/>
            <a:r>
              <a:rPr lang="en-US"/>
              <a:t>Start with </a:t>
            </a:r>
            <a:r>
              <a:rPr lang="en-US">
                <a:solidFill>
                  <a:schemeClr val="tx1"/>
                </a:solidFill>
              </a:rPr>
              <a:t>idealized</a:t>
            </a:r>
            <a:r>
              <a:rPr lang="en-US"/>
              <a:t> models</a:t>
            </a:r>
          </a:p>
          <a:p>
            <a:pPr lvl="1"/>
            <a:r>
              <a:rPr lang="en-US"/>
              <a:t>Look at </a:t>
            </a:r>
            <a:r>
              <a:rPr lang="en-US">
                <a:solidFill>
                  <a:schemeClr val="tx1"/>
                </a:solidFill>
              </a:rPr>
              <a:t>simplistic</a:t>
            </a:r>
            <a:r>
              <a:rPr lang="en-US"/>
              <a:t> problems</a:t>
            </a:r>
          </a:p>
          <a:p>
            <a:pPr lvl="1"/>
            <a:r>
              <a:rPr lang="en-US"/>
              <a:t>Emphasize </a:t>
            </a:r>
            <a:r>
              <a:rPr lang="en-US">
                <a:solidFill>
                  <a:schemeClr val="tx1"/>
                </a:solidFill>
              </a:rPr>
              <a:t>correctness</a:t>
            </a:r>
            <a:r>
              <a:rPr lang="en-US"/>
              <a:t> over </a:t>
            </a:r>
            <a:r>
              <a:rPr lang="en-US">
                <a:solidFill>
                  <a:schemeClr val="tx1"/>
                </a:solidFill>
              </a:rPr>
              <a:t>pragmatism</a:t>
            </a:r>
          </a:p>
          <a:p>
            <a:pPr lvl="1"/>
            <a:r>
              <a:rPr lang="en-US"/>
              <a:t>“Correctness may be theoretical, but incorrectness has practical impact”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A74F0B7D-1D06-4F3E-98A0-E0BC89232655}" type="slidenum">
              <a:rPr lang="x-none" sz="1400">
                <a:latin typeface="Comic Sans MS" pitchFamily="66" charset="0"/>
                <a:cs typeface="Arial" pitchFamily="34" charset="0"/>
              </a:rPr>
              <a:pPr algn="r" eaLnBrk="0" hangingPunct="0"/>
              <a:t>80</a:t>
            </a:fld>
            <a:endParaRPr lang="en-US" sz="1400">
              <a:latin typeface="Comic Sans MS" pitchFamily="66" charset="0"/>
              <a:cs typeface="Arial" pitchFamily="34" charset="0"/>
            </a:endParaRPr>
          </a:p>
        </p:txBody>
      </p:sp>
      <p:sp>
        <p:nvSpPr>
          <p:cNvPr id="189444" name="Rectangle 2"/>
          <p:cNvSpPr>
            <a:spLocks noGrp="1" noChangeArrowheads="1"/>
          </p:cNvSpPr>
          <p:nvPr>
            <p:ph type="title" idx="4294967295"/>
          </p:nvPr>
        </p:nvSpPr>
        <p:spPr>
          <a:xfrm>
            <a:off x="801688" y="319088"/>
            <a:ext cx="7772400" cy="1143000"/>
          </a:xfrm>
        </p:spPr>
        <p:txBody>
          <a:bodyPr/>
          <a:lstStyle/>
          <a:p>
            <a:r>
              <a:rPr lang="en-US"/>
              <a:t>Could Also Solve Using Flags</a:t>
            </a:r>
          </a:p>
        </p:txBody>
      </p:sp>
      <p:grpSp>
        <p:nvGrpSpPr>
          <p:cNvPr id="189445" name="Group 3"/>
          <p:cNvGrpSpPr>
            <a:grpSpLocks/>
          </p:cNvGrpSpPr>
          <p:nvPr/>
        </p:nvGrpSpPr>
        <p:grpSpPr bwMode="auto">
          <a:xfrm>
            <a:off x="609600" y="1743075"/>
            <a:ext cx="1447800" cy="1295400"/>
            <a:chOff x="864" y="1968"/>
            <a:chExt cx="912" cy="816"/>
          </a:xfrm>
        </p:grpSpPr>
        <p:sp>
          <p:nvSpPr>
            <p:cNvPr id="189446"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47"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48"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49"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0"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1"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2"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3"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4"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5"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6"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89457" name="Group 15"/>
          <p:cNvGrpSpPr>
            <a:grpSpLocks/>
          </p:cNvGrpSpPr>
          <p:nvPr/>
        </p:nvGrpSpPr>
        <p:grpSpPr bwMode="auto">
          <a:xfrm flipH="1">
            <a:off x="7467600" y="1743075"/>
            <a:ext cx="1447800" cy="1295400"/>
            <a:chOff x="2832" y="2064"/>
            <a:chExt cx="912" cy="816"/>
          </a:xfrm>
        </p:grpSpPr>
        <p:sp>
          <p:nvSpPr>
            <p:cNvPr id="189458"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9"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0"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1"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2"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3"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4"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5"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6"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7"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8"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89469"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70" name="Text Box 28"/>
          <p:cNvSpPr txBox="1">
            <a:spLocks noChangeArrowheads="1"/>
          </p:cNvSpPr>
          <p:nvPr/>
        </p:nvSpPr>
        <p:spPr bwMode="auto">
          <a:xfrm>
            <a:off x="1308100" y="2130425"/>
            <a:ext cx="444500" cy="519113"/>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89471" name="Text Box 29"/>
          <p:cNvSpPr txBox="1">
            <a:spLocks noChangeArrowheads="1"/>
          </p:cNvSpPr>
          <p:nvPr/>
        </p:nvSpPr>
        <p:spPr bwMode="auto">
          <a:xfrm>
            <a:off x="7808913" y="2130425"/>
            <a:ext cx="407987" cy="519113"/>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89472" name="Group 30"/>
          <p:cNvGrpSpPr>
            <a:grpSpLocks/>
          </p:cNvGrpSpPr>
          <p:nvPr/>
        </p:nvGrpSpPr>
        <p:grpSpPr bwMode="auto">
          <a:xfrm>
            <a:off x="3429000" y="2057400"/>
            <a:ext cx="1905000" cy="1714500"/>
            <a:chOff x="1728" y="1008"/>
            <a:chExt cx="1968" cy="2376"/>
          </a:xfrm>
        </p:grpSpPr>
        <p:sp>
          <p:nvSpPr>
            <p:cNvPr id="189473"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89474"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75"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89476" name="Group 34"/>
          <p:cNvGrpSpPr>
            <a:grpSpLocks/>
          </p:cNvGrpSpPr>
          <p:nvPr/>
        </p:nvGrpSpPr>
        <p:grpSpPr bwMode="auto">
          <a:xfrm>
            <a:off x="6553200" y="4191000"/>
            <a:ext cx="1905000" cy="1714500"/>
            <a:chOff x="1728" y="1008"/>
            <a:chExt cx="1968" cy="2376"/>
          </a:xfrm>
        </p:grpSpPr>
        <p:sp>
          <p:nvSpPr>
            <p:cNvPr id="189477"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89478"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79"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89480" name="Group 38"/>
          <p:cNvGrpSpPr>
            <a:grpSpLocks/>
          </p:cNvGrpSpPr>
          <p:nvPr/>
        </p:nvGrpSpPr>
        <p:grpSpPr bwMode="auto">
          <a:xfrm>
            <a:off x="609600" y="4114800"/>
            <a:ext cx="1905000" cy="1714500"/>
            <a:chOff x="1728" y="1008"/>
            <a:chExt cx="1968" cy="2376"/>
          </a:xfrm>
        </p:grpSpPr>
        <p:sp>
          <p:nvSpPr>
            <p:cNvPr id="189481"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89482"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83"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89484" name="Group 42"/>
          <p:cNvGrpSpPr>
            <a:grpSpLocks/>
          </p:cNvGrpSpPr>
          <p:nvPr/>
        </p:nvGrpSpPr>
        <p:grpSpPr bwMode="auto">
          <a:xfrm>
            <a:off x="5943600" y="1704975"/>
            <a:ext cx="1057275" cy="1371600"/>
            <a:chOff x="1296" y="960"/>
            <a:chExt cx="666" cy="864"/>
          </a:xfrm>
        </p:grpSpPr>
        <p:sp>
          <p:nvSpPr>
            <p:cNvPr id="189485" name="Rectangle 43"/>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86" name="Rectangle 44"/>
            <p:cNvSpPr>
              <a:spLocks noChangeArrowheads="1"/>
            </p:cNvSpPr>
            <p:nvPr/>
          </p:nvSpPr>
          <p:spPr bwMode="auto">
            <a:xfrm>
              <a:off x="1512" y="1050"/>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87" name="Line 45"/>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89488" name="Rectangle 46"/>
            <p:cNvSpPr>
              <a:spLocks noChangeArrowheads="1"/>
            </p:cNvSpPr>
            <p:nvPr/>
          </p:nvSpPr>
          <p:spPr bwMode="auto">
            <a:xfrm>
              <a:off x="1296" y="960"/>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89489" name="Group 56"/>
          <p:cNvGrpSpPr>
            <a:grpSpLocks/>
          </p:cNvGrpSpPr>
          <p:nvPr/>
        </p:nvGrpSpPr>
        <p:grpSpPr bwMode="auto">
          <a:xfrm>
            <a:off x="2265363" y="1639888"/>
            <a:ext cx="1057275" cy="1371600"/>
            <a:chOff x="1296" y="960"/>
            <a:chExt cx="666" cy="864"/>
          </a:xfrm>
        </p:grpSpPr>
        <p:sp>
          <p:nvSpPr>
            <p:cNvPr id="189490" name="Rectangle 57"/>
            <p:cNvSpPr>
              <a:spLocks noChangeArrowheads="1"/>
            </p:cNvSpPr>
            <p:nvPr/>
          </p:nvSpPr>
          <p:spPr bwMode="auto">
            <a:xfrm>
              <a:off x="1926" y="1050"/>
              <a:ext cx="36" cy="774"/>
            </a:xfrm>
            <a:prstGeom prst="rect">
              <a:avLst/>
            </a:prstGeom>
            <a:solidFill>
              <a:schemeClr val="tx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91" name="Rectangle 58"/>
            <p:cNvSpPr>
              <a:spLocks noChangeArrowheads="1"/>
            </p:cNvSpPr>
            <p:nvPr/>
          </p:nvSpPr>
          <p:spPr bwMode="auto">
            <a:xfrm>
              <a:off x="1512" y="1050"/>
              <a:ext cx="432" cy="432"/>
            </a:xfrm>
            <a:prstGeom prst="rect">
              <a:avLst/>
            </a:prstGeom>
            <a:solidFill>
              <a:srgbClr val="FF33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92" name="Line 59"/>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89493" name="Rectangle 60"/>
            <p:cNvSpPr>
              <a:spLocks noChangeArrowheads="1"/>
            </p:cNvSpPr>
            <p:nvPr/>
          </p:nvSpPr>
          <p:spPr bwMode="auto">
            <a:xfrm>
              <a:off x="1296" y="960"/>
              <a:ext cx="432" cy="432"/>
            </a:xfrm>
            <a:prstGeom prst="rect">
              <a:avLst/>
            </a:prstGeom>
            <a:solidFill>
              <a:srgbClr val="FF33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5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525E554-9F04-4F25-AD85-AD702CCE7381}" type="slidenum">
              <a:rPr lang="x-none" sz="1400">
                <a:latin typeface="Comic Sans MS" pitchFamily="66" charset="0"/>
                <a:cs typeface="Arial" pitchFamily="34" charset="0"/>
              </a:rPr>
              <a:pPr algn="r" eaLnBrk="0" hangingPunct="0"/>
              <a:t>81</a:t>
            </a:fld>
            <a:endParaRPr lang="en-US" sz="1400">
              <a:latin typeface="Comic Sans MS" pitchFamily="66" charset="0"/>
              <a:cs typeface="Arial" pitchFamily="34" charset="0"/>
            </a:endParaRPr>
          </a:p>
        </p:txBody>
      </p:sp>
      <p:sp>
        <p:nvSpPr>
          <p:cNvPr id="191492" name="Rectangle 2"/>
          <p:cNvSpPr>
            <a:spLocks noGrp="1" noChangeArrowheads="1"/>
          </p:cNvSpPr>
          <p:nvPr>
            <p:ph type="title" idx="4294967295"/>
          </p:nvPr>
        </p:nvSpPr>
        <p:spPr/>
        <p:txBody>
          <a:bodyPr/>
          <a:lstStyle/>
          <a:p>
            <a:r>
              <a:rPr lang="en-US"/>
              <a:t>Waiting</a:t>
            </a:r>
          </a:p>
        </p:txBody>
      </p:sp>
      <p:sp>
        <p:nvSpPr>
          <p:cNvPr id="191493" name="Rectangle 3"/>
          <p:cNvSpPr>
            <a:spLocks noGrp="1" noChangeArrowheads="1"/>
          </p:cNvSpPr>
          <p:nvPr>
            <p:ph type="body" idx="4294967295"/>
          </p:nvPr>
        </p:nvSpPr>
        <p:spPr/>
        <p:txBody>
          <a:bodyPr/>
          <a:lstStyle/>
          <a:p>
            <a:r>
              <a:rPr lang="en-US"/>
              <a:t>Both solutions use waiting</a:t>
            </a:r>
          </a:p>
          <a:p>
            <a:pPr lvl="1"/>
            <a:r>
              <a:rPr lang="en-US" b="1">
                <a:solidFill>
                  <a:schemeClr val="tx1"/>
                </a:solidFill>
                <a:latin typeface="Lucida Console" pitchFamily="49" charset="0"/>
              </a:rPr>
              <a:t>while</a:t>
            </a:r>
            <a:r>
              <a:rPr lang="en-US" b="1">
                <a:latin typeface="Lucida Console" pitchFamily="49" charset="0"/>
              </a:rPr>
              <a:t>(mumble){}</a:t>
            </a:r>
          </a:p>
          <a:p>
            <a:r>
              <a:rPr lang="en-US"/>
              <a:t>In some cases waiting is </a:t>
            </a:r>
            <a:r>
              <a:rPr lang="en-US" b="1" i="1">
                <a:solidFill>
                  <a:schemeClr val="tx1"/>
                </a:solidFill>
              </a:rPr>
              <a:t>problematic</a:t>
            </a:r>
          </a:p>
          <a:p>
            <a:pPr lvl="1"/>
            <a:r>
              <a:rPr lang="en-US"/>
              <a:t>If one participant is delayed</a:t>
            </a:r>
          </a:p>
          <a:p>
            <a:pPr lvl="1"/>
            <a:r>
              <a:rPr lang="en-US"/>
              <a:t>So is everyone else</a:t>
            </a:r>
          </a:p>
          <a:p>
            <a:pPr lvl="1"/>
            <a:r>
              <a:rPr lang="en-US"/>
              <a:t>But delays are common &amp; unpredictable</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36AF58D-0704-4B0C-A21D-8771039DEB3D}" type="slidenum">
              <a:rPr lang="x-none" sz="1400">
                <a:latin typeface="Comic Sans MS" pitchFamily="66" charset="0"/>
                <a:cs typeface="Arial" pitchFamily="34" charset="0"/>
              </a:rPr>
              <a:pPr algn="r" eaLnBrk="0" hangingPunct="0"/>
              <a:t>82</a:t>
            </a:fld>
            <a:endParaRPr lang="en-US" sz="1400">
              <a:latin typeface="Comic Sans MS" pitchFamily="66" charset="0"/>
              <a:cs typeface="Arial" pitchFamily="34" charset="0"/>
            </a:endParaRPr>
          </a:p>
        </p:txBody>
      </p:sp>
      <p:sp>
        <p:nvSpPr>
          <p:cNvPr id="193540" name="Rectangle 2"/>
          <p:cNvSpPr>
            <a:spLocks noGrp="1" noChangeArrowheads="1"/>
          </p:cNvSpPr>
          <p:nvPr>
            <p:ph type="title" idx="4294967295"/>
          </p:nvPr>
        </p:nvSpPr>
        <p:spPr/>
        <p:txBody>
          <a:bodyPr/>
          <a:lstStyle/>
          <a:p>
            <a:r>
              <a:rPr lang="en-US"/>
              <a:t>The Fable drags on …</a:t>
            </a:r>
          </a:p>
        </p:txBody>
      </p:sp>
      <p:sp>
        <p:nvSpPr>
          <p:cNvPr id="193541" name="Rectangle 3"/>
          <p:cNvSpPr>
            <a:spLocks noGrp="1" noChangeArrowheads="1"/>
          </p:cNvSpPr>
          <p:nvPr>
            <p:ph type="body" idx="4294967295"/>
          </p:nvPr>
        </p:nvSpPr>
        <p:spPr/>
        <p:txBody>
          <a:bodyPr/>
          <a:lstStyle/>
          <a:p>
            <a:r>
              <a:rPr lang="en-US"/>
              <a:t>Bob and Alice still have issues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6244922-5CC3-4E92-B165-5A5606676061}" type="slidenum">
              <a:rPr lang="x-none" sz="1400">
                <a:latin typeface="Comic Sans MS" pitchFamily="66" charset="0"/>
                <a:cs typeface="Arial" pitchFamily="34" charset="0"/>
              </a:rPr>
              <a:pPr algn="r" eaLnBrk="0" hangingPunct="0"/>
              <a:t>83</a:t>
            </a:fld>
            <a:endParaRPr lang="en-US" sz="1400">
              <a:latin typeface="Comic Sans MS" pitchFamily="66" charset="0"/>
              <a:cs typeface="Arial" pitchFamily="34" charset="0"/>
            </a:endParaRPr>
          </a:p>
        </p:txBody>
      </p:sp>
      <p:sp>
        <p:nvSpPr>
          <p:cNvPr id="195588" name="Rectangle 2"/>
          <p:cNvSpPr>
            <a:spLocks noGrp="1" noChangeArrowheads="1"/>
          </p:cNvSpPr>
          <p:nvPr>
            <p:ph type="title" idx="4294967295"/>
          </p:nvPr>
        </p:nvSpPr>
        <p:spPr/>
        <p:txBody>
          <a:bodyPr/>
          <a:lstStyle/>
          <a:p>
            <a:r>
              <a:rPr lang="en-US"/>
              <a:t>The Fable drags on …</a:t>
            </a:r>
          </a:p>
        </p:txBody>
      </p:sp>
      <p:sp>
        <p:nvSpPr>
          <p:cNvPr id="195589" name="Rectangle 3"/>
          <p:cNvSpPr>
            <a:spLocks noGrp="1" noChangeArrowheads="1"/>
          </p:cNvSpPr>
          <p:nvPr>
            <p:ph type="body" idx="4294967295"/>
          </p:nvPr>
        </p:nvSpPr>
        <p:spPr/>
        <p:txBody>
          <a:bodyPr/>
          <a:lstStyle/>
          <a:p>
            <a:r>
              <a:rPr lang="en-US"/>
              <a:t>Bob and Alice still have issues</a:t>
            </a:r>
          </a:p>
          <a:p>
            <a:r>
              <a:rPr lang="en-US"/>
              <a:t>So they need to communicate</a:t>
            </a:r>
          </a:p>
          <a:p>
            <a:pPr>
              <a:buFontTx/>
              <a:buNone/>
            </a:pPr>
            <a:endParaRPr lang="en-US"/>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55E7FA8-C338-4F18-B129-2EBE8CAEECF4}" type="slidenum">
              <a:rPr lang="x-none" sz="1400">
                <a:latin typeface="Comic Sans MS" pitchFamily="66" charset="0"/>
                <a:cs typeface="Arial" pitchFamily="34" charset="0"/>
              </a:rPr>
              <a:pPr algn="r" eaLnBrk="0" hangingPunct="0"/>
              <a:t>84</a:t>
            </a:fld>
            <a:endParaRPr lang="en-US" sz="1400">
              <a:latin typeface="Comic Sans MS" pitchFamily="66" charset="0"/>
              <a:cs typeface="Arial" pitchFamily="34" charset="0"/>
            </a:endParaRPr>
          </a:p>
        </p:txBody>
      </p:sp>
      <p:sp>
        <p:nvSpPr>
          <p:cNvPr id="197636" name="Rectangle 2"/>
          <p:cNvSpPr>
            <a:spLocks noGrp="1" noChangeArrowheads="1"/>
          </p:cNvSpPr>
          <p:nvPr>
            <p:ph type="title" idx="4294967295"/>
          </p:nvPr>
        </p:nvSpPr>
        <p:spPr/>
        <p:txBody>
          <a:bodyPr/>
          <a:lstStyle/>
          <a:p>
            <a:r>
              <a:rPr lang="en-US"/>
              <a:t>The Fable drags on …</a:t>
            </a:r>
          </a:p>
        </p:txBody>
      </p:sp>
      <p:sp>
        <p:nvSpPr>
          <p:cNvPr id="197637" name="Rectangle 3"/>
          <p:cNvSpPr>
            <a:spLocks noGrp="1" noChangeArrowheads="1"/>
          </p:cNvSpPr>
          <p:nvPr>
            <p:ph type="body" idx="4294967295"/>
          </p:nvPr>
        </p:nvSpPr>
        <p:spPr/>
        <p:txBody>
          <a:bodyPr/>
          <a:lstStyle/>
          <a:p>
            <a:r>
              <a:rPr lang="en-US"/>
              <a:t>Bob and Alice still have issues</a:t>
            </a:r>
          </a:p>
          <a:p>
            <a:r>
              <a:rPr lang="en-US"/>
              <a:t>So they need to communicate</a:t>
            </a:r>
          </a:p>
          <a:p>
            <a:r>
              <a:rPr lang="en-US"/>
              <a:t>They agree to use billboards …</a:t>
            </a:r>
          </a:p>
          <a:p>
            <a:pPr>
              <a:buFontTx/>
              <a:buNone/>
            </a:pPr>
            <a:endParaRPr lang="en-US"/>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B89FDC2-77D6-445F-BD8E-EBC1088F5577}" type="slidenum">
              <a:rPr lang="x-none" sz="1400">
                <a:latin typeface="Comic Sans MS" pitchFamily="66" charset="0"/>
                <a:cs typeface="Arial" pitchFamily="34" charset="0"/>
              </a:rPr>
              <a:pPr algn="r" eaLnBrk="0" hangingPunct="0"/>
              <a:t>85</a:t>
            </a:fld>
            <a:endParaRPr lang="en-US" sz="1400">
              <a:latin typeface="Comic Sans MS" pitchFamily="66" charset="0"/>
              <a:cs typeface="Arial" pitchFamily="34" charset="0"/>
            </a:endParaRPr>
          </a:p>
        </p:txBody>
      </p:sp>
      <p:sp>
        <p:nvSpPr>
          <p:cNvPr id="199684" name="Text Box 2"/>
          <p:cNvSpPr txBox="1">
            <a:spLocks noChangeArrowheads="1"/>
          </p:cNvSpPr>
          <p:nvPr/>
        </p:nvSpPr>
        <p:spPr bwMode="auto">
          <a:xfrm>
            <a:off x="4572000" y="44958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85" name="Text Box 3"/>
          <p:cNvSpPr txBox="1">
            <a:spLocks noChangeArrowheads="1"/>
          </p:cNvSpPr>
          <p:nvPr/>
        </p:nvSpPr>
        <p:spPr bwMode="auto">
          <a:xfrm>
            <a:off x="4876800" y="47244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86" name="Text Box 4"/>
          <p:cNvSpPr txBox="1">
            <a:spLocks noChangeArrowheads="1"/>
          </p:cNvSpPr>
          <p:nvPr/>
        </p:nvSpPr>
        <p:spPr bwMode="auto">
          <a:xfrm>
            <a:off x="4267200" y="47244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87" name="Text Box 5"/>
          <p:cNvSpPr txBox="1">
            <a:spLocks noChangeArrowheads="1"/>
          </p:cNvSpPr>
          <p:nvPr/>
        </p:nvSpPr>
        <p:spPr bwMode="auto">
          <a:xfrm>
            <a:off x="4114800" y="48768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88" name="Text Box 6"/>
          <p:cNvSpPr txBox="1">
            <a:spLocks noChangeArrowheads="1"/>
          </p:cNvSpPr>
          <p:nvPr/>
        </p:nvSpPr>
        <p:spPr bwMode="auto">
          <a:xfrm>
            <a:off x="5715000" y="48006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89" name="Text Box 7"/>
          <p:cNvSpPr txBox="1">
            <a:spLocks noChangeArrowheads="1"/>
          </p:cNvSpPr>
          <p:nvPr/>
        </p:nvSpPr>
        <p:spPr bwMode="auto">
          <a:xfrm>
            <a:off x="5562600" y="49530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90" name="Text Box 8"/>
          <p:cNvSpPr txBox="1">
            <a:spLocks noChangeArrowheads="1"/>
          </p:cNvSpPr>
          <p:nvPr/>
        </p:nvSpPr>
        <p:spPr bwMode="auto">
          <a:xfrm>
            <a:off x="5410200" y="51054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91" name="Text Box 9"/>
          <p:cNvSpPr txBox="1">
            <a:spLocks noChangeArrowheads="1"/>
          </p:cNvSpPr>
          <p:nvPr/>
        </p:nvSpPr>
        <p:spPr bwMode="auto">
          <a:xfrm>
            <a:off x="5257800" y="52578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grpSp>
        <p:nvGrpSpPr>
          <p:cNvPr id="199692" name="Group 10"/>
          <p:cNvGrpSpPr>
            <a:grpSpLocks/>
          </p:cNvGrpSpPr>
          <p:nvPr/>
        </p:nvGrpSpPr>
        <p:grpSpPr bwMode="auto">
          <a:xfrm>
            <a:off x="5105400" y="5410200"/>
            <a:ext cx="595313" cy="762000"/>
            <a:chOff x="2304" y="3312"/>
            <a:chExt cx="375" cy="480"/>
          </a:xfrm>
        </p:grpSpPr>
        <p:sp>
          <p:nvSpPr>
            <p:cNvPr id="199693" name="Text Box 11"/>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E</a:t>
              </a:r>
            </a:p>
          </p:txBody>
        </p:sp>
        <p:sp>
          <p:nvSpPr>
            <p:cNvPr id="199694" name="Text Box 12"/>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199695" name="Group 13"/>
          <p:cNvGrpSpPr>
            <a:grpSpLocks/>
          </p:cNvGrpSpPr>
          <p:nvPr/>
        </p:nvGrpSpPr>
        <p:grpSpPr bwMode="auto">
          <a:xfrm>
            <a:off x="4724400" y="4876800"/>
            <a:ext cx="595313" cy="762000"/>
            <a:chOff x="2304" y="3312"/>
            <a:chExt cx="375" cy="480"/>
          </a:xfrm>
        </p:grpSpPr>
        <p:sp>
          <p:nvSpPr>
            <p:cNvPr id="199696" name="Text Box 1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D</a:t>
              </a:r>
            </a:p>
          </p:txBody>
        </p:sp>
        <p:sp>
          <p:nvSpPr>
            <p:cNvPr id="199697" name="Text Box 1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2</a:t>
              </a:r>
            </a:p>
          </p:txBody>
        </p:sp>
      </p:grpSp>
      <p:grpSp>
        <p:nvGrpSpPr>
          <p:cNvPr id="199698" name="Group 16"/>
          <p:cNvGrpSpPr>
            <a:grpSpLocks/>
          </p:cNvGrpSpPr>
          <p:nvPr/>
        </p:nvGrpSpPr>
        <p:grpSpPr bwMode="auto">
          <a:xfrm>
            <a:off x="4273550" y="5257800"/>
            <a:ext cx="595313" cy="762000"/>
            <a:chOff x="2304" y="3312"/>
            <a:chExt cx="375" cy="480"/>
          </a:xfrm>
        </p:grpSpPr>
        <p:sp>
          <p:nvSpPr>
            <p:cNvPr id="199699" name="Text Box 1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C</a:t>
              </a:r>
            </a:p>
          </p:txBody>
        </p:sp>
        <p:sp>
          <p:nvSpPr>
            <p:cNvPr id="199700" name="Text Box 1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3</a:t>
              </a:r>
            </a:p>
          </p:txBody>
        </p:sp>
      </p:grpSp>
      <p:sp>
        <p:nvSpPr>
          <p:cNvPr id="199701" name="Rectangle 19"/>
          <p:cNvSpPr>
            <a:spLocks noGrp="1" noChangeArrowheads="1"/>
          </p:cNvSpPr>
          <p:nvPr>
            <p:ph type="title" idx="4294967295"/>
          </p:nvPr>
        </p:nvSpPr>
        <p:spPr/>
        <p:txBody>
          <a:bodyPr/>
          <a:lstStyle/>
          <a:p>
            <a:r>
              <a:rPr lang="en-US"/>
              <a:t>Billboards are Large</a:t>
            </a:r>
          </a:p>
        </p:txBody>
      </p:sp>
      <p:sp>
        <p:nvSpPr>
          <p:cNvPr id="199702" name="AutoShape 20"/>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99703" name="Group 21"/>
          <p:cNvGrpSpPr>
            <a:grpSpLocks/>
          </p:cNvGrpSpPr>
          <p:nvPr/>
        </p:nvGrpSpPr>
        <p:grpSpPr bwMode="auto">
          <a:xfrm>
            <a:off x="1828800" y="4267200"/>
            <a:ext cx="533400" cy="228600"/>
            <a:chOff x="1344" y="2304"/>
            <a:chExt cx="336" cy="144"/>
          </a:xfrm>
        </p:grpSpPr>
        <p:sp>
          <p:nvSpPr>
            <p:cNvPr id="199704" name="Line 22"/>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199705" name="Oval 23"/>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99706" name="Group 24"/>
          <p:cNvGrpSpPr>
            <a:grpSpLocks/>
          </p:cNvGrpSpPr>
          <p:nvPr/>
        </p:nvGrpSpPr>
        <p:grpSpPr bwMode="auto">
          <a:xfrm>
            <a:off x="3632200" y="4267200"/>
            <a:ext cx="533400" cy="228600"/>
            <a:chOff x="1344" y="2304"/>
            <a:chExt cx="336" cy="144"/>
          </a:xfrm>
        </p:grpSpPr>
        <p:sp>
          <p:nvSpPr>
            <p:cNvPr id="199707" name="Line 25"/>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199708" name="Oval 26"/>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99709" name="Group 27"/>
          <p:cNvGrpSpPr>
            <a:grpSpLocks/>
          </p:cNvGrpSpPr>
          <p:nvPr/>
        </p:nvGrpSpPr>
        <p:grpSpPr bwMode="auto">
          <a:xfrm>
            <a:off x="5435600" y="4267200"/>
            <a:ext cx="533400" cy="228600"/>
            <a:chOff x="1344" y="2304"/>
            <a:chExt cx="336" cy="144"/>
          </a:xfrm>
        </p:grpSpPr>
        <p:sp>
          <p:nvSpPr>
            <p:cNvPr id="199710" name="Line 28"/>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199711" name="Oval 29"/>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99712" name="Group 30"/>
          <p:cNvGrpSpPr>
            <a:grpSpLocks/>
          </p:cNvGrpSpPr>
          <p:nvPr/>
        </p:nvGrpSpPr>
        <p:grpSpPr bwMode="auto">
          <a:xfrm>
            <a:off x="7239000" y="4267200"/>
            <a:ext cx="533400" cy="228600"/>
            <a:chOff x="1344" y="2304"/>
            <a:chExt cx="336" cy="144"/>
          </a:xfrm>
        </p:grpSpPr>
        <p:sp>
          <p:nvSpPr>
            <p:cNvPr id="199713" name="Line 31"/>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199714" name="Oval 32"/>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99715" name="Group 33"/>
          <p:cNvGrpSpPr>
            <a:grpSpLocks/>
          </p:cNvGrpSpPr>
          <p:nvPr/>
        </p:nvGrpSpPr>
        <p:grpSpPr bwMode="auto">
          <a:xfrm flipH="1">
            <a:off x="914400" y="4953000"/>
            <a:ext cx="1447800" cy="1295400"/>
            <a:chOff x="864" y="1968"/>
            <a:chExt cx="912" cy="816"/>
          </a:xfrm>
        </p:grpSpPr>
        <p:sp>
          <p:nvSpPr>
            <p:cNvPr id="199716" name="Freeform 3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17" name="Freeform 3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18" name="Freeform 3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19" name="Freeform 3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0" name="Freeform 3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1" name="Freeform 3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2" name="Freeform 4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3" name="Freeform 4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4" name="Freeform 4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5" name="Freeform 4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6" name="Freeform 4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99727" name="Group 45"/>
          <p:cNvGrpSpPr>
            <a:grpSpLocks/>
          </p:cNvGrpSpPr>
          <p:nvPr/>
        </p:nvGrpSpPr>
        <p:grpSpPr bwMode="auto">
          <a:xfrm>
            <a:off x="3976688" y="4953000"/>
            <a:ext cx="595312" cy="762000"/>
            <a:chOff x="2304" y="3312"/>
            <a:chExt cx="375" cy="480"/>
          </a:xfrm>
        </p:grpSpPr>
        <p:sp>
          <p:nvSpPr>
            <p:cNvPr id="199728" name="Text Box 46"/>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B</a:t>
              </a:r>
            </a:p>
          </p:txBody>
        </p:sp>
        <p:sp>
          <p:nvSpPr>
            <p:cNvPr id="199729" name="Text Box 4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3</a:t>
              </a:r>
            </a:p>
          </p:txBody>
        </p:sp>
      </p:grpSp>
      <p:grpSp>
        <p:nvGrpSpPr>
          <p:cNvPr id="199730" name="Group 48"/>
          <p:cNvGrpSpPr>
            <a:grpSpLocks/>
          </p:cNvGrpSpPr>
          <p:nvPr/>
        </p:nvGrpSpPr>
        <p:grpSpPr bwMode="auto">
          <a:xfrm>
            <a:off x="3657600" y="5257800"/>
            <a:ext cx="595313" cy="762000"/>
            <a:chOff x="2304" y="3312"/>
            <a:chExt cx="375" cy="480"/>
          </a:xfrm>
        </p:grpSpPr>
        <p:sp>
          <p:nvSpPr>
            <p:cNvPr id="199731" name="Text Box 49"/>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A</a:t>
              </a:r>
            </a:p>
          </p:txBody>
        </p:sp>
        <p:sp>
          <p:nvSpPr>
            <p:cNvPr id="199732" name="Text Box 50"/>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sp>
        <p:nvSpPr>
          <p:cNvPr id="199734" name="Text Box 52"/>
          <p:cNvSpPr txBox="1">
            <a:spLocks noChangeArrowheads="1"/>
          </p:cNvSpPr>
          <p:nvPr/>
        </p:nvSpPr>
        <p:spPr bwMode="auto">
          <a:xfrm>
            <a:off x="6872288" y="4953000"/>
            <a:ext cx="2174875" cy="1311275"/>
          </a:xfrm>
          <a:prstGeom prst="rect">
            <a:avLst/>
          </a:prstGeom>
          <a:noFill/>
          <a:ln w="9525">
            <a:noFill/>
            <a:miter lim="800000"/>
            <a:headEnd/>
            <a:tailEnd/>
          </a:ln>
        </p:spPr>
        <p:txBody>
          <a:bodyPr wrap="none">
            <a:spAutoFit/>
          </a:bodyPr>
          <a:lstStyle/>
          <a:p>
            <a:pPr algn="ctr" eaLnBrk="0" hangingPunct="0"/>
            <a:r>
              <a:rPr lang="en-US" sz="3200" dirty="0">
                <a:solidFill>
                  <a:srgbClr val="0000FF"/>
                </a:solidFill>
                <a:latin typeface="+mj-lt"/>
              </a:rPr>
              <a:t>Letter</a:t>
            </a:r>
          </a:p>
          <a:p>
            <a:pPr algn="ctr" eaLnBrk="0" hangingPunct="0"/>
            <a:r>
              <a:rPr lang="en-US" sz="3200" dirty="0">
                <a:solidFill>
                  <a:srgbClr val="0000FF"/>
                </a:solidFill>
                <a:latin typeface="+mj-lt"/>
              </a:rPr>
              <a:t>Tiles</a:t>
            </a:r>
          </a:p>
          <a:p>
            <a:pPr algn="ctr" eaLnBrk="0" hangingPunct="0"/>
            <a:r>
              <a:rPr lang="en-US" sz="1600" dirty="0">
                <a:solidFill>
                  <a:srgbClr val="0000FF"/>
                </a:solidFill>
                <a:latin typeface="+mj-lt"/>
              </a:rPr>
              <a:t>From Scrabble™ box</a:t>
            </a:r>
          </a:p>
        </p:txBody>
      </p:sp>
      <p:sp>
        <p:nvSpPr>
          <p:cNvPr id="55"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0F74635-F0F4-4557-9184-BFA9149EEE35}" type="slidenum">
              <a:rPr lang="x-none" sz="1400">
                <a:latin typeface="Comic Sans MS" pitchFamily="66" charset="0"/>
                <a:cs typeface="Arial" pitchFamily="34" charset="0"/>
              </a:rPr>
              <a:pPr algn="r" eaLnBrk="0" hangingPunct="0"/>
              <a:t>86</a:t>
            </a:fld>
            <a:endParaRPr lang="en-US" sz="1400">
              <a:latin typeface="Comic Sans MS" pitchFamily="66" charset="0"/>
              <a:cs typeface="Arial" pitchFamily="34" charset="0"/>
            </a:endParaRPr>
          </a:p>
        </p:txBody>
      </p:sp>
      <p:sp>
        <p:nvSpPr>
          <p:cNvPr id="201732" name="Text Box 2"/>
          <p:cNvSpPr txBox="1">
            <a:spLocks noChangeArrowheads="1"/>
          </p:cNvSpPr>
          <p:nvPr/>
        </p:nvSpPr>
        <p:spPr bwMode="auto">
          <a:xfrm>
            <a:off x="4572000" y="44958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3" name="Text Box 3"/>
          <p:cNvSpPr txBox="1">
            <a:spLocks noChangeArrowheads="1"/>
          </p:cNvSpPr>
          <p:nvPr/>
        </p:nvSpPr>
        <p:spPr bwMode="auto">
          <a:xfrm>
            <a:off x="4876800" y="47244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4" name="Text Box 4"/>
          <p:cNvSpPr txBox="1">
            <a:spLocks noChangeArrowheads="1"/>
          </p:cNvSpPr>
          <p:nvPr/>
        </p:nvSpPr>
        <p:spPr bwMode="auto">
          <a:xfrm>
            <a:off x="4267200" y="47244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5" name="Text Box 5"/>
          <p:cNvSpPr txBox="1">
            <a:spLocks noChangeArrowheads="1"/>
          </p:cNvSpPr>
          <p:nvPr/>
        </p:nvSpPr>
        <p:spPr bwMode="auto">
          <a:xfrm>
            <a:off x="4114800" y="48768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6" name="Text Box 6"/>
          <p:cNvSpPr txBox="1">
            <a:spLocks noChangeArrowheads="1"/>
          </p:cNvSpPr>
          <p:nvPr/>
        </p:nvSpPr>
        <p:spPr bwMode="auto">
          <a:xfrm>
            <a:off x="5867400" y="46482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7" name="Text Box 7"/>
          <p:cNvSpPr txBox="1">
            <a:spLocks noChangeArrowheads="1"/>
          </p:cNvSpPr>
          <p:nvPr/>
        </p:nvSpPr>
        <p:spPr bwMode="auto">
          <a:xfrm>
            <a:off x="5715000" y="48006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8" name="Text Box 8"/>
          <p:cNvSpPr txBox="1">
            <a:spLocks noChangeArrowheads="1"/>
          </p:cNvSpPr>
          <p:nvPr/>
        </p:nvSpPr>
        <p:spPr bwMode="auto">
          <a:xfrm>
            <a:off x="5562600" y="49530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9" name="Text Box 9"/>
          <p:cNvSpPr txBox="1">
            <a:spLocks noChangeArrowheads="1"/>
          </p:cNvSpPr>
          <p:nvPr/>
        </p:nvSpPr>
        <p:spPr bwMode="auto">
          <a:xfrm>
            <a:off x="5410200" y="51054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40" name="Text Box 10"/>
          <p:cNvSpPr txBox="1">
            <a:spLocks noChangeArrowheads="1"/>
          </p:cNvSpPr>
          <p:nvPr/>
        </p:nvSpPr>
        <p:spPr bwMode="auto">
          <a:xfrm>
            <a:off x="5257800" y="52578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grpSp>
        <p:nvGrpSpPr>
          <p:cNvPr id="201741" name="Group 11"/>
          <p:cNvGrpSpPr>
            <a:grpSpLocks/>
          </p:cNvGrpSpPr>
          <p:nvPr/>
        </p:nvGrpSpPr>
        <p:grpSpPr bwMode="auto">
          <a:xfrm>
            <a:off x="5105400" y="5410200"/>
            <a:ext cx="595313" cy="762000"/>
            <a:chOff x="2304" y="3312"/>
            <a:chExt cx="375" cy="480"/>
          </a:xfrm>
        </p:grpSpPr>
        <p:sp>
          <p:nvSpPr>
            <p:cNvPr id="201742" name="Text Box 12"/>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E</a:t>
              </a:r>
            </a:p>
          </p:txBody>
        </p:sp>
        <p:sp>
          <p:nvSpPr>
            <p:cNvPr id="201743" name="Text Box 13"/>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1744" name="Group 14"/>
          <p:cNvGrpSpPr>
            <a:grpSpLocks/>
          </p:cNvGrpSpPr>
          <p:nvPr/>
        </p:nvGrpSpPr>
        <p:grpSpPr bwMode="auto">
          <a:xfrm>
            <a:off x="4724400" y="4876800"/>
            <a:ext cx="595313" cy="762000"/>
            <a:chOff x="2304" y="3312"/>
            <a:chExt cx="375" cy="480"/>
          </a:xfrm>
        </p:grpSpPr>
        <p:sp>
          <p:nvSpPr>
            <p:cNvPr id="201745" name="Text Box 15"/>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D</a:t>
              </a:r>
            </a:p>
          </p:txBody>
        </p:sp>
        <p:sp>
          <p:nvSpPr>
            <p:cNvPr id="201746" name="Text Box 16"/>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2</a:t>
              </a:r>
            </a:p>
          </p:txBody>
        </p:sp>
      </p:grpSp>
      <p:grpSp>
        <p:nvGrpSpPr>
          <p:cNvPr id="201747" name="Group 17"/>
          <p:cNvGrpSpPr>
            <a:grpSpLocks/>
          </p:cNvGrpSpPr>
          <p:nvPr/>
        </p:nvGrpSpPr>
        <p:grpSpPr bwMode="auto">
          <a:xfrm>
            <a:off x="4273550" y="5257800"/>
            <a:ext cx="595313" cy="762000"/>
            <a:chOff x="2304" y="3312"/>
            <a:chExt cx="375" cy="480"/>
          </a:xfrm>
        </p:grpSpPr>
        <p:sp>
          <p:nvSpPr>
            <p:cNvPr id="201748" name="Text Box 18"/>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C</a:t>
              </a:r>
            </a:p>
          </p:txBody>
        </p:sp>
        <p:sp>
          <p:nvSpPr>
            <p:cNvPr id="201749" name="Text Box 19"/>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3</a:t>
              </a:r>
            </a:p>
          </p:txBody>
        </p:sp>
      </p:grpSp>
      <p:sp>
        <p:nvSpPr>
          <p:cNvPr id="201750" name="Rectangle 20"/>
          <p:cNvSpPr>
            <a:spLocks noGrp="1" noChangeArrowheads="1"/>
          </p:cNvSpPr>
          <p:nvPr>
            <p:ph type="title" idx="4294967295"/>
          </p:nvPr>
        </p:nvSpPr>
        <p:spPr/>
        <p:txBody>
          <a:bodyPr/>
          <a:lstStyle/>
          <a:p>
            <a:r>
              <a:rPr lang="en-US" sz="4000"/>
              <a:t>Write One Letter at a Time …</a:t>
            </a:r>
          </a:p>
        </p:txBody>
      </p:sp>
      <p:sp>
        <p:nvSpPr>
          <p:cNvPr id="201751" name="AutoShape 21"/>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01752" name="Group 22"/>
          <p:cNvGrpSpPr>
            <a:grpSpLocks/>
          </p:cNvGrpSpPr>
          <p:nvPr/>
        </p:nvGrpSpPr>
        <p:grpSpPr bwMode="auto">
          <a:xfrm>
            <a:off x="1828800" y="4267200"/>
            <a:ext cx="533400" cy="228600"/>
            <a:chOff x="1344" y="2304"/>
            <a:chExt cx="336" cy="144"/>
          </a:xfrm>
        </p:grpSpPr>
        <p:sp>
          <p:nvSpPr>
            <p:cNvPr id="201753" name="Line 23"/>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1754" name="Oval 24"/>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1755" name="Group 25"/>
          <p:cNvGrpSpPr>
            <a:grpSpLocks/>
          </p:cNvGrpSpPr>
          <p:nvPr/>
        </p:nvGrpSpPr>
        <p:grpSpPr bwMode="auto">
          <a:xfrm>
            <a:off x="3632200" y="4267200"/>
            <a:ext cx="533400" cy="228600"/>
            <a:chOff x="1344" y="2304"/>
            <a:chExt cx="336" cy="144"/>
          </a:xfrm>
        </p:grpSpPr>
        <p:sp>
          <p:nvSpPr>
            <p:cNvPr id="201756" name="Line 26"/>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1757" name="Oval 27"/>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1758" name="Group 28"/>
          <p:cNvGrpSpPr>
            <a:grpSpLocks/>
          </p:cNvGrpSpPr>
          <p:nvPr/>
        </p:nvGrpSpPr>
        <p:grpSpPr bwMode="auto">
          <a:xfrm>
            <a:off x="5435600" y="4267200"/>
            <a:ext cx="533400" cy="228600"/>
            <a:chOff x="1344" y="2304"/>
            <a:chExt cx="336" cy="144"/>
          </a:xfrm>
        </p:grpSpPr>
        <p:sp>
          <p:nvSpPr>
            <p:cNvPr id="201759" name="Line 29"/>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1760" name="Oval 30"/>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1761" name="Group 31"/>
          <p:cNvGrpSpPr>
            <a:grpSpLocks/>
          </p:cNvGrpSpPr>
          <p:nvPr/>
        </p:nvGrpSpPr>
        <p:grpSpPr bwMode="auto">
          <a:xfrm>
            <a:off x="7239000" y="4267200"/>
            <a:ext cx="533400" cy="228600"/>
            <a:chOff x="1344" y="2304"/>
            <a:chExt cx="336" cy="144"/>
          </a:xfrm>
        </p:grpSpPr>
        <p:sp>
          <p:nvSpPr>
            <p:cNvPr id="201762" name="Line 32"/>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1763" name="Oval 33"/>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1764" name="Group 34"/>
          <p:cNvGrpSpPr>
            <a:grpSpLocks/>
          </p:cNvGrpSpPr>
          <p:nvPr/>
        </p:nvGrpSpPr>
        <p:grpSpPr bwMode="auto">
          <a:xfrm flipH="1">
            <a:off x="914400" y="4953000"/>
            <a:ext cx="1447800" cy="1295400"/>
            <a:chOff x="864" y="1968"/>
            <a:chExt cx="912" cy="816"/>
          </a:xfrm>
        </p:grpSpPr>
        <p:sp>
          <p:nvSpPr>
            <p:cNvPr id="201765" name="Freeform 3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66" name="Freeform 3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67" name="Freeform 3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68" name="Freeform 3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69" name="Freeform 3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70" name="Freeform 4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71" name="Freeform 4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72" name="Freeform 4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73" name="Freeform 4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74" name="Freeform 4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75" name="Freeform 4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1776" name="Group 46"/>
          <p:cNvGrpSpPr>
            <a:grpSpLocks/>
          </p:cNvGrpSpPr>
          <p:nvPr/>
        </p:nvGrpSpPr>
        <p:grpSpPr bwMode="auto">
          <a:xfrm>
            <a:off x="3976688" y="4953000"/>
            <a:ext cx="595312" cy="762000"/>
            <a:chOff x="2304" y="3312"/>
            <a:chExt cx="375" cy="480"/>
          </a:xfrm>
        </p:grpSpPr>
        <p:sp>
          <p:nvSpPr>
            <p:cNvPr id="201777" name="Text Box 4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B</a:t>
              </a:r>
            </a:p>
          </p:txBody>
        </p:sp>
        <p:sp>
          <p:nvSpPr>
            <p:cNvPr id="201778" name="Text Box 4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3</a:t>
              </a:r>
            </a:p>
          </p:txBody>
        </p:sp>
      </p:grpSp>
      <p:grpSp>
        <p:nvGrpSpPr>
          <p:cNvPr id="201779" name="Group 49"/>
          <p:cNvGrpSpPr>
            <a:grpSpLocks/>
          </p:cNvGrpSpPr>
          <p:nvPr/>
        </p:nvGrpSpPr>
        <p:grpSpPr bwMode="auto">
          <a:xfrm>
            <a:off x="3657600" y="5257800"/>
            <a:ext cx="595313" cy="762000"/>
            <a:chOff x="2304" y="3312"/>
            <a:chExt cx="375" cy="480"/>
          </a:xfrm>
        </p:grpSpPr>
        <p:sp>
          <p:nvSpPr>
            <p:cNvPr id="201780" name="Text Box 5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A</a:t>
              </a:r>
            </a:p>
          </p:txBody>
        </p:sp>
        <p:sp>
          <p:nvSpPr>
            <p:cNvPr id="201781"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sp>
        <p:nvSpPr>
          <p:cNvPr id="201782" name="Freeform 52"/>
          <p:cNvSpPr>
            <a:spLocks/>
          </p:cNvSpPr>
          <p:nvPr/>
        </p:nvSpPr>
        <p:spPr bwMode="auto">
          <a:xfrm>
            <a:off x="1600200" y="4441825"/>
            <a:ext cx="1766888" cy="587375"/>
          </a:xfrm>
          <a:custGeom>
            <a:avLst/>
            <a:gdLst>
              <a:gd name="T0" fmla="*/ 0 w 1113"/>
              <a:gd name="T1" fmla="*/ 2147483647 h 370"/>
              <a:gd name="T2" fmla="*/ 2147483647 w 1113"/>
              <a:gd name="T3" fmla="*/ 0 h 370"/>
              <a:gd name="T4" fmla="*/ 2147483647 w 1113"/>
              <a:gd name="T5" fmla="*/ 2147483647 h 370"/>
              <a:gd name="T6" fmla="*/ 0 60000 65536"/>
              <a:gd name="T7" fmla="*/ 0 60000 65536"/>
              <a:gd name="T8" fmla="*/ 0 60000 65536"/>
              <a:gd name="T9" fmla="*/ 0 w 1113"/>
              <a:gd name="T10" fmla="*/ 0 h 370"/>
              <a:gd name="T11" fmla="*/ 1113 w 1113"/>
              <a:gd name="T12" fmla="*/ 370 h 370"/>
            </a:gdLst>
            <a:ahLst/>
            <a:cxnLst>
              <a:cxn ang="T6">
                <a:pos x="T0" y="T1"/>
              </a:cxn>
              <a:cxn ang="T7">
                <a:pos x="T2" y="T3"/>
              </a:cxn>
              <a:cxn ang="T8">
                <a:pos x="T4" y="T5"/>
              </a:cxn>
            </a:cxnLst>
            <a:rect l="T9" t="T10" r="T11" b="T12"/>
            <a:pathLst>
              <a:path w="1113" h="370">
                <a:moveTo>
                  <a:pt x="0" y="370"/>
                </a:moveTo>
                <a:lnTo>
                  <a:pt x="1113" y="0"/>
                </a:lnTo>
                <a:lnTo>
                  <a:pt x="25" y="283"/>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grpSp>
        <p:nvGrpSpPr>
          <p:cNvPr id="201783" name="Group 53"/>
          <p:cNvGrpSpPr>
            <a:grpSpLocks/>
          </p:cNvGrpSpPr>
          <p:nvPr/>
        </p:nvGrpSpPr>
        <p:grpSpPr bwMode="auto">
          <a:xfrm>
            <a:off x="1447800" y="2971800"/>
            <a:ext cx="595313" cy="762000"/>
            <a:chOff x="2304" y="3312"/>
            <a:chExt cx="375" cy="480"/>
          </a:xfrm>
        </p:grpSpPr>
        <p:sp>
          <p:nvSpPr>
            <p:cNvPr id="201784" name="Text Box 5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W</a:t>
              </a:r>
            </a:p>
          </p:txBody>
        </p:sp>
        <p:sp>
          <p:nvSpPr>
            <p:cNvPr id="201785" name="Text Box 5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4</a:t>
              </a:r>
            </a:p>
          </p:txBody>
        </p:sp>
      </p:grpSp>
      <p:grpSp>
        <p:nvGrpSpPr>
          <p:cNvPr id="201786" name="Group 56"/>
          <p:cNvGrpSpPr>
            <a:grpSpLocks/>
          </p:cNvGrpSpPr>
          <p:nvPr/>
        </p:nvGrpSpPr>
        <p:grpSpPr bwMode="auto">
          <a:xfrm>
            <a:off x="2057400" y="2971800"/>
            <a:ext cx="595313" cy="762000"/>
            <a:chOff x="2304" y="3312"/>
            <a:chExt cx="375" cy="480"/>
          </a:xfrm>
        </p:grpSpPr>
        <p:sp>
          <p:nvSpPr>
            <p:cNvPr id="201787" name="Text Box 5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A</a:t>
              </a:r>
            </a:p>
          </p:txBody>
        </p:sp>
        <p:sp>
          <p:nvSpPr>
            <p:cNvPr id="201788" name="Text Box 5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1789" name="Group 59"/>
          <p:cNvGrpSpPr>
            <a:grpSpLocks/>
          </p:cNvGrpSpPr>
          <p:nvPr/>
        </p:nvGrpSpPr>
        <p:grpSpPr bwMode="auto">
          <a:xfrm>
            <a:off x="2667000" y="2971800"/>
            <a:ext cx="595313" cy="762000"/>
            <a:chOff x="2304" y="3312"/>
            <a:chExt cx="375" cy="480"/>
          </a:xfrm>
        </p:grpSpPr>
        <p:sp>
          <p:nvSpPr>
            <p:cNvPr id="201790" name="Text Box 6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S</a:t>
              </a:r>
            </a:p>
          </p:txBody>
        </p:sp>
        <p:sp>
          <p:nvSpPr>
            <p:cNvPr id="201791" name="Text Box 6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1792" name="Group 62"/>
          <p:cNvGrpSpPr>
            <a:grpSpLocks/>
          </p:cNvGrpSpPr>
          <p:nvPr/>
        </p:nvGrpSpPr>
        <p:grpSpPr bwMode="auto">
          <a:xfrm>
            <a:off x="3276600" y="3962400"/>
            <a:ext cx="595313" cy="762000"/>
            <a:chOff x="2304" y="3312"/>
            <a:chExt cx="375" cy="480"/>
          </a:xfrm>
        </p:grpSpPr>
        <p:sp>
          <p:nvSpPr>
            <p:cNvPr id="201793" name="Text Box 6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H</a:t>
              </a:r>
            </a:p>
          </p:txBody>
        </p:sp>
        <p:sp>
          <p:nvSpPr>
            <p:cNvPr id="201794" name="Text Box 6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4</a:t>
              </a:r>
            </a:p>
          </p:txBody>
        </p:sp>
      </p:grpSp>
      <p:sp>
        <p:nvSpPr>
          <p:cNvPr id="6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96ABD0D9-41B4-4FE6-8115-A1C2976128DE}" type="slidenum">
              <a:rPr lang="x-none" sz="1400">
                <a:latin typeface="Comic Sans MS" pitchFamily="66" charset="0"/>
                <a:cs typeface="Arial" pitchFamily="34" charset="0"/>
              </a:rPr>
              <a:pPr algn="r" eaLnBrk="0" hangingPunct="0"/>
              <a:t>87</a:t>
            </a:fld>
            <a:endParaRPr lang="en-US" sz="1400">
              <a:latin typeface="Comic Sans MS" pitchFamily="66" charset="0"/>
              <a:cs typeface="Arial" pitchFamily="34" charset="0"/>
            </a:endParaRPr>
          </a:p>
        </p:txBody>
      </p:sp>
      <p:sp>
        <p:nvSpPr>
          <p:cNvPr id="203780" name="Rectangle 2"/>
          <p:cNvSpPr>
            <a:spLocks noGrp="1" noChangeArrowheads="1"/>
          </p:cNvSpPr>
          <p:nvPr>
            <p:ph type="title" idx="4294967295"/>
          </p:nvPr>
        </p:nvSpPr>
        <p:spPr/>
        <p:txBody>
          <a:bodyPr/>
          <a:lstStyle/>
          <a:p>
            <a:r>
              <a:rPr lang="en-US"/>
              <a:t>To post a message</a:t>
            </a:r>
          </a:p>
        </p:txBody>
      </p:sp>
      <p:sp>
        <p:nvSpPr>
          <p:cNvPr id="203781" name="AutoShape 3"/>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03782" name="Group 4"/>
          <p:cNvGrpSpPr>
            <a:grpSpLocks/>
          </p:cNvGrpSpPr>
          <p:nvPr/>
        </p:nvGrpSpPr>
        <p:grpSpPr bwMode="auto">
          <a:xfrm flipH="1">
            <a:off x="914400" y="4953000"/>
            <a:ext cx="1447800" cy="1295400"/>
            <a:chOff x="864" y="1968"/>
            <a:chExt cx="912" cy="816"/>
          </a:xfrm>
        </p:grpSpPr>
        <p:sp>
          <p:nvSpPr>
            <p:cNvPr id="203783" name="Freeform 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84" name="Freeform 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85" name="Freeform 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86" name="Freeform 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87" name="Freeform 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88" name="Freeform 1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89" name="Freeform 1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90" name="Freeform 1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91" name="Freeform 1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92" name="Freeform 1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93" name="Freeform 1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3794" name="Group 16"/>
          <p:cNvGrpSpPr>
            <a:grpSpLocks/>
          </p:cNvGrpSpPr>
          <p:nvPr/>
        </p:nvGrpSpPr>
        <p:grpSpPr bwMode="auto">
          <a:xfrm>
            <a:off x="1447800" y="2971800"/>
            <a:ext cx="2424113" cy="1524000"/>
            <a:chOff x="912" y="1872"/>
            <a:chExt cx="1527" cy="960"/>
          </a:xfrm>
        </p:grpSpPr>
        <p:grpSp>
          <p:nvGrpSpPr>
            <p:cNvPr id="203795" name="Group 17"/>
            <p:cNvGrpSpPr>
              <a:grpSpLocks/>
            </p:cNvGrpSpPr>
            <p:nvPr/>
          </p:nvGrpSpPr>
          <p:grpSpPr bwMode="auto">
            <a:xfrm>
              <a:off x="1152" y="2688"/>
              <a:ext cx="336" cy="144"/>
              <a:chOff x="1344" y="2304"/>
              <a:chExt cx="336" cy="144"/>
            </a:xfrm>
          </p:grpSpPr>
          <p:sp>
            <p:nvSpPr>
              <p:cNvPr id="203796" name="Line 18"/>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3797" name="Oval 19"/>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3798" name="Group 20"/>
            <p:cNvGrpSpPr>
              <a:grpSpLocks/>
            </p:cNvGrpSpPr>
            <p:nvPr/>
          </p:nvGrpSpPr>
          <p:grpSpPr bwMode="auto">
            <a:xfrm>
              <a:off x="912" y="1872"/>
              <a:ext cx="375" cy="480"/>
              <a:chOff x="2304" y="3312"/>
              <a:chExt cx="375" cy="480"/>
            </a:xfrm>
          </p:grpSpPr>
          <p:sp>
            <p:nvSpPr>
              <p:cNvPr id="203799" name="Text Box 21"/>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W</a:t>
                </a:r>
              </a:p>
            </p:txBody>
          </p:sp>
          <p:sp>
            <p:nvSpPr>
              <p:cNvPr id="203800" name="Text Box 22"/>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4</a:t>
                </a:r>
              </a:p>
            </p:txBody>
          </p:sp>
        </p:grpSp>
        <p:grpSp>
          <p:nvGrpSpPr>
            <p:cNvPr id="203801" name="Group 23"/>
            <p:cNvGrpSpPr>
              <a:grpSpLocks/>
            </p:cNvGrpSpPr>
            <p:nvPr/>
          </p:nvGrpSpPr>
          <p:grpSpPr bwMode="auto">
            <a:xfrm>
              <a:off x="1296" y="1872"/>
              <a:ext cx="375" cy="480"/>
              <a:chOff x="2304" y="3312"/>
              <a:chExt cx="375" cy="480"/>
            </a:xfrm>
          </p:grpSpPr>
          <p:sp>
            <p:nvSpPr>
              <p:cNvPr id="203802" name="Text Box 2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A</a:t>
                </a:r>
              </a:p>
            </p:txBody>
          </p:sp>
          <p:sp>
            <p:nvSpPr>
              <p:cNvPr id="203803" name="Text Box 2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3804" name="Group 26"/>
            <p:cNvGrpSpPr>
              <a:grpSpLocks/>
            </p:cNvGrpSpPr>
            <p:nvPr/>
          </p:nvGrpSpPr>
          <p:grpSpPr bwMode="auto">
            <a:xfrm>
              <a:off x="1680" y="1872"/>
              <a:ext cx="375" cy="480"/>
              <a:chOff x="2304" y="3312"/>
              <a:chExt cx="375" cy="480"/>
            </a:xfrm>
          </p:grpSpPr>
          <p:sp>
            <p:nvSpPr>
              <p:cNvPr id="203805" name="Text Box 2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S</a:t>
                </a:r>
              </a:p>
            </p:txBody>
          </p:sp>
          <p:sp>
            <p:nvSpPr>
              <p:cNvPr id="203806" name="Text Box 2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3807" name="Group 29"/>
            <p:cNvGrpSpPr>
              <a:grpSpLocks/>
            </p:cNvGrpSpPr>
            <p:nvPr/>
          </p:nvGrpSpPr>
          <p:grpSpPr bwMode="auto">
            <a:xfrm>
              <a:off x="2064" y="1872"/>
              <a:ext cx="375" cy="480"/>
              <a:chOff x="2304" y="3312"/>
              <a:chExt cx="375" cy="480"/>
            </a:xfrm>
          </p:grpSpPr>
          <p:sp>
            <p:nvSpPr>
              <p:cNvPr id="203808" name="Text Box 3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H</a:t>
                </a:r>
              </a:p>
            </p:txBody>
          </p:sp>
          <p:sp>
            <p:nvSpPr>
              <p:cNvPr id="203809" name="Text Box 3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4</a:t>
                </a:r>
              </a:p>
            </p:txBody>
          </p:sp>
        </p:grpSp>
      </p:grpSp>
      <p:grpSp>
        <p:nvGrpSpPr>
          <p:cNvPr id="203810" name="Group 32"/>
          <p:cNvGrpSpPr>
            <a:grpSpLocks/>
          </p:cNvGrpSpPr>
          <p:nvPr/>
        </p:nvGrpSpPr>
        <p:grpSpPr bwMode="auto">
          <a:xfrm>
            <a:off x="6096000" y="2971800"/>
            <a:ext cx="1814513" cy="1524000"/>
            <a:chOff x="3840" y="1872"/>
            <a:chExt cx="1143" cy="960"/>
          </a:xfrm>
        </p:grpSpPr>
        <p:grpSp>
          <p:nvGrpSpPr>
            <p:cNvPr id="203811" name="Group 33"/>
            <p:cNvGrpSpPr>
              <a:grpSpLocks/>
            </p:cNvGrpSpPr>
            <p:nvPr/>
          </p:nvGrpSpPr>
          <p:grpSpPr bwMode="auto">
            <a:xfrm>
              <a:off x="4560" y="2688"/>
              <a:ext cx="336" cy="144"/>
              <a:chOff x="1344" y="2304"/>
              <a:chExt cx="336" cy="144"/>
            </a:xfrm>
          </p:grpSpPr>
          <p:sp>
            <p:nvSpPr>
              <p:cNvPr id="203812" name="Line 34"/>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3813" name="Oval 35"/>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3814" name="Group 36"/>
            <p:cNvGrpSpPr>
              <a:grpSpLocks/>
            </p:cNvGrpSpPr>
            <p:nvPr/>
          </p:nvGrpSpPr>
          <p:grpSpPr bwMode="auto">
            <a:xfrm>
              <a:off x="4224" y="1872"/>
              <a:ext cx="375" cy="480"/>
              <a:chOff x="2304" y="3312"/>
              <a:chExt cx="375" cy="480"/>
            </a:xfrm>
          </p:grpSpPr>
          <p:sp>
            <p:nvSpPr>
              <p:cNvPr id="203815" name="Text Box 3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A</a:t>
                </a:r>
              </a:p>
            </p:txBody>
          </p:sp>
          <p:sp>
            <p:nvSpPr>
              <p:cNvPr id="203816" name="Text Box 3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3817" name="Group 39"/>
            <p:cNvGrpSpPr>
              <a:grpSpLocks/>
            </p:cNvGrpSpPr>
            <p:nvPr/>
          </p:nvGrpSpPr>
          <p:grpSpPr bwMode="auto">
            <a:xfrm>
              <a:off x="3840" y="1872"/>
              <a:ext cx="375" cy="480"/>
              <a:chOff x="2304" y="3312"/>
              <a:chExt cx="375" cy="480"/>
            </a:xfrm>
          </p:grpSpPr>
          <p:sp>
            <p:nvSpPr>
              <p:cNvPr id="203818" name="Text Box 4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C</a:t>
                </a:r>
              </a:p>
            </p:txBody>
          </p:sp>
          <p:sp>
            <p:nvSpPr>
              <p:cNvPr id="203819" name="Text Box 4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3</a:t>
                </a:r>
              </a:p>
            </p:txBody>
          </p:sp>
        </p:grpSp>
        <p:grpSp>
          <p:nvGrpSpPr>
            <p:cNvPr id="203820" name="Group 42"/>
            <p:cNvGrpSpPr>
              <a:grpSpLocks/>
            </p:cNvGrpSpPr>
            <p:nvPr/>
          </p:nvGrpSpPr>
          <p:grpSpPr bwMode="auto">
            <a:xfrm>
              <a:off x="4608" y="1872"/>
              <a:ext cx="375" cy="480"/>
              <a:chOff x="2304" y="3312"/>
              <a:chExt cx="375" cy="480"/>
            </a:xfrm>
          </p:grpSpPr>
          <p:sp>
            <p:nvSpPr>
              <p:cNvPr id="203821" name="Text Box 4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R</a:t>
                </a:r>
              </a:p>
            </p:txBody>
          </p:sp>
          <p:sp>
            <p:nvSpPr>
              <p:cNvPr id="203822" name="Text Box 4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grpSp>
        <p:nvGrpSpPr>
          <p:cNvPr id="203823" name="Group 45"/>
          <p:cNvGrpSpPr>
            <a:grpSpLocks/>
          </p:cNvGrpSpPr>
          <p:nvPr/>
        </p:nvGrpSpPr>
        <p:grpSpPr bwMode="auto">
          <a:xfrm>
            <a:off x="4070350" y="2971800"/>
            <a:ext cx="1828800" cy="762000"/>
            <a:chOff x="2592" y="1872"/>
            <a:chExt cx="1152" cy="480"/>
          </a:xfrm>
        </p:grpSpPr>
        <p:grpSp>
          <p:nvGrpSpPr>
            <p:cNvPr id="203824" name="Group 46"/>
            <p:cNvGrpSpPr>
              <a:grpSpLocks/>
            </p:cNvGrpSpPr>
            <p:nvPr/>
          </p:nvGrpSpPr>
          <p:grpSpPr bwMode="auto">
            <a:xfrm>
              <a:off x="2592" y="1872"/>
              <a:ext cx="375" cy="480"/>
              <a:chOff x="2304" y="3312"/>
              <a:chExt cx="375" cy="480"/>
            </a:xfrm>
          </p:grpSpPr>
          <p:sp>
            <p:nvSpPr>
              <p:cNvPr id="203825" name="Text Box 4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T</a:t>
                </a:r>
              </a:p>
            </p:txBody>
          </p:sp>
          <p:sp>
            <p:nvSpPr>
              <p:cNvPr id="203826" name="Text Box 4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3827" name="Group 49"/>
            <p:cNvGrpSpPr>
              <a:grpSpLocks/>
            </p:cNvGrpSpPr>
            <p:nvPr/>
          </p:nvGrpSpPr>
          <p:grpSpPr bwMode="auto">
            <a:xfrm>
              <a:off x="2976" y="1872"/>
              <a:ext cx="375" cy="480"/>
              <a:chOff x="2304" y="3312"/>
              <a:chExt cx="375" cy="480"/>
            </a:xfrm>
          </p:grpSpPr>
          <p:sp>
            <p:nvSpPr>
              <p:cNvPr id="203828" name="Text Box 5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H</a:t>
                </a:r>
              </a:p>
            </p:txBody>
          </p:sp>
          <p:sp>
            <p:nvSpPr>
              <p:cNvPr id="203829"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4</a:t>
                </a:r>
              </a:p>
            </p:txBody>
          </p:sp>
        </p:grpSp>
        <p:grpSp>
          <p:nvGrpSpPr>
            <p:cNvPr id="203830" name="Group 52"/>
            <p:cNvGrpSpPr>
              <a:grpSpLocks/>
            </p:cNvGrpSpPr>
            <p:nvPr/>
          </p:nvGrpSpPr>
          <p:grpSpPr bwMode="auto">
            <a:xfrm>
              <a:off x="3369" y="1872"/>
              <a:ext cx="375" cy="480"/>
              <a:chOff x="2304" y="3312"/>
              <a:chExt cx="375" cy="480"/>
            </a:xfrm>
          </p:grpSpPr>
          <p:sp>
            <p:nvSpPr>
              <p:cNvPr id="203831" name="Text Box 5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E</a:t>
                </a:r>
              </a:p>
            </p:txBody>
          </p:sp>
          <p:sp>
            <p:nvSpPr>
              <p:cNvPr id="203832" name="Text Box 5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sp>
        <p:nvSpPr>
          <p:cNvPr id="203833" name="AutoShape 55"/>
          <p:cNvSpPr>
            <a:spLocks noChangeArrowheads="1"/>
          </p:cNvSpPr>
          <p:nvPr/>
        </p:nvSpPr>
        <p:spPr bwMode="auto">
          <a:xfrm>
            <a:off x="2667000" y="4724400"/>
            <a:ext cx="1295400" cy="609600"/>
          </a:xfrm>
          <a:prstGeom prst="cloudCallout">
            <a:avLst>
              <a:gd name="adj1" fmla="val -72319"/>
              <a:gd name="adj2" fmla="val 27083"/>
            </a:avLst>
          </a:prstGeom>
          <a:noFill/>
          <a:ln w="9525">
            <a:solidFill>
              <a:srgbClr val="FF0000"/>
            </a:solidFill>
            <a:round/>
            <a:headEnd/>
            <a:tailEnd/>
          </a:ln>
        </p:spPr>
        <p:txBody>
          <a:bodyPr anchor="ctr"/>
          <a:lstStyle/>
          <a:p>
            <a:pPr algn="ctr" eaLnBrk="0" hangingPunct="0"/>
            <a:r>
              <a:rPr lang="en-US">
                <a:solidFill>
                  <a:srgbClr val="FF0000"/>
                </a:solidFill>
                <a:latin typeface="Lucida Console" pitchFamily="49" charset="0"/>
              </a:rPr>
              <a:t>whew</a:t>
            </a:r>
          </a:p>
        </p:txBody>
      </p:sp>
      <p:grpSp>
        <p:nvGrpSpPr>
          <p:cNvPr id="203834" name="Group 56"/>
          <p:cNvGrpSpPr>
            <a:grpSpLocks/>
          </p:cNvGrpSpPr>
          <p:nvPr/>
        </p:nvGrpSpPr>
        <p:grpSpPr bwMode="auto">
          <a:xfrm>
            <a:off x="3705225" y="4267200"/>
            <a:ext cx="533400" cy="228600"/>
            <a:chOff x="1344" y="2304"/>
            <a:chExt cx="336" cy="144"/>
          </a:xfrm>
        </p:grpSpPr>
        <p:sp>
          <p:nvSpPr>
            <p:cNvPr id="203835" name="Line 57"/>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3836" name="Oval 58"/>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3837" name="Group 59"/>
          <p:cNvGrpSpPr>
            <a:grpSpLocks/>
          </p:cNvGrpSpPr>
          <p:nvPr/>
        </p:nvGrpSpPr>
        <p:grpSpPr bwMode="auto">
          <a:xfrm>
            <a:off x="5730875" y="4267200"/>
            <a:ext cx="533400" cy="228600"/>
            <a:chOff x="1344" y="2304"/>
            <a:chExt cx="336" cy="144"/>
          </a:xfrm>
        </p:grpSpPr>
        <p:sp>
          <p:nvSpPr>
            <p:cNvPr id="203838" name="Line 60"/>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3839" name="Oval 61"/>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6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EE961D2-9B59-4D31-A403-D6D04045F1E1}" type="slidenum">
              <a:rPr lang="x-none" sz="1400">
                <a:latin typeface="Comic Sans MS" pitchFamily="66" charset="0"/>
                <a:cs typeface="Arial" pitchFamily="34" charset="0"/>
              </a:rPr>
              <a:pPr algn="r" eaLnBrk="0" hangingPunct="0"/>
              <a:t>88</a:t>
            </a:fld>
            <a:endParaRPr lang="en-US" sz="1400">
              <a:latin typeface="Comic Sans MS" pitchFamily="66" charset="0"/>
              <a:cs typeface="Arial" pitchFamily="34" charset="0"/>
            </a:endParaRPr>
          </a:p>
        </p:txBody>
      </p:sp>
      <p:sp>
        <p:nvSpPr>
          <p:cNvPr id="205828" name="AutoShape 2"/>
          <p:cNvSpPr>
            <a:spLocks noChangeArrowheads="1"/>
          </p:cNvSpPr>
          <p:nvPr/>
        </p:nvSpPr>
        <p:spPr bwMode="auto">
          <a:xfrm>
            <a:off x="152400" y="1676400"/>
            <a:ext cx="9144000" cy="2895600"/>
          </a:xfrm>
          <a:prstGeom prst="cloudCallout">
            <a:avLst>
              <a:gd name="adj1" fmla="val -27690"/>
              <a:gd name="adj2" fmla="val 76866"/>
            </a:avLst>
          </a:prstGeom>
          <a:solidFill>
            <a:schemeClr val="accent6">
              <a:lumMod val="20000"/>
              <a:lumOff val="80000"/>
            </a:schemeClr>
          </a:solidFill>
          <a:ln w="38100">
            <a:solidFill>
              <a:schemeClr val="accent6">
                <a:lumMod val="75000"/>
              </a:schemeClr>
            </a:solidFill>
            <a:round/>
            <a:headEnd/>
            <a:tailEnd/>
          </a:ln>
        </p:spPr>
        <p:txBody>
          <a:bodyPr anchor="ctr"/>
          <a:lstStyle/>
          <a:p>
            <a:pPr algn="ctr" eaLnBrk="0" hangingPunct="0"/>
            <a:endParaRPr lang="en-US" sz="4000">
              <a:solidFill>
                <a:srgbClr val="0000FF"/>
              </a:solidFill>
              <a:latin typeface="Lucida Console" pitchFamily="49" charset="0"/>
            </a:endParaRPr>
          </a:p>
        </p:txBody>
      </p:sp>
      <p:grpSp>
        <p:nvGrpSpPr>
          <p:cNvPr id="205829" name="Group 3"/>
          <p:cNvGrpSpPr>
            <a:grpSpLocks/>
          </p:cNvGrpSpPr>
          <p:nvPr/>
        </p:nvGrpSpPr>
        <p:grpSpPr bwMode="auto">
          <a:xfrm>
            <a:off x="7924800" y="3200400"/>
            <a:ext cx="595313" cy="762000"/>
            <a:chOff x="2304" y="3312"/>
            <a:chExt cx="375" cy="480"/>
          </a:xfrm>
        </p:grpSpPr>
        <p:sp>
          <p:nvSpPr>
            <p:cNvPr id="205830" name="Text Box 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S</a:t>
              </a:r>
            </a:p>
          </p:txBody>
        </p:sp>
        <p:sp>
          <p:nvSpPr>
            <p:cNvPr id="205831" name="Text Box 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sp>
        <p:nvSpPr>
          <p:cNvPr id="205832" name="Rectangle 6"/>
          <p:cNvSpPr>
            <a:spLocks noGrp="1" noChangeArrowheads="1"/>
          </p:cNvSpPr>
          <p:nvPr>
            <p:ph type="title" idx="4294967295"/>
          </p:nvPr>
        </p:nvSpPr>
        <p:spPr>
          <a:xfrm>
            <a:off x="715963" y="392113"/>
            <a:ext cx="7772400" cy="1143000"/>
          </a:xfrm>
        </p:spPr>
        <p:txBody>
          <a:bodyPr/>
          <a:lstStyle/>
          <a:p>
            <a:r>
              <a:rPr lang="en-US"/>
              <a:t>Let’s send another message</a:t>
            </a:r>
          </a:p>
        </p:txBody>
      </p:sp>
      <p:grpSp>
        <p:nvGrpSpPr>
          <p:cNvPr id="205833" name="Group 7"/>
          <p:cNvGrpSpPr>
            <a:grpSpLocks/>
          </p:cNvGrpSpPr>
          <p:nvPr/>
        </p:nvGrpSpPr>
        <p:grpSpPr bwMode="auto">
          <a:xfrm flipH="1">
            <a:off x="457200" y="5181600"/>
            <a:ext cx="1447800" cy="1295400"/>
            <a:chOff x="864" y="1968"/>
            <a:chExt cx="912" cy="816"/>
          </a:xfrm>
        </p:grpSpPr>
        <p:sp>
          <p:nvSpPr>
            <p:cNvPr id="205834" name="Freeform 8"/>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35" name="Freeform 9"/>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36" name="Freeform 10"/>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37" name="Freeform 11"/>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38" name="Freeform 12"/>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39" name="Freeform 13"/>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40" name="Freeform 14"/>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41" name="Freeform 15"/>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42" name="Freeform 16"/>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43" name="Freeform 17"/>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44" name="Freeform 18"/>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5845" name="Group 19"/>
          <p:cNvGrpSpPr>
            <a:grpSpLocks/>
          </p:cNvGrpSpPr>
          <p:nvPr/>
        </p:nvGrpSpPr>
        <p:grpSpPr bwMode="auto">
          <a:xfrm>
            <a:off x="1219200" y="2819400"/>
            <a:ext cx="595313" cy="762000"/>
            <a:chOff x="2304" y="3312"/>
            <a:chExt cx="375" cy="480"/>
          </a:xfrm>
        </p:grpSpPr>
        <p:sp>
          <p:nvSpPr>
            <p:cNvPr id="205846" name="Text Box 2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S</a:t>
              </a:r>
            </a:p>
          </p:txBody>
        </p:sp>
        <p:sp>
          <p:nvSpPr>
            <p:cNvPr id="205847" name="Text Box 2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48" name="Group 22"/>
          <p:cNvGrpSpPr>
            <a:grpSpLocks/>
          </p:cNvGrpSpPr>
          <p:nvPr/>
        </p:nvGrpSpPr>
        <p:grpSpPr bwMode="auto">
          <a:xfrm>
            <a:off x="1828800" y="2819400"/>
            <a:ext cx="595313" cy="762000"/>
            <a:chOff x="2304" y="3312"/>
            <a:chExt cx="375" cy="480"/>
          </a:xfrm>
        </p:grpSpPr>
        <p:sp>
          <p:nvSpPr>
            <p:cNvPr id="205849" name="Text Box 2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E</a:t>
              </a:r>
            </a:p>
          </p:txBody>
        </p:sp>
        <p:sp>
          <p:nvSpPr>
            <p:cNvPr id="205850" name="Text Box 2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51" name="Group 25"/>
          <p:cNvGrpSpPr>
            <a:grpSpLocks/>
          </p:cNvGrpSpPr>
          <p:nvPr/>
        </p:nvGrpSpPr>
        <p:grpSpPr bwMode="auto">
          <a:xfrm>
            <a:off x="2438400" y="2819400"/>
            <a:ext cx="595313" cy="762000"/>
            <a:chOff x="2304" y="3312"/>
            <a:chExt cx="375" cy="480"/>
          </a:xfrm>
        </p:grpSpPr>
        <p:sp>
          <p:nvSpPr>
            <p:cNvPr id="205852" name="Text Box 26"/>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5853" name="Text Box 2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54" name="Group 28"/>
          <p:cNvGrpSpPr>
            <a:grpSpLocks/>
          </p:cNvGrpSpPr>
          <p:nvPr/>
        </p:nvGrpSpPr>
        <p:grpSpPr bwMode="auto">
          <a:xfrm>
            <a:off x="3048000" y="2819400"/>
            <a:ext cx="595313" cy="762000"/>
            <a:chOff x="2304" y="3312"/>
            <a:chExt cx="375" cy="480"/>
          </a:xfrm>
        </p:grpSpPr>
        <p:sp>
          <p:nvSpPr>
            <p:cNvPr id="205855" name="Text Box 29"/>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5856" name="Text Box 30"/>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57" name="Group 31"/>
          <p:cNvGrpSpPr>
            <a:grpSpLocks/>
          </p:cNvGrpSpPr>
          <p:nvPr/>
        </p:nvGrpSpPr>
        <p:grpSpPr bwMode="auto">
          <a:xfrm>
            <a:off x="3962400" y="2819400"/>
            <a:ext cx="595313" cy="762000"/>
            <a:chOff x="2304" y="3312"/>
            <a:chExt cx="375" cy="480"/>
          </a:xfrm>
        </p:grpSpPr>
        <p:sp>
          <p:nvSpPr>
            <p:cNvPr id="205858" name="Text Box 32"/>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5859" name="Text Box 33"/>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60" name="Group 34"/>
          <p:cNvGrpSpPr>
            <a:grpSpLocks/>
          </p:cNvGrpSpPr>
          <p:nvPr/>
        </p:nvGrpSpPr>
        <p:grpSpPr bwMode="auto">
          <a:xfrm>
            <a:off x="5181600" y="2819400"/>
            <a:ext cx="595313" cy="762000"/>
            <a:chOff x="2304" y="3312"/>
            <a:chExt cx="375" cy="480"/>
          </a:xfrm>
        </p:grpSpPr>
        <p:sp>
          <p:nvSpPr>
            <p:cNvPr id="205861" name="Text Box 35"/>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V</a:t>
              </a:r>
            </a:p>
          </p:txBody>
        </p:sp>
        <p:sp>
          <p:nvSpPr>
            <p:cNvPr id="205862" name="Text Box 36"/>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4</a:t>
              </a:r>
            </a:p>
          </p:txBody>
        </p:sp>
      </p:grpSp>
      <p:grpSp>
        <p:nvGrpSpPr>
          <p:cNvPr id="205863" name="Group 37"/>
          <p:cNvGrpSpPr>
            <a:grpSpLocks/>
          </p:cNvGrpSpPr>
          <p:nvPr/>
        </p:nvGrpSpPr>
        <p:grpSpPr bwMode="auto">
          <a:xfrm>
            <a:off x="6629400" y="2514600"/>
            <a:ext cx="595313" cy="762000"/>
            <a:chOff x="2304" y="3312"/>
            <a:chExt cx="375" cy="480"/>
          </a:xfrm>
        </p:grpSpPr>
        <p:sp>
          <p:nvSpPr>
            <p:cNvPr id="205864" name="Text Box 38"/>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5865" name="Text Box 39"/>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66" name="Group 40"/>
          <p:cNvGrpSpPr>
            <a:grpSpLocks/>
          </p:cNvGrpSpPr>
          <p:nvPr/>
        </p:nvGrpSpPr>
        <p:grpSpPr bwMode="auto">
          <a:xfrm>
            <a:off x="7239000" y="2667000"/>
            <a:ext cx="595313" cy="762000"/>
            <a:chOff x="2304" y="3312"/>
            <a:chExt cx="375" cy="480"/>
          </a:xfrm>
        </p:grpSpPr>
        <p:sp>
          <p:nvSpPr>
            <p:cNvPr id="205867" name="Text Box 41"/>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A</a:t>
              </a:r>
            </a:p>
          </p:txBody>
        </p:sp>
        <p:sp>
          <p:nvSpPr>
            <p:cNvPr id="205868" name="Text Box 42"/>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69" name="Group 43"/>
          <p:cNvGrpSpPr>
            <a:grpSpLocks/>
          </p:cNvGrpSpPr>
          <p:nvPr/>
        </p:nvGrpSpPr>
        <p:grpSpPr bwMode="auto">
          <a:xfrm>
            <a:off x="6872288" y="3276600"/>
            <a:ext cx="595312" cy="762000"/>
            <a:chOff x="2304" y="3312"/>
            <a:chExt cx="375" cy="480"/>
          </a:xfrm>
        </p:grpSpPr>
        <p:sp>
          <p:nvSpPr>
            <p:cNvPr id="205870" name="Text Box 4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M</a:t>
              </a:r>
            </a:p>
          </p:txBody>
        </p:sp>
        <p:sp>
          <p:nvSpPr>
            <p:cNvPr id="205871" name="Text Box 4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3</a:t>
              </a:r>
            </a:p>
          </p:txBody>
        </p:sp>
      </p:grpSp>
      <p:grpSp>
        <p:nvGrpSpPr>
          <p:cNvPr id="205872" name="Group 46"/>
          <p:cNvGrpSpPr>
            <a:grpSpLocks/>
          </p:cNvGrpSpPr>
          <p:nvPr/>
        </p:nvGrpSpPr>
        <p:grpSpPr bwMode="auto">
          <a:xfrm>
            <a:off x="4572000" y="2819400"/>
            <a:ext cx="595313" cy="762000"/>
            <a:chOff x="2304" y="3312"/>
            <a:chExt cx="375" cy="480"/>
          </a:xfrm>
        </p:grpSpPr>
        <p:sp>
          <p:nvSpPr>
            <p:cNvPr id="205873" name="Text Box 4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A</a:t>
              </a:r>
            </a:p>
          </p:txBody>
        </p:sp>
        <p:sp>
          <p:nvSpPr>
            <p:cNvPr id="205874" name="Text Box 4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75" name="Group 49"/>
          <p:cNvGrpSpPr>
            <a:grpSpLocks/>
          </p:cNvGrpSpPr>
          <p:nvPr/>
        </p:nvGrpSpPr>
        <p:grpSpPr bwMode="auto">
          <a:xfrm>
            <a:off x="5791200" y="2819400"/>
            <a:ext cx="595313" cy="762000"/>
            <a:chOff x="2304" y="3312"/>
            <a:chExt cx="375" cy="480"/>
          </a:xfrm>
        </p:grpSpPr>
        <p:sp>
          <p:nvSpPr>
            <p:cNvPr id="205876" name="Text Box 5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A</a:t>
              </a:r>
            </a:p>
          </p:txBody>
        </p:sp>
        <p:sp>
          <p:nvSpPr>
            <p:cNvPr id="205877"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78" name="Group 52"/>
          <p:cNvGrpSpPr>
            <a:grpSpLocks/>
          </p:cNvGrpSpPr>
          <p:nvPr/>
        </p:nvGrpSpPr>
        <p:grpSpPr bwMode="auto">
          <a:xfrm>
            <a:off x="7543800" y="3276600"/>
            <a:ext cx="595313" cy="762000"/>
            <a:chOff x="2304" y="3312"/>
            <a:chExt cx="375" cy="480"/>
          </a:xfrm>
        </p:grpSpPr>
        <p:sp>
          <p:nvSpPr>
            <p:cNvPr id="205879" name="Text Box 5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P</a:t>
              </a:r>
            </a:p>
          </p:txBody>
        </p:sp>
        <p:sp>
          <p:nvSpPr>
            <p:cNvPr id="205880" name="Text Box 5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3</a:t>
              </a:r>
            </a:p>
          </p:txBody>
        </p:sp>
      </p:grpSp>
      <p:sp>
        <p:nvSpPr>
          <p:cNvPr id="5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78EC77E-9D22-4E31-94C3-11CC1F58FD87}" type="slidenum">
              <a:rPr lang="x-none" sz="1400">
                <a:latin typeface="Comic Sans MS" pitchFamily="66" charset="0"/>
                <a:cs typeface="Arial" pitchFamily="34" charset="0"/>
              </a:rPr>
              <a:pPr algn="r" eaLnBrk="0" hangingPunct="0"/>
              <a:t>89</a:t>
            </a:fld>
            <a:endParaRPr lang="en-US" sz="1400">
              <a:latin typeface="Comic Sans MS" pitchFamily="66" charset="0"/>
              <a:cs typeface="Arial" pitchFamily="34" charset="0"/>
            </a:endParaRPr>
          </a:p>
        </p:txBody>
      </p:sp>
      <p:sp>
        <p:nvSpPr>
          <p:cNvPr id="207876" name="Rectangle 2"/>
          <p:cNvSpPr>
            <a:spLocks noGrp="1" noChangeArrowheads="1"/>
          </p:cNvSpPr>
          <p:nvPr>
            <p:ph type="title" idx="4294967295"/>
          </p:nvPr>
        </p:nvSpPr>
        <p:spPr/>
        <p:txBody>
          <a:bodyPr/>
          <a:lstStyle/>
          <a:p>
            <a:r>
              <a:rPr lang="en-US"/>
              <a:t>Uh-Oh</a:t>
            </a:r>
          </a:p>
        </p:txBody>
      </p:sp>
      <p:sp>
        <p:nvSpPr>
          <p:cNvPr id="207877" name="AutoShape 3"/>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07878" name="Group 4"/>
          <p:cNvGrpSpPr>
            <a:grpSpLocks/>
          </p:cNvGrpSpPr>
          <p:nvPr/>
        </p:nvGrpSpPr>
        <p:grpSpPr bwMode="auto">
          <a:xfrm>
            <a:off x="1828800" y="4267200"/>
            <a:ext cx="533400" cy="228600"/>
            <a:chOff x="1344" y="2304"/>
            <a:chExt cx="336" cy="144"/>
          </a:xfrm>
        </p:grpSpPr>
        <p:sp>
          <p:nvSpPr>
            <p:cNvPr id="207879" name="Line 5"/>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7880" name="Oval 6"/>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7881" name="Group 7"/>
          <p:cNvGrpSpPr>
            <a:grpSpLocks/>
          </p:cNvGrpSpPr>
          <p:nvPr/>
        </p:nvGrpSpPr>
        <p:grpSpPr bwMode="auto">
          <a:xfrm>
            <a:off x="3632200" y="4267200"/>
            <a:ext cx="533400" cy="228600"/>
            <a:chOff x="1344" y="2304"/>
            <a:chExt cx="336" cy="144"/>
          </a:xfrm>
        </p:grpSpPr>
        <p:sp>
          <p:nvSpPr>
            <p:cNvPr id="207882" name="Line 8"/>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7883" name="Oval 9"/>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7884" name="Group 10"/>
          <p:cNvGrpSpPr>
            <a:grpSpLocks/>
          </p:cNvGrpSpPr>
          <p:nvPr/>
        </p:nvGrpSpPr>
        <p:grpSpPr bwMode="auto">
          <a:xfrm>
            <a:off x="7239000" y="4267200"/>
            <a:ext cx="533400" cy="228600"/>
            <a:chOff x="1344" y="2304"/>
            <a:chExt cx="336" cy="144"/>
          </a:xfrm>
        </p:grpSpPr>
        <p:sp>
          <p:nvSpPr>
            <p:cNvPr id="207885" name="Line 11"/>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7886" name="Oval 12"/>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7887" name="Group 13"/>
          <p:cNvGrpSpPr>
            <a:grpSpLocks/>
          </p:cNvGrpSpPr>
          <p:nvPr/>
        </p:nvGrpSpPr>
        <p:grpSpPr bwMode="auto">
          <a:xfrm flipH="1">
            <a:off x="914400" y="4953000"/>
            <a:ext cx="1447800" cy="1295400"/>
            <a:chOff x="864" y="1968"/>
            <a:chExt cx="912" cy="816"/>
          </a:xfrm>
        </p:grpSpPr>
        <p:sp>
          <p:nvSpPr>
            <p:cNvPr id="207888"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89"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0"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1" name="Freeform 1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2"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3"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4"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5" name="Freeform 2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6" name="Freeform 2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7" name="Freeform 2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8" name="Freeform 2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7899" name="Group 25"/>
          <p:cNvGrpSpPr>
            <a:grpSpLocks/>
          </p:cNvGrpSpPr>
          <p:nvPr/>
        </p:nvGrpSpPr>
        <p:grpSpPr bwMode="auto">
          <a:xfrm>
            <a:off x="6096000" y="2971800"/>
            <a:ext cx="1890713" cy="762000"/>
            <a:chOff x="3840" y="1872"/>
            <a:chExt cx="1191" cy="480"/>
          </a:xfrm>
        </p:grpSpPr>
        <p:grpSp>
          <p:nvGrpSpPr>
            <p:cNvPr id="207900" name="Group 26"/>
            <p:cNvGrpSpPr>
              <a:grpSpLocks/>
            </p:cNvGrpSpPr>
            <p:nvPr/>
          </p:nvGrpSpPr>
          <p:grpSpPr bwMode="auto">
            <a:xfrm>
              <a:off x="4224" y="1872"/>
              <a:ext cx="375" cy="480"/>
              <a:chOff x="2304" y="3312"/>
              <a:chExt cx="375" cy="480"/>
            </a:xfrm>
          </p:grpSpPr>
          <p:sp>
            <p:nvSpPr>
              <p:cNvPr id="207901" name="Text Box 2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A</a:t>
                </a:r>
              </a:p>
            </p:txBody>
          </p:sp>
          <p:sp>
            <p:nvSpPr>
              <p:cNvPr id="207902" name="Text Box 2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7903" name="Group 29"/>
            <p:cNvGrpSpPr>
              <a:grpSpLocks/>
            </p:cNvGrpSpPr>
            <p:nvPr/>
          </p:nvGrpSpPr>
          <p:grpSpPr bwMode="auto">
            <a:xfrm>
              <a:off x="3840" y="1872"/>
              <a:ext cx="375" cy="480"/>
              <a:chOff x="2304" y="3312"/>
              <a:chExt cx="375" cy="480"/>
            </a:xfrm>
          </p:grpSpPr>
          <p:sp>
            <p:nvSpPr>
              <p:cNvPr id="207904" name="Text Box 3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C</a:t>
                </a:r>
              </a:p>
            </p:txBody>
          </p:sp>
          <p:sp>
            <p:nvSpPr>
              <p:cNvPr id="207905" name="Text Box 3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3</a:t>
                </a:r>
              </a:p>
            </p:txBody>
          </p:sp>
        </p:grpSp>
        <p:grpSp>
          <p:nvGrpSpPr>
            <p:cNvPr id="207906" name="Group 32"/>
            <p:cNvGrpSpPr>
              <a:grpSpLocks/>
            </p:cNvGrpSpPr>
            <p:nvPr/>
          </p:nvGrpSpPr>
          <p:grpSpPr bwMode="auto">
            <a:xfrm>
              <a:off x="4656" y="1872"/>
              <a:ext cx="375" cy="480"/>
              <a:chOff x="2304" y="3312"/>
              <a:chExt cx="375" cy="480"/>
            </a:xfrm>
          </p:grpSpPr>
          <p:sp>
            <p:nvSpPr>
              <p:cNvPr id="207907" name="Text Box 3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R</a:t>
                </a:r>
              </a:p>
            </p:txBody>
          </p:sp>
          <p:sp>
            <p:nvSpPr>
              <p:cNvPr id="207908" name="Text Box 3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grpSp>
        <p:nvGrpSpPr>
          <p:cNvPr id="207909" name="Group 35"/>
          <p:cNvGrpSpPr>
            <a:grpSpLocks/>
          </p:cNvGrpSpPr>
          <p:nvPr/>
        </p:nvGrpSpPr>
        <p:grpSpPr bwMode="auto">
          <a:xfrm>
            <a:off x="3979863" y="2971800"/>
            <a:ext cx="1854200" cy="1524000"/>
            <a:chOff x="2592" y="1872"/>
            <a:chExt cx="1168" cy="960"/>
          </a:xfrm>
        </p:grpSpPr>
        <p:grpSp>
          <p:nvGrpSpPr>
            <p:cNvPr id="207910" name="Group 36"/>
            <p:cNvGrpSpPr>
              <a:grpSpLocks/>
            </p:cNvGrpSpPr>
            <p:nvPr/>
          </p:nvGrpSpPr>
          <p:grpSpPr bwMode="auto">
            <a:xfrm>
              <a:off x="3424" y="2688"/>
              <a:ext cx="336" cy="144"/>
              <a:chOff x="1344" y="2304"/>
              <a:chExt cx="336" cy="144"/>
            </a:xfrm>
          </p:grpSpPr>
          <p:sp>
            <p:nvSpPr>
              <p:cNvPr id="207911" name="Line 37"/>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7912" name="Oval 38"/>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7913" name="Group 39"/>
            <p:cNvGrpSpPr>
              <a:grpSpLocks/>
            </p:cNvGrpSpPr>
            <p:nvPr/>
          </p:nvGrpSpPr>
          <p:grpSpPr bwMode="auto">
            <a:xfrm>
              <a:off x="2592" y="1872"/>
              <a:ext cx="375" cy="480"/>
              <a:chOff x="2304" y="3312"/>
              <a:chExt cx="375" cy="480"/>
            </a:xfrm>
          </p:grpSpPr>
          <p:sp>
            <p:nvSpPr>
              <p:cNvPr id="207914" name="Text Box 4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T</a:t>
                </a:r>
              </a:p>
            </p:txBody>
          </p:sp>
          <p:sp>
            <p:nvSpPr>
              <p:cNvPr id="207915" name="Text Box 4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7916" name="Group 42"/>
            <p:cNvGrpSpPr>
              <a:grpSpLocks/>
            </p:cNvGrpSpPr>
            <p:nvPr/>
          </p:nvGrpSpPr>
          <p:grpSpPr bwMode="auto">
            <a:xfrm>
              <a:off x="2976" y="1872"/>
              <a:ext cx="375" cy="480"/>
              <a:chOff x="2304" y="3312"/>
              <a:chExt cx="375" cy="480"/>
            </a:xfrm>
          </p:grpSpPr>
          <p:sp>
            <p:nvSpPr>
              <p:cNvPr id="207917" name="Text Box 4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H</a:t>
                </a:r>
              </a:p>
            </p:txBody>
          </p:sp>
          <p:sp>
            <p:nvSpPr>
              <p:cNvPr id="207918" name="Text Box 4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4</a:t>
                </a:r>
              </a:p>
            </p:txBody>
          </p:sp>
        </p:grpSp>
        <p:grpSp>
          <p:nvGrpSpPr>
            <p:cNvPr id="207919" name="Group 45"/>
            <p:cNvGrpSpPr>
              <a:grpSpLocks/>
            </p:cNvGrpSpPr>
            <p:nvPr/>
          </p:nvGrpSpPr>
          <p:grpSpPr bwMode="auto">
            <a:xfrm>
              <a:off x="3369" y="1872"/>
              <a:ext cx="375" cy="480"/>
              <a:chOff x="2304" y="3312"/>
              <a:chExt cx="375" cy="480"/>
            </a:xfrm>
          </p:grpSpPr>
          <p:sp>
            <p:nvSpPr>
              <p:cNvPr id="207920" name="Text Box 46"/>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E</a:t>
                </a:r>
              </a:p>
            </p:txBody>
          </p:sp>
          <p:sp>
            <p:nvSpPr>
              <p:cNvPr id="207921" name="Text Box 4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grpSp>
        <p:nvGrpSpPr>
          <p:cNvPr id="207922" name="Group 48"/>
          <p:cNvGrpSpPr>
            <a:grpSpLocks/>
          </p:cNvGrpSpPr>
          <p:nvPr/>
        </p:nvGrpSpPr>
        <p:grpSpPr bwMode="auto">
          <a:xfrm>
            <a:off x="1295400" y="2971800"/>
            <a:ext cx="2424113" cy="762000"/>
            <a:chOff x="816" y="1872"/>
            <a:chExt cx="1527" cy="480"/>
          </a:xfrm>
        </p:grpSpPr>
        <p:grpSp>
          <p:nvGrpSpPr>
            <p:cNvPr id="207923" name="Group 49"/>
            <p:cNvGrpSpPr>
              <a:grpSpLocks/>
            </p:cNvGrpSpPr>
            <p:nvPr/>
          </p:nvGrpSpPr>
          <p:grpSpPr bwMode="auto">
            <a:xfrm>
              <a:off x="816" y="1872"/>
              <a:ext cx="375" cy="480"/>
              <a:chOff x="2304" y="3312"/>
              <a:chExt cx="375" cy="480"/>
            </a:xfrm>
          </p:grpSpPr>
          <p:sp>
            <p:nvSpPr>
              <p:cNvPr id="207924" name="Text Box 5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S</a:t>
                </a:r>
              </a:p>
            </p:txBody>
          </p:sp>
          <p:sp>
            <p:nvSpPr>
              <p:cNvPr id="207925"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7926" name="Group 52"/>
            <p:cNvGrpSpPr>
              <a:grpSpLocks/>
            </p:cNvGrpSpPr>
            <p:nvPr/>
          </p:nvGrpSpPr>
          <p:grpSpPr bwMode="auto">
            <a:xfrm>
              <a:off x="1200" y="1872"/>
              <a:ext cx="375" cy="480"/>
              <a:chOff x="2304" y="3312"/>
              <a:chExt cx="375" cy="480"/>
            </a:xfrm>
          </p:grpSpPr>
          <p:sp>
            <p:nvSpPr>
              <p:cNvPr id="207927" name="Text Box 5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E</a:t>
                </a:r>
              </a:p>
            </p:txBody>
          </p:sp>
          <p:sp>
            <p:nvSpPr>
              <p:cNvPr id="207928" name="Text Box 5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7929" name="Group 55"/>
            <p:cNvGrpSpPr>
              <a:grpSpLocks/>
            </p:cNvGrpSpPr>
            <p:nvPr/>
          </p:nvGrpSpPr>
          <p:grpSpPr bwMode="auto">
            <a:xfrm>
              <a:off x="1584" y="1872"/>
              <a:ext cx="375" cy="480"/>
              <a:chOff x="2304" y="3312"/>
              <a:chExt cx="375" cy="480"/>
            </a:xfrm>
          </p:grpSpPr>
          <p:sp>
            <p:nvSpPr>
              <p:cNvPr id="207930" name="Text Box 56"/>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7931" name="Text Box 5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7932" name="Group 58"/>
            <p:cNvGrpSpPr>
              <a:grpSpLocks/>
            </p:cNvGrpSpPr>
            <p:nvPr/>
          </p:nvGrpSpPr>
          <p:grpSpPr bwMode="auto">
            <a:xfrm>
              <a:off x="1968" y="1872"/>
              <a:ext cx="375" cy="480"/>
              <a:chOff x="2304" y="3312"/>
              <a:chExt cx="375" cy="480"/>
            </a:xfrm>
          </p:grpSpPr>
          <p:sp>
            <p:nvSpPr>
              <p:cNvPr id="207933" name="Text Box 59"/>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7934" name="Text Box 60"/>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grpSp>
        <p:nvGrpSpPr>
          <p:cNvPr id="207935" name="Group 61"/>
          <p:cNvGrpSpPr>
            <a:grpSpLocks/>
          </p:cNvGrpSpPr>
          <p:nvPr/>
        </p:nvGrpSpPr>
        <p:grpSpPr bwMode="auto">
          <a:xfrm>
            <a:off x="3200400" y="4038600"/>
            <a:ext cx="595313" cy="762000"/>
            <a:chOff x="2304" y="3312"/>
            <a:chExt cx="375" cy="480"/>
          </a:xfrm>
        </p:grpSpPr>
        <p:sp>
          <p:nvSpPr>
            <p:cNvPr id="207936" name="Text Box 62"/>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7937" name="Text Box 63"/>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7938" name="Group 64"/>
          <p:cNvGrpSpPr>
            <a:grpSpLocks/>
          </p:cNvGrpSpPr>
          <p:nvPr/>
        </p:nvGrpSpPr>
        <p:grpSpPr bwMode="auto">
          <a:xfrm>
            <a:off x="7086600" y="4876800"/>
            <a:ext cx="1447800" cy="1295400"/>
            <a:chOff x="4464" y="3072"/>
            <a:chExt cx="912" cy="816"/>
          </a:xfrm>
        </p:grpSpPr>
        <p:sp>
          <p:nvSpPr>
            <p:cNvPr id="207939" name="Freeform 65"/>
            <p:cNvSpPr>
              <a:spLocks/>
            </p:cNvSpPr>
            <p:nvPr/>
          </p:nvSpPr>
          <p:spPr bwMode="auto">
            <a:xfrm>
              <a:off x="5232" y="33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0" name="Freeform 66"/>
            <p:cNvSpPr>
              <a:spLocks/>
            </p:cNvSpPr>
            <p:nvPr/>
          </p:nvSpPr>
          <p:spPr bwMode="auto">
            <a:xfrm>
              <a:off x="5088" y="32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1" name="Freeform 67"/>
            <p:cNvSpPr>
              <a:spLocks/>
            </p:cNvSpPr>
            <p:nvPr/>
          </p:nvSpPr>
          <p:spPr bwMode="auto">
            <a:xfrm>
              <a:off x="4944" y="31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2" name="Freeform 68"/>
            <p:cNvSpPr>
              <a:spLocks/>
            </p:cNvSpPr>
            <p:nvPr/>
          </p:nvSpPr>
          <p:spPr bwMode="auto">
            <a:xfrm>
              <a:off x="4800" y="3072"/>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3" name="Freeform 69"/>
            <p:cNvSpPr>
              <a:spLocks/>
            </p:cNvSpPr>
            <p:nvPr/>
          </p:nvSpPr>
          <p:spPr bwMode="auto">
            <a:xfrm>
              <a:off x="4539" y="307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4" name="Freeform 70"/>
            <p:cNvSpPr>
              <a:spLocks/>
            </p:cNvSpPr>
            <p:nvPr/>
          </p:nvSpPr>
          <p:spPr bwMode="auto">
            <a:xfrm>
              <a:off x="4549" y="316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5" name="Freeform 71"/>
            <p:cNvSpPr>
              <a:spLocks/>
            </p:cNvSpPr>
            <p:nvPr/>
          </p:nvSpPr>
          <p:spPr bwMode="auto">
            <a:xfrm>
              <a:off x="5024" y="340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6" name="Freeform 72"/>
            <p:cNvSpPr>
              <a:spLocks/>
            </p:cNvSpPr>
            <p:nvPr/>
          </p:nvSpPr>
          <p:spPr bwMode="auto">
            <a:xfrm>
              <a:off x="4800" y="3552"/>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7" name="Freeform 73"/>
            <p:cNvSpPr>
              <a:spLocks/>
            </p:cNvSpPr>
            <p:nvPr/>
          </p:nvSpPr>
          <p:spPr bwMode="auto">
            <a:xfrm>
              <a:off x="4656" y="3456"/>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8" name="Freeform 74"/>
            <p:cNvSpPr>
              <a:spLocks/>
            </p:cNvSpPr>
            <p:nvPr/>
          </p:nvSpPr>
          <p:spPr bwMode="auto">
            <a:xfrm>
              <a:off x="4560" y="33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9" name="Freeform 75"/>
            <p:cNvSpPr>
              <a:spLocks/>
            </p:cNvSpPr>
            <p:nvPr/>
          </p:nvSpPr>
          <p:spPr bwMode="auto">
            <a:xfrm>
              <a:off x="4464" y="3264"/>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07950" name="AutoShape 76"/>
          <p:cNvSpPr>
            <a:spLocks noChangeArrowheads="1"/>
          </p:cNvSpPr>
          <p:nvPr/>
        </p:nvSpPr>
        <p:spPr bwMode="auto">
          <a:xfrm>
            <a:off x="4572000" y="5105400"/>
            <a:ext cx="1981200" cy="762000"/>
          </a:xfrm>
          <a:prstGeom prst="cloudCallout">
            <a:avLst>
              <a:gd name="adj1" fmla="val 72755"/>
              <a:gd name="adj2" fmla="val -48125"/>
            </a:avLst>
          </a:prstGeom>
          <a:noFill/>
          <a:ln w="38100">
            <a:solidFill>
              <a:srgbClr val="0000FF"/>
            </a:solidFill>
            <a:round/>
            <a:headEnd/>
            <a:tailEnd/>
          </a:ln>
        </p:spPr>
        <p:txBody>
          <a:bodyPr anchor="ctr"/>
          <a:lstStyle/>
          <a:p>
            <a:pPr algn="ctr" eaLnBrk="0" hangingPunct="0"/>
            <a:r>
              <a:rPr lang="en-US" sz="4000">
                <a:solidFill>
                  <a:srgbClr val="0000FF"/>
                </a:solidFill>
                <a:latin typeface="Lucida Console" pitchFamily="49" charset="0"/>
              </a:rPr>
              <a:t>OK</a:t>
            </a:r>
          </a:p>
        </p:txBody>
      </p:sp>
      <p:sp>
        <p:nvSpPr>
          <p:cNvPr id="207951" name="Freeform 77"/>
          <p:cNvSpPr>
            <a:spLocks/>
          </p:cNvSpPr>
          <p:nvPr/>
        </p:nvSpPr>
        <p:spPr bwMode="auto">
          <a:xfrm>
            <a:off x="1600200" y="4441825"/>
            <a:ext cx="1766888" cy="587375"/>
          </a:xfrm>
          <a:custGeom>
            <a:avLst/>
            <a:gdLst>
              <a:gd name="T0" fmla="*/ 0 w 1113"/>
              <a:gd name="T1" fmla="*/ 2147483647 h 370"/>
              <a:gd name="T2" fmla="*/ 2147483647 w 1113"/>
              <a:gd name="T3" fmla="*/ 0 h 370"/>
              <a:gd name="T4" fmla="*/ 2147483647 w 1113"/>
              <a:gd name="T5" fmla="*/ 2147483647 h 370"/>
              <a:gd name="T6" fmla="*/ 0 60000 65536"/>
              <a:gd name="T7" fmla="*/ 0 60000 65536"/>
              <a:gd name="T8" fmla="*/ 0 60000 65536"/>
              <a:gd name="T9" fmla="*/ 0 w 1113"/>
              <a:gd name="T10" fmla="*/ 0 h 370"/>
              <a:gd name="T11" fmla="*/ 1113 w 1113"/>
              <a:gd name="T12" fmla="*/ 370 h 370"/>
            </a:gdLst>
            <a:ahLst/>
            <a:cxnLst>
              <a:cxn ang="T6">
                <a:pos x="T0" y="T1"/>
              </a:cxn>
              <a:cxn ang="T7">
                <a:pos x="T2" y="T3"/>
              </a:cxn>
              <a:cxn ang="T8">
                <a:pos x="T4" y="T5"/>
              </a:cxn>
            </a:cxnLst>
            <a:rect l="T9" t="T10" r="T11" b="T12"/>
            <a:pathLst>
              <a:path w="1113" h="370">
                <a:moveTo>
                  <a:pt x="0" y="370"/>
                </a:moveTo>
                <a:lnTo>
                  <a:pt x="1113" y="0"/>
                </a:lnTo>
                <a:lnTo>
                  <a:pt x="25" y="283"/>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8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B97B272-AA31-4654-8778-5BFB6A0BD61E}" type="slidenum">
              <a:rPr lang="x-none" sz="1400">
                <a:latin typeface="Comic Sans MS" pitchFamily="66" charset="0"/>
                <a:cs typeface="Arial" pitchFamily="34" charset="0"/>
              </a:rPr>
              <a:pPr algn="r" eaLnBrk="0" hangingPunct="0"/>
              <a:t>9</a:t>
            </a:fld>
            <a:endParaRPr lang="en-US" sz="1400">
              <a:latin typeface="Comic Sans MS" pitchFamily="66" charset="0"/>
              <a:cs typeface="Arial" pitchFamily="34" charset="0"/>
            </a:endParaRPr>
          </a:p>
        </p:txBody>
      </p:sp>
      <p:sp>
        <p:nvSpPr>
          <p:cNvPr id="41988" name="Rectangle 2"/>
          <p:cNvSpPr>
            <a:spLocks noGrp="1" noChangeArrowheads="1"/>
          </p:cNvSpPr>
          <p:nvPr>
            <p:ph type="title" idx="4294967295"/>
          </p:nvPr>
        </p:nvSpPr>
        <p:spPr/>
        <p:txBody>
          <a:bodyPr/>
          <a:lstStyle/>
          <a:p>
            <a:r>
              <a:rPr lang="en-US"/>
              <a:t>Concurrency Jargon</a:t>
            </a:r>
          </a:p>
        </p:txBody>
      </p:sp>
      <p:sp>
        <p:nvSpPr>
          <p:cNvPr id="41989" name="Rectangle 3"/>
          <p:cNvSpPr>
            <a:spLocks noGrp="1" noChangeArrowheads="1"/>
          </p:cNvSpPr>
          <p:nvPr>
            <p:ph type="body" idx="4294967295"/>
          </p:nvPr>
        </p:nvSpPr>
        <p:spPr/>
        <p:txBody>
          <a:bodyPr/>
          <a:lstStyle/>
          <a:p>
            <a:r>
              <a:rPr lang="en-US"/>
              <a:t>Hardware</a:t>
            </a:r>
          </a:p>
          <a:p>
            <a:pPr lvl="1"/>
            <a:r>
              <a:rPr lang="en-US"/>
              <a:t>Processors</a:t>
            </a:r>
          </a:p>
          <a:p>
            <a:r>
              <a:rPr lang="en-US"/>
              <a:t>Software</a:t>
            </a:r>
          </a:p>
          <a:p>
            <a:pPr lvl="1"/>
            <a:r>
              <a:rPr lang="en-US"/>
              <a:t>Threads, processes</a:t>
            </a:r>
          </a:p>
          <a:p>
            <a:r>
              <a:rPr lang="en-US"/>
              <a:t>Sometimes OK to confuse them, sometimes not.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D2D12F4-9AC9-4686-8F30-C67FC3E7A9A9}" type="slidenum">
              <a:rPr lang="x-none" sz="1400">
                <a:latin typeface="Comic Sans MS" pitchFamily="66" charset="0"/>
                <a:cs typeface="Arial" pitchFamily="34" charset="0"/>
              </a:rPr>
              <a:pPr algn="r" eaLnBrk="0" hangingPunct="0"/>
              <a:t>90</a:t>
            </a:fld>
            <a:endParaRPr lang="en-US" sz="1400">
              <a:latin typeface="Comic Sans MS" pitchFamily="66" charset="0"/>
              <a:cs typeface="Arial" pitchFamily="34" charset="0"/>
            </a:endParaRPr>
          </a:p>
        </p:txBody>
      </p:sp>
      <p:sp>
        <p:nvSpPr>
          <p:cNvPr id="209924" name="Rectangle 2"/>
          <p:cNvSpPr>
            <a:spLocks noGrp="1" noChangeArrowheads="1"/>
          </p:cNvSpPr>
          <p:nvPr>
            <p:ph type="title" idx="4294967295"/>
          </p:nvPr>
        </p:nvSpPr>
        <p:spPr/>
        <p:txBody>
          <a:bodyPr/>
          <a:lstStyle/>
          <a:p>
            <a:r>
              <a:rPr lang="en-US"/>
              <a:t>Readers/Writers</a:t>
            </a:r>
          </a:p>
        </p:txBody>
      </p:sp>
      <p:sp>
        <p:nvSpPr>
          <p:cNvPr id="209925" name="Rectangle 3"/>
          <p:cNvSpPr>
            <a:spLocks noGrp="1" noChangeArrowheads="1"/>
          </p:cNvSpPr>
          <p:nvPr>
            <p:ph type="body" idx="4294967295"/>
          </p:nvPr>
        </p:nvSpPr>
        <p:spPr/>
        <p:txBody>
          <a:bodyPr/>
          <a:lstStyle/>
          <a:p>
            <a:r>
              <a:rPr lang="en-US"/>
              <a:t>Devise a protocol so that</a:t>
            </a:r>
          </a:p>
          <a:p>
            <a:pPr lvl="1"/>
            <a:r>
              <a:rPr lang="en-US"/>
              <a:t>Writer writes one letter at a time</a:t>
            </a:r>
          </a:p>
          <a:p>
            <a:pPr lvl="1"/>
            <a:r>
              <a:rPr lang="en-US"/>
              <a:t>Reader reads one letter at a time</a:t>
            </a:r>
          </a:p>
          <a:p>
            <a:pPr lvl="1"/>
            <a:r>
              <a:rPr lang="en-US"/>
              <a:t>Reader sees “snapshot”</a:t>
            </a:r>
          </a:p>
          <a:p>
            <a:pPr lvl="2"/>
            <a:r>
              <a:rPr lang="en-US"/>
              <a:t>Old message or new message</a:t>
            </a:r>
          </a:p>
          <a:p>
            <a:pPr lvl="2"/>
            <a:r>
              <a:rPr lang="en-US"/>
              <a:t>No mixed messages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90C4EFA7-20D5-44BF-95A3-0769C5702053}" type="slidenum">
              <a:rPr lang="x-none" sz="1400">
                <a:latin typeface="Comic Sans MS" pitchFamily="66" charset="0"/>
                <a:cs typeface="Arial" pitchFamily="34" charset="0"/>
              </a:rPr>
              <a:pPr algn="r" eaLnBrk="0" hangingPunct="0"/>
              <a:t>91</a:t>
            </a:fld>
            <a:endParaRPr lang="en-US" sz="1400">
              <a:latin typeface="Comic Sans MS" pitchFamily="66" charset="0"/>
              <a:cs typeface="Arial" pitchFamily="34" charset="0"/>
            </a:endParaRPr>
          </a:p>
        </p:txBody>
      </p:sp>
      <p:sp>
        <p:nvSpPr>
          <p:cNvPr id="211972" name="Rectangle 2"/>
          <p:cNvSpPr>
            <a:spLocks noGrp="1" noChangeArrowheads="1"/>
          </p:cNvSpPr>
          <p:nvPr>
            <p:ph type="title" idx="4294967295"/>
          </p:nvPr>
        </p:nvSpPr>
        <p:spPr>
          <a:xfrm>
            <a:off x="685800" y="609600"/>
            <a:ext cx="8047038" cy="1143000"/>
          </a:xfrm>
        </p:spPr>
        <p:txBody>
          <a:bodyPr/>
          <a:lstStyle/>
          <a:p>
            <a:r>
              <a:rPr lang="en-US"/>
              <a:t>Readers/Writers (continued)</a:t>
            </a:r>
          </a:p>
        </p:txBody>
      </p:sp>
      <p:sp>
        <p:nvSpPr>
          <p:cNvPr id="211973" name="Rectangle 3"/>
          <p:cNvSpPr>
            <a:spLocks noGrp="1" noChangeArrowheads="1"/>
          </p:cNvSpPr>
          <p:nvPr>
            <p:ph type="body" idx="4294967295"/>
          </p:nvPr>
        </p:nvSpPr>
        <p:spPr/>
        <p:txBody>
          <a:bodyPr/>
          <a:lstStyle/>
          <a:p>
            <a:r>
              <a:rPr lang="en-US"/>
              <a:t>Easy with mutual exclusion</a:t>
            </a:r>
          </a:p>
          <a:p>
            <a:r>
              <a:rPr lang="en-US"/>
              <a:t>But mutual exclusion requires </a:t>
            </a:r>
            <a:r>
              <a:rPr lang="en-US">
                <a:solidFill>
                  <a:schemeClr val="tx1"/>
                </a:solidFill>
              </a:rPr>
              <a:t>waiting</a:t>
            </a:r>
          </a:p>
          <a:p>
            <a:pPr lvl="1"/>
            <a:r>
              <a:rPr lang="en-US"/>
              <a:t>One </a:t>
            </a:r>
            <a:r>
              <a:rPr lang="en-US">
                <a:solidFill>
                  <a:schemeClr val="tx1"/>
                </a:solidFill>
              </a:rPr>
              <a:t>waits</a:t>
            </a:r>
            <a:r>
              <a:rPr lang="en-US"/>
              <a:t> for the other</a:t>
            </a:r>
          </a:p>
          <a:p>
            <a:pPr lvl="1"/>
            <a:r>
              <a:rPr lang="en-US"/>
              <a:t>Everyone executes </a:t>
            </a:r>
            <a:r>
              <a:rPr lang="en-US">
                <a:solidFill>
                  <a:schemeClr val="tx1"/>
                </a:solidFill>
              </a:rPr>
              <a:t>sequentially</a:t>
            </a:r>
          </a:p>
          <a:p>
            <a:r>
              <a:rPr lang="en-US"/>
              <a:t>Remarkably</a:t>
            </a:r>
          </a:p>
          <a:p>
            <a:pPr lvl="1"/>
            <a:r>
              <a:rPr lang="en-US"/>
              <a:t>We can solve R/W without mutual exclusion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21401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588D6C3-1CA5-4AA0-9071-03B8EAFC288C}" type="slidenum">
              <a:rPr lang="x-none" sz="1400">
                <a:latin typeface="Comic Sans MS" pitchFamily="66" charset="0"/>
                <a:cs typeface="Arial" pitchFamily="34" charset="0"/>
              </a:rPr>
              <a:pPr algn="r" eaLnBrk="0" hangingPunct="0"/>
              <a:t>92</a:t>
            </a:fld>
            <a:endParaRPr lang="en-US" sz="1400">
              <a:latin typeface="Comic Sans MS" pitchFamily="66" charset="0"/>
              <a:cs typeface="Arial" pitchFamily="34" charset="0"/>
            </a:endParaRPr>
          </a:p>
        </p:txBody>
      </p:sp>
      <p:sp>
        <p:nvSpPr>
          <p:cNvPr id="214020" name="Rectangle 2"/>
          <p:cNvSpPr>
            <a:spLocks noGrp="1" noChangeArrowheads="1"/>
          </p:cNvSpPr>
          <p:nvPr>
            <p:ph type="title" idx="4294967295"/>
          </p:nvPr>
        </p:nvSpPr>
        <p:spPr/>
        <p:txBody>
          <a:bodyPr/>
          <a:lstStyle/>
          <a:p>
            <a:r>
              <a:rPr lang="en-US"/>
              <a:t>Esoteric?</a:t>
            </a:r>
          </a:p>
        </p:txBody>
      </p:sp>
      <p:sp>
        <p:nvSpPr>
          <p:cNvPr id="214021" name="Rectangle 3"/>
          <p:cNvSpPr>
            <a:spLocks noGrp="1" noChangeArrowheads="1"/>
          </p:cNvSpPr>
          <p:nvPr>
            <p:ph type="body" idx="4294967295"/>
          </p:nvPr>
        </p:nvSpPr>
        <p:spPr/>
        <p:txBody>
          <a:bodyPr/>
          <a:lstStyle/>
          <a:p>
            <a:r>
              <a:rPr lang="en-US"/>
              <a:t>Java container </a:t>
            </a:r>
            <a:r>
              <a:rPr lang="en-US">
                <a:solidFill>
                  <a:schemeClr val="tx1"/>
                </a:solidFill>
                <a:latin typeface="Lucida Console" pitchFamily="49" charset="0"/>
              </a:rPr>
              <a:t>size()</a:t>
            </a:r>
            <a:r>
              <a:rPr lang="en-US"/>
              <a:t> method</a:t>
            </a:r>
          </a:p>
          <a:p>
            <a:r>
              <a:rPr lang="en-US"/>
              <a:t>Single shared counter?</a:t>
            </a:r>
          </a:p>
          <a:p>
            <a:pPr lvl="1"/>
            <a:r>
              <a:rPr lang="en-US"/>
              <a:t>incremented with each </a:t>
            </a:r>
            <a:r>
              <a:rPr lang="en-US">
                <a:solidFill>
                  <a:schemeClr val="tx1"/>
                </a:solidFill>
                <a:latin typeface="Lucida Console" pitchFamily="49" charset="0"/>
              </a:rPr>
              <a:t>add()</a:t>
            </a:r>
            <a:r>
              <a:rPr lang="en-US"/>
              <a:t> and</a:t>
            </a:r>
          </a:p>
          <a:p>
            <a:pPr lvl="1"/>
            <a:r>
              <a:rPr lang="en-US"/>
              <a:t>decremented with each </a:t>
            </a:r>
            <a:r>
              <a:rPr lang="en-US">
                <a:solidFill>
                  <a:schemeClr val="tx1"/>
                </a:solidFill>
                <a:latin typeface="Lucida Console" pitchFamily="49" charset="0"/>
              </a:rPr>
              <a:t>remove()</a:t>
            </a:r>
          </a:p>
          <a:p>
            <a:r>
              <a:rPr lang="en-US"/>
              <a:t>Threads wait to exclusively access counter</a:t>
            </a:r>
          </a:p>
        </p:txBody>
      </p:sp>
      <p:sp>
        <p:nvSpPr>
          <p:cNvPr id="6" name="TextBox 5"/>
          <p:cNvSpPr txBox="1">
            <a:spLocks noChangeArrowheads="1"/>
          </p:cNvSpPr>
          <p:nvPr/>
        </p:nvSpPr>
        <p:spPr bwMode="auto">
          <a:xfrm rot="-2082795">
            <a:off x="5648325" y="4259263"/>
            <a:ext cx="2816225" cy="1076325"/>
          </a:xfrm>
          <a:prstGeom prst="rect">
            <a:avLst/>
          </a:prstGeom>
          <a:solidFill>
            <a:schemeClr val="bg1"/>
          </a:solidFill>
          <a:ln w="9525">
            <a:solidFill>
              <a:srgbClr val="FF0000"/>
            </a:solidFill>
            <a:miter lim="800000"/>
            <a:headEnd/>
            <a:tailEnd/>
          </a:ln>
        </p:spPr>
        <p:txBody>
          <a:bodyPr wrap="none">
            <a:spAutoFit/>
          </a:bodyPr>
          <a:lstStyle/>
          <a:p>
            <a:pPr algn="ctr" eaLnBrk="0" hangingPunct="0"/>
            <a:r>
              <a:rPr lang="en-US" sz="3200" b="1" dirty="0">
                <a:solidFill>
                  <a:srgbClr val="FF0000"/>
                </a:solidFill>
                <a:latin typeface="+mj-lt"/>
              </a:rPr>
              <a:t>performance</a:t>
            </a:r>
            <a:r>
              <a:rPr lang="en-US" sz="3200" b="1" dirty="0">
                <a:solidFill>
                  <a:srgbClr val="FF0000"/>
                </a:solidFill>
                <a:latin typeface="+mj-lt"/>
                <a:sym typeface="Wingdings" pitchFamily="2" charset="2"/>
              </a:rPr>
              <a:t> </a:t>
            </a:r>
          </a:p>
          <a:p>
            <a:pPr algn="ctr" eaLnBrk="0" hangingPunct="0"/>
            <a:r>
              <a:rPr lang="en-US" sz="3200" b="1" dirty="0">
                <a:solidFill>
                  <a:srgbClr val="FF0000"/>
                </a:solidFill>
                <a:latin typeface="+mj-lt"/>
                <a:sym typeface="Wingdings" pitchFamily="2" charset="2"/>
              </a:rPr>
              <a:t>b</a:t>
            </a:r>
            <a:r>
              <a:rPr lang="en-US" sz="3200" b="1" dirty="0">
                <a:solidFill>
                  <a:srgbClr val="FF0000"/>
                </a:solidFill>
                <a:latin typeface="+mj-lt"/>
              </a:rPr>
              <a:t>ottleneck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9455C45-FD78-42CF-8F39-FE153E677E94}" type="slidenum">
              <a:rPr lang="x-none" sz="1400">
                <a:latin typeface="Comic Sans MS" pitchFamily="66" charset="0"/>
                <a:cs typeface="Arial" pitchFamily="34" charset="0"/>
              </a:rPr>
              <a:pPr algn="r" eaLnBrk="0" hangingPunct="0"/>
              <a:t>93</a:t>
            </a:fld>
            <a:endParaRPr lang="en-US" sz="1400">
              <a:latin typeface="Comic Sans MS" pitchFamily="66" charset="0"/>
              <a:cs typeface="Arial" pitchFamily="34" charset="0"/>
            </a:endParaRPr>
          </a:p>
        </p:txBody>
      </p:sp>
      <p:sp>
        <p:nvSpPr>
          <p:cNvPr id="216068" name="Rectangle 2"/>
          <p:cNvSpPr>
            <a:spLocks noGrp="1" noChangeArrowheads="1"/>
          </p:cNvSpPr>
          <p:nvPr>
            <p:ph type="title" idx="4294967295"/>
          </p:nvPr>
        </p:nvSpPr>
        <p:spPr/>
        <p:txBody>
          <a:bodyPr/>
          <a:lstStyle/>
          <a:p>
            <a:r>
              <a:rPr lang="en-US"/>
              <a:t>Readers/Writers Solution</a:t>
            </a:r>
          </a:p>
        </p:txBody>
      </p:sp>
      <p:sp>
        <p:nvSpPr>
          <p:cNvPr id="216069" name="Rectangle 3"/>
          <p:cNvSpPr>
            <a:spLocks noGrp="1" noChangeArrowheads="1"/>
          </p:cNvSpPr>
          <p:nvPr>
            <p:ph type="body" idx="4294967295"/>
          </p:nvPr>
        </p:nvSpPr>
        <p:spPr/>
        <p:txBody>
          <a:bodyPr/>
          <a:lstStyle/>
          <a:p>
            <a:r>
              <a:rPr lang="en-US"/>
              <a:t>Each thread </a:t>
            </a:r>
            <a:r>
              <a:rPr lang="en-US">
                <a:solidFill>
                  <a:schemeClr val="tx1"/>
                </a:solidFill>
              </a:rPr>
              <a:t>i </a:t>
            </a:r>
            <a:r>
              <a:rPr lang="en-US"/>
              <a:t>has </a:t>
            </a:r>
            <a:r>
              <a:rPr lang="en-US">
                <a:solidFill>
                  <a:schemeClr val="tx1"/>
                </a:solidFill>
                <a:latin typeface="Lucida Console" pitchFamily="49" charset="0"/>
              </a:rPr>
              <a:t>size[i] </a:t>
            </a:r>
            <a:r>
              <a:rPr lang="en-US"/>
              <a:t>counter </a:t>
            </a:r>
          </a:p>
          <a:p>
            <a:pPr lvl="1"/>
            <a:r>
              <a:rPr lang="en-US"/>
              <a:t>only it increments or decrements.  </a:t>
            </a:r>
          </a:p>
          <a:p>
            <a:r>
              <a:rPr lang="en-US"/>
              <a:t>To get object’s size, a thread reads a “snapshot” of all counters</a:t>
            </a:r>
          </a:p>
          <a:p>
            <a:r>
              <a:rPr lang="en-US"/>
              <a:t>This eliminates the bottleneck</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00CDBB6-0521-4057-B8ED-F5C7A335A103}" type="slidenum">
              <a:rPr lang="x-none" sz="1400">
                <a:latin typeface="Comic Sans MS" pitchFamily="66" charset="0"/>
                <a:cs typeface="Arial" pitchFamily="34" charset="0"/>
              </a:rPr>
              <a:pPr algn="r" eaLnBrk="0" hangingPunct="0"/>
              <a:t>94</a:t>
            </a:fld>
            <a:endParaRPr lang="en-US" sz="1400">
              <a:latin typeface="Comic Sans MS" pitchFamily="66" charset="0"/>
              <a:cs typeface="Arial" pitchFamily="34" charset="0"/>
            </a:endParaRPr>
          </a:p>
        </p:txBody>
      </p:sp>
      <p:sp>
        <p:nvSpPr>
          <p:cNvPr id="218116" name="Rectangle 2"/>
          <p:cNvSpPr>
            <a:spLocks noGrp="1" noChangeArrowheads="1"/>
          </p:cNvSpPr>
          <p:nvPr>
            <p:ph type="title" idx="4294967295"/>
          </p:nvPr>
        </p:nvSpPr>
        <p:spPr/>
        <p:txBody>
          <a:bodyPr/>
          <a:lstStyle/>
          <a:p>
            <a:r>
              <a:rPr lang="en-US"/>
              <a:t>Why do we care?</a:t>
            </a:r>
          </a:p>
        </p:txBody>
      </p:sp>
      <p:sp>
        <p:nvSpPr>
          <p:cNvPr id="218117" name="Rectangle 3"/>
          <p:cNvSpPr>
            <a:spLocks noGrp="1" noChangeArrowheads="1"/>
          </p:cNvSpPr>
          <p:nvPr>
            <p:ph type="body" idx="4294967295"/>
          </p:nvPr>
        </p:nvSpPr>
        <p:spPr/>
        <p:txBody>
          <a:bodyPr/>
          <a:lstStyle/>
          <a:p>
            <a:r>
              <a:rPr lang="en-US"/>
              <a:t>We want as much of the code as possible to execute concurrently (in parallel)</a:t>
            </a:r>
          </a:p>
          <a:p>
            <a:r>
              <a:rPr lang="en-US"/>
              <a:t>A larger sequential part implies reduced performance  </a:t>
            </a:r>
          </a:p>
          <a:p>
            <a:r>
              <a:rPr lang="en-US">
                <a:solidFill>
                  <a:srgbClr val="FF3300"/>
                </a:solidFill>
              </a:rPr>
              <a:t>Amdahl’s law:</a:t>
            </a:r>
            <a:r>
              <a:rPr lang="en-US"/>
              <a:t> this relation is not linear…</a:t>
            </a:r>
          </a:p>
          <a:p>
            <a:endParaRPr lang="en-US"/>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p>
            <a:r>
              <a:rPr lang="en-US">
                <a:latin typeface="+mj-lt"/>
              </a:rPr>
              <a:t>Art of Multiprocessor Programming</a:t>
            </a:r>
          </a:p>
        </p:txBody>
      </p:sp>
      <p:sp>
        <p:nvSpPr>
          <p:cNvPr id="22016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5EA6534-5EFF-461C-A28C-B75DFE6A4E93}" type="slidenum">
              <a:rPr lang="x-none" sz="1400">
                <a:latin typeface="+mj-lt"/>
                <a:cs typeface="Arial" pitchFamily="34" charset="0"/>
              </a:rPr>
              <a:pPr algn="r" eaLnBrk="0" hangingPunct="0"/>
              <a:t>95</a:t>
            </a:fld>
            <a:endParaRPr lang="en-US" sz="1400">
              <a:latin typeface="+mj-lt"/>
              <a:cs typeface="Arial" pitchFamily="34" charset="0"/>
            </a:endParaRPr>
          </a:p>
        </p:txBody>
      </p:sp>
      <p:pic>
        <p:nvPicPr>
          <p:cNvPr id="220164" name="Picture 2" descr="magic"/>
          <p:cNvPicPr>
            <a:picLocks noChangeAspect="1" noChangeArrowheads="1"/>
          </p:cNvPicPr>
          <p:nvPr/>
        </p:nvPicPr>
        <p:blipFill>
          <a:blip r:embed="rId3" cstate="print"/>
          <a:srcRect/>
          <a:stretch>
            <a:fillRect/>
          </a:stretch>
        </p:blipFill>
        <p:spPr bwMode="auto">
          <a:xfrm>
            <a:off x="2563813" y="2230765"/>
            <a:ext cx="127000" cy="127000"/>
          </a:xfrm>
          <a:prstGeom prst="rect">
            <a:avLst/>
          </a:prstGeom>
          <a:noFill/>
          <a:ln w="9525">
            <a:noFill/>
            <a:miter lim="800000"/>
            <a:headEnd/>
            <a:tailEnd/>
          </a:ln>
        </p:spPr>
      </p:pic>
      <p:sp>
        <p:nvSpPr>
          <p:cNvPr id="220165" name="Rectangle 3"/>
          <p:cNvSpPr>
            <a:spLocks noGrp="1" noChangeArrowheads="1"/>
          </p:cNvSpPr>
          <p:nvPr>
            <p:ph type="title" idx="4294967295"/>
          </p:nvPr>
        </p:nvSpPr>
        <p:spPr/>
        <p:txBody>
          <a:bodyPr/>
          <a:lstStyle/>
          <a:p>
            <a:r>
              <a:rPr lang="en-US" dirty="0"/>
              <a:t>Amdahl’s Law</a:t>
            </a:r>
          </a:p>
        </p:txBody>
      </p:sp>
      <p:sp>
        <p:nvSpPr>
          <p:cNvPr id="220167" name="Text Box 5"/>
          <p:cNvSpPr txBox="1">
            <a:spLocks noChangeArrowheads="1"/>
          </p:cNvSpPr>
          <p:nvPr/>
        </p:nvSpPr>
        <p:spPr bwMode="auto">
          <a:xfrm>
            <a:off x="1119188" y="2876878"/>
            <a:ext cx="3784600" cy="762000"/>
          </a:xfrm>
          <a:prstGeom prst="rect">
            <a:avLst/>
          </a:prstGeom>
          <a:noFill/>
          <a:ln w="9525">
            <a:noFill/>
            <a:miter lim="800000"/>
            <a:headEnd/>
            <a:tailEnd/>
          </a:ln>
        </p:spPr>
        <p:txBody>
          <a:bodyPr>
            <a:spAutoFit/>
          </a:bodyPr>
          <a:lstStyle/>
          <a:p>
            <a:pPr eaLnBrk="0" hangingPunct="0"/>
            <a:r>
              <a:rPr lang="en-US" sz="4400" dirty="0">
                <a:solidFill>
                  <a:srgbClr val="0000FF"/>
                </a:solidFill>
                <a:latin typeface="+mj-lt"/>
              </a:rPr>
              <a:t>Speedup=</a:t>
            </a:r>
          </a:p>
        </p:txBody>
      </p:sp>
      <p:sp>
        <p:nvSpPr>
          <p:cNvPr id="11" name="TextBox 10"/>
          <p:cNvSpPr txBox="1"/>
          <p:nvPr/>
        </p:nvSpPr>
        <p:spPr>
          <a:xfrm>
            <a:off x="4275745" y="2557790"/>
            <a:ext cx="3945311" cy="523220"/>
          </a:xfrm>
          <a:prstGeom prst="rect">
            <a:avLst/>
          </a:prstGeom>
          <a:noFill/>
        </p:spPr>
        <p:txBody>
          <a:bodyPr wrap="none" rtlCol="0">
            <a:spAutoFit/>
          </a:bodyPr>
          <a:lstStyle/>
          <a:p>
            <a:r>
              <a:rPr lang="en-US" sz="2800" dirty="0" smtClean="0"/>
              <a:t>1</a:t>
            </a:r>
            <a:r>
              <a:rPr lang="en-US" sz="2800" dirty="0" smtClean="0">
                <a:solidFill>
                  <a:srgbClr val="0066FF"/>
                </a:solidFill>
              </a:rPr>
              <a:t>-thread execution time</a:t>
            </a:r>
            <a:endParaRPr lang="en-US" sz="2800" dirty="0">
              <a:solidFill>
                <a:srgbClr val="0066FF"/>
              </a:solidFill>
            </a:endParaRPr>
          </a:p>
        </p:txBody>
      </p:sp>
      <p:sp>
        <p:nvSpPr>
          <p:cNvPr id="12" name="TextBox 11"/>
          <p:cNvSpPr txBox="1"/>
          <p:nvPr/>
        </p:nvSpPr>
        <p:spPr>
          <a:xfrm>
            <a:off x="4275745" y="3319790"/>
            <a:ext cx="3945311" cy="523220"/>
          </a:xfrm>
          <a:prstGeom prst="rect">
            <a:avLst/>
          </a:prstGeom>
          <a:noFill/>
        </p:spPr>
        <p:txBody>
          <a:bodyPr wrap="none" rtlCol="0">
            <a:spAutoFit/>
          </a:bodyPr>
          <a:lstStyle/>
          <a:p>
            <a:r>
              <a:rPr lang="en-US" sz="2800" i="1" dirty="0" smtClean="0"/>
              <a:t>n</a:t>
            </a:r>
            <a:r>
              <a:rPr lang="en-US" sz="2800" dirty="0" smtClean="0">
                <a:solidFill>
                  <a:srgbClr val="0066FF"/>
                </a:solidFill>
              </a:rPr>
              <a:t>-thread execution time</a:t>
            </a:r>
            <a:endParaRPr lang="en-US" sz="2800" dirty="0">
              <a:solidFill>
                <a:srgbClr val="0066FF"/>
              </a:solidFill>
            </a:endParaRPr>
          </a:p>
        </p:txBody>
      </p:sp>
      <p:cxnSp>
        <p:nvCxnSpPr>
          <p:cNvPr id="14" name="Straight Connector 13"/>
          <p:cNvCxnSpPr/>
          <p:nvPr/>
        </p:nvCxnSpPr>
        <p:spPr>
          <a:xfrm>
            <a:off x="4267200" y="3200400"/>
            <a:ext cx="396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22221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D8E9881-A1AC-454A-BA52-852BE72137E0}" type="slidenum">
              <a:rPr lang="x-none" sz="1400">
                <a:latin typeface="+mj-lt"/>
                <a:cs typeface="Arial" pitchFamily="34" charset="0"/>
              </a:rPr>
              <a:pPr algn="r" eaLnBrk="0" hangingPunct="0"/>
              <a:t>96</a:t>
            </a:fld>
            <a:endParaRPr lang="en-US" sz="1400">
              <a:latin typeface="+mj-lt"/>
              <a:cs typeface="Arial" pitchFamily="34" charset="0"/>
            </a:endParaRPr>
          </a:p>
        </p:txBody>
      </p:sp>
      <p:pic>
        <p:nvPicPr>
          <p:cNvPr id="222212"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22213" name="Rectangle 3"/>
          <p:cNvSpPr>
            <a:spLocks noGrp="1" noChangeArrowheads="1"/>
          </p:cNvSpPr>
          <p:nvPr>
            <p:ph type="title" idx="4294967295"/>
          </p:nvPr>
        </p:nvSpPr>
        <p:spPr/>
        <p:txBody>
          <a:bodyPr/>
          <a:lstStyle/>
          <a:p>
            <a:r>
              <a:rPr lang="en-US"/>
              <a:t>Amdahl’s Law</a:t>
            </a:r>
          </a:p>
        </p:txBody>
      </p:sp>
      <p:sp>
        <p:nvSpPr>
          <p:cNvPr id="222215" name="Text Box 5"/>
          <p:cNvSpPr txBox="1">
            <a:spLocks noChangeArrowheads="1"/>
          </p:cNvSpPr>
          <p:nvPr/>
        </p:nvSpPr>
        <p:spPr bwMode="auto">
          <a:xfrm>
            <a:off x="922563" y="3124200"/>
            <a:ext cx="2898550" cy="769441"/>
          </a:xfrm>
          <a:prstGeom prst="rect">
            <a:avLst/>
          </a:prstGeom>
          <a:noFill/>
          <a:ln w="9525">
            <a:noFill/>
            <a:miter lim="800000"/>
            <a:headEnd/>
            <a:tailEnd/>
          </a:ln>
        </p:spPr>
        <p:txBody>
          <a:bodyPr wrap="none">
            <a:spAutoFit/>
          </a:bodyPr>
          <a:lstStyle/>
          <a:p>
            <a:pPr algn="r" eaLnBrk="0" hangingPunct="0"/>
            <a:r>
              <a:rPr lang="en-US" sz="4400" b="1" dirty="0">
                <a:solidFill>
                  <a:srgbClr val="0000FF"/>
                </a:solidFill>
                <a:latin typeface="+mj-lt"/>
              </a:rPr>
              <a:t>Speedup=</a:t>
            </a:r>
          </a:p>
        </p:txBody>
      </p:sp>
      <p:pic>
        <p:nvPicPr>
          <p:cNvPr id="9" name="Picture 8" descr="TP_tmp.emf"/>
          <p:cNvPicPr>
            <a:picLocks noChangeAspect="1"/>
          </p:cNvPicPr>
          <p:nvPr>
            <p:custDataLst>
              <p:tags r:id="rId1"/>
            </p:custDataLst>
          </p:nvPr>
        </p:nvPicPr>
        <p:blipFill>
          <a:blip r:embed="rId5" cstate="print"/>
          <a:stretch>
            <a:fillRect/>
          </a:stretch>
        </p:blipFill>
        <p:spPr>
          <a:xfrm>
            <a:off x="4038600" y="2514600"/>
            <a:ext cx="4062002" cy="2438400"/>
          </a:xfrm>
          <a:prstGeom prst="rect">
            <a:avLst/>
          </a:prstGeom>
        </p:spPr>
      </p:pic>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P_tmp.emf"/>
          <p:cNvPicPr>
            <a:picLocks noChangeAspect="1"/>
          </p:cNvPicPr>
          <p:nvPr>
            <p:custDataLst>
              <p:tags r:id="rId1"/>
            </p:custDataLst>
          </p:nvPr>
        </p:nvPicPr>
        <p:blipFill>
          <a:blip r:embed="rId4" cstate="print"/>
          <a:stretch>
            <a:fillRect/>
          </a:stretch>
        </p:blipFill>
        <p:spPr>
          <a:xfrm>
            <a:off x="4038600" y="2514600"/>
            <a:ext cx="4062002" cy="2438400"/>
          </a:xfrm>
          <a:prstGeom prst="rect">
            <a:avLst/>
          </a:prstGeom>
        </p:spPr>
      </p:pic>
      <p:sp>
        <p:nvSpPr>
          <p:cNvPr id="9" name="Footer Placeholder 1"/>
          <p:cNvSpPr>
            <a:spLocks noGrp="1"/>
          </p:cNvSpPr>
          <p:nvPr>
            <p:ph type="ftr" sz="quarter" idx="10"/>
          </p:nvPr>
        </p:nvSpPr>
        <p:spPr/>
        <p:txBody>
          <a:bodyPr/>
          <a:lstStyle/>
          <a:p>
            <a:r>
              <a:rPr lang="en-US">
                <a:latin typeface="+mj-lt"/>
              </a:rPr>
              <a:t>Art of Multiprocessor Programming</a:t>
            </a:r>
          </a:p>
        </p:txBody>
      </p:sp>
      <p:sp>
        <p:nvSpPr>
          <p:cNvPr id="22425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842803E-AC44-4A84-9FA3-649F56F21132}" type="slidenum">
              <a:rPr lang="x-none" sz="1400">
                <a:latin typeface="Comic Sans MS" pitchFamily="66" charset="0"/>
                <a:cs typeface="Arial" pitchFamily="34" charset="0"/>
              </a:rPr>
              <a:pPr algn="r" eaLnBrk="0" hangingPunct="0"/>
              <a:t>97</a:t>
            </a:fld>
            <a:endParaRPr lang="en-US" sz="1400">
              <a:latin typeface="Comic Sans MS" pitchFamily="66" charset="0"/>
              <a:cs typeface="Arial" pitchFamily="34" charset="0"/>
            </a:endParaRPr>
          </a:p>
        </p:txBody>
      </p:sp>
      <p:pic>
        <p:nvPicPr>
          <p:cNvPr id="224260" name="Picture 2" descr="magic"/>
          <p:cNvPicPr>
            <a:picLocks noChangeAspect="1" noChangeArrowheads="1"/>
          </p:cNvPicPr>
          <p:nvPr/>
        </p:nvPicPr>
        <p:blipFill>
          <a:blip r:embed="rId5" cstate="print"/>
          <a:srcRect/>
          <a:stretch>
            <a:fillRect/>
          </a:stretch>
        </p:blipFill>
        <p:spPr bwMode="auto">
          <a:xfrm>
            <a:off x="2540000" y="2540000"/>
            <a:ext cx="127000" cy="127000"/>
          </a:xfrm>
          <a:prstGeom prst="rect">
            <a:avLst/>
          </a:prstGeom>
          <a:noFill/>
          <a:ln w="9525">
            <a:noFill/>
            <a:miter lim="800000"/>
            <a:headEnd/>
            <a:tailEnd/>
          </a:ln>
        </p:spPr>
      </p:pic>
      <p:sp>
        <p:nvSpPr>
          <p:cNvPr id="224261" name="Rectangle 3"/>
          <p:cNvSpPr>
            <a:spLocks noGrp="1" noChangeArrowheads="1"/>
          </p:cNvSpPr>
          <p:nvPr>
            <p:ph type="title" idx="4294967295"/>
          </p:nvPr>
        </p:nvSpPr>
        <p:spPr/>
        <p:txBody>
          <a:bodyPr/>
          <a:lstStyle/>
          <a:p>
            <a:r>
              <a:rPr lang="en-US"/>
              <a:t>Amdahl’s Law</a:t>
            </a:r>
          </a:p>
        </p:txBody>
      </p:sp>
      <p:sp>
        <p:nvSpPr>
          <p:cNvPr id="224263" name="Text Box 5"/>
          <p:cNvSpPr txBox="1">
            <a:spLocks noChangeArrowheads="1"/>
          </p:cNvSpPr>
          <p:nvPr/>
        </p:nvSpPr>
        <p:spPr bwMode="auto">
          <a:xfrm>
            <a:off x="922563" y="3124200"/>
            <a:ext cx="2898550" cy="769441"/>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mj-lt"/>
              </a:rPr>
              <a:t>Speedup=</a:t>
            </a:r>
          </a:p>
        </p:txBody>
      </p:sp>
      <p:sp>
        <p:nvSpPr>
          <p:cNvPr id="224264" name="AutoShape 6"/>
          <p:cNvSpPr>
            <a:spLocks noChangeArrowheads="1"/>
          </p:cNvSpPr>
          <p:nvPr/>
        </p:nvSpPr>
        <p:spPr bwMode="auto">
          <a:xfrm>
            <a:off x="7239000" y="3624263"/>
            <a:ext cx="990600" cy="771525"/>
          </a:xfrm>
          <a:prstGeom prst="wedgeRoundRectCallout">
            <a:avLst>
              <a:gd name="adj1" fmla="val 14904"/>
              <a:gd name="adj2" fmla="val -111935"/>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4265"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Parallel fraction</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P_tmp.emf"/>
          <p:cNvPicPr>
            <a:picLocks noChangeAspect="1"/>
          </p:cNvPicPr>
          <p:nvPr>
            <p:custDataLst>
              <p:tags r:id="rId1"/>
            </p:custDataLst>
          </p:nvPr>
        </p:nvPicPr>
        <p:blipFill>
          <a:blip r:embed="rId4" cstate="print"/>
          <a:stretch>
            <a:fillRect/>
          </a:stretch>
        </p:blipFill>
        <p:spPr>
          <a:xfrm>
            <a:off x="4038600" y="2514600"/>
            <a:ext cx="4062002" cy="2438400"/>
          </a:xfrm>
          <a:prstGeom prst="rect">
            <a:avLst/>
          </a:prstGeom>
        </p:spPr>
      </p:pic>
      <p:sp>
        <p:nvSpPr>
          <p:cNvPr id="9" name="Footer Placeholder 1"/>
          <p:cNvSpPr>
            <a:spLocks noGrp="1"/>
          </p:cNvSpPr>
          <p:nvPr>
            <p:ph type="ftr" sz="quarter" idx="10"/>
          </p:nvPr>
        </p:nvSpPr>
        <p:spPr/>
        <p:txBody>
          <a:bodyPr/>
          <a:lstStyle/>
          <a:p>
            <a:r>
              <a:rPr lang="en-US">
                <a:latin typeface="+mj-lt"/>
              </a:rPr>
              <a:t>Art of Multiprocessor Programming</a:t>
            </a:r>
          </a:p>
        </p:txBody>
      </p:sp>
      <p:sp>
        <p:nvSpPr>
          <p:cNvPr id="22425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842803E-AC44-4A84-9FA3-649F56F21132}" type="slidenum">
              <a:rPr lang="x-none" sz="1400">
                <a:latin typeface="Comic Sans MS" pitchFamily="66" charset="0"/>
                <a:cs typeface="Arial" pitchFamily="34" charset="0"/>
              </a:rPr>
              <a:pPr algn="r" eaLnBrk="0" hangingPunct="0"/>
              <a:t>98</a:t>
            </a:fld>
            <a:endParaRPr lang="en-US" sz="1400">
              <a:latin typeface="Comic Sans MS" pitchFamily="66" charset="0"/>
              <a:cs typeface="Arial" pitchFamily="34" charset="0"/>
            </a:endParaRPr>
          </a:p>
        </p:txBody>
      </p:sp>
      <p:pic>
        <p:nvPicPr>
          <p:cNvPr id="224260" name="Picture 2" descr="magic"/>
          <p:cNvPicPr>
            <a:picLocks noChangeAspect="1" noChangeArrowheads="1"/>
          </p:cNvPicPr>
          <p:nvPr/>
        </p:nvPicPr>
        <p:blipFill>
          <a:blip r:embed="rId5" cstate="print"/>
          <a:srcRect/>
          <a:stretch>
            <a:fillRect/>
          </a:stretch>
        </p:blipFill>
        <p:spPr bwMode="auto">
          <a:xfrm>
            <a:off x="2540000" y="2540000"/>
            <a:ext cx="127000" cy="127000"/>
          </a:xfrm>
          <a:prstGeom prst="rect">
            <a:avLst/>
          </a:prstGeom>
          <a:noFill/>
          <a:ln w="9525">
            <a:noFill/>
            <a:miter lim="800000"/>
            <a:headEnd/>
            <a:tailEnd/>
          </a:ln>
        </p:spPr>
      </p:pic>
      <p:sp>
        <p:nvSpPr>
          <p:cNvPr id="224261" name="Rectangle 3"/>
          <p:cNvSpPr>
            <a:spLocks noGrp="1" noChangeArrowheads="1"/>
          </p:cNvSpPr>
          <p:nvPr>
            <p:ph type="title" idx="4294967295"/>
          </p:nvPr>
        </p:nvSpPr>
        <p:spPr/>
        <p:txBody>
          <a:bodyPr/>
          <a:lstStyle/>
          <a:p>
            <a:r>
              <a:rPr lang="en-US"/>
              <a:t>Amdahl’s Law</a:t>
            </a:r>
          </a:p>
        </p:txBody>
      </p:sp>
      <p:sp>
        <p:nvSpPr>
          <p:cNvPr id="224263" name="Text Box 5"/>
          <p:cNvSpPr txBox="1">
            <a:spLocks noChangeArrowheads="1"/>
          </p:cNvSpPr>
          <p:nvPr/>
        </p:nvSpPr>
        <p:spPr bwMode="auto">
          <a:xfrm>
            <a:off x="922563" y="3124200"/>
            <a:ext cx="2898550" cy="769441"/>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mj-lt"/>
              </a:rPr>
              <a:t>Speedup=</a:t>
            </a:r>
          </a:p>
        </p:txBody>
      </p:sp>
      <p:sp>
        <p:nvSpPr>
          <p:cNvPr id="224264" name="AutoShape 6"/>
          <p:cNvSpPr>
            <a:spLocks noChangeArrowheads="1"/>
          </p:cNvSpPr>
          <p:nvPr/>
        </p:nvSpPr>
        <p:spPr bwMode="auto">
          <a:xfrm>
            <a:off x="7239000" y="3624263"/>
            <a:ext cx="990600" cy="771525"/>
          </a:xfrm>
          <a:prstGeom prst="wedgeRoundRectCallout">
            <a:avLst>
              <a:gd name="adj1" fmla="val 14904"/>
              <a:gd name="adj2" fmla="val -111935"/>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4265"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Parallel fraction</a:t>
            </a:r>
          </a:p>
        </p:txBody>
      </p:sp>
      <p:sp>
        <p:nvSpPr>
          <p:cNvPr id="10" name="AutoShape 10"/>
          <p:cNvSpPr>
            <a:spLocks noChangeArrowheads="1"/>
          </p:cNvSpPr>
          <p:nvPr/>
        </p:nvSpPr>
        <p:spPr bwMode="auto">
          <a:xfrm>
            <a:off x="4157662" y="3843337"/>
            <a:ext cx="2166938" cy="957263"/>
          </a:xfrm>
          <a:prstGeom prst="wedgeRoundRectCallout">
            <a:avLst>
              <a:gd name="adj1" fmla="val -94833"/>
              <a:gd name="adj2" fmla="val -199917"/>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12" name="Text Box 11"/>
          <p:cNvSpPr txBox="1">
            <a:spLocks noChangeArrowheads="1"/>
          </p:cNvSpPr>
          <p:nvPr/>
        </p:nvSpPr>
        <p:spPr bwMode="auto">
          <a:xfrm>
            <a:off x="1033462" y="1785937"/>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Sequential fraction</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P_tmp.emf"/>
          <p:cNvPicPr>
            <a:picLocks noChangeAspect="1"/>
          </p:cNvPicPr>
          <p:nvPr>
            <p:custDataLst>
              <p:tags r:id="rId1"/>
            </p:custDataLst>
          </p:nvPr>
        </p:nvPicPr>
        <p:blipFill>
          <a:blip r:embed="rId4" cstate="print"/>
          <a:stretch>
            <a:fillRect/>
          </a:stretch>
        </p:blipFill>
        <p:spPr>
          <a:xfrm>
            <a:off x="4038600" y="2514600"/>
            <a:ext cx="4062002" cy="2438400"/>
          </a:xfrm>
          <a:prstGeom prst="rect">
            <a:avLst/>
          </a:prstGeom>
        </p:spPr>
      </p:pic>
      <p:sp>
        <p:nvSpPr>
          <p:cNvPr id="9" name="Footer Placeholder 1"/>
          <p:cNvSpPr>
            <a:spLocks noGrp="1"/>
          </p:cNvSpPr>
          <p:nvPr>
            <p:ph type="ftr" sz="quarter" idx="10"/>
          </p:nvPr>
        </p:nvSpPr>
        <p:spPr/>
        <p:txBody>
          <a:bodyPr/>
          <a:lstStyle/>
          <a:p>
            <a:r>
              <a:rPr lang="en-US" dirty="0">
                <a:latin typeface="+mj-lt"/>
              </a:rPr>
              <a:t>Art of Multiprocessor Programming</a:t>
            </a:r>
          </a:p>
        </p:txBody>
      </p:sp>
      <p:sp>
        <p:nvSpPr>
          <p:cNvPr id="22425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842803E-AC44-4A84-9FA3-649F56F21132}" type="slidenum">
              <a:rPr lang="x-none" sz="1400">
                <a:latin typeface="Comic Sans MS" pitchFamily="66" charset="0"/>
                <a:cs typeface="Arial" pitchFamily="34" charset="0"/>
              </a:rPr>
              <a:pPr algn="r" eaLnBrk="0" hangingPunct="0"/>
              <a:t>99</a:t>
            </a:fld>
            <a:endParaRPr lang="en-US" sz="1400">
              <a:latin typeface="Comic Sans MS" pitchFamily="66" charset="0"/>
              <a:cs typeface="Arial" pitchFamily="34" charset="0"/>
            </a:endParaRPr>
          </a:p>
        </p:txBody>
      </p:sp>
      <p:pic>
        <p:nvPicPr>
          <p:cNvPr id="224260" name="Picture 2" descr="magic"/>
          <p:cNvPicPr>
            <a:picLocks noChangeAspect="1" noChangeArrowheads="1"/>
          </p:cNvPicPr>
          <p:nvPr/>
        </p:nvPicPr>
        <p:blipFill>
          <a:blip r:embed="rId5" cstate="print"/>
          <a:srcRect/>
          <a:stretch>
            <a:fillRect/>
          </a:stretch>
        </p:blipFill>
        <p:spPr bwMode="auto">
          <a:xfrm>
            <a:off x="2540000" y="2540000"/>
            <a:ext cx="127000" cy="127000"/>
          </a:xfrm>
          <a:prstGeom prst="rect">
            <a:avLst/>
          </a:prstGeom>
          <a:noFill/>
          <a:ln w="9525">
            <a:noFill/>
            <a:miter lim="800000"/>
            <a:headEnd/>
            <a:tailEnd/>
          </a:ln>
        </p:spPr>
      </p:pic>
      <p:sp>
        <p:nvSpPr>
          <p:cNvPr id="224261" name="Rectangle 3"/>
          <p:cNvSpPr>
            <a:spLocks noGrp="1" noChangeArrowheads="1"/>
          </p:cNvSpPr>
          <p:nvPr>
            <p:ph type="title" idx="4294967295"/>
          </p:nvPr>
        </p:nvSpPr>
        <p:spPr/>
        <p:txBody>
          <a:bodyPr/>
          <a:lstStyle/>
          <a:p>
            <a:r>
              <a:rPr lang="en-US"/>
              <a:t>Amdahl’s Law</a:t>
            </a:r>
          </a:p>
        </p:txBody>
      </p:sp>
      <p:sp>
        <p:nvSpPr>
          <p:cNvPr id="224263" name="Text Box 5"/>
          <p:cNvSpPr txBox="1">
            <a:spLocks noChangeArrowheads="1"/>
          </p:cNvSpPr>
          <p:nvPr/>
        </p:nvSpPr>
        <p:spPr bwMode="auto">
          <a:xfrm>
            <a:off x="922563" y="3124200"/>
            <a:ext cx="2898550" cy="769441"/>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mj-lt"/>
              </a:rPr>
              <a:t>Speedup=</a:t>
            </a:r>
          </a:p>
        </p:txBody>
      </p:sp>
      <p:sp>
        <p:nvSpPr>
          <p:cNvPr id="224264" name="AutoShape 6"/>
          <p:cNvSpPr>
            <a:spLocks noChangeArrowheads="1"/>
          </p:cNvSpPr>
          <p:nvPr/>
        </p:nvSpPr>
        <p:spPr bwMode="auto">
          <a:xfrm>
            <a:off x="7239000" y="3624263"/>
            <a:ext cx="990600" cy="771525"/>
          </a:xfrm>
          <a:prstGeom prst="wedgeRoundRectCallout">
            <a:avLst>
              <a:gd name="adj1" fmla="val 14904"/>
              <a:gd name="adj2" fmla="val -111935"/>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4265"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Parallel fraction</a:t>
            </a:r>
          </a:p>
        </p:txBody>
      </p:sp>
      <p:sp>
        <p:nvSpPr>
          <p:cNvPr id="10" name="AutoShape 10"/>
          <p:cNvSpPr>
            <a:spLocks noChangeArrowheads="1"/>
          </p:cNvSpPr>
          <p:nvPr/>
        </p:nvSpPr>
        <p:spPr bwMode="auto">
          <a:xfrm>
            <a:off x="4157662" y="3843337"/>
            <a:ext cx="2166938" cy="957263"/>
          </a:xfrm>
          <a:prstGeom prst="wedgeRoundRectCallout">
            <a:avLst>
              <a:gd name="adj1" fmla="val -94833"/>
              <a:gd name="adj2" fmla="val -199917"/>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12" name="Text Box 11"/>
          <p:cNvSpPr txBox="1">
            <a:spLocks noChangeArrowheads="1"/>
          </p:cNvSpPr>
          <p:nvPr/>
        </p:nvSpPr>
        <p:spPr bwMode="auto">
          <a:xfrm>
            <a:off x="1033462" y="1785937"/>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Sequential fraction</a:t>
            </a:r>
          </a:p>
        </p:txBody>
      </p:sp>
      <p:sp>
        <p:nvSpPr>
          <p:cNvPr id="13" name="AutoShape 8"/>
          <p:cNvSpPr>
            <a:spLocks noChangeArrowheads="1"/>
          </p:cNvSpPr>
          <p:nvPr/>
        </p:nvSpPr>
        <p:spPr bwMode="auto">
          <a:xfrm>
            <a:off x="7239000" y="4419600"/>
            <a:ext cx="990600" cy="685800"/>
          </a:xfrm>
          <a:prstGeom prst="wedgeRoundRectCallout">
            <a:avLst>
              <a:gd name="adj1" fmla="val -350319"/>
              <a:gd name="adj2" fmla="val 55093"/>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14" name="Text Box 9"/>
          <p:cNvSpPr txBox="1">
            <a:spLocks noChangeArrowheads="1"/>
          </p:cNvSpPr>
          <p:nvPr/>
        </p:nvSpPr>
        <p:spPr bwMode="auto">
          <a:xfrm>
            <a:off x="1524000" y="4648200"/>
            <a:ext cx="2593975" cy="1077218"/>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Number of </a:t>
            </a:r>
            <a:r>
              <a:rPr lang="en-US" sz="3200" b="1" dirty="0" smtClean="0">
                <a:solidFill>
                  <a:srgbClr val="FF0000"/>
                </a:solidFill>
                <a:latin typeface="+mj-lt"/>
              </a:rPr>
              <a:t>threads</a:t>
            </a:r>
            <a:endParaRPr lang="en-US" sz="3200" b="1" dirty="0">
              <a:solidFill>
                <a:srgbClr val="FF0000"/>
              </a:solidFill>
              <a:latin typeface="+mj-lt"/>
            </a:endParaRPr>
          </a:p>
        </p:txBody>
      </p:sp>
      <p:sp>
        <p:nvSpPr>
          <p:cNvPr id="2" name="TextBox 1"/>
          <p:cNvSpPr txBox="1"/>
          <p:nvPr/>
        </p:nvSpPr>
        <p:spPr>
          <a:xfrm>
            <a:off x="5059519" y="5273427"/>
            <a:ext cx="877163" cy="369332"/>
          </a:xfrm>
          <a:prstGeom prst="rect">
            <a:avLst/>
          </a:prstGeom>
          <a:noFill/>
        </p:spPr>
        <p:txBody>
          <a:bodyPr wrap="none" rtlCol="0">
            <a:spAutoFit/>
          </a:bodyPr>
          <a:lstStyle/>
          <a:p>
            <a:r>
              <a:rPr lang="en-US" altLang="ko-KR" dirty="0" smtClean="0"/>
              <a:t>1-p </a:t>
            </a:r>
            <a:r>
              <a:rPr lang="ko-KR" altLang="en-US" dirty="0" smtClean="0"/>
              <a:t>임 </a:t>
            </a:r>
            <a:endParaRPr lang="ko-KR" altLang="en-US"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frac{1}{1-p+\frac{p}{n}}&#10;$$&#10;\end{document}&#10;"/>
  <p:tag name="FILENAME" val="TP_tmp"/>
  <p:tag name="FORMAT" val="emf"/>
  <p:tag name="RES" val="1200"/>
  <p:tag name="BLEND" val="0"/>
  <p:tag name="TRANSPARENT" val="0"/>
  <p:tag name="TBUG" val="0"/>
  <p:tag name="ALLOWFS" val="0"/>
  <p:tag name="ORIGWIDTH" val="45"/>
  <p:tag name="PICTUREFILESIZE" val="3352"/>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frac{1}{1-p+\frac{p}{n}}&#10;$$&#10;\end{document}&#10;"/>
  <p:tag name="FILENAME" val="TP_tmp"/>
  <p:tag name="FORMAT" val="emf"/>
  <p:tag name="RES" val="1200"/>
  <p:tag name="BLEND" val="0"/>
  <p:tag name="TRANSPARENT" val="0"/>
  <p:tag name="TBUG" val="0"/>
  <p:tag name="ALLOWFS" val="0"/>
  <p:tag name="ORIGWIDTH" val="45"/>
  <p:tag name="PICTUREFILESIZE" val="3352"/>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frac{1}{1-p+\frac{p}{n}}&#10;$$&#10;\end{document}&#10;"/>
  <p:tag name="FILENAME" val="TP_tmp"/>
  <p:tag name="FORMAT" val="emf"/>
  <p:tag name="RES" val="1200"/>
  <p:tag name="BLEND" val="0"/>
  <p:tag name="TRANSPARENT" val="0"/>
  <p:tag name="TBUG" val="0"/>
  <p:tag name="ALLOWFS" val="0"/>
  <p:tag name="ORIGWIDTH" val="45"/>
  <p:tag name="PICTUREFILESIZE" val="3352"/>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frac{1}{1-p+\frac{p}{n}}&#10;$$&#10;\end{document}&#10;"/>
  <p:tag name="FILENAME" val="TP_tmp"/>
  <p:tag name="FORMAT" val="emf"/>
  <p:tag name="RES" val="1200"/>
  <p:tag name="BLEND" val="0"/>
  <p:tag name="TRANSPARENT" val="0"/>
  <p:tag name="TBUG" val="0"/>
  <p:tag name="ALLOWFS" val="0"/>
  <p:tag name="ORIGWIDTH" val="45"/>
  <p:tag name="PICTUREFILESIZE" val="335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1208</TotalTime>
  <Words>6664</Words>
  <Application>Microsoft Office PowerPoint</Application>
  <PresentationFormat>화면 슬라이드 쇼(4:3)</PresentationFormat>
  <Paragraphs>1529</Paragraphs>
  <Slides>112</Slides>
  <Notes>112</Notes>
  <HiddenSlides>1</HiddenSlides>
  <MMClips>0</MMClips>
  <ScaleCrop>false</ScaleCrop>
  <HeadingPairs>
    <vt:vector size="8" baseType="variant">
      <vt:variant>
        <vt:lpstr>사용한 글꼴</vt:lpstr>
      </vt:variant>
      <vt:variant>
        <vt:i4>16</vt:i4>
      </vt:variant>
      <vt:variant>
        <vt:lpstr>테마</vt:lpstr>
      </vt:variant>
      <vt:variant>
        <vt:i4>1</vt:i4>
      </vt:variant>
      <vt:variant>
        <vt:lpstr>포함된 OLE 서버</vt:lpstr>
      </vt:variant>
      <vt:variant>
        <vt:i4>1</vt:i4>
      </vt:variant>
      <vt:variant>
        <vt:lpstr>슬라이드 제목</vt:lpstr>
      </vt:variant>
      <vt:variant>
        <vt:i4>112</vt:i4>
      </vt:variant>
    </vt:vector>
  </HeadingPairs>
  <TitlesOfParts>
    <vt:vector size="130" baseType="lpstr">
      <vt:lpstr>굴림</vt:lpstr>
      <vt:lpstr>Arial</vt:lpstr>
      <vt:lpstr>Marlett</vt:lpstr>
      <vt:lpstr>Wingdings</vt:lpstr>
      <vt:lpstr>Tahoma</vt:lpstr>
      <vt:lpstr>CMMI10</vt:lpstr>
      <vt:lpstr>CMR10</vt:lpstr>
      <vt:lpstr>Courier New</vt:lpstr>
      <vt:lpstr>Comic Sans MS</vt:lpstr>
      <vt:lpstr>Lucida Console</vt:lpstr>
      <vt:lpstr>Consolas</vt:lpstr>
      <vt:lpstr>Times New Roman</vt:lpstr>
      <vt:lpstr>Verdana</vt:lpstr>
      <vt:lpstr>Lucida Sans</vt:lpstr>
      <vt:lpstr>CMMI7</vt:lpstr>
      <vt:lpstr>CMSY10ORIG</vt:lpstr>
      <vt:lpstr>Default Design</vt:lpstr>
      <vt:lpstr>Equation</vt:lpstr>
      <vt:lpstr>Introduction</vt:lpstr>
      <vt:lpstr>Multicore Programming: Course Overview</vt:lpstr>
      <vt:lpstr>Multicore Programming:  Course Overview</vt:lpstr>
      <vt:lpstr>Sequential Computation</vt:lpstr>
      <vt:lpstr>Concurrent Computation</vt:lpstr>
      <vt:lpstr>Asynchrony</vt:lpstr>
      <vt:lpstr>Model Summary</vt:lpstr>
      <vt:lpstr>Road Map</vt:lpstr>
      <vt:lpstr>Concurrency Jargon</vt:lpstr>
      <vt:lpstr>Parallel Primality Testing</vt:lpstr>
      <vt:lpstr>Load Balancing</vt:lpstr>
      <vt:lpstr>Procedure for Thread i</vt:lpstr>
      <vt:lpstr>Issues</vt:lpstr>
      <vt:lpstr>Issues</vt:lpstr>
      <vt:lpstr>Shared Counter</vt:lpstr>
      <vt:lpstr>Procedure for Thread i</vt:lpstr>
      <vt:lpstr>Procedure for Thread i</vt:lpstr>
      <vt:lpstr>Where Things Reside</vt:lpstr>
      <vt:lpstr>Procedure for Thread i</vt:lpstr>
      <vt:lpstr>Procedure for Thread i</vt:lpstr>
      <vt:lpstr>Counter Implementation</vt:lpstr>
      <vt:lpstr>Counter Implementation</vt:lpstr>
      <vt:lpstr>What It Means</vt:lpstr>
      <vt:lpstr>What It Means</vt:lpstr>
      <vt:lpstr>Not so good…</vt:lpstr>
      <vt:lpstr>Is this problem inherent?</vt:lpstr>
      <vt:lpstr>Challenge</vt:lpstr>
      <vt:lpstr>Challenge</vt:lpstr>
      <vt:lpstr>Hardware Solution</vt:lpstr>
      <vt:lpstr>An Aside: Java™</vt:lpstr>
      <vt:lpstr>An Aside: Java™</vt:lpstr>
      <vt:lpstr>An Aside: Java™</vt:lpstr>
      <vt:lpstr>Mutual Exclusion or “Alice &amp; Bob share a pond”</vt:lpstr>
      <vt:lpstr>Alice has a pet</vt:lpstr>
      <vt:lpstr>Bob has a pet</vt:lpstr>
      <vt:lpstr>The Problem</vt:lpstr>
      <vt:lpstr>Formalizing the Problem</vt:lpstr>
      <vt:lpstr>Formalizing our Problem</vt:lpstr>
      <vt:lpstr>Simple Protocol</vt:lpstr>
      <vt:lpstr>Interpretation</vt:lpstr>
      <vt:lpstr>Cell Phone Protocol</vt:lpstr>
      <vt:lpstr>Interpretation</vt:lpstr>
      <vt:lpstr>Can Protocol</vt:lpstr>
      <vt:lpstr>Bob conveys a bit</vt:lpstr>
      <vt:lpstr>Bob conveys a bit</vt:lpstr>
      <vt:lpstr>Can Protocol</vt:lpstr>
      <vt:lpstr>Interpretation</vt:lpstr>
      <vt:lpstr>Flag Protocol</vt:lpstr>
      <vt:lpstr>Alice’s Protocol (sort of)</vt:lpstr>
      <vt:lpstr>Bob’s Protocol (sort of)</vt:lpstr>
      <vt:lpstr>Alice’s Protocol</vt:lpstr>
      <vt:lpstr>Bob’s Protocol</vt:lpstr>
      <vt:lpstr>Bob’s Protocol (2nd try)</vt:lpstr>
      <vt:lpstr>Bob’s Protocol</vt:lpstr>
      <vt:lpstr>The Flag Principle</vt:lpstr>
      <vt:lpstr>Proof of Mutual Exclusion</vt:lpstr>
      <vt:lpstr>Proof</vt:lpstr>
      <vt:lpstr>Proof of No Deadlock</vt:lpstr>
      <vt:lpstr>Proof of No Deadlock</vt:lpstr>
      <vt:lpstr>Proof of No Deadlock</vt:lpstr>
      <vt:lpstr>Remarks</vt:lpstr>
      <vt:lpstr>Moral of Story</vt:lpstr>
      <vt:lpstr>The Fable Continues</vt:lpstr>
      <vt:lpstr>The Fable Continues</vt:lpstr>
      <vt:lpstr>The Fable Continues</vt:lpstr>
      <vt:lpstr>Bob Puts Food in the Pond</vt:lpstr>
      <vt:lpstr>Alice releases her pets to Feed</vt:lpstr>
      <vt:lpstr>Producer/Consumer</vt:lpstr>
      <vt:lpstr>Producer/Consumer</vt:lpstr>
      <vt:lpstr>Surprise Solution</vt:lpstr>
      <vt:lpstr>Bob puts food in Pond</vt:lpstr>
      <vt:lpstr>Bob knocks over Can</vt:lpstr>
      <vt:lpstr>Alice Releases Pets</vt:lpstr>
      <vt:lpstr>Alice Resets Can when Pets are Fed</vt:lpstr>
      <vt:lpstr>Pseudocode</vt:lpstr>
      <vt:lpstr>Pseudocode</vt:lpstr>
      <vt:lpstr>Correctness</vt:lpstr>
      <vt:lpstr>Correctness</vt:lpstr>
      <vt:lpstr>Correctness</vt:lpstr>
      <vt:lpstr>Could Also Solve Using Flags</vt:lpstr>
      <vt:lpstr>Waiting</vt:lpstr>
      <vt:lpstr>The Fable drags on …</vt:lpstr>
      <vt:lpstr>The Fable drags on …</vt:lpstr>
      <vt:lpstr>The Fable drags on …</vt:lpstr>
      <vt:lpstr>Billboards are Large</vt:lpstr>
      <vt:lpstr>Write One Letter at a Time …</vt:lpstr>
      <vt:lpstr>To post a message</vt:lpstr>
      <vt:lpstr>Let’s send another message</vt:lpstr>
      <vt:lpstr>Uh-Oh</vt:lpstr>
      <vt:lpstr>Readers/Writers</vt:lpstr>
      <vt:lpstr>Readers/Writers (continued)</vt:lpstr>
      <vt:lpstr>Esoteric?</vt:lpstr>
      <vt:lpstr>Readers/Writers Solution</vt:lpstr>
      <vt:lpstr>Why do we care?</vt:lpstr>
      <vt:lpstr>Amdahl’s Law</vt:lpstr>
      <vt:lpstr>Amdahl’s Law</vt:lpstr>
      <vt:lpstr>Amdahl’s Law</vt:lpstr>
      <vt:lpstr>Amdahl’s Law</vt:lpstr>
      <vt:lpstr>Amdahl’s Law</vt:lpstr>
      <vt:lpstr>Example</vt:lpstr>
      <vt:lpstr>Example</vt:lpstr>
      <vt:lpstr>Example</vt:lpstr>
      <vt:lpstr>Example</vt:lpstr>
      <vt:lpstr>Example</vt:lpstr>
      <vt:lpstr>Example</vt:lpstr>
      <vt:lpstr>Example</vt:lpstr>
      <vt:lpstr>Example</vt:lpstr>
      <vt:lpstr>Back to Real-World Multicore Scaling</vt:lpstr>
      <vt:lpstr>Why?</vt:lpstr>
      <vt:lpstr>Shared Data Structures</vt:lpstr>
      <vt:lpstr>Diminishing Returns</vt:lpstr>
      <vt:lpstr>PowerPoint 프레젠테이션</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mph</dc:creator>
  <cp:lastModifiedBy>김진의</cp:lastModifiedBy>
  <cp:revision>28</cp:revision>
  <dcterms:created xsi:type="dcterms:W3CDTF">2015-09-07T05:31:47Z</dcterms:created>
  <dcterms:modified xsi:type="dcterms:W3CDTF">2015-09-14T06:53:17Z</dcterms:modified>
</cp:coreProperties>
</file>