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72"/>
  </p:notesMasterIdLst>
  <p:handoutMasterIdLst>
    <p:handoutMasterId r:id="rId173"/>
  </p:handoutMasterIdLst>
  <p:sldIdLst>
    <p:sldId id="703" r:id="rId2"/>
    <p:sldId id="731" r:id="rId3"/>
    <p:sldId id="736" r:id="rId4"/>
    <p:sldId id="737" r:id="rId5"/>
    <p:sldId id="669" r:id="rId6"/>
    <p:sldId id="705" r:id="rId7"/>
    <p:sldId id="256" r:id="rId8"/>
    <p:sldId id="276" r:id="rId9"/>
    <p:sldId id="336" r:id="rId10"/>
    <p:sldId id="337" r:id="rId11"/>
    <p:sldId id="338" r:id="rId12"/>
    <p:sldId id="339" r:id="rId13"/>
    <p:sldId id="340" r:id="rId14"/>
    <p:sldId id="341" r:id="rId15"/>
    <p:sldId id="342" r:id="rId16"/>
    <p:sldId id="343" r:id="rId17"/>
    <p:sldId id="595" r:id="rId18"/>
    <p:sldId id="344" r:id="rId19"/>
    <p:sldId id="345" r:id="rId20"/>
    <p:sldId id="346" r:id="rId21"/>
    <p:sldId id="347" r:id="rId22"/>
    <p:sldId id="728" r:id="rId23"/>
    <p:sldId id="475" r:id="rId24"/>
    <p:sldId id="349" r:id="rId25"/>
    <p:sldId id="476" r:id="rId26"/>
    <p:sldId id="350" r:id="rId27"/>
    <p:sldId id="477" r:id="rId28"/>
    <p:sldId id="351" r:id="rId29"/>
    <p:sldId id="668" r:id="rId30"/>
    <p:sldId id="313" r:id="rId31"/>
    <p:sldId id="479" r:id="rId32"/>
    <p:sldId id="480" r:id="rId33"/>
    <p:sldId id="314" r:id="rId34"/>
    <p:sldId id="639" r:id="rId35"/>
    <p:sldId id="640" r:id="rId36"/>
    <p:sldId id="642" r:id="rId37"/>
    <p:sldId id="452" r:id="rId38"/>
    <p:sldId id="453" r:id="rId39"/>
    <p:sldId id="454" r:id="rId40"/>
    <p:sldId id="596" r:id="rId41"/>
    <p:sldId id="597" r:id="rId42"/>
    <p:sldId id="433" r:id="rId43"/>
    <p:sldId id="460" r:id="rId44"/>
    <p:sldId id="284" r:id="rId45"/>
    <p:sldId id="283" r:id="rId46"/>
    <p:sldId id="670" r:id="rId47"/>
    <p:sldId id="710" r:id="rId48"/>
    <p:sldId id="711" r:id="rId49"/>
    <p:sldId id="709" r:id="rId50"/>
    <p:sldId id="708" r:id="rId51"/>
    <p:sldId id="600" r:id="rId52"/>
    <p:sldId id="599" r:id="rId53"/>
    <p:sldId id="481" r:id="rId54"/>
    <p:sldId id="601" r:id="rId55"/>
    <p:sldId id="487" r:id="rId56"/>
    <p:sldId id="488" r:id="rId57"/>
    <p:sldId id="491" r:id="rId58"/>
    <p:sldId id="492" r:id="rId59"/>
    <p:sldId id="494" r:id="rId60"/>
    <p:sldId id="495" r:id="rId61"/>
    <p:sldId id="272" r:id="rId62"/>
    <p:sldId id="273" r:id="rId63"/>
    <p:sldId id="448" r:id="rId64"/>
    <p:sldId id="449" r:id="rId65"/>
    <p:sldId id="450" r:id="rId66"/>
    <p:sldId id="275" r:id="rId67"/>
    <p:sldId id="274" r:id="rId68"/>
    <p:sldId id="497" r:id="rId69"/>
    <p:sldId id="500" r:id="rId70"/>
    <p:sldId id="499" r:id="rId71"/>
    <p:sldId id="498" r:id="rId72"/>
    <p:sldId id="712" r:id="rId73"/>
    <p:sldId id="713" r:id="rId74"/>
    <p:sldId id="714" r:id="rId75"/>
    <p:sldId id="715" r:id="rId76"/>
    <p:sldId id="727" r:id="rId77"/>
    <p:sldId id="726" r:id="rId78"/>
    <p:sldId id="716" r:id="rId79"/>
    <p:sldId id="717" r:id="rId80"/>
    <p:sldId id="290" r:id="rId81"/>
    <p:sldId id="332" r:id="rId82"/>
    <p:sldId id="671" r:id="rId83"/>
    <p:sldId id="388" r:id="rId84"/>
    <p:sldId id="389" r:id="rId85"/>
    <p:sldId id="390" r:id="rId86"/>
    <p:sldId id="391" r:id="rId87"/>
    <p:sldId id="394" r:id="rId88"/>
    <p:sldId id="293" r:id="rId89"/>
    <p:sldId id="393" r:id="rId90"/>
    <p:sldId id="683" r:id="rId91"/>
    <p:sldId id="718" r:id="rId92"/>
    <p:sldId id="719" r:id="rId93"/>
    <p:sldId id="720" r:id="rId94"/>
    <p:sldId id="721" r:id="rId95"/>
    <p:sldId id="729" r:id="rId96"/>
    <p:sldId id="730" r:id="rId97"/>
    <p:sldId id="724" r:id="rId98"/>
    <p:sldId id="725" r:id="rId99"/>
    <p:sldId id="319" r:id="rId100"/>
    <p:sldId id="320" r:id="rId101"/>
    <p:sldId id="739" r:id="rId102"/>
    <p:sldId id="740" r:id="rId103"/>
    <p:sldId id="738" r:id="rId104"/>
    <p:sldId id="294" r:id="rId105"/>
    <p:sldId id="682" r:id="rId106"/>
    <p:sldId id="674" r:id="rId107"/>
    <p:sldId id="702" r:id="rId108"/>
    <p:sldId id="512" r:id="rId109"/>
    <p:sldId id="675" r:id="rId110"/>
    <p:sldId id="676" r:id="rId111"/>
    <p:sldId id="677" r:id="rId112"/>
    <p:sldId id="678" r:id="rId113"/>
    <p:sldId id="524" r:id="rId114"/>
    <p:sldId id="325" r:id="rId115"/>
    <p:sldId id="679" r:id="rId116"/>
    <p:sldId id="326" r:id="rId117"/>
    <p:sldId id="327" r:id="rId118"/>
    <p:sldId id="329" r:id="rId119"/>
    <p:sldId id="330" r:id="rId120"/>
    <p:sldId id="604" r:id="rId121"/>
    <p:sldId id="605" r:id="rId122"/>
    <p:sldId id="514" r:id="rId123"/>
    <p:sldId id="680" r:id="rId124"/>
    <p:sldId id="370" r:id="rId125"/>
    <p:sldId id="369" r:id="rId126"/>
    <p:sldId id="371" r:id="rId127"/>
    <p:sldId id="606" r:id="rId128"/>
    <p:sldId id="373" r:id="rId129"/>
    <p:sldId id="375" r:id="rId130"/>
    <p:sldId id="376" r:id="rId131"/>
    <p:sldId id="377" r:id="rId132"/>
    <p:sldId id="607" r:id="rId133"/>
    <p:sldId id="380" r:id="rId134"/>
    <p:sldId id="611" r:id="rId135"/>
    <p:sldId id="612" r:id="rId136"/>
    <p:sldId id="515" r:id="rId137"/>
    <p:sldId id="382" r:id="rId138"/>
    <p:sldId id="383" r:id="rId139"/>
    <p:sldId id="613" r:id="rId140"/>
    <p:sldId id="428" r:id="rId141"/>
    <p:sldId id="429" r:id="rId142"/>
    <p:sldId id="614" r:id="rId143"/>
    <p:sldId id="581" r:id="rId144"/>
    <p:sldId id="431" r:id="rId145"/>
    <p:sldId id="410" r:id="rId146"/>
    <p:sldId id="615" r:id="rId147"/>
    <p:sldId id="563" r:id="rId148"/>
    <p:sldId id="695" r:id="rId149"/>
    <p:sldId id="544" r:id="rId150"/>
    <p:sldId id="545" r:id="rId151"/>
    <p:sldId id="546" r:id="rId152"/>
    <p:sldId id="685" r:id="rId153"/>
    <p:sldId id="686" r:id="rId154"/>
    <p:sldId id="696" r:id="rId155"/>
    <p:sldId id="687" r:id="rId156"/>
    <p:sldId id="697" r:id="rId157"/>
    <p:sldId id="564" r:id="rId158"/>
    <p:sldId id="548" r:id="rId159"/>
    <p:sldId id="549" r:id="rId160"/>
    <p:sldId id="550" r:id="rId161"/>
    <p:sldId id="551" r:id="rId162"/>
    <p:sldId id="561" r:id="rId163"/>
    <p:sldId id="554" r:id="rId164"/>
    <p:sldId id="555" r:id="rId165"/>
    <p:sldId id="556" r:id="rId166"/>
    <p:sldId id="557" r:id="rId167"/>
    <p:sldId id="558" r:id="rId168"/>
    <p:sldId id="698" r:id="rId169"/>
    <p:sldId id="700" r:id="rId170"/>
    <p:sldId id="704" r:id="rId171"/>
  </p:sldIdLst>
  <p:sldSz cx="9144000" cy="6858000" type="overhead"/>
  <p:notesSz cx="7099300" cy="10234613"/>
  <p:defaultTextStyle>
    <a:defPPr>
      <a:defRPr lang="en-US"/>
    </a:defPPr>
    <a:lvl1pPr algn="l" rtl="0" fontAlgn="base">
      <a:spcBef>
        <a:spcPct val="0"/>
      </a:spcBef>
      <a:spcAft>
        <a:spcPct val="0"/>
      </a:spcAft>
      <a:defRPr sz="4400" b="1" kern="1200">
        <a:solidFill>
          <a:srgbClr val="0000FF"/>
        </a:solidFill>
        <a:latin typeface="Comic Sans MS" charset="0"/>
        <a:ea typeface="ＭＳ Ｐゴシック" charset="0"/>
        <a:cs typeface="ＭＳ Ｐゴシック" charset="0"/>
      </a:defRPr>
    </a:lvl1pPr>
    <a:lvl2pPr marL="457200" algn="l" rtl="0" fontAlgn="base">
      <a:spcBef>
        <a:spcPct val="0"/>
      </a:spcBef>
      <a:spcAft>
        <a:spcPct val="0"/>
      </a:spcAft>
      <a:defRPr sz="4400" b="1" kern="1200">
        <a:solidFill>
          <a:srgbClr val="0000FF"/>
        </a:solidFill>
        <a:latin typeface="Comic Sans MS" charset="0"/>
        <a:ea typeface="ＭＳ Ｐゴシック" charset="0"/>
        <a:cs typeface="ＭＳ Ｐゴシック" charset="0"/>
      </a:defRPr>
    </a:lvl2pPr>
    <a:lvl3pPr marL="914400" algn="l" rtl="0" fontAlgn="base">
      <a:spcBef>
        <a:spcPct val="0"/>
      </a:spcBef>
      <a:spcAft>
        <a:spcPct val="0"/>
      </a:spcAft>
      <a:defRPr sz="4400" b="1" kern="1200">
        <a:solidFill>
          <a:srgbClr val="0000FF"/>
        </a:solidFill>
        <a:latin typeface="Comic Sans MS" charset="0"/>
        <a:ea typeface="ＭＳ Ｐゴシック" charset="0"/>
        <a:cs typeface="ＭＳ Ｐゴシック" charset="0"/>
      </a:defRPr>
    </a:lvl3pPr>
    <a:lvl4pPr marL="1371600" algn="l" rtl="0" fontAlgn="base">
      <a:spcBef>
        <a:spcPct val="0"/>
      </a:spcBef>
      <a:spcAft>
        <a:spcPct val="0"/>
      </a:spcAft>
      <a:defRPr sz="4400" b="1" kern="1200">
        <a:solidFill>
          <a:srgbClr val="0000FF"/>
        </a:solidFill>
        <a:latin typeface="Comic Sans MS" charset="0"/>
        <a:ea typeface="ＭＳ Ｐゴシック" charset="0"/>
        <a:cs typeface="ＭＳ Ｐゴシック" charset="0"/>
      </a:defRPr>
    </a:lvl4pPr>
    <a:lvl5pPr marL="1828800" algn="l" rtl="0" fontAlgn="base">
      <a:spcBef>
        <a:spcPct val="0"/>
      </a:spcBef>
      <a:spcAft>
        <a:spcPct val="0"/>
      </a:spcAft>
      <a:defRPr sz="4400" b="1" kern="1200">
        <a:solidFill>
          <a:srgbClr val="0000FF"/>
        </a:solidFill>
        <a:latin typeface="Comic Sans MS" charset="0"/>
        <a:ea typeface="ＭＳ Ｐゴシック" charset="0"/>
        <a:cs typeface="ＭＳ Ｐゴシック" charset="0"/>
      </a:defRPr>
    </a:lvl5pPr>
    <a:lvl6pPr marL="2286000" algn="l" defTabSz="457200" rtl="0" eaLnBrk="1" latinLnBrk="0" hangingPunct="1">
      <a:defRPr sz="4400" b="1" kern="1200">
        <a:solidFill>
          <a:srgbClr val="0000FF"/>
        </a:solidFill>
        <a:latin typeface="Comic Sans MS" charset="0"/>
        <a:ea typeface="ＭＳ Ｐゴシック" charset="0"/>
        <a:cs typeface="ＭＳ Ｐゴシック" charset="0"/>
      </a:defRPr>
    </a:lvl6pPr>
    <a:lvl7pPr marL="2743200" algn="l" defTabSz="457200" rtl="0" eaLnBrk="1" latinLnBrk="0" hangingPunct="1">
      <a:defRPr sz="4400" b="1" kern="1200">
        <a:solidFill>
          <a:srgbClr val="0000FF"/>
        </a:solidFill>
        <a:latin typeface="Comic Sans MS" charset="0"/>
        <a:ea typeface="ＭＳ Ｐゴシック" charset="0"/>
        <a:cs typeface="ＭＳ Ｐゴシック" charset="0"/>
      </a:defRPr>
    </a:lvl7pPr>
    <a:lvl8pPr marL="3200400" algn="l" defTabSz="457200" rtl="0" eaLnBrk="1" latinLnBrk="0" hangingPunct="1">
      <a:defRPr sz="4400" b="1" kern="1200">
        <a:solidFill>
          <a:srgbClr val="0000FF"/>
        </a:solidFill>
        <a:latin typeface="Comic Sans MS" charset="0"/>
        <a:ea typeface="ＭＳ Ｐゴシック" charset="0"/>
        <a:cs typeface="ＭＳ Ｐゴシック" charset="0"/>
      </a:defRPr>
    </a:lvl8pPr>
    <a:lvl9pPr marL="3657600" algn="l" defTabSz="457200" rtl="0" eaLnBrk="1" latinLnBrk="0" hangingPunct="1">
      <a:defRPr sz="4400" b="1" kern="1200">
        <a:solidFill>
          <a:srgbClr val="0000FF"/>
        </a:solidFill>
        <a:latin typeface="Comic Sans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FF9900"/>
    <a:srgbClr val="FFFF00"/>
    <a:srgbClr val="FF7C80"/>
    <a:srgbClr val="0066FF"/>
    <a:srgbClr val="FF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480" y="-6"/>
      </p:cViewPr>
      <p:guideLst>
        <p:guide orient="horz" pos="3566"/>
        <p:guide pos="29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46"/>
    </p:cViewPr>
  </p:sorterViewPr>
  <p:notesViewPr>
    <p:cSldViewPr snapToGrid="0">
      <p:cViewPr varScale="1">
        <p:scale>
          <a:sx n="60" d="100"/>
          <a:sy n="60" d="100"/>
        </p:scale>
        <p:origin x="-1632" y="-9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ableStyles" Target="tableStyles.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none" lIns="99041" tIns="49521" rIns="99041" bIns="49521" numCol="1" anchor="ctr" anchorCtr="0" compatLnSpc="1">
            <a:prstTxWarp prst="textNoShape">
              <a:avLst/>
            </a:prstTxWarp>
          </a:bodyPr>
          <a:lstStyle>
            <a:lvl1pPr defTabSz="990600" eaLnBrk="0" hangingPunct="0">
              <a:defRPr sz="1300" b="0">
                <a:latin typeface="Arial" charset="0"/>
                <a:cs typeface="+mn-cs"/>
              </a:defRPr>
            </a:lvl1pPr>
          </a:lstStyle>
          <a:p>
            <a:pPr>
              <a:defRPr/>
            </a:pPr>
            <a:r>
              <a:rPr lang="en-US"/>
              <a:t>© 2003 Herlihy and Shavit</a:t>
            </a:r>
          </a:p>
        </p:txBody>
      </p:sp>
      <p:sp>
        <p:nvSpPr>
          <p:cNvPr id="40963"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none" lIns="99041" tIns="49521" rIns="99041" bIns="49521" numCol="1" anchor="ctr" anchorCtr="0" compatLnSpc="1">
            <a:prstTxWarp prst="textNoShape">
              <a:avLst/>
            </a:prstTxWarp>
          </a:bodyPr>
          <a:lstStyle>
            <a:lvl1pPr algn="r" defTabSz="990600" eaLnBrk="0" hangingPunct="0">
              <a:defRPr sz="1300" b="0">
                <a:latin typeface="Arial" pitchFamily="34" charset="0"/>
                <a:ea typeface="+mn-ea"/>
                <a:cs typeface="+mn-cs"/>
              </a:defRPr>
            </a:lvl1pPr>
          </a:lstStyle>
          <a:p>
            <a:pPr>
              <a:defRPr/>
            </a:pPr>
            <a:endParaRPr lang="en-US"/>
          </a:p>
        </p:txBody>
      </p:sp>
      <p:sp>
        <p:nvSpPr>
          <p:cNvPr id="40964"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none" lIns="99041" tIns="49521" rIns="99041" bIns="49521" numCol="1" anchor="b" anchorCtr="0" compatLnSpc="1">
            <a:prstTxWarp prst="textNoShape">
              <a:avLst/>
            </a:prstTxWarp>
          </a:bodyPr>
          <a:lstStyle>
            <a:lvl1pPr defTabSz="990600" eaLnBrk="0" hangingPunct="0">
              <a:defRPr sz="1300" b="0">
                <a:latin typeface="Arial" pitchFamily="34" charset="0"/>
                <a:ea typeface="+mn-ea"/>
                <a:cs typeface="+mn-cs"/>
              </a:defRPr>
            </a:lvl1pPr>
          </a:lstStyle>
          <a:p>
            <a:pPr>
              <a:defRPr/>
            </a:pPr>
            <a:endParaRPr lang="en-US"/>
          </a:p>
        </p:txBody>
      </p:sp>
      <p:sp>
        <p:nvSpPr>
          <p:cNvPr id="40965"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none" lIns="99041" tIns="49521" rIns="99041" bIns="49521" numCol="1" anchor="b" anchorCtr="0" compatLnSpc="1">
            <a:prstTxWarp prst="textNoShape">
              <a:avLst/>
            </a:prstTxWarp>
          </a:bodyPr>
          <a:lstStyle>
            <a:lvl1pPr algn="r" defTabSz="990600" eaLnBrk="0" hangingPunct="0">
              <a:defRPr sz="1300" b="0">
                <a:latin typeface="Arial" charset="0"/>
                <a:cs typeface="Arial" charset="0"/>
              </a:defRPr>
            </a:lvl1pPr>
          </a:lstStyle>
          <a:p>
            <a:pPr>
              <a:defRPr/>
            </a:pPr>
            <a:fld id="{12F28CF9-7D52-4948-86B7-A60B85EE54B8}" type="slidenum">
              <a:rPr lang="ar-SA"/>
              <a:pPr>
                <a:defRPr/>
              </a:pPr>
              <a:t>‹#›</a:t>
            </a:fld>
            <a:endParaRPr lang="en-US">
              <a:cs typeface="+mn-cs"/>
            </a:endParaRPr>
          </a:p>
        </p:txBody>
      </p:sp>
    </p:spTree>
    <p:extLst>
      <p:ext uri="{BB962C8B-B14F-4D97-AF65-F5344CB8AC3E}">
        <p14:creationId xmlns:p14="http://schemas.microsoft.com/office/powerpoint/2010/main" val="3457553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defTabSz="990600" eaLnBrk="0" hangingPunct="0">
              <a:defRPr sz="1300" b="0">
                <a:latin typeface="Marlett" charset="0"/>
                <a:cs typeface="+mn-cs"/>
              </a:defRPr>
            </a:lvl1pPr>
          </a:lstStyle>
          <a:p>
            <a:pPr>
              <a:defRPr/>
            </a:pPr>
            <a:r>
              <a:rPr lang="en-US"/>
              <a:t>© 2003 Herlihy and Shavit</a:t>
            </a:r>
          </a:p>
        </p:txBody>
      </p:sp>
      <p:sp>
        <p:nvSpPr>
          <p:cNvPr id="614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algn="r" defTabSz="990600" eaLnBrk="0" hangingPunct="0">
              <a:defRPr sz="1300" b="0">
                <a:latin typeface="Marlett" pitchFamily="2" charset="2"/>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9"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defTabSz="990600" eaLnBrk="0" hangingPunct="0">
              <a:defRPr sz="1300" b="0">
                <a:latin typeface="Marlett" pitchFamily="2" charset="2"/>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algn="r" defTabSz="990600" eaLnBrk="0" hangingPunct="0">
              <a:defRPr sz="1300" b="0">
                <a:latin typeface="Marlett" charset="0"/>
                <a:cs typeface="Arial" charset="0"/>
              </a:defRPr>
            </a:lvl1pPr>
          </a:lstStyle>
          <a:p>
            <a:pPr>
              <a:defRPr/>
            </a:pPr>
            <a:fld id="{E7870A5D-C1B2-3C40-9F55-7589E88193D9}" type="slidenum">
              <a:rPr lang="ar-SA"/>
              <a:pPr>
                <a:defRPr/>
              </a:pPr>
              <a:t>‹#›</a:t>
            </a:fld>
            <a:endParaRPr lang="en-US">
              <a:cs typeface="+mn-cs"/>
            </a:endParaRPr>
          </a:p>
        </p:txBody>
      </p:sp>
    </p:spTree>
    <p:extLst>
      <p:ext uri="{BB962C8B-B14F-4D97-AF65-F5344CB8AC3E}">
        <p14:creationId xmlns:p14="http://schemas.microsoft.com/office/powerpoint/2010/main" val="58065478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8CA0FCD-9387-6448-A523-D6A841136D69}" type="slidenum">
              <a:rPr lang="ar-SA" sz="1300" b="0">
                <a:latin typeface="Marlett" charset="0"/>
                <a:cs typeface="Arial" charset="0"/>
              </a:rPr>
              <a:pPr/>
              <a:t>1</a:t>
            </a:fld>
            <a:endParaRPr lang="en-US" sz="1300" b="0">
              <a:latin typeface="Marlett" charset="0"/>
              <a:cs typeface="Arial"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0594A1D-8691-B742-8DAB-A757C04FC49B}" type="slidenum">
              <a:rPr lang="ar-SA" sz="1300" b="0">
                <a:latin typeface="Marlett" charset="0"/>
                <a:cs typeface="Arial" charset="0"/>
              </a:rPr>
              <a:pPr/>
              <a:t>11</a:t>
            </a:fld>
            <a:endParaRPr lang="en-US" sz="1300" b="0">
              <a:latin typeface="Marlett" charset="0"/>
              <a:cs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C1D6354-2075-384E-B66B-C3E1B7A614E7}" type="slidenum">
              <a:rPr lang="ar-SA" sz="1300" b="0">
                <a:latin typeface="Marlett" charset="0"/>
                <a:cs typeface="Arial" charset="0"/>
              </a:rPr>
              <a:pPr/>
              <a:t>101</a:t>
            </a:fld>
            <a:endParaRPr lang="en-US" sz="1300" b="0">
              <a:latin typeface="Marlett" charset="0"/>
              <a:cs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F9969F2-E062-DB4E-80AA-687A62406B28}" type="slidenum">
              <a:rPr lang="ar-SA" sz="1300" b="0">
                <a:latin typeface="Marlett" charset="0"/>
                <a:cs typeface="Arial" charset="0"/>
              </a:rPr>
              <a:pPr/>
              <a:t>102</a:t>
            </a:fld>
            <a:endParaRPr lang="en-US" sz="1300" b="0">
              <a:latin typeface="Marlett" charset="0"/>
              <a:cs typeface="Arial"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dirty="0" smtClean="0">
                <a:solidFill>
                  <a:schemeClr val="tx1"/>
                </a:solidFill>
                <a:latin typeface="Arial" pitchFamily="34" charset="0"/>
                <a:ea typeface="ＭＳ Ｐゴシック" charset="0"/>
                <a:cs typeface="ＭＳ Ｐゴシック" charset="0"/>
              </a:rPr>
              <a:t>We begin by noting that the doorway in the algorithm, which can only take</a:t>
            </a:r>
          </a:p>
          <a:p>
            <a:r>
              <a:rPr lang="en-US" sz="1200" b="1" i="0" u="none" strike="noStrike" kern="1200" baseline="0" dirty="0" smtClean="0">
                <a:solidFill>
                  <a:schemeClr val="tx1"/>
                </a:solidFill>
                <a:latin typeface="Arial" pitchFamily="34" charset="0"/>
                <a:ea typeface="ＭＳ Ｐゴシック" charset="0"/>
                <a:cs typeface="ＭＳ Ｐゴシック" charset="0"/>
              </a:rPr>
              <a:t>a bounded number of steps, can only extend up to some point in the loop at</a:t>
            </a:r>
          </a:p>
          <a:p>
            <a:r>
              <a:rPr lang="en-US" sz="1200" b="1" i="0" u="none" strike="noStrike" kern="1200" baseline="0" dirty="0" smtClean="0">
                <a:solidFill>
                  <a:schemeClr val="tx1"/>
                </a:solidFill>
                <a:latin typeface="Arial" pitchFamily="34" charset="0"/>
                <a:ea typeface="ＭＳ Ｐゴシック" charset="0"/>
                <a:cs typeface="ＭＳ Ｐゴシック" charset="0"/>
              </a:rPr>
              <a:t>level 1. Let us construct a scenario in which a thread </a:t>
            </a:r>
            <a:r>
              <a:rPr lang="en-US" sz="1200" b="0" i="0" u="none" strike="noStrike" kern="1200" baseline="0" dirty="0" smtClean="0">
                <a:solidFill>
                  <a:schemeClr val="tx1"/>
                </a:solidFill>
                <a:latin typeface="Arial" pitchFamily="34" charset="0"/>
                <a:ea typeface="ＭＳ Ｐゴシック" charset="0"/>
                <a:cs typeface="ＭＳ Ｐゴシック" charset="0"/>
              </a:rPr>
              <a:t>A </a:t>
            </a:r>
            <a:r>
              <a:rPr lang="en-US" sz="1200" b="1" i="0" u="none" strike="noStrike" kern="1200" baseline="0" dirty="0" smtClean="0">
                <a:solidFill>
                  <a:schemeClr val="tx1"/>
                </a:solidFill>
                <a:latin typeface="Arial" pitchFamily="34" charset="0"/>
                <a:ea typeface="ＭＳ Ｐゴシック" charset="0"/>
                <a:cs typeface="ＭＳ Ｐゴシック" charset="0"/>
              </a:rPr>
              <a:t>that has passed through</a:t>
            </a:r>
          </a:p>
          <a:p>
            <a:r>
              <a:rPr lang="en-US" sz="1200" b="1" i="0" u="none" strike="noStrike" kern="1200" baseline="0" dirty="0" smtClean="0">
                <a:solidFill>
                  <a:schemeClr val="tx1"/>
                </a:solidFill>
                <a:latin typeface="Arial" pitchFamily="34" charset="0"/>
                <a:ea typeface="ＭＳ Ｐゴシック" charset="0"/>
                <a:cs typeface="ＭＳ Ｐゴシック" charset="0"/>
              </a:rPr>
              <a:t>the doorway, is overtaken some arbitrary number of times by a thread </a:t>
            </a:r>
            <a:r>
              <a:rPr lang="en-US" sz="1200" b="0" i="0" u="none" strike="noStrike" kern="1200" baseline="0" dirty="0" smtClean="0">
                <a:solidFill>
                  <a:schemeClr val="tx1"/>
                </a:solidFill>
                <a:latin typeface="Arial" pitchFamily="34" charset="0"/>
                <a:ea typeface="ＭＳ Ｐゴシック" charset="0"/>
                <a:cs typeface="ＭＳ Ｐゴシック" charset="0"/>
              </a:rPr>
              <a:t>C </a:t>
            </a:r>
            <a:r>
              <a:rPr lang="en-US" sz="1200" b="1" i="0" u="none" strike="noStrike" kern="1200" baseline="0" dirty="0" smtClean="0">
                <a:solidFill>
                  <a:schemeClr val="tx1"/>
                </a:solidFill>
                <a:latin typeface="Arial" pitchFamily="34" charset="0"/>
                <a:ea typeface="ＭＳ Ｐゴシック" charset="0"/>
                <a:cs typeface="ＭＳ Ｐゴシック" charset="0"/>
              </a:rPr>
              <a:t>that</a:t>
            </a:r>
          </a:p>
          <a:p>
            <a:r>
              <a:rPr lang="en-US" sz="1200" b="1" i="0" u="none" strike="noStrike" kern="1200" baseline="0" dirty="0" smtClean="0">
                <a:solidFill>
                  <a:schemeClr val="tx1"/>
                </a:solidFill>
                <a:latin typeface="Arial" pitchFamily="34" charset="0"/>
                <a:ea typeface="ＭＳ Ｐゴシック" charset="0"/>
                <a:cs typeface="ＭＳ Ｐゴシック" charset="0"/>
              </a:rPr>
              <a:t>enters its doorway completely after it, that is, </a:t>
            </a:r>
            <a:r>
              <a:rPr lang="en-US" sz="1200" b="0" i="0" u="none" strike="noStrike" kern="1200" baseline="0" dirty="0" err="1" smtClean="0">
                <a:solidFill>
                  <a:schemeClr val="tx1"/>
                </a:solidFill>
                <a:latin typeface="Arial" pitchFamily="34" charset="0"/>
                <a:ea typeface="ＭＳ Ｐゴシック" charset="0"/>
                <a:cs typeface="ＭＳ Ｐゴシック" charset="0"/>
              </a:rPr>
              <a:t>Dj</a:t>
            </a:r>
            <a:endParaRPr lang="en-US" sz="1200" b="0" i="0" u="none" strike="noStrike" kern="1200" baseline="0" dirty="0" smtClean="0">
              <a:solidFill>
                <a:schemeClr val="tx1"/>
              </a:solidFill>
              <a:latin typeface="Arial" pitchFamily="34" charset="0"/>
              <a:ea typeface="ＭＳ Ｐゴシック" charset="0"/>
              <a:cs typeface="ＭＳ Ｐゴシック" charset="0"/>
            </a:endParaRPr>
          </a:p>
          <a:p>
            <a:r>
              <a:rPr lang="en-US" sz="1200" b="0" i="0" u="none" strike="noStrike" kern="1200" baseline="0" dirty="0" smtClean="0">
                <a:solidFill>
                  <a:schemeClr val="tx1"/>
                </a:solidFill>
                <a:latin typeface="Arial" pitchFamily="34" charset="0"/>
                <a:ea typeface="ＭＳ Ｐゴシック" charset="0"/>
                <a:cs typeface="ＭＳ Ｐゴシック" charset="0"/>
              </a:rPr>
              <a:t>A </a:t>
            </a:r>
            <a:r>
              <a:rPr lang="en-US" sz="1200" b="0" i="0" u="none" strike="noStrike" kern="1200" baseline="0" dirty="0" smtClean="0">
                <a:solidFill>
                  <a:schemeClr val="tx1"/>
                </a:solidFill>
                <a:latin typeface="Arial" pitchFamily="34" charset="0"/>
                <a:ea typeface="ＭＳ Ｐゴシック" charset="0"/>
                <a:cs typeface="ＭＳ Ｐゴシック" charset="0"/>
                <a:sym typeface="Wingdings"/>
              </a:rPr>
              <a:t></a:t>
            </a:r>
            <a:r>
              <a:rPr lang="en-US" sz="1200" b="0" i="0" u="none" strike="noStrike" kern="1200" baseline="0" dirty="0" smtClean="0">
                <a:solidFill>
                  <a:schemeClr val="tx1"/>
                </a:solidFill>
                <a:latin typeface="Arial" pitchFamily="34" charset="0"/>
                <a:ea typeface="ＭＳ Ｐゴシック" charset="0"/>
                <a:cs typeface="ＭＳ Ｐゴシック" charset="0"/>
              </a:rPr>
              <a:t> </a:t>
            </a:r>
            <a:r>
              <a:rPr lang="en-US" sz="1200" b="0" i="0" u="none" strike="noStrike" kern="1200" baseline="0" dirty="0" err="1" smtClean="0">
                <a:solidFill>
                  <a:schemeClr val="tx1"/>
                </a:solidFill>
                <a:latin typeface="Arial" pitchFamily="34" charset="0"/>
                <a:ea typeface="ＭＳ Ｐゴシック" charset="0"/>
                <a:cs typeface="ＭＳ Ｐゴシック" charset="0"/>
              </a:rPr>
              <a:t>DkC</a:t>
            </a:r>
            <a:r>
              <a:rPr lang="en-US" sz="1200" b="0" i="0" u="none" strike="noStrike" kern="1200" baseline="0" dirty="0" smtClean="0">
                <a:solidFill>
                  <a:schemeClr val="tx1"/>
                </a:solidFill>
                <a:latin typeface="Arial" pitchFamily="34" charset="0"/>
                <a:ea typeface="ＭＳ Ｐゴシック" charset="0"/>
                <a:cs typeface="ＭＳ Ｐゴシック" charset="0"/>
              </a:rPr>
              <a:t> </a:t>
            </a:r>
            <a:r>
              <a:rPr lang="en-US" sz="1200" b="1" i="0" u="none" strike="noStrike" kern="1200" baseline="0" dirty="0" smtClean="0">
                <a:solidFill>
                  <a:schemeClr val="tx1"/>
                </a:solidFill>
                <a:latin typeface="Arial" pitchFamily="34" charset="0"/>
                <a:ea typeface="ＭＳ Ｐゴシック" charset="0"/>
                <a:cs typeface="ＭＳ Ｐゴシック" charset="0"/>
              </a:rPr>
              <a:t>but there is no </a:t>
            </a:r>
            <a:r>
              <a:rPr lang="en-US" sz="1200" b="0" i="0" u="none" strike="noStrike" kern="1200" baseline="0" dirty="0" smtClean="0">
                <a:solidFill>
                  <a:schemeClr val="tx1"/>
                </a:solidFill>
                <a:latin typeface="Arial" pitchFamily="34" charset="0"/>
                <a:ea typeface="ＭＳ Ｐゴシック" charset="0"/>
                <a:cs typeface="ＭＳ Ｐゴシック" charset="0"/>
              </a:rPr>
              <a:t>r </a:t>
            </a:r>
            <a:r>
              <a:rPr lang="en-US" sz="1200" b="1" i="0" u="none" strike="noStrike" kern="1200" baseline="0" dirty="0" smtClean="0">
                <a:solidFill>
                  <a:schemeClr val="tx1"/>
                </a:solidFill>
                <a:latin typeface="Arial" pitchFamily="34" charset="0"/>
                <a:ea typeface="ＭＳ Ｐゴシック" charset="0"/>
                <a:cs typeface="ＭＳ Ｐゴシック" charset="0"/>
              </a:rPr>
              <a:t>such</a:t>
            </a:r>
          </a:p>
          <a:p>
            <a:r>
              <a:rPr lang="en-US" sz="1200" b="1" i="0" u="none" strike="noStrike" kern="1200" baseline="0" dirty="0" smtClean="0">
                <a:solidFill>
                  <a:schemeClr val="tx1"/>
                </a:solidFill>
                <a:latin typeface="Arial" pitchFamily="34" charset="0"/>
                <a:ea typeface="ＭＳ Ｐゴシック" charset="0"/>
                <a:cs typeface="ＭＳ Ｐゴシック" charset="0"/>
              </a:rPr>
              <a:t>that </a:t>
            </a:r>
            <a:r>
              <a:rPr lang="en-US" sz="1200" b="1" i="0" u="none" strike="noStrike" kern="1200" baseline="0" dirty="0" err="1" smtClean="0">
                <a:solidFill>
                  <a:schemeClr val="tx1"/>
                </a:solidFill>
                <a:latin typeface="Arial" pitchFamily="34" charset="0"/>
                <a:ea typeface="ＭＳ Ｐゴシック" charset="0"/>
                <a:cs typeface="ＭＳ Ｐゴシック" charset="0"/>
              </a:rPr>
              <a:t>CS</a:t>
            </a:r>
            <a:r>
              <a:rPr lang="en-US" sz="1200" b="0" i="0" u="none" strike="noStrike" kern="1200" baseline="0" dirty="0" err="1" smtClean="0">
                <a:solidFill>
                  <a:schemeClr val="tx1"/>
                </a:solidFill>
                <a:latin typeface="Arial" pitchFamily="34" charset="0"/>
                <a:ea typeface="ＭＳ Ｐゴシック" charset="0"/>
                <a:cs typeface="ＭＳ Ｐゴシック" charset="0"/>
              </a:rPr>
              <a:t>jA</a:t>
            </a:r>
            <a:r>
              <a:rPr lang="en-US" sz="1200" b="0" i="0" u="none" strike="noStrike" kern="1200" baseline="0" dirty="0" smtClean="0">
                <a:solidFill>
                  <a:schemeClr val="tx1"/>
                </a:solidFill>
                <a:latin typeface="Arial" pitchFamily="34" charset="0"/>
                <a:ea typeface="ＭＳ Ｐゴシック" charset="0"/>
                <a:cs typeface="ＭＳ Ｐゴシック" charset="0"/>
              </a:rPr>
              <a:t> </a:t>
            </a:r>
            <a:r>
              <a:rPr lang="en-US" sz="1200" b="0" i="0" u="none" strike="noStrike" kern="1200" baseline="0" dirty="0" smtClean="0">
                <a:solidFill>
                  <a:schemeClr val="tx1"/>
                </a:solidFill>
                <a:latin typeface="Arial" pitchFamily="34" charset="0"/>
                <a:ea typeface="ＭＳ Ｐゴシック" charset="0"/>
                <a:cs typeface="ＭＳ Ｐゴシック" charset="0"/>
                <a:sym typeface="Wingdings"/>
              </a:rPr>
              <a:t></a:t>
            </a:r>
            <a:r>
              <a:rPr lang="en-US" sz="1200" b="0" i="0" u="none" strike="noStrike" kern="1200" baseline="0" dirty="0" smtClean="0">
                <a:solidFill>
                  <a:schemeClr val="tx1"/>
                </a:solidFill>
                <a:latin typeface="Arial" pitchFamily="34" charset="0"/>
                <a:ea typeface="ＭＳ Ｐゴシック" charset="0"/>
                <a:cs typeface="ＭＳ Ｐゴシック" charset="0"/>
              </a:rPr>
              <a:t> </a:t>
            </a:r>
            <a:r>
              <a:rPr lang="en-US" sz="1200" b="1" i="0" u="none" strike="noStrike" kern="1200" baseline="0" dirty="0" err="1" smtClean="0">
                <a:solidFill>
                  <a:schemeClr val="tx1"/>
                </a:solidFill>
                <a:latin typeface="Arial" pitchFamily="34" charset="0"/>
                <a:ea typeface="ＭＳ Ｐゴシック" charset="0"/>
                <a:cs typeface="ＭＳ Ｐゴシック" charset="0"/>
              </a:rPr>
              <a:t>CS</a:t>
            </a:r>
            <a:r>
              <a:rPr lang="en-US" sz="1200" b="0" i="0" u="none" strike="noStrike" kern="1200" baseline="0" dirty="0" err="1" smtClean="0">
                <a:solidFill>
                  <a:schemeClr val="tx1"/>
                </a:solidFill>
                <a:latin typeface="Arial" pitchFamily="34" charset="0"/>
                <a:ea typeface="ＭＳ Ｐゴシック" charset="0"/>
                <a:cs typeface="ＭＳ Ｐゴシック" charset="0"/>
              </a:rPr>
              <a:t>k</a:t>
            </a:r>
            <a:r>
              <a:rPr lang="en-US" sz="1200" b="1" i="0" u="none" strike="noStrike" kern="1200" baseline="0" dirty="0" err="1" smtClean="0">
                <a:solidFill>
                  <a:schemeClr val="tx1"/>
                </a:solidFill>
                <a:latin typeface="Arial" pitchFamily="34" charset="0"/>
                <a:ea typeface="ＭＳ Ｐゴシック" charset="0"/>
                <a:cs typeface="ＭＳ Ｐゴシック" charset="0"/>
              </a:rPr>
              <a:t>+</a:t>
            </a:r>
            <a:r>
              <a:rPr lang="en-US" sz="1200" b="0" i="0" u="none" strike="noStrike" kern="1200" baseline="0" dirty="0" err="1" smtClean="0">
                <a:solidFill>
                  <a:schemeClr val="tx1"/>
                </a:solidFill>
                <a:latin typeface="Arial" pitchFamily="34" charset="0"/>
                <a:ea typeface="ＭＳ Ｐゴシック" charset="0"/>
                <a:cs typeface="ＭＳ Ｐゴシック" charset="0"/>
              </a:rPr>
              <a:t>rB</a:t>
            </a:r>
            <a:r>
              <a:rPr lang="en-US" sz="1200" b="1" i="0" u="none" strike="noStrike" kern="1200" baseline="0" dirty="0" smtClean="0">
                <a:solidFill>
                  <a:schemeClr val="tx1"/>
                </a:solidFill>
                <a:latin typeface="Arial" pitchFamily="34" charset="0"/>
                <a:ea typeface="ＭＳ Ｐゴシック" charset="0"/>
                <a:cs typeface="ＭＳ Ｐゴシック" charset="0"/>
              </a:rPr>
              <a:t>.</a:t>
            </a:r>
          </a:p>
          <a:p>
            <a:r>
              <a:rPr lang="en-US" sz="1200" b="1" i="0" u="none" strike="noStrike" kern="1200" baseline="0" dirty="0" smtClean="0">
                <a:solidFill>
                  <a:schemeClr val="tx1"/>
                </a:solidFill>
                <a:latin typeface="Arial" pitchFamily="34" charset="0"/>
                <a:ea typeface="ＭＳ Ｐゴシック" charset="0"/>
                <a:cs typeface="ＭＳ Ｐゴシック" charset="0"/>
              </a:rPr>
              <a:t>Given three threads </a:t>
            </a:r>
            <a:r>
              <a:rPr lang="en-US" sz="1200" b="0" i="0" u="none" strike="noStrike" kern="1200" baseline="0" dirty="0" smtClean="0">
                <a:solidFill>
                  <a:schemeClr val="tx1"/>
                </a:solidFill>
                <a:latin typeface="Arial" pitchFamily="34" charset="0"/>
                <a:ea typeface="ＭＳ Ｐゴシック" charset="0"/>
                <a:cs typeface="ＭＳ Ｐゴシック" charset="0"/>
              </a:rPr>
              <a:t>A</a:t>
            </a:r>
            <a:r>
              <a:rPr lang="en-US" sz="1200" b="1" i="0" u="none" strike="noStrike" kern="1200" baseline="0" dirty="0" smtClean="0">
                <a:solidFill>
                  <a:schemeClr val="tx1"/>
                </a:solidFill>
                <a:latin typeface="Arial" pitchFamily="34" charset="0"/>
                <a:ea typeface="ＭＳ Ｐゴシック" charset="0"/>
                <a:cs typeface="ＭＳ Ｐゴシック" charset="0"/>
              </a:rPr>
              <a:t>, </a:t>
            </a:r>
            <a:r>
              <a:rPr lang="en-US" sz="1200" b="0" i="0" u="none" strike="noStrike" kern="1200" baseline="0" dirty="0" smtClean="0">
                <a:solidFill>
                  <a:schemeClr val="tx1"/>
                </a:solidFill>
                <a:latin typeface="Arial" pitchFamily="34" charset="0"/>
                <a:ea typeface="ＭＳ Ｐゴシック" charset="0"/>
                <a:cs typeface="ＭＳ Ｐゴシック" charset="0"/>
              </a:rPr>
              <a:t>B</a:t>
            </a:r>
            <a:r>
              <a:rPr lang="en-US" sz="1200" b="1" i="0" u="none" strike="noStrike" kern="1200" baseline="0" dirty="0" smtClean="0">
                <a:solidFill>
                  <a:schemeClr val="tx1"/>
                </a:solidFill>
                <a:latin typeface="Arial" pitchFamily="34" charset="0"/>
                <a:ea typeface="ＭＳ Ｐゴシック" charset="0"/>
                <a:cs typeface="ＭＳ Ｐゴシック" charset="0"/>
              </a:rPr>
              <a:t>, and </a:t>
            </a:r>
            <a:r>
              <a:rPr lang="en-US" sz="1200" b="0" i="0" u="none" strike="noStrike" kern="1200" baseline="0" dirty="0" smtClean="0">
                <a:solidFill>
                  <a:schemeClr val="tx1"/>
                </a:solidFill>
                <a:latin typeface="Arial" pitchFamily="34" charset="0"/>
                <a:ea typeface="ＭＳ Ｐゴシック" charset="0"/>
                <a:cs typeface="ＭＳ Ｐゴシック" charset="0"/>
              </a:rPr>
              <a:t>C</a:t>
            </a:r>
            <a:r>
              <a:rPr lang="en-US" sz="1200" b="1" i="0" u="none" strike="noStrike" kern="1200" baseline="0" dirty="0" smtClean="0">
                <a:solidFill>
                  <a:schemeClr val="tx1"/>
                </a:solidFill>
                <a:latin typeface="Arial" pitchFamily="34" charset="0"/>
                <a:ea typeface="ＭＳ Ｐゴシック" charset="0"/>
                <a:cs typeface="ＭＳ Ｐゴシック" charset="0"/>
              </a:rPr>
              <a:t>, the scenario is constructed as follows.</a:t>
            </a:r>
          </a:p>
          <a:p>
            <a:r>
              <a:rPr lang="en-US" sz="1200" b="1" i="0" u="none" strike="noStrike" kern="1200" baseline="0" dirty="0" smtClean="0">
                <a:solidFill>
                  <a:schemeClr val="tx1"/>
                </a:solidFill>
                <a:latin typeface="Arial" pitchFamily="34" charset="0"/>
                <a:ea typeface="ＭＳ Ｐゴシック" charset="0"/>
                <a:cs typeface="ＭＳ Ｐゴシック" charset="0"/>
              </a:rPr>
              <a:t>1. </a:t>
            </a:r>
            <a:r>
              <a:rPr lang="en-US" sz="1200" b="0" i="0" u="none" strike="noStrike" kern="1200" baseline="0" dirty="0" smtClean="0">
                <a:solidFill>
                  <a:schemeClr val="tx1"/>
                </a:solidFill>
                <a:latin typeface="Arial" pitchFamily="34" charset="0"/>
                <a:ea typeface="ＭＳ Ｐゴシック" charset="0"/>
                <a:cs typeface="ＭＳ Ｐゴシック" charset="0"/>
              </a:rPr>
              <a:t>C </a:t>
            </a:r>
            <a:r>
              <a:rPr lang="en-US" sz="1200" b="1" i="0" u="none" strike="noStrike" kern="1200" baseline="0" dirty="0" smtClean="0">
                <a:solidFill>
                  <a:schemeClr val="tx1"/>
                </a:solidFill>
                <a:latin typeface="Arial" pitchFamily="34" charset="0"/>
                <a:ea typeface="ＭＳ Ｐゴシック" charset="0"/>
                <a:cs typeface="ＭＳ Ｐゴシック" charset="0"/>
              </a:rPr>
              <a:t>acquires the lock.</a:t>
            </a:r>
          </a:p>
          <a:p>
            <a:r>
              <a:rPr lang="en-US" sz="1200" b="1" i="0" u="none" strike="noStrike" kern="1200" baseline="0" dirty="0" smtClean="0">
                <a:solidFill>
                  <a:schemeClr val="tx1"/>
                </a:solidFill>
                <a:latin typeface="Arial" pitchFamily="34" charset="0"/>
                <a:ea typeface="ＭＳ Ｐゴシック" charset="0"/>
                <a:cs typeface="ＭＳ Ｐゴシック" charset="0"/>
              </a:rPr>
              <a:t>2. </a:t>
            </a:r>
            <a:r>
              <a:rPr lang="en-US" sz="1200" b="0" i="0" u="none" strike="noStrike" kern="1200" baseline="0" dirty="0" smtClean="0">
                <a:solidFill>
                  <a:schemeClr val="tx1"/>
                </a:solidFill>
                <a:latin typeface="Arial" pitchFamily="34" charset="0"/>
                <a:ea typeface="ＭＳ Ｐゴシック" charset="0"/>
                <a:cs typeface="ＭＳ Ｐゴシック" charset="0"/>
              </a:rPr>
              <a:t>A </a:t>
            </a:r>
            <a:r>
              <a:rPr lang="en-US" sz="1200" b="1" i="0" u="none" strike="noStrike" kern="1200" baseline="0" dirty="0" smtClean="0">
                <a:solidFill>
                  <a:schemeClr val="tx1"/>
                </a:solidFill>
                <a:latin typeface="Arial" pitchFamily="34" charset="0"/>
                <a:ea typeface="ＭＳ Ｐゴシック" charset="0"/>
                <a:cs typeface="ＭＳ Ｐゴシック" charset="0"/>
              </a:rPr>
              <a:t>calls lock(), becoming the victim at level 1. After some bounded number</a:t>
            </a:r>
          </a:p>
          <a:p>
            <a:r>
              <a:rPr lang="en-US" sz="1200" b="1" i="0" u="none" strike="noStrike" kern="1200" baseline="0" dirty="0" smtClean="0">
                <a:solidFill>
                  <a:schemeClr val="tx1"/>
                </a:solidFill>
                <a:latin typeface="Arial" pitchFamily="34" charset="0"/>
                <a:ea typeface="ＭＳ Ｐゴシック" charset="0"/>
                <a:cs typeface="ＭＳ Ｐゴシック" charset="0"/>
              </a:rPr>
              <a:t>of steps it temporarily stops taking steps.</a:t>
            </a:r>
          </a:p>
          <a:p>
            <a:r>
              <a:rPr lang="en-US" sz="1200" b="1" i="0" u="none" strike="noStrike" kern="1200" baseline="0" dirty="0" smtClean="0">
                <a:solidFill>
                  <a:schemeClr val="tx1"/>
                </a:solidFill>
                <a:latin typeface="Arial" pitchFamily="34" charset="0"/>
                <a:ea typeface="ＭＳ Ｐゴシック" charset="0"/>
                <a:cs typeface="ＭＳ Ｐゴシック" charset="0"/>
              </a:rPr>
              <a:t>3. </a:t>
            </a:r>
            <a:r>
              <a:rPr lang="en-US" sz="1200" b="0" i="0" u="none" strike="noStrike" kern="1200" baseline="0" dirty="0" smtClean="0">
                <a:solidFill>
                  <a:schemeClr val="tx1"/>
                </a:solidFill>
                <a:latin typeface="Arial" pitchFamily="34" charset="0"/>
                <a:ea typeface="ＭＳ Ｐゴシック" charset="0"/>
                <a:cs typeface="ＭＳ Ｐゴシック" charset="0"/>
              </a:rPr>
              <a:t>B </a:t>
            </a:r>
            <a:r>
              <a:rPr lang="en-US" sz="1200" b="1" i="0" u="none" strike="noStrike" kern="1200" baseline="0" dirty="0" smtClean="0">
                <a:solidFill>
                  <a:schemeClr val="tx1"/>
                </a:solidFill>
                <a:latin typeface="Arial" pitchFamily="34" charset="0"/>
                <a:ea typeface="ＭＳ Ｐゴシック" charset="0"/>
                <a:cs typeface="ＭＳ Ｐゴシック" charset="0"/>
              </a:rPr>
              <a:t>calls lock(), becoming the victim at level 1.</a:t>
            </a:r>
          </a:p>
          <a:p>
            <a:r>
              <a:rPr lang="en-US" sz="1200" b="1" i="0" u="none" strike="noStrike" kern="1200" baseline="0" dirty="0" smtClean="0">
                <a:solidFill>
                  <a:schemeClr val="tx1"/>
                </a:solidFill>
                <a:latin typeface="Arial" pitchFamily="34" charset="0"/>
                <a:ea typeface="ＭＳ Ｐゴシック" charset="0"/>
                <a:cs typeface="ＭＳ Ｐゴシック" charset="0"/>
              </a:rPr>
              <a:t>4. </a:t>
            </a:r>
            <a:r>
              <a:rPr lang="en-US" sz="1200" b="0" i="0" u="none" strike="noStrike" kern="1200" baseline="0" dirty="0" smtClean="0">
                <a:solidFill>
                  <a:schemeClr val="tx1"/>
                </a:solidFill>
                <a:latin typeface="Arial" pitchFamily="34" charset="0"/>
                <a:ea typeface="ＭＳ Ｐゴシック" charset="0"/>
                <a:cs typeface="ＭＳ Ｐゴシック" charset="0"/>
              </a:rPr>
              <a:t>C </a:t>
            </a:r>
            <a:r>
              <a:rPr lang="en-US" sz="1200" b="1" i="0" u="none" strike="noStrike" kern="1200" baseline="0" dirty="0" smtClean="0">
                <a:solidFill>
                  <a:schemeClr val="tx1"/>
                </a:solidFill>
                <a:latin typeface="Arial" pitchFamily="34" charset="0"/>
                <a:ea typeface="ＭＳ Ｐゴシック" charset="0"/>
                <a:cs typeface="ＭＳ Ｐゴシック" charset="0"/>
              </a:rPr>
              <a:t>releases the lock, calls lock() again, and becomes the victim at level 1.</a:t>
            </a:r>
          </a:p>
          <a:p>
            <a:r>
              <a:rPr lang="en-US" sz="1200" b="1" i="0" u="none" strike="noStrike" kern="1200" baseline="0" dirty="0" smtClean="0">
                <a:solidFill>
                  <a:schemeClr val="tx1"/>
                </a:solidFill>
                <a:latin typeface="Arial" pitchFamily="34" charset="0"/>
                <a:ea typeface="ＭＳ Ｐゴシック" charset="0"/>
                <a:cs typeface="ＭＳ Ｐゴシック" charset="0"/>
              </a:rPr>
              <a:t>5. </a:t>
            </a:r>
            <a:r>
              <a:rPr lang="en-US" sz="1200" b="0" i="0" u="none" strike="noStrike" kern="1200" baseline="0" dirty="0" smtClean="0">
                <a:solidFill>
                  <a:schemeClr val="tx1"/>
                </a:solidFill>
                <a:latin typeface="Arial" pitchFamily="34" charset="0"/>
                <a:ea typeface="ＭＳ Ｐゴシック" charset="0"/>
                <a:cs typeface="ＭＳ Ｐゴシック" charset="0"/>
              </a:rPr>
              <a:t>B </a:t>
            </a:r>
            <a:r>
              <a:rPr lang="en-US" sz="1200" b="1" i="0" u="none" strike="noStrike" kern="1200" baseline="0" dirty="0" smtClean="0">
                <a:solidFill>
                  <a:schemeClr val="tx1"/>
                </a:solidFill>
                <a:latin typeface="Arial" pitchFamily="34" charset="0"/>
                <a:ea typeface="ＭＳ Ｐゴシック" charset="0"/>
                <a:cs typeface="ＭＳ Ｐゴシック" charset="0"/>
              </a:rPr>
              <a:t>acquires and releases the lock.</a:t>
            </a:r>
          </a:p>
          <a:p>
            <a:r>
              <a:rPr lang="en-US" sz="1200" b="1" i="0" u="none" strike="noStrike" kern="1200" baseline="0" dirty="0" smtClean="0">
                <a:solidFill>
                  <a:schemeClr val="tx1"/>
                </a:solidFill>
                <a:latin typeface="Arial" pitchFamily="34" charset="0"/>
                <a:ea typeface="ＭＳ Ｐゴシック" charset="0"/>
                <a:cs typeface="ＭＳ Ｐゴシック" charset="0"/>
              </a:rPr>
              <a:t>6. </a:t>
            </a:r>
            <a:r>
              <a:rPr lang="en-US" sz="1200" b="0" i="0" u="none" strike="noStrike" kern="1200" baseline="0" dirty="0" smtClean="0">
                <a:solidFill>
                  <a:schemeClr val="tx1"/>
                </a:solidFill>
                <a:latin typeface="Arial" pitchFamily="34" charset="0"/>
                <a:ea typeface="ＭＳ Ｐゴシック" charset="0"/>
                <a:cs typeface="ＭＳ Ｐゴシック" charset="0"/>
              </a:rPr>
              <a:t>B </a:t>
            </a:r>
            <a:r>
              <a:rPr lang="en-US" sz="1200" b="1" i="0" u="none" strike="noStrike" kern="1200" baseline="0" dirty="0" smtClean="0">
                <a:solidFill>
                  <a:schemeClr val="tx1"/>
                </a:solidFill>
                <a:latin typeface="Arial" pitchFamily="34" charset="0"/>
                <a:ea typeface="ＭＳ Ｐゴシック" charset="0"/>
                <a:cs typeface="ＭＳ Ｐゴシック" charset="0"/>
              </a:rPr>
              <a:t>calls lock(), becoming the victim at level 1.</a:t>
            </a:r>
          </a:p>
          <a:p>
            <a:r>
              <a:rPr lang="en-US" sz="1200" b="1" i="0" u="none" strike="noStrike" kern="1200" baseline="0" dirty="0" smtClean="0">
                <a:solidFill>
                  <a:schemeClr val="tx1"/>
                </a:solidFill>
                <a:latin typeface="Arial" pitchFamily="34" charset="0"/>
                <a:ea typeface="ＭＳ Ｐゴシック" charset="0"/>
                <a:cs typeface="ＭＳ Ｐゴシック" charset="0"/>
              </a:rPr>
              <a:t>7. </a:t>
            </a:r>
            <a:r>
              <a:rPr lang="en-US" sz="1200" b="0" i="0" u="none" strike="noStrike" kern="1200" baseline="0" dirty="0" smtClean="0">
                <a:solidFill>
                  <a:schemeClr val="tx1"/>
                </a:solidFill>
                <a:latin typeface="Arial" pitchFamily="34" charset="0"/>
                <a:ea typeface="ＭＳ Ｐゴシック" charset="0"/>
                <a:cs typeface="ＭＳ Ｐゴシック" charset="0"/>
              </a:rPr>
              <a:t>C </a:t>
            </a:r>
            <a:r>
              <a:rPr lang="en-US" sz="1200" b="1" i="0" u="none" strike="noStrike" kern="1200" baseline="0" dirty="0" smtClean="0">
                <a:solidFill>
                  <a:schemeClr val="tx1"/>
                </a:solidFill>
                <a:latin typeface="Arial" pitchFamily="34" charset="0"/>
                <a:ea typeface="ＭＳ Ｐゴシック" charset="0"/>
                <a:cs typeface="ＭＳ Ｐゴシック" charset="0"/>
              </a:rPr>
              <a:t>acquires the lock.</a:t>
            </a:r>
          </a:p>
          <a:p>
            <a:r>
              <a:rPr lang="en-US" sz="1200" b="1" i="0" u="none" strike="noStrike" kern="1200" baseline="0" dirty="0" smtClean="0">
                <a:solidFill>
                  <a:schemeClr val="tx1"/>
                </a:solidFill>
                <a:latin typeface="Arial" pitchFamily="34" charset="0"/>
                <a:ea typeface="ＭＳ Ｐゴシック" charset="0"/>
                <a:cs typeface="ＭＳ Ｐゴシック" charset="0"/>
              </a:rPr>
              <a:t>This can proceed as many times as we like before </a:t>
            </a:r>
            <a:r>
              <a:rPr lang="en-US" sz="1200" b="0" i="0" u="none" strike="noStrike" kern="1200" baseline="0" dirty="0" smtClean="0">
                <a:solidFill>
                  <a:schemeClr val="tx1"/>
                </a:solidFill>
                <a:latin typeface="Arial" pitchFamily="34" charset="0"/>
                <a:ea typeface="ＭＳ Ｐゴシック" charset="0"/>
                <a:cs typeface="ＭＳ Ｐゴシック" charset="0"/>
              </a:rPr>
              <a:t>A </a:t>
            </a:r>
            <a:r>
              <a:rPr lang="en-US" sz="1200" b="1" i="0" u="none" strike="noStrike" kern="1200" baseline="0" dirty="0" smtClean="0">
                <a:solidFill>
                  <a:schemeClr val="tx1"/>
                </a:solidFill>
                <a:latin typeface="Arial" pitchFamily="34" charset="0"/>
                <a:ea typeface="ＭＳ Ｐゴシック" charset="0"/>
                <a:cs typeface="ＭＳ Ｐゴシック" charset="0"/>
              </a:rPr>
              <a:t>starts to take steps again.</a:t>
            </a:r>
          </a:p>
          <a:p>
            <a:r>
              <a:rPr lang="en-US" sz="1200" b="1" i="0" u="none" strike="noStrike" kern="1200" baseline="0" dirty="0" smtClean="0">
                <a:solidFill>
                  <a:schemeClr val="tx1"/>
                </a:solidFill>
                <a:latin typeface="Arial" pitchFamily="34" charset="0"/>
                <a:ea typeface="ＭＳ Ｐゴシック" charset="0"/>
                <a:cs typeface="ＭＳ Ｐゴシック" charset="0"/>
              </a:rPr>
              <a:t>Thus, for any choice of </a:t>
            </a:r>
            <a:r>
              <a:rPr lang="en-US" sz="1200" b="0" i="0" u="none" strike="noStrike" kern="1200" baseline="0" dirty="0" smtClean="0">
                <a:solidFill>
                  <a:schemeClr val="tx1"/>
                </a:solidFill>
                <a:latin typeface="Arial" pitchFamily="34" charset="0"/>
                <a:ea typeface="ＭＳ Ｐゴシック" charset="0"/>
                <a:cs typeface="ＭＳ Ｐゴシック" charset="0"/>
              </a:rPr>
              <a:t>r</a:t>
            </a:r>
            <a:r>
              <a:rPr lang="en-US" sz="1200" b="1" i="0" u="none" strike="noStrike" kern="1200" baseline="0" dirty="0" smtClean="0">
                <a:solidFill>
                  <a:schemeClr val="tx1"/>
                </a:solidFill>
                <a:latin typeface="Arial" pitchFamily="34" charset="0"/>
                <a:ea typeface="ＭＳ Ｐゴシック" charset="0"/>
                <a:cs typeface="ＭＳ Ｐゴシック" charset="0"/>
              </a:rPr>
              <a:t>, we can let </a:t>
            </a:r>
            <a:r>
              <a:rPr lang="en-US" sz="1200" b="0" i="0" u="none" strike="noStrike" kern="1200" baseline="0" dirty="0" smtClean="0">
                <a:solidFill>
                  <a:schemeClr val="tx1"/>
                </a:solidFill>
                <a:latin typeface="Arial" pitchFamily="34" charset="0"/>
                <a:ea typeface="ＭＳ Ｐゴシック" charset="0"/>
                <a:cs typeface="ＭＳ Ｐゴシック" charset="0"/>
              </a:rPr>
              <a:t>B </a:t>
            </a:r>
            <a:r>
              <a:rPr lang="en-US" sz="1200" b="1" i="0" u="none" strike="noStrike" kern="1200" baseline="0" dirty="0" smtClean="0">
                <a:solidFill>
                  <a:schemeClr val="tx1"/>
                </a:solidFill>
                <a:latin typeface="Arial" pitchFamily="34" charset="0"/>
                <a:ea typeface="ＭＳ Ｐゴシック" charset="0"/>
                <a:cs typeface="ＭＳ Ｐゴシック" charset="0"/>
              </a:rPr>
              <a:t>and </a:t>
            </a:r>
            <a:r>
              <a:rPr lang="en-US" sz="1200" b="0" i="0" u="none" strike="noStrike" kern="1200" baseline="0" dirty="0" smtClean="0">
                <a:solidFill>
                  <a:schemeClr val="tx1"/>
                </a:solidFill>
                <a:latin typeface="Arial" pitchFamily="34" charset="0"/>
                <a:ea typeface="ＭＳ Ｐゴシック" charset="0"/>
                <a:cs typeface="ＭＳ Ｐゴシック" charset="0"/>
              </a:rPr>
              <a:t>C </a:t>
            </a:r>
            <a:r>
              <a:rPr lang="en-US" sz="1200" b="1" i="0" u="none" strike="noStrike" kern="1200" baseline="0" dirty="0" smtClean="0">
                <a:solidFill>
                  <a:schemeClr val="tx1"/>
                </a:solidFill>
                <a:latin typeface="Arial" pitchFamily="34" charset="0"/>
                <a:ea typeface="ＭＳ Ｐゴシック" charset="0"/>
                <a:cs typeface="ＭＳ Ｐゴシック" charset="0"/>
              </a:rPr>
              <a:t>overtake </a:t>
            </a:r>
            <a:r>
              <a:rPr lang="en-US" sz="1200" b="0" i="0" u="none" strike="noStrike" kern="1200" baseline="0" dirty="0" smtClean="0">
                <a:solidFill>
                  <a:schemeClr val="tx1"/>
                </a:solidFill>
                <a:latin typeface="Arial" pitchFamily="34" charset="0"/>
                <a:ea typeface="ＭＳ Ｐゴシック" charset="0"/>
                <a:cs typeface="ＭＳ Ｐゴシック" charset="0"/>
              </a:rPr>
              <a:t>A </a:t>
            </a:r>
            <a:r>
              <a:rPr lang="en-US" sz="1200" b="1" i="0" u="none" strike="noStrike" kern="1200" baseline="0" dirty="0" smtClean="0">
                <a:solidFill>
                  <a:schemeClr val="tx1"/>
                </a:solidFill>
                <a:latin typeface="Arial" pitchFamily="34" charset="0"/>
                <a:ea typeface="ＭＳ Ｐゴシック" charset="0"/>
                <a:cs typeface="ＭＳ Ｐゴシック" charset="0"/>
              </a:rPr>
              <a:t>more than </a:t>
            </a:r>
            <a:r>
              <a:rPr lang="en-US" sz="1200" b="0" i="0" u="none" strike="noStrike" kern="1200" baseline="0" dirty="0" smtClean="0">
                <a:solidFill>
                  <a:schemeClr val="tx1"/>
                </a:solidFill>
                <a:latin typeface="Arial" pitchFamily="34" charset="0"/>
                <a:ea typeface="ＭＳ Ｐゴシック" charset="0"/>
                <a:cs typeface="ＭＳ Ｐゴシック" charset="0"/>
              </a:rPr>
              <a:t>r </a:t>
            </a:r>
            <a:r>
              <a:rPr lang="en-US" sz="1200" b="1" i="0" u="none" strike="noStrike" kern="1200" baseline="0" dirty="0" smtClean="0">
                <a:solidFill>
                  <a:schemeClr val="tx1"/>
                </a:solidFill>
                <a:latin typeface="Arial" pitchFamily="34" charset="0"/>
                <a:ea typeface="ＭＳ Ｐゴシック" charset="0"/>
                <a:cs typeface="ＭＳ Ｐゴシック" charset="0"/>
              </a:rPr>
              <a:t>times,</a:t>
            </a:r>
          </a:p>
          <a:p>
            <a:r>
              <a:rPr lang="en-US" sz="1200" b="1" i="0" u="none" strike="noStrike" kern="1200" baseline="0" dirty="0" smtClean="0">
                <a:solidFill>
                  <a:schemeClr val="tx1"/>
                </a:solidFill>
                <a:latin typeface="Arial" pitchFamily="34" charset="0"/>
                <a:ea typeface="ＭＳ Ｐゴシック" charset="0"/>
                <a:cs typeface="ＭＳ Ｐゴシック" charset="0"/>
              </a:rPr>
              <a:t>completing our proof. This is in stark contrast to the two thread Peterson</a:t>
            </a:r>
          </a:p>
          <a:p>
            <a:r>
              <a:rPr lang="en-US" sz="1200" b="1" i="0" u="none" strike="noStrike" kern="1200" baseline="0" dirty="0" smtClean="0">
                <a:solidFill>
                  <a:schemeClr val="tx1"/>
                </a:solidFill>
                <a:latin typeface="Arial" pitchFamily="34" charset="0"/>
                <a:ea typeface="ＭＳ Ｐゴシック" charset="0"/>
                <a:cs typeface="ＭＳ Ｐゴシック" charset="0"/>
              </a:rPr>
              <a:t>algorithm which is FCFS. It is interesting to note that the Filter algorithm is</a:t>
            </a:r>
          </a:p>
          <a:p>
            <a:r>
              <a:rPr lang="en-US" sz="1200" b="1" i="0" u="none" strike="noStrike" kern="1200" baseline="0" dirty="0" smtClean="0">
                <a:solidFill>
                  <a:schemeClr val="tx1"/>
                </a:solidFill>
                <a:latin typeface="Arial" pitchFamily="34" charset="0"/>
                <a:ea typeface="ＭＳ Ｐゴシック" charset="0"/>
                <a:cs typeface="ＭＳ Ｐゴシック" charset="0"/>
              </a:rPr>
              <a:t>still starvation-free, implying that being \fair" is a stronger requirement than</a:t>
            </a:r>
            <a:endParaRPr lang="en-US" dirty="0">
              <a:latin typeface="Arial"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D7286B0-3977-9147-BC3A-5113AF00A73E}" type="slidenum">
              <a:rPr lang="ar-SA" sz="1300" b="0">
                <a:latin typeface="Marlett" charset="0"/>
                <a:cs typeface="Arial" charset="0"/>
              </a:rPr>
              <a:pPr/>
              <a:t>103</a:t>
            </a:fld>
            <a:endParaRPr lang="en-US" sz="1300" b="0">
              <a:latin typeface="Marlett" charset="0"/>
              <a:cs typeface="Arial"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585FD65-0641-AD4D-87E8-DCD61AE5C8B7}" type="slidenum">
              <a:rPr lang="ar-SA" sz="1300" b="0">
                <a:latin typeface="Marlett" charset="0"/>
                <a:cs typeface="Arial" charset="0"/>
              </a:rPr>
              <a:pPr/>
              <a:t>104</a:t>
            </a:fld>
            <a:endParaRPr lang="en-US" sz="1300" b="0">
              <a:latin typeface="Marlett" charset="0"/>
              <a:cs typeface="Arial" charset="0"/>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How could it be that there is no lockout and yet there is no r such that the protocol is r-bounded? </a:t>
            </a:r>
          </a:p>
          <a:p>
            <a:r>
              <a:rPr lang="en-US">
                <a:latin typeface="Arial" charset="0"/>
              </a:rPr>
              <a:t>The answer is that for any given execution i there is some bound r_i, but not an r for all executions.  </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F3EBC6E-F8BC-2C47-AF32-B31AB7AA2909}" type="slidenum">
              <a:rPr lang="ar-SA" sz="1300" b="0">
                <a:latin typeface="Marlett" charset="0"/>
                <a:cs typeface="Arial" charset="0"/>
              </a:rPr>
              <a:pPr/>
              <a:t>105</a:t>
            </a:fld>
            <a:endParaRPr lang="en-US" sz="1300" b="0">
              <a:latin typeface="Marlett" charset="0"/>
              <a:cs typeface="Arial" charset="0"/>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F67781E-CCB3-AD48-8B7B-0BD790F0335B}" type="slidenum">
              <a:rPr lang="ar-SA" sz="1300" b="0">
                <a:latin typeface="Marlett" charset="0"/>
                <a:cs typeface="Arial" charset="0"/>
              </a:rPr>
              <a:pPr/>
              <a:t>106</a:t>
            </a:fld>
            <a:endParaRPr lang="en-US" sz="1300" b="0">
              <a:latin typeface="Marlett" charset="0"/>
              <a:cs typeface="Arial"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Two arrays, one of flags just as in all other algorithms, and one of labels. </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8C2832BC-4DA4-BB4C-87B3-2048DC06D595}" type="slidenum">
              <a:rPr lang="ar-SA" sz="1300" b="0">
                <a:latin typeface="Marlett" charset="0"/>
                <a:cs typeface="Arial" charset="0"/>
              </a:rPr>
              <a:pPr/>
              <a:t>107</a:t>
            </a:fld>
            <a:endParaRPr lang="en-US" sz="1300" b="0">
              <a:latin typeface="Marlett" charset="0"/>
              <a:cs typeface="Arial" charset="0"/>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Two arrays, one of flags just as in all other algorithms, and one of labels. </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AB170E2-3E61-0941-9B2F-AAD4B3FBBB6B}" type="slidenum">
              <a:rPr lang="ar-SA" sz="1300" b="0">
                <a:latin typeface="Marlett" charset="0"/>
                <a:cs typeface="Arial" charset="0"/>
              </a:rPr>
              <a:pPr/>
              <a:t>108</a:t>
            </a:fld>
            <a:endParaRPr lang="en-US" sz="1300" b="0">
              <a:latin typeface="Marlett" charset="0"/>
              <a:cs typeface="Arial" charset="0"/>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0A7C417-C72E-634F-93B3-81DB6957766F}" type="slidenum">
              <a:rPr lang="ar-SA" sz="1300" b="0">
                <a:latin typeface="Marlett" charset="0"/>
                <a:cs typeface="Arial" charset="0"/>
              </a:rPr>
              <a:pPr/>
              <a:t>109</a:t>
            </a:fld>
            <a:endParaRPr lang="en-US" sz="1300" b="0">
              <a:latin typeface="Marlett" charset="0"/>
              <a:cs typeface="Arial"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A635309-5EE3-EA49-91BE-E52529EB2266}" type="slidenum">
              <a:rPr lang="ar-SA" sz="1300" b="0">
                <a:latin typeface="Marlett" charset="0"/>
                <a:cs typeface="Arial" charset="0"/>
              </a:rPr>
              <a:pPr/>
              <a:t>110</a:t>
            </a:fld>
            <a:endParaRPr lang="en-US" sz="1300" b="0">
              <a:latin typeface="Marlett" charset="0"/>
              <a:cs typeface="Arial"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8C443D93-7480-8041-AADA-4F94A67F2EBE}" type="slidenum">
              <a:rPr lang="ar-SA" sz="1300" b="0">
                <a:latin typeface="Marlett" charset="0"/>
                <a:cs typeface="Arial" charset="0"/>
              </a:rPr>
              <a:pPr/>
              <a:t>12</a:t>
            </a:fld>
            <a:endParaRPr lang="en-US" sz="1300" b="0">
              <a:latin typeface="Marlett" charset="0"/>
              <a:cs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773F778-5C23-9949-87C5-5C8295120D72}" type="slidenum">
              <a:rPr lang="ar-SA" sz="1300" b="0">
                <a:latin typeface="Marlett" charset="0"/>
                <a:cs typeface="Arial" charset="0"/>
              </a:rPr>
              <a:pPr/>
              <a:t>111</a:t>
            </a:fld>
            <a:endParaRPr lang="en-US" sz="1300" b="0">
              <a:latin typeface="Marlett" charset="0"/>
              <a:cs typeface="Arial"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C50647E-6CA5-0545-86A9-2E0044027A21}" type="slidenum">
              <a:rPr lang="ar-SA" sz="1300" b="0">
                <a:latin typeface="Marlett" charset="0"/>
                <a:cs typeface="Arial" charset="0"/>
              </a:rPr>
              <a:pPr/>
              <a:t>112</a:t>
            </a:fld>
            <a:endParaRPr lang="en-US" sz="1300" b="0">
              <a:latin typeface="Marlett" charset="0"/>
              <a:cs typeface="Arial" charset="0"/>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EA5F0B6-EA88-AB4F-B8A3-CF79BD0BB4EE}" type="slidenum">
              <a:rPr lang="ar-SA" sz="1300" b="0">
                <a:latin typeface="Marlett" charset="0"/>
                <a:cs typeface="Arial" charset="0"/>
              </a:rPr>
              <a:pPr/>
              <a:t>113</a:t>
            </a:fld>
            <a:endParaRPr lang="en-US" sz="1300" b="0">
              <a:latin typeface="Marlett" charset="0"/>
              <a:cs typeface="Arial"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9E0D76A-5EE4-C046-9B49-7B0075AACA4E}" type="slidenum">
              <a:rPr lang="ar-SA" sz="1300" b="0">
                <a:latin typeface="Marlett" charset="0"/>
                <a:cs typeface="Arial" charset="0"/>
              </a:rPr>
              <a:pPr/>
              <a:t>114</a:t>
            </a:fld>
            <a:endParaRPr lang="en-US" sz="1300" b="0">
              <a:latin typeface="Marlett" charset="0"/>
              <a:cs typeface="Arial"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8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2784BE7-CF47-E948-9287-12F56B60CC2D}" type="slidenum">
              <a:rPr lang="ar-SA" sz="1300" b="0">
                <a:latin typeface="Marlett" charset="0"/>
                <a:cs typeface="Arial" charset="0"/>
              </a:rPr>
              <a:pPr/>
              <a:t>115</a:t>
            </a:fld>
            <a:endParaRPr lang="en-US" sz="1300" b="0">
              <a:latin typeface="Marlett" charset="0"/>
              <a:cs typeface="Arial" charset="0"/>
            </a:endParaRPr>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26177C5-D4B0-6A45-940A-42A38DFF511D}" type="slidenum">
              <a:rPr lang="ar-SA" sz="1300" b="0">
                <a:latin typeface="Marlett" charset="0"/>
                <a:cs typeface="Arial" charset="0"/>
              </a:rPr>
              <a:pPr/>
              <a:t>116</a:t>
            </a:fld>
            <a:endParaRPr lang="en-US" sz="1300" b="0">
              <a:latin typeface="Marlett" charset="0"/>
              <a:cs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E9E95DAD-BDFE-504D-800D-BBC257954437}" type="slidenum">
              <a:rPr lang="ar-SA" sz="1300" b="0">
                <a:latin typeface="Marlett" charset="0"/>
                <a:cs typeface="Arial" charset="0"/>
              </a:rPr>
              <a:pPr/>
              <a:t>117</a:t>
            </a:fld>
            <a:endParaRPr lang="en-US" sz="1300" b="0">
              <a:latin typeface="Marlett" charset="0"/>
              <a:cs typeface="Arial" charset="0"/>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If D</a:t>
            </a:r>
            <a:r>
              <a:rPr lang="en-US" baseline="-25000" dirty="0">
                <a:latin typeface="Arial" charset="0"/>
              </a:rPr>
              <a:t>A</a:t>
            </a:r>
            <a:r>
              <a:rPr lang="en-US" dirty="0">
                <a:latin typeface="Arial" charset="0"/>
              </a:rPr>
              <a:t> </a:t>
            </a:r>
            <a:r>
              <a:rPr lang="en-US" sz="900" dirty="0">
                <a:latin typeface="Arial" charset="0"/>
                <a:sym typeface="Wingdings" charset="0"/>
              </a:rPr>
              <a:t></a:t>
            </a:r>
            <a:r>
              <a:rPr lang="en-US" dirty="0">
                <a:latin typeface="Arial" charset="0"/>
              </a:rPr>
              <a:t> </a:t>
            </a:r>
            <a:r>
              <a:rPr lang="en-US" dirty="0" err="1">
                <a:latin typeface="Arial" charset="0"/>
              </a:rPr>
              <a:t>D</a:t>
            </a:r>
            <a:r>
              <a:rPr lang="en-US" baseline="-25000" dirty="0" err="1">
                <a:latin typeface="Arial" charset="0"/>
              </a:rPr>
              <a:t>B</a:t>
            </a:r>
            <a:r>
              <a:rPr lang="en-US" dirty="0" err="1">
                <a:latin typeface="Arial" charset="0"/>
              </a:rPr>
              <a:t>then</a:t>
            </a:r>
            <a:r>
              <a:rPr lang="en-US" dirty="0">
                <a:latin typeface="Arial" charset="0"/>
              </a:rPr>
              <a:t> </a:t>
            </a:r>
            <a:r>
              <a:rPr lang="en-US" dirty="0" smtClean="0">
                <a:latin typeface="Arial" charset="0"/>
              </a:rPr>
              <a:t>A</a:t>
            </a:r>
            <a:r>
              <a:rPr lang="fr-FR" altLang="ja-JP" dirty="0" smtClean="0">
                <a:latin typeface="Arial" charset="0"/>
              </a:rPr>
              <a:t>'</a:t>
            </a:r>
            <a:r>
              <a:rPr lang="en-US" altLang="ja-JP" dirty="0" smtClean="0">
                <a:latin typeface="Arial" charset="0"/>
              </a:rPr>
              <a:t>s </a:t>
            </a:r>
            <a:r>
              <a:rPr lang="en-US" altLang="ja-JP" dirty="0">
                <a:latin typeface="Arial" charset="0"/>
              </a:rPr>
              <a:t>label is earlier. By the code B reads </a:t>
            </a:r>
            <a:r>
              <a:rPr lang="en-US" altLang="ja-JP" dirty="0" smtClean="0">
                <a:latin typeface="Arial" charset="0"/>
              </a:rPr>
              <a:t>A</a:t>
            </a:r>
            <a:r>
              <a:rPr lang="fr-FR" altLang="ja-JP" dirty="0" smtClean="0">
                <a:latin typeface="Arial" charset="0"/>
              </a:rPr>
              <a:t>'</a:t>
            </a:r>
            <a:r>
              <a:rPr lang="en-US" altLang="ja-JP" dirty="0" smtClean="0">
                <a:latin typeface="Arial" charset="0"/>
              </a:rPr>
              <a:t>s </a:t>
            </a:r>
            <a:r>
              <a:rPr lang="en-US" altLang="ja-JP" dirty="0">
                <a:latin typeface="Arial" charset="0"/>
              </a:rPr>
              <a:t>label, then writes its own, then checks </a:t>
            </a:r>
            <a:r>
              <a:rPr lang="en-US" altLang="ja-JP" dirty="0" smtClean="0">
                <a:latin typeface="Arial" charset="0"/>
              </a:rPr>
              <a:t>A</a:t>
            </a:r>
            <a:r>
              <a:rPr lang="fr-FR" altLang="ja-JP" dirty="0" smtClean="0">
                <a:latin typeface="Arial" charset="0"/>
              </a:rPr>
              <a:t>'</a:t>
            </a:r>
            <a:r>
              <a:rPr lang="en-US" altLang="ja-JP" dirty="0" smtClean="0">
                <a:latin typeface="Arial" charset="0"/>
              </a:rPr>
              <a:t>s </a:t>
            </a:r>
            <a:r>
              <a:rPr lang="en-US" altLang="ja-JP" dirty="0">
                <a:latin typeface="Arial" charset="0"/>
              </a:rPr>
              <a:t>label and compares to its own. Moreover, A writes its label before B can read it, so if it has an earlier (lower) label B will see it and not go in. </a:t>
            </a:r>
            <a:endParaRPr lang="en-US" dirty="0">
              <a:latin typeface="Arial"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37EA2F8-F6DA-4346-8576-77C589DD44F8}" type="slidenum">
              <a:rPr lang="ar-SA" sz="1300" b="0">
                <a:latin typeface="Marlett" charset="0"/>
                <a:cs typeface="Arial" charset="0"/>
              </a:rPr>
              <a:pPr/>
              <a:t>118</a:t>
            </a:fld>
            <a:endParaRPr lang="en-US" sz="1300" b="0">
              <a:latin typeface="Marlett" charset="0"/>
              <a:cs typeface="Arial" charset="0"/>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6786ACD-1C5B-8C4F-8E7F-06943028E695}" type="slidenum">
              <a:rPr lang="ar-SA" sz="1300" b="0">
                <a:latin typeface="Marlett" charset="0"/>
                <a:cs typeface="Arial" charset="0"/>
              </a:rPr>
              <a:pPr/>
              <a:t>119</a:t>
            </a:fld>
            <a:endParaRPr lang="en-US" sz="1300" b="0">
              <a:latin typeface="Marlett" charset="0"/>
              <a:cs typeface="Arial"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EDB434CF-5A1A-134C-8AD3-C4CF556A6DE4}" type="slidenum">
              <a:rPr lang="ar-SA" sz="1300" b="0">
                <a:latin typeface="Marlett" charset="0"/>
                <a:cs typeface="Arial" charset="0"/>
              </a:rPr>
              <a:pPr/>
              <a:t>120</a:t>
            </a:fld>
            <a:endParaRPr lang="en-US" sz="1300" b="0">
              <a:latin typeface="Marlett" charset="0"/>
              <a:cs typeface="Arial"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8B5BE75-D25B-3241-B8F2-A7F236A0BCA8}" type="slidenum">
              <a:rPr lang="ar-SA" sz="1300" b="0">
                <a:latin typeface="Marlett" charset="0"/>
                <a:cs typeface="Arial" charset="0"/>
              </a:rPr>
              <a:pPr/>
              <a:t>13</a:t>
            </a:fld>
            <a:endParaRPr lang="en-US" sz="1300" b="0">
              <a:latin typeface="Marlett" charset="0"/>
              <a:cs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50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6FFB43F-0B49-6A4A-878B-572675E711B2}" type="slidenum">
              <a:rPr lang="ar-SA" sz="1300" b="0">
                <a:latin typeface="Marlett" charset="0"/>
                <a:cs typeface="Arial" charset="0"/>
              </a:rPr>
              <a:pPr/>
              <a:t>121</a:t>
            </a:fld>
            <a:endParaRPr lang="en-US" sz="1300" b="0">
              <a:latin typeface="Marlett" charset="0"/>
              <a:cs typeface="Arial"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B7431F7-1B0D-164F-832C-73843256317D}" type="slidenum">
              <a:rPr lang="ar-SA" sz="1300" b="0">
                <a:latin typeface="Marlett" charset="0"/>
                <a:cs typeface="Arial" charset="0"/>
              </a:rPr>
              <a:pPr/>
              <a:t>122</a:t>
            </a:fld>
            <a:endParaRPr lang="en-US" sz="1300" b="0">
              <a:latin typeface="Marlett" charset="0"/>
              <a:cs typeface="Arial"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0B71C22-C299-4D40-8457-9B925B85356A}" type="slidenum">
              <a:rPr lang="ar-SA" sz="1300" b="0">
                <a:latin typeface="Marlett" charset="0"/>
                <a:cs typeface="Arial" charset="0"/>
              </a:rPr>
              <a:pPr/>
              <a:t>123</a:t>
            </a:fld>
            <a:endParaRPr lang="en-US" sz="1300" b="0">
              <a:latin typeface="Marlett" charset="0"/>
              <a:cs typeface="Arial" charset="0"/>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57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3F259EB-F124-8644-A31E-C20AEBCF1762}" type="slidenum">
              <a:rPr lang="ar-SA" sz="1300" b="0">
                <a:latin typeface="Marlett" charset="0"/>
                <a:cs typeface="Arial" charset="0"/>
              </a:rPr>
              <a:pPr/>
              <a:t>124</a:t>
            </a:fld>
            <a:endParaRPr lang="en-US" sz="1300" b="0">
              <a:latin typeface="Marlett" charset="0"/>
              <a:cs typeface="Arial" charset="0"/>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59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390A897-922A-FD40-99BD-B907AAA2E340}" type="slidenum">
              <a:rPr lang="ar-SA" sz="1300" b="0">
                <a:latin typeface="Marlett" charset="0"/>
                <a:cs typeface="Arial" charset="0"/>
              </a:rPr>
              <a:pPr/>
              <a:t>125</a:t>
            </a:fld>
            <a:endParaRPr lang="en-US" sz="1300" b="0">
              <a:latin typeface="Marlett" charset="0"/>
              <a:cs typeface="Arial" charset="0"/>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294281C1-7293-2D49-978D-D7E74AB0DD60}" type="slidenum">
              <a:rPr lang="ar-SA" sz="1300" b="0">
                <a:latin typeface="Marlett" charset="0"/>
                <a:cs typeface="Arial" charset="0"/>
              </a:rPr>
              <a:pPr/>
              <a:t>126</a:t>
            </a:fld>
            <a:endParaRPr lang="en-US" sz="1300" b="0">
              <a:latin typeface="Marlett" charset="0"/>
              <a:cs typeface="Arial" charset="0"/>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63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0375089-E9E7-0E43-B456-0B7566E04BFF}" type="slidenum">
              <a:rPr lang="ar-SA" sz="1300" b="0">
                <a:latin typeface="Marlett" charset="0"/>
                <a:cs typeface="Arial" charset="0"/>
              </a:rPr>
              <a:pPr/>
              <a:t>127</a:t>
            </a:fld>
            <a:endParaRPr lang="en-US" sz="1300" b="0">
              <a:latin typeface="Marlett" charset="0"/>
              <a:cs typeface="Arial" charset="0"/>
            </a:endParaRPr>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E22EB2C-F3F7-294E-B178-4CB6D6197AAD}" type="slidenum">
              <a:rPr lang="ar-SA" sz="1300" b="0">
                <a:latin typeface="Marlett" charset="0"/>
                <a:cs typeface="Arial" charset="0"/>
              </a:rPr>
              <a:pPr/>
              <a:t>128</a:t>
            </a:fld>
            <a:endParaRPr lang="en-US" sz="1300" b="0">
              <a:latin typeface="Marlett" charset="0"/>
              <a:cs typeface="Arial" charset="0"/>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266DF90A-0CBD-2C45-87B0-4E5938945D00}" type="slidenum">
              <a:rPr lang="ar-SA" sz="1300" b="0">
                <a:latin typeface="Marlett" charset="0"/>
                <a:cs typeface="Arial" charset="0"/>
              </a:rPr>
              <a:pPr/>
              <a:t>129</a:t>
            </a:fld>
            <a:endParaRPr lang="en-US" sz="1300" b="0">
              <a:latin typeface="Marlett" charset="0"/>
              <a:cs typeface="Arial" charset="0"/>
            </a:endParaRPr>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69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451DD59-C067-664D-A9C7-CBA01A9EADAF}" type="slidenum">
              <a:rPr lang="ar-SA" sz="1300" b="0">
                <a:latin typeface="Marlett" charset="0"/>
                <a:cs typeface="Arial" charset="0"/>
              </a:rPr>
              <a:pPr/>
              <a:t>130</a:t>
            </a:fld>
            <a:endParaRPr lang="en-US" sz="1300" b="0">
              <a:latin typeface="Marlett" charset="0"/>
              <a:cs typeface="Arial" charset="0"/>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F59922C-95C2-214D-946F-CC8903F8A13C}" type="slidenum">
              <a:rPr lang="ar-SA" sz="1300" b="0">
                <a:latin typeface="Marlett" charset="0"/>
                <a:cs typeface="Arial" charset="0"/>
              </a:rPr>
              <a:pPr/>
              <a:t>14</a:t>
            </a:fld>
            <a:endParaRPr lang="en-US" sz="1300" b="0">
              <a:latin typeface="Marlett" charset="0"/>
              <a:cs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827BBA3-8133-2A45-BF1C-3C2017352E5E}" type="slidenum">
              <a:rPr lang="ar-SA" sz="1300" b="0">
                <a:latin typeface="Marlett" charset="0"/>
                <a:cs typeface="Arial" charset="0"/>
              </a:rPr>
              <a:pPr/>
              <a:t>131</a:t>
            </a:fld>
            <a:endParaRPr lang="en-US" sz="1300" b="0">
              <a:latin typeface="Marlett" charset="0"/>
              <a:cs typeface="Arial" charset="0"/>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F4253A2-89B4-E240-978E-276DB50BBD72}" type="slidenum">
              <a:rPr lang="ar-SA" sz="1300" b="0">
                <a:latin typeface="Marlett" charset="0"/>
                <a:cs typeface="Arial" charset="0"/>
              </a:rPr>
              <a:pPr/>
              <a:t>132</a:t>
            </a:fld>
            <a:endParaRPr lang="en-US" sz="1300" b="0">
              <a:latin typeface="Marlett" charset="0"/>
              <a:cs typeface="Arial" charset="0"/>
            </a:endParaRPr>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F1E121C-37B1-7343-B46C-C06D385102D1}" type="slidenum">
              <a:rPr lang="ar-SA" sz="1300" b="0">
                <a:latin typeface="Marlett" charset="0"/>
                <a:cs typeface="Arial" charset="0"/>
              </a:rPr>
              <a:pPr/>
              <a:t>133</a:t>
            </a:fld>
            <a:endParaRPr lang="en-US" sz="1300" b="0">
              <a:latin typeface="Marlett" charset="0"/>
              <a:cs typeface="Arial"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77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8AA6C20F-AEC5-034F-A8ED-E33AB4102D26}" type="slidenum">
              <a:rPr lang="ar-SA" sz="1300" b="0">
                <a:latin typeface="Marlett" charset="0"/>
                <a:cs typeface="Arial" charset="0"/>
              </a:rPr>
              <a:pPr/>
              <a:t>134</a:t>
            </a:fld>
            <a:endParaRPr lang="en-US" sz="1300" b="0">
              <a:latin typeface="Marlett" charset="0"/>
              <a:cs typeface="Arial" charset="0"/>
            </a:endParaRPr>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79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21DCDBF-CF05-FA46-9319-DF661D621AD9}" type="slidenum">
              <a:rPr lang="ar-SA" sz="1300" b="0">
                <a:latin typeface="Marlett" charset="0"/>
                <a:cs typeface="Arial" charset="0"/>
              </a:rPr>
              <a:pPr/>
              <a:t>135</a:t>
            </a:fld>
            <a:endParaRPr lang="en-US" sz="1300" b="0">
              <a:latin typeface="Marlett" charset="0"/>
              <a:cs typeface="Arial" charset="0"/>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81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0C1638B-421F-DD44-AF65-DBE2C3BC0231}" type="slidenum">
              <a:rPr lang="ar-SA" sz="1300" b="0">
                <a:latin typeface="Marlett" charset="0"/>
                <a:cs typeface="Arial" charset="0"/>
              </a:rPr>
              <a:pPr/>
              <a:t>136</a:t>
            </a:fld>
            <a:endParaRPr lang="en-US" sz="1300" b="0">
              <a:latin typeface="Marlett" charset="0"/>
              <a:cs typeface="Arial" charset="0"/>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83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996E801-E80D-EF4D-B5D0-371CF9BC50D9}" type="slidenum">
              <a:rPr lang="ar-SA" sz="1300" b="0">
                <a:latin typeface="Marlett" charset="0"/>
                <a:cs typeface="Arial" charset="0"/>
              </a:rPr>
              <a:pPr/>
              <a:t>137</a:t>
            </a:fld>
            <a:endParaRPr lang="en-US" sz="1300" b="0">
              <a:latin typeface="Marlett" charset="0"/>
              <a:cs typeface="Arial" charset="0"/>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FA2D493-7855-7741-8CA1-3DB16843991A}" type="slidenum">
              <a:rPr lang="ar-SA" sz="1300" b="0">
                <a:latin typeface="Marlett" charset="0"/>
                <a:cs typeface="Arial" charset="0"/>
              </a:rPr>
              <a:pPr/>
              <a:t>138</a:t>
            </a:fld>
            <a:endParaRPr lang="en-US" sz="1300" b="0">
              <a:latin typeface="Marlett" charset="0"/>
              <a:cs typeface="Arial" charset="0"/>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B191DD2-8B82-8C4D-9955-ADE99CBD1F61}" type="slidenum">
              <a:rPr lang="ar-SA" sz="1300" b="0">
                <a:latin typeface="Marlett" charset="0"/>
                <a:cs typeface="Arial" charset="0"/>
              </a:rPr>
              <a:pPr/>
              <a:t>139</a:t>
            </a:fld>
            <a:endParaRPr lang="en-US" sz="1300" b="0">
              <a:latin typeface="Marlett" charset="0"/>
              <a:cs typeface="Arial"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89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69D8578-8520-1345-8C20-B450540BEEB6}" type="slidenum">
              <a:rPr lang="ar-SA" sz="1300" b="0">
                <a:latin typeface="Marlett" charset="0"/>
                <a:cs typeface="Arial" charset="0"/>
              </a:rPr>
              <a:pPr/>
              <a:t>140</a:t>
            </a:fld>
            <a:endParaRPr lang="en-US" sz="1300" b="0">
              <a:latin typeface="Marlett" charset="0"/>
              <a:cs typeface="Arial"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DD76EA1-ED52-B04F-BFCF-A9E7101C68D3}" type="slidenum">
              <a:rPr lang="ar-SA" sz="1300" b="0">
                <a:latin typeface="Marlett" charset="0"/>
                <a:cs typeface="Arial" charset="0"/>
              </a:rPr>
              <a:pPr/>
              <a:t>15</a:t>
            </a:fld>
            <a:endParaRPr lang="en-US" sz="1300" b="0">
              <a:latin typeface="Marlett" charset="0"/>
              <a:cs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91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50B04A5-A192-6943-AC4B-FDBADD8B1A51}" type="slidenum">
              <a:rPr lang="ar-SA" sz="1300" b="0">
                <a:latin typeface="Marlett" charset="0"/>
                <a:cs typeface="Arial" charset="0"/>
              </a:rPr>
              <a:pPr/>
              <a:t>141</a:t>
            </a:fld>
            <a:endParaRPr lang="en-US" sz="1300" b="0">
              <a:latin typeface="Marlett" charset="0"/>
              <a:cs typeface="Arial" charset="0"/>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93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06A54D3-6320-D44E-B399-D56A41B3DD61}" type="slidenum">
              <a:rPr lang="ar-SA" sz="1300" b="0">
                <a:latin typeface="Marlett" charset="0"/>
                <a:cs typeface="Arial" charset="0"/>
              </a:rPr>
              <a:pPr/>
              <a:t>142</a:t>
            </a:fld>
            <a:endParaRPr lang="en-US" sz="1300" b="0">
              <a:latin typeface="Marlett" charset="0"/>
              <a:cs typeface="Arial" charset="0"/>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DC375E2-0B05-9542-BBDE-B5B498E9D6F5}" type="slidenum">
              <a:rPr lang="ar-SA" sz="1300" b="0">
                <a:latin typeface="Marlett" charset="0"/>
                <a:cs typeface="Arial" charset="0"/>
              </a:rPr>
              <a:pPr/>
              <a:t>143</a:t>
            </a:fld>
            <a:endParaRPr lang="en-US" sz="1300" b="0">
              <a:latin typeface="Marlett" charset="0"/>
              <a:cs typeface="Arial" charset="0"/>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97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F857C78-EECD-E448-A343-D9710E1CE939}" type="slidenum">
              <a:rPr lang="ar-SA" sz="1300" b="0">
                <a:latin typeface="Marlett" charset="0"/>
                <a:cs typeface="Arial" charset="0"/>
              </a:rPr>
              <a:pPr/>
              <a:t>144</a:t>
            </a:fld>
            <a:endParaRPr lang="en-US" sz="1300" b="0">
              <a:latin typeface="Marlett" charset="0"/>
              <a:cs typeface="Arial" charset="0"/>
            </a:endParaRPr>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00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9892586-E10E-9647-A2F3-0BE84C482C8A}" type="slidenum">
              <a:rPr lang="ar-SA" sz="1300" b="0">
                <a:latin typeface="Marlett" charset="0"/>
                <a:cs typeface="Arial" charset="0"/>
              </a:rPr>
              <a:pPr/>
              <a:t>145</a:t>
            </a:fld>
            <a:endParaRPr lang="en-US" sz="1300" b="0">
              <a:latin typeface="Marlett" charset="0"/>
              <a:cs typeface="Arial" charset="0"/>
            </a:endParaRPr>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49F9AA8-2163-084D-8A3B-D7F620492F80}" type="slidenum">
              <a:rPr lang="ar-SA" sz="1300" b="0">
                <a:latin typeface="Marlett" charset="0"/>
                <a:cs typeface="Arial" charset="0"/>
              </a:rPr>
              <a:pPr/>
              <a:t>146</a:t>
            </a:fld>
            <a:endParaRPr lang="en-US" sz="1300" b="0">
              <a:latin typeface="Marlett" charset="0"/>
              <a:cs typeface="Arial" charset="0"/>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04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8C95DEC-9868-7E4F-8AB2-41A661E7717C}" type="slidenum">
              <a:rPr lang="ar-SA" sz="1300" b="0">
                <a:latin typeface="Marlett" charset="0"/>
                <a:cs typeface="Arial" charset="0"/>
              </a:rPr>
              <a:pPr/>
              <a:t>147</a:t>
            </a:fld>
            <a:endParaRPr lang="en-US" sz="1300" b="0">
              <a:latin typeface="Marlett" charset="0"/>
              <a:cs typeface="Arial" charset="0"/>
            </a:endParaRPr>
          </a:p>
        </p:txBody>
      </p:sp>
      <p:sp>
        <p:nvSpPr>
          <p:cNvPr id="304131" name="Rectangle 2"/>
          <p:cNvSpPr>
            <a:spLocks noGrp="1" noRot="1" noChangeAspect="1" noChangeArrowheads="1" noTextEdit="1"/>
          </p:cNvSpPr>
          <p:nvPr>
            <p:ph type="sldImg"/>
          </p:nvPr>
        </p:nvSpPr>
        <p:spPr>
          <a:xfrm>
            <a:off x="990600" y="768350"/>
            <a:ext cx="5119688" cy="3840163"/>
          </a:xfrm>
          <a:ln/>
        </p:spPr>
      </p:sp>
      <p:sp>
        <p:nvSpPr>
          <p:cNvPr id="304132"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proof is not easy for undergraduates but you need to do it so that they see the weakness of read-write registers due to </a:t>
            </a:r>
          </a:p>
          <a:p>
            <a:r>
              <a:rPr lang="en-US">
                <a:latin typeface="Arial" charset="0"/>
              </a:rPr>
              <a:t>the fact that when they write they obliterate traces of what other threads wrote. </a:t>
            </a:r>
          </a:p>
          <a:p>
            <a:endParaRPr lang="en-US">
              <a:latin typeface="Arial" charset="0"/>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06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2403160-AADD-0546-8440-0C82C81176F4}" type="slidenum">
              <a:rPr lang="ar-SA" sz="1300" b="0">
                <a:latin typeface="Marlett" charset="0"/>
                <a:cs typeface="Arial" charset="0"/>
              </a:rPr>
              <a:pPr/>
              <a:t>148</a:t>
            </a:fld>
            <a:endParaRPr lang="en-US" sz="1300" b="0">
              <a:latin typeface="Marlett" charset="0"/>
              <a:cs typeface="Arial" charset="0"/>
            </a:endParaRPr>
          </a:p>
        </p:txBody>
      </p:sp>
      <p:sp>
        <p:nvSpPr>
          <p:cNvPr id="306179" name="Rectangle 2"/>
          <p:cNvSpPr>
            <a:spLocks noGrp="1" noRot="1" noChangeAspect="1" noChangeArrowheads="1" noTextEdit="1"/>
          </p:cNvSpPr>
          <p:nvPr>
            <p:ph type="sldImg"/>
          </p:nvPr>
        </p:nvSpPr>
        <p:spPr>
          <a:xfrm>
            <a:off x="990600" y="768350"/>
            <a:ext cx="5119688" cy="3840163"/>
          </a:xfrm>
          <a:ln/>
        </p:spPr>
      </p:sp>
      <p:sp>
        <p:nvSpPr>
          <p:cNvPr id="306180"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Explain the notion of a proof that NO ALG EXISTS by showing a bad execution. </a:t>
            </a: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08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3B5B1BE-2345-8E46-A2AE-B697368E317C}" type="slidenum">
              <a:rPr lang="ar-SA" sz="1300" b="0">
                <a:latin typeface="Marlett" charset="0"/>
                <a:cs typeface="Arial" charset="0"/>
              </a:rPr>
              <a:pPr/>
              <a:t>149</a:t>
            </a:fld>
            <a:endParaRPr lang="en-US" sz="1300" b="0">
              <a:latin typeface="Marlett" charset="0"/>
              <a:cs typeface="Arial" charset="0"/>
            </a:endParaRPr>
          </a:p>
        </p:txBody>
      </p:sp>
      <p:sp>
        <p:nvSpPr>
          <p:cNvPr id="308227" name="Rectangle 2"/>
          <p:cNvSpPr>
            <a:spLocks noGrp="1" noRot="1" noChangeAspect="1" noChangeArrowheads="1" noTextEdit="1"/>
          </p:cNvSpPr>
          <p:nvPr>
            <p:ph type="sldImg"/>
          </p:nvPr>
        </p:nvSpPr>
        <p:spPr>
          <a:xfrm>
            <a:off x="990600" y="768350"/>
            <a:ext cx="5119688" cy="3840163"/>
          </a:xfrm>
          <a:ln/>
        </p:spPr>
      </p:sp>
      <p:sp>
        <p:nvSpPr>
          <p:cNvPr id="308228"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Bad execution has one thread go in, then at least one of the others must be able to get in since the algorithm must provide deadlock free mutual exclusion</a:t>
            </a:r>
          </a:p>
          <a:p>
            <a:endParaRPr lang="en-US">
              <a:latin typeface="Arial" charset="0"/>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10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A23498E-A50E-E648-87B7-BD281562230E}" type="slidenum">
              <a:rPr lang="ar-SA" sz="1300" b="0">
                <a:latin typeface="Marlett" charset="0"/>
                <a:cs typeface="Arial" charset="0"/>
              </a:rPr>
              <a:pPr/>
              <a:t>150</a:t>
            </a:fld>
            <a:endParaRPr lang="en-US" sz="1300" b="0">
              <a:latin typeface="Marlett" charset="0"/>
              <a:cs typeface="Arial" charset="0"/>
            </a:endParaRPr>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526E55A-D3DB-5D4D-A6EC-08E95516F9CA}" type="slidenum">
              <a:rPr lang="ar-SA" sz="1300" b="0">
                <a:latin typeface="Marlett" charset="0"/>
                <a:cs typeface="Arial" charset="0"/>
              </a:rPr>
              <a:pPr/>
              <a:t>16</a:t>
            </a:fld>
            <a:endParaRPr lang="en-US" sz="1300" b="0">
              <a:latin typeface="Marlett" charset="0"/>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12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866E2D41-88B9-3B4C-A6E4-5D15D8D89F69}" type="slidenum">
              <a:rPr lang="ar-SA" sz="1300" b="0">
                <a:latin typeface="Marlett" charset="0"/>
                <a:cs typeface="Arial" charset="0"/>
              </a:rPr>
              <a:pPr/>
              <a:t>151</a:t>
            </a:fld>
            <a:endParaRPr lang="en-US" sz="1300" b="0">
              <a:latin typeface="Marlett" charset="0"/>
              <a:cs typeface="Arial" charset="0"/>
            </a:endParaRPr>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14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8538991-944F-0049-A104-C64EE7889CF7}" type="slidenum">
              <a:rPr lang="ar-SA" sz="1300" b="0">
                <a:latin typeface="Marlett" charset="0"/>
                <a:cs typeface="Arial" charset="0"/>
              </a:rPr>
              <a:pPr/>
              <a:t>152</a:t>
            </a:fld>
            <a:endParaRPr lang="en-US" sz="1300" b="0">
              <a:latin typeface="Marlett" charset="0"/>
              <a:cs typeface="Arial" charset="0"/>
            </a:endParaRPr>
          </a:p>
        </p:txBody>
      </p:sp>
      <p:sp>
        <p:nvSpPr>
          <p:cNvPr id="314371" name="Rectangle 2"/>
          <p:cNvSpPr>
            <a:spLocks noGrp="1" noRot="1" noChangeAspect="1" noChangeArrowheads="1" noTextEdit="1"/>
          </p:cNvSpPr>
          <p:nvPr>
            <p:ph type="sldImg"/>
          </p:nvPr>
        </p:nvSpPr>
        <p:spPr>
          <a:xfrm>
            <a:off x="990600" y="768350"/>
            <a:ext cx="5119688" cy="3840163"/>
          </a:xfrm>
          <a:ln/>
        </p:spPr>
      </p:sp>
      <p:sp>
        <p:nvSpPr>
          <p:cNvPr id="314372"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Show proof for two threads first so students get the general structure of the proof. Without this they will have a hard time to get the </a:t>
            </a:r>
          </a:p>
          <a:p>
            <a:r>
              <a:rPr lang="en-US">
                <a:latin typeface="Arial" charset="0"/>
              </a:rPr>
              <a:t>Details of the three thread case. </a:t>
            </a:r>
          </a:p>
          <a:p>
            <a:endParaRPr lang="en-US">
              <a:latin typeface="Arial" charset="0"/>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16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F3BC91F-ECA4-DF4F-BF1D-5F5F9C73EAD1}" type="slidenum">
              <a:rPr lang="ar-SA" sz="1300" b="0">
                <a:latin typeface="Marlett" charset="0"/>
                <a:cs typeface="Arial" charset="0"/>
              </a:rPr>
              <a:pPr/>
              <a:t>153</a:t>
            </a:fld>
            <a:endParaRPr lang="en-US" sz="1300" b="0">
              <a:latin typeface="Marlett" charset="0"/>
              <a:cs typeface="Arial" charset="0"/>
            </a:endParaRPr>
          </a:p>
        </p:txBody>
      </p:sp>
      <p:sp>
        <p:nvSpPr>
          <p:cNvPr id="316419" name="Rectangle 2"/>
          <p:cNvSpPr>
            <a:spLocks noGrp="1" noRot="1" noChangeAspect="1" noChangeArrowheads="1" noTextEdit="1"/>
          </p:cNvSpPr>
          <p:nvPr>
            <p:ph type="sldImg"/>
          </p:nvPr>
        </p:nvSpPr>
        <p:spPr>
          <a:xfrm>
            <a:off x="990600" y="768350"/>
            <a:ext cx="5119688" cy="3840163"/>
          </a:xfrm>
          <a:ln/>
        </p:spPr>
      </p:sp>
      <p:sp>
        <p:nvSpPr>
          <p:cNvPr id="316420"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18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AFB8E2E-006B-D84F-8BED-A4353780D301}" type="slidenum">
              <a:rPr lang="ar-SA" sz="1300" b="0">
                <a:latin typeface="Marlett" charset="0"/>
                <a:cs typeface="Arial" charset="0"/>
              </a:rPr>
              <a:pPr/>
              <a:t>154</a:t>
            </a:fld>
            <a:endParaRPr lang="en-US" sz="1300" b="0">
              <a:latin typeface="Marlett" charset="0"/>
              <a:cs typeface="Arial" charset="0"/>
            </a:endParaRPr>
          </a:p>
        </p:txBody>
      </p:sp>
      <p:sp>
        <p:nvSpPr>
          <p:cNvPr id="318467" name="Rectangle 2"/>
          <p:cNvSpPr>
            <a:spLocks noGrp="1" noRot="1" noChangeAspect="1" noChangeArrowheads="1" noTextEdit="1"/>
          </p:cNvSpPr>
          <p:nvPr>
            <p:ph type="sldImg"/>
          </p:nvPr>
        </p:nvSpPr>
        <p:spPr>
          <a:xfrm>
            <a:off x="990600" y="768350"/>
            <a:ext cx="5119688" cy="3840163"/>
          </a:xfrm>
          <a:ln/>
        </p:spPr>
      </p:sp>
      <p:sp>
        <p:nvSpPr>
          <p:cNvPr id="318468"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In any protocol, we run B never letting  it write the register, we stop B when </a:t>
            </a:r>
            <a:r>
              <a:rPr lang="en-US" dirty="0" smtClean="0">
                <a:latin typeface="Arial" charset="0"/>
              </a:rPr>
              <a:t>B</a:t>
            </a:r>
            <a:r>
              <a:rPr lang="fr-FR" altLang="ja-JP" dirty="0" smtClean="0">
                <a:latin typeface="Arial" charset="0"/>
              </a:rPr>
              <a:t>'</a:t>
            </a:r>
            <a:r>
              <a:rPr lang="en-US" altLang="ja-JP" dirty="0" smtClean="0">
                <a:latin typeface="Arial" charset="0"/>
              </a:rPr>
              <a:t>s </a:t>
            </a:r>
            <a:r>
              <a:rPr lang="en-US" altLang="ja-JP" dirty="0">
                <a:latin typeface="Arial" charset="0"/>
              </a:rPr>
              <a:t>next step  is a write.</a:t>
            </a:r>
          </a:p>
          <a:p>
            <a:endParaRPr lang="en-US" dirty="0">
              <a:latin typeface="Arial" charset="0"/>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20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8B18327F-385B-9645-9B10-4C6E608A1944}" type="slidenum">
              <a:rPr lang="ar-SA" sz="1300" b="0">
                <a:latin typeface="Marlett" charset="0"/>
                <a:cs typeface="Arial" charset="0"/>
              </a:rPr>
              <a:pPr/>
              <a:t>155</a:t>
            </a:fld>
            <a:endParaRPr lang="en-US" sz="1300" b="0">
              <a:latin typeface="Marlett" charset="0"/>
              <a:cs typeface="Arial" charset="0"/>
            </a:endParaRPr>
          </a:p>
        </p:txBody>
      </p:sp>
      <p:sp>
        <p:nvSpPr>
          <p:cNvPr id="320515" name="Rectangle 2"/>
          <p:cNvSpPr>
            <a:spLocks noGrp="1" noRot="1" noChangeAspect="1" noChangeArrowheads="1" noTextEdit="1"/>
          </p:cNvSpPr>
          <p:nvPr>
            <p:ph type="sldImg"/>
          </p:nvPr>
        </p:nvSpPr>
        <p:spPr>
          <a:xfrm>
            <a:off x="990600" y="768350"/>
            <a:ext cx="5119688" cy="3840163"/>
          </a:xfrm>
          <a:ln/>
        </p:spPr>
      </p:sp>
      <p:sp>
        <p:nvSpPr>
          <p:cNvPr id="320516"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22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3959EA0-F634-6B45-B062-6D859F2877A4}" type="slidenum">
              <a:rPr lang="ar-SA" sz="1300" b="0">
                <a:latin typeface="Marlett" charset="0"/>
                <a:cs typeface="Arial" charset="0"/>
              </a:rPr>
              <a:pPr/>
              <a:t>156</a:t>
            </a:fld>
            <a:endParaRPr lang="en-US" sz="1300" b="0">
              <a:latin typeface="Marlett" charset="0"/>
              <a:cs typeface="Arial" charset="0"/>
            </a:endParaRPr>
          </a:p>
        </p:txBody>
      </p:sp>
      <p:sp>
        <p:nvSpPr>
          <p:cNvPr id="322563" name="Rectangle 2"/>
          <p:cNvSpPr>
            <a:spLocks noGrp="1" noRot="1" noChangeAspect="1" noChangeArrowheads="1" noTextEdit="1"/>
          </p:cNvSpPr>
          <p:nvPr>
            <p:ph type="sldImg"/>
          </p:nvPr>
        </p:nvSpPr>
        <p:spPr>
          <a:xfrm>
            <a:off x="990600" y="768350"/>
            <a:ext cx="5119688" cy="3840163"/>
          </a:xfrm>
          <a:ln/>
        </p:spPr>
      </p:sp>
      <p:sp>
        <p:nvSpPr>
          <p:cNvPr id="322564"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24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764CF3E-7663-9F49-8700-55087DC7AA51}" type="slidenum">
              <a:rPr lang="ar-SA" sz="1300" b="0">
                <a:latin typeface="Marlett" charset="0"/>
                <a:cs typeface="Arial" charset="0"/>
              </a:rPr>
              <a:pPr/>
              <a:t>157</a:t>
            </a:fld>
            <a:endParaRPr lang="en-US" sz="1300" b="0">
              <a:latin typeface="Marlett" charset="0"/>
              <a:cs typeface="Arial" charset="0"/>
            </a:endParaRPr>
          </a:p>
        </p:txBody>
      </p:sp>
      <p:sp>
        <p:nvSpPr>
          <p:cNvPr id="324611" name="Rectangle 2"/>
          <p:cNvSpPr>
            <a:spLocks noGrp="1" noRot="1" noChangeAspect="1" noChangeArrowheads="1" noTextEdit="1"/>
          </p:cNvSpPr>
          <p:nvPr>
            <p:ph type="sldImg"/>
          </p:nvPr>
        </p:nvSpPr>
        <p:spPr>
          <a:xfrm>
            <a:off x="990600" y="768350"/>
            <a:ext cx="5119688" cy="3840163"/>
          </a:xfrm>
          <a:ln/>
        </p:spPr>
      </p:sp>
      <p:sp>
        <p:nvSpPr>
          <p:cNvPr id="324612"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26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C13B888-3322-9341-AD0E-FA2A45987D51}" type="slidenum">
              <a:rPr lang="ar-SA" sz="1300" b="0">
                <a:latin typeface="Marlett" charset="0"/>
                <a:cs typeface="Arial" charset="0"/>
              </a:rPr>
              <a:pPr/>
              <a:t>158</a:t>
            </a:fld>
            <a:endParaRPr lang="en-US" sz="1300" b="0">
              <a:latin typeface="Marlett" charset="0"/>
              <a:cs typeface="Arial" charset="0"/>
            </a:endParaRPr>
          </a:p>
        </p:txBody>
      </p:sp>
      <p:sp>
        <p:nvSpPr>
          <p:cNvPr id="326659" name="Rectangle 2"/>
          <p:cNvSpPr>
            <a:spLocks noGrp="1" noRot="1" noChangeAspect="1" noChangeArrowheads="1" noTextEdit="1"/>
          </p:cNvSpPr>
          <p:nvPr>
            <p:ph type="sldImg"/>
          </p:nvPr>
        </p:nvSpPr>
        <p:spPr>
          <a:xfrm>
            <a:off x="990600" y="768350"/>
            <a:ext cx="5119688" cy="3840163"/>
          </a:xfrm>
          <a:ln/>
        </p:spPr>
      </p:sp>
      <p:sp>
        <p:nvSpPr>
          <p:cNvPr id="326660"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r>
              <a:rPr lang="en-US">
                <a:latin typeface="Arial" charset="0"/>
              </a:rPr>
              <a:t>Explain to the students that we will show how to derive a cover of the two registers later…</a:t>
            </a: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28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EE40229-C533-8047-9807-504913BB3A63}" type="slidenum">
              <a:rPr lang="ar-SA" sz="1300" b="0">
                <a:latin typeface="Marlett" charset="0"/>
                <a:cs typeface="Arial" charset="0"/>
              </a:rPr>
              <a:pPr/>
              <a:t>159</a:t>
            </a:fld>
            <a:endParaRPr lang="en-US" sz="1300" b="0">
              <a:latin typeface="Marlett" charset="0"/>
              <a:cs typeface="Arial" charset="0"/>
            </a:endParaRPr>
          </a:p>
        </p:txBody>
      </p:sp>
      <p:sp>
        <p:nvSpPr>
          <p:cNvPr id="328707" name="Rectangle 2"/>
          <p:cNvSpPr>
            <a:spLocks noGrp="1" noRot="1" noChangeAspect="1" noChangeArrowheads="1" noTextEdit="1"/>
          </p:cNvSpPr>
          <p:nvPr>
            <p:ph type="sldImg"/>
          </p:nvPr>
        </p:nvSpPr>
        <p:spPr>
          <a:xfrm>
            <a:off x="990600" y="768350"/>
            <a:ext cx="5119688" cy="3840163"/>
          </a:xfrm>
          <a:ln/>
        </p:spPr>
      </p:sp>
      <p:sp>
        <p:nvSpPr>
          <p:cNvPr id="328708"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30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BA0901A-4AFA-9E49-AD9C-DBA62EAFBDD6}" type="slidenum">
              <a:rPr lang="ar-SA" sz="1300" b="0">
                <a:latin typeface="Marlett" charset="0"/>
                <a:cs typeface="Arial" charset="0"/>
              </a:rPr>
              <a:pPr/>
              <a:t>160</a:t>
            </a:fld>
            <a:endParaRPr lang="en-US" sz="1300" b="0">
              <a:latin typeface="Marlett" charset="0"/>
              <a:cs typeface="Arial" charset="0"/>
            </a:endParaRPr>
          </a:p>
        </p:txBody>
      </p:sp>
      <p:sp>
        <p:nvSpPr>
          <p:cNvPr id="330755" name="Rectangle 2"/>
          <p:cNvSpPr>
            <a:spLocks noGrp="1" noRot="1" noChangeAspect="1" noChangeArrowheads="1" noTextEdit="1"/>
          </p:cNvSpPr>
          <p:nvPr>
            <p:ph type="sldImg"/>
          </p:nvPr>
        </p:nvSpPr>
        <p:spPr>
          <a:xfrm>
            <a:off x="990600" y="768350"/>
            <a:ext cx="5119688" cy="3840163"/>
          </a:xfrm>
          <a:ln/>
        </p:spPr>
      </p:sp>
      <p:sp>
        <p:nvSpPr>
          <p:cNvPr id="330756"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281D6308-8BC4-8A4F-A4D1-2F61B1634982}" type="slidenum">
              <a:rPr lang="ar-SA" sz="1300" b="0">
                <a:latin typeface="Marlett" charset="0"/>
                <a:cs typeface="Arial" charset="0"/>
              </a:rPr>
              <a:pPr/>
              <a:t>17</a:t>
            </a:fld>
            <a:endParaRPr lang="en-US" sz="1300" b="0">
              <a:latin typeface="Marlett" charset="0"/>
              <a:cs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32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1B360A1-728E-0440-923D-0C4F415CFF2B}" type="slidenum">
              <a:rPr lang="ar-SA" sz="1300" b="0">
                <a:latin typeface="Marlett" charset="0"/>
                <a:cs typeface="Arial" charset="0"/>
              </a:rPr>
              <a:pPr/>
              <a:t>161</a:t>
            </a:fld>
            <a:endParaRPr lang="en-US" sz="1300" b="0">
              <a:latin typeface="Marlett" charset="0"/>
              <a:cs typeface="Arial" charset="0"/>
            </a:endParaRPr>
          </a:p>
        </p:txBody>
      </p:sp>
      <p:sp>
        <p:nvSpPr>
          <p:cNvPr id="332803" name="Rectangle 2"/>
          <p:cNvSpPr>
            <a:spLocks noGrp="1" noRot="1" noChangeAspect="1" noChangeArrowheads="1" noTextEdit="1"/>
          </p:cNvSpPr>
          <p:nvPr>
            <p:ph type="sldImg"/>
          </p:nvPr>
        </p:nvSpPr>
        <p:spPr>
          <a:xfrm>
            <a:off x="990600" y="768350"/>
            <a:ext cx="5119688" cy="3840163"/>
          </a:xfrm>
          <a:ln/>
        </p:spPr>
      </p:sp>
      <p:sp>
        <p:nvSpPr>
          <p:cNvPr id="332804"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34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8B91629-F5B9-2A4B-B29A-5F424FEEFCEC}" type="slidenum">
              <a:rPr lang="ar-SA" sz="1300" b="0">
                <a:latin typeface="Marlett" charset="0"/>
                <a:cs typeface="Arial" charset="0"/>
              </a:rPr>
              <a:pPr/>
              <a:t>162</a:t>
            </a:fld>
            <a:endParaRPr lang="en-US" sz="1300" b="0">
              <a:latin typeface="Marlett" charset="0"/>
              <a:cs typeface="Arial" charset="0"/>
            </a:endParaRPr>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36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F8C87FF-79F3-DD4C-A003-E040011AA7AE}" type="slidenum">
              <a:rPr lang="ar-SA" sz="1300" b="0">
                <a:latin typeface="Marlett" charset="0"/>
                <a:cs typeface="Arial" charset="0"/>
              </a:rPr>
              <a:pPr/>
              <a:t>163</a:t>
            </a:fld>
            <a:endParaRPr lang="en-US" sz="1300" b="0">
              <a:latin typeface="Marlett" charset="0"/>
              <a:cs typeface="Arial" charset="0"/>
            </a:endParaRPr>
          </a:p>
        </p:txBody>
      </p:sp>
      <p:sp>
        <p:nvSpPr>
          <p:cNvPr id="336899" name="Rectangle 2"/>
          <p:cNvSpPr>
            <a:spLocks noGrp="1" noRot="1" noChangeAspect="1" noChangeArrowheads="1" noTextEdit="1"/>
          </p:cNvSpPr>
          <p:nvPr>
            <p:ph type="sldImg"/>
          </p:nvPr>
        </p:nvSpPr>
        <p:spPr>
          <a:xfrm>
            <a:off x="990600" y="768350"/>
            <a:ext cx="5119688" cy="3840163"/>
          </a:xfrm>
          <a:ln/>
        </p:spPr>
      </p:sp>
      <p:sp>
        <p:nvSpPr>
          <p:cNvPr id="336900"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is based on pigeon-hole principle, and its not a specific register, just some register. Once the register is determined, we can call that register R_B.</a:t>
            </a:r>
          </a:p>
          <a:p>
            <a:endParaRPr lang="en-US">
              <a:latin typeface="Arial" charset="0"/>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CFB348B-B4FE-BF41-A31A-38D8C7B232CD}" type="slidenum">
              <a:rPr lang="ar-SA" sz="1300" b="0">
                <a:latin typeface="Marlett" charset="0"/>
                <a:cs typeface="Arial" charset="0"/>
              </a:rPr>
              <a:pPr/>
              <a:t>164</a:t>
            </a:fld>
            <a:endParaRPr lang="en-US" sz="1300" b="0">
              <a:latin typeface="Marlett" charset="0"/>
              <a:cs typeface="Arial" charset="0"/>
            </a:endParaRPr>
          </a:p>
        </p:txBody>
      </p:sp>
      <p:sp>
        <p:nvSpPr>
          <p:cNvPr id="338947" name="Rectangle 2"/>
          <p:cNvSpPr>
            <a:spLocks noGrp="1" noRot="1" noChangeAspect="1" noChangeArrowheads="1" noTextEdit="1"/>
          </p:cNvSpPr>
          <p:nvPr>
            <p:ph type="sldImg"/>
          </p:nvPr>
        </p:nvSpPr>
        <p:spPr>
          <a:xfrm>
            <a:off x="990600" y="768350"/>
            <a:ext cx="5119688" cy="3840163"/>
          </a:xfrm>
          <a:ln/>
        </p:spPr>
      </p:sp>
      <p:sp>
        <p:nvSpPr>
          <p:cNvPr id="338948"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1481B5B-BE51-2E47-88D1-48110F9EE9C4}" type="slidenum">
              <a:rPr lang="ar-SA" sz="1300" b="0">
                <a:latin typeface="Marlett" charset="0"/>
                <a:cs typeface="Arial" charset="0"/>
              </a:rPr>
              <a:pPr/>
              <a:t>165</a:t>
            </a:fld>
            <a:endParaRPr lang="en-US" sz="1300" b="0">
              <a:latin typeface="Marlett" charset="0"/>
              <a:cs typeface="Arial" charset="0"/>
            </a:endParaRPr>
          </a:p>
        </p:txBody>
      </p:sp>
      <p:sp>
        <p:nvSpPr>
          <p:cNvPr id="340995" name="Rectangle 2"/>
          <p:cNvSpPr>
            <a:spLocks noGrp="1" noRot="1" noChangeAspect="1" noChangeArrowheads="1" noTextEdit="1"/>
          </p:cNvSpPr>
          <p:nvPr>
            <p:ph type="sldImg"/>
          </p:nvPr>
        </p:nvSpPr>
        <p:spPr>
          <a:xfrm>
            <a:off x="990600" y="768350"/>
            <a:ext cx="5119688" cy="3840163"/>
          </a:xfrm>
          <a:ln/>
        </p:spPr>
      </p:sp>
      <p:sp>
        <p:nvSpPr>
          <p:cNvPr id="340996"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Notice that the problem is the third thread C that can see what is written in these registers and not get in, this is why we need to have both registers be in a state consistent with no-one being in the critical section. </a:t>
            </a:r>
          </a:p>
          <a:p>
            <a:endParaRPr lang="en-US">
              <a:latin typeface="Arial" charset="0"/>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91B39C8-FE08-6F4D-8AA5-C034349F4250}" type="slidenum">
              <a:rPr lang="ar-SA" sz="1300" b="0">
                <a:latin typeface="Marlett" charset="0"/>
                <a:cs typeface="Arial" charset="0"/>
              </a:rPr>
              <a:pPr/>
              <a:t>166</a:t>
            </a:fld>
            <a:endParaRPr lang="en-US" sz="1300" b="0">
              <a:latin typeface="Marlett" charset="0"/>
              <a:cs typeface="Arial" charset="0"/>
            </a:endParaRPr>
          </a:p>
        </p:txBody>
      </p:sp>
      <p:sp>
        <p:nvSpPr>
          <p:cNvPr id="343043" name="Rectangle 2"/>
          <p:cNvSpPr>
            <a:spLocks noGrp="1" noRot="1" noChangeAspect="1" noChangeArrowheads="1" noTextEdit="1"/>
          </p:cNvSpPr>
          <p:nvPr>
            <p:ph type="sldImg"/>
          </p:nvPr>
        </p:nvSpPr>
        <p:spPr>
          <a:xfrm>
            <a:off x="990600" y="768350"/>
            <a:ext cx="5119688" cy="3840163"/>
          </a:xfrm>
          <a:ln/>
        </p:spPr>
      </p:sp>
      <p:sp>
        <p:nvSpPr>
          <p:cNvPr id="343044"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A71B147-4384-0648-A8E1-50D121245682}" type="slidenum">
              <a:rPr lang="ar-SA" sz="1300" b="0">
                <a:latin typeface="Marlett" charset="0"/>
                <a:cs typeface="Arial" charset="0"/>
              </a:rPr>
              <a:pPr/>
              <a:t>167</a:t>
            </a:fld>
            <a:endParaRPr lang="en-US" sz="1300" b="0">
              <a:latin typeface="Marlett" charset="0"/>
              <a:cs typeface="Arial" charset="0"/>
            </a:endParaRPr>
          </a:p>
        </p:txBody>
      </p:sp>
      <p:sp>
        <p:nvSpPr>
          <p:cNvPr id="345091" name="Rectangle 2"/>
          <p:cNvSpPr>
            <a:spLocks noGrp="1" noRot="1" noChangeAspect="1" noChangeArrowheads="1" noTextEdit="1"/>
          </p:cNvSpPr>
          <p:nvPr>
            <p:ph type="sldImg"/>
          </p:nvPr>
        </p:nvSpPr>
        <p:spPr>
          <a:xfrm>
            <a:off x="990600" y="768350"/>
            <a:ext cx="5119688" cy="3840163"/>
          </a:xfrm>
          <a:ln/>
        </p:spPr>
      </p:sp>
      <p:sp>
        <p:nvSpPr>
          <p:cNvPr id="345092"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D43A7FB-90E3-9E4D-8F60-D79412A526E3}" type="slidenum">
              <a:rPr lang="ar-SA" sz="1300" b="0">
                <a:latin typeface="Marlett" charset="0"/>
                <a:cs typeface="Arial" charset="0"/>
              </a:rPr>
              <a:pPr/>
              <a:t>168</a:t>
            </a:fld>
            <a:endParaRPr lang="en-US" sz="1300" b="0">
              <a:latin typeface="Marlett" charset="0"/>
              <a:cs typeface="Arial" charset="0"/>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49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0EAEA11-E6CD-CB48-8D14-7D74BC09E045}" type="slidenum">
              <a:rPr lang="ar-SA" sz="1300" b="0">
                <a:latin typeface="Marlett" charset="0"/>
                <a:cs typeface="Arial" charset="0"/>
              </a:rPr>
              <a:pPr/>
              <a:t>169</a:t>
            </a:fld>
            <a:endParaRPr lang="en-US" sz="1300" b="0">
              <a:latin typeface="Marlett" charset="0"/>
              <a:cs typeface="Arial" charset="0"/>
            </a:endParaRPr>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solidFill>
                  <a:schemeClr val="accent2"/>
                </a:solidFill>
                <a:latin typeface="Arial" charset="0"/>
              </a:rPr>
              <a:t>Say that the issue that writes </a:t>
            </a:r>
            <a:r>
              <a:rPr lang="ja-JP" altLang="en-US">
                <a:solidFill>
                  <a:schemeClr val="tx2"/>
                </a:solidFill>
                <a:latin typeface="Arial" charset="0"/>
              </a:rPr>
              <a:t>“</a:t>
            </a:r>
            <a:r>
              <a:rPr lang="en-US" altLang="ja-JP">
                <a:solidFill>
                  <a:schemeClr val="tx2"/>
                </a:solidFill>
                <a:latin typeface="Arial" charset="0"/>
              </a:rPr>
              <a:t>cover</a:t>
            </a:r>
            <a:r>
              <a:rPr lang="ja-JP" altLang="en-US">
                <a:solidFill>
                  <a:schemeClr val="tx2"/>
                </a:solidFill>
                <a:latin typeface="Arial" charset="0"/>
              </a:rPr>
              <a:t>”</a:t>
            </a:r>
            <a:r>
              <a:rPr lang="en-US" altLang="ja-JP">
                <a:solidFill>
                  <a:schemeClr val="accent2"/>
                </a:solidFill>
                <a:latin typeface="Arial" charset="0"/>
              </a:rPr>
              <a:t> older writes is a fundamental problem with RW-registers that shows up everywhere…</a:t>
            </a:r>
            <a:endParaRPr lang="en-US">
              <a:solidFill>
                <a:schemeClr val="accent2"/>
              </a:solidFill>
              <a:latin typeface="Arial" charset="0"/>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51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DD5E7C8-41FB-6945-B302-34F4181E6BC7}" type="slidenum">
              <a:rPr lang="ar-SA" sz="1300" b="0">
                <a:latin typeface="Marlett" charset="0"/>
                <a:cs typeface="Arial" charset="0"/>
              </a:rPr>
              <a:pPr/>
              <a:t>170</a:t>
            </a:fld>
            <a:endParaRPr lang="en-US" sz="1300" b="0">
              <a:latin typeface="Marlett" charset="0"/>
              <a:cs typeface="Arial" charset="0"/>
            </a:endParaRPr>
          </a:p>
        </p:txBody>
      </p:sp>
      <p:sp>
        <p:nvSpPr>
          <p:cNvPr id="351235" name="Rectangle 2"/>
          <p:cNvSpPr>
            <a:spLocks noGrp="1" noRot="1" noChangeAspect="1" noChangeArrowheads="1" noTextEdit="1"/>
          </p:cNvSpPr>
          <p:nvPr>
            <p:ph type="sldImg"/>
          </p:nvPr>
        </p:nvSpPr>
        <p:spPr>
          <a:ln/>
        </p:spPr>
      </p:sp>
      <p:sp>
        <p:nvSpPr>
          <p:cNvPr id="351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29C4E1A-394E-1345-BD19-024F00CEA95B}" type="slidenum">
              <a:rPr lang="ar-SA" sz="1300" b="0">
                <a:latin typeface="Marlett" charset="0"/>
                <a:cs typeface="Arial" charset="0"/>
              </a:rPr>
              <a:pPr/>
              <a:t>18</a:t>
            </a:fld>
            <a:endParaRPr lang="en-US" sz="1300" b="0">
              <a:latin typeface="Marlett" charset="0"/>
              <a:cs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2307179-9236-3B48-9F10-02EF92534021}" type="slidenum">
              <a:rPr lang="ar-SA" sz="1300" b="0">
                <a:latin typeface="Marlett" charset="0"/>
                <a:cs typeface="Arial" charset="0"/>
              </a:rPr>
              <a:pPr/>
              <a:t>19</a:t>
            </a:fld>
            <a:endParaRPr lang="en-US" sz="1300" b="0">
              <a:latin typeface="Marlett" charset="0"/>
              <a:cs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9147E0E-5B37-5047-923A-7964E8E130CA}" type="slidenum">
              <a:rPr lang="ar-SA" sz="1300" b="0">
                <a:latin typeface="Marlett" charset="0"/>
                <a:cs typeface="Arial" charset="0"/>
              </a:rPr>
              <a:pPr/>
              <a:t>20</a:t>
            </a:fld>
            <a:endParaRPr lang="en-US" sz="1300" b="0">
              <a:latin typeface="Marlett" charset="0"/>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fld id="{394741EB-7338-CD43-A9AB-472472191677}" type="slidenum">
              <a:rPr lang="en-US" sz="1300" b="0">
                <a:solidFill>
                  <a:schemeClr val="tx1"/>
                </a:solidFill>
                <a:latin typeface="Arial" charset="0"/>
              </a:rPr>
              <a:pPr eaLnBrk="1" hangingPunct="1"/>
              <a:t>2</a:t>
            </a:fld>
            <a:endParaRPr lang="en-US" sz="1300" b="0">
              <a:solidFill>
                <a:schemeClr val="tx1"/>
              </a:solidFill>
              <a:latin typeface="Arial" charset="0"/>
            </a:endParaRPr>
          </a:p>
        </p:txBody>
      </p:sp>
      <p:sp>
        <p:nvSpPr>
          <p:cNvPr id="359426"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9" tIns="49520" rIns="99039" bIns="49520" anchor="b"/>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2F806FEB-B2AB-F641-A418-4BE08FE26E77}" type="slidenum">
              <a:rPr lang="ar-SA" sz="1300">
                <a:latin typeface="Marlett" charset="0"/>
                <a:cs typeface="Arial" charset="0"/>
              </a:rPr>
              <a:pPr algn="r"/>
              <a:t>2</a:t>
            </a:fld>
            <a:endParaRPr lang="en-US" sz="1300">
              <a:latin typeface="Marlett" charset="0"/>
            </a:endParaRPr>
          </a:p>
        </p:txBody>
      </p:sp>
      <p:sp>
        <p:nvSpPr>
          <p:cNvPr id="359427" name="Rectangle 2"/>
          <p:cNvSpPr>
            <a:spLocks noGrp="1" noRot="1" noChangeAspect="1" noChangeArrowheads="1" noTextEdit="1"/>
          </p:cNvSpPr>
          <p:nvPr>
            <p:ph type="sldImg"/>
          </p:nvPr>
        </p:nvSpPr>
        <p:spPr>
          <a:xfrm>
            <a:off x="993775" y="768350"/>
            <a:ext cx="5114925" cy="3836988"/>
          </a:xfrm>
          <a:ln/>
        </p:spPr>
      </p:sp>
      <p:sp>
        <p:nvSpPr>
          <p:cNvPr id="359428" name="Rectangle 3"/>
          <p:cNvSpPr>
            <a:spLocks noGrp="1" noChangeArrowheads="1"/>
          </p:cNvSpPr>
          <p:nvPr>
            <p:ph type="body" idx="1"/>
          </p:nvPr>
        </p:nvSpPr>
        <p:spPr>
          <a:xfrm>
            <a:off x="947738" y="4860925"/>
            <a:ext cx="520382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9" tIns="49520" rIns="99039" bIns="49520"/>
          <a:lstStyle/>
          <a:p>
            <a:pPr eaLnBrk="1" hangingPunct="1"/>
            <a:r>
              <a:rPr lang="en-US">
                <a:latin typeface="Arial" charset="0"/>
              </a:rPr>
              <a:t>AVOID USING THE WORD </a:t>
            </a:r>
            <a:r>
              <a:rPr lang="ja-JP" altLang="en-US">
                <a:latin typeface="Arial" charset="0"/>
              </a:rPr>
              <a:t>“</a:t>
            </a:r>
            <a:r>
              <a:rPr lang="en-US" altLang="ja-JP">
                <a:latin typeface="Arial" charset="0"/>
              </a:rPr>
              <a:t>CODE</a:t>
            </a:r>
            <a:r>
              <a:rPr lang="ja-JP" altLang="en-US">
                <a:latin typeface="Arial" charset="0"/>
              </a:rPr>
              <a:t>”</a:t>
            </a:r>
            <a:r>
              <a:rPr lang="en-US" altLang="ja-JP">
                <a:latin typeface="Arial" charset="0"/>
              </a:rPr>
              <a:t>, P is not a fraction of the code but if the execution time of the solution algorithm. It could be that 5% of the code are executed in a loop and account for 90% of the execution time. </a:t>
            </a:r>
            <a:endParaRPr lang="en-US">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7CA714F-D8F9-194D-911A-4B3161B26AA4}" type="slidenum">
              <a:rPr lang="ar-SA" sz="1300" b="0">
                <a:latin typeface="Marlett" charset="0"/>
                <a:cs typeface="Arial" charset="0"/>
              </a:rPr>
              <a:pPr/>
              <a:t>21</a:t>
            </a:fld>
            <a:endParaRPr lang="en-US" sz="1300" b="0">
              <a:latin typeface="Marlett" charset="0"/>
              <a:cs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9F25415-E306-4A4E-A899-37C2B918C5C8}" type="slidenum">
              <a:rPr lang="ar-SA" sz="1300" b="0">
                <a:latin typeface="Marlett" charset="0"/>
                <a:cs typeface="Arial" charset="0"/>
              </a:rPr>
              <a:pPr/>
              <a:t>22</a:t>
            </a:fld>
            <a:endParaRPr lang="en-US" sz="1300" b="0">
              <a:latin typeface="Marlett" charset="0"/>
              <a:cs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C573FB8-9417-3342-A478-910CFF3AE614}" type="slidenum">
              <a:rPr lang="ar-SA" sz="1300" b="0">
                <a:latin typeface="Marlett" charset="0"/>
                <a:cs typeface="Arial" charset="0"/>
              </a:rPr>
              <a:pPr/>
              <a:t>23</a:t>
            </a:fld>
            <a:endParaRPr lang="en-US" sz="1300" b="0">
              <a:latin typeface="Marlett" charset="0"/>
              <a:cs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 </a:t>
            </a:r>
            <a:r>
              <a:rPr lang="ja-JP" altLang="en-US">
                <a:latin typeface="Arial" charset="0"/>
              </a:rPr>
              <a:t>“</a:t>
            </a:r>
            <a:r>
              <a:rPr lang="en-US" altLang="ja-JP">
                <a:latin typeface="Arial" charset="0"/>
              </a:rPr>
              <a:t>arrow</a:t>
            </a:r>
            <a:r>
              <a:rPr lang="ja-JP" altLang="en-US">
                <a:latin typeface="Arial" charset="0"/>
              </a:rPr>
              <a:t>”</a:t>
            </a:r>
            <a:r>
              <a:rPr lang="en-US" altLang="ja-JP">
                <a:latin typeface="Arial" charset="0"/>
              </a:rPr>
              <a:t> (HAPPENS BEFORE) notation was introduced by Leslie Lamport, a distributed computing pioneer. </a:t>
            </a:r>
            <a:endParaRPr lang="en-U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8C83595-BF8B-934F-84D8-DE047773B39C}" type="slidenum">
              <a:rPr lang="ar-SA" sz="1300" b="0">
                <a:latin typeface="Marlett" charset="0"/>
                <a:cs typeface="Arial" charset="0"/>
              </a:rPr>
              <a:pPr/>
              <a:t>24</a:t>
            </a:fld>
            <a:endParaRPr lang="en-US" sz="1300" b="0">
              <a:latin typeface="Marlett" charset="0"/>
              <a:cs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Week is concurrent with month, leads into next slide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E0DF498-1314-0E48-A884-14D041C86D8A}" type="slidenum">
              <a:rPr lang="ar-SA" sz="1300" b="0">
                <a:latin typeface="Marlett" charset="0"/>
                <a:cs typeface="Arial" charset="0"/>
              </a:rPr>
              <a:pPr/>
              <a:t>25</a:t>
            </a:fld>
            <a:endParaRPr lang="en-US" sz="1300" b="0">
              <a:latin typeface="Marlett" charset="0"/>
              <a:cs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In this slide we deal with concurrent events.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F6AD9F7-8E12-3A47-8E59-026E20A28284}" type="slidenum">
              <a:rPr lang="ar-SA" sz="1300" b="0">
                <a:latin typeface="Marlett" charset="0"/>
                <a:cs typeface="Arial" charset="0"/>
              </a:rPr>
              <a:pPr/>
              <a:t>26</a:t>
            </a:fld>
            <a:endParaRPr lang="en-US" sz="1300" b="0">
              <a:latin typeface="Marlett" charset="0"/>
              <a:cs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Notice that we use a definition of </a:t>
            </a:r>
            <a:r>
              <a:rPr lang="en-US" dirty="0" err="1">
                <a:latin typeface="Arial" charset="0"/>
              </a:rPr>
              <a:t>Antisymmetric</a:t>
            </a:r>
            <a:r>
              <a:rPr lang="en-US" dirty="0">
                <a:latin typeface="Arial" charset="0"/>
              </a:rPr>
              <a:t> that is based on our earlier definition of </a:t>
            </a:r>
            <a:r>
              <a:rPr lang="en-US" dirty="0" err="1">
                <a:latin typeface="Arial" charset="0"/>
              </a:rPr>
              <a:t>irreflexive</a:t>
            </a:r>
            <a:r>
              <a:rPr lang="en-US" dirty="0">
                <a:latin typeface="Arial" charset="0"/>
              </a:rPr>
              <a:t>. Also, notice that it could be that </a:t>
            </a:r>
          </a:p>
          <a:p>
            <a:r>
              <a:rPr lang="en-US" dirty="0">
                <a:latin typeface="Arial" charset="0"/>
              </a:rPr>
              <a:t>both A</a:t>
            </a:r>
            <a:r>
              <a:rPr lang="en-US" dirty="0">
                <a:latin typeface="Arial" charset="0"/>
                <a:sym typeface="Wingdings" charset="0"/>
              </a:rPr>
              <a:t>B and BA </a:t>
            </a:r>
            <a:r>
              <a:rPr lang="en-US" dirty="0" smtClean="0">
                <a:latin typeface="Arial" charset="0"/>
                <a:sym typeface="Wingdings" charset="0"/>
              </a:rPr>
              <a:t>don</a:t>
            </a:r>
            <a:r>
              <a:rPr lang="fr-FR" altLang="ja-JP" dirty="0" smtClean="0">
                <a:latin typeface="Arial" charset="0"/>
                <a:sym typeface="Wingdings" charset="0"/>
              </a:rPr>
              <a:t>'</a:t>
            </a:r>
            <a:r>
              <a:rPr lang="en-US" altLang="ja-JP" dirty="0" smtClean="0">
                <a:latin typeface="Arial" charset="0"/>
                <a:sym typeface="Wingdings" charset="0"/>
              </a:rPr>
              <a:t>t </a:t>
            </a:r>
            <a:r>
              <a:rPr lang="en-US" altLang="ja-JP" dirty="0">
                <a:latin typeface="Arial" charset="0"/>
                <a:sym typeface="Wingdings" charset="0"/>
              </a:rPr>
              <a:t>hold. </a:t>
            </a:r>
            <a:endParaRPr lang="en-US" dirty="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78DF9A3-0979-DC44-AA2B-07334080A6C7}" type="slidenum">
              <a:rPr lang="ar-SA" sz="1300" b="0">
                <a:latin typeface="Marlett" charset="0"/>
                <a:cs typeface="Arial" charset="0"/>
              </a:rPr>
              <a:pPr/>
              <a:t>27</a:t>
            </a:fld>
            <a:endParaRPr lang="en-US" sz="1300" b="0">
              <a:latin typeface="Marlett" charset="0"/>
              <a:cs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We strengthen </a:t>
            </a:r>
            <a:r>
              <a:rPr lang="en-US" dirty="0" err="1">
                <a:latin typeface="Arial" charset="0"/>
              </a:rPr>
              <a:t>antisymmetry</a:t>
            </a:r>
            <a:r>
              <a:rPr lang="en-US" dirty="0">
                <a:latin typeface="Arial" charset="0"/>
              </a:rPr>
              <a:t> which allowed that both A</a:t>
            </a:r>
            <a:r>
              <a:rPr lang="en-US" dirty="0">
                <a:latin typeface="Arial" charset="0"/>
                <a:sym typeface="Wingdings" charset="0"/>
              </a:rPr>
              <a:t>B and BA </a:t>
            </a:r>
            <a:r>
              <a:rPr lang="en-US" dirty="0" smtClean="0">
                <a:latin typeface="Arial" charset="0"/>
                <a:sym typeface="Wingdings" charset="0"/>
              </a:rPr>
              <a:t>don</a:t>
            </a:r>
            <a:r>
              <a:rPr lang="fr-FR" altLang="ja-JP" dirty="0" smtClean="0">
                <a:latin typeface="Arial" charset="0"/>
                <a:sym typeface="Wingdings" charset="0"/>
              </a:rPr>
              <a:t>'</a:t>
            </a:r>
            <a:r>
              <a:rPr lang="en-US" altLang="ja-JP" dirty="0" smtClean="0">
                <a:latin typeface="Arial" charset="0"/>
                <a:sym typeface="Wingdings" charset="0"/>
              </a:rPr>
              <a:t>t </a:t>
            </a:r>
            <a:r>
              <a:rPr lang="en-US" altLang="ja-JP" dirty="0">
                <a:latin typeface="Arial" charset="0"/>
                <a:sym typeface="Wingdings" charset="0"/>
              </a:rPr>
              <a:t>hold by requiring that one of the two always hold. </a:t>
            </a:r>
            <a:endParaRPr lang="en-US" altLang="ja-JP" dirty="0">
              <a:latin typeface="Arial" charset="0"/>
            </a:endParaRPr>
          </a:p>
          <a:p>
            <a:endParaRPr lang="en-US" dirty="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08FBF55-505B-A248-9877-81427B9F4C18}" type="slidenum">
              <a:rPr lang="ar-SA" sz="1300" b="0">
                <a:latin typeface="Marlett" charset="0"/>
                <a:cs typeface="Arial" charset="0"/>
              </a:rPr>
              <a:pPr/>
              <a:t>28</a:t>
            </a:fld>
            <a:endParaRPr lang="en-US" sz="1300" b="0">
              <a:latin typeface="Marlett" charset="0"/>
              <a:cs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A999476-B5D0-4140-A0B3-AE9049C2C5E9}" type="slidenum">
              <a:rPr lang="ar-SA" sz="1300" b="0">
                <a:latin typeface="Marlett" charset="0"/>
                <a:cs typeface="Arial" charset="0"/>
              </a:rPr>
              <a:pPr/>
              <a:t>29</a:t>
            </a:fld>
            <a:endParaRPr lang="en-US" sz="1300" b="0">
              <a:latin typeface="Marlett" charset="0"/>
              <a:cs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6C790D0-7414-3B47-B166-6CA556454229}" type="slidenum">
              <a:rPr lang="ar-SA" sz="1300" b="0">
                <a:latin typeface="Marlett" charset="0"/>
                <a:cs typeface="Arial" charset="0"/>
              </a:rPr>
              <a:pPr/>
              <a:t>30</a:t>
            </a:fld>
            <a:endParaRPr lang="en-US" sz="1300" b="0">
              <a:latin typeface="Marlett" charset="0"/>
              <a:cs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is the formal definition of a mutual exclusion lock object in java.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49" name="Slide Image Placeholder 1"/>
          <p:cNvSpPr>
            <a:spLocks noGrp="1" noRot="1" noChangeAspect="1" noTextEdit="1"/>
          </p:cNvSpPr>
          <p:nvPr>
            <p:ph type="sldImg"/>
          </p:nvPr>
        </p:nvSpPr>
        <p:spPr>
          <a:ln/>
        </p:spPr>
      </p:sp>
      <p:sp>
        <p:nvSpPr>
          <p:cNvPr id="360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29EB4D3-230F-E842-A772-C3A9B4C82069}" type="slidenum">
              <a:rPr lang="ar-SA" sz="1300" b="0">
                <a:latin typeface="Marlett" charset="0"/>
                <a:cs typeface="Arial" charset="0"/>
              </a:rPr>
              <a:pPr/>
              <a:t>31</a:t>
            </a:fld>
            <a:endParaRPr lang="en-US" sz="1300" b="0">
              <a:latin typeface="Marlett" charset="0"/>
              <a:cs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CAF2B93-CFAA-8840-BFA9-B9BAF45BD845}" type="slidenum">
              <a:rPr lang="ar-SA" sz="1300" b="0">
                <a:latin typeface="Marlett" charset="0"/>
                <a:cs typeface="Arial" charset="0"/>
              </a:rPr>
              <a:pPr/>
              <a:t>32</a:t>
            </a:fld>
            <a:endParaRPr lang="en-US" sz="1300" b="0">
              <a:latin typeface="Marlett" charset="0"/>
              <a:cs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Threads using the Lock() and Unlock() methods must follow a specific format, first Lock() then Unlock().</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24B7DEF-059E-4D44-854D-BF51AB740DA7}" type="slidenum">
              <a:rPr lang="ar-SA" sz="1300" b="0">
                <a:latin typeface="Marlett" charset="0"/>
                <a:cs typeface="Arial" charset="0"/>
              </a:rPr>
              <a:pPr/>
              <a:t>33</a:t>
            </a:fld>
            <a:endParaRPr lang="en-US" sz="1300" b="0">
              <a:latin typeface="Marlett" charset="0"/>
              <a:cs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In Java, these methods should be used in the following structured way.</a:t>
            </a:r>
          </a:p>
          <a:p>
            <a:r>
              <a:rPr lang="en-US">
                <a:latin typeface="Arial" charset="0"/>
              </a:rPr>
              <a:t>mutex.lock();</a:t>
            </a:r>
          </a:p>
          <a:p>
            <a:r>
              <a:rPr lang="en-US">
                <a:latin typeface="Arial" charset="0"/>
              </a:rPr>
              <a:t>try {</a:t>
            </a:r>
          </a:p>
          <a:p>
            <a:r>
              <a:rPr lang="en-US">
                <a:latin typeface="Arial" charset="0"/>
              </a:rPr>
              <a:t>  ...            // body</a:t>
            </a:r>
          </a:p>
          <a:p>
            <a:r>
              <a:rPr lang="en-US">
                <a:latin typeface="Arial" charset="0"/>
              </a:rPr>
              <a:t>  } finally {</a:t>
            </a:r>
          </a:p>
          <a:p>
            <a:r>
              <a:rPr lang="en-US">
                <a:latin typeface="Arial" charset="0"/>
              </a:rPr>
              <a:t>     mutex.unlock();</a:t>
            </a:r>
          </a:p>
          <a:p>
            <a:r>
              <a:rPr lang="en-US">
                <a:latin typeface="Arial" charset="0"/>
              </a:rPr>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5FE8D73-EE22-C34D-B624-B2D6290CC10D}" type="slidenum">
              <a:rPr lang="ar-SA" sz="1300" b="0">
                <a:latin typeface="Marlett" charset="0"/>
                <a:cs typeface="Arial" charset="0"/>
              </a:rPr>
              <a:pPr/>
              <a:t>34</a:t>
            </a:fld>
            <a:endParaRPr lang="en-US" sz="1300" b="0">
              <a:latin typeface="Marlett" charset="0"/>
              <a:cs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1A9501D-2AEB-4943-BE61-6530F37F4ADE}" type="slidenum">
              <a:rPr lang="ar-SA" sz="1300" b="0">
                <a:latin typeface="Marlett" charset="0"/>
                <a:cs typeface="Arial" charset="0"/>
              </a:rPr>
              <a:pPr/>
              <a:t>35</a:t>
            </a:fld>
            <a:endParaRPr lang="en-US" sz="1300" b="0">
              <a:latin typeface="Marlett" charset="0"/>
              <a:cs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C102BCC-D339-BC42-A717-431EB464FD72}" type="slidenum">
              <a:rPr lang="ar-SA" sz="1300" b="0">
                <a:latin typeface="Marlett" charset="0"/>
                <a:cs typeface="Arial" charset="0"/>
              </a:rPr>
              <a:pPr/>
              <a:t>36</a:t>
            </a:fld>
            <a:endParaRPr lang="en-US" sz="1300" b="0">
              <a:latin typeface="Marlett" charset="0"/>
              <a:cs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F3AAB10-5A81-2A47-84E5-41D15C2150F0}" type="slidenum">
              <a:rPr lang="ar-SA" sz="1300" b="0">
                <a:latin typeface="Marlett" charset="0"/>
                <a:cs typeface="Arial" charset="0"/>
              </a:rPr>
              <a:pPr/>
              <a:t>37</a:t>
            </a:fld>
            <a:endParaRPr lang="en-US" sz="1300" b="0">
              <a:latin typeface="Marlett" charset="0"/>
              <a:cs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 interval CS^k_i is denoted by the </a:t>
            </a:r>
            <a:r>
              <a:rPr lang="en-US">
                <a:latin typeface="Arial" charset="0"/>
                <a:sym typeface="Wingdings" charset="0"/>
              </a:rPr>
              <a:t>. </a:t>
            </a:r>
            <a:endParaRPr lang="en-US">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C0D33B1-D4B4-2543-BC0F-32441B8C6DDF}" type="slidenum">
              <a:rPr lang="ar-SA" sz="1300" b="0">
                <a:latin typeface="Marlett" charset="0"/>
                <a:cs typeface="Arial" charset="0"/>
              </a:rPr>
              <a:pPr/>
              <a:t>38</a:t>
            </a:fld>
            <a:endParaRPr lang="en-US" sz="1300" b="0">
              <a:latin typeface="Marlett" charset="0"/>
              <a:cs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5424B7B-2063-D54C-BD01-325CE2001353}" type="slidenum">
              <a:rPr lang="ar-SA" sz="1300" b="0">
                <a:latin typeface="Marlett" charset="0"/>
                <a:cs typeface="Arial" charset="0"/>
              </a:rPr>
              <a:pPr/>
              <a:t>39</a:t>
            </a:fld>
            <a:endParaRPr lang="en-US" sz="1300" b="0">
              <a:latin typeface="Marlett" charset="0"/>
              <a:cs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08FC140-D864-6646-942B-C5BE441B3BF3}" type="slidenum">
              <a:rPr lang="ar-SA" sz="1300" b="0">
                <a:latin typeface="Marlett" charset="0"/>
                <a:cs typeface="Arial" charset="0"/>
              </a:rPr>
              <a:pPr/>
              <a:t>40</a:t>
            </a:fld>
            <a:endParaRPr lang="en-US" sz="1300" b="0">
              <a:latin typeface="Marlett" charset="0"/>
              <a:cs typeface="Arial"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F6DCEDD-7FFD-C14A-8BF5-E1F4A6914672}" type="slidenum">
              <a:rPr lang="ar-SA" sz="1300" b="0">
                <a:latin typeface="Marlett" charset="0"/>
                <a:cs typeface="Arial" charset="0"/>
              </a:rPr>
              <a:pPr/>
              <a:t>5</a:t>
            </a:fld>
            <a:endParaRPr lang="en-US" sz="1300" b="0">
              <a:latin typeface="Marlett" charset="0"/>
              <a:cs typeface="Arial"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lecture covers a number of classical mutual exclusion algorithms that</a:t>
            </a:r>
          </a:p>
          <a:p>
            <a:r>
              <a:rPr lang="en-US">
                <a:latin typeface="Arial" charset="0"/>
              </a:rPr>
              <a:t>work by reading and writing shared memory. Although these algorithms are</a:t>
            </a:r>
          </a:p>
          <a:p>
            <a:r>
              <a:rPr lang="en-US">
                <a:latin typeface="Arial" charset="0"/>
              </a:rPr>
              <a:t>not used in practice, we study them because they provide an ideal introduction</a:t>
            </a:r>
          </a:p>
          <a:p>
            <a:r>
              <a:rPr lang="en-US">
                <a:latin typeface="Arial" charset="0"/>
              </a:rPr>
              <a:t>to the kinds of correctness issues that arise in every area of synchronization.</a:t>
            </a:r>
          </a:p>
          <a:p>
            <a:r>
              <a:rPr lang="en-US">
                <a:latin typeface="Arial" charset="0"/>
              </a:rPr>
              <a:t>These algorithms, simple as they are, display subtle properties that</a:t>
            </a:r>
          </a:p>
          <a:p>
            <a:r>
              <a:rPr lang="en-US">
                <a:latin typeface="Arial" charset="0"/>
              </a:rPr>
              <a:t>students should understand before they are ready to approach the design of truly</a:t>
            </a:r>
          </a:p>
          <a:p>
            <a:r>
              <a:rPr lang="en-US">
                <a:latin typeface="Arial" charset="0"/>
              </a:rPr>
              <a:t>practical techniques.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81FF66DA-1A50-EC4D-BF4F-E346A5746711}" type="slidenum">
              <a:rPr lang="ar-SA" sz="1300" b="0">
                <a:latin typeface="Marlett" charset="0"/>
                <a:cs typeface="Arial" charset="0"/>
              </a:rPr>
              <a:pPr/>
              <a:t>41</a:t>
            </a:fld>
            <a:endParaRPr lang="en-US" sz="1300" b="0">
              <a:latin typeface="Marlett" charset="0"/>
              <a:cs typeface="Arial"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627F845-3632-134F-847F-3F66BE785FCF}" type="slidenum">
              <a:rPr lang="ar-SA" sz="1300" b="0">
                <a:latin typeface="Marlett" charset="0"/>
                <a:cs typeface="Arial" charset="0"/>
              </a:rPr>
              <a:pPr/>
              <a:t>42</a:t>
            </a:fld>
            <a:endParaRPr lang="en-US" sz="1300" b="0">
              <a:latin typeface="Marlett" charset="0"/>
              <a:cs typeface="Arial" charset="0"/>
            </a:endParaRPr>
          </a:p>
        </p:txBody>
      </p:sp>
      <p:sp>
        <p:nvSpPr>
          <p:cNvPr id="95235" name="Rectangle 2"/>
          <p:cNvSpPr>
            <a:spLocks noGrp="1" noRot="1" noChangeAspect="1" noChangeArrowheads="1" noTextEdit="1"/>
          </p:cNvSpPr>
          <p:nvPr>
            <p:ph type="sldImg"/>
          </p:nvPr>
        </p:nvSpPr>
        <p:spPr>
          <a:xfrm>
            <a:off x="990600" y="768350"/>
            <a:ext cx="5119688" cy="3840163"/>
          </a:xfrm>
          <a:ln/>
        </p:spPr>
      </p:sp>
      <p:sp>
        <p:nvSpPr>
          <p:cNvPr id="95236"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At least one other thread is completing infinitely often, since there are only a finite number of threads. This is a </a:t>
            </a:r>
            <a:r>
              <a:rPr lang="ja-JP" altLang="en-US">
                <a:latin typeface="Arial" charset="0"/>
              </a:rPr>
              <a:t>“</a:t>
            </a:r>
            <a:r>
              <a:rPr lang="en-US" altLang="ja-JP">
                <a:latin typeface="Arial" charset="0"/>
              </a:rPr>
              <a:t>Stalinistic</a:t>
            </a:r>
            <a:r>
              <a:rPr lang="ja-JP" altLang="en-US">
                <a:latin typeface="Arial" charset="0"/>
              </a:rPr>
              <a:t>”</a:t>
            </a:r>
            <a:r>
              <a:rPr lang="en-US" altLang="ja-JP">
                <a:latin typeface="Arial" charset="0"/>
              </a:rPr>
              <a:t> approach. </a:t>
            </a:r>
          </a:p>
          <a:p>
            <a:endParaRPr lang="en-US">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3311A23-12CD-D243-9B79-A600EABA16E9}" type="slidenum">
              <a:rPr lang="ar-SA" sz="1300" b="0">
                <a:latin typeface="Marlett" charset="0"/>
                <a:cs typeface="Arial" charset="0"/>
              </a:rPr>
              <a:pPr/>
              <a:t>43</a:t>
            </a:fld>
            <a:endParaRPr lang="en-US" sz="1300" b="0">
              <a:latin typeface="Marlett" charset="0"/>
              <a:cs typeface="Arial" charset="0"/>
            </a:endParaRPr>
          </a:p>
        </p:txBody>
      </p:sp>
      <p:sp>
        <p:nvSpPr>
          <p:cNvPr id="97283" name="Rectangle 2"/>
          <p:cNvSpPr>
            <a:spLocks noGrp="1" noRot="1" noChangeAspect="1" noChangeArrowheads="1" noTextEdit="1"/>
          </p:cNvSpPr>
          <p:nvPr>
            <p:ph type="sldImg"/>
          </p:nvPr>
        </p:nvSpPr>
        <p:spPr>
          <a:xfrm>
            <a:off x="990600" y="768350"/>
            <a:ext cx="5119688" cy="3840163"/>
          </a:xfrm>
          <a:ln/>
        </p:spPr>
      </p:sp>
      <p:sp>
        <p:nvSpPr>
          <p:cNvPr id="97284"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is a more democratic approach, we want every individual to be happy, not just the system as a whole. One can make a note that we must assume that no thread is in the critical section forever. </a:t>
            </a:r>
          </a:p>
          <a:p>
            <a:endParaRPr lang="en-US">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C679171-7E65-E848-9210-FD5C95AB8695}" type="slidenum">
              <a:rPr lang="ar-SA" sz="1300" b="0">
                <a:latin typeface="Marlett" charset="0"/>
                <a:cs typeface="Arial" charset="0"/>
              </a:rPr>
              <a:pPr/>
              <a:t>44</a:t>
            </a:fld>
            <a:endParaRPr lang="en-US" sz="1300" b="0">
              <a:latin typeface="Marlett" charset="0"/>
              <a:cs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E1A8614-E2F0-1C4F-A3FD-B4A6558B9533}" type="slidenum">
              <a:rPr lang="ar-SA" sz="1300" b="0">
                <a:latin typeface="Marlett" charset="0"/>
                <a:cs typeface="Arial" charset="0"/>
              </a:rPr>
              <a:pPr/>
              <a:t>45</a:t>
            </a:fld>
            <a:endParaRPr lang="en-US" sz="1300" b="0">
              <a:latin typeface="Marlett" charset="0"/>
              <a:cs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 will be the lock method we use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26488B16-2803-8640-8FE6-AA617AF657EA}" type="slidenum">
              <a:rPr lang="ar-SA" sz="1300" b="0">
                <a:latin typeface="Marlett" charset="0"/>
                <a:cs typeface="Arial" charset="0"/>
              </a:rPr>
              <a:pPr/>
              <a:t>46</a:t>
            </a:fld>
            <a:endParaRPr lang="en-US" sz="1300" b="0">
              <a:latin typeface="Marlett" charset="0"/>
              <a:cs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LockX will be the lock method we use. We will not mention I and j defs again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ln/>
        </p:spPr>
      </p:sp>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ln/>
        </p:spPr>
      </p:sp>
      <p:sp>
        <p:nvSpPr>
          <p:cNvPr id="1075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ln/>
        </p:spPr>
      </p:sp>
      <p:sp>
        <p:nvSpPr>
          <p:cNvPr id="1095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a:ln/>
        </p:spPr>
      </p:sp>
      <p:sp>
        <p:nvSpPr>
          <p:cNvPr id="1116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Dijkstra was the first to provide a solution to the mutual exclusion problem. </a:t>
            </a:r>
          </a:p>
        </p:txBody>
      </p:sp>
      <p:sp>
        <p:nvSpPr>
          <p:cNvPr id="21507"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508"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CB1AC6D-AACB-5D42-9F2A-9D2EF3A0E623}" type="slidenum">
              <a:rPr lang="ar-SA" sz="1300" b="0">
                <a:latin typeface="Marlett" charset="0"/>
                <a:cs typeface="Arial" charset="0"/>
              </a:rPr>
              <a:pPr/>
              <a:t>6</a:t>
            </a:fld>
            <a:endParaRPr lang="en-US" sz="1300" b="0">
              <a:latin typeface="Marlett" charset="0"/>
              <a:cs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1AE365A-63CA-FF4B-9B25-F4B3CE16205B}" type="slidenum">
              <a:rPr lang="ar-SA" sz="1300" b="0">
                <a:latin typeface="Marlett" charset="0"/>
                <a:cs typeface="Arial" charset="0"/>
              </a:rPr>
              <a:pPr/>
              <a:t>51</a:t>
            </a:fld>
            <a:endParaRPr lang="en-US" sz="1300" b="0">
              <a:latin typeface="Marlett" charset="0"/>
              <a:cs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By way of contradiction we make an assumption: both are in the critical sections in overlapping intervals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1D4748E-D949-0148-ADA6-F9D2C000F7AF}" type="slidenum">
              <a:rPr lang="ar-SA" sz="1300" b="0">
                <a:latin typeface="Marlett" charset="0"/>
                <a:cs typeface="Arial" charset="0"/>
              </a:rPr>
              <a:pPr/>
              <a:t>52</a:t>
            </a:fld>
            <a:endParaRPr lang="en-US" sz="1300" b="0">
              <a:latin typeface="Marlett" charset="0"/>
              <a:cs typeface="Arial"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4F93536-8E5E-8E42-B73C-605E143ABC3A}" type="slidenum">
              <a:rPr lang="ar-SA" sz="1300" b="0">
                <a:latin typeface="Marlett" charset="0"/>
                <a:cs typeface="Arial" charset="0"/>
              </a:rPr>
              <a:pPr/>
              <a:t>53</a:t>
            </a:fld>
            <a:endParaRPr lang="en-US" sz="1300" b="0">
              <a:latin typeface="Marlett" charset="0"/>
              <a:cs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Since A is in the CS it did not see </a:t>
            </a:r>
            <a:r>
              <a:rPr lang="en-US" dirty="0" smtClean="0">
                <a:latin typeface="Arial" charset="0"/>
              </a:rPr>
              <a:t>B</a:t>
            </a:r>
            <a:r>
              <a:rPr lang="fr-FR" altLang="ja-JP" dirty="0" smtClean="0">
                <a:latin typeface="Arial" charset="0"/>
              </a:rPr>
              <a:t>'</a:t>
            </a:r>
            <a:r>
              <a:rPr lang="en-US" altLang="ja-JP" dirty="0" smtClean="0">
                <a:latin typeface="Arial" charset="0"/>
              </a:rPr>
              <a:t>s </a:t>
            </a:r>
            <a:r>
              <a:rPr lang="en-US" altLang="ja-JP" dirty="0">
                <a:latin typeface="Arial" charset="0"/>
              </a:rPr>
              <a:t>flag and vice versa.</a:t>
            </a:r>
            <a:endParaRPr lang="en-US" dirty="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565046E-9388-0D44-B21D-54C5CFCD15A7}" type="slidenum">
              <a:rPr lang="ar-SA" sz="1300" b="0">
                <a:latin typeface="Marlett" charset="0"/>
                <a:cs typeface="Arial" charset="0"/>
              </a:rPr>
              <a:pPr/>
              <a:t>54</a:t>
            </a:fld>
            <a:endParaRPr lang="en-US" sz="1300" b="0">
              <a:latin typeface="Marlett" charset="0"/>
              <a:cs typeface="Arial"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2690D915-C297-EE48-892F-12C4FD2C33DC}" type="slidenum">
              <a:rPr lang="ar-SA" sz="1300" b="0">
                <a:latin typeface="Marlett" charset="0"/>
                <a:cs typeface="Arial" charset="0"/>
              </a:rPr>
              <a:pPr/>
              <a:t>55</a:t>
            </a:fld>
            <a:endParaRPr lang="en-US" sz="1300" b="0">
              <a:latin typeface="Marlett" charset="0"/>
              <a:cs typeface="Arial"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32B24B5-2742-C441-8726-1A5CFD2115ED}" type="slidenum">
              <a:rPr lang="ar-SA" sz="1300" b="0">
                <a:latin typeface="Marlett" charset="0"/>
                <a:cs typeface="Arial" charset="0"/>
              </a:rPr>
              <a:pPr/>
              <a:t>56</a:t>
            </a:fld>
            <a:endParaRPr lang="en-US" sz="1300" b="0">
              <a:latin typeface="Marlett" charset="0"/>
              <a:cs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FF28CEA-9711-6843-A79C-ED826A6AFE09}" type="slidenum">
              <a:rPr lang="ar-SA" sz="1300" b="0">
                <a:latin typeface="Marlett" charset="0"/>
                <a:cs typeface="Arial" charset="0"/>
              </a:rPr>
              <a:pPr/>
              <a:t>57</a:t>
            </a:fld>
            <a:endParaRPr lang="en-US" sz="1300" b="0">
              <a:latin typeface="Marlett" charset="0"/>
              <a:cs typeface="Arial"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B568792-97EC-6245-A666-B03B98969C7A}" type="slidenum">
              <a:rPr lang="ar-SA" sz="1300" b="0">
                <a:latin typeface="Marlett" charset="0"/>
                <a:cs typeface="Arial" charset="0"/>
              </a:rPr>
              <a:pPr/>
              <a:t>58</a:t>
            </a:fld>
            <a:endParaRPr lang="en-US" sz="1300" b="0">
              <a:latin typeface="Marlett" charset="0"/>
              <a:cs typeface="Arial"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E83219F-5A14-A54E-82F2-11CC06F4C7CC}" type="slidenum">
              <a:rPr lang="ar-SA" sz="1300" b="0">
                <a:latin typeface="Marlett" charset="0"/>
                <a:cs typeface="Arial" charset="0"/>
              </a:rPr>
              <a:pPr/>
              <a:t>59</a:t>
            </a:fld>
            <a:endParaRPr lang="en-US" sz="1300" b="0">
              <a:latin typeface="Marlett" charset="0"/>
              <a:cs typeface="Arial"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62C3E42-82D2-FA4D-BDB1-9D699951E2ED}" type="slidenum">
              <a:rPr lang="ar-SA" sz="1300" b="0">
                <a:latin typeface="Marlett" charset="0"/>
                <a:cs typeface="Arial" charset="0"/>
              </a:rPr>
              <a:pPr/>
              <a:t>60</a:t>
            </a:fld>
            <a:endParaRPr lang="en-US" sz="1300" b="0">
              <a:latin typeface="Marlett" charset="0"/>
              <a:cs typeface="Arial"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is the same proof we did for Alice and Bob in the earlier lecture, but this time done formally…notice that we derice the contradiction from the cycle here, slightly different from the way this is done in the book.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06B4A68-9085-4245-9673-470FBE2BF6FC}" type="slidenum">
              <a:rPr lang="ar-SA" sz="1300" b="0">
                <a:latin typeface="Marlett" charset="0"/>
                <a:cs typeface="Arial" charset="0"/>
              </a:rPr>
              <a:pPr/>
              <a:t>7</a:t>
            </a:fld>
            <a:endParaRPr lang="en-US" sz="1300" b="0">
              <a:latin typeface="Marlett" charset="0"/>
              <a:cs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First, we are going to talk about what mutual exclusion means. This might seem simple, almost trivial, but there are tricky aspects that will cause problems if we </a:t>
            </a:r>
            <a:r>
              <a:rPr lang="en-US" dirty="0" smtClean="0">
                <a:latin typeface="Arial" charset="0"/>
              </a:rPr>
              <a:t>don</a:t>
            </a:r>
            <a:r>
              <a:rPr lang="fr-FR" altLang="ja-JP" dirty="0" smtClean="0">
                <a:latin typeface="Arial" charset="0"/>
              </a:rPr>
              <a:t>'</a:t>
            </a:r>
            <a:r>
              <a:rPr lang="en-US" altLang="ja-JP" dirty="0" smtClean="0">
                <a:latin typeface="Arial" charset="0"/>
              </a:rPr>
              <a:t>t </a:t>
            </a:r>
            <a:r>
              <a:rPr lang="en-US" altLang="ja-JP" dirty="0">
                <a:latin typeface="Arial" charset="0"/>
              </a:rPr>
              <a:t>understand them.</a:t>
            </a:r>
          </a:p>
          <a:p>
            <a:r>
              <a:rPr lang="en-US" dirty="0">
                <a:latin typeface="Arial" charset="0"/>
              </a:rPr>
              <a:t>Then we discuss 2 process solutions. We like these because they are simpler than general solutions, so we can focus on important issues more clearly. Also the code fits on a slide.</a:t>
            </a:r>
          </a:p>
          <a:p>
            <a:r>
              <a:rPr lang="en-US" dirty="0">
                <a:latin typeface="Arial" charset="0"/>
              </a:rPr>
              <a:t>Then we will be ready to move on to n-process solutions. In the end, we will talk about the inherent costs of doing mutual exclusion in this way, and the implications of those costs.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4E74E6A-A924-8E41-8495-8F848E7A7187}" type="slidenum">
              <a:rPr lang="ar-SA" sz="1300" b="0">
                <a:latin typeface="Marlett" charset="0"/>
                <a:cs typeface="Arial" charset="0"/>
              </a:rPr>
              <a:pPr/>
              <a:t>61</a:t>
            </a:fld>
            <a:endParaRPr lang="en-US" sz="1300" b="0">
              <a:latin typeface="Marlett" charset="0"/>
              <a:cs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 LockOne algorithm is subject to deadlock: if each thread sets its flag to true and waits for the other, they will wait forever, which is the classic definition of a deadlock. Recall that when we looked at the story of Alice and Bob and their pets, this was exactly the first, broken protocol we considered.</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BC1ED09-54C1-664F-8CAE-F8F502D01F8E}" type="slidenum">
              <a:rPr lang="ar-SA" sz="1300" b="0">
                <a:latin typeface="Marlett" charset="0"/>
                <a:cs typeface="Arial" charset="0"/>
              </a:rPr>
              <a:pPr/>
              <a:t>62</a:t>
            </a:fld>
            <a:endParaRPr lang="en-US" sz="1300" b="0">
              <a:latin typeface="Marlett" charset="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23AB6A2-CCD5-DD4B-80EE-64E4EA34CD8F}" type="slidenum">
              <a:rPr lang="ar-SA" sz="1300" b="0">
                <a:latin typeface="Marlett" charset="0"/>
                <a:cs typeface="Arial" charset="0"/>
              </a:rPr>
              <a:pPr/>
              <a:t>63</a:t>
            </a:fld>
            <a:endParaRPr lang="en-US" sz="1300" b="0">
              <a:latin typeface="Marlett" charset="0"/>
              <a:cs typeface="Arial"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4F390FF-946F-244D-9027-5E5E499537F5}" type="slidenum">
              <a:rPr lang="ar-SA" sz="1300" b="0">
                <a:latin typeface="Marlett" charset="0"/>
                <a:cs typeface="Arial" charset="0"/>
              </a:rPr>
              <a:pPr/>
              <a:t>64</a:t>
            </a:fld>
            <a:endParaRPr lang="en-US" sz="1300" b="0">
              <a:latin typeface="Marlett" charset="0"/>
              <a:cs typeface="Arial"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FD2007C-DBE4-1D4F-BAD7-F41772A45796}" type="slidenum">
              <a:rPr lang="ar-SA" sz="1300" b="0">
                <a:latin typeface="Marlett" charset="0"/>
                <a:cs typeface="Arial" charset="0"/>
              </a:rPr>
              <a:pPr/>
              <a:t>65</a:t>
            </a:fld>
            <a:endParaRPr lang="en-US" sz="1300" b="0">
              <a:latin typeface="Marlett" charset="0"/>
              <a:cs typeface="Arial"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70CA0D8-EA16-424C-868E-550477580740}" type="slidenum">
              <a:rPr lang="ar-SA" sz="1300" b="0">
                <a:latin typeface="Marlett" charset="0"/>
                <a:cs typeface="Arial" charset="0"/>
              </a:rPr>
              <a:pPr/>
              <a:t>66</a:t>
            </a:fld>
            <a:endParaRPr lang="en-US" sz="1300" b="0">
              <a:latin typeface="Marlett" charset="0"/>
              <a:cs typeface="Arial"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atin typeface="Arial" charset="0"/>
              </a:rPr>
              <a:t>Sequential execution deadlocks because thread arriving alone will not get in. Concurrent one is OK since one always allows the other to have priority  </a:t>
            </a:r>
          </a:p>
          <a:p>
            <a:endParaRPr lang="en-US">
              <a:latin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C1D6354-2075-384E-B66B-C3E1B7A614E7}" type="slidenum">
              <a:rPr lang="ar-SA" sz="1300" b="0">
                <a:latin typeface="Marlett" charset="0"/>
                <a:cs typeface="Arial" charset="0"/>
              </a:rPr>
              <a:pPr/>
              <a:t>67</a:t>
            </a:fld>
            <a:endParaRPr lang="en-US" sz="1300" b="0">
              <a:latin typeface="Marlett" charset="0"/>
              <a:cs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We now combine the two algorithms, one that does not deadlock when they are concurrent, and the other that does not deadlock when they are sequential, to derive an algorithm that never deadlocks.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A7E8D67-1A33-F640-8002-483CDB0A8556}" type="slidenum">
              <a:rPr lang="ar-SA" sz="1300" b="0">
                <a:latin typeface="Marlett" charset="0"/>
                <a:cs typeface="Arial" charset="0"/>
              </a:rPr>
              <a:pPr/>
              <a:t>68</a:t>
            </a:fld>
            <a:endParaRPr lang="en-US" sz="1300" b="0">
              <a:latin typeface="Marlett" charset="0"/>
              <a:cs typeface="Arial"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6B1F4FF-0713-D14C-8C8F-1B68739B25BA}" type="slidenum">
              <a:rPr lang="ar-SA" sz="1300" b="0">
                <a:latin typeface="Marlett" charset="0"/>
                <a:cs typeface="Arial" charset="0"/>
              </a:rPr>
              <a:pPr/>
              <a:t>69</a:t>
            </a:fld>
            <a:endParaRPr lang="en-US" sz="1300" b="0">
              <a:latin typeface="Marlett" charset="0"/>
              <a:cs typeface="Arial"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ACDF4D5-C2ED-BF4A-AD1E-6FA844328A6E}" type="slidenum">
              <a:rPr lang="ar-SA" sz="1300" b="0">
                <a:latin typeface="Marlett" charset="0"/>
                <a:cs typeface="Arial" charset="0"/>
              </a:rPr>
              <a:pPr/>
              <a:t>70</a:t>
            </a:fld>
            <a:endParaRPr lang="en-US" sz="1300" b="0">
              <a:latin typeface="Marlett" charset="0"/>
              <a:cs typeface="Arial"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5F63007-4099-F14C-8F17-BBDCDB3D9FF9}" type="slidenum">
              <a:rPr lang="ar-SA" sz="1300" b="0">
                <a:latin typeface="Marlett" charset="0"/>
                <a:cs typeface="Arial" charset="0"/>
              </a:rPr>
              <a:pPr/>
              <a:t>8</a:t>
            </a:fld>
            <a:endParaRPr lang="en-US" sz="1300" b="0">
              <a:latin typeface="Marlett" charset="0"/>
              <a:cs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These particular protocols will never be used in practice. We </a:t>
            </a:r>
            <a:r>
              <a:rPr lang="en-US" dirty="0" smtClean="0">
                <a:latin typeface="Arial" charset="0"/>
              </a:rPr>
              <a:t>don</a:t>
            </a:r>
            <a:r>
              <a:rPr lang="fr-FR" altLang="ja-JP" dirty="0" smtClean="0">
                <a:latin typeface="Arial" charset="0"/>
              </a:rPr>
              <a:t>'</a:t>
            </a:r>
            <a:r>
              <a:rPr lang="en-US" altLang="ja-JP" dirty="0" smtClean="0">
                <a:latin typeface="Arial" charset="0"/>
              </a:rPr>
              <a:t>t </a:t>
            </a:r>
            <a:r>
              <a:rPr lang="en-US" altLang="ja-JP" dirty="0">
                <a:latin typeface="Arial" charset="0"/>
              </a:rPr>
              <a:t>care because we are interested in understanding them, not using them. Once we understand how and why they work, and their inherent limitations, only then will we be ready to move on to more practical protocols.</a:t>
            </a:r>
            <a:endParaRPr lang="en-US" dirty="0">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713B7E9-8789-7D4B-99A4-8865A44A924C}" type="slidenum">
              <a:rPr lang="ar-SA" sz="1300" b="0">
                <a:latin typeface="Marlett" charset="0"/>
                <a:cs typeface="Arial" charset="0"/>
              </a:rPr>
              <a:pPr/>
              <a:t>71</a:t>
            </a:fld>
            <a:endParaRPr lang="en-US" sz="1300" b="0">
              <a:latin typeface="Marlett" charset="0"/>
              <a:cs typeface="Arial"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5667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F7BB4576-249B-C04C-A1AB-0D14751247DE}" type="slidenum">
              <a:rPr lang="ar-SA" sz="1300" b="0">
                <a:latin typeface="Marlett" charset="0"/>
                <a:cs typeface="Arial" charset="0"/>
              </a:rPr>
              <a:pPr algn="r"/>
              <a:t>72</a:t>
            </a:fld>
            <a:endParaRPr lang="en-US" sz="1300" b="0">
              <a:latin typeface="Marlett"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5872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984EFC92-82D9-D842-8427-885831E80DCE}" type="slidenum">
              <a:rPr lang="ar-SA" sz="1300" b="0">
                <a:latin typeface="Marlett" charset="0"/>
                <a:cs typeface="Arial" charset="0"/>
              </a:rPr>
              <a:pPr algn="r"/>
              <a:t>73</a:t>
            </a:fld>
            <a:endParaRPr lang="en-US" sz="1300" b="0">
              <a:latin typeface="Marlett"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6077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EFA84700-AB17-1343-B13D-3429C4A80DB7}" type="slidenum">
              <a:rPr lang="ar-SA" sz="1300" b="0">
                <a:latin typeface="Marlett" charset="0"/>
                <a:cs typeface="Arial" charset="0"/>
              </a:rPr>
              <a:pPr algn="r"/>
              <a:t>74</a:t>
            </a:fld>
            <a:endParaRPr lang="en-US" sz="1300" b="0">
              <a:latin typeface="Marlett"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62818"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02B962B6-7B48-CA42-A73D-75AE64002897}" type="slidenum">
              <a:rPr lang="ar-SA" sz="1300" b="0">
                <a:latin typeface="Marlett" charset="0"/>
                <a:cs typeface="Arial" charset="0"/>
              </a:rPr>
              <a:pPr algn="r"/>
              <a:t>75</a:t>
            </a:fld>
            <a:endParaRPr lang="en-US" sz="1300" b="0">
              <a:latin typeface="Marlett"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write</a:t>
            </a:r>
            <a:r>
              <a:rPr lang="en-US" baseline="-25000">
                <a:latin typeface="Arial" charset="0"/>
              </a:rPr>
              <a:t>B</a:t>
            </a:r>
            <a:r>
              <a:rPr lang="en-US">
                <a:latin typeface="Arial" charset="0"/>
              </a:rPr>
              <a:t>(victim=B) and write</a:t>
            </a:r>
            <a:r>
              <a:rPr lang="en-US" baseline="-25000">
                <a:latin typeface="Arial" charset="0"/>
              </a:rPr>
              <a:t>A</a:t>
            </a:r>
            <a:r>
              <a:rPr lang="en-US">
                <a:latin typeface="Arial" charset="0"/>
              </a:rPr>
              <a:t>(victim=A) appear twice so remove them</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64866"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BA0E016F-63C5-104F-8FE7-42A262E13FF8}" type="slidenum">
              <a:rPr lang="ar-SA" sz="1300" b="0">
                <a:latin typeface="Marlett" charset="0"/>
                <a:cs typeface="Arial" charset="0"/>
              </a:rPr>
              <a:pPr algn="r"/>
              <a:t>76</a:t>
            </a:fld>
            <a:endParaRPr lang="en-US" sz="1300" b="0">
              <a:latin typeface="Marlett"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write</a:t>
            </a:r>
            <a:r>
              <a:rPr lang="en-US" baseline="-25000">
                <a:latin typeface="Arial" charset="0"/>
              </a:rPr>
              <a:t>B</a:t>
            </a:r>
            <a:r>
              <a:rPr lang="en-US">
                <a:latin typeface="Arial" charset="0"/>
              </a:rPr>
              <a:t>(victim=B) and write</a:t>
            </a:r>
            <a:r>
              <a:rPr lang="en-US" baseline="-25000">
                <a:latin typeface="Arial" charset="0"/>
              </a:rPr>
              <a:t>A</a:t>
            </a:r>
            <a:r>
              <a:rPr lang="en-US">
                <a:latin typeface="Arial" charset="0"/>
              </a:rPr>
              <a:t>(victim=A) appear twice so remove them</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6691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61357A0E-5C9D-FB45-8529-1CCA08745E58}" type="slidenum">
              <a:rPr lang="ar-SA" sz="1300" b="0">
                <a:latin typeface="Marlett" charset="0"/>
                <a:cs typeface="Arial" charset="0"/>
              </a:rPr>
              <a:pPr algn="r"/>
              <a:t>77</a:t>
            </a:fld>
            <a:endParaRPr lang="en-US" sz="1300" b="0">
              <a:latin typeface="Marlett"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write</a:t>
            </a:r>
            <a:r>
              <a:rPr lang="en-US" baseline="-25000">
                <a:latin typeface="Arial" charset="0"/>
              </a:rPr>
              <a:t>B</a:t>
            </a:r>
            <a:r>
              <a:rPr lang="en-US">
                <a:latin typeface="Arial" charset="0"/>
              </a:rPr>
              <a:t>(victim=B) and write</a:t>
            </a:r>
            <a:r>
              <a:rPr lang="en-US" baseline="-25000">
                <a:latin typeface="Arial" charset="0"/>
              </a:rPr>
              <a:t>A</a:t>
            </a:r>
            <a:r>
              <a:rPr lang="en-US">
                <a:latin typeface="Arial" charset="0"/>
              </a:rPr>
              <a:t>(victim=A) appear twice so remove them</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6896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482B3E39-14B5-D545-8081-2A6E2929C599}" type="slidenum">
              <a:rPr lang="ar-SA" sz="1300" b="0">
                <a:latin typeface="Marlett" charset="0"/>
                <a:cs typeface="Arial" charset="0"/>
              </a:rPr>
              <a:pPr algn="r"/>
              <a:t>78</a:t>
            </a:fld>
            <a:endParaRPr lang="en-US" sz="1300" b="0">
              <a:latin typeface="Marlett"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See proof details in book</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7101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C06F5437-8771-0F42-858A-94D3D7B13A47}" type="slidenum">
              <a:rPr lang="ar-SA" sz="1300" b="0">
                <a:latin typeface="Marlett" charset="0"/>
                <a:cs typeface="Arial" charset="0"/>
              </a:rPr>
              <a:pPr algn="r"/>
              <a:t>79</a:t>
            </a:fld>
            <a:endParaRPr lang="en-US" sz="1300" b="0">
              <a:latin typeface="Marlett"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See proof details in book</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DBE9419-2BD3-EC43-9569-69F8598B95F1}" type="slidenum">
              <a:rPr lang="ar-SA" sz="1300" b="0">
                <a:latin typeface="Marlett" charset="0"/>
                <a:cs typeface="Arial" charset="0"/>
              </a:rPr>
              <a:pPr/>
              <a:t>80</a:t>
            </a:fld>
            <a:endParaRPr lang="en-US" sz="1300" b="0">
              <a:latin typeface="Marlett" charset="0"/>
              <a:cs typeface="Arial"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We now consider two mutual exclusion protocols that work for n</a:t>
            </a:r>
          </a:p>
          <a:p>
            <a:r>
              <a:rPr lang="en-US" dirty="0">
                <a:latin typeface="Arial" charset="0"/>
              </a:rPr>
              <a:t>threads, where n is greater than 2. The first solution, the</a:t>
            </a:r>
          </a:p>
          <a:p>
            <a:r>
              <a:rPr lang="en-US" dirty="0">
                <a:latin typeface="Arial" charset="0"/>
              </a:rPr>
              <a:t>\</a:t>
            </a:r>
            <a:r>
              <a:rPr lang="en-US" dirty="0" err="1">
                <a:latin typeface="Arial" charset="0"/>
              </a:rPr>
              <a:t>cFilter</a:t>
            </a:r>
            <a:r>
              <a:rPr lang="en-US" dirty="0">
                <a:latin typeface="Arial" charset="0"/>
              </a:rPr>
              <a:t>{} lock, is a direct generalization of the</a:t>
            </a:r>
          </a:p>
          <a:p>
            <a:r>
              <a:rPr lang="en-US" dirty="0">
                <a:latin typeface="Arial" charset="0"/>
              </a:rPr>
              <a:t>Peterson lock to multiple threads. The second solution,</a:t>
            </a:r>
          </a:p>
          <a:p>
            <a:r>
              <a:rPr lang="en-US" dirty="0">
                <a:latin typeface="Arial" charset="0"/>
              </a:rPr>
              <a:t>the Bakery lock, is perhaps the simplest and best known</a:t>
            </a:r>
          </a:p>
          <a:p>
            <a:r>
              <a:rPr lang="en-US" dirty="0">
                <a:latin typeface="Arial" charset="0"/>
              </a:rPr>
              <a:t>$n$-thread solution.</a:t>
            </a:r>
          </a:p>
          <a:p>
            <a:endParaRPr lang="en-US" dirty="0">
              <a:latin typeface="Arial" charset="0"/>
            </a:endParaRPr>
          </a:p>
          <a:p>
            <a:r>
              <a:rPr lang="en-US" dirty="0">
                <a:latin typeface="Arial" charset="0"/>
              </a:rPr>
              <a:t>The Filter lock creates n-1 ``waiting </a:t>
            </a:r>
            <a:r>
              <a:rPr lang="en-US" dirty="0" smtClean="0">
                <a:latin typeface="Arial" charset="0"/>
              </a:rPr>
              <a:t>rooms</a:t>
            </a:r>
            <a:r>
              <a:rPr lang="fr-FR" dirty="0" smtClean="0">
                <a:latin typeface="Arial" charset="0"/>
              </a:rPr>
              <a:t>''</a:t>
            </a:r>
            <a:r>
              <a:rPr lang="en-US" dirty="0" smtClean="0">
                <a:latin typeface="Arial" charset="0"/>
              </a:rPr>
              <a:t>, </a:t>
            </a:r>
            <a:r>
              <a:rPr lang="en-US" dirty="0">
                <a:latin typeface="Arial" charset="0"/>
              </a:rPr>
              <a:t>called levels, that a</a:t>
            </a:r>
          </a:p>
          <a:p>
            <a:r>
              <a:rPr lang="en-US" dirty="0">
                <a:latin typeface="Arial" charset="0"/>
              </a:rPr>
              <a:t>thread must traverse before acquiring the lock.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9E9EFC1-4363-7245-8D07-B49190E17B70}" type="slidenum">
              <a:rPr lang="ar-SA" sz="1300" b="0">
                <a:latin typeface="Marlett" charset="0"/>
                <a:cs typeface="Arial" charset="0"/>
              </a:rPr>
              <a:pPr/>
              <a:t>9</a:t>
            </a:fld>
            <a:endParaRPr lang="en-US" sz="1300" b="0">
              <a:latin typeface="Marlett" charset="0"/>
              <a:cs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9B02784-D63E-AF40-B9F5-C0CF4EF38FBC}" type="slidenum">
              <a:rPr lang="ar-SA" sz="1300" b="0">
                <a:latin typeface="Marlett" charset="0"/>
                <a:cs typeface="Arial" charset="0"/>
              </a:rPr>
              <a:pPr/>
              <a:t>81</a:t>
            </a:fld>
            <a:endParaRPr lang="en-US" sz="1300" b="0">
              <a:latin typeface="Marlett" charset="0"/>
              <a:cs typeface="Arial"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There are n-1 levels threads pass through, the last of which is the critical section. </a:t>
            </a:r>
          </a:p>
          <a:p>
            <a:r>
              <a:rPr lang="en-US">
                <a:latin typeface="Arial" charset="0"/>
              </a:rPr>
              <a:t>There are at most n threads that pass concurrently into  </a:t>
            </a:r>
          </a:p>
          <a:p>
            <a:r>
              <a:rPr lang="en-US">
                <a:latin typeface="Arial" charset="0"/>
              </a:rPr>
              <a:t>level 0, n-1 into level 1 (a thread in level 1 is already in level 0), </a:t>
            </a:r>
          </a:p>
          <a:p>
            <a:r>
              <a:rPr lang="en-US">
                <a:latin typeface="Arial" charset="0"/>
              </a:rPr>
              <a:t>n-2 into level 2 and so on, so that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F9969F2-E062-DB4E-80AA-687A62406B28}" type="slidenum">
              <a:rPr lang="ar-SA" sz="1300" b="0">
                <a:latin typeface="Marlett" charset="0"/>
                <a:cs typeface="Arial" charset="0"/>
              </a:rPr>
              <a:pPr/>
              <a:t>82</a:t>
            </a:fld>
            <a:endParaRPr lang="en-US" sz="1300" b="0">
              <a:latin typeface="Marlett" charset="0"/>
              <a:cs typeface="Arial"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There are n-1 levels threads pass through, the last of which is the critical section. </a:t>
            </a:r>
          </a:p>
          <a:p>
            <a:r>
              <a:rPr lang="en-US">
                <a:latin typeface="Arial" charset="0"/>
              </a:rPr>
              <a:t>There are at most n threads that pass concurrently into  </a:t>
            </a:r>
          </a:p>
          <a:p>
            <a:r>
              <a:rPr lang="en-US">
                <a:latin typeface="Arial" charset="0"/>
              </a:rPr>
              <a:t>level 0, n-1 into level 1 (a thread in level 1 is already in level 0), </a:t>
            </a:r>
          </a:p>
          <a:p>
            <a:r>
              <a:rPr lang="en-US">
                <a:latin typeface="Arial" charset="0"/>
              </a:rPr>
              <a:t>n-2 into level 2 and so on, so that </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107F6AD-2D4D-D140-9E27-775116E680DC}" type="slidenum">
              <a:rPr lang="ar-SA" sz="1300" b="0">
                <a:latin typeface="Marlett" charset="0"/>
                <a:cs typeface="Arial" charset="0"/>
              </a:rPr>
              <a:pPr/>
              <a:t>83</a:t>
            </a:fld>
            <a:endParaRPr lang="en-US" sz="1300" b="0">
              <a:latin typeface="Marlett" charset="0"/>
              <a:cs typeface="Arial"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59B97E8-FD3D-0340-9BA7-A058D8C1B401}" type="slidenum">
              <a:rPr lang="ar-SA" sz="1300" b="0">
                <a:latin typeface="Marlett" charset="0"/>
                <a:cs typeface="Arial" charset="0"/>
              </a:rPr>
              <a:pPr/>
              <a:t>84</a:t>
            </a:fld>
            <a:endParaRPr lang="en-US" sz="1300" b="0">
              <a:latin typeface="Marlett" charset="0"/>
              <a:cs typeface="Arial"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6C604A0-8D75-A74C-AA75-651441BE6C82}" type="slidenum">
              <a:rPr lang="ar-SA" sz="1300" b="0">
                <a:latin typeface="Marlett" charset="0"/>
                <a:cs typeface="Arial" charset="0"/>
              </a:rPr>
              <a:pPr/>
              <a:t>85</a:t>
            </a:fld>
            <a:endParaRPr lang="en-US" sz="1300" b="0">
              <a:latin typeface="Marlett" charset="0"/>
              <a:cs typeface="Arial"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C3BC394-F4EF-E64F-99A2-FF1BAC400F89}" type="slidenum">
              <a:rPr lang="ar-SA" sz="1300" b="0">
                <a:latin typeface="Marlett" charset="0"/>
                <a:cs typeface="Arial" charset="0"/>
              </a:rPr>
              <a:pPr/>
              <a:t>86</a:t>
            </a:fld>
            <a:endParaRPr lang="en-US" sz="1300" b="0">
              <a:latin typeface="Marlett" charset="0"/>
              <a:cs typeface="Arial"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FBAFFAF-6866-AF4B-BEFF-2354DB709FA1}" type="slidenum">
              <a:rPr lang="ar-SA" sz="1300" b="0">
                <a:latin typeface="Marlett" charset="0"/>
                <a:cs typeface="Arial" charset="0"/>
              </a:rPr>
              <a:pPr/>
              <a:t>87</a:t>
            </a:fld>
            <a:endParaRPr lang="en-US" sz="1300" b="0">
              <a:latin typeface="Marlett" charset="0"/>
              <a:cs typeface="Arial"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EB9C3CB8-0C71-3340-A15A-9A93D6D240DC}" type="slidenum">
              <a:rPr lang="ar-SA" sz="1300" b="0">
                <a:latin typeface="Marlett" charset="0"/>
                <a:cs typeface="Arial" charset="0"/>
              </a:rPr>
              <a:pPr/>
              <a:t>88</a:t>
            </a:fld>
            <a:endParaRPr lang="en-US" sz="1300" b="0">
              <a:latin typeface="Marlett" charset="0"/>
              <a:cs typeface="Arial"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53929A2-F39D-A648-A3ED-E28D6162CA7C}" type="slidenum">
              <a:rPr lang="ar-SA" sz="1300" b="0">
                <a:latin typeface="Marlett" charset="0"/>
                <a:cs typeface="Arial" charset="0"/>
              </a:rPr>
              <a:pPr/>
              <a:t>89</a:t>
            </a:fld>
            <a:endParaRPr lang="en-US" sz="1300" b="0">
              <a:latin typeface="Marlett" charset="0"/>
              <a:cs typeface="Arial"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Read the details of the proof in the next set of slides in the book. We are going to show that assuming </a:t>
            </a:r>
            <a:r>
              <a:rPr lang="en-US">
                <a:solidFill>
                  <a:srgbClr val="0000FF"/>
                </a:solidFill>
                <a:latin typeface="Arial" charset="0"/>
              </a:rPr>
              <a:t>No more than </a:t>
            </a:r>
            <a:r>
              <a:rPr lang="en-US">
                <a:latin typeface="Arial" charset="0"/>
              </a:rPr>
              <a:t>n-L+1</a:t>
            </a:r>
            <a:r>
              <a:rPr lang="en-US">
                <a:solidFill>
                  <a:srgbClr val="0000FF"/>
                </a:solidFill>
                <a:latin typeface="Arial" charset="0"/>
              </a:rPr>
              <a:t> at level </a:t>
            </a:r>
            <a:r>
              <a:rPr lang="en-US">
                <a:latin typeface="Arial" charset="0"/>
              </a:rPr>
              <a:t>L-1 we can prevent one more thread from getting in…SHOW DETAIL IN NEXT SLIDE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BDAE2C3-5808-9946-A129-3D6337B3259F}" type="slidenum">
              <a:rPr lang="ar-SA" sz="1300" b="0">
                <a:latin typeface="Marlett" charset="0"/>
                <a:cs typeface="Arial" charset="0"/>
              </a:rPr>
              <a:pPr/>
              <a:t>90</a:t>
            </a:fld>
            <a:endParaRPr lang="en-US" sz="1300" b="0">
              <a:latin typeface="Marlett" charset="0"/>
              <a:cs typeface="Arial"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Read the details of the proof in the next set of slides in the book. We are going to show that assuming </a:t>
            </a:r>
            <a:r>
              <a:rPr lang="en-US">
                <a:solidFill>
                  <a:srgbClr val="0000FF"/>
                </a:solidFill>
                <a:latin typeface="Arial" charset="0"/>
              </a:rPr>
              <a:t>No more than </a:t>
            </a:r>
            <a:r>
              <a:rPr lang="en-US">
                <a:latin typeface="Arial" charset="0"/>
              </a:rPr>
              <a:t>n-L+1</a:t>
            </a:r>
            <a:r>
              <a:rPr lang="en-US">
                <a:solidFill>
                  <a:srgbClr val="0000FF"/>
                </a:solidFill>
                <a:latin typeface="Arial" charset="0"/>
              </a:rPr>
              <a:t> at level </a:t>
            </a:r>
            <a:r>
              <a:rPr lang="en-US">
                <a:latin typeface="Arial" charset="0"/>
              </a:rPr>
              <a:t>L-1 we can prevent one more thread from getting 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D6068E3-FD05-A749-8E9E-F800DEC80588}" type="slidenum">
              <a:rPr lang="ar-SA" sz="1300" b="0">
                <a:latin typeface="Marlett" charset="0"/>
                <a:cs typeface="Arial" charset="0"/>
              </a:rPr>
              <a:pPr/>
              <a:t>10</a:t>
            </a:fld>
            <a:endParaRPr lang="en-US" sz="1300" b="0">
              <a:latin typeface="Marlett" charset="0"/>
              <a:cs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For the next set of slides, PLEASE READ THE DISCUSSION ABOUT TIME IN THE TEXTBOOK. Do not read this slide out, let the students read it while you talk. Instead, you should explain to them that what we are going to try and do is actually talk about time by understanding that in our systems there will not be time in the sense of a global clock in the sky that all threads can read and use in order to relate to each other, rather, we will think of the world in terms of the ordering among events, and will use time just as a tool for explaining this ordering. In other words, there is a notion of time but it is local and not global. In fact, we already know this from general relativity </a:t>
            </a:r>
            <a:r>
              <a:rPr lang="en-US">
                <a:latin typeface="Arial" charset="0"/>
                <a:sym typeface="Wingdings" charset="0"/>
              </a:rPr>
              <a:t> </a:t>
            </a:r>
            <a:endParaRPr lang="en-US">
              <a:latin typeface="Arial" charset="0"/>
            </a:endParaRPr>
          </a:p>
          <a:p>
            <a:endParaRPr lang="en-US">
              <a:latin typeface="Arial"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95586"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B8E76FFF-DC00-E94F-8CC2-83C19C5FE60D}" type="slidenum">
              <a:rPr lang="ar-SA" sz="1300" b="0">
                <a:latin typeface="Marlett" charset="0"/>
                <a:cs typeface="Arial" charset="0"/>
              </a:rPr>
              <a:pPr algn="r"/>
              <a:t>91</a:t>
            </a:fld>
            <a:endParaRPr lang="en-US" sz="1300" b="0">
              <a:latin typeface="Marlett"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9763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060221A3-0A67-C342-AA54-B5D31E073EAB}" type="slidenum">
              <a:rPr lang="ar-SA" sz="1300" b="0">
                <a:latin typeface="Marlett" charset="0"/>
                <a:cs typeface="Arial" charset="0"/>
              </a:rPr>
              <a:pPr algn="r"/>
              <a:t>92</a:t>
            </a:fld>
            <a:endParaRPr lang="en-US" sz="1300" b="0">
              <a:latin typeface="Marlett"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9968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64B12028-1209-AD4C-9DBE-37A80CCA447D}" type="slidenum">
              <a:rPr lang="ar-SA" sz="1300" b="0">
                <a:latin typeface="Marlett" charset="0"/>
                <a:cs typeface="Arial" charset="0"/>
              </a:rPr>
              <a:pPr algn="r"/>
              <a:t>93</a:t>
            </a:fld>
            <a:endParaRPr lang="en-US" sz="1300" b="0">
              <a:latin typeface="Marlett" charset="0"/>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0173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AD7E0265-7FF4-4341-9072-058265375876}" type="slidenum">
              <a:rPr lang="ar-SA" sz="1300" b="0">
                <a:latin typeface="Marlett" charset="0"/>
                <a:cs typeface="Arial" charset="0"/>
              </a:rPr>
              <a:pPr algn="r"/>
              <a:t>94</a:t>
            </a:fld>
            <a:endParaRPr lang="en-US" sz="1300" b="0">
              <a:latin typeface="Marlett"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03778"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55CE954E-601B-4E40-8C68-7BEFEC488D8A}" type="slidenum">
              <a:rPr lang="ar-SA" sz="1300" b="0">
                <a:latin typeface="Marlett" charset="0"/>
                <a:cs typeface="Arial" charset="0"/>
              </a:rPr>
              <a:pPr algn="r"/>
              <a:t>95</a:t>
            </a:fld>
            <a:endParaRPr lang="en-US" sz="1300" b="0">
              <a:latin typeface="Marlett"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05826"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35D7F862-B7AE-E64B-9D91-4FDD48B640DC}" type="slidenum">
              <a:rPr lang="ar-SA" sz="1300" b="0">
                <a:latin typeface="Marlett" charset="0"/>
                <a:cs typeface="Arial" charset="0"/>
              </a:rPr>
              <a:pPr algn="r"/>
              <a:t>96</a:t>
            </a:fld>
            <a:endParaRPr lang="en-US" sz="1300" b="0">
              <a:latin typeface="Marlett"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0787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E3B6FF20-85B3-134D-8944-3A47390E4822}" type="slidenum">
              <a:rPr lang="ar-SA" sz="1300" b="0">
                <a:latin typeface="Marlett" charset="0"/>
                <a:cs typeface="Arial" charset="0"/>
              </a:rPr>
              <a:pPr algn="r"/>
              <a:t>97</a:t>
            </a:fld>
            <a:endParaRPr lang="en-US" sz="1300" b="0">
              <a:latin typeface="Marlett"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0992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4B2796A2-453C-C14A-B934-A00F99A9E918}" type="slidenum">
              <a:rPr lang="ar-SA" sz="1300" b="0">
                <a:latin typeface="Marlett" charset="0"/>
                <a:cs typeface="Arial" charset="0"/>
              </a:rPr>
              <a:pPr algn="r"/>
              <a:t>98</a:t>
            </a:fld>
            <a:endParaRPr lang="en-US" sz="1300" b="0">
              <a:latin typeface="Marlett"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If start means first operation and </a:t>
            </a:r>
            <a:r>
              <a:rPr lang="en-US" dirty="0" smtClean="0">
                <a:latin typeface="Arial" charset="0"/>
              </a:rPr>
              <a:t>it</a:t>
            </a:r>
            <a:r>
              <a:rPr lang="fr-FR" altLang="ja-JP" dirty="0" smtClean="0">
                <a:latin typeface="Arial" charset="0"/>
              </a:rPr>
              <a:t>'</a:t>
            </a:r>
            <a:r>
              <a:rPr lang="en-US" altLang="ja-JP" dirty="0" smtClean="0">
                <a:latin typeface="Arial" charset="0"/>
              </a:rPr>
              <a:t>s </a:t>
            </a:r>
            <a:r>
              <a:rPr lang="en-US" altLang="ja-JP" dirty="0">
                <a:latin typeface="Arial" charset="0"/>
              </a:rPr>
              <a:t>a write, then two threads writing cannot tell who wrote first. If first is read, cannot tell who read first… </a:t>
            </a:r>
            <a:endParaRPr lang="en-US" dirty="0">
              <a:latin typeface="Arial"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6D2EC41-D01D-8248-8186-06C224C0BE76}" type="slidenum">
              <a:rPr lang="ar-SA" sz="1300" b="0">
                <a:latin typeface="Marlett" charset="0"/>
                <a:cs typeface="Arial" charset="0"/>
              </a:rPr>
              <a:pPr/>
              <a:t>99</a:t>
            </a:fld>
            <a:endParaRPr lang="en-US" sz="1300" b="0">
              <a:latin typeface="Marlett" charset="0"/>
              <a:cs typeface="Arial"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STAND IN THE CLASS DOORWAY WHEN EXPLAINING THIS PART! (Lots of giggles and they will remember what you explain)</a:t>
            </a:r>
          </a:p>
          <a:p>
            <a:r>
              <a:rPr lang="en-US">
                <a:latin typeface="Arial" charset="0"/>
              </a:rPr>
              <a:t>It would be great if we could order threads by the order in which they performed the first step of the lock() method. </a:t>
            </a:r>
          </a:p>
          <a:p>
            <a:endParaRPr lang="en-US">
              <a:latin typeface="Arial"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D7286B0-3977-9147-BC3A-5113AF00A73E}" type="slidenum">
              <a:rPr lang="ar-SA" sz="1300" b="0">
                <a:latin typeface="Marlett" charset="0"/>
                <a:cs typeface="Arial" charset="0"/>
              </a:rPr>
              <a:pPr/>
              <a:t>100</a:t>
            </a:fld>
            <a:endParaRPr lang="en-US" sz="1300" b="0">
              <a:latin typeface="Marlett" charset="0"/>
              <a:cs typeface="Arial"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EC87F3FC-1272-B24B-8DB2-7E49C6044234}" type="slidenum">
              <a:rPr lang="ar-SA"/>
              <a:pPr>
                <a:defRPr/>
              </a:pPr>
              <a:t>‹#›</a:t>
            </a:fld>
            <a:endParaRPr lang="en-US"/>
          </a:p>
        </p:txBody>
      </p:sp>
    </p:spTree>
    <p:extLst>
      <p:ext uri="{BB962C8B-B14F-4D97-AF65-F5344CB8AC3E}">
        <p14:creationId xmlns:p14="http://schemas.microsoft.com/office/powerpoint/2010/main" val="358723984"/>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2DF2378D-77FA-0A4E-8959-325DE6D9FE24}" type="slidenum">
              <a:rPr lang="ar-SA"/>
              <a:pPr>
                <a:defRPr/>
              </a:pPr>
              <a:t>‹#›</a:t>
            </a:fld>
            <a:endParaRPr lang="en-US"/>
          </a:p>
        </p:txBody>
      </p:sp>
    </p:spTree>
    <p:extLst>
      <p:ext uri="{BB962C8B-B14F-4D97-AF65-F5344CB8AC3E}">
        <p14:creationId xmlns:p14="http://schemas.microsoft.com/office/powerpoint/2010/main" val="1809795984"/>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400CEF90-0012-0B4C-8B67-3821D9E96BF7}" type="slidenum">
              <a:rPr lang="ar-SA"/>
              <a:pPr>
                <a:defRPr/>
              </a:pPr>
              <a:t>‹#›</a:t>
            </a:fld>
            <a:endParaRPr lang="en-US"/>
          </a:p>
        </p:txBody>
      </p:sp>
    </p:spTree>
    <p:extLst>
      <p:ext uri="{BB962C8B-B14F-4D97-AF65-F5344CB8AC3E}">
        <p14:creationId xmlns:p14="http://schemas.microsoft.com/office/powerpoint/2010/main" val="240310909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a:latin typeface="Arial" pitchFamily="34" charset="0"/>
                <a:cs typeface="Arial" pitchFamily="34" charset="0"/>
              </a:defRPr>
            </a:lvl1pPr>
          </a:lstStyle>
          <a:p>
            <a:pPr>
              <a:defRPr/>
            </a:pPr>
            <a:r>
              <a:rPr lang="en-US"/>
              <a:t>Art of Multiprocessor Programming</a:t>
            </a:r>
          </a:p>
        </p:txBody>
      </p:sp>
      <p:sp>
        <p:nvSpPr>
          <p:cNvPr id="5" name="Rectangle 6"/>
          <p:cNvSpPr>
            <a:spLocks noGrp="1" noChangeArrowheads="1"/>
          </p:cNvSpPr>
          <p:nvPr>
            <p:ph type="sldNum" sz="quarter" idx="11"/>
          </p:nvPr>
        </p:nvSpPr>
        <p:spPr/>
        <p:txBody>
          <a:bodyPr/>
          <a:lstStyle>
            <a:lvl1pPr>
              <a:defRPr/>
            </a:lvl1pPr>
          </a:lstStyle>
          <a:p>
            <a:pPr>
              <a:defRPr/>
            </a:pPr>
            <a:fld id="{6E8E1C63-4222-DB4B-8B47-CCAE4208DF5D}" type="slidenum">
              <a:rPr lang="ar-SA"/>
              <a:pPr>
                <a:defRPr/>
              </a:pPr>
              <a:t>‹#›</a:t>
            </a:fld>
            <a:endParaRPr lang="en-US"/>
          </a:p>
        </p:txBody>
      </p:sp>
    </p:spTree>
    <p:extLst>
      <p:ext uri="{BB962C8B-B14F-4D97-AF65-F5344CB8AC3E}">
        <p14:creationId xmlns:p14="http://schemas.microsoft.com/office/powerpoint/2010/main" val="1317639921"/>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p:txBody>
          <a:bodyPr/>
          <a:lstStyle>
            <a:lvl1pPr>
              <a:defRPr baseline="0">
                <a:latin typeface="Arial" pitchFamily="34" charset="0"/>
                <a:cs typeface="Arial" pitchFamily="34" charset="0"/>
              </a:defRPr>
            </a:lvl1pPr>
          </a:lstStyle>
          <a:p>
            <a:pPr>
              <a:defRPr/>
            </a:pPr>
            <a:r>
              <a:rPr lang="en-US"/>
              <a:t>Art of Multiprocessor Programming</a:t>
            </a:r>
          </a:p>
        </p:txBody>
      </p:sp>
      <p:sp>
        <p:nvSpPr>
          <p:cNvPr id="5" name="Rectangle 6"/>
          <p:cNvSpPr>
            <a:spLocks noGrp="1" noChangeArrowheads="1"/>
          </p:cNvSpPr>
          <p:nvPr>
            <p:ph type="sldNum" sz="quarter" idx="11"/>
          </p:nvPr>
        </p:nvSpPr>
        <p:spPr/>
        <p:txBody>
          <a:bodyPr/>
          <a:lstStyle>
            <a:lvl1pPr>
              <a:defRPr/>
            </a:lvl1pPr>
          </a:lstStyle>
          <a:p>
            <a:pPr>
              <a:defRPr/>
            </a:pPr>
            <a:fld id="{E7E4B94B-E801-7141-B60B-F49478BAD443}" type="slidenum">
              <a:rPr lang="ar-SA"/>
              <a:pPr>
                <a:defRPr/>
              </a:pPr>
              <a:t>‹#›</a:t>
            </a:fld>
            <a:endParaRPr lang="en-US"/>
          </a:p>
        </p:txBody>
      </p:sp>
    </p:spTree>
    <p:extLst>
      <p:ext uri="{BB962C8B-B14F-4D97-AF65-F5344CB8AC3E}">
        <p14:creationId xmlns:p14="http://schemas.microsoft.com/office/powerpoint/2010/main" val="312877645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87D7E257-1E12-BD41-9F52-9523FE2C2A98}" type="slidenum">
              <a:rPr lang="ar-SA"/>
              <a:pPr>
                <a:defRPr/>
              </a:pPr>
              <a:t>‹#›</a:t>
            </a:fld>
            <a:endParaRPr lang="en-US"/>
          </a:p>
        </p:txBody>
      </p:sp>
    </p:spTree>
    <p:extLst>
      <p:ext uri="{BB962C8B-B14F-4D97-AF65-F5344CB8AC3E}">
        <p14:creationId xmlns:p14="http://schemas.microsoft.com/office/powerpoint/2010/main" val="286600967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p:txBody>
          <a:bodyPr/>
          <a:lstStyle>
            <a:lvl1pPr>
              <a:defRPr>
                <a:latin typeface="Arial" pitchFamily="34" charset="0"/>
                <a:cs typeface="Arial" pitchFamily="34" charset="0"/>
              </a:defRPr>
            </a:lvl1pPr>
          </a:lstStyle>
          <a:p>
            <a:pPr>
              <a:defRPr/>
            </a:pPr>
            <a:r>
              <a:rPr lang="en-US"/>
              <a:t>Art of Multiprocessor Programming</a:t>
            </a:r>
          </a:p>
        </p:txBody>
      </p:sp>
      <p:sp>
        <p:nvSpPr>
          <p:cNvPr id="8" name="Rectangle 6"/>
          <p:cNvSpPr>
            <a:spLocks noGrp="1" noChangeArrowheads="1"/>
          </p:cNvSpPr>
          <p:nvPr>
            <p:ph type="sldNum" sz="quarter" idx="11"/>
          </p:nvPr>
        </p:nvSpPr>
        <p:spPr/>
        <p:txBody>
          <a:bodyPr/>
          <a:lstStyle>
            <a:lvl1pPr>
              <a:defRPr/>
            </a:lvl1pPr>
          </a:lstStyle>
          <a:p>
            <a:pPr>
              <a:defRPr/>
            </a:pPr>
            <a:fld id="{6D75100F-E733-034F-9B6B-67FCAE88FF77}" type="slidenum">
              <a:rPr lang="ar-SA"/>
              <a:pPr>
                <a:defRPr/>
              </a:pPr>
              <a:t>‹#›</a:t>
            </a:fld>
            <a:endParaRPr lang="en-US"/>
          </a:p>
        </p:txBody>
      </p:sp>
    </p:spTree>
    <p:extLst>
      <p:ext uri="{BB962C8B-B14F-4D97-AF65-F5344CB8AC3E}">
        <p14:creationId xmlns:p14="http://schemas.microsoft.com/office/powerpoint/2010/main" val="118549182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p:txBody>
          <a:bodyPr/>
          <a:lstStyle>
            <a:lvl1pPr>
              <a:defRPr>
                <a:latin typeface="Arial" pitchFamily="34" charset="0"/>
                <a:cs typeface="Arial" pitchFamily="34" charset="0"/>
              </a:defRPr>
            </a:lvl1pPr>
          </a:lstStyle>
          <a:p>
            <a:pPr>
              <a:defRPr/>
            </a:pPr>
            <a:r>
              <a:rPr lang="en-US"/>
              <a:t>Art of Multiprocessor Programming</a:t>
            </a:r>
          </a:p>
        </p:txBody>
      </p:sp>
      <p:sp>
        <p:nvSpPr>
          <p:cNvPr id="4" name="Rectangle 6"/>
          <p:cNvSpPr>
            <a:spLocks noGrp="1" noChangeArrowheads="1"/>
          </p:cNvSpPr>
          <p:nvPr>
            <p:ph type="sldNum" sz="quarter" idx="11"/>
          </p:nvPr>
        </p:nvSpPr>
        <p:spPr/>
        <p:txBody>
          <a:bodyPr/>
          <a:lstStyle>
            <a:lvl1pPr>
              <a:defRPr/>
            </a:lvl1pPr>
          </a:lstStyle>
          <a:p>
            <a:pPr>
              <a:defRPr/>
            </a:pPr>
            <a:fld id="{CFD9E499-ADD1-834B-8DD6-E96C8A61FFA5}" type="slidenum">
              <a:rPr lang="ar-SA"/>
              <a:pPr>
                <a:defRPr/>
              </a:pPr>
              <a:t>‹#›</a:t>
            </a:fld>
            <a:endParaRPr lang="en-US"/>
          </a:p>
        </p:txBody>
      </p:sp>
    </p:spTree>
    <p:extLst>
      <p:ext uri="{BB962C8B-B14F-4D97-AF65-F5344CB8AC3E}">
        <p14:creationId xmlns:p14="http://schemas.microsoft.com/office/powerpoint/2010/main" val="3840064233"/>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atin typeface="Arial" pitchFamily="34" charset="0"/>
                <a:cs typeface="Arial" pitchFamily="34" charset="0"/>
              </a:defRPr>
            </a:lvl1pPr>
          </a:lstStyle>
          <a:p>
            <a:pPr>
              <a:defRPr/>
            </a:pPr>
            <a:r>
              <a:rPr lang="en-US"/>
              <a:t>Art of Multiprocessor Programming</a:t>
            </a:r>
          </a:p>
        </p:txBody>
      </p:sp>
      <p:sp>
        <p:nvSpPr>
          <p:cNvPr id="3" name="Rectangle 6"/>
          <p:cNvSpPr>
            <a:spLocks noGrp="1" noChangeArrowheads="1"/>
          </p:cNvSpPr>
          <p:nvPr>
            <p:ph type="sldNum" sz="quarter" idx="11"/>
          </p:nvPr>
        </p:nvSpPr>
        <p:spPr/>
        <p:txBody>
          <a:bodyPr/>
          <a:lstStyle>
            <a:lvl1pPr>
              <a:defRPr/>
            </a:lvl1pPr>
          </a:lstStyle>
          <a:p>
            <a:pPr>
              <a:defRPr/>
            </a:pPr>
            <a:fld id="{839151C7-5A62-024E-87C8-DA0153F59CB8}" type="slidenum">
              <a:rPr lang="ar-SA"/>
              <a:pPr>
                <a:defRPr/>
              </a:pPr>
              <a:t>‹#›</a:t>
            </a:fld>
            <a:endParaRPr lang="en-US"/>
          </a:p>
        </p:txBody>
      </p:sp>
    </p:spTree>
    <p:extLst>
      <p:ext uri="{BB962C8B-B14F-4D97-AF65-F5344CB8AC3E}">
        <p14:creationId xmlns:p14="http://schemas.microsoft.com/office/powerpoint/2010/main" val="1836986143"/>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7393CFF1-AEF9-1A4A-833E-9A1A3CA158C7}" type="slidenum">
              <a:rPr lang="ar-SA"/>
              <a:pPr>
                <a:defRPr/>
              </a:pPr>
              <a:t>‹#›</a:t>
            </a:fld>
            <a:endParaRPr lang="en-US"/>
          </a:p>
        </p:txBody>
      </p:sp>
    </p:spTree>
    <p:extLst>
      <p:ext uri="{BB962C8B-B14F-4D97-AF65-F5344CB8AC3E}">
        <p14:creationId xmlns:p14="http://schemas.microsoft.com/office/powerpoint/2010/main" val="3918281211"/>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AD01D05F-0663-B14E-BDA1-30BDDED36A61}" type="slidenum">
              <a:rPr lang="ar-SA"/>
              <a:pPr>
                <a:defRPr/>
              </a:pPr>
              <a:t>‹#›</a:t>
            </a:fld>
            <a:endParaRPr lang="en-US"/>
          </a:p>
        </p:txBody>
      </p:sp>
    </p:spTree>
    <p:extLst>
      <p:ext uri="{BB962C8B-B14F-4D97-AF65-F5344CB8AC3E}">
        <p14:creationId xmlns:p14="http://schemas.microsoft.com/office/powerpoint/2010/main" val="3245889648"/>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b="0">
                <a:solidFill>
                  <a:schemeClr val="tx1"/>
                </a:solidFill>
                <a:latin typeface="Arial" pitchFamily="34" charset="0"/>
                <a:ea typeface="+mn-ea"/>
                <a:cs typeface="+mn-cs"/>
              </a:defRPr>
            </a:lvl1pPr>
          </a:lstStyle>
          <a:p>
            <a:pPr>
              <a:defRPr/>
            </a:pPr>
            <a:r>
              <a:rPr lang="en-US"/>
              <a:t>Art of Multiprocessor Programming</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b="0">
                <a:solidFill>
                  <a:schemeClr val="tx1"/>
                </a:solidFill>
                <a:latin typeface="Arial" charset="0"/>
                <a:cs typeface="Arial" charset="0"/>
              </a:defRPr>
            </a:lvl1pPr>
          </a:lstStyle>
          <a:p>
            <a:pPr>
              <a:defRPr/>
            </a:pPr>
            <a:fld id="{60E99943-E64F-0A49-977D-EF330955667D}" type="slidenum">
              <a:rPr lang="ar-SA"/>
              <a:pPr>
                <a:defRPr/>
              </a:pPr>
              <a:t>‹#›</a:t>
            </a:fld>
            <a:endParaRPr lang="en-US"/>
          </a:p>
        </p:txBody>
      </p:sp>
      <p:pic>
        <p:nvPicPr>
          <p:cNvPr id="2" name="Picture 6"/>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655638" y="6157913"/>
            <a:ext cx="5873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1" r:id="rId1"/>
    <p:sldLayoutId id="2147483707" r:id="rId2"/>
    <p:sldLayoutId id="2147483708" r:id="rId3"/>
    <p:sldLayoutId id="2147483702" r:id="rId4"/>
    <p:sldLayoutId id="2147483709" r:id="rId5"/>
    <p:sldLayoutId id="2147483710" r:id="rId6"/>
    <p:sldLayoutId id="2147483711" r:id="rId7"/>
    <p:sldLayoutId id="2147483703" r:id="rId8"/>
    <p:sldLayoutId id="2147483704" r:id="rId9"/>
    <p:sldLayoutId id="2147483705" r:id="rId10"/>
    <p:sldLayoutId id="2147483706" r:id="rId11"/>
  </p:sldLayoutIdLst>
  <p:transition spd="slow"/>
  <p:hf hdr="0" dt="0"/>
  <p:txStyles>
    <p:titleStyle>
      <a:lvl1pPr algn="ctr" rtl="0" eaLnBrk="0" fontAlgn="base" hangingPunct="0">
        <a:spcBef>
          <a:spcPct val="0"/>
        </a:spcBef>
        <a:spcAft>
          <a:spcPct val="0"/>
        </a:spcAft>
        <a:defRPr sz="4400">
          <a:solidFill>
            <a:schemeClr val="tx2"/>
          </a:solidFill>
          <a:latin typeface="Arial" pitchFamily="34" charset="0"/>
          <a:ea typeface="ＭＳ Ｐゴシック" charset="0"/>
          <a:cs typeface="Arial" pitchFamily="34"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Arial"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ＭＳ Ｐゴシック" charset="0"/>
          <a:cs typeface="Arial" pitchFamily="34" charset="0"/>
        </a:defRPr>
      </a:lvl1pPr>
      <a:lvl2pPr marL="742950" indent="-285750" algn="l" rtl="0" eaLnBrk="0" fontAlgn="base" hangingPunct="0">
        <a:spcBef>
          <a:spcPct val="20000"/>
        </a:spcBef>
        <a:spcAft>
          <a:spcPct val="0"/>
        </a:spcAft>
        <a:buChar char="–"/>
        <a:defRPr sz="2800">
          <a:solidFill>
            <a:srgbClr val="0000FF"/>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ea typeface="Arial" charset="0"/>
          <a:cs typeface="Arial" pitchFamily="34" charset="0"/>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16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 name="Picture 3"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4"/>
          <p:cNvSpPr>
            <a:spLocks noGrp="1" noChangeArrowheads="1"/>
          </p:cNvSpPr>
          <p:nvPr>
            <p:ph type="ctrTitle"/>
          </p:nvPr>
        </p:nvSpPr>
        <p:spPr>
          <a:xfrm>
            <a:off x="685800" y="566738"/>
            <a:ext cx="7772400" cy="1143000"/>
          </a:xfrm>
        </p:spPr>
        <p:txBody>
          <a:bodyPr/>
          <a:lstStyle/>
          <a:p>
            <a:r>
              <a:rPr lang="en-US">
                <a:latin typeface="Arial" charset="0"/>
              </a:rPr>
              <a:t>Mutual Exclusion</a:t>
            </a:r>
          </a:p>
        </p:txBody>
      </p:sp>
      <p:sp>
        <p:nvSpPr>
          <p:cNvPr id="15364" name="Rectangle 5"/>
          <p:cNvSpPr>
            <a:spLocks noGrp="1" noChangeArrowheads="1"/>
          </p:cNvSpPr>
          <p:nvPr>
            <p:ph type="subTitle" idx="1"/>
          </p:nvPr>
        </p:nvSpPr>
        <p:spPr>
          <a:xfrm>
            <a:off x="1295400" y="4343400"/>
            <a:ext cx="6400800" cy="1752600"/>
          </a:xfrm>
        </p:spPr>
        <p:txBody>
          <a:bodyPr/>
          <a:lstStyle/>
          <a:p>
            <a:pPr>
              <a:lnSpc>
                <a:spcPct val="80000"/>
              </a:lnSpc>
            </a:pPr>
            <a:r>
              <a:rPr lang="en-US" sz="2800">
                <a:solidFill>
                  <a:schemeClr val="accent1"/>
                </a:solidFill>
                <a:latin typeface="Arial" charset="0"/>
              </a:rPr>
              <a:t>Companion slides for</a:t>
            </a:r>
          </a:p>
          <a:p>
            <a:pPr>
              <a:lnSpc>
                <a:spcPct val="80000"/>
              </a:lnSpc>
            </a:pPr>
            <a:r>
              <a:rPr lang="en-US" sz="2800">
                <a:solidFill>
                  <a:schemeClr val="tx1"/>
                </a:solidFill>
                <a:latin typeface="Arial" charset="0"/>
              </a:rPr>
              <a:t>The Art of Multiprocessor Programming</a:t>
            </a:r>
          </a:p>
          <a:p>
            <a:pPr>
              <a:lnSpc>
                <a:spcPct val="80000"/>
              </a:lnSpc>
            </a:pPr>
            <a:r>
              <a:rPr lang="en-US" sz="2800">
                <a:solidFill>
                  <a:schemeClr val="accent1"/>
                </a:solidFill>
                <a:latin typeface="Arial" charset="0"/>
              </a:rPr>
              <a:t>by Maurice Herlihy &amp; Nir Shavit</a:t>
            </a:r>
          </a:p>
        </p:txBody>
      </p:sp>
      <p:sp>
        <p:nvSpPr>
          <p:cNvPr id="15365" name="Rectangle 6"/>
          <p:cNvSpPr>
            <a:spLocks noChangeArrowheads="1"/>
          </p:cNvSpPr>
          <p:nvPr/>
        </p:nvSpPr>
        <p:spPr bwMode="auto">
          <a:xfrm>
            <a:off x="392113" y="5927725"/>
            <a:ext cx="1509712" cy="930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atin typeface="Arial" charset="0"/>
            </a:endParaRPr>
          </a:p>
        </p:txBody>
      </p:sp>
      <p:pic>
        <p:nvPicPr>
          <p:cNvPr id="1536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9775" y="1736725"/>
            <a:ext cx="229711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86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1BE73AB-423B-D847-BFF8-1C8B932944F2}" type="slidenum">
              <a:rPr lang="ar-SA" sz="1400" b="0">
                <a:solidFill>
                  <a:schemeClr val="tx1"/>
                </a:solidFill>
                <a:latin typeface="Arial" charset="0"/>
                <a:cs typeface="Arial" charset="0"/>
              </a:rPr>
              <a:pPr/>
              <a:t>10</a:t>
            </a:fld>
            <a:endParaRPr lang="en-US" sz="1400" b="0">
              <a:solidFill>
                <a:schemeClr val="tx1"/>
              </a:solidFill>
              <a:latin typeface="Arial" charset="0"/>
              <a:cs typeface="Arial" charset="0"/>
            </a:endParaRPr>
          </a:p>
        </p:txBody>
      </p:sp>
      <p:pic>
        <p:nvPicPr>
          <p:cNvPr id="28675" name="Picture 13"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2"/>
          <p:cNvSpPr>
            <a:spLocks noGrp="1" noChangeArrowheads="1"/>
          </p:cNvSpPr>
          <p:nvPr>
            <p:ph type="body" idx="1"/>
          </p:nvPr>
        </p:nvSpPr>
        <p:spPr>
          <a:xfrm>
            <a:off x="673100" y="1325563"/>
            <a:ext cx="7772400" cy="3276600"/>
          </a:xfrm>
        </p:spPr>
        <p:txBody>
          <a:bodyPr/>
          <a:lstStyle/>
          <a:p>
            <a:pPr>
              <a:lnSpc>
                <a:spcPct val="80000"/>
              </a:lnSpc>
            </a:pPr>
            <a:r>
              <a:rPr lang="ja-JP" altLang="en-US" dirty="0">
                <a:latin typeface="Arial" charset="0"/>
              </a:rPr>
              <a:t>“</a:t>
            </a:r>
            <a:r>
              <a:rPr lang="en-US" altLang="ja-JP" dirty="0">
                <a:latin typeface="Arial" charset="0"/>
              </a:rPr>
              <a:t>Absolute, true and mathematical time, of itself and from its own nature, flows equably without relation to anything external.</a:t>
            </a:r>
            <a:r>
              <a:rPr lang="ja-JP" altLang="en-US" dirty="0">
                <a:latin typeface="Arial" charset="0"/>
              </a:rPr>
              <a:t>”</a:t>
            </a:r>
            <a:r>
              <a:rPr lang="en-US" altLang="ja-JP" dirty="0">
                <a:latin typeface="Arial" charset="0"/>
              </a:rPr>
              <a:t> (I. Newton, 1689)</a:t>
            </a:r>
          </a:p>
          <a:p>
            <a:pPr>
              <a:lnSpc>
                <a:spcPct val="80000"/>
              </a:lnSpc>
              <a:buFontTx/>
              <a:buNone/>
            </a:pPr>
            <a:endParaRPr lang="en-US" dirty="0">
              <a:latin typeface="Arial" charset="0"/>
            </a:endParaRPr>
          </a:p>
          <a:p>
            <a:pPr>
              <a:lnSpc>
                <a:spcPct val="80000"/>
              </a:lnSpc>
            </a:pPr>
            <a:r>
              <a:rPr lang="ja-JP" altLang="en-US" dirty="0">
                <a:latin typeface="Arial" charset="0"/>
              </a:rPr>
              <a:t>“</a:t>
            </a:r>
            <a:r>
              <a:rPr lang="en-US" altLang="ja-JP" dirty="0">
                <a:latin typeface="Arial" charset="0"/>
              </a:rPr>
              <a:t>Time is, like, </a:t>
            </a:r>
            <a:r>
              <a:rPr lang="en-US" altLang="ja-JP" dirty="0" smtClean="0">
                <a:latin typeface="Arial" charset="0"/>
              </a:rPr>
              <a:t>Nature</a:t>
            </a:r>
            <a:r>
              <a:rPr lang="fr-FR" altLang="ja-JP" dirty="0" smtClean="0">
                <a:latin typeface="Arial" charset="0"/>
              </a:rPr>
              <a:t>'</a:t>
            </a:r>
            <a:r>
              <a:rPr lang="en-US" altLang="ja-JP" dirty="0" smtClean="0">
                <a:latin typeface="Arial" charset="0"/>
              </a:rPr>
              <a:t>s </a:t>
            </a:r>
            <a:r>
              <a:rPr lang="en-US" altLang="ja-JP" dirty="0">
                <a:latin typeface="Arial" charset="0"/>
              </a:rPr>
              <a:t>way of making sure that everything </a:t>
            </a:r>
            <a:r>
              <a:rPr lang="en-US" altLang="ja-JP" dirty="0" err="1" smtClean="0">
                <a:latin typeface="Arial" charset="0"/>
              </a:rPr>
              <a:t>doesn</a:t>
            </a:r>
            <a:r>
              <a:rPr lang="fr-FR" altLang="ja-JP" dirty="0" smtClean="0">
                <a:latin typeface="Arial" charset="0"/>
              </a:rPr>
              <a:t>'</a:t>
            </a:r>
            <a:r>
              <a:rPr lang="en-US" altLang="ja-JP" dirty="0" smtClean="0">
                <a:latin typeface="Arial" charset="0"/>
              </a:rPr>
              <a:t>t </a:t>
            </a:r>
            <a:r>
              <a:rPr lang="en-US" altLang="ja-JP" dirty="0">
                <a:latin typeface="Arial" charset="0"/>
              </a:rPr>
              <a:t>happen all at once.</a:t>
            </a:r>
            <a:r>
              <a:rPr lang="ja-JP" altLang="en-US" dirty="0">
                <a:latin typeface="Arial" charset="0"/>
              </a:rPr>
              <a:t>”</a:t>
            </a:r>
            <a:r>
              <a:rPr lang="en-US" altLang="ja-JP" dirty="0">
                <a:latin typeface="Arial" charset="0"/>
              </a:rPr>
              <a:t> (Anonymous, circa 1968)</a:t>
            </a:r>
            <a:endParaRPr lang="en-US" dirty="0">
              <a:latin typeface="Arial" charset="0"/>
            </a:endParaRPr>
          </a:p>
        </p:txBody>
      </p:sp>
      <p:sp>
        <p:nvSpPr>
          <p:cNvPr id="28677" name="Rectangle 3"/>
          <p:cNvSpPr>
            <a:spLocks noGrp="1" noChangeArrowheads="1"/>
          </p:cNvSpPr>
          <p:nvPr>
            <p:ph type="title"/>
          </p:nvPr>
        </p:nvSpPr>
        <p:spPr>
          <a:xfrm>
            <a:off x="671513" y="0"/>
            <a:ext cx="7772400" cy="1143000"/>
          </a:xfrm>
        </p:spPr>
        <p:txBody>
          <a:bodyPr/>
          <a:lstStyle/>
          <a:p>
            <a:r>
              <a:rPr lang="en-US">
                <a:latin typeface="Arial" charset="0"/>
              </a:rPr>
              <a:t>Time</a:t>
            </a:r>
          </a:p>
        </p:txBody>
      </p:sp>
      <p:grpSp>
        <p:nvGrpSpPr>
          <p:cNvPr id="28678" name="Group 12"/>
          <p:cNvGrpSpPr>
            <a:grpSpLocks/>
          </p:cNvGrpSpPr>
          <p:nvPr/>
        </p:nvGrpSpPr>
        <p:grpSpPr bwMode="auto">
          <a:xfrm>
            <a:off x="911225" y="5313363"/>
            <a:ext cx="7391400" cy="762000"/>
            <a:chOff x="528" y="3192"/>
            <a:chExt cx="4656" cy="480"/>
          </a:xfrm>
        </p:grpSpPr>
        <p:sp>
          <p:nvSpPr>
            <p:cNvPr id="28679" name="AutoShape 6"/>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28680" name="Text Box 7"/>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29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D37DEAB-8CF3-1D49-B7C1-CACD9524FD79}" type="slidenum">
              <a:rPr lang="ar-SA" sz="1400" b="0">
                <a:solidFill>
                  <a:schemeClr val="tx1"/>
                </a:solidFill>
                <a:latin typeface="Arial" charset="0"/>
                <a:cs typeface="Arial" charset="0"/>
              </a:rPr>
              <a:pPr/>
              <a:t>100</a:t>
            </a:fld>
            <a:endParaRPr lang="en-US" sz="1400" b="0">
              <a:solidFill>
                <a:schemeClr val="tx1"/>
              </a:solidFill>
              <a:latin typeface="Arial" charset="0"/>
              <a:cs typeface="Arial" charset="0"/>
            </a:endParaRPr>
          </a:p>
        </p:txBody>
      </p:sp>
      <p:pic>
        <p:nvPicPr>
          <p:cNvPr id="212995"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996" name="Rectangle 2"/>
          <p:cNvSpPr>
            <a:spLocks noGrp="1" noChangeArrowheads="1"/>
          </p:cNvSpPr>
          <p:nvPr>
            <p:ph type="body" idx="1"/>
          </p:nvPr>
        </p:nvSpPr>
        <p:spPr/>
        <p:txBody>
          <a:bodyPr/>
          <a:lstStyle/>
          <a:p>
            <a:r>
              <a:rPr lang="en-US" dirty="0">
                <a:latin typeface="Arial" charset="0"/>
              </a:rPr>
              <a:t>For threads </a:t>
            </a:r>
            <a:r>
              <a:rPr lang="en-US" dirty="0">
                <a:solidFill>
                  <a:schemeClr val="tx1"/>
                </a:solidFill>
                <a:latin typeface="Arial" charset="0"/>
              </a:rPr>
              <a:t>A</a:t>
            </a:r>
            <a:r>
              <a:rPr lang="en-US" dirty="0">
                <a:latin typeface="Arial" charset="0"/>
              </a:rPr>
              <a:t> and </a:t>
            </a:r>
            <a:r>
              <a:rPr lang="en-US" dirty="0">
                <a:solidFill>
                  <a:schemeClr val="tx1"/>
                </a:solidFill>
                <a:latin typeface="Arial" charset="0"/>
              </a:rPr>
              <a:t>B</a:t>
            </a:r>
            <a:r>
              <a:rPr lang="en-US" dirty="0">
                <a:latin typeface="Arial" charset="0"/>
              </a:rPr>
              <a:t>:</a:t>
            </a:r>
          </a:p>
          <a:p>
            <a:pPr lvl="1"/>
            <a:r>
              <a:rPr lang="en-US" dirty="0">
                <a:latin typeface="Arial" charset="0"/>
                <a:cs typeface="Arial" charset="0"/>
              </a:rPr>
              <a:t>If </a:t>
            </a:r>
            <a:r>
              <a:rPr lang="en-US" b="1" dirty="0" err="1">
                <a:solidFill>
                  <a:schemeClr val="tx1"/>
                </a:solidFill>
                <a:latin typeface="Arial" charset="0"/>
                <a:cs typeface="Arial" charset="0"/>
              </a:rPr>
              <a:t>D</a:t>
            </a:r>
            <a:r>
              <a:rPr lang="en-US" b="1" baseline="-25000" dirty="0" err="1">
                <a:solidFill>
                  <a:schemeClr val="tx1"/>
                </a:solidFill>
                <a:latin typeface="Arial" charset="0"/>
                <a:cs typeface="Arial" charset="0"/>
              </a:rPr>
              <a:t>A</a:t>
            </a:r>
            <a:r>
              <a:rPr lang="en-US" b="1" baseline="30000" dirty="0" err="1">
                <a:solidFill>
                  <a:schemeClr val="tx1"/>
                </a:solidFill>
                <a:latin typeface="Arial" charset="0"/>
                <a:cs typeface="Arial" charset="0"/>
              </a:rPr>
              <a:t>k</a:t>
            </a:r>
            <a:r>
              <a:rPr lang="en-US" b="1" baseline="30000" dirty="0">
                <a:solidFill>
                  <a:schemeClr val="tx1"/>
                </a:solidFill>
                <a:latin typeface="Arial" charset="0"/>
                <a:cs typeface="Arial" charset="0"/>
              </a:rPr>
              <a:t> </a:t>
            </a:r>
            <a:r>
              <a:rPr lang="en-US" sz="2000" b="1" dirty="0">
                <a:solidFill>
                  <a:schemeClr val="tx1"/>
                </a:solidFill>
                <a:latin typeface="Arial" charset="0"/>
                <a:cs typeface="Arial" charset="0"/>
                <a:sym typeface="Wingdings" charset="0"/>
              </a:rPr>
              <a:t></a:t>
            </a:r>
            <a:r>
              <a:rPr lang="en-US" b="1" dirty="0">
                <a:solidFill>
                  <a:schemeClr val="tx1"/>
                </a:solidFill>
                <a:latin typeface="Arial" charset="0"/>
                <a:cs typeface="Arial" charset="0"/>
              </a:rPr>
              <a:t> D</a:t>
            </a:r>
            <a:r>
              <a:rPr lang="en-US" b="1" baseline="-25000" dirty="0">
                <a:solidFill>
                  <a:schemeClr val="tx1"/>
                </a:solidFill>
                <a:latin typeface="Arial" charset="0"/>
                <a:cs typeface="Arial" charset="0"/>
              </a:rPr>
              <a:t>B </a:t>
            </a:r>
            <a:r>
              <a:rPr lang="en-US" b="1" baseline="30000" dirty="0">
                <a:solidFill>
                  <a:schemeClr val="tx1"/>
                </a:solidFill>
                <a:latin typeface="Arial" charset="0"/>
                <a:cs typeface="Arial" charset="0"/>
              </a:rPr>
              <a:t>j</a:t>
            </a:r>
            <a:endParaRPr lang="en-US" b="1" dirty="0">
              <a:solidFill>
                <a:schemeClr val="tx1"/>
              </a:solidFill>
              <a:latin typeface="Arial" charset="0"/>
              <a:cs typeface="Arial" charset="0"/>
            </a:endParaRPr>
          </a:p>
          <a:p>
            <a:pPr lvl="2"/>
            <a:r>
              <a:rPr lang="en-US" dirty="0" smtClean="0">
                <a:solidFill>
                  <a:schemeClr val="tx1"/>
                </a:solidFill>
                <a:latin typeface="Arial" charset="0"/>
                <a:cs typeface="Arial" charset="0"/>
              </a:rPr>
              <a:t>A</a:t>
            </a:r>
            <a:r>
              <a:rPr lang="fr-FR" altLang="ja-JP" dirty="0" smtClean="0">
                <a:latin typeface="Arial" charset="0"/>
                <a:cs typeface="Arial" charset="0"/>
              </a:rPr>
              <a:t>'</a:t>
            </a:r>
            <a:r>
              <a:rPr lang="en-US" altLang="ja-JP" dirty="0" smtClean="0">
                <a:latin typeface="Arial" charset="0"/>
                <a:cs typeface="Arial" charset="0"/>
              </a:rPr>
              <a:t>s </a:t>
            </a:r>
            <a:r>
              <a:rPr lang="en-US" altLang="ja-JP" dirty="0">
                <a:solidFill>
                  <a:schemeClr val="tx1"/>
                </a:solidFill>
                <a:latin typeface="Arial" charset="0"/>
                <a:cs typeface="Arial" charset="0"/>
              </a:rPr>
              <a:t>k</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doorway precedes </a:t>
            </a:r>
            <a:r>
              <a:rPr lang="en-US" altLang="ja-JP" dirty="0" smtClean="0">
                <a:solidFill>
                  <a:schemeClr val="tx1"/>
                </a:solidFill>
                <a:latin typeface="Arial" charset="0"/>
                <a:cs typeface="Arial" charset="0"/>
              </a:rPr>
              <a:t>B</a:t>
            </a:r>
            <a:r>
              <a:rPr lang="fr-FR" altLang="ja-JP" dirty="0" smtClean="0">
                <a:latin typeface="Arial" charset="0"/>
                <a:cs typeface="Arial" charset="0"/>
              </a:rPr>
              <a:t>'</a:t>
            </a:r>
            <a:r>
              <a:rPr lang="en-US" altLang="ja-JP" dirty="0" smtClean="0">
                <a:latin typeface="Arial" charset="0"/>
                <a:cs typeface="Arial" charset="0"/>
              </a:rPr>
              <a:t>s </a:t>
            </a:r>
            <a:r>
              <a:rPr lang="en-US" altLang="ja-JP" dirty="0">
                <a:solidFill>
                  <a:schemeClr val="tx1"/>
                </a:solidFill>
                <a:latin typeface="Arial" charset="0"/>
                <a:cs typeface="Arial" charset="0"/>
              </a:rPr>
              <a:t>j</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doorway</a:t>
            </a:r>
          </a:p>
          <a:p>
            <a:pPr lvl="1"/>
            <a:r>
              <a:rPr lang="en-US" dirty="0">
                <a:latin typeface="Arial" charset="0"/>
                <a:cs typeface="Arial" charset="0"/>
              </a:rPr>
              <a:t>Then </a:t>
            </a:r>
            <a:r>
              <a:rPr lang="en-US" b="1" dirty="0" err="1">
                <a:solidFill>
                  <a:schemeClr val="tx1"/>
                </a:solidFill>
                <a:latin typeface="Arial" charset="0"/>
                <a:cs typeface="Arial" charset="0"/>
              </a:rPr>
              <a:t>CS</a:t>
            </a:r>
            <a:r>
              <a:rPr lang="en-US" b="1" baseline="-25000" dirty="0" err="1">
                <a:solidFill>
                  <a:schemeClr val="tx1"/>
                </a:solidFill>
                <a:latin typeface="Arial" charset="0"/>
                <a:cs typeface="Arial" charset="0"/>
              </a:rPr>
              <a:t>A</a:t>
            </a:r>
            <a:r>
              <a:rPr lang="en-US" b="1" baseline="30000" dirty="0" err="1">
                <a:solidFill>
                  <a:schemeClr val="tx1"/>
                </a:solidFill>
                <a:latin typeface="Arial" charset="0"/>
                <a:cs typeface="Arial" charset="0"/>
              </a:rPr>
              <a:t>k</a:t>
            </a:r>
            <a:r>
              <a:rPr lang="en-US" b="1" baseline="30000" dirty="0">
                <a:solidFill>
                  <a:schemeClr val="tx1"/>
                </a:solidFill>
                <a:latin typeface="Arial" charset="0"/>
                <a:cs typeface="Arial" charset="0"/>
              </a:rPr>
              <a:t> </a:t>
            </a:r>
            <a:r>
              <a:rPr lang="en-US" sz="2000" b="1" dirty="0">
                <a:solidFill>
                  <a:schemeClr val="tx1"/>
                </a:solidFill>
                <a:latin typeface="Arial" charset="0"/>
                <a:cs typeface="Arial" charset="0"/>
                <a:sym typeface="Wingdings" charset="0"/>
              </a:rPr>
              <a:t></a:t>
            </a:r>
            <a:r>
              <a:rPr lang="en-US" b="1" dirty="0">
                <a:solidFill>
                  <a:schemeClr val="tx1"/>
                </a:solidFill>
                <a:latin typeface="Arial" charset="0"/>
                <a:cs typeface="Arial" charset="0"/>
              </a:rPr>
              <a:t> </a:t>
            </a:r>
            <a:r>
              <a:rPr lang="en-US" b="1" dirty="0" err="1" smtClean="0">
                <a:solidFill>
                  <a:schemeClr val="tx1"/>
                </a:solidFill>
                <a:latin typeface="Arial" charset="0"/>
                <a:cs typeface="Arial" charset="0"/>
              </a:rPr>
              <a:t>CS</a:t>
            </a:r>
            <a:r>
              <a:rPr lang="en-US" b="1" baseline="-25000" dirty="0" err="1" smtClean="0">
                <a:solidFill>
                  <a:schemeClr val="tx1"/>
                </a:solidFill>
                <a:latin typeface="Arial" charset="0"/>
                <a:cs typeface="Arial" charset="0"/>
              </a:rPr>
              <a:t>B</a:t>
            </a:r>
            <a:r>
              <a:rPr lang="en-US" b="1" baseline="30000" dirty="0" err="1" smtClean="0">
                <a:solidFill>
                  <a:schemeClr val="tx1"/>
                </a:solidFill>
                <a:latin typeface="Arial" charset="0"/>
                <a:cs typeface="Arial" charset="0"/>
              </a:rPr>
              <a:t>j+r</a:t>
            </a:r>
            <a:endParaRPr lang="en-US" b="1" dirty="0">
              <a:solidFill>
                <a:srgbClr val="FF5050"/>
              </a:solidFill>
              <a:latin typeface="Arial" charset="0"/>
              <a:cs typeface="Arial" charset="0"/>
            </a:endParaRPr>
          </a:p>
          <a:p>
            <a:pPr lvl="2"/>
            <a:r>
              <a:rPr lang="en-US" dirty="0" smtClean="0">
                <a:solidFill>
                  <a:schemeClr val="tx1"/>
                </a:solidFill>
                <a:latin typeface="Arial" charset="0"/>
                <a:cs typeface="Arial" charset="0"/>
              </a:rPr>
              <a:t>A</a:t>
            </a:r>
            <a:r>
              <a:rPr lang="fr-FR" altLang="ja-JP" dirty="0" smtClean="0">
                <a:latin typeface="Arial" charset="0"/>
                <a:cs typeface="Arial" charset="0"/>
              </a:rPr>
              <a:t>'</a:t>
            </a:r>
            <a:r>
              <a:rPr lang="en-US" altLang="ja-JP" dirty="0" smtClean="0">
                <a:latin typeface="Arial" charset="0"/>
                <a:cs typeface="Arial" charset="0"/>
              </a:rPr>
              <a:t>s </a:t>
            </a:r>
            <a:r>
              <a:rPr lang="en-US" altLang="ja-JP" dirty="0">
                <a:solidFill>
                  <a:schemeClr val="tx1"/>
                </a:solidFill>
                <a:latin typeface="Arial" charset="0"/>
                <a:cs typeface="Arial" charset="0"/>
              </a:rPr>
              <a:t>k</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critical section precedes </a:t>
            </a:r>
            <a:r>
              <a:rPr lang="en-US" altLang="ja-JP" dirty="0" smtClean="0">
                <a:solidFill>
                  <a:schemeClr val="tx1"/>
                </a:solidFill>
                <a:latin typeface="Arial" charset="0"/>
                <a:cs typeface="Arial" charset="0"/>
              </a:rPr>
              <a:t>B</a:t>
            </a:r>
            <a:r>
              <a:rPr lang="fr-FR" altLang="ja-JP" dirty="0" smtClean="0">
                <a:latin typeface="Arial" charset="0"/>
                <a:cs typeface="Arial" charset="0"/>
              </a:rPr>
              <a:t>'</a:t>
            </a:r>
            <a:r>
              <a:rPr lang="en-US" altLang="ja-JP" dirty="0" smtClean="0">
                <a:latin typeface="Arial" charset="0"/>
                <a:cs typeface="Arial" charset="0"/>
              </a:rPr>
              <a:t>s </a:t>
            </a:r>
            <a:r>
              <a:rPr lang="en-US" altLang="ja-JP" dirty="0" err="1" smtClean="0">
                <a:solidFill>
                  <a:schemeClr val="tx1"/>
                </a:solidFill>
                <a:latin typeface="Arial" charset="0"/>
                <a:cs typeface="Arial" charset="0"/>
              </a:rPr>
              <a:t>j+r</a:t>
            </a:r>
            <a:r>
              <a:rPr lang="en-US" altLang="ja-JP" dirty="0" err="1" smtClean="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critical section</a:t>
            </a:r>
          </a:p>
          <a:p>
            <a:pPr lvl="2"/>
            <a:r>
              <a:rPr lang="en-US" dirty="0">
                <a:solidFill>
                  <a:schemeClr val="tx1"/>
                </a:solidFill>
                <a:latin typeface="Arial" charset="0"/>
                <a:cs typeface="Arial" charset="0"/>
              </a:rPr>
              <a:t>B</a:t>
            </a:r>
            <a:r>
              <a:rPr lang="en-US" dirty="0">
                <a:latin typeface="Arial" charset="0"/>
                <a:cs typeface="Arial" charset="0"/>
              </a:rPr>
              <a:t> cannot overtake </a:t>
            </a:r>
            <a:r>
              <a:rPr lang="en-US" dirty="0" smtClean="0">
                <a:solidFill>
                  <a:schemeClr val="tx1"/>
                </a:solidFill>
                <a:latin typeface="Arial" charset="0"/>
                <a:cs typeface="Arial" charset="0"/>
              </a:rPr>
              <a:t>A</a:t>
            </a:r>
            <a:r>
              <a:rPr lang="en-US" dirty="0" smtClean="0">
                <a:latin typeface="Arial" charset="0"/>
                <a:cs typeface="Arial" charset="0"/>
              </a:rPr>
              <a:t> more than </a:t>
            </a:r>
            <a:r>
              <a:rPr lang="en-US" dirty="0" smtClean="0">
                <a:solidFill>
                  <a:srgbClr val="000000"/>
                </a:solidFill>
                <a:latin typeface="Arial" charset="0"/>
                <a:cs typeface="Arial" charset="0"/>
              </a:rPr>
              <a:t>r</a:t>
            </a:r>
            <a:r>
              <a:rPr lang="en-US" dirty="0" smtClean="0">
                <a:latin typeface="Arial" charset="0"/>
                <a:cs typeface="Arial" charset="0"/>
              </a:rPr>
              <a:t> times</a:t>
            </a:r>
          </a:p>
          <a:p>
            <a:r>
              <a:rPr lang="en-US" dirty="0" smtClean="0">
                <a:latin typeface="Arial" charset="0"/>
                <a:cs typeface="Arial" charset="0"/>
              </a:rPr>
              <a:t>First-come-first-served </a:t>
            </a:r>
            <a:r>
              <a:rPr lang="en-US" dirty="0" smtClean="0">
                <a:latin typeface="Arial" charset="0"/>
                <a:cs typeface="Arial" charset="0"/>
                <a:sym typeface="Wingdings"/>
              </a:rPr>
              <a:t> </a:t>
            </a:r>
            <a:r>
              <a:rPr lang="en-US" dirty="0" smtClean="0">
                <a:solidFill>
                  <a:srgbClr val="000000"/>
                </a:solidFill>
                <a:latin typeface="Arial" charset="0"/>
                <a:cs typeface="Arial" charset="0"/>
                <a:sym typeface="Wingdings"/>
              </a:rPr>
              <a:t>r = 0</a:t>
            </a:r>
            <a:endParaRPr lang="en-US" dirty="0">
              <a:solidFill>
                <a:srgbClr val="000000"/>
              </a:solidFill>
              <a:latin typeface="Arial" charset="0"/>
              <a:cs typeface="Arial" charset="0"/>
            </a:endParaRPr>
          </a:p>
        </p:txBody>
      </p:sp>
      <p:sp>
        <p:nvSpPr>
          <p:cNvPr id="212997" name="Rectangle 3"/>
          <p:cNvSpPr>
            <a:spLocks noGrp="1" noChangeArrowheads="1"/>
          </p:cNvSpPr>
          <p:nvPr>
            <p:ph type="title"/>
          </p:nvPr>
        </p:nvSpPr>
        <p:spPr/>
        <p:txBody>
          <a:bodyPr/>
          <a:lstStyle/>
          <a:p>
            <a:r>
              <a:rPr lang="en-US" dirty="0" smtClean="0">
                <a:latin typeface="Arial" charset="0"/>
              </a:rPr>
              <a:t>r-Bounded Waiting</a:t>
            </a:r>
            <a:endParaRPr lang="en-US" dirty="0">
              <a:latin typeface="Arial" charset="0"/>
            </a:endParaRPr>
          </a:p>
        </p:txBody>
      </p:sp>
    </p:spTree>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454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AB110AD-747A-1D4B-A8AD-677E3B5E61C0}" type="slidenum">
              <a:rPr lang="ar-SA" sz="1400" b="0">
                <a:solidFill>
                  <a:schemeClr val="tx1"/>
                </a:solidFill>
                <a:latin typeface="Arial" charset="0"/>
                <a:cs typeface="Arial" charset="0"/>
              </a:rPr>
              <a:pPr/>
              <a:t>101</a:t>
            </a:fld>
            <a:endParaRPr lang="en-US" sz="1400" b="0">
              <a:solidFill>
                <a:schemeClr val="tx1"/>
              </a:solidFill>
              <a:latin typeface="Arial" charset="0"/>
              <a:cs typeface="Arial" charset="0"/>
            </a:endParaRPr>
          </a:p>
        </p:txBody>
      </p:sp>
      <p:pic>
        <p:nvPicPr>
          <p:cNvPr id="145411"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2" name="Rectangle 2"/>
          <p:cNvSpPr>
            <a:spLocks noGrp="1" noChangeArrowheads="1"/>
          </p:cNvSpPr>
          <p:nvPr>
            <p:ph type="title"/>
          </p:nvPr>
        </p:nvSpPr>
        <p:spPr/>
        <p:txBody>
          <a:bodyPr/>
          <a:lstStyle/>
          <a:p>
            <a:r>
              <a:rPr lang="en-US" sz="4000" dirty="0" smtClean="0">
                <a:latin typeface="Arial" charset="0"/>
              </a:rPr>
              <a:t>What is “r” for Peterson</a:t>
            </a:r>
            <a:r>
              <a:rPr lang="fr-FR" altLang="ja-JP" sz="4000" dirty="0" smtClean="0">
                <a:latin typeface="Arial" charset="0"/>
              </a:rPr>
              <a:t>'</a:t>
            </a:r>
            <a:r>
              <a:rPr lang="en-US" altLang="ja-JP" sz="4000" dirty="0" smtClean="0">
                <a:latin typeface="Arial" charset="0"/>
              </a:rPr>
              <a:t>s Algorithm?</a:t>
            </a:r>
            <a:endParaRPr lang="en-US" sz="4000" dirty="0">
              <a:latin typeface="Arial" charset="0"/>
            </a:endParaRPr>
          </a:p>
        </p:txBody>
      </p:sp>
      <p:sp>
        <p:nvSpPr>
          <p:cNvPr id="145413" name="Rectangle 4"/>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tx1"/>
                </a:solidFill>
                <a:latin typeface="Courier New" charset="0"/>
                <a:cs typeface="Courier New" charset="0"/>
              </a:rPr>
              <a:t>public</a:t>
            </a:r>
            <a:r>
              <a:rPr lang="en-US" sz="2400">
                <a:solidFill>
                  <a:schemeClr val="folHlink"/>
                </a:solidFill>
                <a:latin typeface="Courier New" charset="0"/>
                <a:cs typeface="Courier New" charset="0"/>
              </a:rPr>
              <a:t> </a:t>
            </a:r>
            <a:r>
              <a:rPr lang="en-US" sz="2400">
                <a:solidFill>
                  <a:schemeClr val="tx1"/>
                </a:solidFill>
                <a:latin typeface="Courier New" charset="0"/>
                <a:cs typeface="Courier New" charset="0"/>
              </a:rPr>
              <a:t>void</a:t>
            </a:r>
            <a:r>
              <a:rPr lang="en-US" sz="2400">
                <a:solidFill>
                  <a:schemeClr val="folHlink"/>
                </a:solidFill>
                <a:latin typeface="Courier New" charset="0"/>
                <a:cs typeface="Courier New" charset="0"/>
              </a:rPr>
              <a:t> </a:t>
            </a:r>
            <a:r>
              <a:rPr lang="en-US" sz="2400">
                <a:solidFill>
                  <a:schemeClr val="accent2"/>
                </a:solidFill>
                <a:latin typeface="Courier New" charset="0"/>
                <a:cs typeface="Courier New" charset="0"/>
              </a:rPr>
              <a:t>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victim  = i;</a:t>
            </a:r>
            <a:r>
              <a:rPr lang="en-US" sz="2400">
                <a:solidFill>
                  <a:schemeClr val="folHlink"/>
                </a:solidFill>
                <a:latin typeface="Courier New" charset="0"/>
                <a:cs typeface="Courier New" charset="0"/>
              </a:rPr>
              <a:t>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a:t>
            </a:r>
            <a:r>
              <a:rPr lang="en-US" sz="2400">
                <a:solidFill>
                  <a:schemeClr val="tx1"/>
                </a:solidFill>
                <a:latin typeface="Courier New" charset="0"/>
                <a:cs typeface="Courier New" charset="0"/>
              </a:rPr>
              <a:t>while</a:t>
            </a:r>
            <a:r>
              <a:rPr lang="en-US" sz="2400">
                <a:solidFill>
                  <a:schemeClr val="folHlink"/>
                </a:solidFill>
                <a:latin typeface="Courier New" charset="0"/>
                <a:cs typeface="Courier New" charset="0"/>
              </a:rPr>
              <a:t> </a:t>
            </a:r>
            <a:r>
              <a:rPr lang="en-US" sz="2400">
                <a:solidFill>
                  <a:schemeClr val="accent2"/>
                </a:solidFill>
                <a:latin typeface="Courier New" charset="0"/>
                <a:cs typeface="Courier New" charset="0"/>
              </a:rPr>
              <a:t>(flag[j] &amp;&amp; victim == i) {};</a:t>
            </a:r>
          </a:p>
          <a:p>
            <a:pPr marL="231775" indent="-231775" eaLnBrk="0" hangingPunct="0">
              <a:lnSpc>
                <a:spcPct val="80000"/>
              </a:lnSpc>
              <a:spcBef>
                <a:spcPct val="20000"/>
              </a:spcBef>
            </a:pPr>
            <a:r>
              <a:rPr lang="en-US" sz="2400">
                <a:solidFill>
                  <a:schemeClr val="accent2"/>
                </a:solidFill>
                <a:latin typeface="Courier New" charset="0"/>
                <a:cs typeface="Courier New" charset="0"/>
              </a:rPr>
              <a:t>}</a:t>
            </a:r>
          </a:p>
          <a:p>
            <a:pPr marL="231775" indent="-231775" eaLnBrk="0" hangingPunct="0">
              <a:lnSpc>
                <a:spcPct val="80000"/>
              </a:lnSpc>
              <a:spcBef>
                <a:spcPct val="20000"/>
              </a:spcBef>
            </a:pPr>
            <a:r>
              <a:rPr lang="en-US" sz="2400">
                <a:solidFill>
                  <a:schemeClr val="tx1"/>
                </a:solidFill>
                <a:latin typeface="Courier New" charset="0"/>
                <a:cs typeface="Courier New" charset="0"/>
              </a:rPr>
              <a:t>public void</a:t>
            </a:r>
            <a:r>
              <a:rPr lang="en-US" sz="2400">
                <a:solidFill>
                  <a:schemeClr val="folHlink"/>
                </a:solidFill>
                <a:latin typeface="Courier New" charset="0"/>
                <a:cs typeface="Courier New" charset="0"/>
              </a:rPr>
              <a:t> </a:t>
            </a:r>
            <a:r>
              <a:rPr lang="en-US" sz="2400">
                <a:solidFill>
                  <a:schemeClr val="accent2"/>
                </a:solidFill>
                <a:latin typeface="Courier New" charset="0"/>
                <a:cs typeface="Courier New" charset="0"/>
              </a:rPr>
              <a:t>unlock()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chemeClr val="folHlink"/>
                </a:solidFill>
                <a:latin typeface="Courier New" charset="0"/>
                <a:cs typeface="Courier New" charset="0"/>
              </a:rPr>
              <a:t> </a:t>
            </a:r>
            <a:r>
              <a:rPr lang="en-US" sz="2400">
                <a:solidFill>
                  <a:schemeClr val="tx1"/>
                </a:solidFill>
                <a:latin typeface="Courier New" charset="0"/>
                <a:cs typeface="Courier New" charset="0"/>
              </a:rPr>
              <a:t>false</a:t>
            </a:r>
            <a:r>
              <a:rPr lang="en-US" sz="2400">
                <a:solidFill>
                  <a:schemeClr val="accent2"/>
                </a:solidFill>
                <a:latin typeface="Courier New" charset="0"/>
                <a:cs typeface="Courier New" charset="0"/>
              </a:rPr>
              <a:t>;</a:t>
            </a:r>
          </a:p>
          <a:p>
            <a:pPr marL="231775" indent="-231775" eaLnBrk="0" hangingPunct="0">
              <a:lnSpc>
                <a:spcPct val="80000"/>
              </a:lnSpc>
              <a:spcBef>
                <a:spcPct val="20000"/>
              </a:spcBef>
            </a:pPr>
            <a:r>
              <a:rPr lang="en-US" sz="2400">
                <a:solidFill>
                  <a:schemeClr val="accent2"/>
                </a:solidFill>
                <a:latin typeface="Courier New" charset="0"/>
                <a:cs typeface="Courier New" charset="0"/>
              </a:rPr>
              <a:t>}</a:t>
            </a:r>
          </a:p>
        </p:txBody>
      </p:sp>
      <p:sp>
        <p:nvSpPr>
          <p:cNvPr id="9" name="Text Box 16"/>
          <p:cNvSpPr txBox="1">
            <a:spLocks noChangeArrowheads="1"/>
          </p:cNvSpPr>
          <p:nvPr/>
        </p:nvSpPr>
        <p:spPr bwMode="auto">
          <a:xfrm>
            <a:off x="3013592" y="5363692"/>
            <a:ext cx="277331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3200" dirty="0" smtClean="0">
                <a:solidFill>
                  <a:srgbClr val="FF0000"/>
                </a:solidFill>
                <a:latin typeface="Arial" charset="0"/>
              </a:rPr>
              <a:t>Answer: r = 0</a:t>
            </a:r>
            <a:endParaRPr lang="en-US" sz="3200" dirty="0">
              <a:solidFill>
                <a:srgbClr val="FF0000"/>
              </a:solidFill>
              <a:latin typeface="Arial" charset="0"/>
            </a:endParaRPr>
          </a:p>
        </p:txBody>
      </p:sp>
    </p:spTree>
    <p:extLst>
      <p:ext uri="{BB962C8B-B14F-4D97-AF65-F5344CB8AC3E}">
        <p14:creationId xmlns:p14="http://schemas.microsoft.com/office/powerpoint/2010/main" val="34664249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761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304AC9DE-EE20-3C48-8C21-72FFDD56B29C}" type="slidenum">
              <a:rPr lang="ar-SA" sz="1400" b="0">
                <a:solidFill>
                  <a:schemeClr val="tx1"/>
                </a:solidFill>
                <a:latin typeface="Arial" charset="0"/>
                <a:cs typeface="Arial" charset="0"/>
              </a:rPr>
              <a:pPr/>
              <a:t>102</a:t>
            </a:fld>
            <a:endParaRPr lang="en-US" sz="1400" b="0">
              <a:solidFill>
                <a:schemeClr val="tx1"/>
              </a:solidFill>
              <a:latin typeface="Arial" charset="0"/>
              <a:cs typeface="Arial" charset="0"/>
            </a:endParaRPr>
          </a:p>
        </p:txBody>
      </p:sp>
      <p:pic>
        <p:nvPicPr>
          <p:cNvPr id="17613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2" name="Rectangle 3"/>
          <p:cNvSpPr>
            <a:spLocks noGrp="1" noChangeArrowheads="1"/>
          </p:cNvSpPr>
          <p:nvPr>
            <p:ph type="title"/>
          </p:nvPr>
        </p:nvSpPr>
        <p:spPr>
          <a:xfrm>
            <a:off x="698500" y="433388"/>
            <a:ext cx="7772400" cy="1143000"/>
          </a:xfrm>
        </p:spPr>
        <p:txBody>
          <a:bodyPr/>
          <a:lstStyle/>
          <a:p>
            <a:r>
              <a:rPr lang="en-US" dirty="0" smtClean="0">
                <a:latin typeface="Arial" charset="0"/>
              </a:rPr>
              <a:t>What is “r” for the Filter Algorithm? </a:t>
            </a:r>
            <a:endParaRPr lang="en-US" dirty="0">
              <a:latin typeface="Arial" charset="0"/>
            </a:endParaRPr>
          </a:p>
        </p:txBody>
      </p:sp>
      <p:sp>
        <p:nvSpPr>
          <p:cNvPr id="176133" name="Rectangle 4"/>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dirty="0">
                <a:solidFill>
                  <a:schemeClr val="tx1"/>
                </a:solidFill>
                <a:latin typeface="Courier New" charset="0"/>
                <a:cs typeface="Courier New" charset="0"/>
              </a:rPr>
              <a:t>class </a:t>
            </a:r>
            <a:r>
              <a:rPr lang="en-US" sz="2000" dirty="0">
                <a:solidFill>
                  <a:schemeClr val="accent2"/>
                </a:solidFill>
                <a:latin typeface="Courier New" charset="0"/>
                <a:cs typeface="Courier New" charset="0"/>
              </a:rPr>
              <a:t>Filter </a:t>
            </a:r>
            <a:r>
              <a:rPr lang="en-US" sz="2000" dirty="0">
                <a:solidFill>
                  <a:schemeClr val="tx1"/>
                </a:solidFill>
                <a:latin typeface="Courier New" charset="0"/>
                <a:cs typeface="Courier New" charset="0"/>
              </a:rPr>
              <a:t>implements</a:t>
            </a:r>
            <a:r>
              <a:rPr lang="en-US" sz="2000" dirty="0">
                <a:solidFill>
                  <a:schemeClr val="accent2"/>
                </a:solidFill>
                <a:latin typeface="Courier New" charset="0"/>
                <a:cs typeface="Courier New" charset="0"/>
              </a:rPr>
              <a:t> Lock</a:t>
            </a:r>
            <a:r>
              <a:rPr lang="en-US" sz="2000" dirty="0">
                <a:solidFill>
                  <a:schemeClr val="tx1"/>
                </a:solidFill>
                <a:latin typeface="Courier New" charset="0"/>
                <a:cs typeface="Courier New" charset="0"/>
              </a:rPr>
              <a:t> </a:t>
            </a:r>
            <a:r>
              <a:rPr lang="en-US" sz="20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000" dirty="0">
                <a:solidFill>
                  <a:schemeClr val="tx1"/>
                </a:solidFill>
                <a:latin typeface="Courier New" charset="0"/>
                <a:cs typeface="Courier New" charset="0"/>
              </a:rPr>
              <a:t>  …</a:t>
            </a:r>
          </a:p>
          <a:p>
            <a:pPr marL="231775" indent="-231775" eaLnBrk="0" hangingPunct="0">
              <a:lnSpc>
                <a:spcPct val="80000"/>
              </a:lnSpc>
              <a:spcBef>
                <a:spcPct val="20000"/>
              </a:spcBef>
            </a:pPr>
            <a:endParaRPr lang="en-US" sz="2000" dirty="0">
              <a:solidFill>
                <a:schemeClr val="accent2"/>
              </a:solidFill>
              <a:latin typeface="Courier New" charset="0"/>
              <a:cs typeface="Courier New" charset="0"/>
            </a:endParaRPr>
          </a:p>
          <a:p>
            <a:pPr marL="231775" indent="-231775" eaLnBrk="0" hangingPunct="0">
              <a:lnSpc>
                <a:spcPct val="80000"/>
              </a:lnSpc>
              <a:spcBef>
                <a:spcPct val="20000"/>
              </a:spcBef>
            </a:pPr>
            <a:r>
              <a:rPr lang="en-US" sz="2000" dirty="0">
                <a:solidFill>
                  <a:schemeClr val="tx1"/>
                </a:solidFill>
                <a:latin typeface="Courier New" charset="0"/>
                <a:cs typeface="Courier New" charset="0"/>
              </a:rPr>
              <a:t>  public void</a:t>
            </a:r>
            <a:r>
              <a:rPr lang="en-US" sz="2000" dirty="0">
                <a:solidFill>
                  <a:schemeClr val="accent2"/>
                </a:solidFill>
                <a:latin typeface="Courier New" charset="0"/>
                <a:cs typeface="Courier New" charset="0"/>
              </a:rPr>
              <a:t> lock(){</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a:solidFill>
                  <a:schemeClr val="tx1"/>
                </a:solidFill>
                <a:latin typeface="Courier New" charset="0"/>
                <a:cs typeface="Courier New" charset="0"/>
              </a:rPr>
              <a:t>for</a:t>
            </a:r>
            <a:r>
              <a:rPr lang="en-US" sz="2000" dirty="0">
                <a:solidFill>
                  <a:schemeClr val="accent2"/>
                </a:solidFill>
                <a:latin typeface="Courier New" charset="0"/>
                <a:cs typeface="Courier New" charset="0"/>
              </a:rPr>
              <a:t> (</a:t>
            </a:r>
            <a:r>
              <a:rPr lang="en-US" sz="2000" dirty="0" err="1">
                <a:solidFill>
                  <a:schemeClr val="tx1"/>
                </a:solidFill>
                <a:latin typeface="Courier New" charset="0"/>
                <a:cs typeface="Courier New" charset="0"/>
              </a:rPr>
              <a:t>int</a:t>
            </a:r>
            <a:r>
              <a:rPr lang="en-US" sz="2000" dirty="0">
                <a:solidFill>
                  <a:schemeClr val="accent2"/>
                </a:solidFill>
                <a:latin typeface="Courier New" charset="0"/>
                <a:cs typeface="Courier New" charset="0"/>
              </a:rPr>
              <a:t> L = 1; L &lt; n; L++)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level[</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 L;</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victim[L] =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000" dirty="0">
                <a:solidFill>
                  <a:schemeClr val="tx1"/>
                </a:solidFill>
                <a:latin typeface="Courier New" charset="0"/>
                <a:cs typeface="Courier New" charset="0"/>
              </a:rPr>
              <a:t>      while</a:t>
            </a:r>
            <a:r>
              <a:rPr lang="en-US" sz="2000" dirty="0">
                <a:solidFill>
                  <a:schemeClr val="accent2"/>
                </a:solidFill>
                <a:latin typeface="Courier New" charset="0"/>
                <a:cs typeface="Courier New" charset="0"/>
              </a:rPr>
              <a:t> ((</a:t>
            </a:r>
            <a:r>
              <a:rPr lang="en-US" sz="2400" dirty="0">
                <a:solidFill>
                  <a:schemeClr val="accent2"/>
                </a:solidFill>
                <a:latin typeface="Symbol" charset="0"/>
              </a:rPr>
              <a:t>$</a:t>
            </a:r>
            <a:r>
              <a:rPr lang="en-US" sz="2800" dirty="0" smtClean="0">
                <a:solidFill>
                  <a:schemeClr val="accent2"/>
                </a:solidFill>
                <a:latin typeface="Symbol" charset="0"/>
              </a:rPr>
              <a:t> </a:t>
            </a:r>
            <a:r>
              <a:rPr lang="en-US" sz="2000" dirty="0" smtClean="0">
                <a:solidFill>
                  <a:schemeClr val="accent2"/>
                </a:solidFill>
                <a:latin typeface="Courier New" charset="0"/>
                <a:cs typeface="Courier New" charset="0"/>
              </a:rPr>
              <a:t>k </a:t>
            </a:r>
            <a:r>
              <a:rPr lang="en-US" sz="2000" dirty="0">
                <a:solidFill>
                  <a:schemeClr val="accent2"/>
                </a:solidFill>
                <a:latin typeface="Courier New" charset="0"/>
                <a:cs typeface="Courier New" charset="0"/>
              </a:rPr>
              <a:t>!=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level[k] &gt;= L) </a:t>
            </a:r>
            <a:r>
              <a:rPr lang="en-US" sz="2000" dirty="0">
                <a:solidFill>
                  <a:schemeClr val="tx1"/>
                </a:solidFill>
                <a:latin typeface="Courier New" charset="0"/>
                <a:cs typeface="Courier New" charset="0"/>
              </a:rPr>
              <a:t>&amp;&amp;</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victim[L] ==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 {}; </a:t>
            </a:r>
            <a:endParaRPr lang="en-US" sz="1800" dirty="0">
              <a:solidFill>
                <a:schemeClr val="accent2"/>
              </a:solidFill>
              <a:latin typeface="Courier New" charset="0"/>
              <a:cs typeface="Courier New" charset="0"/>
            </a:endParaRP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a:solidFill>
                  <a:schemeClr val="tx1"/>
                </a:solidFill>
                <a:latin typeface="Courier New" charset="0"/>
                <a:cs typeface="Courier New" charset="0"/>
              </a:rPr>
              <a:t>public void</a:t>
            </a:r>
            <a:r>
              <a:rPr lang="en-US" sz="2000" dirty="0">
                <a:solidFill>
                  <a:schemeClr val="accent2"/>
                </a:solidFill>
                <a:latin typeface="Courier New" charset="0"/>
                <a:cs typeface="Courier New" charset="0"/>
              </a:rPr>
              <a:t> unlock()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level[</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 0;</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p>
        </p:txBody>
      </p:sp>
      <p:sp>
        <p:nvSpPr>
          <p:cNvPr id="7" name="Text Box 16"/>
          <p:cNvSpPr txBox="1">
            <a:spLocks noChangeArrowheads="1"/>
          </p:cNvSpPr>
          <p:nvPr/>
        </p:nvSpPr>
        <p:spPr bwMode="auto">
          <a:xfrm>
            <a:off x="1974611" y="5613861"/>
            <a:ext cx="63416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3200" dirty="0" smtClean="0">
                <a:solidFill>
                  <a:srgbClr val="FF0000"/>
                </a:solidFill>
                <a:latin typeface="Arial" charset="0"/>
              </a:rPr>
              <a:t>Answer: there is no value of “r”</a:t>
            </a:r>
            <a:endParaRPr lang="en-US" sz="3200" dirty="0">
              <a:solidFill>
                <a:srgbClr val="FF0000"/>
              </a:solidFill>
              <a:latin typeface="Arial" charset="0"/>
            </a:endParaRPr>
          </a:p>
        </p:txBody>
      </p:sp>
    </p:spTree>
    <p:extLst>
      <p:ext uri="{BB962C8B-B14F-4D97-AF65-F5344CB8AC3E}">
        <p14:creationId xmlns:p14="http://schemas.microsoft.com/office/powerpoint/2010/main" val="26233788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29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29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D37DEAB-8CF3-1D49-B7C1-CACD9524FD79}" type="slidenum">
              <a:rPr lang="ar-SA" sz="1400" b="0">
                <a:solidFill>
                  <a:schemeClr val="tx1"/>
                </a:solidFill>
                <a:latin typeface="Arial" charset="0"/>
                <a:cs typeface="Arial" charset="0"/>
              </a:rPr>
              <a:pPr/>
              <a:t>103</a:t>
            </a:fld>
            <a:endParaRPr lang="en-US" sz="1400" b="0">
              <a:solidFill>
                <a:schemeClr val="tx1"/>
              </a:solidFill>
              <a:latin typeface="Arial" charset="0"/>
              <a:cs typeface="Arial" charset="0"/>
            </a:endParaRPr>
          </a:p>
        </p:txBody>
      </p:sp>
      <p:pic>
        <p:nvPicPr>
          <p:cNvPr id="212995"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996" name="Rectangle 2"/>
          <p:cNvSpPr>
            <a:spLocks noGrp="1" noChangeArrowheads="1"/>
          </p:cNvSpPr>
          <p:nvPr>
            <p:ph type="body" idx="1"/>
          </p:nvPr>
        </p:nvSpPr>
        <p:spPr/>
        <p:txBody>
          <a:bodyPr/>
          <a:lstStyle/>
          <a:p>
            <a:r>
              <a:rPr lang="en-US" dirty="0">
                <a:latin typeface="Arial" charset="0"/>
              </a:rPr>
              <a:t>For threads </a:t>
            </a:r>
            <a:r>
              <a:rPr lang="en-US" dirty="0">
                <a:solidFill>
                  <a:schemeClr val="tx1"/>
                </a:solidFill>
                <a:latin typeface="Arial" charset="0"/>
              </a:rPr>
              <a:t>A</a:t>
            </a:r>
            <a:r>
              <a:rPr lang="en-US" dirty="0">
                <a:latin typeface="Arial" charset="0"/>
              </a:rPr>
              <a:t> and </a:t>
            </a:r>
            <a:r>
              <a:rPr lang="en-US" dirty="0">
                <a:solidFill>
                  <a:schemeClr val="tx1"/>
                </a:solidFill>
                <a:latin typeface="Arial" charset="0"/>
              </a:rPr>
              <a:t>B</a:t>
            </a:r>
            <a:r>
              <a:rPr lang="en-US" dirty="0">
                <a:latin typeface="Arial" charset="0"/>
              </a:rPr>
              <a:t>:</a:t>
            </a:r>
          </a:p>
          <a:p>
            <a:pPr lvl="1"/>
            <a:r>
              <a:rPr lang="en-US" dirty="0">
                <a:latin typeface="Arial" charset="0"/>
                <a:cs typeface="Arial" charset="0"/>
              </a:rPr>
              <a:t>If </a:t>
            </a:r>
            <a:r>
              <a:rPr lang="en-US" b="1" dirty="0" err="1">
                <a:solidFill>
                  <a:schemeClr val="tx1"/>
                </a:solidFill>
                <a:latin typeface="Arial" charset="0"/>
                <a:cs typeface="Arial" charset="0"/>
              </a:rPr>
              <a:t>D</a:t>
            </a:r>
            <a:r>
              <a:rPr lang="en-US" b="1" baseline="-25000" dirty="0" err="1">
                <a:solidFill>
                  <a:schemeClr val="tx1"/>
                </a:solidFill>
                <a:latin typeface="Arial" charset="0"/>
                <a:cs typeface="Arial" charset="0"/>
              </a:rPr>
              <a:t>A</a:t>
            </a:r>
            <a:r>
              <a:rPr lang="en-US" b="1" baseline="30000" dirty="0" err="1">
                <a:solidFill>
                  <a:schemeClr val="tx1"/>
                </a:solidFill>
                <a:latin typeface="Arial" charset="0"/>
                <a:cs typeface="Arial" charset="0"/>
              </a:rPr>
              <a:t>k</a:t>
            </a:r>
            <a:r>
              <a:rPr lang="en-US" b="1" baseline="30000" dirty="0">
                <a:solidFill>
                  <a:schemeClr val="tx1"/>
                </a:solidFill>
                <a:latin typeface="Arial" charset="0"/>
                <a:cs typeface="Arial" charset="0"/>
              </a:rPr>
              <a:t> </a:t>
            </a:r>
            <a:r>
              <a:rPr lang="en-US" sz="2000" b="1" dirty="0">
                <a:solidFill>
                  <a:schemeClr val="tx1"/>
                </a:solidFill>
                <a:latin typeface="Arial" charset="0"/>
                <a:cs typeface="Arial" charset="0"/>
                <a:sym typeface="Wingdings" charset="0"/>
              </a:rPr>
              <a:t></a:t>
            </a:r>
            <a:r>
              <a:rPr lang="en-US" b="1" dirty="0">
                <a:solidFill>
                  <a:schemeClr val="tx1"/>
                </a:solidFill>
                <a:latin typeface="Arial" charset="0"/>
                <a:cs typeface="Arial" charset="0"/>
              </a:rPr>
              <a:t> D</a:t>
            </a:r>
            <a:r>
              <a:rPr lang="en-US" b="1" baseline="-25000" dirty="0">
                <a:solidFill>
                  <a:schemeClr val="tx1"/>
                </a:solidFill>
                <a:latin typeface="Arial" charset="0"/>
                <a:cs typeface="Arial" charset="0"/>
              </a:rPr>
              <a:t>B </a:t>
            </a:r>
            <a:r>
              <a:rPr lang="en-US" b="1" baseline="30000" dirty="0">
                <a:solidFill>
                  <a:schemeClr val="tx1"/>
                </a:solidFill>
                <a:latin typeface="Arial" charset="0"/>
                <a:cs typeface="Arial" charset="0"/>
              </a:rPr>
              <a:t>j</a:t>
            </a:r>
            <a:endParaRPr lang="en-US" b="1" dirty="0">
              <a:solidFill>
                <a:schemeClr val="tx1"/>
              </a:solidFill>
              <a:latin typeface="Arial" charset="0"/>
              <a:cs typeface="Arial" charset="0"/>
            </a:endParaRPr>
          </a:p>
          <a:p>
            <a:pPr lvl="2"/>
            <a:r>
              <a:rPr lang="en-US" dirty="0" smtClean="0">
                <a:solidFill>
                  <a:schemeClr val="tx1"/>
                </a:solidFill>
                <a:latin typeface="Arial" charset="0"/>
                <a:cs typeface="Arial" charset="0"/>
              </a:rPr>
              <a:t>A</a:t>
            </a:r>
            <a:r>
              <a:rPr lang="fr-FR" altLang="ja-JP" dirty="0" smtClean="0">
                <a:latin typeface="Arial" charset="0"/>
                <a:cs typeface="Arial" charset="0"/>
              </a:rPr>
              <a:t>'</a:t>
            </a:r>
            <a:r>
              <a:rPr lang="en-US" altLang="ja-JP" dirty="0" smtClean="0">
                <a:latin typeface="Arial" charset="0"/>
                <a:cs typeface="Arial" charset="0"/>
              </a:rPr>
              <a:t>s </a:t>
            </a:r>
            <a:r>
              <a:rPr lang="en-US" altLang="ja-JP" dirty="0">
                <a:solidFill>
                  <a:schemeClr val="tx1"/>
                </a:solidFill>
                <a:latin typeface="Arial" charset="0"/>
                <a:cs typeface="Arial" charset="0"/>
              </a:rPr>
              <a:t>k</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doorway precedes </a:t>
            </a:r>
            <a:r>
              <a:rPr lang="en-US" altLang="ja-JP" dirty="0" smtClean="0">
                <a:solidFill>
                  <a:schemeClr val="tx1"/>
                </a:solidFill>
                <a:latin typeface="Arial" charset="0"/>
                <a:cs typeface="Arial" charset="0"/>
              </a:rPr>
              <a:t>B</a:t>
            </a:r>
            <a:r>
              <a:rPr lang="fr-FR" altLang="ja-JP" dirty="0" smtClean="0">
                <a:latin typeface="Arial" charset="0"/>
                <a:cs typeface="Arial" charset="0"/>
              </a:rPr>
              <a:t>'</a:t>
            </a:r>
            <a:r>
              <a:rPr lang="en-US" altLang="ja-JP" dirty="0" smtClean="0">
                <a:latin typeface="Arial" charset="0"/>
                <a:cs typeface="Arial" charset="0"/>
              </a:rPr>
              <a:t>s </a:t>
            </a:r>
            <a:r>
              <a:rPr lang="en-US" altLang="ja-JP" dirty="0">
                <a:solidFill>
                  <a:schemeClr val="tx1"/>
                </a:solidFill>
                <a:latin typeface="Arial" charset="0"/>
                <a:cs typeface="Arial" charset="0"/>
              </a:rPr>
              <a:t>j</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doorway</a:t>
            </a:r>
          </a:p>
          <a:p>
            <a:pPr lvl="1"/>
            <a:r>
              <a:rPr lang="en-US" dirty="0">
                <a:latin typeface="Arial" charset="0"/>
                <a:cs typeface="Arial" charset="0"/>
              </a:rPr>
              <a:t>Then </a:t>
            </a:r>
            <a:r>
              <a:rPr lang="en-US" b="1" dirty="0" err="1">
                <a:solidFill>
                  <a:schemeClr val="tx1"/>
                </a:solidFill>
                <a:latin typeface="Arial" charset="0"/>
                <a:cs typeface="Arial" charset="0"/>
              </a:rPr>
              <a:t>CS</a:t>
            </a:r>
            <a:r>
              <a:rPr lang="en-US" b="1" baseline="-25000" dirty="0" err="1">
                <a:solidFill>
                  <a:schemeClr val="tx1"/>
                </a:solidFill>
                <a:latin typeface="Arial" charset="0"/>
                <a:cs typeface="Arial" charset="0"/>
              </a:rPr>
              <a:t>A</a:t>
            </a:r>
            <a:r>
              <a:rPr lang="en-US" b="1" baseline="30000" dirty="0" err="1">
                <a:solidFill>
                  <a:schemeClr val="tx1"/>
                </a:solidFill>
                <a:latin typeface="Arial" charset="0"/>
                <a:cs typeface="Arial" charset="0"/>
              </a:rPr>
              <a:t>k</a:t>
            </a:r>
            <a:r>
              <a:rPr lang="en-US" b="1" baseline="30000" dirty="0">
                <a:solidFill>
                  <a:schemeClr val="tx1"/>
                </a:solidFill>
                <a:latin typeface="Arial" charset="0"/>
                <a:cs typeface="Arial" charset="0"/>
              </a:rPr>
              <a:t> </a:t>
            </a:r>
            <a:r>
              <a:rPr lang="en-US" sz="2000" b="1" dirty="0">
                <a:solidFill>
                  <a:schemeClr val="tx1"/>
                </a:solidFill>
                <a:latin typeface="Arial" charset="0"/>
                <a:cs typeface="Arial" charset="0"/>
                <a:sym typeface="Wingdings" charset="0"/>
              </a:rPr>
              <a:t></a:t>
            </a:r>
            <a:r>
              <a:rPr lang="en-US" b="1" dirty="0">
                <a:solidFill>
                  <a:schemeClr val="tx1"/>
                </a:solidFill>
                <a:latin typeface="Arial" charset="0"/>
                <a:cs typeface="Arial" charset="0"/>
              </a:rPr>
              <a:t> </a:t>
            </a:r>
            <a:r>
              <a:rPr lang="en-US" b="1" dirty="0" err="1">
                <a:solidFill>
                  <a:schemeClr val="tx1"/>
                </a:solidFill>
                <a:latin typeface="Arial" charset="0"/>
                <a:cs typeface="Arial" charset="0"/>
              </a:rPr>
              <a:t>CS</a:t>
            </a:r>
            <a:r>
              <a:rPr lang="en-US" b="1" baseline="-25000" dirty="0" err="1">
                <a:solidFill>
                  <a:schemeClr val="tx1"/>
                </a:solidFill>
                <a:latin typeface="Arial" charset="0"/>
                <a:cs typeface="Arial" charset="0"/>
              </a:rPr>
              <a:t>B</a:t>
            </a:r>
            <a:r>
              <a:rPr lang="en-US" b="1" baseline="30000" dirty="0" err="1">
                <a:solidFill>
                  <a:schemeClr val="tx1"/>
                </a:solidFill>
                <a:latin typeface="Arial" charset="0"/>
                <a:cs typeface="Arial" charset="0"/>
              </a:rPr>
              <a:t>j</a:t>
            </a:r>
            <a:endParaRPr lang="en-US" b="1" dirty="0">
              <a:solidFill>
                <a:srgbClr val="FF5050"/>
              </a:solidFill>
              <a:latin typeface="Arial" charset="0"/>
              <a:cs typeface="Arial" charset="0"/>
            </a:endParaRPr>
          </a:p>
          <a:p>
            <a:pPr lvl="2"/>
            <a:r>
              <a:rPr lang="en-US" dirty="0" smtClean="0">
                <a:solidFill>
                  <a:schemeClr val="tx1"/>
                </a:solidFill>
                <a:latin typeface="Arial" charset="0"/>
                <a:cs typeface="Arial" charset="0"/>
              </a:rPr>
              <a:t>A</a:t>
            </a:r>
            <a:r>
              <a:rPr lang="fr-FR" altLang="ja-JP" dirty="0" smtClean="0">
                <a:latin typeface="Arial" charset="0"/>
                <a:cs typeface="Arial" charset="0"/>
              </a:rPr>
              <a:t>'</a:t>
            </a:r>
            <a:r>
              <a:rPr lang="en-US" altLang="ja-JP" dirty="0" smtClean="0">
                <a:latin typeface="Arial" charset="0"/>
                <a:cs typeface="Arial" charset="0"/>
              </a:rPr>
              <a:t>s </a:t>
            </a:r>
            <a:r>
              <a:rPr lang="en-US" altLang="ja-JP" dirty="0">
                <a:solidFill>
                  <a:schemeClr val="tx1"/>
                </a:solidFill>
                <a:latin typeface="Arial" charset="0"/>
                <a:cs typeface="Arial" charset="0"/>
              </a:rPr>
              <a:t>k</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critical section precedes </a:t>
            </a:r>
            <a:r>
              <a:rPr lang="en-US" altLang="ja-JP" dirty="0" smtClean="0">
                <a:solidFill>
                  <a:schemeClr val="tx1"/>
                </a:solidFill>
                <a:latin typeface="Arial" charset="0"/>
                <a:cs typeface="Arial" charset="0"/>
              </a:rPr>
              <a:t>B</a:t>
            </a:r>
            <a:r>
              <a:rPr lang="fr-FR" altLang="ja-JP" dirty="0" smtClean="0">
                <a:latin typeface="Arial" charset="0"/>
                <a:cs typeface="Arial" charset="0"/>
              </a:rPr>
              <a:t>'</a:t>
            </a:r>
            <a:r>
              <a:rPr lang="en-US" altLang="ja-JP" dirty="0" smtClean="0">
                <a:latin typeface="Arial" charset="0"/>
                <a:cs typeface="Arial" charset="0"/>
              </a:rPr>
              <a:t>s </a:t>
            </a:r>
            <a:r>
              <a:rPr lang="en-US" altLang="ja-JP" dirty="0">
                <a:solidFill>
                  <a:schemeClr val="tx1"/>
                </a:solidFill>
                <a:latin typeface="Arial" charset="0"/>
                <a:cs typeface="Arial" charset="0"/>
              </a:rPr>
              <a:t>j</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critical section</a:t>
            </a:r>
          </a:p>
          <a:p>
            <a:pPr lvl="2"/>
            <a:r>
              <a:rPr lang="en-US" dirty="0">
                <a:solidFill>
                  <a:schemeClr val="tx1"/>
                </a:solidFill>
                <a:latin typeface="Arial" charset="0"/>
                <a:cs typeface="Arial" charset="0"/>
              </a:rPr>
              <a:t>B</a:t>
            </a:r>
            <a:r>
              <a:rPr lang="en-US" dirty="0">
                <a:latin typeface="Arial" charset="0"/>
                <a:cs typeface="Arial" charset="0"/>
              </a:rPr>
              <a:t> cannot overtake </a:t>
            </a:r>
            <a:r>
              <a:rPr lang="en-US" dirty="0">
                <a:solidFill>
                  <a:schemeClr val="tx1"/>
                </a:solidFill>
                <a:latin typeface="Arial" charset="0"/>
                <a:cs typeface="Arial" charset="0"/>
              </a:rPr>
              <a:t>A</a:t>
            </a:r>
            <a:endParaRPr lang="en-US" dirty="0">
              <a:latin typeface="Arial" charset="0"/>
              <a:cs typeface="Arial" charset="0"/>
            </a:endParaRPr>
          </a:p>
        </p:txBody>
      </p:sp>
      <p:sp>
        <p:nvSpPr>
          <p:cNvPr id="212997" name="Rectangle 3"/>
          <p:cNvSpPr>
            <a:spLocks noGrp="1" noChangeArrowheads="1"/>
          </p:cNvSpPr>
          <p:nvPr>
            <p:ph type="title"/>
          </p:nvPr>
        </p:nvSpPr>
        <p:spPr/>
        <p:txBody>
          <a:bodyPr/>
          <a:lstStyle/>
          <a:p>
            <a:r>
              <a:rPr lang="en-US">
                <a:latin typeface="Arial" charset="0"/>
              </a:rPr>
              <a:t>First-Come-First-Served</a:t>
            </a:r>
          </a:p>
        </p:txBody>
      </p:sp>
    </p:spTree>
    <p:extLst>
      <p:ext uri="{BB962C8B-B14F-4D97-AF65-F5344CB8AC3E}">
        <p14:creationId xmlns:p14="http://schemas.microsoft.com/office/powerpoint/2010/main" val="648077501"/>
      </p:ext>
    </p:extLst>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50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EAD4022-C12B-E945-A634-CAD8076CBFD9}" type="slidenum">
              <a:rPr lang="ar-SA" sz="1400" b="0">
                <a:solidFill>
                  <a:schemeClr val="tx1"/>
                </a:solidFill>
                <a:latin typeface="Arial" charset="0"/>
                <a:cs typeface="Arial" charset="0"/>
              </a:rPr>
              <a:pPr/>
              <a:t>104</a:t>
            </a:fld>
            <a:endParaRPr lang="en-US" sz="1400" b="0">
              <a:solidFill>
                <a:schemeClr val="tx1"/>
              </a:solidFill>
              <a:latin typeface="Arial" charset="0"/>
              <a:cs typeface="Arial" charset="0"/>
            </a:endParaRPr>
          </a:p>
        </p:txBody>
      </p:sp>
      <p:pic>
        <p:nvPicPr>
          <p:cNvPr id="215043"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44" name="Rectangle 2"/>
          <p:cNvSpPr>
            <a:spLocks noGrp="1" noChangeArrowheads="1"/>
          </p:cNvSpPr>
          <p:nvPr>
            <p:ph type="title"/>
          </p:nvPr>
        </p:nvSpPr>
        <p:spPr/>
        <p:txBody>
          <a:bodyPr/>
          <a:lstStyle/>
          <a:p>
            <a:r>
              <a:rPr lang="en-US" dirty="0" smtClean="0">
                <a:latin typeface="Arial" charset="0"/>
              </a:rPr>
              <a:t>Fairness</a:t>
            </a:r>
            <a:endParaRPr lang="en-US" dirty="0">
              <a:latin typeface="Arial" charset="0"/>
            </a:endParaRPr>
          </a:p>
        </p:txBody>
      </p:sp>
      <p:sp>
        <p:nvSpPr>
          <p:cNvPr id="215045" name="Rectangle 4"/>
          <p:cNvSpPr>
            <a:spLocks noGrp="1" noChangeArrowheads="1"/>
          </p:cNvSpPr>
          <p:nvPr>
            <p:ph type="body" idx="1"/>
          </p:nvPr>
        </p:nvSpPr>
        <p:spPr/>
        <p:txBody>
          <a:bodyPr/>
          <a:lstStyle/>
          <a:p>
            <a:r>
              <a:rPr lang="en-US" dirty="0">
                <a:latin typeface="Arial" charset="0"/>
              </a:rPr>
              <a:t>Filter Lock satisfies properties:</a:t>
            </a:r>
          </a:p>
          <a:p>
            <a:pPr lvl="1"/>
            <a:r>
              <a:rPr lang="en-US" dirty="0">
                <a:latin typeface="Arial" charset="0"/>
                <a:cs typeface="Arial" charset="0"/>
              </a:rPr>
              <a:t>No one starves</a:t>
            </a:r>
          </a:p>
          <a:p>
            <a:pPr lvl="1"/>
            <a:r>
              <a:rPr lang="en-US" dirty="0">
                <a:latin typeface="Arial" charset="0"/>
                <a:cs typeface="Arial" charset="0"/>
              </a:rPr>
              <a:t>But very weak fairness</a:t>
            </a:r>
          </a:p>
          <a:p>
            <a:pPr lvl="2"/>
            <a:r>
              <a:rPr lang="en-US" sz="2800" dirty="0">
                <a:latin typeface="Arial" charset="0"/>
                <a:cs typeface="Arial" charset="0"/>
              </a:rPr>
              <a:t>Can be overtaken </a:t>
            </a:r>
            <a:r>
              <a:rPr lang="en-US" sz="2800" b="1" dirty="0">
                <a:solidFill>
                  <a:schemeClr val="tx1"/>
                </a:solidFill>
                <a:latin typeface="Arial" charset="0"/>
                <a:cs typeface="Arial" charset="0"/>
              </a:rPr>
              <a:t>arbitrary</a:t>
            </a:r>
            <a:r>
              <a:rPr lang="en-US" sz="2800" dirty="0">
                <a:latin typeface="Arial" charset="0"/>
                <a:cs typeface="Arial" charset="0"/>
              </a:rPr>
              <a:t> # of times</a:t>
            </a:r>
          </a:p>
          <a:p>
            <a:pPr lvl="1"/>
            <a:r>
              <a:rPr lang="en-US" dirty="0" smtClean="0">
                <a:latin typeface="Arial" charset="0"/>
                <a:cs typeface="Arial" charset="0"/>
              </a:rPr>
              <a:t>So being fair is stronger than avoiding starvation</a:t>
            </a:r>
          </a:p>
          <a:p>
            <a:pPr lvl="1"/>
            <a:r>
              <a:rPr lang="en-US" altLang="ja-JP" dirty="0" smtClean="0">
                <a:latin typeface="Arial" charset="0"/>
                <a:cs typeface="Arial" charset="0"/>
              </a:rPr>
              <a:t>And filter is pretty lame…</a:t>
            </a:r>
          </a:p>
          <a:p>
            <a:pPr marL="457200" lvl="1" indent="0">
              <a:buNone/>
            </a:pPr>
            <a:endParaRPr lang="en-US" dirty="0">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70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96C39E2-C079-6C41-A72B-AFE74B6839FC}" type="slidenum">
              <a:rPr lang="ar-SA" sz="1400" b="0">
                <a:solidFill>
                  <a:schemeClr val="tx1"/>
                </a:solidFill>
                <a:latin typeface="Arial" charset="0"/>
                <a:cs typeface="Arial" charset="0"/>
              </a:rPr>
              <a:pPr/>
              <a:t>105</a:t>
            </a:fld>
            <a:endParaRPr lang="en-US" sz="1400" b="0">
              <a:solidFill>
                <a:schemeClr val="tx1"/>
              </a:solidFill>
              <a:latin typeface="Arial" charset="0"/>
              <a:cs typeface="Arial" charset="0"/>
            </a:endParaRPr>
          </a:p>
        </p:txBody>
      </p:sp>
      <p:pic>
        <p:nvPicPr>
          <p:cNvPr id="21709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092" name="Rectangle 3"/>
          <p:cNvSpPr>
            <a:spLocks noGrp="1" noChangeArrowheads="1"/>
          </p:cNvSpPr>
          <p:nvPr>
            <p:ph type="title"/>
          </p:nvPr>
        </p:nvSpPr>
        <p:spPr/>
        <p:txBody>
          <a:bodyPr/>
          <a:lstStyle/>
          <a:p>
            <a:r>
              <a:rPr lang="en-US">
                <a:latin typeface="Arial" charset="0"/>
              </a:rPr>
              <a:t>Bakery Algorithm</a:t>
            </a:r>
          </a:p>
        </p:txBody>
      </p:sp>
      <p:sp>
        <p:nvSpPr>
          <p:cNvPr id="217093" name="Rectangle 4"/>
          <p:cNvSpPr>
            <a:spLocks noGrp="1" noChangeArrowheads="1"/>
          </p:cNvSpPr>
          <p:nvPr>
            <p:ph type="body" idx="1"/>
          </p:nvPr>
        </p:nvSpPr>
        <p:spPr/>
        <p:txBody>
          <a:bodyPr/>
          <a:lstStyle/>
          <a:p>
            <a:pPr>
              <a:lnSpc>
                <a:spcPct val="90000"/>
              </a:lnSpc>
            </a:pPr>
            <a:r>
              <a:rPr lang="en-US" dirty="0">
                <a:latin typeface="Arial" charset="0"/>
              </a:rPr>
              <a:t>Provides First-Come-First-</a:t>
            </a:r>
            <a:r>
              <a:rPr lang="en-US" dirty="0" smtClean="0">
                <a:latin typeface="Arial" charset="0"/>
              </a:rPr>
              <a:t>Served for n threads</a:t>
            </a:r>
            <a:endParaRPr lang="en-US" dirty="0">
              <a:latin typeface="Arial" charset="0"/>
            </a:endParaRPr>
          </a:p>
          <a:p>
            <a:pPr>
              <a:lnSpc>
                <a:spcPct val="90000"/>
              </a:lnSpc>
            </a:pPr>
            <a:r>
              <a:rPr lang="en-US" dirty="0">
                <a:latin typeface="Arial" charset="0"/>
              </a:rPr>
              <a:t>How?</a:t>
            </a:r>
          </a:p>
          <a:p>
            <a:pPr lvl="1">
              <a:lnSpc>
                <a:spcPct val="90000"/>
              </a:lnSpc>
            </a:pPr>
            <a:r>
              <a:rPr lang="en-US" dirty="0">
                <a:latin typeface="Arial" charset="0"/>
                <a:cs typeface="Arial" charset="0"/>
              </a:rPr>
              <a:t>Take a </a:t>
            </a:r>
            <a:r>
              <a:rPr lang="ja-JP" altLang="en-US" dirty="0">
                <a:latin typeface="Arial" charset="0"/>
                <a:cs typeface="Arial" charset="0"/>
              </a:rPr>
              <a:t>“</a:t>
            </a:r>
            <a:r>
              <a:rPr lang="en-US" altLang="ja-JP" dirty="0">
                <a:latin typeface="Arial" charset="0"/>
                <a:cs typeface="Arial" charset="0"/>
              </a:rPr>
              <a:t>number</a:t>
            </a:r>
            <a:r>
              <a:rPr lang="ja-JP" altLang="en-US" dirty="0">
                <a:latin typeface="Arial" charset="0"/>
                <a:cs typeface="Arial" charset="0"/>
              </a:rPr>
              <a:t>”</a:t>
            </a:r>
            <a:endParaRPr lang="en-US" altLang="ja-JP" dirty="0">
              <a:latin typeface="Arial" charset="0"/>
              <a:cs typeface="Arial" charset="0"/>
            </a:endParaRPr>
          </a:p>
          <a:p>
            <a:pPr lvl="1">
              <a:lnSpc>
                <a:spcPct val="90000"/>
              </a:lnSpc>
            </a:pPr>
            <a:r>
              <a:rPr lang="en-US" dirty="0">
                <a:latin typeface="Arial" charset="0"/>
                <a:cs typeface="Arial" charset="0"/>
              </a:rPr>
              <a:t>Wait until lower numbers have been served</a:t>
            </a:r>
          </a:p>
          <a:p>
            <a:pPr>
              <a:lnSpc>
                <a:spcPct val="90000"/>
              </a:lnSpc>
            </a:pPr>
            <a:r>
              <a:rPr lang="en-US" dirty="0">
                <a:latin typeface="Arial" charset="0"/>
              </a:rPr>
              <a:t>Lexicographic order</a:t>
            </a:r>
          </a:p>
          <a:p>
            <a:pPr lvl="1">
              <a:lnSpc>
                <a:spcPct val="90000"/>
              </a:lnSpc>
            </a:pPr>
            <a:r>
              <a:rPr lang="en-US" dirty="0">
                <a:solidFill>
                  <a:schemeClr val="tx1"/>
                </a:solidFill>
                <a:latin typeface="Arial" charset="0"/>
                <a:cs typeface="Arial" charset="0"/>
              </a:rPr>
              <a:t>(</a:t>
            </a:r>
            <a:r>
              <a:rPr lang="en-US" dirty="0" err="1">
                <a:solidFill>
                  <a:schemeClr val="tx1"/>
                </a:solidFill>
                <a:latin typeface="Arial" charset="0"/>
                <a:cs typeface="Arial" charset="0"/>
              </a:rPr>
              <a:t>a,i</a:t>
            </a:r>
            <a:r>
              <a:rPr lang="en-US" dirty="0">
                <a:solidFill>
                  <a:schemeClr val="tx1"/>
                </a:solidFill>
                <a:latin typeface="Arial" charset="0"/>
                <a:cs typeface="Arial" charset="0"/>
              </a:rPr>
              <a:t>) &gt; (</a:t>
            </a:r>
            <a:r>
              <a:rPr lang="en-US" dirty="0" err="1">
                <a:solidFill>
                  <a:schemeClr val="tx1"/>
                </a:solidFill>
                <a:latin typeface="Arial" charset="0"/>
                <a:cs typeface="Arial" charset="0"/>
              </a:rPr>
              <a:t>b,j</a:t>
            </a:r>
            <a:r>
              <a:rPr lang="en-US" dirty="0">
                <a:solidFill>
                  <a:schemeClr val="tx1"/>
                </a:solidFill>
                <a:latin typeface="Arial" charset="0"/>
                <a:cs typeface="Arial" charset="0"/>
              </a:rPr>
              <a:t>)</a:t>
            </a:r>
          </a:p>
          <a:p>
            <a:pPr lvl="2">
              <a:lnSpc>
                <a:spcPct val="90000"/>
              </a:lnSpc>
            </a:pPr>
            <a:r>
              <a:rPr lang="en-US" dirty="0">
                <a:latin typeface="Arial" charset="0"/>
                <a:cs typeface="Arial" charset="0"/>
              </a:rPr>
              <a:t>If </a:t>
            </a:r>
            <a:r>
              <a:rPr lang="en-US" dirty="0">
                <a:solidFill>
                  <a:schemeClr val="tx1"/>
                </a:solidFill>
                <a:latin typeface="Arial" charset="0"/>
                <a:cs typeface="Arial" charset="0"/>
              </a:rPr>
              <a:t>a &gt; b</a:t>
            </a:r>
            <a:r>
              <a:rPr lang="en-US" dirty="0">
                <a:latin typeface="Arial" charset="0"/>
                <a:cs typeface="Arial" charset="0"/>
              </a:rPr>
              <a:t>, or </a:t>
            </a:r>
            <a:r>
              <a:rPr lang="en-US" dirty="0">
                <a:solidFill>
                  <a:schemeClr val="tx1"/>
                </a:solidFill>
                <a:latin typeface="Arial" charset="0"/>
                <a:cs typeface="Arial" charset="0"/>
              </a:rPr>
              <a:t>a = b</a:t>
            </a:r>
            <a:r>
              <a:rPr lang="en-US" dirty="0">
                <a:latin typeface="Arial" charset="0"/>
                <a:cs typeface="Arial" charset="0"/>
              </a:rPr>
              <a:t> and </a:t>
            </a:r>
            <a:r>
              <a:rPr lang="en-US" dirty="0" err="1">
                <a:solidFill>
                  <a:schemeClr val="tx1"/>
                </a:solidFill>
                <a:latin typeface="Arial" charset="0"/>
                <a:cs typeface="Arial" charset="0"/>
              </a:rPr>
              <a:t>i</a:t>
            </a:r>
            <a:r>
              <a:rPr lang="en-US" dirty="0">
                <a:solidFill>
                  <a:schemeClr val="tx1"/>
                </a:solidFill>
                <a:latin typeface="Arial" charset="0"/>
                <a:cs typeface="Arial" charset="0"/>
              </a:rPr>
              <a:t> &gt; j</a:t>
            </a:r>
          </a:p>
        </p:txBody>
      </p:sp>
    </p:spTree>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91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98DC4E0-7FE3-0A46-A565-54C8B3D977A6}" type="slidenum">
              <a:rPr lang="ar-SA" sz="1400" b="0">
                <a:solidFill>
                  <a:schemeClr val="tx1"/>
                </a:solidFill>
                <a:latin typeface="Arial" charset="0"/>
                <a:cs typeface="Arial" charset="0"/>
              </a:rPr>
              <a:pPr/>
              <a:t>106</a:t>
            </a:fld>
            <a:endParaRPr lang="en-US" sz="1400" b="0">
              <a:solidFill>
                <a:schemeClr val="tx1"/>
              </a:solidFill>
              <a:latin typeface="Arial" charset="0"/>
              <a:cs typeface="Arial" charset="0"/>
            </a:endParaRPr>
          </a:p>
        </p:txBody>
      </p:sp>
      <p:pic>
        <p:nvPicPr>
          <p:cNvPr id="219139"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40" name="Rectangle 3"/>
          <p:cNvSpPr>
            <a:spLocks noGrp="1" noChangeArrowheads="1"/>
          </p:cNvSpPr>
          <p:nvPr>
            <p:ph type="title"/>
          </p:nvPr>
        </p:nvSpPr>
        <p:spPr>
          <a:xfrm>
            <a:off x="700088" y="363538"/>
            <a:ext cx="7772400" cy="1143000"/>
          </a:xfrm>
        </p:spPr>
        <p:txBody>
          <a:bodyPr/>
          <a:lstStyle/>
          <a:p>
            <a:r>
              <a:rPr lang="en-US">
                <a:latin typeface="Arial" charset="0"/>
              </a:rPr>
              <a:t>Bakery Algorithm</a:t>
            </a:r>
          </a:p>
        </p:txBody>
      </p:sp>
      <p:sp>
        <p:nvSpPr>
          <p:cNvPr id="219141" name="Rectangle 4"/>
          <p:cNvSpPr>
            <a:spLocks noChangeArrowheads="1"/>
          </p:cNvSpPr>
          <p:nvPr/>
        </p:nvSpPr>
        <p:spPr bwMode="auto">
          <a:xfrm>
            <a:off x="1249363" y="1690688"/>
            <a:ext cx="6783387" cy="4305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tx1"/>
                </a:solidFill>
                <a:latin typeface="Courier New" charset="0"/>
                <a:cs typeface="Courier New" charset="0"/>
              </a:rPr>
              <a:t>class </a:t>
            </a:r>
            <a:r>
              <a:rPr lang="en-US" sz="2000">
                <a:solidFill>
                  <a:schemeClr val="accent2"/>
                </a:solidFill>
                <a:latin typeface="Courier New" charset="0"/>
                <a:cs typeface="Courier New" charset="0"/>
              </a:rPr>
              <a:t>Bakery</a:t>
            </a:r>
            <a:r>
              <a:rPr lang="en-US" sz="2000">
                <a:solidFill>
                  <a:schemeClr val="tx1"/>
                </a:solidFill>
                <a:latin typeface="Courier New" charset="0"/>
                <a:cs typeface="Courier New" charset="0"/>
              </a:rPr>
              <a:t> implements </a:t>
            </a:r>
            <a:r>
              <a:rPr lang="en-US" sz="2000">
                <a:solidFill>
                  <a:schemeClr val="accent2"/>
                </a:solidFill>
                <a:latin typeface="Courier New" charset="0"/>
                <a:cs typeface="Courier New" charset="0"/>
              </a:rPr>
              <a:t>Lock {</a:t>
            </a:r>
            <a:endParaRPr lang="en-US" sz="2000">
              <a:latin typeface="Courier New" charset="0"/>
            </a:endParaRPr>
          </a:p>
          <a:p>
            <a:pPr marL="231775" indent="-231775" eaLnBrk="0" hangingPunct="0">
              <a:spcBef>
                <a:spcPct val="20000"/>
              </a:spcBef>
            </a:pPr>
            <a:r>
              <a:rPr lang="en-US" sz="2000">
                <a:latin typeface="Courier New" charset="0"/>
              </a:rPr>
              <a:t>  </a:t>
            </a:r>
            <a:r>
              <a:rPr lang="en-US" sz="2000">
                <a:solidFill>
                  <a:schemeClr val="tx1"/>
                </a:solidFill>
                <a:latin typeface="Courier New" charset="0"/>
              </a:rPr>
              <a:t> boolean[]</a:t>
            </a:r>
            <a:r>
              <a:rPr lang="en-US" sz="2000">
                <a:latin typeface="Courier New" charset="0"/>
              </a:rPr>
              <a:t> </a:t>
            </a:r>
            <a:r>
              <a:rPr lang="en-US" sz="2000">
                <a:solidFill>
                  <a:schemeClr val="accent2"/>
                </a:solidFill>
                <a:latin typeface="Courier New" charset="0"/>
              </a:rPr>
              <a:t>flag;</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Label[] label;</a:t>
            </a:r>
          </a:p>
          <a:p>
            <a:pPr marL="231775" indent="-231775" eaLnBrk="0" hangingPunct="0">
              <a:spcBef>
                <a:spcPct val="20000"/>
              </a:spcBef>
            </a:pPr>
            <a:r>
              <a:rPr lang="en-US" sz="2000">
                <a:latin typeface="Courier New" charset="0"/>
              </a:rPr>
              <a:t>  </a:t>
            </a:r>
            <a:r>
              <a:rPr lang="en-US" sz="2000">
                <a:solidFill>
                  <a:schemeClr val="tx1"/>
                </a:solidFill>
                <a:latin typeface="Courier New" charset="0"/>
              </a:rPr>
              <a:t>public</a:t>
            </a:r>
            <a:r>
              <a:rPr lang="en-US" sz="2000">
                <a:latin typeface="Courier New" charset="0"/>
              </a:rPr>
              <a:t> </a:t>
            </a:r>
            <a:r>
              <a:rPr lang="en-US" sz="2000">
                <a:solidFill>
                  <a:schemeClr val="accent2"/>
                </a:solidFill>
                <a:latin typeface="Courier New" charset="0"/>
              </a:rPr>
              <a:t>Bakery (</a:t>
            </a:r>
            <a:r>
              <a:rPr lang="en-US" sz="2000">
                <a:solidFill>
                  <a:schemeClr val="tx1"/>
                </a:solidFill>
                <a:latin typeface="Courier New" charset="0"/>
              </a:rPr>
              <a:t>int</a:t>
            </a:r>
            <a:r>
              <a:rPr lang="en-US" sz="2000">
                <a:latin typeface="Courier New" charset="0"/>
              </a:rPr>
              <a:t> </a:t>
            </a:r>
            <a:r>
              <a:rPr lang="en-US" sz="2000">
                <a:solidFill>
                  <a:schemeClr val="accent2"/>
                </a:solidFill>
                <a:latin typeface="Courier New" charset="0"/>
              </a:rPr>
              <a:t>n) {</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flag  =</a:t>
            </a:r>
            <a:r>
              <a:rPr lang="en-US" sz="2000">
                <a:latin typeface="Courier New" charset="0"/>
              </a:rPr>
              <a:t> </a:t>
            </a:r>
            <a:r>
              <a:rPr lang="en-US" sz="2000">
                <a:solidFill>
                  <a:schemeClr val="tx1"/>
                </a:solidFill>
                <a:latin typeface="Courier New" charset="0"/>
              </a:rPr>
              <a:t>new</a:t>
            </a:r>
            <a:r>
              <a:rPr lang="en-US" sz="2000">
                <a:latin typeface="Courier New" charset="0"/>
              </a:rPr>
              <a:t> </a:t>
            </a:r>
            <a:r>
              <a:rPr lang="en-US" sz="2000">
                <a:solidFill>
                  <a:schemeClr val="accent2"/>
                </a:solidFill>
                <a:latin typeface="Courier New" charset="0"/>
              </a:rPr>
              <a:t>boolean[n];</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label =</a:t>
            </a:r>
            <a:r>
              <a:rPr lang="en-US" sz="2000">
                <a:latin typeface="Courier New" charset="0"/>
              </a:rPr>
              <a:t> </a:t>
            </a:r>
            <a:r>
              <a:rPr lang="en-US" sz="2000">
                <a:solidFill>
                  <a:schemeClr val="tx1"/>
                </a:solidFill>
                <a:latin typeface="Courier New" charset="0"/>
              </a:rPr>
              <a:t>new</a:t>
            </a:r>
            <a:r>
              <a:rPr lang="en-US" sz="2000">
                <a:latin typeface="Courier New" charset="0"/>
              </a:rPr>
              <a:t> </a:t>
            </a:r>
            <a:r>
              <a:rPr lang="en-US" sz="2000">
                <a:solidFill>
                  <a:schemeClr val="accent2"/>
                </a:solidFill>
                <a:latin typeface="Courier New" charset="0"/>
              </a:rPr>
              <a:t>Label[n];</a:t>
            </a:r>
          </a:p>
          <a:p>
            <a:pPr marL="231775" indent="-231775" eaLnBrk="0" hangingPunct="0">
              <a:spcBef>
                <a:spcPct val="20000"/>
              </a:spcBef>
            </a:pPr>
            <a:r>
              <a:rPr lang="en-US" sz="2000">
                <a:latin typeface="Courier New" charset="0"/>
              </a:rPr>
              <a:t>    </a:t>
            </a:r>
            <a:r>
              <a:rPr lang="en-US" sz="2000">
                <a:solidFill>
                  <a:schemeClr val="tx1"/>
                </a:solidFill>
                <a:latin typeface="Courier New" charset="0"/>
              </a:rPr>
              <a:t>for</a:t>
            </a:r>
            <a:r>
              <a:rPr lang="en-US" sz="2000">
                <a:latin typeface="Courier New" charset="0"/>
              </a:rPr>
              <a:t> </a:t>
            </a:r>
            <a:r>
              <a:rPr lang="en-US" sz="2000">
                <a:solidFill>
                  <a:schemeClr val="accent2"/>
                </a:solidFill>
                <a:latin typeface="Courier New" charset="0"/>
              </a:rPr>
              <a:t>(</a:t>
            </a:r>
            <a:r>
              <a:rPr lang="en-US" sz="2000">
                <a:solidFill>
                  <a:schemeClr val="tx1"/>
                </a:solidFill>
                <a:latin typeface="Courier New" charset="0"/>
              </a:rPr>
              <a:t>int</a:t>
            </a:r>
            <a:r>
              <a:rPr lang="en-US" sz="2000">
                <a:latin typeface="Courier New" charset="0"/>
              </a:rPr>
              <a:t> </a:t>
            </a:r>
            <a:r>
              <a:rPr lang="en-US" sz="2000">
                <a:solidFill>
                  <a:schemeClr val="accent2"/>
                </a:solidFill>
                <a:latin typeface="Courier New" charset="0"/>
              </a:rPr>
              <a:t>i = 0; i &lt; n; i++) { </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flag[i] =</a:t>
            </a:r>
            <a:r>
              <a:rPr lang="en-US" sz="2000">
                <a:latin typeface="Courier New" charset="0"/>
              </a:rPr>
              <a:t> </a:t>
            </a:r>
            <a:r>
              <a:rPr lang="en-US" sz="2000">
                <a:solidFill>
                  <a:schemeClr val="tx1"/>
                </a:solidFill>
                <a:latin typeface="Courier New" charset="0"/>
              </a:rPr>
              <a:t>false</a:t>
            </a:r>
            <a:r>
              <a:rPr lang="en-US" sz="2000">
                <a:solidFill>
                  <a:schemeClr val="accent2"/>
                </a:solidFill>
                <a:latin typeface="Courier New" charset="0"/>
              </a:rPr>
              <a:t>; label[i] = 0;</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a:t>
            </a:r>
          </a:p>
          <a:p>
            <a:pPr marL="231775" indent="-231775" eaLnBrk="0" hangingPunct="0">
              <a:spcBef>
                <a:spcPct val="20000"/>
              </a:spcBef>
            </a:pPr>
            <a:r>
              <a:rPr lang="en-US" sz="2000">
                <a:solidFill>
                  <a:schemeClr val="accent2"/>
                </a:solidFill>
                <a:latin typeface="Courier New" charset="0"/>
              </a:rPr>
              <a:t>  }</a:t>
            </a:r>
            <a:endParaRPr lang="en-US" sz="14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tx1"/>
                </a:solidFill>
                <a:latin typeface="Courier New" charset="0"/>
                <a:cs typeface="Courier New" charset="0"/>
              </a:rPr>
              <a:t> </a:t>
            </a:r>
            <a:r>
              <a:rPr lang="en-US" sz="2000">
                <a:solidFill>
                  <a:schemeClr val="accent2"/>
                </a:solidFill>
                <a:latin typeface="Courier New" charset="0"/>
                <a:cs typeface="Courier New" charset="0"/>
              </a:rPr>
              <a:t>…</a:t>
            </a:r>
          </a:p>
        </p:txBody>
      </p:sp>
    </p:spTree>
  </p:cSld>
  <p:clrMapOvr>
    <a:masterClrMapping/>
  </p:clrMapOvr>
  <p:transition spd="slow"/>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11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B310115-7EBC-2D4C-8FAD-5199189468EA}" type="slidenum">
              <a:rPr lang="ar-SA" sz="1400" b="0">
                <a:solidFill>
                  <a:schemeClr val="tx1"/>
                </a:solidFill>
                <a:latin typeface="Arial" charset="0"/>
                <a:cs typeface="Arial" charset="0"/>
              </a:rPr>
              <a:pPr/>
              <a:t>107</a:t>
            </a:fld>
            <a:endParaRPr lang="en-US" sz="1400" b="0">
              <a:solidFill>
                <a:schemeClr val="tx1"/>
              </a:solidFill>
              <a:latin typeface="Arial" charset="0"/>
              <a:cs typeface="Arial" charset="0"/>
            </a:endParaRPr>
          </a:p>
        </p:txBody>
      </p:sp>
      <p:pic>
        <p:nvPicPr>
          <p:cNvPr id="22118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188" name="Rectangle 3"/>
          <p:cNvSpPr>
            <a:spLocks noGrp="1" noChangeArrowheads="1"/>
          </p:cNvSpPr>
          <p:nvPr>
            <p:ph type="title"/>
          </p:nvPr>
        </p:nvSpPr>
        <p:spPr>
          <a:xfrm>
            <a:off x="700088" y="363538"/>
            <a:ext cx="7772400" cy="1143000"/>
          </a:xfrm>
        </p:spPr>
        <p:txBody>
          <a:bodyPr/>
          <a:lstStyle/>
          <a:p>
            <a:r>
              <a:rPr lang="en-US">
                <a:latin typeface="Arial" charset="0"/>
              </a:rPr>
              <a:t>Bakery Algorithm</a:t>
            </a:r>
          </a:p>
        </p:txBody>
      </p:sp>
      <p:sp>
        <p:nvSpPr>
          <p:cNvPr id="221189" name="Rectangle 4"/>
          <p:cNvSpPr>
            <a:spLocks noChangeArrowheads="1"/>
          </p:cNvSpPr>
          <p:nvPr/>
        </p:nvSpPr>
        <p:spPr bwMode="auto">
          <a:xfrm>
            <a:off x="1249363" y="1690688"/>
            <a:ext cx="6783387" cy="4305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endParaRPr lang="en-US" sz="2000">
              <a:solidFill>
                <a:schemeClr val="folHlink"/>
              </a:solidFill>
              <a:latin typeface="Courier New" charset="0"/>
            </a:endParaRPr>
          </a:p>
          <a:p>
            <a:pPr marL="231775" indent="-231775" eaLnBrk="0" hangingPunct="0">
              <a:spcBef>
                <a:spcPct val="20000"/>
              </a:spcBef>
            </a:pPr>
            <a:r>
              <a:rPr lang="en-US" sz="2000">
                <a:latin typeface="Courier New" charset="0"/>
              </a:rPr>
              <a:t>  </a:t>
            </a:r>
            <a:r>
              <a:rPr lang="en-US" sz="2000">
                <a:solidFill>
                  <a:schemeClr val="tx1"/>
                </a:solidFill>
                <a:latin typeface="Courier New" charset="0"/>
              </a:rPr>
              <a:t> boolean[]</a:t>
            </a:r>
            <a:r>
              <a:rPr lang="en-US" sz="2000">
                <a:latin typeface="Courier New" charset="0"/>
              </a:rPr>
              <a:t> </a:t>
            </a:r>
            <a:r>
              <a:rPr lang="en-US" sz="2000">
                <a:solidFill>
                  <a:schemeClr val="accent2"/>
                </a:solidFill>
                <a:latin typeface="Courier New" charset="0"/>
              </a:rPr>
              <a:t>flag;</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Label[] label;</a:t>
            </a:r>
          </a:p>
          <a:p>
            <a:pPr marL="231775" indent="-231775" eaLnBrk="0" hangingPunct="0">
              <a:spcBef>
                <a:spcPct val="20000"/>
              </a:spcBef>
            </a:pPr>
            <a:r>
              <a:rPr lang="en-US" sz="2000">
                <a:latin typeface="Courier New" charset="0"/>
              </a:rPr>
              <a:t>  </a:t>
            </a:r>
            <a:r>
              <a:rPr lang="en-US" sz="2000">
                <a:solidFill>
                  <a:schemeClr val="folHlink"/>
                </a:solidFill>
                <a:latin typeface="Courier New" charset="0"/>
              </a:rPr>
              <a:t>public Bakery (int n) {</a:t>
            </a:r>
          </a:p>
          <a:p>
            <a:pPr marL="231775" indent="-231775" eaLnBrk="0" hangingPunct="0">
              <a:spcBef>
                <a:spcPct val="20000"/>
              </a:spcBef>
            </a:pPr>
            <a:r>
              <a:rPr lang="en-US" sz="2000">
                <a:solidFill>
                  <a:schemeClr val="folHlink"/>
                </a:solidFill>
                <a:latin typeface="Courier New" charset="0"/>
              </a:rPr>
              <a:t>    flag  = new boolean[n];</a:t>
            </a:r>
          </a:p>
          <a:p>
            <a:pPr marL="231775" indent="-231775" eaLnBrk="0" hangingPunct="0">
              <a:spcBef>
                <a:spcPct val="20000"/>
              </a:spcBef>
            </a:pPr>
            <a:r>
              <a:rPr lang="en-US" sz="2000">
                <a:solidFill>
                  <a:schemeClr val="folHlink"/>
                </a:solidFill>
                <a:latin typeface="Courier New" charset="0"/>
              </a:rPr>
              <a:t>    label = new Label[n];</a:t>
            </a:r>
          </a:p>
          <a:p>
            <a:pPr marL="231775" indent="-231775" eaLnBrk="0" hangingPunct="0">
              <a:spcBef>
                <a:spcPct val="20000"/>
              </a:spcBef>
            </a:pPr>
            <a:r>
              <a:rPr lang="en-US" sz="2000">
                <a:solidFill>
                  <a:schemeClr val="folHlink"/>
                </a:solidFill>
                <a:latin typeface="Courier New" charset="0"/>
              </a:rPr>
              <a:t>    for (int i = 0; i &lt; n; i++) { </a:t>
            </a:r>
          </a:p>
          <a:p>
            <a:pPr marL="231775" indent="-231775" eaLnBrk="0" hangingPunct="0">
              <a:spcBef>
                <a:spcPct val="20000"/>
              </a:spcBef>
            </a:pPr>
            <a:r>
              <a:rPr lang="en-US" sz="2000">
                <a:solidFill>
                  <a:schemeClr val="folHlink"/>
                </a:solidFill>
                <a:latin typeface="Courier New" charset="0"/>
              </a:rPr>
              <a:t>       flag[i] = false; label[i] = 0;</a:t>
            </a:r>
          </a:p>
          <a:p>
            <a:pPr marL="231775" indent="-231775" eaLnBrk="0" hangingPunct="0">
              <a:spcBef>
                <a:spcPct val="20000"/>
              </a:spcBef>
            </a:pPr>
            <a:r>
              <a:rPr lang="en-US" sz="2000">
                <a:solidFill>
                  <a:schemeClr val="folHlink"/>
                </a:solidFill>
                <a:latin typeface="Courier New" charset="0"/>
              </a:rPr>
              <a:t>    }</a:t>
            </a:r>
          </a:p>
          <a:p>
            <a:pPr marL="231775" indent="-231775" eaLnBrk="0" hangingPunct="0">
              <a:spcBef>
                <a:spcPct val="20000"/>
              </a:spcBef>
            </a:pPr>
            <a:r>
              <a:rPr lang="en-US" sz="2000">
                <a:solidFill>
                  <a:schemeClr val="folHlink"/>
                </a:solidFill>
                <a:latin typeface="Courier New" charset="0"/>
              </a:rPr>
              <a:t>  }</a:t>
            </a:r>
            <a:endParaRPr lang="en-US" sz="14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grpSp>
        <p:nvGrpSpPr>
          <p:cNvPr id="221190" name="Group 5"/>
          <p:cNvGrpSpPr>
            <a:grpSpLocks/>
          </p:cNvGrpSpPr>
          <p:nvPr/>
        </p:nvGrpSpPr>
        <p:grpSpPr bwMode="auto">
          <a:xfrm>
            <a:off x="5557838" y="2325688"/>
            <a:ext cx="2974975" cy="3532187"/>
            <a:chOff x="3501" y="1465"/>
            <a:chExt cx="1874" cy="2225"/>
          </a:xfrm>
        </p:grpSpPr>
        <p:sp>
          <p:nvSpPr>
            <p:cNvPr id="221192" name="Text Box 6"/>
            <p:cNvSpPr txBox="1">
              <a:spLocks noChangeArrowheads="1"/>
            </p:cNvSpPr>
            <p:nvPr/>
          </p:nvSpPr>
          <p:spPr bwMode="auto">
            <a:xfrm>
              <a:off x="5011" y="1585"/>
              <a:ext cx="3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tx1"/>
                  </a:solidFill>
                  <a:latin typeface="Arial" charset="0"/>
                </a:rPr>
                <a:t>n</a:t>
              </a:r>
              <a:r>
                <a:rPr lang="en-US" sz="1800">
                  <a:solidFill>
                    <a:schemeClr val="tx1"/>
                  </a:solidFill>
                  <a:latin typeface="Arial" charset="0"/>
                </a:rPr>
                <a:t>-1</a:t>
              </a:r>
              <a:endParaRPr lang="en-US" sz="1400">
                <a:solidFill>
                  <a:schemeClr val="tx1"/>
                </a:solidFill>
                <a:latin typeface="Arial" charset="0"/>
              </a:endParaRPr>
            </a:p>
          </p:txBody>
        </p:sp>
        <p:grpSp>
          <p:nvGrpSpPr>
            <p:cNvPr id="221193" name="Group 7"/>
            <p:cNvGrpSpPr>
              <a:grpSpLocks/>
            </p:cNvGrpSpPr>
            <p:nvPr/>
          </p:nvGrpSpPr>
          <p:grpSpPr bwMode="auto">
            <a:xfrm rot="-5400000">
              <a:off x="4265" y="1148"/>
              <a:ext cx="242" cy="1719"/>
              <a:chOff x="4576" y="2046"/>
              <a:chExt cx="242" cy="1719"/>
            </a:xfrm>
          </p:grpSpPr>
          <p:sp>
            <p:nvSpPr>
              <p:cNvPr id="221247" name="Rectangle 8"/>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21248" name="Line 9"/>
              <p:cNvSpPr>
                <a:spLocks noChangeShapeType="1"/>
              </p:cNvSpPr>
              <p:nvPr/>
            </p:nvSpPr>
            <p:spPr bwMode="auto">
              <a:xfrm>
                <a:off x="4582" y="2270"/>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49" name="Line 10"/>
              <p:cNvSpPr>
                <a:spLocks noChangeShapeType="1"/>
              </p:cNvSpPr>
              <p:nvPr/>
            </p:nvSpPr>
            <p:spPr bwMode="auto">
              <a:xfrm>
                <a:off x="4579" y="2492"/>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50" name="Line 11"/>
              <p:cNvSpPr>
                <a:spLocks noChangeShapeType="1"/>
              </p:cNvSpPr>
              <p:nvPr/>
            </p:nvSpPr>
            <p:spPr bwMode="auto">
              <a:xfrm>
                <a:off x="4576" y="270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51" name="Line 12"/>
              <p:cNvSpPr>
                <a:spLocks noChangeShapeType="1"/>
              </p:cNvSpPr>
              <p:nvPr/>
            </p:nvSpPr>
            <p:spPr bwMode="auto">
              <a:xfrm>
                <a:off x="4581" y="2923"/>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52" name="Line 13"/>
              <p:cNvSpPr>
                <a:spLocks noChangeShapeType="1"/>
              </p:cNvSpPr>
              <p:nvPr/>
            </p:nvSpPr>
            <p:spPr bwMode="auto">
              <a:xfrm>
                <a:off x="4579" y="313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53" name="Line 14"/>
              <p:cNvSpPr>
                <a:spLocks noChangeShapeType="1"/>
              </p:cNvSpPr>
              <p:nvPr/>
            </p:nvSpPr>
            <p:spPr bwMode="auto">
              <a:xfrm>
                <a:off x="4579" y="334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54" name="Line 15"/>
              <p:cNvSpPr>
                <a:spLocks noChangeShapeType="1"/>
              </p:cNvSpPr>
              <p:nvPr/>
            </p:nvSpPr>
            <p:spPr bwMode="auto">
              <a:xfrm>
                <a:off x="4594" y="355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sp>
          <p:nvSpPr>
            <p:cNvPr id="221194" name="Text Box 16"/>
            <p:cNvSpPr txBox="1">
              <a:spLocks noChangeArrowheads="1"/>
            </p:cNvSpPr>
            <p:nvPr/>
          </p:nvSpPr>
          <p:spPr bwMode="auto">
            <a:xfrm>
              <a:off x="3501" y="161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195" name="Text Box 17"/>
            <p:cNvSpPr txBox="1">
              <a:spLocks noChangeArrowheads="1"/>
            </p:cNvSpPr>
            <p:nvPr/>
          </p:nvSpPr>
          <p:spPr bwMode="auto">
            <a:xfrm>
              <a:off x="3537"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sp>
          <p:nvSpPr>
            <p:cNvPr id="221196" name="Text Box 18"/>
            <p:cNvSpPr txBox="1">
              <a:spLocks noChangeArrowheads="1"/>
            </p:cNvSpPr>
            <p:nvPr/>
          </p:nvSpPr>
          <p:spPr bwMode="auto">
            <a:xfrm>
              <a:off x="3736"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sp>
          <p:nvSpPr>
            <p:cNvPr id="221197" name="Text Box 19"/>
            <p:cNvSpPr txBox="1">
              <a:spLocks noChangeArrowheads="1"/>
            </p:cNvSpPr>
            <p:nvPr/>
          </p:nvSpPr>
          <p:spPr bwMode="auto">
            <a:xfrm>
              <a:off x="4184"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sp>
          <p:nvSpPr>
            <p:cNvPr id="221198" name="Text Box 20"/>
            <p:cNvSpPr txBox="1">
              <a:spLocks noChangeArrowheads="1"/>
            </p:cNvSpPr>
            <p:nvPr/>
          </p:nvSpPr>
          <p:spPr bwMode="auto">
            <a:xfrm>
              <a:off x="4380"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sp>
          <p:nvSpPr>
            <p:cNvPr id="221199" name="Text Box 21"/>
            <p:cNvSpPr txBox="1">
              <a:spLocks noChangeArrowheads="1"/>
            </p:cNvSpPr>
            <p:nvPr/>
          </p:nvSpPr>
          <p:spPr bwMode="auto">
            <a:xfrm>
              <a:off x="4606"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t</a:t>
              </a:r>
              <a:endParaRPr lang="en-US" sz="1200">
                <a:solidFill>
                  <a:schemeClr val="tx1"/>
                </a:solidFill>
                <a:latin typeface="Arial" charset="0"/>
              </a:endParaRPr>
            </a:p>
          </p:txBody>
        </p:sp>
        <p:sp>
          <p:nvSpPr>
            <p:cNvPr id="221200" name="Text Box 22"/>
            <p:cNvSpPr txBox="1">
              <a:spLocks noChangeArrowheads="1"/>
            </p:cNvSpPr>
            <p:nvPr/>
          </p:nvSpPr>
          <p:spPr bwMode="auto">
            <a:xfrm>
              <a:off x="5027"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sp>
          <p:nvSpPr>
            <p:cNvPr id="221201" name="Text Box 23"/>
            <p:cNvSpPr txBox="1">
              <a:spLocks noChangeArrowheads="1"/>
            </p:cNvSpPr>
            <p:nvPr/>
          </p:nvSpPr>
          <p:spPr bwMode="auto">
            <a:xfrm>
              <a:off x="3969"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t</a:t>
              </a:r>
              <a:endParaRPr lang="en-US" sz="1200">
                <a:solidFill>
                  <a:schemeClr val="tx1"/>
                </a:solidFill>
                <a:latin typeface="Arial" charset="0"/>
              </a:endParaRPr>
            </a:p>
          </p:txBody>
        </p:sp>
        <p:grpSp>
          <p:nvGrpSpPr>
            <p:cNvPr id="221202" name="Group 24"/>
            <p:cNvGrpSpPr>
              <a:grpSpLocks/>
            </p:cNvGrpSpPr>
            <p:nvPr/>
          </p:nvGrpSpPr>
          <p:grpSpPr bwMode="auto">
            <a:xfrm>
              <a:off x="3916" y="1478"/>
              <a:ext cx="301" cy="354"/>
              <a:chOff x="1043" y="2525"/>
              <a:chExt cx="869" cy="740"/>
            </a:xfrm>
          </p:grpSpPr>
          <p:sp>
            <p:nvSpPr>
              <p:cNvPr id="221237" name="Freeform 2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21238" name="Freeform 26"/>
              <p:cNvSpPr>
                <a:spLocks/>
              </p:cNvSpPr>
              <p:nvPr/>
            </p:nvSpPr>
            <p:spPr bwMode="auto">
              <a:xfrm>
                <a:off x="1737" y="279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21239" name="Freeform 27"/>
              <p:cNvSpPr>
                <a:spLocks/>
              </p:cNvSpPr>
              <p:nvPr/>
            </p:nvSpPr>
            <p:spPr bwMode="auto">
              <a:xfrm>
                <a:off x="1705" y="2639"/>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21240" name="Freeform 28"/>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21241" name="Freeform 2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21242" name="Freeform 30"/>
              <p:cNvSpPr>
                <a:spLocks/>
              </p:cNvSpPr>
              <p:nvPr/>
            </p:nvSpPr>
            <p:spPr bwMode="auto">
              <a:xfrm flipH="1">
                <a:off x="1133" y="2812"/>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21243" name="Freeform 31"/>
              <p:cNvSpPr>
                <a:spLocks/>
              </p:cNvSpPr>
              <p:nvPr/>
            </p:nvSpPr>
            <p:spPr bwMode="auto">
              <a:xfrm flipH="1">
                <a:off x="1244" y="2586"/>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21244" name="Freeform 32"/>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21245" name="AutoShape 3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221246" name="Rectangle 3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221203" name="Text Box 35"/>
            <p:cNvSpPr txBox="1">
              <a:spLocks noChangeArrowheads="1"/>
            </p:cNvSpPr>
            <p:nvPr/>
          </p:nvSpPr>
          <p:spPr bwMode="auto">
            <a:xfrm>
              <a:off x="3960" y="1489"/>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2</a:t>
              </a:r>
              <a:endParaRPr lang="en-US" sz="1200">
                <a:solidFill>
                  <a:schemeClr val="tx1"/>
                </a:solidFill>
                <a:latin typeface="Arial" charset="0"/>
              </a:endParaRPr>
            </a:p>
          </p:txBody>
        </p:sp>
        <p:sp>
          <p:nvSpPr>
            <p:cNvPr id="221204" name="Text Box 36"/>
            <p:cNvSpPr txBox="1">
              <a:spLocks noChangeArrowheads="1"/>
            </p:cNvSpPr>
            <p:nvPr/>
          </p:nvSpPr>
          <p:spPr bwMode="auto">
            <a:xfrm>
              <a:off x="4812" y="1887"/>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grpSp>
          <p:nvGrpSpPr>
            <p:cNvPr id="221205" name="Group 37"/>
            <p:cNvGrpSpPr>
              <a:grpSpLocks/>
            </p:cNvGrpSpPr>
            <p:nvPr/>
          </p:nvGrpSpPr>
          <p:grpSpPr bwMode="auto">
            <a:xfrm rot="-5400000">
              <a:off x="4262" y="1451"/>
              <a:ext cx="242" cy="1719"/>
              <a:chOff x="4576" y="2046"/>
              <a:chExt cx="242" cy="1719"/>
            </a:xfrm>
          </p:grpSpPr>
          <p:sp>
            <p:nvSpPr>
              <p:cNvPr id="221229" name="Rectangle 38"/>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21230" name="Line 39"/>
              <p:cNvSpPr>
                <a:spLocks noChangeShapeType="1"/>
              </p:cNvSpPr>
              <p:nvPr/>
            </p:nvSpPr>
            <p:spPr bwMode="auto">
              <a:xfrm>
                <a:off x="4582" y="2270"/>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31" name="Line 40"/>
              <p:cNvSpPr>
                <a:spLocks noChangeShapeType="1"/>
              </p:cNvSpPr>
              <p:nvPr/>
            </p:nvSpPr>
            <p:spPr bwMode="auto">
              <a:xfrm>
                <a:off x="4579" y="2492"/>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32" name="Line 41"/>
              <p:cNvSpPr>
                <a:spLocks noChangeShapeType="1"/>
              </p:cNvSpPr>
              <p:nvPr/>
            </p:nvSpPr>
            <p:spPr bwMode="auto">
              <a:xfrm>
                <a:off x="4576" y="270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33" name="Line 42"/>
              <p:cNvSpPr>
                <a:spLocks noChangeShapeType="1"/>
              </p:cNvSpPr>
              <p:nvPr/>
            </p:nvSpPr>
            <p:spPr bwMode="auto">
              <a:xfrm>
                <a:off x="4581" y="2923"/>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34" name="Line 43"/>
              <p:cNvSpPr>
                <a:spLocks noChangeShapeType="1"/>
              </p:cNvSpPr>
              <p:nvPr/>
            </p:nvSpPr>
            <p:spPr bwMode="auto">
              <a:xfrm>
                <a:off x="4579" y="313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35" name="Line 44"/>
              <p:cNvSpPr>
                <a:spLocks noChangeShapeType="1"/>
              </p:cNvSpPr>
              <p:nvPr/>
            </p:nvSpPr>
            <p:spPr bwMode="auto">
              <a:xfrm>
                <a:off x="4579" y="334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36" name="Line 45"/>
              <p:cNvSpPr>
                <a:spLocks noChangeShapeType="1"/>
              </p:cNvSpPr>
              <p:nvPr/>
            </p:nvSpPr>
            <p:spPr bwMode="auto">
              <a:xfrm>
                <a:off x="4594" y="355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sp>
          <p:nvSpPr>
            <p:cNvPr id="221206" name="Text Box 46"/>
            <p:cNvSpPr txBox="1">
              <a:spLocks noChangeArrowheads="1"/>
            </p:cNvSpPr>
            <p:nvPr/>
          </p:nvSpPr>
          <p:spPr bwMode="auto">
            <a:xfrm>
              <a:off x="3534"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07" name="Text Box 47"/>
            <p:cNvSpPr txBox="1">
              <a:spLocks noChangeArrowheads="1"/>
            </p:cNvSpPr>
            <p:nvPr/>
          </p:nvSpPr>
          <p:spPr bwMode="auto">
            <a:xfrm>
              <a:off x="3733"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08" name="Text Box 48"/>
            <p:cNvSpPr txBox="1">
              <a:spLocks noChangeArrowheads="1"/>
            </p:cNvSpPr>
            <p:nvPr/>
          </p:nvSpPr>
          <p:spPr bwMode="auto">
            <a:xfrm>
              <a:off x="4181"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09" name="Text Box 49"/>
            <p:cNvSpPr txBox="1">
              <a:spLocks noChangeArrowheads="1"/>
            </p:cNvSpPr>
            <p:nvPr/>
          </p:nvSpPr>
          <p:spPr bwMode="auto">
            <a:xfrm>
              <a:off x="4377"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10" name="Text Box 50"/>
            <p:cNvSpPr txBox="1">
              <a:spLocks noChangeArrowheads="1"/>
            </p:cNvSpPr>
            <p:nvPr/>
          </p:nvSpPr>
          <p:spPr bwMode="auto">
            <a:xfrm>
              <a:off x="4603"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5</a:t>
              </a:r>
              <a:endParaRPr lang="en-US" sz="1200">
                <a:solidFill>
                  <a:schemeClr val="tx1"/>
                </a:solidFill>
                <a:latin typeface="Arial" charset="0"/>
              </a:endParaRPr>
            </a:p>
          </p:txBody>
        </p:sp>
        <p:sp>
          <p:nvSpPr>
            <p:cNvPr id="221211" name="Text Box 51"/>
            <p:cNvSpPr txBox="1">
              <a:spLocks noChangeArrowheads="1"/>
            </p:cNvSpPr>
            <p:nvPr/>
          </p:nvSpPr>
          <p:spPr bwMode="auto">
            <a:xfrm>
              <a:off x="5024"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12" name="Text Box 52"/>
            <p:cNvSpPr txBox="1">
              <a:spLocks noChangeArrowheads="1"/>
            </p:cNvSpPr>
            <p:nvPr/>
          </p:nvSpPr>
          <p:spPr bwMode="auto">
            <a:xfrm>
              <a:off x="3966"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4</a:t>
              </a:r>
              <a:endParaRPr lang="en-US" sz="1200">
                <a:solidFill>
                  <a:schemeClr val="tx1"/>
                </a:solidFill>
                <a:latin typeface="Arial" charset="0"/>
              </a:endParaRPr>
            </a:p>
          </p:txBody>
        </p:sp>
        <p:sp>
          <p:nvSpPr>
            <p:cNvPr id="221213" name="Text Box 53"/>
            <p:cNvSpPr txBox="1">
              <a:spLocks noChangeArrowheads="1"/>
            </p:cNvSpPr>
            <p:nvPr/>
          </p:nvSpPr>
          <p:spPr bwMode="auto">
            <a:xfrm>
              <a:off x="4809" y="219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14" name="Line 54"/>
            <p:cNvSpPr>
              <a:spLocks noChangeShapeType="1"/>
            </p:cNvSpPr>
            <p:nvPr/>
          </p:nvSpPr>
          <p:spPr bwMode="auto">
            <a:xfrm>
              <a:off x="4078" y="2624"/>
              <a:ext cx="0" cy="59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nvGrpSpPr>
            <p:cNvPr id="221215" name="Group 55"/>
            <p:cNvGrpSpPr>
              <a:grpSpLocks/>
            </p:cNvGrpSpPr>
            <p:nvPr/>
          </p:nvGrpSpPr>
          <p:grpSpPr bwMode="auto">
            <a:xfrm>
              <a:off x="4579" y="1465"/>
              <a:ext cx="301" cy="354"/>
              <a:chOff x="1043" y="2525"/>
              <a:chExt cx="869" cy="740"/>
            </a:xfrm>
          </p:grpSpPr>
          <p:sp>
            <p:nvSpPr>
              <p:cNvPr id="221219" name="Freeform 5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21220" name="Freeform 57"/>
              <p:cNvSpPr>
                <a:spLocks/>
              </p:cNvSpPr>
              <p:nvPr/>
            </p:nvSpPr>
            <p:spPr bwMode="auto">
              <a:xfrm>
                <a:off x="1737" y="279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21221" name="Freeform 58"/>
              <p:cNvSpPr>
                <a:spLocks/>
              </p:cNvSpPr>
              <p:nvPr/>
            </p:nvSpPr>
            <p:spPr bwMode="auto">
              <a:xfrm>
                <a:off x="1705" y="2639"/>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en-US" dirty="0">
                  <a:latin typeface="Arial" pitchFamily="34" charset="0"/>
                </a:endParaRPr>
              </a:p>
            </p:txBody>
          </p:sp>
          <p:sp>
            <p:nvSpPr>
              <p:cNvPr id="221222" name="Freeform 59"/>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en-US" dirty="0">
                  <a:latin typeface="Arial" pitchFamily="34" charset="0"/>
                </a:endParaRPr>
              </a:p>
            </p:txBody>
          </p:sp>
          <p:sp>
            <p:nvSpPr>
              <p:cNvPr id="221223" name="Freeform 6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21224" name="Freeform 61"/>
              <p:cNvSpPr>
                <a:spLocks/>
              </p:cNvSpPr>
              <p:nvPr/>
            </p:nvSpPr>
            <p:spPr bwMode="auto">
              <a:xfrm flipH="1">
                <a:off x="1133" y="2812"/>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21225" name="Freeform 62"/>
              <p:cNvSpPr>
                <a:spLocks/>
              </p:cNvSpPr>
              <p:nvPr/>
            </p:nvSpPr>
            <p:spPr bwMode="auto">
              <a:xfrm flipH="1">
                <a:off x="1244" y="2586"/>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en-US" dirty="0">
                  <a:latin typeface="Arial" pitchFamily="34" charset="0"/>
                </a:endParaRPr>
              </a:p>
            </p:txBody>
          </p:sp>
          <p:sp>
            <p:nvSpPr>
              <p:cNvPr id="221226" name="Freeform 63"/>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en-US" dirty="0">
                  <a:latin typeface="Arial" pitchFamily="34" charset="0"/>
                </a:endParaRPr>
              </a:p>
            </p:txBody>
          </p:sp>
          <p:sp>
            <p:nvSpPr>
              <p:cNvPr id="221227" name="AutoShape 6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221228" name="Rectangle 65"/>
              <p:cNvSpPr>
                <a:spLocks noChangeArrowheads="1"/>
              </p:cNvSpPr>
              <p:nvPr/>
            </p:nvSpPr>
            <p:spPr bwMode="auto">
              <a:xfrm>
                <a:off x="1163" y="3089"/>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221216" name="Text Box 66"/>
            <p:cNvSpPr txBox="1">
              <a:spLocks noChangeArrowheads="1"/>
            </p:cNvSpPr>
            <p:nvPr/>
          </p:nvSpPr>
          <p:spPr bwMode="auto">
            <a:xfrm>
              <a:off x="4623" y="147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6</a:t>
              </a:r>
              <a:endParaRPr lang="en-US" sz="1200">
                <a:solidFill>
                  <a:schemeClr val="tx1"/>
                </a:solidFill>
                <a:latin typeface="Arial" charset="0"/>
              </a:endParaRPr>
            </a:p>
          </p:txBody>
        </p:sp>
        <p:sp>
          <p:nvSpPr>
            <p:cNvPr id="221217" name="Line 67"/>
            <p:cNvSpPr>
              <a:spLocks noChangeShapeType="1"/>
            </p:cNvSpPr>
            <p:nvPr/>
          </p:nvSpPr>
          <p:spPr bwMode="auto">
            <a:xfrm>
              <a:off x="4723" y="2629"/>
              <a:ext cx="0" cy="59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18" name="Text Box 68"/>
            <p:cNvSpPr txBox="1">
              <a:spLocks noChangeArrowheads="1"/>
            </p:cNvSpPr>
            <p:nvPr/>
          </p:nvSpPr>
          <p:spPr bwMode="auto">
            <a:xfrm>
              <a:off x="4175" y="3322"/>
              <a:ext cx="4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3200">
                  <a:solidFill>
                    <a:schemeClr val="tx1"/>
                  </a:solidFill>
                  <a:latin typeface="Arial" charset="0"/>
                </a:rPr>
                <a:t>CS</a:t>
              </a:r>
            </a:p>
          </p:txBody>
        </p:sp>
      </p:grpSp>
      <p:sp>
        <p:nvSpPr>
          <p:cNvPr id="221191" name="AutoShape 5"/>
          <p:cNvSpPr>
            <a:spLocks noChangeArrowheads="1"/>
          </p:cNvSpPr>
          <p:nvPr/>
        </p:nvSpPr>
        <p:spPr bwMode="auto">
          <a:xfrm>
            <a:off x="1420813" y="1987550"/>
            <a:ext cx="4108450" cy="809625"/>
          </a:xfrm>
          <a:prstGeom prst="wedgeRoundRectCallout">
            <a:avLst>
              <a:gd name="adj1" fmla="val 8806"/>
              <a:gd name="adj2" fmla="val -4837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Tree>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32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18631E3-B98A-6147-BB8C-A4BBFCF185EB}" type="slidenum">
              <a:rPr lang="ar-SA" sz="1400" b="0">
                <a:solidFill>
                  <a:schemeClr val="tx1"/>
                </a:solidFill>
                <a:latin typeface="Arial" charset="0"/>
                <a:cs typeface="Arial" charset="0"/>
              </a:rPr>
              <a:pPr/>
              <a:t>108</a:t>
            </a:fld>
            <a:endParaRPr lang="en-US" sz="1400" b="0">
              <a:solidFill>
                <a:schemeClr val="tx1"/>
              </a:solidFill>
              <a:latin typeface="Arial" charset="0"/>
              <a:cs typeface="Arial" charset="0"/>
            </a:endParaRPr>
          </a:p>
        </p:txBody>
      </p:sp>
      <p:pic>
        <p:nvPicPr>
          <p:cNvPr id="223235"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36" name="Rectangle 2"/>
          <p:cNvSpPr>
            <a:spLocks noGrp="1" noChangeArrowheads="1"/>
          </p:cNvSpPr>
          <p:nvPr>
            <p:ph type="title"/>
          </p:nvPr>
        </p:nvSpPr>
        <p:spPr/>
        <p:txBody>
          <a:bodyPr/>
          <a:lstStyle/>
          <a:p>
            <a:r>
              <a:rPr lang="en-US">
                <a:latin typeface="Arial" charset="0"/>
              </a:rPr>
              <a:t>Bakery Algorithm</a:t>
            </a:r>
          </a:p>
        </p:txBody>
      </p:sp>
      <p:sp>
        <p:nvSpPr>
          <p:cNvPr id="223237" name="Rectangle 3"/>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tx1"/>
                </a:solidFill>
                <a:latin typeface="Courier New" charset="0"/>
                <a:cs typeface="Courier New" charset="0"/>
              </a:rPr>
              <a:t>class</a:t>
            </a:r>
            <a:r>
              <a:rPr lang="en-US" sz="2000">
                <a:solidFill>
                  <a:schemeClr val="accent2"/>
                </a:solidFill>
                <a:latin typeface="Courier New" charset="0"/>
                <a:cs typeface="Courier New" charset="0"/>
              </a:rPr>
              <a:t> Bakery </a:t>
            </a:r>
            <a:r>
              <a:rPr lang="en-US" sz="2000">
                <a:solidFill>
                  <a:schemeClr val="tx1"/>
                </a:solidFill>
                <a:latin typeface="Courier New" charset="0"/>
                <a:cs typeface="Courier New" charset="0"/>
              </a:rPr>
              <a:t>implements</a:t>
            </a:r>
            <a:r>
              <a:rPr lang="en-US" sz="2000">
                <a:solidFill>
                  <a:schemeClr val="accent2"/>
                </a:solidFill>
                <a:latin typeface="Courier New" charset="0"/>
                <a:cs typeface="Courier New" charset="0"/>
              </a:rPr>
              <a:t> Lock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public</a:t>
            </a: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void</a:t>
            </a:r>
            <a:r>
              <a:rPr lang="en-US" sz="2000">
                <a:solidFill>
                  <a:schemeClr val="accent2"/>
                </a:solidFill>
                <a:latin typeface="Courier New" charset="0"/>
                <a:cs typeface="Courier New" charset="0"/>
              </a:rPr>
              <a:t> lock() {  </a:t>
            </a:r>
          </a:p>
          <a:p>
            <a:pPr marL="231775" indent="-231775" eaLnBrk="0" hangingPunct="0">
              <a:lnSpc>
                <a:spcPct val="80000"/>
              </a:lnSpc>
              <a:spcBef>
                <a:spcPct val="20000"/>
              </a:spcBef>
            </a:pPr>
            <a:r>
              <a:rPr lang="en-US" sz="2000">
                <a:solidFill>
                  <a:schemeClr val="accent2"/>
                </a:solidFill>
                <a:latin typeface="Courier New" charset="0"/>
                <a:cs typeface="Courier New" charset="0"/>
              </a:rPr>
              <a:t>  flag[i]  = </a:t>
            </a:r>
            <a:r>
              <a:rPr lang="en-US" sz="2000">
                <a:solidFill>
                  <a:schemeClr val="tx1"/>
                </a:solidFill>
                <a:latin typeface="Courier New" charset="0"/>
                <a:cs typeface="Courier New" charset="0"/>
              </a:rPr>
              <a:t>true</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label[i] = max(label[0],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a:t>
            </a:r>
            <a:r>
              <a:rPr lang="en-US" sz="2800">
                <a:solidFill>
                  <a:schemeClr val="accent2"/>
                </a:solidFill>
                <a:latin typeface="Symbol" charset="0"/>
              </a:rPr>
              <a:t>$</a:t>
            </a:r>
            <a:r>
              <a:rPr lang="en-US" sz="2000">
                <a:solidFill>
                  <a:schemeClr val="accent2"/>
                </a:solidFill>
                <a:latin typeface="Courier New" charset="0"/>
              </a:rPr>
              <a:t>k flag[k]</a:t>
            </a:r>
          </a:p>
          <a:p>
            <a:pPr marL="231775" indent="-231775" eaLnBrk="0" hangingPunct="0">
              <a:lnSpc>
                <a:spcPct val="80000"/>
              </a:lnSpc>
              <a:spcBef>
                <a:spcPct val="20000"/>
              </a:spcBef>
            </a:pPr>
            <a:r>
              <a:rPr lang="en-US" sz="2000">
                <a:solidFill>
                  <a:schemeClr val="accent2"/>
                </a:solidFill>
                <a:latin typeface="Courier New" charset="0"/>
              </a:rPr>
              <a:t>           &amp;&amp; (label[i],i) &gt; (label[k],k));</a:t>
            </a:r>
            <a:endParaRPr lang="en-US" sz="20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p:txBody>
      </p:sp>
    </p:spTree>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52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090AB6D-63C1-4146-B12D-504A436ECEB7}" type="slidenum">
              <a:rPr lang="ar-SA" sz="1400" b="0">
                <a:solidFill>
                  <a:schemeClr val="tx1"/>
                </a:solidFill>
                <a:latin typeface="Arial" charset="0"/>
                <a:cs typeface="Arial" charset="0"/>
              </a:rPr>
              <a:pPr/>
              <a:t>109</a:t>
            </a:fld>
            <a:endParaRPr lang="en-US" sz="1400" b="0">
              <a:solidFill>
                <a:schemeClr val="tx1"/>
              </a:solidFill>
              <a:latin typeface="Arial" charset="0"/>
              <a:cs typeface="Arial" charset="0"/>
            </a:endParaRPr>
          </a:p>
        </p:txBody>
      </p:sp>
      <p:pic>
        <p:nvPicPr>
          <p:cNvPr id="22528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84" name="Rectangle 3"/>
          <p:cNvSpPr>
            <a:spLocks noGrp="1" noChangeArrowheads="1"/>
          </p:cNvSpPr>
          <p:nvPr>
            <p:ph type="title"/>
          </p:nvPr>
        </p:nvSpPr>
        <p:spPr/>
        <p:txBody>
          <a:bodyPr/>
          <a:lstStyle/>
          <a:p>
            <a:r>
              <a:rPr lang="en-US">
                <a:latin typeface="Arial" charset="0"/>
              </a:rPr>
              <a:t>Bakery Algorithm</a:t>
            </a:r>
          </a:p>
        </p:txBody>
      </p:sp>
      <p:sp>
        <p:nvSpPr>
          <p:cNvPr id="225285" name="Rectangle 4"/>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flag[i]  = </a:t>
            </a:r>
            <a:r>
              <a:rPr lang="en-US" sz="2000">
                <a:solidFill>
                  <a:schemeClr val="tx1"/>
                </a:solidFill>
                <a:latin typeface="Courier New" charset="0"/>
                <a:cs typeface="Courier New" charset="0"/>
              </a:rPr>
              <a:t>true</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label[i] = max(label[0],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while (</a:t>
            </a:r>
            <a:r>
              <a:rPr lang="en-US" sz="2800">
                <a:solidFill>
                  <a:schemeClr val="folHlink"/>
                </a:solidFill>
                <a:latin typeface="Symbol" charset="0"/>
              </a:rPr>
              <a:t>$</a:t>
            </a:r>
            <a:r>
              <a:rPr lang="en-US" sz="2000">
                <a:solidFill>
                  <a:schemeClr val="folHlink"/>
                </a:solidFill>
                <a:latin typeface="Courier New" charset="0"/>
              </a:rPr>
              <a:t>k flag[k]</a:t>
            </a:r>
          </a:p>
          <a:p>
            <a:pPr marL="231775" indent="-231775" eaLnBrk="0" hangingPunct="0">
              <a:lnSpc>
                <a:spcPct val="80000"/>
              </a:lnSpc>
              <a:spcBef>
                <a:spcPct val="20000"/>
              </a:spcBef>
            </a:pPr>
            <a:r>
              <a:rPr lang="en-US" sz="2000">
                <a:solidFill>
                  <a:schemeClr val="folHlink"/>
                </a:solidFill>
                <a:latin typeface="Courier New" charset="0"/>
              </a:rPr>
              <a:t>           &amp;&amp; (label[i],i) &gt; (label[k],k));</a:t>
            </a: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sp>
        <p:nvSpPr>
          <p:cNvPr id="225286" name="AutoShape 5"/>
          <p:cNvSpPr>
            <a:spLocks noChangeArrowheads="1"/>
          </p:cNvSpPr>
          <p:nvPr/>
        </p:nvSpPr>
        <p:spPr bwMode="auto">
          <a:xfrm>
            <a:off x="1377950" y="3062288"/>
            <a:ext cx="6503988" cy="809625"/>
          </a:xfrm>
          <a:prstGeom prst="wedgeRoundRectCallout">
            <a:avLst>
              <a:gd name="adj1" fmla="val 28667"/>
              <a:gd name="adj2" fmla="val -7706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25287" name="Text Box 6"/>
          <p:cNvSpPr txBox="1">
            <a:spLocks noChangeArrowheads="1"/>
          </p:cNvSpPr>
          <p:nvPr/>
        </p:nvSpPr>
        <p:spPr bwMode="auto">
          <a:xfrm>
            <a:off x="4730750" y="2330450"/>
            <a:ext cx="4071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Doorway</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07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F006615-01E7-034E-A99C-84C41ADDFE33}" type="slidenum">
              <a:rPr lang="ar-SA" sz="1400" b="0">
                <a:solidFill>
                  <a:schemeClr val="tx1"/>
                </a:solidFill>
                <a:latin typeface="Arial" charset="0"/>
                <a:cs typeface="Arial" charset="0"/>
              </a:rPr>
              <a:pPr/>
              <a:t>11</a:t>
            </a:fld>
            <a:endParaRPr lang="en-US" sz="1400" b="0">
              <a:solidFill>
                <a:schemeClr val="tx1"/>
              </a:solidFill>
              <a:latin typeface="Arial" charset="0"/>
              <a:cs typeface="Arial" charset="0"/>
            </a:endParaRPr>
          </a:p>
        </p:txBody>
      </p:sp>
      <p:pic>
        <p:nvPicPr>
          <p:cNvPr id="30723" name="Picture 11"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Group 8"/>
          <p:cNvGrpSpPr>
            <a:grpSpLocks/>
          </p:cNvGrpSpPr>
          <p:nvPr/>
        </p:nvGrpSpPr>
        <p:grpSpPr bwMode="auto">
          <a:xfrm>
            <a:off x="838200" y="5067300"/>
            <a:ext cx="7391400" cy="762000"/>
            <a:chOff x="528" y="3192"/>
            <a:chExt cx="4656" cy="480"/>
          </a:xfrm>
        </p:grpSpPr>
        <p:sp>
          <p:nvSpPr>
            <p:cNvPr id="30730" name="AutoShape 9"/>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30731" name="Text Box 10"/>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30725" name="Rectangle 2"/>
          <p:cNvSpPr>
            <a:spLocks noGrp="1" noChangeArrowheads="1"/>
          </p:cNvSpPr>
          <p:nvPr>
            <p:ph type="body" idx="1"/>
          </p:nvPr>
        </p:nvSpPr>
        <p:spPr>
          <a:xfrm>
            <a:off x="762000" y="2286000"/>
            <a:ext cx="7772400" cy="3276600"/>
          </a:xfrm>
        </p:spPr>
        <p:txBody>
          <a:bodyPr/>
          <a:lstStyle/>
          <a:p>
            <a:r>
              <a:rPr lang="en-US">
                <a:latin typeface="Arial" charset="0"/>
              </a:rPr>
              <a:t>An </a:t>
            </a:r>
            <a:r>
              <a:rPr lang="en-US" i="1">
                <a:solidFill>
                  <a:srgbClr val="FF0000"/>
                </a:solidFill>
                <a:latin typeface="Arial" charset="0"/>
              </a:rPr>
              <a:t>event</a:t>
            </a:r>
            <a:r>
              <a:rPr lang="en-US">
                <a:latin typeface="Arial" charset="0"/>
              </a:rPr>
              <a:t>  </a:t>
            </a:r>
            <a:r>
              <a:rPr lang="en-US">
                <a:solidFill>
                  <a:schemeClr val="tx1"/>
                </a:solidFill>
                <a:latin typeface="Arial" charset="0"/>
              </a:rPr>
              <a:t>a</a:t>
            </a:r>
            <a:r>
              <a:rPr lang="en-US" baseline="-25000">
                <a:solidFill>
                  <a:schemeClr val="tx1"/>
                </a:solidFill>
                <a:latin typeface="Arial" charset="0"/>
              </a:rPr>
              <a:t>0</a:t>
            </a:r>
            <a:r>
              <a:rPr lang="en-US">
                <a:latin typeface="Arial" charset="0"/>
              </a:rPr>
              <a:t> of thread </a:t>
            </a:r>
            <a:r>
              <a:rPr lang="en-US">
                <a:solidFill>
                  <a:schemeClr val="tx1"/>
                </a:solidFill>
                <a:latin typeface="Arial" charset="0"/>
              </a:rPr>
              <a:t>A</a:t>
            </a:r>
            <a:r>
              <a:rPr lang="en-US">
                <a:latin typeface="Arial" charset="0"/>
              </a:rPr>
              <a:t> is</a:t>
            </a:r>
          </a:p>
          <a:p>
            <a:pPr lvl="1"/>
            <a:r>
              <a:rPr lang="en-US">
                <a:latin typeface="Arial" charset="0"/>
                <a:cs typeface="Arial" charset="0"/>
              </a:rPr>
              <a:t>Instantaneous</a:t>
            </a:r>
          </a:p>
          <a:p>
            <a:pPr lvl="1"/>
            <a:r>
              <a:rPr lang="en-US">
                <a:latin typeface="Arial" charset="0"/>
                <a:cs typeface="Arial" charset="0"/>
              </a:rPr>
              <a:t>No simultaneous events (break ties)</a:t>
            </a:r>
          </a:p>
        </p:txBody>
      </p:sp>
      <p:sp>
        <p:nvSpPr>
          <p:cNvPr id="30726" name="Line 4"/>
          <p:cNvSpPr>
            <a:spLocks noChangeShapeType="1"/>
          </p:cNvSpPr>
          <p:nvPr/>
        </p:nvSpPr>
        <p:spPr bwMode="auto">
          <a:xfrm>
            <a:off x="2743200" y="4724400"/>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0727" name="Line 5"/>
          <p:cNvSpPr>
            <a:spLocks noChangeShapeType="1"/>
          </p:cNvSpPr>
          <p:nvPr/>
        </p:nvSpPr>
        <p:spPr bwMode="auto">
          <a:xfrm>
            <a:off x="27432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0728" name="Rectangle 6"/>
          <p:cNvSpPr>
            <a:spLocks noChangeArrowheads="1"/>
          </p:cNvSpPr>
          <p:nvPr/>
        </p:nvSpPr>
        <p:spPr bwMode="auto">
          <a:xfrm>
            <a:off x="2435225" y="4129088"/>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30729" name="Rectangle 7"/>
          <p:cNvSpPr>
            <a:spLocks noGrp="1" noChangeArrowheads="1"/>
          </p:cNvSpPr>
          <p:nvPr>
            <p:ph type="title"/>
          </p:nvPr>
        </p:nvSpPr>
        <p:spPr/>
        <p:txBody>
          <a:bodyPr/>
          <a:lstStyle/>
          <a:p>
            <a:r>
              <a:rPr lang="en-US">
                <a:latin typeface="Arial" charset="0"/>
              </a:rPr>
              <a:t>Events</a:t>
            </a:r>
          </a:p>
        </p:txBody>
      </p:sp>
    </p:spTree>
  </p:cSld>
  <p:clrMapOvr>
    <a:masterClrMapping/>
  </p:clrMapOvr>
  <p:transition spd="slow"/>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73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B88E456-E7E8-E44F-8BC1-68B9A6CC4812}" type="slidenum">
              <a:rPr lang="ar-SA" sz="1400" b="0">
                <a:solidFill>
                  <a:schemeClr val="tx1"/>
                </a:solidFill>
                <a:latin typeface="Arial" charset="0"/>
                <a:cs typeface="Arial" charset="0"/>
              </a:rPr>
              <a:pPr/>
              <a:t>110</a:t>
            </a:fld>
            <a:endParaRPr lang="en-US" sz="1400" b="0">
              <a:solidFill>
                <a:schemeClr val="tx1"/>
              </a:solidFill>
              <a:latin typeface="Arial" charset="0"/>
              <a:cs typeface="Arial" charset="0"/>
            </a:endParaRPr>
          </a:p>
        </p:txBody>
      </p:sp>
      <p:pic>
        <p:nvPicPr>
          <p:cNvPr id="22733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7332" name="Rectangle 3"/>
          <p:cNvSpPr>
            <a:spLocks noGrp="1" noChangeArrowheads="1"/>
          </p:cNvSpPr>
          <p:nvPr>
            <p:ph type="title"/>
          </p:nvPr>
        </p:nvSpPr>
        <p:spPr/>
        <p:txBody>
          <a:bodyPr/>
          <a:lstStyle/>
          <a:p>
            <a:r>
              <a:rPr lang="en-US">
                <a:latin typeface="Arial" charset="0"/>
              </a:rPr>
              <a:t>Bakery Algorithm</a:t>
            </a:r>
          </a:p>
        </p:txBody>
      </p:sp>
      <p:sp>
        <p:nvSpPr>
          <p:cNvPr id="227333" name="Rectangle 4"/>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  </a:t>
            </a:r>
          </a:p>
          <a:p>
            <a:pPr marL="231775" indent="-231775" eaLnBrk="0" hangingPunct="0">
              <a:lnSpc>
                <a:spcPct val="80000"/>
              </a:lnSpc>
              <a:spcBef>
                <a:spcPct val="20000"/>
              </a:spcBef>
            </a:pPr>
            <a:r>
              <a:rPr lang="en-US" sz="2000">
                <a:solidFill>
                  <a:schemeClr val="accent2"/>
                </a:solidFill>
                <a:latin typeface="Courier New" charset="0"/>
                <a:cs typeface="Courier New" charset="0"/>
              </a:rPr>
              <a:t>  flag[i]  = </a:t>
            </a:r>
            <a:r>
              <a:rPr lang="en-US" sz="2000">
                <a:solidFill>
                  <a:schemeClr val="tx1"/>
                </a:solidFill>
                <a:latin typeface="Courier New" charset="0"/>
                <a:cs typeface="Courier New" charset="0"/>
              </a:rPr>
              <a:t>true</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label[i] = max(label[0], …,label[n-1])+1;</a:t>
            </a:r>
          </a:p>
          <a:p>
            <a:pPr marL="231775" indent="-231775" eaLnBrk="0" hangingPunct="0">
              <a:lnSpc>
                <a:spcPct val="80000"/>
              </a:lnSpc>
              <a:spcBef>
                <a:spcPct val="20000"/>
              </a:spcBef>
            </a:pPr>
            <a:r>
              <a:rPr lang="en-US" sz="2000">
                <a:solidFill>
                  <a:schemeClr val="folHlink"/>
                </a:solidFill>
                <a:latin typeface="Courier New" charset="0"/>
                <a:cs typeface="Courier New" charset="0"/>
              </a:rPr>
              <a:t>  while (</a:t>
            </a:r>
            <a:r>
              <a:rPr lang="en-US" sz="2800">
                <a:solidFill>
                  <a:schemeClr val="folHlink"/>
                </a:solidFill>
                <a:latin typeface="Symbol" charset="0"/>
              </a:rPr>
              <a:t>$</a:t>
            </a:r>
            <a:r>
              <a:rPr lang="en-US" sz="2000">
                <a:solidFill>
                  <a:schemeClr val="folHlink"/>
                </a:solidFill>
                <a:latin typeface="Courier New" charset="0"/>
              </a:rPr>
              <a:t>k flag[k]</a:t>
            </a:r>
          </a:p>
          <a:p>
            <a:pPr marL="231775" indent="-231775" eaLnBrk="0" hangingPunct="0">
              <a:lnSpc>
                <a:spcPct val="80000"/>
              </a:lnSpc>
              <a:spcBef>
                <a:spcPct val="20000"/>
              </a:spcBef>
            </a:pPr>
            <a:r>
              <a:rPr lang="en-US" sz="2000">
                <a:solidFill>
                  <a:schemeClr val="folHlink"/>
                </a:solidFill>
                <a:latin typeface="Courier New" charset="0"/>
              </a:rPr>
              <a:t>           &amp;&amp; (label[i],i) &gt; (label[k],k));</a:t>
            </a: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sp>
        <p:nvSpPr>
          <p:cNvPr id="227334" name="AutoShape 6"/>
          <p:cNvSpPr>
            <a:spLocks noChangeArrowheads="1"/>
          </p:cNvSpPr>
          <p:nvPr/>
        </p:nvSpPr>
        <p:spPr bwMode="auto">
          <a:xfrm>
            <a:off x="1436688" y="3054350"/>
            <a:ext cx="2776537" cy="442913"/>
          </a:xfrm>
          <a:prstGeom prst="wedgeRoundRectCallout">
            <a:avLst>
              <a:gd name="adj1" fmla="val 96597"/>
              <a:gd name="adj2" fmla="val -14175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27335" name="Text Box 7"/>
          <p:cNvSpPr txBox="1">
            <a:spLocks noChangeArrowheads="1"/>
          </p:cNvSpPr>
          <p:nvPr/>
        </p:nvSpPr>
        <p:spPr bwMode="auto">
          <a:xfrm>
            <a:off x="5218113" y="2343150"/>
            <a:ext cx="3348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smtClean="0">
                <a:solidFill>
                  <a:srgbClr val="FF0000"/>
                </a:solidFill>
                <a:latin typeface="Arial" charset="0"/>
              </a:rPr>
              <a:t>I</a:t>
            </a:r>
            <a:r>
              <a:rPr lang="fr-FR" altLang="ja-JP" sz="2800" dirty="0" smtClean="0">
                <a:solidFill>
                  <a:srgbClr val="FF0000"/>
                </a:solidFill>
                <a:latin typeface="Arial" charset="0"/>
              </a:rPr>
              <a:t>'</a:t>
            </a:r>
            <a:r>
              <a:rPr lang="en-US" altLang="ja-JP" sz="2800" dirty="0" smtClean="0">
                <a:solidFill>
                  <a:srgbClr val="FF0000"/>
                </a:solidFill>
                <a:latin typeface="Arial" charset="0"/>
              </a:rPr>
              <a:t>m </a:t>
            </a:r>
            <a:r>
              <a:rPr lang="en-US" altLang="ja-JP" sz="2800" dirty="0">
                <a:solidFill>
                  <a:srgbClr val="FF0000"/>
                </a:solidFill>
                <a:latin typeface="Arial" charset="0"/>
              </a:rPr>
              <a:t>interested</a:t>
            </a:r>
            <a:endParaRPr lang="en-US" sz="2800" dirty="0">
              <a:solidFill>
                <a:srgbClr val="FF0000"/>
              </a:solidFill>
              <a:latin typeface="Arial" charset="0"/>
            </a:endParaRPr>
          </a:p>
        </p:txBody>
      </p:sp>
    </p:spTree>
  </p:cSld>
  <p:clrMapOvr>
    <a:masterClrMapping/>
  </p:clrMapOvr>
  <p:transition spd="slow"/>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93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06C3924-CEA4-B843-A088-CEC59859D8D6}" type="slidenum">
              <a:rPr lang="ar-SA" sz="1400" b="0">
                <a:solidFill>
                  <a:schemeClr val="tx1"/>
                </a:solidFill>
                <a:latin typeface="Arial" charset="0"/>
                <a:cs typeface="Arial" charset="0"/>
              </a:rPr>
              <a:pPr/>
              <a:t>111</a:t>
            </a:fld>
            <a:endParaRPr lang="en-US" sz="1400" b="0">
              <a:solidFill>
                <a:schemeClr val="tx1"/>
              </a:solidFill>
              <a:latin typeface="Arial" charset="0"/>
              <a:cs typeface="Arial" charset="0"/>
            </a:endParaRPr>
          </a:p>
        </p:txBody>
      </p:sp>
      <p:pic>
        <p:nvPicPr>
          <p:cNvPr id="229379"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80" name="Rectangle 3"/>
          <p:cNvSpPr>
            <a:spLocks noGrp="1" noChangeArrowheads="1"/>
          </p:cNvSpPr>
          <p:nvPr>
            <p:ph type="title"/>
          </p:nvPr>
        </p:nvSpPr>
        <p:spPr/>
        <p:txBody>
          <a:bodyPr/>
          <a:lstStyle/>
          <a:p>
            <a:r>
              <a:rPr lang="en-US">
                <a:latin typeface="Arial" charset="0"/>
              </a:rPr>
              <a:t>Bakery Algorithm</a:t>
            </a:r>
          </a:p>
        </p:txBody>
      </p:sp>
      <p:sp>
        <p:nvSpPr>
          <p:cNvPr id="229381" name="Rectangle 4"/>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flag[i]  = true;</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label[i] = max(label[0],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while (</a:t>
            </a:r>
            <a:r>
              <a:rPr lang="en-US" sz="2800">
                <a:solidFill>
                  <a:schemeClr val="folHlink"/>
                </a:solidFill>
                <a:latin typeface="Symbol" charset="0"/>
              </a:rPr>
              <a:t>$</a:t>
            </a:r>
            <a:r>
              <a:rPr lang="en-US" sz="2000">
                <a:solidFill>
                  <a:schemeClr val="folHlink"/>
                </a:solidFill>
                <a:latin typeface="Courier New" charset="0"/>
              </a:rPr>
              <a:t>k flag[k]</a:t>
            </a:r>
          </a:p>
          <a:p>
            <a:pPr marL="231775" indent="-231775" eaLnBrk="0" hangingPunct="0">
              <a:lnSpc>
                <a:spcPct val="80000"/>
              </a:lnSpc>
              <a:spcBef>
                <a:spcPct val="20000"/>
              </a:spcBef>
            </a:pPr>
            <a:r>
              <a:rPr lang="en-US" sz="2000">
                <a:solidFill>
                  <a:schemeClr val="folHlink"/>
                </a:solidFill>
                <a:latin typeface="Courier New" charset="0"/>
              </a:rPr>
              <a:t>           &amp;&amp; (label[i],i) &gt; (label[k],k));</a:t>
            </a: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sp>
        <p:nvSpPr>
          <p:cNvPr id="229382" name="AutoShape 6"/>
          <p:cNvSpPr>
            <a:spLocks noChangeArrowheads="1"/>
          </p:cNvSpPr>
          <p:nvPr/>
        </p:nvSpPr>
        <p:spPr bwMode="auto">
          <a:xfrm>
            <a:off x="1422400" y="3359150"/>
            <a:ext cx="6361113" cy="428625"/>
          </a:xfrm>
          <a:prstGeom prst="wedgeRoundRectCallout">
            <a:avLst>
              <a:gd name="adj1" fmla="val 32704"/>
              <a:gd name="adj2" fmla="val -13148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29383" name="Text Box 7"/>
          <p:cNvSpPr txBox="1">
            <a:spLocks noChangeArrowheads="1"/>
          </p:cNvSpPr>
          <p:nvPr/>
        </p:nvSpPr>
        <p:spPr bwMode="auto">
          <a:xfrm>
            <a:off x="5884863" y="1460500"/>
            <a:ext cx="32591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Take increasing label (read labels in some arbitrary order)</a:t>
            </a:r>
          </a:p>
        </p:txBody>
      </p:sp>
    </p:spTree>
  </p:cSld>
  <p:clrMapOvr>
    <a:masterClrMapping/>
  </p:clrMapOvr>
  <p:transition spd="slow"/>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314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5DC2B9A-3693-D145-951F-064CD6DFFD80}" type="slidenum">
              <a:rPr lang="ar-SA" sz="1400" b="0">
                <a:solidFill>
                  <a:schemeClr val="tx1"/>
                </a:solidFill>
                <a:latin typeface="Arial" charset="0"/>
                <a:cs typeface="Arial" charset="0"/>
              </a:rPr>
              <a:pPr/>
              <a:t>112</a:t>
            </a:fld>
            <a:endParaRPr lang="en-US" sz="1400" b="0">
              <a:solidFill>
                <a:schemeClr val="tx1"/>
              </a:solidFill>
              <a:latin typeface="Arial" charset="0"/>
              <a:cs typeface="Arial" charset="0"/>
            </a:endParaRPr>
          </a:p>
        </p:txBody>
      </p:sp>
      <p:pic>
        <p:nvPicPr>
          <p:cNvPr id="23142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28" name="Rectangle 3"/>
          <p:cNvSpPr>
            <a:spLocks noGrp="1" noChangeArrowheads="1"/>
          </p:cNvSpPr>
          <p:nvPr>
            <p:ph type="title"/>
          </p:nvPr>
        </p:nvSpPr>
        <p:spPr/>
        <p:txBody>
          <a:bodyPr/>
          <a:lstStyle/>
          <a:p>
            <a:r>
              <a:rPr lang="en-US">
                <a:latin typeface="Arial" charset="0"/>
              </a:rPr>
              <a:t>Bakery Algorithm</a:t>
            </a:r>
          </a:p>
        </p:txBody>
      </p:sp>
      <p:sp>
        <p:nvSpPr>
          <p:cNvPr id="231429" name="Rectangle 4"/>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flag[i]  = true;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label[i] = max(label[0],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a:t>
            </a:r>
            <a:r>
              <a:rPr lang="en-US" sz="2800">
                <a:solidFill>
                  <a:schemeClr val="accent2"/>
                </a:solidFill>
                <a:latin typeface="Symbol" charset="0"/>
              </a:rPr>
              <a:t>$</a:t>
            </a:r>
            <a:r>
              <a:rPr lang="en-US" sz="2000">
                <a:solidFill>
                  <a:schemeClr val="accent2"/>
                </a:solidFill>
                <a:latin typeface="Courier New" charset="0"/>
              </a:rPr>
              <a:t>k flag[k]</a:t>
            </a:r>
          </a:p>
          <a:p>
            <a:pPr marL="231775" indent="-231775" eaLnBrk="0" hangingPunct="0">
              <a:lnSpc>
                <a:spcPct val="80000"/>
              </a:lnSpc>
              <a:spcBef>
                <a:spcPct val="20000"/>
              </a:spcBef>
            </a:pPr>
            <a:r>
              <a:rPr lang="en-US" sz="2000">
                <a:solidFill>
                  <a:schemeClr val="accent2"/>
                </a:solidFill>
                <a:latin typeface="Courier New" charset="0"/>
              </a:rPr>
              <a:t>           </a:t>
            </a:r>
            <a:r>
              <a:rPr lang="en-US" sz="2000">
                <a:solidFill>
                  <a:schemeClr val="folHlink"/>
                </a:solidFill>
                <a:latin typeface="Courier New" charset="0"/>
              </a:rPr>
              <a:t>&amp;&amp; (label[i],i) &gt; (label[k],k));</a:t>
            </a: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sp>
        <p:nvSpPr>
          <p:cNvPr id="231430" name="AutoShape 6"/>
          <p:cNvSpPr>
            <a:spLocks noChangeArrowheads="1"/>
          </p:cNvSpPr>
          <p:nvPr/>
        </p:nvSpPr>
        <p:spPr bwMode="auto">
          <a:xfrm>
            <a:off x="1335088" y="3765550"/>
            <a:ext cx="3006725" cy="457200"/>
          </a:xfrm>
          <a:prstGeom prst="wedgeRoundRectCallout">
            <a:avLst>
              <a:gd name="adj1" fmla="val 112407"/>
              <a:gd name="adj2" fmla="val -26284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31431" name="Text Box 7"/>
          <p:cNvSpPr txBox="1">
            <a:spLocks noChangeArrowheads="1"/>
          </p:cNvSpPr>
          <p:nvPr/>
        </p:nvSpPr>
        <p:spPr bwMode="auto">
          <a:xfrm>
            <a:off x="5611813" y="2038350"/>
            <a:ext cx="3384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Someone is interested</a:t>
            </a:r>
          </a:p>
        </p:txBody>
      </p:sp>
    </p:spTree>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334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4E69E55-B983-D842-AB16-801AF42CEB19}" type="slidenum">
              <a:rPr lang="ar-SA" sz="1400" b="0">
                <a:solidFill>
                  <a:schemeClr val="tx1"/>
                </a:solidFill>
                <a:latin typeface="Arial" charset="0"/>
                <a:cs typeface="Arial" charset="0"/>
              </a:rPr>
              <a:pPr/>
              <a:t>113</a:t>
            </a:fld>
            <a:endParaRPr lang="en-US" sz="1400" b="0">
              <a:solidFill>
                <a:schemeClr val="tx1"/>
              </a:solidFill>
              <a:latin typeface="Arial" charset="0"/>
              <a:cs typeface="Arial" charset="0"/>
            </a:endParaRPr>
          </a:p>
        </p:txBody>
      </p:sp>
      <p:pic>
        <p:nvPicPr>
          <p:cNvPr id="23347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476" name="Rectangle 3"/>
          <p:cNvSpPr>
            <a:spLocks noGrp="1" noChangeArrowheads="1"/>
          </p:cNvSpPr>
          <p:nvPr>
            <p:ph type="title"/>
          </p:nvPr>
        </p:nvSpPr>
        <p:spPr/>
        <p:txBody>
          <a:bodyPr/>
          <a:lstStyle/>
          <a:p>
            <a:r>
              <a:rPr lang="en-US">
                <a:latin typeface="Arial" charset="0"/>
              </a:rPr>
              <a:t>Bakery Algorithm</a:t>
            </a:r>
          </a:p>
        </p:txBody>
      </p:sp>
      <p:sp>
        <p:nvSpPr>
          <p:cNvPr id="233477" name="Rectangle 4"/>
          <p:cNvSpPr>
            <a:spLocks noChangeArrowheads="1"/>
          </p:cNvSpPr>
          <p:nvPr/>
        </p:nvSpPr>
        <p:spPr bwMode="auto">
          <a:xfrm>
            <a:off x="1104900" y="1676400"/>
            <a:ext cx="6781800" cy="33020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boolean flag[n];</a:t>
            </a:r>
          </a:p>
          <a:p>
            <a:pPr marL="231775" indent="-231775" eaLnBrk="0" hangingPunct="0">
              <a:lnSpc>
                <a:spcPct val="80000"/>
              </a:lnSpc>
              <a:spcBef>
                <a:spcPct val="20000"/>
              </a:spcBef>
            </a:pPr>
            <a:r>
              <a:rPr lang="en-US" sz="2000">
                <a:solidFill>
                  <a:schemeClr val="folHlink"/>
                </a:solidFill>
                <a:latin typeface="Courier New" charset="0"/>
                <a:cs typeface="Courier New" charset="0"/>
              </a:rPr>
              <a:t>  int label[n];</a:t>
            </a:r>
          </a:p>
          <a:p>
            <a:pPr marL="231775" indent="-231775" eaLnBrk="0" hangingPunct="0">
              <a:lnSpc>
                <a:spcPct val="80000"/>
              </a:lnSpc>
              <a:spcBef>
                <a:spcPct val="20000"/>
              </a:spcBef>
            </a:pP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flag[i]  = true;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label[i] = max(label[0],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a:t>
            </a:r>
            <a:r>
              <a:rPr lang="en-US" sz="2800">
                <a:solidFill>
                  <a:schemeClr val="accent2"/>
                </a:solidFill>
                <a:latin typeface="Symbol" charset="0"/>
              </a:rPr>
              <a:t>$</a:t>
            </a:r>
            <a:r>
              <a:rPr lang="en-US" sz="2000">
                <a:solidFill>
                  <a:schemeClr val="accent2"/>
                </a:solidFill>
                <a:latin typeface="Courier New" charset="0"/>
              </a:rPr>
              <a:t>k flag[k]</a:t>
            </a:r>
          </a:p>
          <a:p>
            <a:pPr marL="231775" indent="-231775" eaLnBrk="0" hangingPunct="0">
              <a:lnSpc>
                <a:spcPct val="80000"/>
              </a:lnSpc>
              <a:spcBef>
                <a:spcPct val="20000"/>
              </a:spcBef>
            </a:pPr>
            <a:r>
              <a:rPr lang="en-US" sz="2000">
                <a:solidFill>
                  <a:schemeClr val="accent2"/>
                </a:solidFill>
                <a:latin typeface="Courier New" charset="0"/>
              </a:rPr>
              <a:t>           &amp;&amp; (label[i],i) &gt; (label[k],k));</a:t>
            </a:r>
            <a:endParaRPr lang="en-US" sz="20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a:t>
            </a:r>
          </a:p>
        </p:txBody>
      </p:sp>
      <p:sp>
        <p:nvSpPr>
          <p:cNvPr id="233478" name="AutoShape 5"/>
          <p:cNvSpPr>
            <a:spLocks noChangeArrowheads="1"/>
          </p:cNvSpPr>
          <p:nvPr/>
        </p:nvSpPr>
        <p:spPr bwMode="auto">
          <a:xfrm>
            <a:off x="2451100" y="3808413"/>
            <a:ext cx="1890713" cy="414337"/>
          </a:xfrm>
          <a:prstGeom prst="wedgeRoundRectCallout">
            <a:avLst>
              <a:gd name="adj1" fmla="val 103148"/>
              <a:gd name="adj2" fmla="val -23544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33479" name="Text Box 6"/>
          <p:cNvSpPr txBox="1">
            <a:spLocks noChangeArrowheads="1"/>
          </p:cNvSpPr>
          <p:nvPr/>
        </p:nvSpPr>
        <p:spPr bwMode="auto">
          <a:xfrm>
            <a:off x="3983038" y="2038350"/>
            <a:ext cx="3259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Someone is interested …</a:t>
            </a:r>
          </a:p>
        </p:txBody>
      </p:sp>
      <p:sp>
        <p:nvSpPr>
          <p:cNvPr id="233480" name="AutoShape 7"/>
          <p:cNvSpPr>
            <a:spLocks noChangeArrowheads="1"/>
          </p:cNvSpPr>
          <p:nvPr/>
        </p:nvSpPr>
        <p:spPr bwMode="auto">
          <a:xfrm>
            <a:off x="2813050" y="4178300"/>
            <a:ext cx="5003800" cy="457200"/>
          </a:xfrm>
          <a:prstGeom prst="wedgeRoundRectCallout">
            <a:avLst>
              <a:gd name="adj1" fmla="val 1935"/>
              <a:gd name="adj2" fmla="val 175694"/>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33481" name="Text Box 8"/>
          <p:cNvSpPr txBox="1">
            <a:spLocks noChangeArrowheads="1"/>
          </p:cNvSpPr>
          <p:nvPr/>
        </p:nvSpPr>
        <p:spPr bwMode="auto">
          <a:xfrm>
            <a:off x="3367088" y="5253038"/>
            <a:ext cx="51292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 whose </a:t>
            </a:r>
            <a:r>
              <a:rPr lang="en-US" sz="2800">
                <a:solidFill>
                  <a:schemeClr val="tx1"/>
                </a:solidFill>
                <a:latin typeface="Arial" charset="0"/>
              </a:rPr>
              <a:t>(label,i) </a:t>
            </a:r>
            <a:r>
              <a:rPr lang="en-US" sz="2800">
                <a:solidFill>
                  <a:srgbClr val="FF0000"/>
                </a:solidFill>
                <a:latin typeface="Arial" charset="0"/>
              </a:rPr>
              <a:t>in lexicographic order is lower</a:t>
            </a:r>
          </a:p>
        </p:txBody>
      </p:sp>
    </p:spTree>
  </p:cSld>
  <p:clrMapOvr>
    <a:masterClrMapping/>
  </p:clrMapOvr>
  <p:transition spd="slow"/>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355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7035F2F-8A3E-AF4D-B70C-CFC2C5CA125F}" type="slidenum">
              <a:rPr lang="ar-SA" sz="1400" b="0">
                <a:solidFill>
                  <a:schemeClr val="tx1"/>
                </a:solidFill>
                <a:latin typeface="Arial" charset="0"/>
                <a:cs typeface="Arial" charset="0"/>
              </a:rPr>
              <a:pPr/>
              <a:t>114</a:t>
            </a:fld>
            <a:endParaRPr lang="en-US" sz="1400" b="0">
              <a:solidFill>
                <a:schemeClr val="tx1"/>
              </a:solidFill>
              <a:latin typeface="Arial" charset="0"/>
              <a:cs typeface="Arial" charset="0"/>
            </a:endParaRPr>
          </a:p>
        </p:txBody>
      </p:sp>
      <p:pic>
        <p:nvPicPr>
          <p:cNvPr id="235523"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4" name="Rectangle 2"/>
          <p:cNvSpPr>
            <a:spLocks noGrp="1" noChangeArrowheads="1"/>
          </p:cNvSpPr>
          <p:nvPr>
            <p:ph type="title"/>
          </p:nvPr>
        </p:nvSpPr>
        <p:spPr/>
        <p:txBody>
          <a:bodyPr/>
          <a:lstStyle/>
          <a:p>
            <a:r>
              <a:rPr lang="en-US">
                <a:latin typeface="Arial" charset="0"/>
              </a:rPr>
              <a:t>Bakery Algorithm</a:t>
            </a:r>
          </a:p>
        </p:txBody>
      </p:sp>
      <p:sp>
        <p:nvSpPr>
          <p:cNvPr id="235525" name="Rectangle 3"/>
          <p:cNvSpPr>
            <a:spLocks noChangeArrowheads="1"/>
          </p:cNvSpPr>
          <p:nvPr/>
        </p:nvSpPr>
        <p:spPr bwMode="auto">
          <a:xfrm>
            <a:off x="1104900" y="2262188"/>
            <a:ext cx="6781800" cy="31289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tx1"/>
                </a:solidFill>
                <a:latin typeface="Courier New" charset="0"/>
                <a:cs typeface="Courier New" charset="0"/>
              </a:rPr>
              <a:t>class Bakery implements Lock</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rgbClr val="000000"/>
                </a:solidFill>
                <a:latin typeface="Courier New" charset="0"/>
                <a:cs typeface="Courier New" charset="0"/>
              </a:rPr>
              <a:t>  </a:t>
            </a:r>
            <a:endParaRPr lang="en-US" sz="20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tx1"/>
                </a:solidFill>
                <a:latin typeface="Courier New" charset="0"/>
                <a:cs typeface="Courier New" charset="0"/>
              </a:rPr>
              <a:t> </a:t>
            </a:r>
            <a:r>
              <a:rPr lang="en-US" sz="2000">
                <a:solidFill>
                  <a:srgbClr val="FF0000"/>
                </a:solidFill>
                <a:latin typeface="Courier New" charset="0"/>
                <a:cs typeface="Courier New" charset="0"/>
              </a:rPr>
              <a:t>   </a:t>
            </a:r>
            <a:r>
              <a:rPr lang="en-US" sz="2000">
                <a:solidFill>
                  <a:schemeClr val="accent2"/>
                </a:solidFill>
                <a:latin typeface="Courier New" charset="0"/>
                <a:cs typeface="Courier New" charset="0"/>
              </a:rPr>
              <a:t>…</a:t>
            </a:r>
          </a:p>
          <a:p>
            <a:pPr marL="231775" indent="-231775" eaLnBrk="0" hangingPunct="0">
              <a:lnSpc>
                <a:spcPct val="80000"/>
              </a:lnSpc>
              <a:spcBef>
                <a:spcPct val="20000"/>
              </a:spcBef>
            </a:pPr>
            <a:endParaRPr lang="en-US" sz="20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tx1"/>
                </a:solidFill>
                <a:latin typeface="Courier New" charset="0"/>
                <a:cs typeface="Courier New" charset="0"/>
              </a:rPr>
              <a:t> public void</a:t>
            </a:r>
            <a:r>
              <a:rPr lang="en-US" sz="2000">
                <a:solidFill>
                  <a:srgbClr val="000000"/>
                </a:solidFill>
                <a:latin typeface="Courier New" charset="0"/>
                <a:cs typeface="Courier New" charset="0"/>
              </a:rPr>
              <a:t> </a:t>
            </a:r>
            <a:r>
              <a:rPr lang="en-US" sz="2000">
                <a:solidFill>
                  <a:schemeClr val="accent2"/>
                </a:solidFill>
                <a:latin typeface="Courier New" charset="0"/>
                <a:cs typeface="Courier New" charset="0"/>
              </a:rPr>
              <a:t>unlock() {  </a:t>
            </a:r>
            <a:endParaRPr lang="en-US" sz="2000">
              <a:solidFill>
                <a:srgbClr val="FF0000"/>
              </a:solidFill>
              <a:latin typeface="Courier New" charset="0"/>
              <a:cs typeface="Courier New" charset="0"/>
            </a:endParaRPr>
          </a:p>
          <a:p>
            <a:pPr marL="231775" indent="-231775" eaLnBrk="0" hangingPunct="0">
              <a:lnSpc>
                <a:spcPct val="80000"/>
              </a:lnSpc>
              <a:spcBef>
                <a:spcPct val="20000"/>
              </a:spcBef>
            </a:pPr>
            <a:r>
              <a:rPr lang="en-US" sz="2000">
                <a:solidFill>
                  <a:srgbClr val="FF0000"/>
                </a:solidFill>
                <a:latin typeface="Courier New" charset="0"/>
                <a:cs typeface="Courier New" charset="0"/>
              </a:rPr>
              <a:t>   </a:t>
            </a:r>
            <a:r>
              <a:rPr lang="en-US" sz="2000">
                <a:solidFill>
                  <a:schemeClr val="accent2"/>
                </a:solidFill>
                <a:latin typeface="Courier New" charset="0"/>
                <a:cs typeface="Courier New" charset="0"/>
              </a:rPr>
              <a:t>flag[i] = </a:t>
            </a:r>
            <a:r>
              <a:rPr lang="en-US" sz="2000">
                <a:solidFill>
                  <a:schemeClr val="tx1"/>
                </a:solidFill>
                <a:latin typeface="Courier New" charset="0"/>
                <a:cs typeface="Courier New" charset="0"/>
              </a:rPr>
              <a:t>false</a:t>
            </a:r>
            <a:r>
              <a:rPr lang="en-US" sz="2000">
                <a:solidFill>
                  <a:schemeClr val="accent2"/>
                </a:solidFill>
                <a:latin typeface="Courier New" charset="0"/>
                <a:cs typeface="Courier New" charset="0"/>
              </a:rPr>
              <a:t>;</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a:t>
            </a:r>
          </a:p>
          <a:p>
            <a:pPr marL="231775" indent="-231775" eaLnBrk="0" hangingPunct="0">
              <a:lnSpc>
                <a:spcPct val="80000"/>
              </a:lnSpc>
              <a:spcBef>
                <a:spcPct val="20000"/>
              </a:spcBef>
            </a:pPr>
            <a:endParaRPr lang="en-US" sz="2000">
              <a:solidFill>
                <a:schemeClr val="accent2"/>
              </a:solidFill>
              <a:latin typeface="Courier New" charset="0"/>
              <a:cs typeface="Courier New" charset="0"/>
            </a:endParaRPr>
          </a:p>
        </p:txBody>
      </p:sp>
    </p:spTree>
  </p:cSld>
  <p:clrMapOvr>
    <a:masterClrMapping/>
  </p:clrMapOvr>
  <p:transition spd="slow"/>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375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6365C84-5B7A-2C46-84F3-C8DFEE88B7F2}" type="slidenum">
              <a:rPr lang="ar-SA" sz="1400" b="0">
                <a:solidFill>
                  <a:schemeClr val="tx1"/>
                </a:solidFill>
                <a:latin typeface="Arial" charset="0"/>
                <a:cs typeface="Arial" charset="0"/>
              </a:rPr>
              <a:pPr/>
              <a:t>115</a:t>
            </a:fld>
            <a:endParaRPr lang="en-US" sz="1400" b="0">
              <a:solidFill>
                <a:schemeClr val="tx1"/>
              </a:solidFill>
              <a:latin typeface="Arial" charset="0"/>
              <a:cs typeface="Arial" charset="0"/>
            </a:endParaRPr>
          </a:p>
        </p:txBody>
      </p:sp>
      <p:pic>
        <p:nvPicPr>
          <p:cNvPr id="23757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572" name="Rectangle 3"/>
          <p:cNvSpPr>
            <a:spLocks noGrp="1" noChangeArrowheads="1"/>
          </p:cNvSpPr>
          <p:nvPr>
            <p:ph type="title"/>
          </p:nvPr>
        </p:nvSpPr>
        <p:spPr/>
        <p:txBody>
          <a:bodyPr/>
          <a:lstStyle/>
          <a:p>
            <a:r>
              <a:rPr lang="en-US">
                <a:latin typeface="Arial" charset="0"/>
              </a:rPr>
              <a:t>Bakery Algorithm</a:t>
            </a:r>
          </a:p>
        </p:txBody>
      </p:sp>
      <p:sp>
        <p:nvSpPr>
          <p:cNvPr id="237573" name="Rectangle 4"/>
          <p:cNvSpPr>
            <a:spLocks noChangeArrowheads="1"/>
          </p:cNvSpPr>
          <p:nvPr/>
        </p:nvSpPr>
        <p:spPr bwMode="auto">
          <a:xfrm>
            <a:off x="1104900" y="2262188"/>
            <a:ext cx="6781800" cy="31289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tx1"/>
                </a:solidFill>
                <a:latin typeface="Courier New" charset="0"/>
                <a:cs typeface="Courier New" charset="0"/>
              </a:rPr>
              <a:t> </a:t>
            </a:r>
            <a:r>
              <a:rPr lang="en-US" sz="2000">
                <a:solidFill>
                  <a:schemeClr val="folHlink"/>
                </a:solidFill>
                <a:latin typeface="Courier New" charset="0"/>
                <a:cs typeface="Courier New" charset="0"/>
              </a:rPr>
              <a:t>public void unlock() {  </a:t>
            </a:r>
          </a:p>
          <a:p>
            <a:pPr marL="231775" indent="-231775" eaLnBrk="0" hangingPunct="0">
              <a:lnSpc>
                <a:spcPct val="80000"/>
              </a:lnSpc>
              <a:spcBef>
                <a:spcPct val="20000"/>
              </a:spcBef>
            </a:pPr>
            <a:r>
              <a:rPr lang="en-US" sz="2000">
                <a:solidFill>
                  <a:srgbClr val="FF0000"/>
                </a:solidFill>
                <a:latin typeface="Courier New" charset="0"/>
                <a:cs typeface="Courier New" charset="0"/>
              </a:rPr>
              <a:t>   </a:t>
            </a:r>
            <a:r>
              <a:rPr lang="en-US" sz="2000">
                <a:solidFill>
                  <a:schemeClr val="accent2"/>
                </a:solidFill>
                <a:latin typeface="Courier New" charset="0"/>
                <a:cs typeface="Courier New" charset="0"/>
              </a:rPr>
              <a:t>flag[i] = </a:t>
            </a:r>
            <a:r>
              <a:rPr lang="en-US" sz="2000">
                <a:solidFill>
                  <a:schemeClr val="tx1"/>
                </a:solidFill>
                <a:latin typeface="Courier New" charset="0"/>
                <a:cs typeface="Courier New" charset="0"/>
              </a:rPr>
              <a:t>false</a:t>
            </a:r>
            <a:r>
              <a:rPr lang="en-US" sz="2000">
                <a:solidFill>
                  <a:schemeClr val="accent2"/>
                </a:solidFill>
                <a:latin typeface="Courier New" charset="0"/>
                <a:cs typeface="Courier New" charset="0"/>
              </a:rPr>
              <a:t>;</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a:t>
            </a:r>
          </a:p>
          <a:p>
            <a:pPr marL="231775" indent="-231775" eaLnBrk="0" hangingPunct="0">
              <a:lnSpc>
                <a:spcPct val="80000"/>
              </a:lnSpc>
              <a:spcBef>
                <a:spcPct val="20000"/>
              </a:spcBef>
            </a:pPr>
            <a:r>
              <a:rPr lang="en-US" sz="2000">
                <a:solidFill>
                  <a:schemeClr val="folHlink"/>
                </a:solidFill>
                <a:latin typeface="Courier New" charset="0"/>
                <a:cs typeface="Courier New" charset="0"/>
              </a:rPr>
              <a:t>}</a:t>
            </a:r>
          </a:p>
          <a:p>
            <a:pPr marL="231775" indent="-231775" eaLnBrk="0" hangingPunct="0">
              <a:lnSpc>
                <a:spcPct val="80000"/>
              </a:lnSpc>
              <a:spcBef>
                <a:spcPct val="20000"/>
              </a:spcBef>
            </a:pPr>
            <a:endParaRPr lang="en-US" sz="2000">
              <a:solidFill>
                <a:schemeClr val="folHlink"/>
              </a:solidFill>
              <a:latin typeface="Courier New" charset="0"/>
              <a:cs typeface="Courier New" charset="0"/>
            </a:endParaRPr>
          </a:p>
        </p:txBody>
      </p:sp>
      <p:sp>
        <p:nvSpPr>
          <p:cNvPr id="237574" name="AutoShape 6"/>
          <p:cNvSpPr>
            <a:spLocks noChangeArrowheads="1"/>
          </p:cNvSpPr>
          <p:nvPr/>
        </p:nvSpPr>
        <p:spPr bwMode="auto">
          <a:xfrm>
            <a:off x="1449388" y="3706813"/>
            <a:ext cx="2892425" cy="442912"/>
          </a:xfrm>
          <a:prstGeom prst="wedgeRoundRectCallout">
            <a:avLst>
              <a:gd name="adj1" fmla="val 99782"/>
              <a:gd name="adj2" fmla="val -226704"/>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37575" name="Text Box 7"/>
          <p:cNvSpPr txBox="1">
            <a:spLocks noChangeArrowheads="1"/>
          </p:cNvSpPr>
          <p:nvPr/>
        </p:nvSpPr>
        <p:spPr bwMode="auto">
          <a:xfrm>
            <a:off x="5202238" y="2366963"/>
            <a:ext cx="3259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No longer interested</a:t>
            </a:r>
          </a:p>
        </p:txBody>
      </p:sp>
      <p:sp>
        <p:nvSpPr>
          <p:cNvPr id="1110024" name="Text Box 8"/>
          <p:cNvSpPr txBox="1">
            <a:spLocks noChangeArrowheads="1"/>
          </p:cNvSpPr>
          <p:nvPr/>
        </p:nvSpPr>
        <p:spPr bwMode="auto">
          <a:xfrm>
            <a:off x="2041525" y="4799013"/>
            <a:ext cx="5126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a:solidFill>
                  <a:srgbClr val="FF0000"/>
                </a:solidFill>
                <a:latin typeface="Arial" charset="0"/>
              </a:rPr>
              <a:t>labels are always increasing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0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2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396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8991DAC-F3A4-4E4E-8DF7-FBEACC92A77C}" type="slidenum">
              <a:rPr lang="ar-SA" sz="1400" b="0">
                <a:solidFill>
                  <a:schemeClr val="tx1"/>
                </a:solidFill>
                <a:latin typeface="Arial" charset="0"/>
                <a:cs typeface="Arial" charset="0"/>
              </a:rPr>
              <a:pPr/>
              <a:t>116</a:t>
            </a:fld>
            <a:endParaRPr lang="en-US" sz="1400" b="0">
              <a:solidFill>
                <a:schemeClr val="tx1"/>
              </a:solidFill>
              <a:latin typeface="Arial" charset="0"/>
              <a:cs typeface="Arial" charset="0"/>
            </a:endParaRPr>
          </a:p>
        </p:txBody>
      </p:sp>
      <p:pic>
        <p:nvPicPr>
          <p:cNvPr id="239619"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620" name="Rectangle 2"/>
          <p:cNvSpPr>
            <a:spLocks noGrp="1" noChangeArrowheads="1"/>
          </p:cNvSpPr>
          <p:nvPr>
            <p:ph type="title"/>
          </p:nvPr>
        </p:nvSpPr>
        <p:spPr/>
        <p:txBody>
          <a:bodyPr/>
          <a:lstStyle/>
          <a:p>
            <a:r>
              <a:rPr lang="en-US">
                <a:latin typeface="Arial" charset="0"/>
              </a:rPr>
              <a:t>No Deadlock</a:t>
            </a:r>
          </a:p>
        </p:txBody>
      </p:sp>
      <p:sp>
        <p:nvSpPr>
          <p:cNvPr id="239621" name="Rectangle 3"/>
          <p:cNvSpPr>
            <a:spLocks noGrp="1" noChangeArrowheads="1"/>
          </p:cNvSpPr>
          <p:nvPr>
            <p:ph type="body" idx="1"/>
          </p:nvPr>
        </p:nvSpPr>
        <p:spPr/>
        <p:txBody>
          <a:bodyPr/>
          <a:lstStyle/>
          <a:p>
            <a:r>
              <a:rPr lang="en-US" dirty="0">
                <a:latin typeface="Arial" charset="0"/>
              </a:rPr>
              <a:t>There is always one thread with earliest label</a:t>
            </a:r>
          </a:p>
          <a:p>
            <a:r>
              <a:rPr lang="en-US" dirty="0">
                <a:latin typeface="Arial" charset="0"/>
              </a:rPr>
              <a:t>Ties are impossible (why</a:t>
            </a:r>
            <a:r>
              <a:rPr lang="en-US" dirty="0" smtClean="0">
                <a:latin typeface="Arial" charset="0"/>
              </a:rPr>
              <a:t>?)</a:t>
            </a:r>
          </a:p>
          <a:p>
            <a:endParaRPr lang="en-US" dirty="0">
              <a:latin typeface="Arial" charset="0"/>
            </a:endParaRPr>
          </a:p>
          <a:p>
            <a:endParaRPr lang="en-US" dirty="0" smtClean="0">
              <a:latin typeface="Arial" charset="0"/>
            </a:endParaRPr>
          </a:p>
          <a:p>
            <a:r>
              <a:rPr lang="ko-KR" altLang="en-US" dirty="0" smtClean="0">
                <a:latin typeface="Arial" charset="0"/>
              </a:rPr>
              <a:t>교재 증명과정 꼭 해보기</a:t>
            </a:r>
            <a:endParaRPr lang="en-US" dirty="0">
              <a:latin typeface="Arial" charset="0"/>
            </a:endParaRPr>
          </a:p>
        </p:txBody>
      </p:sp>
    </p:spTree>
  </p:cSld>
  <p:clrMapOvr>
    <a:masterClrMapping/>
  </p:clrMapOvr>
  <p:transition spd="slow"/>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rPr>
              <a:t>Art of Multiprocessor Programming</a:t>
            </a:r>
          </a:p>
        </p:txBody>
      </p:sp>
      <p:sp>
        <p:nvSpPr>
          <p:cNvPr id="24166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7666277-08DF-2243-80E3-D3FD55418916}" type="slidenum">
              <a:rPr lang="ar-SA" sz="1400" b="0">
                <a:solidFill>
                  <a:schemeClr val="tx1"/>
                </a:solidFill>
                <a:latin typeface="Arial" charset="0"/>
                <a:cs typeface="Arial" charset="0"/>
              </a:rPr>
              <a:pPr/>
              <a:t>117</a:t>
            </a:fld>
            <a:endParaRPr lang="en-US" sz="1400" b="0">
              <a:solidFill>
                <a:schemeClr val="tx1"/>
              </a:solidFill>
              <a:latin typeface="Arial" charset="0"/>
              <a:cs typeface="Arial" charset="0"/>
            </a:endParaRPr>
          </a:p>
        </p:txBody>
      </p:sp>
      <p:pic>
        <p:nvPicPr>
          <p:cNvPr id="241667"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668" name="Rectangle 2"/>
          <p:cNvSpPr>
            <a:spLocks noGrp="1" noChangeArrowheads="1"/>
          </p:cNvSpPr>
          <p:nvPr>
            <p:ph type="title"/>
          </p:nvPr>
        </p:nvSpPr>
        <p:spPr/>
        <p:txBody>
          <a:bodyPr/>
          <a:lstStyle/>
          <a:p>
            <a:r>
              <a:rPr lang="en-US">
                <a:latin typeface="Arial" charset="0"/>
              </a:rPr>
              <a:t>First-Come-First-Served</a:t>
            </a:r>
          </a:p>
        </p:txBody>
      </p:sp>
      <p:sp>
        <p:nvSpPr>
          <p:cNvPr id="241669" name="Rectangle 3"/>
          <p:cNvSpPr>
            <a:spLocks noGrp="1" noChangeArrowheads="1"/>
          </p:cNvSpPr>
          <p:nvPr>
            <p:ph type="body" sz="half" idx="1"/>
          </p:nvPr>
        </p:nvSpPr>
        <p:spPr>
          <a:xfrm>
            <a:off x="685800" y="1981200"/>
            <a:ext cx="5308600" cy="4114800"/>
          </a:xfrm>
        </p:spPr>
        <p:txBody>
          <a:bodyPr/>
          <a:lstStyle/>
          <a:p>
            <a:r>
              <a:rPr lang="en-US" dirty="0">
                <a:latin typeface="Arial" charset="0"/>
              </a:rPr>
              <a:t>If </a:t>
            </a:r>
            <a:r>
              <a:rPr lang="en-US" dirty="0">
                <a:solidFill>
                  <a:schemeClr val="tx1"/>
                </a:solidFill>
                <a:latin typeface="Arial" charset="0"/>
              </a:rPr>
              <a:t>D</a:t>
            </a:r>
            <a:r>
              <a:rPr lang="en-US" baseline="-25000" dirty="0">
                <a:solidFill>
                  <a:schemeClr val="tx1"/>
                </a:solidFill>
                <a:latin typeface="Arial" charset="0"/>
              </a:rPr>
              <a:t>A</a:t>
            </a:r>
            <a:r>
              <a:rPr lang="en-US" dirty="0">
                <a:solidFill>
                  <a:schemeClr val="tx1"/>
                </a:solidFill>
                <a:latin typeface="Arial" charset="0"/>
              </a:rPr>
              <a:t> </a:t>
            </a:r>
            <a:r>
              <a:rPr lang="en-US" sz="2000" dirty="0">
                <a:solidFill>
                  <a:schemeClr val="tx1"/>
                </a:solidFill>
                <a:latin typeface="Arial" charset="0"/>
                <a:sym typeface="Wingdings" charset="0"/>
              </a:rPr>
              <a:t></a:t>
            </a:r>
            <a:r>
              <a:rPr lang="en-US" dirty="0">
                <a:solidFill>
                  <a:schemeClr val="tx1"/>
                </a:solidFill>
                <a:latin typeface="Arial" charset="0"/>
              </a:rPr>
              <a:t> D</a:t>
            </a:r>
            <a:r>
              <a:rPr lang="en-US" baseline="-25000" dirty="0">
                <a:solidFill>
                  <a:schemeClr val="tx1"/>
                </a:solidFill>
                <a:latin typeface="Arial" charset="0"/>
              </a:rPr>
              <a:t>B </a:t>
            </a:r>
            <a:r>
              <a:rPr lang="en-US" dirty="0">
                <a:latin typeface="Arial" charset="0"/>
              </a:rPr>
              <a:t>then</a:t>
            </a:r>
          </a:p>
          <a:p>
            <a:pPr lvl="1"/>
            <a:r>
              <a:rPr lang="en-US" dirty="0" smtClean="0">
                <a:solidFill>
                  <a:schemeClr val="tx1"/>
                </a:solidFill>
                <a:latin typeface="Arial" charset="0"/>
                <a:cs typeface="Arial" charset="0"/>
              </a:rPr>
              <a:t>A</a:t>
            </a:r>
            <a:r>
              <a:rPr lang="fr-FR" altLang="ja-JP" dirty="0" smtClean="0">
                <a:latin typeface="Arial" charset="0"/>
                <a:cs typeface="Arial" charset="0"/>
              </a:rPr>
              <a:t>'</a:t>
            </a:r>
            <a:r>
              <a:rPr lang="en-US" altLang="ja-JP" dirty="0" smtClean="0">
                <a:latin typeface="Arial" charset="0"/>
                <a:cs typeface="Arial" charset="0"/>
              </a:rPr>
              <a:t>s </a:t>
            </a:r>
            <a:r>
              <a:rPr lang="en-US" altLang="ja-JP" dirty="0">
                <a:latin typeface="Arial" charset="0"/>
                <a:cs typeface="Arial" charset="0"/>
              </a:rPr>
              <a:t>label is smaller</a:t>
            </a:r>
          </a:p>
          <a:p>
            <a:r>
              <a:rPr lang="en-US" dirty="0">
                <a:latin typeface="Arial" charset="0"/>
              </a:rPr>
              <a:t>And:</a:t>
            </a:r>
          </a:p>
          <a:p>
            <a:pPr lvl="1"/>
            <a:r>
              <a:rPr lang="en-US" dirty="0">
                <a:solidFill>
                  <a:schemeClr val="tx1"/>
                </a:solidFill>
                <a:latin typeface="Arial" charset="0"/>
                <a:cs typeface="Arial" charset="0"/>
              </a:rPr>
              <a:t> </a:t>
            </a:r>
            <a:r>
              <a:rPr lang="en-US" dirty="0" err="1">
                <a:solidFill>
                  <a:schemeClr val="tx1"/>
                </a:solidFill>
                <a:latin typeface="Arial" charset="0"/>
                <a:cs typeface="Arial" charset="0"/>
              </a:rPr>
              <a:t>write</a:t>
            </a:r>
            <a:r>
              <a:rPr lang="en-US" baseline="-25000" dirty="0" err="1">
                <a:solidFill>
                  <a:schemeClr val="tx1"/>
                </a:solidFill>
                <a:latin typeface="Arial" charset="0"/>
                <a:cs typeface="Arial" charset="0"/>
              </a:rPr>
              <a:t>A</a:t>
            </a:r>
            <a:r>
              <a:rPr lang="en-US" dirty="0">
                <a:solidFill>
                  <a:schemeClr val="tx1"/>
                </a:solidFill>
                <a:latin typeface="Arial" charset="0"/>
                <a:cs typeface="Arial" charset="0"/>
              </a:rPr>
              <a:t>(label[A]) </a:t>
            </a:r>
            <a:r>
              <a:rPr lang="en-US" sz="1400" dirty="0">
                <a:solidFill>
                  <a:schemeClr val="tx1"/>
                </a:solidFill>
                <a:latin typeface="Arial" charset="0"/>
                <a:cs typeface="Arial" charset="0"/>
                <a:sym typeface="Wingdings" charset="0"/>
              </a:rPr>
              <a:t></a:t>
            </a:r>
          </a:p>
          <a:p>
            <a:pPr lvl="1"/>
            <a:r>
              <a:rPr lang="en-US" dirty="0">
                <a:solidFill>
                  <a:schemeClr val="tx1"/>
                </a:solidFill>
                <a:latin typeface="Arial" charset="0"/>
                <a:cs typeface="Arial" charset="0"/>
              </a:rPr>
              <a:t> </a:t>
            </a:r>
            <a:r>
              <a:rPr lang="en-US" dirty="0" err="1">
                <a:solidFill>
                  <a:schemeClr val="tx1"/>
                </a:solidFill>
                <a:latin typeface="Arial" charset="0"/>
                <a:cs typeface="Arial" charset="0"/>
              </a:rPr>
              <a:t>read</a:t>
            </a:r>
            <a:r>
              <a:rPr lang="en-US" baseline="-25000" dirty="0" err="1">
                <a:solidFill>
                  <a:schemeClr val="tx1"/>
                </a:solidFill>
                <a:latin typeface="Arial" charset="0"/>
                <a:cs typeface="Arial" charset="0"/>
              </a:rPr>
              <a:t>B</a:t>
            </a:r>
            <a:r>
              <a:rPr lang="en-US" dirty="0">
                <a:solidFill>
                  <a:schemeClr val="tx1"/>
                </a:solidFill>
                <a:latin typeface="Arial" charset="0"/>
                <a:cs typeface="Arial" charset="0"/>
              </a:rPr>
              <a:t>(label[A]) </a:t>
            </a:r>
            <a:r>
              <a:rPr lang="en-US" sz="1400" dirty="0">
                <a:solidFill>
                  <a:schemeClr val="tx1"/>
                </a:solidFill>
                <a:latin typeface="Arial" charset="0"/>
                <a:cs typeface="Arial" charset="0"/>
                <a:sym typeface="Wingdings" charset="0"/>
              </a:rPr>
              <a:t></a:t>
            </a:r>
            <a:r>
              <a:rPr lang="en-US" dirty="0">
                <a:solidFill>
                  <a:schemeClr val="tx1"/>
                </a:solidFill>
                <a:latin typeface="Arial" charset="0"/>
                <a:cs typeface="Arial" charset="0"/>
              </a:rPr>
              <a:t> </a:t>
            </a:r>
          </a:p>
          <a:p>
            <a:pPr lvl="1"/>
            <a:r>
              <a:rPr lang="en-US" dirty="0" err="1">
                <a:solidFill>
                  <a:schemeClr val="tx1"/>
                </a:solidFill>
                <a:latin typeface="Arial" charset="0"/>
                <a:cs typeface="Arial" charset="0"/>
              </a:rPr>
              <a:t>write</a:t>
            </a:r>
            <a:r>
              <a:rPr lang="en-US" baseline="-25000" dirty="0" err="1">
                <a:solidFill>
                  <a:schemeClr val="tx1"/>
                </a:solidFill>
                <a:latin typeface="Arial" charset="0"/>
                <a:cs typeface="Arial" charset="0"/>
              </a:rPr>
              <a:t>B</a:t>
            </a:r>
            <a:r>
              <a:rPr lang="en-US" dirty="0">
                <a:solidFill>
                  <a:schemeClr val="tx1"/>
                </a:solidFill>
                <a:latin typeface="Arial" charset="0"/>
                <a:cs typeface="Arial" charset="0"/>
              </a:rPr>
              <a:t>(label[B]) </a:t>
            </a:r>
            <a:r>
              <a:rPr lang="en-US" sz="1400" dirty="0">
                <a:solidFill>
                  <a:schemeClr val="tx1"/>
                </a:solidFill>
                <a:latin typeface="Arial" charset="0"/>
                <a:cs typeface="Arial" charset="0"/>
                <a:sym typeface="Wingdings" charset="0"/>
              </a:rPr>
              <a:t></a:t>
            </a:r>
            <a:r>
              <a:rPr lang="en-US" dirty="0">
                <a:solidFill>
                  <a:schemeClr val="tx1"/>
                </a:solidFill>
                <a:latin typeface="Arial" charset="0"/>
                <a:cs typeface="Arial" charset="0"/>
              </a:rPr>
              <a:t> </a:t>
            </a:r>
            <a:r>
              <a:rPr lang="en-US" dirty="0" err="1">
                <a:solidFill>
                  <a:schemeClr val="tx1"/>
                </a:solidFill>
                <a:latin typeface="Arial" charset="0"/>
                <a:cs typeface="Arial" charset="0"/>
              </a:rPr>
              <a:t>read</a:t>
            </a:r>
            <a:r>
              <a:rPr lang="en-US" baseline="-25000" dirty="0" err="1">
                <a:solidFill>
                  <a:schemeClr val="tx1"/>
                </a:solidFill>
                <a:latin typeface="Arial" charset="0"/>
                <a:cs typeface="Arial" charset="0"/>
              </a:rPr>
              <a:t>B</a:t>
            </a:r>
            <a:r>
              <a:rPr lang="en-US" dirty="0">
                <a:solidFill>
                  <a:schemeClr val="tx1"/>
                </a:solidFill>
                <a:latin typeface="Arial" charset="0"/>
                <a:cs typeface="Arial" charset="0"/>
              </a:rPr>
              <a:t>(flag[A])</a:t>
            </a:r>
          </a:p>
          <a:p>
            <a:r>
              <a:rPr lang="en-US" dirty="0">
                <a:latin typeface="Arial" charset="0"/>
              </a:rPr>
              <a:t>So </a:t>
            </a:r>
            <a:r>
              <a:rPr lang="en-US" dirty="0">
                <a:solidFill>
                  <a:schemeClr val="tx1"/>
                </a:solidFill>
                <a:latin typeface="Arial" charset="0"/>
              </a:rPr>
              <a:t>B</a:t>
            </a:r>
            <a:r>
              <a:rPr lang="en-US" dirty="0">
                <a:latin typeface="Arial" charset="0"/>
              </a:rPr>
              <a:t> sees</a:t>
            </a:r>
          </a:p>
          <a:p>
            <a:pPr lvl="1"/>
            <a:r>
              <a:rPr lang="en-US" dirty="0">
                <a:latin typeface="Arial" charset="0"/>
                <a:cs typeface="Arial" charset="0"/>
              </a:rPr>
              <a:t>smaller label for </a:t>
            </a:r>
            <a:r>
              <a:rPr lang="en-US" dirty="0">
                <a:solidFill>
                  <a:schemeClr val="tx1"/>
                </a:solidFill>
                <a:latin typeface="Arial" charset="0"/>
                <a:cs typeface="Arial" charset="0"/>
              </a:rPr>
              <a:t>A</a:t>
            </a:r>
            <a:r>
              <a:rPr lang="en-US" dirty="0">
                <a:latin typeface="Arial" charset="0"/>
                <a:cs typeface="Arial" charset="0"/>
              </a:rPr>
              <a:t> </a:t>
            </a:r>
          </a:p>
          <a:p>
            <a:pPr lvl="1"/>
            <a:r>
              <a:rPr lang="en-US" dirty="0">
                <a:latin typeface="Arial" charset="0"/>
                <a:cs typeface="Arial" charset="0"/>
              </a:rPr>
              <a:t> locked out while </a:t>
            </a:r>
            <a:r>
              <a:rPr lang="en-US" dirty="0">
                <a:solidFill>
                  <a:schemeClr val="tx1"/>
                </a:solidFill>
                <a:latin typeface="Arial" charset="0"/>
                <a:cs typeface="Arial" charset="0"/>
              </a:rPr>
              <a:t>flag[A]</a:t>
            </a:r>
            <a:r>
              <a:rPr lang="en-US" dirty="0">
                <a:latin typeface="Arial" charset="0"/>
                <a:cs typeface="Arial" charset="0"/>
              </a:rPr>
              <a:t> is true</a:t>
            </a:r>
          </a:p>
        </p:txBody>
      </p:sp>
      <p:sp>
        <p:nvSpPr>
          <p:cNvPr id="241670" name="Rectangle 6"/>
          <p:cNvSpPr>
            <a:spLocks noChangeArrowheads="1"/>
          </p:cNvSpPr>
          <p:nvPr/>
        </p:nvSpPr>
        <p:spPr bwMode="auto">
          <a:xfrm>
            <a:off x="4557713" y="1597025"/>
            <a:ext cx="4406900" cy="2508250"/>
          </a:xfrm>
          <a:prstGeom prst="rect">
            <a:avLst/>
          </a:prstGeom>
          <a:solidFill>
            <a:srgbClr val="FFFFCC"/>
          </a:solidFill>
          <a:ln w="9525">
            <a:solidFill>
              <a:srgbClr val="FF0000"/>
            </a:solidFill>
            <a:miter lim="800000"/>
            <a:headEnd/>
            <a:tailEnd/>
          </a:ln>
        </p:spPr>
        <p:txBody>
          <a:bodyPr>
            <a:spAutoFit/>
          </a:bodyPr>
          <a:lstStyle/>
          <a:p>
            <a:pPr marL="231775" indent="-231775" eaLnBrk="0" hangingPunct="0">
              <a:lnSpc>
                <a:spcPct val="80000"/>
              </a:lnSpc>
              <a:spcBef>
                <a:spcPct val="20000"/>
              </a:spcBef>
            </a:pPr>
            <a:r>
              <a:rPr lang="en-US" sz="1600">
                <a:solidFill>
                  <a:schemeClr val="tx1"/>
                </a:solidFill>
                <a:latin typeface="Courier New" charset="0"/>
                <a:cs typeface="Courier New" charset="0"/>
              </a:rPr>
              <a:t>class Bakery implements Lock</a:t>
            </a:r>
            <a:r>
              <a:rPr lang="en-US" sz="1600">
                <a:solidFill>
                  <a:schemeClr val="accent2"/>
                </a:solidFill>
                <a:latin typeface="Courier New" charset="0"/>
                <a:cs typeface="Courier New" charset="0"/>
              </a:rPr>
              <a:t> {</a:t>
            </a:r>
          </a:p>
          <a:p>
            <a:pPr marL="231775" indent="-231775" eaLnBrk="0" hangingPunct="0">
              <a:lnSpc>
                <a:spcPct val="80000"/>
              </a:lnSpc>
              <a:spcBef>
                <a:spcPct val="20000"/>
              </a:spcBef>
            </a:pPr>
            <a:endParaRPr lang="en-US" sz="1600">
              <a:solidFill>
                <a:schemeClr val="tx1"/>
              </a:solidFill>
              <a:latin typeface="Courier New" charset="0"/>
              <a:cs typeface="Courier New" charset="0"/>
            </a:endParaRPr>
          </a:p>
          <a:p>
            <a:pPr marL="231775" indent="-231775" eaLnBrk="0" hangingPunct="0">
              <a:lnSpc>
                <a:spcPct val="80000"/>
              </a:lnSpc>
              <a:spcBef>
                <a:spcPct val="20000"/>
              </a:spcBef>
            </a:pPr>
            <a:r>
              <a:rPr lang="en-US" sz="1600">
                <a:solidFill>
                  <a:schemeClr val="tx1"/>
                </a:solidFill>
                <a:latin typeface="Courier New" charset="0"/>
                <a:cs typeface="Courier New" charset="0"/>
              </a:rPr>
              <a:t>public void</a:t>
            </a: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lock() {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flag[i]  =</a:t>
            </a:r>
            <a:r>
              <a:rPr lang="en-US" sz="1600">
                <a:solidFill>
                  <a:srgbClr val="000000"/>
                </a:solidFill>
                <a:latin typeface="Courier New" charset="0"/>
                <a:cs typeface="Courier New" charset="0"/>
              </a:rPr>
              <a:t> </a:t>
            </a:r>
            <a:r>
              <a:rPr lang="en-US" sz="1600">
                <a:solidFill>
                  <a:schemeClr val="tx1"/>
                </a:solidFill>
                <a:latin typeface="Courier New" charset="0"/>
                <a:cs typeface="Courier New" charset="0"/>
              </a:rPr>
              <a:t>true</a:t>
            </a:r>
            <a:r>
              <a:rPr lang="en-US" sz="1600">
                <a:solidFill>
                  <a:schemeClr val="accent2"/>
                </a:solidFill>
                <a:latin typeface="Courier New" charset="0"/>
                <a:cs typeface="Courier New" charset="0"/>
              </a:rPr>
              <a:t>;</a:t>
            </a:r>
            <a:r>
              <a:rPr lang="en-US" sz="1600">
                <a:solidFill>
                  <a:srgbClr val="000000"/>
                </a:solidFill>
                <a:latin typeface="Courier New" charset="0"/>
                <a:cs typeface="Courier New" charset="0"/>
              </a:rPr>
              <a:t>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FF0000"/>
                </a:solidFill>
                <a:latin typeface="Courier New" charset="0"/>
                <a:cs typeface="Courier New" charset="0"/>
              </a:rPr>
              <a:t>  </a:t>
            </a:r>
            <a:r>
              <a:rPr lang="en-US" sz="1600">
                <a:solidFill>
                  <a:schemeClr val="accent2"/>
                </a:solidFill>
                <a:latin typeface="Courier New" charset="0"/>
                <a:cs typeface="Courier New" charset="0"/>
              </a:rPr>
              <a:t>label[i] = </a:t>
            </a:r>
            <a:r>
              <a:rPr lang="en-US" sz="1600">
                <a:solidFill>
                  <a:schemeClr val="tx1"/>
                </a:solidFill>
                <a:latin typeface="Courier New" charset="0"/>
                <a:cs typeface="Courier New" charset="0"/>
              </a:rPr>
              <a:t>max</a:t>
            </a:r>
            <a:r>
              <a:rPr lang="en-US" sz="1600">
                <a:solidFill>
                  <a:schemeClr val="accent2"/>
                </a:solidFill>
                <a:latin typeface="Courier New" charset="0"/>
                <a:cs typeface="Courier New" charset="0"/>
              </a:rPr>
              <a:t>(label[0],</a:t>
            </a:r>
          </a:p>
          <a:p>
            <a:pPr marL="231775" indent="-231775" eaLnBrk="0" hangingPunct="0">
              <a:lnSpc>
                <a:spcPct val="80000"/>
              </a:lnSpc>
              <a:spcBef>
                <a:spcPct val="20000"/>
              </a:spcBef>
            </a:pPr>
            <a:r>
              <a:rPr lang="en-US" sz="1600">
                <a:solidFill>
                  <a:schemeClr val="accent2"/>
                </a:solidFill>
                <a:latin typeface="Courier New" charset="0"/>
                <a:cs typeface="Courier New" charset="0"/>
              </a:rPr>
              <a:t>                 …,label[n-1])+1;</a:t>
            </a:r>
          </a:p>
          <a:p>
            <a:pPr marL="231775" indent="-231775" eaLnBrk="0" hangingPunct="0">
              <a:lnSpc>
                <a:spcPct val="80000"/>
              </a:lnSpc>
              <a:spcBef>
                <a:spcPct val="20000"/>
              </a:spcBef>
            </a:pPr>
            <a:r>
              <a:rPr lang="en-US" sz="1600">
                <a:solidFill>
                  <a:schemeClr val="accent2"/>
                </a:solidFill>
                <a:latin typeface="Courier New" charset="0"/>
                <a:cs typeface="Courier New" charset="0"/>
              </a:rPr>
              <a:t>  </a:t>
            </a:r>
            <a:r>
              <a:rPr lang="en-US" sz="1600">
                <a:solidFill>
                  <a:schemeClr val="tx1"/>
                </a:solidFill>
                <a:latin typeface="Courier New" charset="0"/>
                <a:cs typeface="Courier New" charset="0"/>
              </a:rPr>
              <a:t>while</a:t>
            </a:r>
            <a:r>
              <a:rPr lang="en-US" sz="1600">
                <a:solidFill>
                  <a:schemeClr val="accent2"/>
                </a:solidFill>
                <a:latin typeface="Courier New" charset="0"/>
                <a:cs typeface="Courier New" charset="0"/>
              </a:rPr>
              <a:t> (</a:t>
            </a:r>
            <a:r>
              <a:rPr lang="en-US" sz="2000">
                <a:solidFill>
                  <a:schemeClr val="accent2"/>
                </a:solidFill>
                <a:latin typeface="Symbol" charset="0"/>
              </a:rPr>
              <a:t>$</a:t>
            </a:r>
            <a:r>
              <a:rPr lang="en-US" sz="1600">
                <a:solidFill>
                  <a:schemeClr val="accent2"/>
                </a:solidFill>
                <a:latin typeface="Courier New" charset="0"/>
              </a:rPr>
              <a:t>k flag[k]</a:t>
            </a:r>
          </a:p>
          <a:p>
            <a:pPr marL="231775" indent="-231775" eaLnBrk="0" hangingPunct="0">
              <a:lnSpc>
                <a:spcPct val="80000"/>
              </a:lnSpc>
              <a:spcBef>
                <a:spcPct val="20000"/>
              </a:spcBef>
            </a:pPr>
            <a:r>
              <a:rPr lang="en-US" sz="1600">
                <a:solidFill>
                  <a:schemeClr val="accent2"/>
                </a:solidFill>
                <a:latin typeface="Courier New" charset="0"/>
              </a:rPr>
              <a:t>           &amp;&amp; (label[i],i) &gt; (label[k],k));</a:t>
            </a:r>
            <a:endParaRPr lang="en-US" sz="1600">
              <a:solidFill>
                <a:schemeClr val="accent2"/>
              </a:solidFill>
              <a:latin typeface="Courier New" charset="0"/>
              <a:cs typeface="Courier New" charset="0"/>
            </a:endParaRPr>
          </a:p>
          <a:p>
            <a:pPr marL="231775" indent="-231775" eaLnBrk="0" hangingPunct="0">
              <a:lnSpc>
                <a:spcPct val="80000"/>
              </a:lnSpc>
              <a:spcBef>
                <a:spcPct val="20000"/>
              </a:spcBef>
            </a:pPr>
            <a:r>
              <a:rPr lang="en-US" sz="1600">
                <a:solidFill>
                  <a:schemeClr val="accent2"/>
                </a:solidFill>
                <a:latin typeface="Courier New" charset="0"/>
                <a:cs typeface="Courier New" charset="0"/>
              </a:rPr>
              <a:t> }</a:t>
            </a:r>
          </a:p>
        </p:txBody>
      </p:sp>
    </p:spTree>
  </p:cSld>
  <p:clrMapOvr>
    <a:masterClrMapping/>
  </p:clrMapOvr>
  <p:transition spd="slow"/>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rPr>
              <a:t>Art of Multiprocessor Programming</a:t>
            </a:r>
          </a:p>
        </p:txBody>
      </p:sp>
      <p:sp>
        <p:nvSpPr>
          <p:cNvPr id="24371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4950E89-C32B-FF43-90FC-F8249D3E9A8B}" type="slidenum">
              <a:rPr lang="ar-SA" sz="1400" b="0">
                <a:solidFill>
                  <a:schemeClr val="tx1"/>
                </a:solidFill>
                <a:latin typeface="Arial" charset="0"/>
                <a:cs typeface="Arial" charset="0"/>
              </a:rPr>
              <a:pPr/>
              <a:t>118</a:t>
            </a:fld>
            <a:endParaRPr lang="en-US" sz="1400" b="0">
              <a:solidFill>
                <a:schemeClr val="tx1"/>
              </a:solidFill>
              <a:latin typeface="Arial" charset="0"/>
              <a:cs typeface="Arial" charset="0"/>
            </a:endParaRPr>
          </a:p>
        </p:txBody>
      </p:sp>
      <p:pic>
        <p:nvPicPr>
          <p:cNvPr id="243715"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716" name="Rectangle 2"/>
          <p:cNvSpPr>
            <a:spLocks noGrp="1" noChangeArrowheads="1"/>
          </p:cNvSpPr>
          <p:nvPr>
            <p:ph type="title"/>
          </p:nvPr>
        </p:nvSpPr>
        <p:spPr/>
        <p:txBody>
          <a:bodyPr/>
          <a:lstStyle/>
          <a:p>
            <a:r>
              <a:rPr lang="en-US">
                <a:latin typeface="Arial" charset="0"/>
              </a:rPr>
              <a:t>Mutual Exclusion</a:t>
            </a:r>
          </a:p>
        </p:txBody>
      </p:sp>
      <p:sp>
        <p:nvSpPr>
          <p:cNvPr id="243717" name="Rectangle 3"/>
          <p:cNvSpPr>
            <a:spLocks noGrp="1" noChangeArrowheads="1"/>
          </p:cNvSpPr>
          <p:nvPr>
            <p:ph type="body" sz="half" idx="1"/>
          </p:nvPr>
        </p:nvSpPr>
        <p:spPr/>
        <p:txBody>
          <a:bodyPr/>
          <a:lstStyle/>
          <a:p>
            <a:r>
              <a:rPr lang="en-US">
                <a:latin typeface="Arial" charset="0"/>
              </a:rPr>
              <a:t>Suppose </a:t>
            </a:r>
            <a:r>
              <a:rPr lang="en-US">
                <a:solidFill>
                  <a:schemeClr val="tx1"/>
                </a:solidFill>
                <a:latin typeface="Arial" charset="0"/>
              </a:rPr>
              <a:t>A</a:t>
            </a:r>
            <a:r>
              <a:rPr lang="en-US">
                <a:latin typeface="Arial" charset="0"/>
              </a:rPr>
              <a:t> and </a:t>
            </a:r>
            <a:r>
              <a:rPr lang="en-US">
                <a:solidFill>
                  <a:schemeClr val="tx1"/>
                </a:solidFill>
                <a:latin typeface="Arial" charset="0"/>
              </a:rPr>
              <a:t>B</a:t>
            </a:r>
            <a:r>
              <a:rPr lang="en-US">
                <a:latin typeface="Arial" charset="0"/>
              </a:rPr>
              <a:t> in CS together</a:t>
            </a:r>
          </a:p>
          <a:p>
            <a:r>
              <a:rPr lang="en-US">
                <a:latin typeface="Arial" charset="0"/>
              </a:rPr>
              <a:t>Suppose </a:t>
            </a:r>
            <a:r>
              <a:rPr lang="en-US">
                <a:solidFill>
                  <a:schemeClr val="tx1"/>
                </a:solidFill>
                <a:latin typeface="Arial" charset="0"/>
              </a:rPr>
              <a:t>A</a:t>
            </a:r>
            <a:r>
              <a:rPr lang="en-US">
                <a:latin typeface="Arial" charset="0"/>
              </a:rPr>
              <a:t> has earlier label</a:t>
            </a:r>
          </a:p>
          <a:p>
            <a:r>
              <a:rPr lang="en-US">
                <a:latin typeface="Arial" charset="0"/>
              </a:rPr>
              <a:t>When </a:t>
            </a:r>
            <a:r>
              <a:rPr lang="en-US">
                <a:solidFill>
                  <a:schemeClr val="tx1"/>
                </a:solidFill>
                <a:latin typeface="Arial" charset="0"/>
              </a:rPr>
              <a:t>B</a:t>
            </a:r>
            <a:r>
              <a:rPr lang="en-US">
                <a:latin typeface="Arial" charset="0"/>
              </a:rPr>
              <a:t> entered, it must have seen</a:t>
            </a:r>
          </a:p>
          <a:p>
            <a:pPr lvl="1"/>
            <a:r>
              <a:rPr lang="en-US">
                <a:solidFill>
                  <a:schemeClr val="tx1"/>
                </a:solidFill>
                <a:latin typeface="Arial" charset="0"/>
                <a:cs typeface="Arial" charset="0"/>
              </a:rPr>
              <a:t>flag[A]</a:t>
            </a:r>
            <a:r>
              <a:rPr lang="en-US">
                <a:latin typeface="Arial" charset="0"/>
                <a:cs typeface="Arial" charset="0"/>
              </a:rPr>
              <a:t> is </a:t>
            </a:r>
            <a:r>
              <a:rPr lang="en-US" i="1">
                <a:solidFill>
                  <a:schemeClr val="tx1"/>
                </a:solidFill>
                <a:latin typeface="Arial" charset="0"/>
                <a:cs typeface="Arial" charset="0"/>
              </a:rPr>
              <a:t>false</a:t>
            </a:r>
            <a:r>
              <a:rPr lang="en-US">
                <a:latin typeface="Arial" charset="0"/>
                <a:cs typeface="Arial" charset="0"/>
              </a:rPr>
              <a:t>, or</a:t>
            </a:r>
          </a:p>
          <a:p>
            <a:pPr lvl="1"/>
            <a:r>
              <a:rPr lang="en-US">
                <a:solidFill>
                  <a:schemeClr val="tx1"/>
                </a:solidFill>
                <a:latin typeface="Arial" charset="0"/>
                <a:cs typeface="Arial" charset="0"/>
              </a:rPr>
              <a:t>label[A]</a:t>
            </a:r>
            <a:r>
              <a:rPr lang="en-US">
                <a:latin typeface="Arial" charset="0"/>
                <a:cs typeface="Arial" charset="0"/>
              </a:rPr>
              <a:t> &gt; </a:t>
            </a:r>
            <a:r>
              <a:rPr lang="en-US">
                <a:solidFill>
                  <a:schemeClr val="tx1"/>
                </a:solidFill>
                <a:latin typeface="Arial" charset="0"/>
                <a:cs typeface="Arial" charset="0"/>
              </a:rPr>
              <a:t>label[B]</a:t>
            </a:r>
          </a:p>
        </p:txBody>
      </p:sp>
      <p:sp>
        <p:nvSpPr>
          <p:cNvPr id="243718" name="Rectangle 9"/>
          <p:cNvSpPr>
            <a:spLocks noChangeArrowheads="1"/>
          </p:cNvSpPr>
          <p:nvPr/>
        </p:nvSpPr>
        <p:spPr bwMode="auto">
          <a:xfrm>
            <a:off x="4557713" y="2133600"/>
            <a:ext cx="4406900" cy="2508250"/>
          </a:xfrm>
          <a:prstGeom prst="rect">
            <a:avLst/>
          </a:prstGeom>
          <a:solidFill>
            <a:srgbClr val="FFFFCC"/>
          </a:solidFill>
          <a:ln w="9525">
            <a:solidFill>
              <a:srgbClr val="FF0000"/>
            </a:solidFill>
            <a:miter lim="800000"/>
            <a:headEnd/>
            <a:tailEnd/>
          </a:ln>
        </p:spPr>
        <p:txBody>
          <a:bodyPr>
            <a:spAutoFit/>
          </a:bodyPr>
          <a:lstStyle/>
          <a:p>
            <a:pPr marL="231775" indent="-231775" eaLnBrk="0" hangingPunct="0">
              <a:lnSpc>
                <a:spcPct val="80000"/>
              </a:lnSpc>
              <a:spcBef>
                <a:spcPct val="20000"/>
              </a:spcBef>
            </a:pPr>
            <a:r>
              <a:rPr lang="en-US" sz="1600">
                <a:solidFill>
                  <a:schemeClr val="tx1"/>
                </a:solidFill>
                <a:latin typeface="Courier New" charset="0"/>
                <a:cs typeface="Courier New" charset="0"/>
              </a:rPr>
              <a:t>class Bakery implements Lock</a:t>
            </a:r>
            <a:r>
              <a:rPr lang="en-US" sz="1600">
                <a:solidFill>
                  <a:schemeClr val="accent2"/>
                </a:solidFill>
                <a:latin typeface="Courier New" charset="0"/>
                <a:cs typeface="Courier New" charset="0"/>
              </a:rPr>
              <a:t> {</a:t>
            </a:r>
          </a:p>
          <a:p>
            <a:pPr marL="231775" indent="-231775" eaLnBrk="0" hangingPunct="0">
              <a:lnSpc>
                <a:spcPct val="80000"/>
              </a:lnSpc>
              <a:spcBef>
                <a:spcPct val="20000"/>
              </a:spcBef>
            </a:pPr>
            <a:r>
              <a:rPr lang="en-US" sz="1600">
                <a:solidFill>
                  <a:srgbClr val="000000"/>
                </a:solidFill>
                <a:latin typeface="Courier New" charset="0"/>
                <a:cs typeface="Courier New" charset="0"/>
              </a:rPr>
              <a:t>  </a:t>
            </a:r>
          </a:p>
          <a:p>
            <a:pPr marL="231775" indent="-231775" eaLnBrk="0" hangingPunct="0">
              <a:lnSpc>
                <a:spcPct val="80000"/>
              </a:lnSpc>
              <a:spcBef>
                <a:spcPct val="20000"/>
              </a:spcBef>
            </a:pPr>
            <a:r>
              <a:rPr lang="en-US" sz="1600">
                <a:solidFill>
                  <a:schemeClr val="tx1"/>
                </a:solidFill>
                <a:latin typeface="Courier New" charset="0"/>
                <a:cs typeface="Courier New" charset="0"/>
              </a:rPr>
              <a:t>public void</a:t>
            </a: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lock() {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flag[i]  =</a:t>
            </a:r>
            <a:r>
              <a:rPr lang="en-US" sz="1600">
                <a:solidFill>
                  <a:srgbClr val="000000"/>
                </a:solidFill>
                <a:latin typeface="Courier New" charset="0"/>
                <a:cs typeface="Courier New" charset="0"/>
              </a:rPr>
              <a:t> </a:t>
            </a:r>
            <a:r>
              <a:rPr lang="en-US" sz="1600">
                <a:solidFill>
                  <a:schemeClr val="tx1"/>
                </a:solidFill>
                <a:latin typeface="Courier New" charset="0"/>
                <a:cs typeface="Courier New" charset="0"/>
              </a:rPr>
              <a:t>true</a:t>
            </a:r>
            <a:r>
              <a:rPr lang="en-US" sz="1600">
                <a:solidFill>
                  <a:schemeClr val="accent2"/>
                </a:solidFill>
                <a:latin typeface="Courier New" charset="0"/>
                <a:cs typeface="Courier New" charset="0"/>
              </a:rPr>
              <a:t>;</a:t>
            </a:r>
            <a:r>
              <a:rPr lang="en-US" sz="1600">
                <a:solidFill>
                  <a:srgbClr val="000000"/>
                </a:solidFill>
                <a:latin typeface="Courier New" charset="0"/>
                <a:cs typeface="Courier New" charset="0"/>
              </a:rPr>
              <a:t>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FF0000"/>
                </a:solidFill>
                <a:latin typeface="Courier New" charset="0"/>
                <a:cs typeface="Courier New" charset="0"/>
              </a:rPr>
              <a:t>  </a:t>
            </a:r>
            <a:r>
              <a:rPr lang="en-US" sz="1600">
                <a:solidFill>
                  <a:schemeClr val="accent2"/>
                </a:solidFill>
                <a:latin typeface="Courier New" charset="0"/>
                <a:cs typeface="Courier New" charset="0"/>
              </a:rPr>
              <a:t>label[i] = </a:t>
            </a:r>
            <a:r>
              <a:rPr lang="en-US" sz="1600">
                <a:solidFill>
                  <a:schemeClr val="tx1"/>
                </a:solidFill>
                <a:latin typeface="Courier New" charset="0"/>
                <a:cs typeface="Courier New" charset="0"/>
              </a:rPr>
              <a:t>max</a:t>
            </a:r>
            <a:r>
              <a:rPr lang="en-US" sz="1600">
                <a:solidFill>
                  <a:schemeClr val="accent2"/>
                </a:solidFill>
                <a:latin typeface="Courier New" charset="0"/>
                <a:cs typeface="Courier New" charset="0"/>
              </a:rPr>
              <a:t>(label[0],</a:t>
            </a:r>
          </a:p>
          <a:p>
            <a:pPr marL="231775" indent="-231775" eaLnBrk="0" hangingPunct="0">
              <a:lnSpc>
                <a:spcPct val="80000"/>
              </a:lnSpc>
              <a:spcBef>
                <a:spcPct val="20000"/>
              </a:spcBef>
            </a:pPr>
            <a:r>
              <a:rPr lang="en-US" sz="1600">
                <a:solidFill>
                  <a:schemeClr val="accent2"/>
                </a:solidFill>
                <a:latin typeface="Courier New" charset="0"/>
                <a:cs typeface="Courier New" charset="0"/>
              </a:rPr>
              <a:t>                 …,label[n-1])+1;</a:t>
            </a:r>
          </a:p>
          <a:p>
            <a:pPr marL="231775" indent="-231775" eaLnBrk="0" hangingPunct="0">
              <a:lnSpc>
                <a:spcPct val="80000"/>
              </a:lnSpc>
              <a:spcBef>
                <a:spcPct val="20000"/>
              </a:spcBef>
            </a:pPr>
            <a:r>
              <a:rPr lang="en-US" sz="1600">
                <a:solidFill>
                  <a:schemeClr val="accent2"/>
                </a:solidFill>
                <a:latin typeface="Courier New" charset="0"/>
                <a:cs typeface="Courier New" charset="0"/>
              </a:rPr>
              <a:t>  </a:t>
            </a:r>
            <a:r>
              <a:rPr lang="en-US" sz="1600">
                <a:solidFill>
                  <a:schemeClr val="tx1"/>
                </a:solidFill>
                <a:latin typeface="Courier New" charset="0"/>
                <a:cs typeface="Courier New" charset="0"/>
              </a:rPr>
              <a:t>while</a:t>
            </a:r>
            <a:r>
              <a:rPr lang="en-US" sz="1600">
                <a:solidFill>
                  <a:schemeClr val="accent2"/>
                </a:solidFill>
                <a:latin typeface="Courier New" charset="0"/>
                <a:cs typeface="Courier New" charset="0"/>
              </a:rPr>
              <a:t> (</a:t>
            </a:r>
            <a:r>
              <a:rPr lang="en-US" sz="2000">
                <a:solidFill>
                  <a:schemeClr val="accent2"/>
                </a:solidFill>
                <a:latin typeface="Symbol" charset="0"/>
              </a:rPr>
              <a:t>$</a:t>
            </a:r>
            <a:r>
              <a:rPr lang="en-US" sz="1600">
                <a:solidFill>
                  <a:schemeClr val="accent2"/>
                </a:solidFill>
                <a:latin typeface="Courier New" charset="0"/>
              </a:rPr>
              <a:t>k flag[k]</a:t>
            </a:r>
          </a:p>
          <a:p>
            <a:pPr marL="231775" indent="-231775" eaLnBrk="0" hangingPunct="0">
              <a:lnSpc>
                <a:spcPct val="80000"/>
              </a:lnSpc>
              <a:spcBef>
                <a:spcPct val="20000"/>
              </a:spcBef>
            </a:pPr>
            <a:r>
              <a:rPr lang="en-US" sz="1600">
                <a:solidFill>
                  <a:schemeClr val="accent2"/>
                </a:solidFill>
                <a:latin typeface="Courier New" charset="0"/>
              </a:rPr>
              <a:t>           &amp;&amp; (label[i],i) &gt; (label[k],k));</a:t>
            </a:r>
            <a:endParaRPr lang="en-US" sz="1600">
              <a:solidFill>
                <a:schemeClr val="accent2"/>
              </a:solidFill>
              <a:latin typeface="Courier New" charset="0"/>
              <a:cs typeface="Courier New" charset="0"/>
            </a:endParaRPr>
          </a:p>
          <a:p>
            <a:pPr marL="231775" indent="-231775" eaLnBrk="0" hangingPunct="0">
              <a:lnSpc>
                <a:spcPct val="80000"/>
              </a:lnSpc>
              <a:spcBef>
                <a:spcPct val="20000"/>
              </a:spcBef>
            </a:pPr>
            <a:r>
              <a:rPr lang="en-US" sz="1600">
                <a:solidFill>
                  <a:schemeClr val="accent2"/>
                </a:solidFill>
                <a:latin typeface="Courier New" charset="0"/>
                <a:cs typeface="Courier New" charset="0"/>
              </a:rPr>
              <a:t> }</a:t>
            </a:r>
          </a:p>
        </p:txBody>
      </p:sp>
    </p:spTree>
  </p:cSld>
  <p:clrMapOvr>
    <a:masterClrMapping/>
  </p:clrMapOvr>
  <p:transition spd="slow"/>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457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9F7B94A-952F-1F4D-938B-C916693A6F64}" type="slidenum">
              <a:rPr lang="ar-SA" sz="1400" b="0">
                <a:solidFill>
                  <a:schemeClr val="tx1"/>
                </a:solidFill>
                <a:latin typeface="Arial" charset="0"/>
                <a:cs typeface="Arial" charset="0"/>
              </a:rPr>
              <a:pPr/>
              <a:t>119</a:t>
            </a:fld>
            <a:endParaRPr lang="en-US" sz="1400" b="0">
              <a:solidFill>
                <a:schemeClr val="tx1"/>
              </a:solidFill>
              <a:latin typeface="Arial" charset="0"/>
              <a:cs typeface="Arial" charset="0"/>
            </a:endParaRPr>
          </a:p>
        </p:txBody>
      </p:sp>
      <p:pic>
        <p:nvPicPr>
          <p:cNvPr id="245763"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64" name="Rectangle 2"/>
          <p:cNvSpPr>
            <a:spLocks noGrp="1" noChangeArrowheads="1"/>
          </p:cNvSpPr>
          <p:nvPr>
            <p:ph type="title"/>
          </p:nvPr>
        </p:nvSpPr>
        <p:spPr/>
        <p:txBody>
          <a:bodyPr/>
          <a:lstStyle/>
          <a:p>
            <a:r>
              <a:rPr lang="en-US">
                <a:latin typeface="Arial" charset="0"/>
              </a:rPr>
              <a:t>Mutual Exclusion</a:t>
            </a:r>
          </a:p>
        </p:txBody>
      </p:sp>
      <p:sp>
        <p:nvSpPr>
          <p:cNvPr id="245765" name="Rectangle 3"/>
          <p:cNvSpPr>
            <a:spLocks noGrp="1" noChangeArrowheads="1"/>
          </p:cNvSpPr>
          <p:nvPr>
            <p:ph type="body" idx="1"/>
          </p:nvPr>
        </p:nvSpPr>
        <p:spPr/>
        <p:txBody>
          <a:bodyPr/>
          <a:lstStyle/>
          <a:p>
            <a:r>
              <a:rPr lang="en-US">
                <a:latin typeface="Arial" charset="0"/>
              </a:rPr>
              <a:t>Labels are strictly increasing so</a:t>
            </a:r>
            <a:r>
              <a:rPr lang="en-US" baseline="-25000">
                <a:latin typeface="Arial" charset="0"/>
              </a:rPr>
              <a:t> </a:t>
            </a:r>
          </a:p>
          <a:p>
            <a:r>
              <a:rPr lang="en-US">
                <a:solidFill>
                  <a:schemeClr val="tx1"/>
                </a:solidFill>
                <a:latin typeface="Arial" charset="0"/>
              </a:rPr>
              <a:t>B </a:t>
            </a:r>
            <a:r>
              <a:rPr lang="en-US">
                <a:latin typeface="Arial" charset="0"/>
              </a:rPr>
              <a:t>must have seen</a:t>
            </a:r>
            <a:r>
              <a:rPr lang="en-US">
                <a:solidFill>
                  <a:schemeClr val="tx1"/>
                </a:solidFill>
                <a:latin typeface="Arial" charset="0"/>
              </a:rPr>
              <a:t> flag[A] == false</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27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C3DDBC1-7B1B-334A-AC60-8275628411E8}" type="slidenum">
              <a:rPr lang="ar-SA" sz="1400" b="0">
                <a:solidFill>
                  <a:schemeClr val="tx1"/>
                </a:solidFill>
                <a:latin typeface="Arial" charset="0"/>
                <a:cs typeface="Arial" charset="0"/>
              </a:rPr>
              <a:pPr/>
              <a:t>12</a:t>
            </a:fld>
            <a:endParaRPr lang="en-US" sz="1400" b="0">
              <a:solidFill>
                <a:schemeClr val="tx1"/>
              </a:solidFill>
              <a:latin typeface="Arial" charset="0"/>
              <a:cs typeface="Arial" charset="0"/>
            </a:endParaRPr>
          </a:p>
        </p:txBody>
      </p:sp>
      <p:pic>
        <p:nvPicPr>
          <p:cNvPr id="32771" name="Picture 2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2" name="Group 18"/>
          <p:cNvGrpSpPr>
            <a:grpSpLocks/>
          </p:cNvGrpSpPr>
          <p:nvPr/>
        </p:nvGrpSpPr>
        <p:grpSpPr bwMode="auto">
          <a:xfrm>
            <a:off x="838200" y="5024438"/>
            <a:ext cx="7391400" cy="762000"/>
            <a:chOff x="528" y="3192"/>
            <a:chExt cx="4656" cy="480"/>
          </a:xfrm>
        </p:grpSpPr>
        <p:sp>
          <p:nvSpPr>
            <p:cNvPr id="32788" name="AutoShape 19"/>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32789" name="Text Box 20"/>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32773" name="Rectangle 2"/>
          <p:cNvSpPr>
            <a:spLocks noGrp="1" noChangeArrowheads="1"/>
          </p:cNvSpPr>
          <p:nvPr>
            <p:ph type="body" idx="1"/>
          </p:nvPr>
        </p:nvSpPr>
        <p:spPr>
          <a:xfrm>
            <a:off x="762000" y="1676400"/>
            <a:ext cx="7772400" cy="3276600"/>
          </a:xfrm>
        </p:spPr>
        <p:txBody>
          <a:bodyPr/>
          <a:lstStyle/>
          <a:p>
            <a:r>
              <a:rPr lang="en-US">
                <a:latin typeface="Arial" charset="0"/>
              </a:rPr>
              <a:t>A </a:t>
            </a:r>
            <a:r>
              <a:rPr lang="en-US" i="1">
                <a:solidFill>
                  <a:srgbClr val="FF0000"/>
                </a:solidFill>
                <a:latin typeface="Arial" charset="0"/>
              </a:rPr>
              <a:t>thread</a:t>
            </a:r>
            <a:r>
              <a:rPr lang="en-US">
                <a:latin typeface="Arial" charset="0"/>
              </a:rPr>
              <a:t> </a:t>
            </a:r>
            <a:r>
              <a:rPr lang="en-US">
                <a:solidFill>
                  <a:schemeClr val="tx1"/>
                </a:solidFill>
                <a:latin typeface="Arial" charset="0"/>
              </a:rPr>
              <a:t>A</a:t>
            </a:r>
            <a:r>
              <a:rPr lang="en-US">
                <a:latin typeface="Arial" charset="0"/>
              </a:rPr>
              <a:t> is (formally) a sequence </a:t>
            </a:r>
            <a:r>
              <a:rPr lang="en-US">
                <a:solidFill>
                  <a:schemeClr val="tx1"/>
                </a:solidFill>
                <a:latin typeface="Arial" charset="0"/>
              </a:rPr>
              <a:t>a</a:t>
            </a:r>
            <a:r>
              <a:rPr lang="en-US" baseline="-25000">
                <a:solidFill>
                  <a:schemeClr val="tx1"/>
                </a:solidFill>
                <a:latin typeface="Arial" charset="0"/>
              </a:rPr>
              <a:t>0</a:t>
            </a:r>
            <a:r>
              <a:rPr lang="en-US">
                <a:solidFill>
                  <a:schemeClr val="tx1"/>
                </a:solidFill>
                <a:latin typeface="Arial" charset="0"/>
              </a:rPr>
              <a:t>,</a:t>
            </a:r>
            <a:r>
              <a:rPr lang="en-US">
                <a:latin typeface="Arial" charset="0"/>
              </a:rPr>
              <a:t> </a:t>
            </a:r>
            <a:r>
              <a:rPr lang="en-US">
                <a:solidFill>
                  <a:schemeClr val="tx1"/>
                </a:solidFill>
                <a:latin typeface="Arial" charset="0"/>
              </a:rPr>
              <a:t>a</a:t>
            </a:r>
            <a:r>
              <a:rPr lang="en-US" baseline="-25000">
                <a:solidFill>
                  <a:schemeClr val="tx1"/>
                </a:solidFill>
                <a:latin typeface="Arial" charset="0"/>
              </a:rPr>
              <a:t>1</a:t>
            </a:r>
            <a:r>
              <a:rPr lang="en-US">
                <a:solidFill>
                  <a:schemeClr val="tx1"/>
                </a:solidFill>
                <a:latin typeface="Arial" charset="0"/>
              </a:rPr>
              <a:t>, ...</a:t>
            </a:r>
            <a:r>
              <a:rPr lang="en-US" baseline="-25000">
                <a:solidFill>
                  <a:schemeClr val="tx1"/>
                </a:solidFill>
                <a:latin typeface="Arial" charset="0"/>
              </a:rPr>
              <a:t> </a:t>
            </a:r>
            <a:r>
              <a:rPr lang="en-US">
                <a:latin typeface="Arial" charset="0"/>
              </a:rPr>
              <a:t>of events </a:t>
            </a:r>
          </a:p>
          <a:p>
            <a:pPr lvl="1"/>
            <a:r>
              <a:rPr lang="ja-JP" altLang="en-US">
                <a:latin typeface="Arial" charset="0"/>
                <a:cs typeface="Arial" charset="0"/>
              </a:rPr>
              <a:t>“</a:t>
            </a:r>
            <a:r>
              <a:rPr lang="en-US" altLang="ja-JP">
                <a:latin typeface="Arial" charset="0"/>
                <a:cs typeface="Arial" charset="0"/>
              </a:rPr>
              <a:t>Trace</a:t>
            </a:r>
            <a:r>
              <a:rPr lang="ja-JP" altLang="en-US">
                <a:latin typeface="Arial" charset="0"/>
                <a:cs typeface="Arial" charset="0"/>
              </a:rPr>
              <a:t>”</a:t>
            </a:r>
            <a:r>
              <a:rPr lang="en-US" altLang="ja-JP">
                <a:latin typeface="Arial" charset="0"/>
                <a:cs typeface="Arial" charset="0"/>
              </a:rPr>
              <a:t> model</a:t>
            </a:r>
          </a:p>
          <a:p>
            <a:pPr lvl="1"/>
            <a:r>
              <a:rPr lang="en-US">
                <a:latin typeface="Arial" charset="0"/>
                <a:cs typeface="Arial" charset="0"/>
              </a:rPr>
              <a:t>Notation: </a:t>
            </a:r>
            <a:r>
              <a:rPr lang="en-US">
                <a:solidFill>
                  <a:schemeClr val="tx1"/>
                </a:solidFill>
                <a:latin typeface="Arial" charset="0"/>
                <a:cs typeface="Arial" charset="0"/>
              </a:rPr>
              <a:t>a</a:t>
            </a:r>
            <a:r>
              <a:rPr lang="en-US" baseline="-25000">
                <a:solidFill>
                  <a:schemeClr val="tx1"/>
                </a:solidFill>
                <a:latin typeface="Arial" charset="0"/>
                <a:cs typeface="Arial" charset="0"/>
              </a:rPr>
              <a:t>0</a:t>
            </a:r>
            <a:r>
              <a:rPr lang="en-US">
                <a:latin typeface="Arial" charset="0"/>
                <a:cs typeface="Arial" charset="0"/>
              </a:rPr>
              <a:t> </a:t>
            </a:r>
            <a:r>
              <a:rPr lang="en-US" sz="2000">
                <a:solidFill>
                  <a:schemeClr val="tx1"/>
                </a:solidFill>
                <a:latin typeface="Arial" charset="0"/>
                <a:cs typeface="Arial" charset="0"/>
                <a:sym typeface="Wingdings" charset="0"/>
              </a:rPr>
              <a:t></a:t>
            </a:r>
            <a:r>
              <a:rPr lang="en-US" sz="2000">
                <a:latin typeface="Arial" charset="0"/>
                <a:cs typeface="Arial" charset="0"/>
                <a:sym typeface="Wingdings" charset="0"/>
              </a:rPr>
              <a:t> </a:t>
            </a:r>
            <a:r>
              <a:rPr lang="en-US">
                <a:solidFill>
                  <a:schemeClr val="tx1"/>
                </a:solidFill>
                <a:latin typeface="Arial" charset="0"/>
                <a:cs typeface="Arial" charset="0"/>
              </a:rPr>
              <a:t>a</a:t>
            </a:r>
            <a:r>
              <a:rPr lang="en-US" baseline="-25000">
                <a:solidFill>
                  <a:schemeClr val="tx1"/>
                </a:solidFill>
                <a:latin typeface="Arial" charset="0"/>
                <a:cs typeface="Arial" charset="0"/>
              </a:rPr>
              <a:t>1 </a:t>
            </a:r>
            <a:r>
              <a:rPr lang="en-US">
                <a:latin typeface="Arial" charset="0"/>
                <a:cs typeface="Arial" charset="0"/>
              </a:rPr>
              <a:t>indicates order</a:t>
            </a:r>
          </a:p>
        </p:txBody>
      </p:sp>
      <p:sp>
        <p:nvSpPr>
          <p:cNvPr id="32774" name="Line 4"/>
          <p:cNvSpPr>
            <a:spLocks noChangeShapeType="1"/>
          </p:cNvSpPr>
          <p:nvPr/>
        </p:nvSpPr>
        <p:spPr bwMode="auto">
          <a:xfrm>
            <a:off x="2743200" y="4724400"/>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75" name="Line 5"/>
          <p:cNvSpPr>
            <a:spLocks noChangeShapeType="1"/>
          </p:cNvSpPr>
          <p:nvPr/>
        </p:nvSpPr>
        <p:spPr bwMode="auto">
          <a:xfrm>
            <a:off x="27432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76" name="Rectangle 6"/>
          <p:cNvSpPr>
            <a:spLocks noChangeArrowheads="1"/>
          </p:cNvSpPr>
          <p:nvPr/>
        </p:nvSpPr>
        <p:spPr bwMode="auto">
          <a:xfrm>
            <a:off x="2435225" y="4129088"/>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32777" name="Rectangle 7"/>
          <p:cNvSpPr>
            <a:spLocks noGrp="1" noChangeArrowheads="1"/>
          </p:cNvSpPr>
          <p:nvPr>
            <p:ph type="title"/>
          </p:nvPr>
        </p:nvSpPr>
        <p:spPr/>
        <p:txBody>
          <a:bodyPr/>
          <a:lstStyle/>
          <a:p>
            <a:r>
              <a:rPr lang="en-US">
                <a:latin typeface="Arial" charset="0"/>
              </a:rPr>
              <a:t>Threads</a:t>
            </a:r>
          </a:p>
        </p:txBody>
      </p:sp>
      <p:sp>
        <p:nvSpPr>
          <p:cNvPr id="32778" name="Line 8"/>
          <p:cNvSpPr>
            <a:spLocks noChangeShapeType="1"/>
          </p:cNvSpPr>
          <p:nvPr/>
        </p:nvSpPr>
        <p:spPr bwMode="auto">
          <a:xfrm>
            <a:off x="3492500" y="4710113"/>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79" name="Line 9"/>
          <p:cNvSpPr>
            <a:spLocks noChangeShapeType="1"/>
          </p:cNvSpPr>
          <p:nvPr/>
        </p:nvSpPr>
        <p:spPr bwMode="auto">
          <a:xfrm>
            <a:off x="3492500" y="5167313"/>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80" name="Rectangle 10"/>
          <p:cNvSpPr>
            <a:spLocks noChangeArrowheads="1"/>
          </p:cNvSpPr>
          <p:nvPr/>
        </p:nvSpPr>
        <p:spPr bwMode="auto">
          <a:xfrm>
            <a:off x="3197225" y="4114800"/>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1</a:t>
            </a:r>
          </a:p>
        </p:txBody>
      </p:sp>
      <p:sp>
        <p:nvSpPr>
          <p:cNvPr id="32781" name="Line 11"/>
          <p:cNvSpPr>
            <a:spLocks noChangeShapeType="1"/>
          </p:cNvSpPr>
          <p:nvPr/>
        </p:nvSpPr>
        <p:spPr bwMode="auto">
          <a:xfrm>
            <a:off x="4241800" y="4695825"/>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82" name="Line 12"/>
          <p:cNvSpPr>
            <a:spLocks noChangeShapeType="1"/>
          </p:cNvSpPr>
          <p:nvPr/>
        </p:nvSpPr>
        <p:spPr bwMode="auto">
          <a:xfrm>
            <a:off x="4241800" y="5153025"/>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83" name="Rectangle 13"/>
          <p:cNvSpPr>
            <a:spLocks noChangeArrowheads="1"/>
          </p:cNvSpPr>
          <p:nvPr/>
        </p:nvSpPr>
        <p:spPr bwMode="auto">
          <a:xfrm>
            <a:off x="3965575" y="4114800"/>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2</a:t>
            </a:r>
          </a:p>
        </p:txBody>
      </p:sp>
      <p:sp>
        <p:nvSpPr>
          <p:cNvPr id="32784" name="Line 14"/>
          <p:cNvSpPr>
            <a:spLocks noChangeShapeType="1"/>
          </p:cNvSpPr>
          <p:nvPr/>
        </p:nvSpPr>
        <p:spPr bwMode="auto">
          <a:xfrm>
            <a:off x="48768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85" name="Line 15"/>
          <p:cNvSpPr>
            <a:spLocks noChangeShapeType="1"/>
          </p:cNvSpPr>
          <p:nvPr/>
        </p:nvSpPr>
        <p:spPr bwMode="auto">
          <a:xfrm>
            <a:off x="50292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86" name="Line 16"/>
          <p:cNvSpPr>
            <a:spLocks noChangeShapeType="1"/>
          </p:cNvSpPr>
          <p:nvPr/>
        </p:nvSpPr>
        <p:spPr bwMode="auto">
          <a:xfrm>
            <a:off x="51816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87" name="Rectangle 17"/>
          <p:cNvSpPr>
            <a:spLocks noChangeArrowheads="1"/>
          </p:cNvSpPr>
          <p:nvPr/>
        </p:nvSpPr>
        <p:spPr bwMode="auto">
          <a:xfrm>
            <a:off x="4679950" y="4114800"/>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t>
            </a:r>
            <a:endParaRPr lang="en-US" sz="2800" b="0" baseline="-25000">
              <a:solidFill>
                <a:schemeClr val="tx1"/>
              </a:solidFill>
              <a:latin typeface="Arial" charset="0"/>
            </a:endParaRPr>
          </a:p>
        </p:txBody>
      </p:sp>
    </p:spTree>
  </p:cSld>
  <p:clrMapOvr>
    <a:masterClrMapping/>
  </p:clrMapOvr>
  <p:transition spd="slow"/>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478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9BC1106D-8E3D-0545-9A0A-5855BC3D2028}" type="slidenum">
              <a:rPr lang="ar-SA" sz="1400" b="0">
                <a:solidFill>
                  <a:schemeClr val="tx1"/>
                </a:solidFill>
                <a:latin typeface="Arial" charset="0"/>
                <a:cs typeface="Arial" charset="0"/>
              </a:rPr>
              <a:pPr/>
              <a:t>120</a:t>
            </a:fld>
            <a:endParaRPr lang="en-US" sz="1400" b="0">
              <a:solidFill>
                <a:schemeClr val="tx1"/>
              </a:solidFill>
              <a:latin typeface="Arial" charset="0"/>
              <a:cs typeface="Arial" charset="0"/>
            </a:endParaRPr>
          </a:p>
        </p:txBody>
      </p:sp>
      <p:pic>
        <p:nvPicPr>
          <p:cNvPr id="24781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812" name="Rectangle 3"/>
          <p:cNvSpPr>
            <a:spLocks noGrp="1" noChangeArrowheads="1"/>
          </p:cNvSpPr>
          <p:nvPr>
            <p:ph type="title"/>
          </p:nvPr>
        </p:nvSpPr>
        <p:spPr/>
        <p:txBody>
          <a:bodyPr/>
          <a:lstStyle/>
          <a:p>
            <a:r>
              <a:rPr lang="en-US">
                <a:latin typeface="Arial" charset="0"/>
              </a:rPr>
              <a:t>Mutual Exclusion</a:t>
            </a:r>
          </a:p>
        </p:txBody>
      </p:sp>
      <p:sp>
        <p:nvSpPr>
          <p:cNvPr id="247813" name="Rectangle 4"/>
          <p:cNvSpPr>
            <a:spLocks noGrp="1" noChangeArrowheads="1"/>
          </p:cNvSpPr>
          <p:nvPr>
            <p:ph type="body" idx="1"/>
          </p:nvPr>
        </p:nvSpPr>
        <p:spPr/>
        <p:txBody>
          <a:bodyPr/>
          <a:lstStyle/>
          <a:p>
            <a:r>
              <a:rPr lang="en-US">
                <a:latin typeface="Arial" charset="0"/>
              </a:rPr>
              <a:t>Labels are strictly increasing so</a:t>
            </a:r>
            <a:r>
              <a:rPr lang="en-US" baseline="-25000">
                <a:latin typeface="Arial" charset="0"/>
              </a:rPr>
              <a:t> </a:t>
            </a:r>
          </a:p>
          <a:p>
            <a:r>
              <a:rPr lang="en-US">
                <a:solidFill>
                  <a:schemeClr val="tx1"/>
                </a:solidFill>
                <a:latin typeface="Arial" charset="0"/>
              </a:rPr>
              <a:t>B </a:t>
            </a:r>
            <a:r>
              <a:rPr lang="en-US">
                <a:latin typeface="Arial" charset="0"/>
              </a:rPr>
              <a:t>must have seen</a:t>
            </a:r>
            <a:r>
              <a:rPr lang="en-US">
                <a:solidFill>
                  <a:schemeClr val="tx1"/>
                </a:solidFill>
                <a:latin typeface="Arial" charset="0"/>
              </a:rPr>
              <a:t> flag[A] == false</a:t>
            </a:r>
          </a:p>
          <a:p>
            <a:r>
              <a:rPr lang="en-US">
                <a:solidFill>
                  <a:schemeClr val="tx1"/>
                </a:solidFill>
                <a:latin typeface="Arial" charset="0"/>
              </a:rPr>
              <a:t>Labeling</a:t>
            </a:r>
            <a:r>
              <a:rPr lang="en-US" baseline="-25000">
                <a:solidFill>
                  <a:schemeClr val="tx1"/>
                </a:solidFill>
                <a:latin typeface="Arial" charset="0"/>
              </a:rPr>
              <a:t>B</a:t>
            </a:r>
            <a:r>
              <a:rPr lang="en-US">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 read</a:t>
            </a:r>
            <a:r>
              <a:rPr lang="en-US" baseline="-25000">
                <a:solidFill>
                  <a:schemeClr val="tx1"/>
                </a:solidFill>
                <a:latin typeface="Arial" charset="0"/>
              </a:rPr>
              <a:t>B</a:t>
            </a:r>
            <a:r>
              <a:rPr lang="en-US">
                <a:solidFill>
                  <a:schemeClr val="tx1"/>
                </a:solidFill>
                <a:latin typeface="Arial" charset="0"/>
              </a:rPr>
              <a:t>(flag[A]) </a:t>
            </a:r>
            <a:r>
              <a:rPr lang="en-US" sz="2400">
                <a:solidFill>
                  <a:schemeClr val="tx1"/>
                </a:solidFill>
                <a:latin typeface="Arial" charset="0"/>
                <a:sym typeface="Wingdings" charset="0"/>
              </a:rPr>
              <a:t></a:t>
            </a:r>
            <a:r>
              <a:rPr lang="en-US">
                <a:solidFill>
                  <a:schemeClr val="tx1"/>
                </a:solidFill>
                <a:latin typeface="Arial" charset="0"/>
              </a:rPr>
              <a:t> write</a:t>
            </a:r>
            <a:r>
              <a:rPr lang="en-US" baseline="-25000">
                <a:solidFill>
                  <a:schemeClr val="tx1"/>
                </a:solidFill>
                <a:latin typeface="Arial" charset="0"/>
              </a:rPr>
              <a:t>A</a:t>
            </a:r>
            <a:r>
              <a:rPr lang="en-US">
                <a:solidFill>
                  <a:schemeClr val="tx1"/>
                </a:solidFill>
                <a:latin typeface="Arial" charset="0"/>
              </a:rPr>
              <a:t>(flag[A]) </a:t>
            </a:r>
            <a:r>
              <a:rPr lang="en-US" sz="2400">
                <a:solidFill>
                  <a:schemeClr val="tx1"/>
                </a:solidFill>
                <a:latin typeface="Arial" charset="0"/>
                <a:sym typeface="Wingdings" charset="0"/>
              </a:rPr>
              <a:t></a:t>
            </a:r>
            <a:r>
              <a:rPr lang="en-US">
                <a:solidFill>
                  <a:schemeClr val="tx1"/>
                </a:solidFill>
                <a:latin typeface="Arial" charset="0"/>
              </a:rPr>
              <a:t> Labeling</a:t>
            </a:r>
            <a:r>
              <a:rPr lang="en-US" baseline="-25000">
                <a:solidFill>
                  <a:schemeClr val="tx1"/>
                </a:solidFill>
                <a:latin typeface="Arial" charset="0"/>
              </a:rPr>
              <a:t>A</a:t>
            </a:r>
          </a:p>
        </p:txBody>
      </p:sp>
    </p:spTree>
  </p:cSld>
  <p:clrMapOvr>
    <a:masterClrMapping/>
  </p:clrMapOvr>
  <p:transition spd="slow"/>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498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9EA809A-C685-2A4F-90C8-8CAEDE185FE0}" type="slidenum">
              <a:rPr lang="ar-SA" sz="1400" b="0">
                <a:solidFill>
                  <a:schemeClr val="tx1"/>
                </a:solidFill>
                <a:latin typeface="Arial" charset="0"/>
                <a:cs typeface="Arial" charset="0"/>
              </a:rPr>
              <a:pPr/>
              <a:t>121</a:t>
            </a:fld>
            <a:endParaRPr lang="en-US" sz="1400" b="0">
              <a:solidFill>
                <a:schemeClr val="tx1"/>
              </a:solidFill>
              <a:latin typeface="Arial" charset="0"/>
              <a:cs typeface="Arial" charset="0"/>
            </a:endParaRPr>
          </a:p>
        </p:txBody>
      </p:sp>
      <p:pic>
        <p:nvPicPr>
          <p:cNvPr id="249859"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860" name="Rectangle 3"/>
          <p:cNvSpPr>
            <a:spLocks noGrp="1" noChangeArrowheads="1"/>
          </p:cNvSpPr>
          <p:nvPr>
            <p:ph type="title"/>
          </p:nvPr>
        </p:nvSpPr>
        <p:spPr/>
        <p:txBody>
          <a:bodyPr/>
          <a:lstStyle/>
          <a:p>
            <a:r>
              <a:rPr lang="en-US">
                <a:latin typeface="Arial" charset="0"/>
              </a:rPr>
              <a:t>Mutual Exclusion</a:t>
            </a:r>
          </a:p>
        </p:txBody>
      </p:sp>
      <p:sp>
        <p:nvSpPr>
          <p:cNvPr id="249861" name="Rectangle 4"/>
          <p:cNvSpPr>
            <a:spLocks noGrp="1" noChangeArrowheads="1"/>
          </p:cNvSpPr>
          <p:nvPr>
            <p:ph type="body" idx="1"/>
          </p:nvPr>
        </p:nvSpPr>
        <p:spPr/>
        <p:txBody>
          <a:bodyPr/>
          <a:lstStyle/>
          <a:p>
            <a:r>
              <a:rPr lang="en-US">
                <a:latin typeface="Arial" charset="0"/>
              </a:rPr>
              <a:t>Labels are strictly increasing so</a:t>
            </a:r>
            <a:r>
              <a:rPr lang="en-US" baseline="-25000">
                <a:latin typeface="Arial" charset="0"/>
              </a:rPr>
              <a:t> </a:t>
            </a:r>
          </a:p>
          <a:p>
            <a:r>
              <a:rPr lang="en-US">
                <a:solidFill>
                  <a:schemeClr val="tx1"/>
                </a:solidFill>
                <a:latin typeface="Arial" charset="0"/>
              </a:rPr>
              <a:t>B </a:t>
            </a:r>
            <a:r>
              <a:rPr lang="en-US">
                <a:latin typeface="Arial" charset="0"/>
              </a:rPr>
              <a:t>must have seen</a:t>
            </a:r>
            <a:r>
              <a:rPr lang="en-US">
                <a:solidFill>
                  <a:schemeClr val="tx1"/>
                </a:solidFill>
                <a:latin typeface="Arial" charset="0"/>
              </a:rPr>
              <a:t> flag[A] == false</a:t>
            </a:r>
          </a:p>
          <a:p>
            <a:r>
              <a:rPr lang="en-US">
                <a:solidFill>
                  <a:schemeClr val="tx1"/>
                </a:solidFill>
                <a:latin typeface="Arial" charset="0"/>
              </a:rPr>
              <a:t>Labeling</a:t>
            </a:r>
            <a:r>
              <a:rPr lang="en-US" baseline="-25000">
                <a:solidFill>
                  <a:schemeClr val="tx1"/>
                </a:solidFill>
                <a:latin typeface="Arial" charset="0"/>
              </a:rPr>
              <a:t>B</a:t>
            </a:r>
            <a:r>
              <a:rPr lang="en-US">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 read</a:t>
            </a:r>
            <a:r>
              <a:rPr lang="en-US" baseline="-25000">
                <a:solidFill>
                  <a:schemeClr val="tx1"/>
                </a:solidFill>
                <a:latin typeface="Arial" charset="0"/>
              </a:rPr>
              <a:t>B</a:t>
            </a:r>
            <a:r>
              <a:rPr lang="en-US">
                <a:solidFill>
                  <a:schemeClr val="tx1"/>
                </a:solidFill>
                <a:latin typeface="Arial" charset="0"/>
              </a:rPr>
              <a:t>(flag[A]) </a:t>
            </a:r>
            <a:r>
              <a:rPr lang="en-US" sz="2400">
                <a:solidFill>
                  <a:schemeClr val="tx1"/>
                </a:solidFill>
                <a:latin typeface="Arial" charset="0"/>
                <a:sym typeface="Wingdings" charset="0"/>
              </a:rPr>
              <a:t></a:t>
            </a:r>
            <a:r>
              <a:rPr lang="en-US">
                <a:solidFill>
                  <a:schemeClr val="tx1"/>
                </a:solidFill>
                <a:latin typeface="Arial" charset="0"/>
              </a:rPr>
              <a:t> write</a:t>
            </a:r>
            <a:r>
              <a:rPr lang="en-US" baseline="-25000">
                <a:solidFill>
                  <a:schemeClr val="tx1"/>
                </a:solidFill>
                <a:latin typeface="Arial" charset="0"/>
              </a:rPr>
              <a:t>A</a:t>
            </a:r>
            <a:r>
              <a:rPr lang="en-US">
                <a:solidFill>
                  <a:schemeClr val="tx1"/>
                </a:solidFill>
                <a:latin typeface="Arial" charset="0"/>
              </a:rPr>
              <a:t>(flag[A]) </a:t>
            </a:r>
            <a:r>
              <a:rPr lang="en-US" sz="2400">
                <a:solidFill>
                  <a:schemeClr val="tx1"/>
                </a:solidFill>
                <a:latin typeface="Arial" charset="0"/>
                <a:sym typeface="Wingdings" charset="0"/>
              </a:rPr>
              <a:t></a:t>
            </a:r>
            <a:r>
              <a:rPr lang="en-US">
                <a:solidFill>
                  <a:schemeClr val="tx1"/>
                </a:solidFill>
                <a:latin typeface="Arial" charset="0"/>
              </a:rPr>
              <a:t> Labeling</a:t>
            </a:r>
            <a:r>
              <a:rPr lang="en-US" baseline="-25000">
                <a:solidFill>
                  <a:schemeClr val="tx1"/>
                </a:solidFill>
                <a:latin typeface="Arial" charset="0"/>
              </a:rPr>
              <a:t>A</a:t>
            </a:r>
          </a:p>
          <a:p>
            <a:r>
              <a:rPr lang="en-US">
                <a:latin typeface="Arial" charset="0"/>
              </a:rPr>
              <a:t>Which contradicts the assumption that </a:t>
            </a:r>
            <a:r>
              <a:rPr lang="en-US">
                <a:solidFill>
                  <a:schemeClr val="tx1"/>
                </a:solidFill>
                <a:latin typeface="Arial" charset="0"/>
              </a:rPr>
              <a:t>A</a:t>
            </a:r>
            <a:r>
              <a:rPr lang="en-US">
                <a:latin typeface="Arial" charset="0"/>
              </a:rPr>
              <a:t> has an earlier label</a:t>
            </a:r>
          </a:p>
        </p:txBody>
      </p:sp>
    </p:spTree>
  </p:cSld>
  <p:clrMapOvr>
    <a:masterClrMapping/>
  </p:clrMapOvr>
  <p:transition spd="slow"/>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519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99DD510-A898-5F40-A9A1-569766C8FE4C}" type="slidenum">
              <a:rPr lang="ar-SA" sz="1400" b="0">
                <a:solidFill>
                  <a:schemeClr val="tx1"/>
                </a:solidFill>
                <a:latin typeface="Arial" charset="0"/>
                <a:cs typeface="Arial" charset="0"/>
              </a:rPr>
              <a:pPr/>
              <a:t>122</a:t>
            </a:fld>
            <a:endParaRPr lang="en-US" sz="1400" b="0">
              <a:solidFill>
                <a:schemeClr val="tx1"/>
              </a:solidFill>
              <a:latin typeface="Arial" charset="0"/>
              <a:cs typeface="Arial" charset="0"/>
            </a:endParaRPr>
          </a:p>
        </p:txBody>
      </p:sp>
      <p:pic>
        <p:nvPicPr>
          <p:cNvPr id="251907"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1908" name="Rectangle 2"/>
          <p:cNvSpPr>
            <a:spLocks noGrp="1" noChangeArrowheads="1"/>
          </p:cNvSpPr>
          <p:nvPr>
            <p:ph type="title"/>
          </p:nvPr>
        </p:nvSpPr>
        <p:spPr>
          <a:xfrm>
            <a:off x="685800" y="538163"/>
            <a:ext cx="7772400" cy="1143000"/>
          </a:xfrm>
        </p:spPr>
        <p:txBody>
          <a:bodyPr/>
          <a:lstStyle/>
          <a:p>
            <a:r>
              <a:rPr lang="en-US">
                <a:latin typeface="Arial" charset="0"/>
              </a:rPr>
              <a:t>Bakery Y2</a:t>
            </a:r>
            <a:r>
              <a:rPr lang="en-US" baseline="30000">
                <a:latin typeface="Arial" charset="0"/>
              </a:rPr>
              <a:t>32</a:t>
            </a:r>
            <a:r>
              <a:rPr lang="en-US">
                <a:latin typeface="Arial" charset="0"/>
              </a:rPr>
              <a:t>K Bug</a:t>
            </a:r>
          </a:p>
        </p:txBody>
      </p:sp>
      <p:sp>
        <p:nvSpPr>
          <p:cNvPr id="251909" name="Rectangle 3"/>
          <p:cNvSpPr>
            <a:spLocks noChangeArrowheads="1"/>
          </p:cNvSpPr>
          <p:nvPr/>
        </p:nvSpPr>
        <p:spPr bwMode="auto">
          <a:xfrm>
            <a:off x="1047750" y="1676400"/>
            <a:ext cx="6838950" cy="2865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tx1"/>
                </a:solidFill>
                <a:latin typeface="Courier New" charset="0"/>
                <a:cs typeface="Courier New" charset="0"/>
              </a:rPr>
              <a:t>class Bakery implements Lock</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rgbClr val="000000"/>
                </a:solidFill>
                <a:latin typeface="Courier New" charset="0"/>
                <a:cs typeface="Courier New" charset="0"/>
              </a:rPr>
              <a:t>  …</a:t>
            </a:r>
          </a:p>
          <a:p>
            <a:pPr marL="231775" indent="-231775" eaLnBrk="0" hangingPunct="0">
              <a:lnSpc>
                <a:spcPct val="80000"/>
              </a:lnSpc>
              <a:spcBef>
                <a:spcPct val="20000"/>
              </a:spcBef>
            </a:pPr>
            <a:r>
              <a:rPr lang="en-US" sz="2000">
                <a:solidFill>
                  <a:schemeClr val="tx1"/>
                </a:solidFill>
                <a:latin typeface="Courier New" charset="0"/>
                <a:cs typeface="Courier New" charset="0"/>
              </a:rPr>
              <a:t> public void</a:t>
            </a:r>
            <a:r>
              <a:rPr lang="en-US" sz="2000">
                <a:solidFill>
                  <a:srgbClr val="000000"/>
                </a:solidFill>
                <a:latin typeface="Courier New" charset="0"/>
                <a:cs typeface="Courier New" charset="0"/>
              </a:rPr>
              <a:t> </a:t>
            </a:r>
            <a:r>
              <a:rPr lang="en-US" sz="2000">
                <a:solidFill>
                  <a:schemeClr val="accent2"/>
                </a:solidFill>
                <a:latin typeface="Courier New" charset="0"/>
                <a:cs typeface="Courier New" charset="0"/>
              </a:rPr>
              <a:t>lock() {  </a:t>
            </a:r>
          </a:p>
          <a:p>
            <a:pPr marL="231775" indent="-231775" eaLnBrk="0" hangingPunct="0">
              <a:lnSpc>
                <a:spcPct val="80000"/>
              </a:lnSpc>
              <a:spcBef>
                <a:spcPct val="20000"/>
              </a:spcBef>
            </a:pPr>
            <a:r>
              <a:rPr lang="en-US" sz="2000">
                <a:solidFill>
                  <a:schemeClr val="accent2"/>
                </a:solidFill>
                <a:latin typeface="Courier New" charset="0"/>
                <a:cs typeface="Courier New" charset="0"/>
              </a:rPr>
              <a:t>  flag[i]  =</a:t>
            </a:r>
            <a:r>
              <a:rPr lang="en-US" sz="2000">
                <a:solidFill>
                  <a:srgbClr val="000000"/>
                </a:solidFill>
                <a:latin typeface="Courier New" charset="0"/>
                <a:cs typeface="Courier New" charset="0"/>
              </a:rPr>
              <a:t> </a:t>
            </a:r>
            <a:r>
              <a:rPr lang="en-US" sz="2000">
                <a:solidFill>
                  <a:schemeClr val="tx1"/>
                </a:solidFill>
                <a:latin typeface="Courier New" charset="0"/>
                <a:cs typeface="Courier New" charset="0"/>
              </a:rPr>
              <a:t>true</a:t>
            </a:r>
            <a:r>
              <a:rPr lang="en-US" sz="2000">
                <a:solidFill>
                  <a:schemeClr val="accent2"/>
                </a:solidFill>
                <a:latin typeface="Courier New" charset="0"/>
                <a:cs typeface="Courier New" charset="0"/>
              </a:rPr>
              <a:t>;</a:t>
            </a:r>
            <a:r>
              <a:rPr lang="en-US" sz="2000">
                <a:solidFill>
                  <a:srgbClr val="000000"/>
                </a:solidFill>
                <a:latin typeface="Courier New" charset="0"/>
                <a:cs typeface="Courier New" charset="0"/>
              </a:rPr>
              <a:t>  </a:t>
            </a:r>
            <a:endParaRPr lang="en-US" sz="2000">
              <a:solidFill>
                <a:srgbClr val="FF0000"/>
              </a:solidFill>
              <a:latin typeface="Courier New" charset="0"/>
              <a:cs typeface="Courier New" charset="0"/>
            </a:endParaRPr>
          </a:p>
          <a:p>
            <a:pPr marL="231775" indent="-231775" eaLnBrk="0" hangingPunct="0">
              <a:lnSpc>
                <a:spcPct val="80000"/>
              </a:lnSpc>
              <a:spcBef>
                <a:spcPct val="20000"/>
              </a:spcBef>
            </a:pPr>
            <a:r>
              <a:rPr lang="en-US" sz="2000">
                <a:solidFill>
                  <a:srgbClr val="FF0000"/>
                </a:solidFill>
                <a:latin typeface="Courier New" charset="0"/>
                <a:cs typeface="Courier New" charset="0"/>
              </a:rPr>
              <a:t>  </a:t>
            </a:r>
            <a:r>
              <a:rPr lang="en-US" sz="2000">
                <a:solidFill>
                  <a:schemeClr val="accent2"/>
                </a:solidFill>
                <a:latin typeface="Courier New" charset="0"/>
                <a:cs typeface="Courier New" charset="0"/>
              </a:rPr>
              <a:t>label[i] = </a:t>
            </a:r>
            <a:r>
              <a:rPr lang="en-US" sz="2000">
                <a:solidFill>
                  <a:schemeClr val="tx1"/>
                </a:solidFill>
                <a:latin typeface="Courier New" charset="0"/>
                <a:cs typeface="Courier New" charset="0"/>
              </a:rPr>
              <a:t>max</a:t>
            </a:r>
            <a:r>
              <a:rPr lang="en-US" sz="2000">
                <a:solidFill>
                  <a:schemeClr val="accent2"/>
                </a:solidFill>
                <a:latin typeface="Courier New" charset="0"/>
                <a:cs typeface="Courier New" charset="0"/>
              </a:rPr>
              <a:t>(label[0],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a:t>
            </a:r>
            <a:r>
              <a:rPr lang="en-US" sz="2800">
                <a:solidFill>
                  <a:schemeClr val="accent2"/>
                </a:solidFill>
                <a:latin typeface="Symbol" charset="0"/>
              </a:rPr>
              <a:t>$</a:t>
            </a:r>
            <a:r>
              <a:rPr lang="en-US" sz="2000">
                <a:solidFill>
                  <a:schemeClr val="accent2"/>
                </a:solidFill>
                <a:latin typeface="Courier New" charset="0"/>
              </a:rPr>
              <a:t>k flag[k]</a:t>
            </a:r>
          </a:p>
          <a:p>
            <a:pPr marL="231775" indent="-231775" eaLnBrk="0" hangingPunct="0">
              <a:lnSpc>
                <a:spcPct val="80000"/>
              </a:lnSpc>
              <a:spcBef>
                <a:spcPct val="20000"/>
              </a:spcBef>
            </a:pPr>
            <a:r>
              <a:rPr lang="en-US" sz="2000">
                <a:solidFill>
                  <a:schemeClr val="accent2"/>
                </a:solidFill>
                <a:latin typeface="Courier New" charset="0"/>
              </a:rPr>
              <a:t>           &amp;&amp; (label[i],i) &gt; (label[k],k));</a:t>
            </a:r>
            <a:endParaRPr lang="en-US" sz="20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p:txBody>
      </p:sp>
    </p:spTree>
  </p:cSld>
  <p:clrMapOvr>
    <a:masterClrMapping/>
  </p:clrMapOvr>
  <p:transition spd="slow"/>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539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76E484B-D90B-3A4F-8289-734E44E1407A}" type="slidenum">
              <a:rPr lang="ar-SA" sz="1400" b="0">
                <a:solidFill>
                  <a:schemeClr val="tx1"/>
                </a:solidFill>
                <a:latin typeface="Arial" charset="0"/>
                <a:cs typeface="Arial" charset="0"/>
              </a:rPr>
              <a:pPr/>
              <a:t>123</a:t>
            </a:fld>
            <a:endParaRPr lang="en-US" sz="1400" b="0">
              <a:solidFill>
                <a:schemeClr val="tx1"/>
              </a:solidFill>
              <a:latin typeface="Arial" charset="0"/>
              <a:cs typeface="Arial" charset="0"/>
            </a:endParaRPr>
          </a:p>
        </p:txBody>
      </p:sp>
      <p:pic>
        <p:nvPicPr>
          <p:cNvPr id="25395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6" name="Rectangle 3"/>
          <p:cNvSpPr>
            <a:spLocks noGrp="1" noChangeArrowheads="1"/>
          </p:cNvSpPr>
          <p:nvPr>
            <p:ph type="title"/>
          </p:nvPr>
        </p:nvSpPr>
        <p:spPr>
          <a:xfrm>
            <a:off x="685800" y="538163"/>
            <a:ext cx="7772400" cy="1143000"/>
          </a:xfrm>
        </p:spPr>
        <p:txBody>
          <a:bodyPr/>
          <a:lstStyle/>
          <a:p>
            <a:r>
              <a:rPr lang="en-US">
                <a:latin typeface="Arial" charset="0"/>
              </a:rPr>
              <a:t>Bakery Y2</a:t>
            </a:r>
            <a:r>
              <a:rPr lang="en-US" baseline="30000">
                <a:latin typeface="Arial" charset="0"/>
              </a:rPr>
              <a:t>32</a:t>
            </a:r>
            <a:r>
              <a:rPr lang="en-US">
                <a:latin typeface="Arial" charset="0"/>
              </a:rPr>
              <a:t>K Bug</a:t>
            </a:r>
          </a:p>
        </p:txBody>
      </p:sp>
      <p:sp>
        <p:nvSpPr>
          <p:cNvPr id="253957" name="Rectangle 4"/>
          <p:cNvSpPr>
            <a:spLocks noChangeArrowheads="1"/>
          </p:cNvSpPr>
          <p:nvPr/>
        </p:nvSpPr>
        <p:spPr bwMode="auto">
          <a:xfrm>
            <a:off x="1047750" y="1676400"/>
            <a:ext cx="6838950" cy="2865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flag[i]  = true;</a:t>
            </a:r>
            <a:r>
              <a:rPr lang="en-US" sz="2000">
                <a:solidFill>
                  <a:srgbClr val="000000"/>
                </a:solidFill>
                <a:latin typeface="Courier New" charset="0"/>
                <a:cs typeface="Courier New" charset="0"/>
              </a:rPr>
              <a:t>  </a:t>
            </a:r>
            <a:endParaRPr lang="en-US" sz="2000">
              <a:solidFill>
                <a:srgbClr val="FF0000"/>
              </a:solidFill>
              <a:latin typeface="Courier New" charset="0"/>
              <a:cs typeface="Courier New" charset="0"/>
            </a:endParaRPr>
          </a:p>
          <a:p>
            <a:pPr marL="231775" indent="-231775" eaLnBrk="0" hangingPunct="0">
              <a:lnSpc>
                <a:spcPct val="80000"/>
              </a:lnSpc>
              <a:spcBef>
                <a:spcPct val="20000"/>
              </a:spcBef>
            </a:pPr>
            <a:r>
              <a:rPr lang="en-US" sz="2000">
                <a:solidFill>
                  <a:srgbClr val="FF0000"/>
                </a:solidFill>
                <a:latin typeface="Courier New" charset="0"/>
                <a:cs typeface="Courier New" charset="0"/>
              </a:rPr>
              <a:t>  </a:t>
            </a:r>
            <a:r>
              <a:rPr lang="en-US" sz="2000">
                <a:solidFill>
                  <a:schemeClr val="accent2"/>
                </a:solidFill>
                <a:latin typeface="Courier New" charset="0"/>
                <a:cs typeface="Courier New" charset="0"/>
              </a:rPr>
              <a:t>label[i] = </a:t>
            </a:r>
            <a:r>
              <a:rPr lang="en-US" sz="2000">
                <a:solidFill>
                  <a:schemeClr val="tx1"/>
                </a:solidFill>
                <a:latin typeface="Courier New" charset="0"/>
                <a:cs typeface="Courier New" charset="0"/>
              </a:rPr>
              <a:t>max</a:t>
            </a:r>
            <a:r>
              <a:rPr lang="en-US" sz="2000">
                <a:solidFill>
                  <a:schemeClr val="accent2"/>
                </a:solidFill>
                <a:latin typeface="Courier New" charset="0"/>
                <a:cs typeface="Courier New" charset="0"/>
              </a:rPr>
              <a:t>(label[0],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while (</a:t>
            </a:r>
            <a:r>
              <a:rPr lang="en-US" sz="2800">
                <a:solidFill>
                  <a:schemeClr val="folHlink"/>
                </a:solidFill>
                <a:latin typeface="Symbol" charset="0"/>
              </a:rPr>
              <a:t>$</a:t>
            </a:r>
            <a:r>
              <a:rPr lang="en-US" sz="2000">
                <a:solidFill>
                  <a:schemeClr val="folHlink"/>
                </a:solidFill>
                <a:latin typeface="Courier New" charset="0"/>
              </a:rPr>
              <a:t>k flag[k]</a:t>
            </a:r>
          </a:p>
          <a:p>
            <a:pPr marL="231775" indent="-231775" eaLnBrk="0" hangingPunct="0">
              <a:lnSpc>
                <a:spcPct val="80000"/>
              </a:lnSpc>
              <a:spcBef>
                <a:spcPct val="20000"/>
              </a:spcBef>
            </a:pPr>
            <a:r>
              <a:rPr lang="en-US" sz="2000">
                <a:solidFill>
                  <a:schemeClr val="folHlink"/>
                </a:solidFill>
                <a:latin typeface="Courier New" charset="0"/>
              </a:rPr>
              <a:t>           &amp;&amp; (label[i],i) &gt; (label[k],k));</a:t>
            </a: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pic>
        <p:nvPicPr>
          <p:cNvPr id="253958"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11425" y="1925638"/>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9" name="AutoShape 6"/>
          <p:cNvSpPr>
            <a:spLocks noChangeArrowheads="1"/>
          </p:cNvSpPr>
          <p:nvPr/>
        </p:nvSpPr>
        <p:spPr bwMode="auto">
          <a:xfrm>
            <a:off x="1417638" y="2841625"/>
            <a:ext cx="6442075" cy="465138"/>
          </a:xfrm>
          <a:prstGeom prst="wedgeRoundRectCallout">
            <a:avLst>
              <a:gd name="adj1" fmla="val 31690"/>
              <a:gd name="adj2" fmla="val -12508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53960" name="Text Box 7"/>
          <p:cNvSpPr txBox="1">
            <a:spLocks noChangeArrowheads="1"/>
          </p:cNvSpPr>
          <p:nvPr/>
        </p:nvSpPr>
        <p:spPr bwMode="auto">
          <a:xfrm>
            <a:off x="5334000" y="1571625"/>
            <a:ext cx="3810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Mutex breaks if </a:t>
            </a:r>
            <a:r>
              <a:rPr lang="en-US" sz="2800">
                <a:solidFill>
                  <a:srgbClr val="FF0000"/>
                </a:solidFill>
                <a:latin typeface="Courier New" charset="0"/>
              </a:rPr>
              <a:t>label[i]</a:t>
            </a:r>
            <a:r>
              <a:rPr lang="en-US" sz="2800">
                <a:solidFill>
                  <a:srgbClr val="FF0000"/>
                </a:solidFill>
                <a:latin typeface="Arial" charset="0"/>
              </a:rPr>
              <a:t> overflows</a:t>
            </a:r>
          </a:p>
        </p:txBody>
      </p:sp>
    </p:spTree>
  </p:cSld>
  <p:clrMapOvr>
    <a:masterClrMapping/>
  </p:clrMapOvr>
  <p:transition spd="slow"/>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560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3EF67D3A-42A0-7A4B-B6B6-2CFA80436683}" type="slidenum">
              <a:rPr lang="ar-SA" sz="1400" b="0">
                <a:solidFill>
                  <a:schemeClr val="tx1"/>
                </a:solidFill>
                <a:latin typeface="Arial" charset="0"/>
                <a:cs typeface="Arial" charset="0"/>
              </a:rPr>
              <a:pPr/>
              <a:t>124</a:t>
            </a:fld>
            <a:endParaRPr lang="en-US" sz="1400" b="0">
              <a:solidFill>
                <a:schemeClr val="tx1"/>
              </a:solidFill>
              <a:latin typeface="Arial" charset="0"/>
              <a:cs typeface="Arial" charset="0"/>
            </a:endParaRPr>
          </a:p>
        </p:txBody>
      </p:sp>
      <p:pic>
        <p:nvPicPr>
          <p:cNvPr id="256003"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04" name="Rectangle 2"/>
          <p:cNvSpPr>
            <a:spLocks noGrp="1" noChangeArrowheads="1"/>
          </p:cNvSpPr>
          <p:nvPr>
            <p:ph type="title"/>
          </p:nvPr>
        </p:nvSpPr>
        <p:spPr/>
        <p:txBody>
          <a:bodyPr/>
          <a:lstStyle/>
          <a:p>
            <a:r>
              <a:rPr lang="en-US" sz="4000">
                <a:latin typeface="Arial" charset="0"/>
              </a:rPr>
              <a:t>Does Overflow Actually Matter?</a:t>
            </a:r>
          </a:p>
        </p:txBody>
      </p:sp>
      <p:sp>
        <p:nvSpPr>
          <p:cNvPr id="256005" name="Rectangle 3"/>
          <p:cNvSpPr>
            <a:spLocks noGrp="1" noChangeArrowheads="1"/>
          </p:cNvSpPr>
          <p:nvPr>
            <p:ph type="body" idx="1"/>
          </p:nvPr>
        </p:nvSpPr>
        <p:spPr/>
        <p:txBody>
          <a:bodyPr/>
          <a:lstStyle/>
          <a:p>
            <a:pPr>
              <a:lnSpc>
                <a:spcPct val="90000"/>
              </a:lnSpc>
            </a:pPr>
            <a:r>
              <a:rPr lang="en-US">
                <a:latin typeface="Arial" charset="0"/>
              </a:rPr>
              <a:t>Yes</a:t>
            </a:r>
          </a:p>
          <a:p>
            <a:pPr lvl="1">
              <a:lnSpc>
                <a:spcPct val="90000"/>
              </a:lnSpc>
            </a:pPr>
            <a:r>
              <a:rPr lang="en-US">
                <a:latin typeface="Arial" charset="0"/>
                <a:cs typeface="Arial" charset="0"/>
              </a:rPr>
              <a:t>Y2K</a:t>
            </a:r>
          </a:p>
          <a:p>
            <a:pPr lvl="1">
              <a:lnSpc>
                <a:spcPct val="90000"/>
              </a:lnSpc>
            </a:pPr>
            <a:r>
              <a:rPr lang="en-US">
                <a:latin typeface="Arial" charset="0"/>
                <a:cs typeface="Arial" charset="0"/>
              </a:rPr>
              <a:t>18 January 2038 (Unix </a:t>
            </a:r>
            <a:r>
              <a:rPr lang="en-US" b="1">
                <a:solidFill>
                  <a:schemeClr val="tx1"/>
                </a:solidFill>
                <a:latin typeface="Courier New" charset="0"/>
                <a:cs typeface="Arial" charset="0"/>
              </a:rPr>
              <a:t>time_t</a:t>
            </a:r>
            <a:r>
              <a:rPr lang="en-US">
                <a:latin typeface="Arial" charset="0"/>
                <a:cs typeface="Arial" charset="0"/>
              </a:rPr>
              <a:t> rollover)</a:t>
            </a:r>
          </a:p>
          <a:p>
            <a:pPr lvl="1">
              <a:lnSpc>
                <a:spcPct val="90000"/>
              </a:lnSpc>
            </a:pPr>
            <a:r>
              <a:rPr lang="en-US">
                <a:latin typeface="Arial" charset="0"/>
                <a:cs typeface="Arial" charset="0"/>
              </a:rPr>
              <a:t>16-bit counters</a:t>
            </a:r>
          </a:p>
          <a:p>
            <a:pPr>
              <a:lnSpc>
                <a:spcPct val="90000"/>
              </a:lnSpc>
            </a:pPr>
            <a:r>
              <a:rPr lang="en-US">
                <a:latin typeface="Arial" charset="0"/>
              </a:rPr>
              <a:t>No</a:t>
            </a:r>
          </a:p>
          <a:p>
            <a:pPr lvl="1">
              <a:lnSpc>
                <a:spcPct val="90000"/>
              </a:lnSpc>
            </a:pPr>
            <a:r>
              <a:rPr lang="en-US">
                <a:latin typeface="Arial" charset="0"/>
                <a:cs typeface="Arial" charset="0"/>
              </a:rPr>
              <a:t>64-bit counters</a:t>
            </a:r>
          </a:p>
          <a:p>
            <a:pPr>
              <a:lnSpc>
                <a:spcPct val="90000"/>
              </a:lnSpc>
            </a:pPr>
            <a:r>
              <a:rPr lang="en-US">
                <a:latin typeface="Arial" charset="0"/>
              </a:rPr>
              <a:t>Maybe</a:t>
            </a:r>
          </a:p>
          <a:p>
            <a:pPr lvl="1">
              <a:lnSpc>
                <a:spcPct val="90000"/>
              </a:lnSpc>
            </a:pPr>
            <a:r>
              <a:rPr lang="en-US">
                <a:latin typeface="Arial" charset="0"/>
                <a:cs typeface="Arial" charset="0"/>
              </a:rPr>
              <a:t>32-bit counters</a:t>
            </a:r>
          </a:p>
        </p:txBody>
      </p:sp>
    </p:spTree>
  </p:cSld>
  <p:clrMapOvr>
    <a:masterClrMapping/>
  </p:clrMapOvr>
  <p:transition spd="slow"/>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580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9AB8FBC-79F0-BD40-9A46-A75D39A603C0}" type="slidenum">
              <a:rPr lang="ar-SA" sz="1400" b="0">
                <a:solidFill>
                  <a:schemeClr val="tx1"/>
                </a:solidFill>
                <a:latin typeface="Arial" charset="0"/>
                <a:cs typeface="Arial" charset="0"/>
              </a:rPr>
              <a:pPr/>
              <a:t>125</a:t>
            </a:fld>
            <a:endParaRPr lang="en-US" sz="1400" b="0">
              <a:solidFill>
                <a:schemeClr val="tx1"/>
              </a:solidFill>
              <a:latin typeface="Arial" charset="0"/>
              <a:cs typeface="Arial" charset="0"/>
            </a:endParaRPr>
          </a:p>
        </p:txBody>
      </p:sp>
      <p:pic>
        <p:nvPicPr>
          <p:cNvPr id="258051"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052" name="Rectangle 2"/>
          <p:cNvSpPr>
            <a:spLocks noGrp="1" noChangeArrowheads="1"/>
          </p:cNvSpPr>
          <p:nvPr>
            <p:ph type="title"/>
          </p:nvPr>
        </p:nvSpPr>
        <p:spPr/>
        <p:txBody>
          <a:bodyPr/>
          <a:lstStyle/>
          <a:p>
            <a:r>
              <a:rPr lang="en-US">
                <a:latin typeface="Arial" charset="0"/>
              </a:rPr>
              <a:t>Timestamps</a:t>
            </a:r>
          </a:p>
        </p:txBody>
      </p:sp>
      <p:sp>
        <p:nvSpPr>
          <p:cNvPr id="258053" name="Rectangle 3"/>
          <p:cNvSpPr>
            <a:spLocks noGrp="1" noChangeArrowheads="1"/>
          </p:cNvSpPr>
          <p:nvPr>
            <p:ph type="body" idx="1"/>
          </p:nvPr>
        </p:nvSpPr>
        <p:spPr/>
        <p:txBody>
          <a:bodyPr/>
          <a:lstStyle/>
          <a:p>
            <a:r>
              <a:rPr lang="en-US" dirty="0">
                <a:latin typeface="Arial" charset="0"/>
              </a:rPr>
              <a:t>Label variable is really a </a:t>
            </a:r>
            <a:r>
              <a:rPr lang="en-US" dirty="0">
                <a:solidFill>
                  <a:srgbClr val="FF0000"/>
                </a:solidFill>
                <a:latin typeface="Arial" charset="0"/>
              </a:rPr>
              <a:t>timestamp</a:t>
            </a:r>
          </a:p>
          <a:p>
            <a:r>
              <a:rPr lang="en-US" dirty="0">
                <a:latin typeface="Arial" charset="0"/>
              </a:rPr>
              <a:t>Need ability to</a:t>
            </a:r>
          </a:p>
          <a:p>
            <a:pPr lvl="1"/>
            <a:r>
              <a:rPr lang="en-US" dirty="0">
                <a:latin typeface="Arial" charset="0"/>
                <a:cs typeface="Arial" charset="0"/>
              </a:rPr>
              <a:t>Read </a:t>
            </a:r>
            <a:r>
              <a:rPr lang="en-US" dirty="0" smtClean="0">
                <a:latin typeface="Arial" charset="0"/>
                <a:cs typeface="Arial" charset="0"/>
              </a:rPr>
              <a:t>others</a:t>
            </a:r>
            <a:r>
              <a:rPr lang="fr-FR" altLang="ja-JP" dirty="0" smtClean="0">
                <a:latin typeface="Arial" charset="0"/>
                <a:cs typeface="Arial" charset="0"/>
              </a:rPr>
              <a:t>'</a:t>
            </a:r>
            <a:r>
              <a:rPr lang="en-US" altLang="ja-JP" dirty="0" smtClean="0">
                <a:latin typeface="Arial" charset="0"/>
                <a:cs typeface="Arial" charset="0"/>
              </a:rPr>
              <a:t> </a:t>
            </a:r>
            <a:r>
              <a:rPr lang="en-US" altLang="ja-JP" dirty="0">
                <a:latin typeface="Arial" charset="0"/>
                <a:cs typeface="Arial" charset="0"/>
              </a:rPr>
              <a:t>timestamps</a:t>
            </a:r>
          </a:p>
          <a:p>
            <a:pPr lvl="1"/>
            <a:r>
              <a:rPr lang="en-US" dirty="0">
                <a:latin typeface="Arial" charset="0"/>
                <a:cs typeface="Arial" charset="0"/>
              </a:rPr>
              <a:t>Compare them</a:t>
            </a:r>
          </a:p>
          <a:p>
            <a:pPr lvl="1"/>
            <a:r>
              <a:rPr lang="en-US" dirty="0">
                <a:latin typeface="Arial" charset="0"/>
                <a:cs typeface="Arial" charset="0"/>
              </a:rPr>
              <a:t>Generate a </a:t>
            </a:r>
            <a:r>
              <a:rPr lang="en-US" b="1" dirty="0">
                <a:solidFill>
                  <a:srgbClr val="FF0000"/>
                </a:solidFill>
                <a:latin typeface="Arial" charset="0"/>
                <a:cs typeface="Arial" charset="0"/>
              </a:rPr>
              <a:t>later</a:t>
            </a:r>
            <a:r>
              <a:rPr lang="en-US" dirty="0">
                <a:latin typeface="Arial" charset="0"/>
                <a:cs typeface="Arial" charset="0"/>
              </a:rPr>
              <a:t> timestamp </a:t>
            </a:r>
          </a:p>
          <a:p>
            <a:r>
              <a:rPr lang="en-US" dirty="0">
                <a:latin typeface="Arial" charset="0"/>
              </a:rPr>
              <a:t>Can we do this without overflow?</a:t>
            </a:r>
          </a:p>
        </p:txBody>
      </p:sp>
    </p:spTree>
  </p:cSld>
  <p:clrMapOvr>
    <a:masterClrMapping/>
  </p:clrMapOvr>
  <p:transition spd="slow"/>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600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D30A45E-1A19-B44F-A24B-E2CEEA755E17}" type="slidenum">
              <a:rPr lang="ar-SA" sz="1400" b="0">
                <a:solidFill>
                  <a:schemeClr val="tx1"/>
                </a:solidFill>
                <a:latin typeface="Arial" charset="0"/>
                <a:cs typeface="Arial" charset="0"/>
              </a:rPr>
              <a:pPr/>
              <a:t>126</a:t>
            </a:fld>
            <a:endParaRPr lang="en-US" sz="1400" b="0">
              <a:solidFill>
                <a:schemeClr val="tx1"/>
              </a:solidFill>
              <a:latin typeface="Arial" charset="0"/>
              <a:cs typeface="Arial" charset="0"/>
            </a:endParaRPr>
          </a:p>
        </p:txBody>
      </p:sp>
      <p:pic>
        <p:nvPicPr>
          <p:cNvPr id="260099"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0100" name="Rectangle 3"/>
          <p:cNvSpPr>
            <a:spLocks noGrp="1" noChangeArrowheads="1"/>
          </p:cNvSpPr>
          <p:nvPr>
            <p:ph type="body" idx="1"/>
          </p:nvPr>
        </p:nvSpPr>
        <p:spPr/>
        <p:txBody>
          <a:bodyPr/>
          <a:lstStyle/>
          <a:p>
            <a:r>
              <a:rPr lang="en-US">
                <a:latin typeface="Arial" charset="0"/>
              </a:rPr>
              <a:t>One can construct a</a:t>
            </a:r>
          </a:p>
          <a:p>
            <a:pPr lvl="1"/>
            <a:r>
              <a:rPr lang="en-US">
                <a:latin typeface="Arial" charset="0"/>
                <a:cs typeface="Arial" charset="0"/>
              </a:rPr>
              <a:t>Wait-free (no mutual exclusion)</a:t>
            </a:r>
          </a:p>
          <a:p>
            <a:pPr lvl="1"/>
            <a:r>
              <a:rPr lang="en-US">
                <a:latin typeface="Arial" charset="0"/>
                <a:cs typeface="Arial" charset="0"/>
              </a:rPr>
              <a:t>Concurrent</a:t>
            </a:r>
          </a:p>
          <a:p>
            <a:pPr lvl="1"/>
            <a:r>
              <a:rPr lang="en-US">
                <a:latin typeface="Arial" charset="0"/>
                <a:cs typeface="Arial" charset="0"/>
              </a:rPr>
              <a:t>Timestamping system</a:t>
            </a:r>
          </a:p>
          <a:p>
            <a:pPr lvl="1"/>
            <a:r>
              <a:rPr lang="en-US">
                <a:latin typeface="Arial" charset="0"/>
                <a:cs typeface="Arial" charset="0"/>
              </a:rPr>
              <a:t>That never overflows</a:t>
            </a:r>
          </a:p>
          <a:p>
            <a:pPr lvl="2"/>
            <a:endParaRPr lang="en-US">
              <a:latin typeface="Arial" charset="0"/>
              <a:cs typeface="Arial" charset="0"/>
            </a:endParaRPr>
          </a:p>
          <a:p>
            <a:endParaRPr lang="en-US">
              <a:latin typeface="Arial" charset="0"/>
            </a:endParaRPr>
          </a:p>
        </p:txBody>
      </p:sp>
      <p:sp>
        <p:nvSpPr>
          <p:cNvPr id="260101" name="Rectangle 2"/>
          <p:cNvSpPr>
            <a:spLocks noGrp="1" noChangeArrowheads="1"/>
          </p:cNvSpPr>
          <p:nvPr>
            <p:ph type="title"/>
          </p:nvPr>
        </p:nvSpPr>
        <p:spPr/>
        <p:txBody>
          <a:bodyPr/>
          <a:lstStyle/>
          <a:p>
            <a:r>
              <a:rPr lang="en-US">
                <a:latin typeface="Arial" charset="0"/>
              </a:rPr>
              <a:t>The Good News</a:t>
            </a:r>
          </a:p>
        </p:txBody>
      </p:sp>
    </p:spTree>
  </p:cSld>
  <p:clrMapOvr>
    <a:masterClrMapping/>
  </p:clrMapOvr>
  <p:transition spd="slow"/>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621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4E4DE35-9886-274C-B96B-727842CC33BB}" type="slidenum">
              <a:rPr lang="ar-SA" sz="1400" b="0">
                <a:solidFill>
                  <a:schemeClr val="tx1"/>
                </a:solidFill>
                <a:latin typeface="Arial" charset="0"/>
                <a:cs typeface="Arial" charset="0"/>
              </a:rPr>
              <a:pPr/>
              <a:t>127</a:t>
            </a:fld>
            <a:endParaRPr lang="en-US" sz="1400" b="0">
              <a:solidFill>
                <a:schemeClr val="tx1"/>
              </a:solidFill>
              <a:latin typeface="Arial" charset="0"/>
              <a:cs typeface="Arial" charset="0"/>
            </a:endParaRPr>
          </a:p>
        </p:txBody>
      </p:sp>
      <p:pic>
        <p:nvPicPr>
          <p:cNvPr id="26214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2148" name="Rectangle 3"/>
          <p:cNvSpPr>
            <a:spLocks noGrp="1" noChangeArrowheads="1"/>
          </p:cNvSpPr>
          <p:nvPr>
            <p:ph type="body" idx="1"/>
          </p:nvPr>
        </p:nvSpPr>
        <p:spPr/>
        <p:txBody>
          <a:bodyPr/>
          <a:lstStyle/>
          <a:p>
            <a:r>
              <a:rPr lang="en-US">
                <a:latin typeface="Arial" charset="0"/>
              </a:rPr>
              <a:t>One can construct a</a:t>
            </a:r>
          </a:p>
          <a:p>
            <a:pPr lvl="1"/>
            <a:r>
              <a:rPr lang="en-US">
                <a:latin typeface="Arial" charset="0"/>
                <a:cs typeface="Arial" charset="0"/>
              </a:rPr>
              <a:t>Wait-free (no mutual exclusion)</a:t>
            </a:r>
          </a:p>
          <a:p>
            <a:pPr lvl="1"/>
            <a:r>
              <a:rPr lang="en-US">
                <a:latin typeface="Arial" charset="0"/>
                <a:cs typeface="Arial" charset="0"/>
              </a:rPr>
              <a:t>Concurrent</a:t>
            </a:r>
          </a:p>
          <a:p>
            <a:pPr lvl="1"/>
            <a:r>
              <a:rPr lang="en-US">
                <a:latin typeface="Arial" charset="0"/>
                <a:cs typeface="Arial" charset="0"/>
              </a:rPr>
              <a:t>Timestamping system</a:t>
            </a:r>
          </a:p>
          <a:p>
            <a:pPr lvl="1"/>
            <a:r>
              <a:rPr lang="en-US">
                <a:latin typeface="Arial" charset="0"/>
                <a:cs typeface="Arial" charset="0"/>
              </a:rPr>
              <a:t>That never overflows</a:t>
            </a:r>
          </a:p>
          <a:p>
            <a:pPr lvl="2"/>
            <a:endParaRPr lang="en-US">
              <a:latin typeface="Arial" charset="0"/>
              <a:cs typeface="Arial" charset="0"/>
            </a:endParaRPr>
          </a:p>
          <a:p>
            <a:endParaRPr lang="en-US">
              <a:latin typeface="Arial" charset="0"/>
            </a:endParaRPr>
          </a:p>
        </p:txBody>
      </p:sp>
      <p:sp>
        <p:nvSpPr>
          <p:cNvPr id="262149" name="Rectangle 4"/>
          <p:cNvSpPr>
            <a:spLocks noGrp="1" noChangeArrowheads="1"/>
          </p:cNvSpPr>
          <p:nvPr>
            <p:ph type="title"/>
          </p:nvPr>
        </p:nvSpPr>
        <p:spPr/>
        <p:txBody>
          <a:bodyPr/>
          <a:lstStyle/>
          <a:p>
            <a:r>
              <a:rPr lang="en-US">
                <a:latin typeface="Arial" charset="0"/>
              </a:rPr>
              <a:t>The Good News</a:t>
            </a:r>
          </a:p>
        </p:txBody>
      </p:sp>
      <p:sp>
        <p:nvSpPr>
          <p:cNvPr id="262150" name="AutoShape 5"/>
          <p:cNvSpPr>
            <a:spLocks noChangeArrowheads="1"/>
          </p:cNvSpPr>
          <p:nvPr/>
        </p:nvSpPr>
        <p:spPr bwMode="auto">
          <a:xfrm>
            <a:off x="1336675" y="2538413"/>
            <a:ext cx="2030413" cy="1090612"/>
          </a:xfrm>
          <a:prstGeom prst="wedgeRoundRectCallout">
            <a:avLst>
              <a:gd name="adj1" fmla="val 130532"/>
              <a:gd name="adj2" fmla="val 1506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262151" name="Text Box 6"/>
          <p:cNvSpPr txBox="1">
            <a:spLocks noChangeArrowheads="1"/>
          </p:cNvSpPr>
          <p:nvPr/>
        </p:nvSpPr>
        <p:spPr bwMode="auto">
          <a:xfrm>
            <a:off x="5221288" y="2857500"/>
            <a:ext cx="3492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3600" b="0">
                <a:solidFill>
                  <a:srgbClr val="FF0000"/>
                </a:solidFill>
                <a:latin typeface="Arial" charset="0"/>
              </a:rPr>
              <a:t>This part is hard</a:t>
            </a:r>
          </a:p>
        </p:txBody>
      </p:sp>
      <p:sp>
        <p:nvSpPr>
          <p:cNvPr id="262152" name="Text Box 7"/>
          <p:cNvSpPr txBox="1">
            <a:spLocks noChangeArrowheads="1"/>
          </p:cNvSpPr>
          <p:nvPr/>
        </p:nvSpPr>
        <p:spPr bwMode="auto">
          <a:xfrm rot="-1304930">
            <a:off x="3881438" y="854075"/>
            <a:ext cx="1006475" cy="647700"/>
          </a:xfrm>
          <a:prstGeom prst="rect">
            <a:avLst/>
          </a:prstGeom>
          <a:solidFill>
            <a:schemeClr val="bg1"/>
          </a:solidFill>
          <a:ln w="38100">
            <a:solidFill>
              <a:srgbClr val="FF0000"/>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3600" b="0">
                <a:solidFill>
                  <a:srgbClr val="FF0000"/>
                </a:solidFill>
                <a:latin typeface="Arial" charset="0"/>
              </a:rPr>
              <a:t>Bad</a:t>
            </a:r>
          </a:p>
        </p:txBody>
      </p:sp>
    </p:spTree>
  </p:cSld>
  <p:clrMapOvr>
    <a:masterClrMapping/>
  </p:clrMapOvr>
  <p:transition spd="slow"/>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641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3C4A8BD-FA08-B441-B20E-3E5D40D951D0}" type="slidenum">
              <a:rPr lang="ar-SA" sz="1400" b="0">
                <a:solidFill>
                  <a:schemeClr val="tx1"/>
                </a:solidFill>
                <a:latin typeface="Arial" charset="0"/>
                <a:cs typeface="Arial" charset="0"/>
              </a:rPr>
              <a:pPr/>
              <a:t>128</a:t>
            </a:fld>
            <a:endParaRPr lang="en-US" sz="1400" b="0">
              <a:solidFill>
                <a:schemeClr val="tx1"/>
              </a:solidFill>
              <a:latin typeface="Arial" charset="0"/>
              <a:cs typeface="Arial" charset="0"/>
            </a:endParaRPr>
          </a:p>
        </p:txBody>
      </p:sp>
      <p:pic>
        <p:nvPicPr>
          <p:cNvPr id="264195"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4196" name="Rectangle 2"/>
          <p:cNvSpPr>
            <a:spLocks noGrp="1" noChangeArrowheads="1"/>
          </p:cNvSpPr>
          <p:nvPr>
            <p:ph type="title"/>
          </p:nvPr>
        </p:nvSpPr>
        <p:spPr/>
        <p:txBody>
          <a:bodyPr/>
          <a:lstStyle/>
          <a:p>
            <a:r>
              <a:rPr lang="en-US">
                <a:latin typeface="Arial" charset="0"/>
              </a:rPr>
              <a:t>Instead …</a:t>
            </a:r>
          </a:p>
        </p:txBody>
      </p:sp>
      <p:sp>
        <p:nvSpPr>
          <p:cNvPr id="264197" name="Rectangle 3"/>
          <p:cNvSpPr>
            <a:spLocks noGrp="1" noChangeArrowheads="1"/>
          </p:cNvSpPr>
          <p:nvPr>
            <p:ph type="body" idx="1"/>
          </p:nvPr>
        </p:nvSpPr>
        <p:spPr/>
        <p:txBody>
          <a:bodyPr/>
          <a:lstStyle/>
          <a:p>
            <a:pPr>
              <a:lnSpc>
                <a:spcPct val="90000"/>
              </a:lnSpc>
            </a:pPr>
            <a:r>
              <a:rPr lang="en-US">
                <a:latin typeface="Arial" charset="0"/>
              </a:rPr>
              <a:t>We construct a </a:t>
            </a:r>
            <a:r>
              <a:rPr lang="en-US">
                <a:solidFill>
                  <a:srgbClr val="FF0000"/>
                </a:solidFill>
                <a:latin typeface="Arial" charset="0"/>
              </a:rPr>
              <a:t>Sequential </a:t>
            </a:r>
            <a:r>
              <a:rPr lang="en-US">
                <a:latin typeface="Arial" charset="0"/>
              </a:rPr>
              <a:t>timestamping system</a:t>
            </a:r>
          </a:p>
          <a:p>
            <a:pPr lvl="1">
              <a:lnSpc>
                <a:spcPct val="90000"/>
              </a:lnSpc>
            </a:pPr>
            <a:r>
              <a:rPr lang="en-US">
                <a:latin typeface="Arial" charset="0"/>
                <a:cs typeface="Arial" charset="0"/>
              </a:rPr>
              <a:t>Same basic idea</a:t>
            </a:r>
          </a:p>
          <a:p>
            <a:pPr lvl="1">
              <a:lnSpc>
                <a:spcPct val="90000"/>
              </a:lnSpc>
            </a:pPr>
            <a:r>
              <a:rPr lang="en-US">
                <a:latin typeface="Arial" charset="0"/>
                <a:cs typeface="Arial" charset="0"/>
              </a:rPr>
              <a:t>But simpler</a:t>
            </a:r>
          </a:p>
          <a:p>
            <a:pPr>
              <a:lnSpc>
                <a:spcPct val="90000"/>
              </a:lnSpc>
            </a:pPr>
            <a:r>
              <a:rPr lang="en-US">
                <a:latin typeface="Arial" charset="0"/>
              </a:rPr>
              <a:t>As if we use mutex to read &amp; write atomically</a:t>
            </a:r>
          </a:p>
          <a:p>
            <a:pPr>
              <a:lnSpc>
                <a:spcPct val="90000"/>
              </a:lnSpc>
            </a:pPr>
            <a:r>
              <a:rPr lang="en-US">
                <a:latin typeface="Arial" charset="0"/>
              </a:rPr>
              <a:t>No good for building locks</a:t>
            </a:r>
          </a:p>
          <a:p>
            <a:pPr lvl="1">
              <a:lnSpc>
                <a:spcPct val="90000"/>
              </a:lnSpc>
            </a:pPr>
            <a:r>
              <a:rPr lang="en-US">
                <a:latin typeface="Arial" charset="0"/>
                <a:cs typeface="Arial" charset="0"/>
              </a:rPr>
              <a:t>But useful anyway</a:t>
            </a:r>
          </a:p>
          <a:p>
            <a:pPr lvl="2">
              <a:lnSpc>
                <a:spcPct val="90000"/>
              </a:lnSpc>
            </a:pPr>
            <a:endParaRPr lang="en-US">
              <a:latin typeface="Arial" charset="0"/>
              <a:cs typeface="Arial" charset="0"/>
            </a:endParaRPr>
          </a:p>
          <a:p>
            <a:pPr>
              <a:lnSpc>
                <a:spcPct val="90000"/>
              </a:lnSpc>
            </a:pPr>
            <a:endParaRPr lang="en-US">
              <a:latin typeface="Arial" charset="0"/>
            </a:endParaRPr>
          </a:p>
        </p:txBody>
      </p:sp>
    </p:spTree>
  </p:cSld>
  <p:clrMapOvr>
    <a:masterClrMapping/>
  </p:clrMapOvr>
  <p:transition spd="slow"/>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662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C63BA9C-4853-924F-92FE-E4F5ABFC6E8B}" type="slidenum">
              <a:rPr lang="ar-SA" sz="1400" b="0">
                <a:solidFill>
                  <a:schemeClr val="tx1"/>
                </a:solidFill>
                <a:latin typeface="Arial" charset="0"/>
                <a:cs typeface="Arial" charset="0"/>
              </a:rPr>
              <a:pPr/>
              <a:t>129</a:t>
            </a:fld>
            <a:endParaRPr lang="en-US" sz="1400" b="0">
              <a:solidFill>
                <a:schemeClr val="tx1"/>
              </a:solidFill>
              <a:latin typeface="Arial" charset="0"/>
              <a:cs typeface="Arial" charset="0"/>
            </a:endParaRPr>
          </a:p>
        </p:txBody>
      </p:sp>
      <p:pic>
        <p:nvPicPr>
          <p:cNvPr id="266243" name="Picture 1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44" name="Rectangle 2"/>
          <p:cNvSpPr>
            <a:spLocks noGrp="1" noChangeArrowheads="1"/>
          </p:cNvSpPr>
          <p:nvPr>
            <p:ph type="title"/>
          </p:nvPr>
        </p:nvSpPr>
        <p:spPr/>
        <p:txBody>
          <a:bodyPr/>
          <a:lstStyle/>
          <a:p>
            <a:r>
              <a:rPr lang="en-US">
                <a:latin typeface="Arial" charset="0"/>
              </a:rPr>
              <a:t>Precedence Graphs</a:t>
            </a:r>
          </a:p>
        </p:txBody>
      </p:sp>
      <p:sp>
        <p:nvSpPr>
          <p:cNvPr id="266245" name="Oval 3"/>
          <p:cNvSpPr>
            <a:spLocks noChangeArrowheads="1"/>
          </p:cNvSpPr>
          <p:nvPr/>
        </p:nvSpPr>
        <p:spPr bwMode="auto">
          <a:xfrm>
            <a:off x="1352550" y="3135313"/>
            <a:ext cx="595313"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sp>
        <p:nvSpPr>
          <p:cNvPr id="266246" name="Oval 4"/>
          <p:cNvSpPr>
            <a:spLocks noChangeArrowheads="1"/>
          </p:cNvSpPr>
          <p:nvPr/>
        </p:nvSpPr>
        <p:spPr bwMode="auto">
          <a:xfrm>
            <a:off x="3300413" y="313531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66247" name="Oval 5"/>
          <p:cNvSpPr>
            <a:spLocks noChangeArrowheads="1"/>
          </p:cNvSpPr>
          <p:nvPr/>
        </p:nvSpPr>
        <p:spPr bwMode="auto">
          <a:xfrm>
            <a:off x="5248275" y="3135313"/>
            <a:ext cx="595313"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sp>
        <p:nvSpPr>
          <p:cNvPr id="266248" name="Oval 6"/>
          <p:cNvSpPr>
            <a:spLocks noChangeArrowheads="1"/>
          </p:cNvSpPr>
          <p:nvPr/>
        </p:nvSpPr>
        <p:spPr bwMode="auto">
          <a:xfrm>
            <a:off x="7196138" y="313531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3</a:t>
            </a:r>
          </a:p>
        </p:txBody>
      </p:sp>
      <p:sp>
        <p:nvSpPr>
          <p:cNvPr id="266249" name="Freeform 7"/>
          <p:cNvSpPr>
            <a:spLocks/>
          </p:cNvSpPr>
          <p:nvPr/>
        </p:nvSpPr>
        <p:spPr bwMode="auto">
          <a:xfrm>
            <a:off x="1989138" y="2438400"/>
            <a:ext cx="5253037" cy="769938"/>
          </a:xfrm>
          <a:custGeom>
            <a:avLst/>
            <a:gdLst>
              <a:gd name="T0" fmla="*/ 2147483647 w 3309"/>
              <a:gd name="T1" fmla="*/ 2147483647 h 485"/>
              <a:gd name="T2" fmla="*/ 2147483647 w 3309"/>
              <a:gd name="T3" fmla="*/ 0 h 485"/>
              <a:gd name="T4" fmla="*/ 0 w 3309"/>
              <a:gd name="T5" fmla="*/ 2147483647 h 485"/>
              <a:gd name="T6" fmla="*/ 0 60000 65536"/>
              <a:gd name="T7" fmla="*/ 0 60000 65536"/>
              <a:gd name="T8" fmla="*/ 0 60000 65536"/>
              <a:gd name="T9" fmla="*/ 0 w 3309"/>
              <a:gd name="T10" fmla="*/ 0 h 485"/>
              <a:gd name="T11" fmla="*/ 3309 w 3309"/>
              <a:gd name="T12" fmla="*/ 485 h 485"/>
            </a:gdLst>
            <a:ahLst/>
            <a:cxnLst>
              <a:cxn ang="T6">
                <a:pos x="T0" y="T1"/>
              </a:cxn>
              <a:cxn ang="T7">
                <a:pos x="T2" y="T3"/>
              </a:cxn>
              <a:cxn ang="T8">
                <a:pos x="T4" y="T5"/>
              </a:cxn>
            </a:cxnLst>
            <a:rect l="T9" t="T10" r="T11" b="T12"/>
            <a:pathLst>
              <a:path w="3309" h="485">
                <a:moveTo>
                  <a:pt x="3309" y="485"/>
                </a:moveTo>
                <a:cubicBezTo>
                  <a:pt x="2720" y="242"/>
                  <a:pt x="2132" y="0"/>
                  <a:pt x="1581" y="0"/>
                </a:cubicBezTo>
                <a:cubicBezTo>
                  <a:pt x="1030" y="0"/>
                  <a:pt x="515" y="242"/>
                  <a:pt x="0" y="485"/>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266250" name="Line 8"/>
          <p:cNvSpPr>
            <a:spLocks noChangeShapeType="1"/>
          </p:cNvSpPr>
          <p:nvPr/>
        </p:nvSpPr>
        <p:spPr bwMode="auto">
          <a:xfrm flipH="1">
            <a:off x="2032000" y="3440113"/>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66251" name="Line 9"/>
          <p:cNvSpPr>
            <a:spLocks noChangeShapeType="1"/>
          </p:cNvSpPr>
          <p:nvPr/>
        </p:nvSpPr>
        <p:spPr bwMode="auto">
          <a:xfrm flipH="1">
            <a:off x="3941763" y="3435350"/>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66252" name="Line 10"/>
          <p:cNvSpPr>
            <a:spLocks noChangeShapeType="1"/>
          </p:cNvSpPr>
          <p:nvPr/>
        </p:nvSpPr>
        <p:spPr bwMode="auto">
          <a:xfrm flipH="1">
            <a:off x="5894388" y="3430588"/>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66253" name="Freeform 11"/>
          <p:cNvSpPr>
            <a:spLocks/>
          </p:cNvSpPr>
          <p:nvPr/>
        </p:nvSpPr>
        <p:spPr bwMode="auto">
          <a:xfrm>
            <a:off x="2105025" y="2733675"/>
            <a:ext cx="3192463" cy="576263"/>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266254" name="Line 12"/>
          <p:cNvSpPr>
            <a:spLocks noChangeShapeType="1"/>
          </p:cNvSpPr>
          <p:nvPr/>
        </p:nvSpPr>
        <p:spPr bwMode="auto">
          <a:xfrm flipH="1">
            <a:off x="7875588" y="3440113"/>
            <a:ext cx="1190625" cy="0"/>
          </a:xfrm>
          <a:prstGeom prst="line">
            <a:avLst/>
          </a:prstGeom>
          <a:noFill/>
          <a:ln w="762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66255" name="Freeform 13"/>
          <p:cNvSpPr>
            <a:spLocks/>
          </p:cNvSpPr>
          <p:nvPr/>
        </p:nvSpPr>
        <p:spPr bwMode="auto">
          <a:xfrm>
            <a:off x="3900488" y="2700338"/>
            <a:ext cx="3192462" cy="576262"/>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266256" name="Rectangle 14"/>
          <p:cNvSpPr>
            <a:spLocks noGrp="1" noChangeArrowheads="1"/>
          </p:cNvSpPr>
          <p:nvPr>
            <p:ph type="body" idx="1"/>
          </p:nvPr>
        </p:nvSpPr>
        <p:spPr>
          <a:xfrm>
            <a:off x="685800" y="3868738"/>
            <a:ext cx="7772400" cy="2227262"/>
          </a:xfrm>
        </p:spPr>
        <p:txBody>
          <a:bodyPr/>
          <a:lstStyle/>
          <a:p>
            <a:r>
              <a:rPr lang="en-US">
                <a:latin typeface="Arial" charset="0"/>
              </a:rPr>
              <a:t>Timestamps form directed graph</a:t>
            </a:r>
          </a:p>
          <a:p>
            <a:r>
              <a:rPr lang="en-US">
                <a:latin typeface="Arial" charset="0"/>
              </a:rPr>
              <a:t>Edge </a:t>
            </a:r>
            <a:r>
              <a:rPr lang="en-US">
                <a:solidFill>
                  <a:schemeClr val="tx1"/>
                </a:solidFill>
                <a:latin typeface="Arial" charset="0"/>
              </a:rPr>
              <a:t>x</a:t>
            </a:r>
            <a:r>
              <a:rPr lang="en-US">
                <a:latin typeface="Arial" charset="0"/>
              </a:rPr>
              <a:t> to </a:t>
            </a:r>
            <a:r>
              <a:rPr lang="en-US">
                <a:solidFill>
                  <a:schemeClr val="tx1"/>
                </a:solidFill>
                <a:latin typeface="Arial" charset="0"/>
              </a:rPr>
              <a:t>y</a:t>
            </a:r>
          </a:p>
          <a:p>
            <a:pPr lvl="1"/>
            <a:r>
              <a:rPr lang="en-US">
                <a:latin typeface="Arial" charset="0"/>
                <a:cs typeface="Arial" charset="0"/>
              </a:rPr>
              <a:t>Means </a:t>
            </a:r>
            <a:r>
              <a:rPr lang="en-US">
                <a:solidFill>
                  <a:schemeClr val="tx1"/>
                </a:solidFill>
                <a:latin typeface="Arial" charset="0"/>
                <a:cs typeface="Arial" charset="0"/>
              </a:rPr>
              <a:t>x</a:t>
            </a:r>
            <a:r>
              <a:rPr lang="en-US">
                <a:latin typeface="Arial" charset="0"/>
                <a:cs typeface="Arial" charset="0"/>
              </a:rPr>
              <a:t> is later timestamp</a:t>
            </a:r>
          </a:p>
          <a:p>
            <a:pPr lvl="1"/>
            <a:r>
              <a:rPr lang="en-US">
                <a:latin typeface="Arial" charset="0"/>
                <a:cs typeface="Arial" charset="0"/>
              </a:rPr>
              <a:t>We say </a:t>
            </a:r>
            <a:r>
              <a:rPr lang="en-US">
                <a:solidFill>
                  <a:schemeClr val="tx1"/>
                </a:solidFill>
                <a:latin typeface="Arial" charset="0"/>
                <a:cs typeface="Arial" charset="0"/>
              </a:rPr>
              <a:t>x</a:t>
            </a:r>
            <a:r>
              <a:rPr lang="en-US">
                <a:latin typeface="Arial" charset="0"/>
                <a:cs typeface="Arial" charset="0"/>
              </a:rPr>
              <a:t> </a:t>
            </a:r>
            <a:r>
              <a:rPr lang="en-US">
                <a:solidFill>
                  <a:srgbClr val="FF0000"/>
                </a:solidFill>
                <a:latin typeface="Arial" charset="0"/>
                <a:cs typeface="Arial" charset="0"/>
              </a:rPr>
              <a:t>dominates</a:t>
            </a:r>
            <a:r>
              <a:rPr lang="en-US">
                <a:latin typeface="Arial" charset="0"/>
                <a:cs typeface="Arial" charset="0"/>
              </a:rPr>
              <a:t> </a:t>
            </a:r>
            <a:r>
              <a:rPr lang="en-US">
                <a:solidFill>
                  <a:schemeClr val="tx1"/>
                </a:solidFill>
                <a:latin typeface="Arial" charset="0"/>
                <a:cs typeface="Arial" charset="0"/>
              </a:rPr>
              <a:t>y</a:t>
            </a:r>
          </a:p>
          <a:p>
            <a:pPr lvl="1"/>
            <a:endParaRPr lang="en-US">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48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E21EC0C-FA06-5A48-A925-36437FF1219D}" type="slidenum">
              <a:rPr lang="ar-SA" sz="1400" b="0">
                <a:solidFill>
                  <a:schemeClr val="tx1"/>
                </a:solidFill>
                <a:latin typeface="Arial" charset="0"/>
                <a:cs typeface="Arial" charset="0"/>
              </a:rPr>
              <a:pPr/>
              <a:t>13</a:t>
            </a:fld>
            <a:endParaRPr lang="en-US" sz="1400" b="0">
              <a:solidFill>
                <a:schemeClr val="tx1"/>
              </a:solidFill>
              <a:latin typeface="Arial" charset="0"/>
              <a:cs typeface="Arial" charset="0"/>
            </a:endParaRPr>
          </a:p>
        </p:txBody>
      </p:sp>
      <p:pic>
        <p:nvPicPr>
          <p:cNvPr id="34819"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2"/>
          <p:cNvSpPr>
            <a:spLocks noGrp="1" noChangeArrowheads="1"/>
          </p:cNvSpPr>
          <p:nvPr>
            <p:ph type="body" idx="1"/>
          </p:nvPr>
        </p:nvSpPr>
        <p:spPr>
          <a:xfrm>
            <a:off x="762000" y="2286000"/>
            <a:ext cx="7772400" cy="3276600"/>
          </a:xfrm>
        </p:spPr>
        <p:txBody>
          <a:bodyPr/>
          <a:lstStyle/>
          <a:p>
            <a:r>
              <a:rPr lang="en-US">
                <a:latin typeface="Arial" charset="0"/>
              </a:rPr>
              <a:t>Assign to shared variable</a:t>
            </a:r>
          </a:p>
          <a:p>
            <a:r>
              <a:rPr lang="en-US">
                <a:latin typeface="Arial" charset="0"/>
              </a:rPr>
              <a:t>Assign to local variable</a:t>
            </a:r>
          </a:p>
          <a:p>
            <a:r>
              <a:rPr lang="en-US">
                <a:latin typeface="Arial" charset="0"/>
              </a:rPr>
              <a:t>Invoke method</a:t>
            </a:r>
          </a:p>
          <a:p>
            <a:r>
              <a:rPr lang="en-US">
                <a:latin typeface="Arial" charset="0"/>
              </a:rPr>
              <a:t>Return from method</a:t>
            </a:r>
          </a:p>
          <a:p>
            <a:r>
              <a:rPr lang="en-US">
                <a:latin typeface="Arial" charset="0"/>
              </a:rPr>
              <a:t>Lots of other things …</a:t>
            </a:r>
          </a:p>
          <a:p>
            <a:endParaRPr lang="en-US">
              <a:latin typeface="Arial" charset="0"/>
            </a:endParaRPr>
          </a:p>
        </p:txBody>
      </p:sp>
      <p:sp>
        <p:nvSpPr>
          <p:cNvPr id="34821" name="Rectangle 3"/>
          <p:cNvSpPr>
            <a:spLocks noGrp="1" noChangeArrowheads="1"/>
          </p:cNvSpPr>
          <p:nvPr>
            <p:ph type="title"/>
          </p:nvPr>
        </p:nvSpPr>
        <p:spPr/>
        <p:txBody>
          <a:bodyPr/>
          <a:lstStyle/>
          <a:p>
            <a:r>
              <a:rPr lang="en-US">
                <a:latin typeface="Arial" charset="0"/>
              </a:rPr>
              <a:t>Example Thread Events</a:t>
            </a:r>
          </a:p>
        </p:txBody>
      </p:sp>
    </p:spTree>
  </p:cSld>
  <p:clrMapOvr>
    <a:masterClrMapping/>
  </p:clrMapOvr>
  <p:transition spd="slow"/>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682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4930B84-CCB3-FA43-9E69-2143CB34540C}" type="slidenum">
              <a:rPr lang="ar-SA" sz="1400" b="0">
                <a:solidFill>
                  <a:schemeClr val="tx1"/>
                </a:solidFill>
                <a:latin typeface="Arial" charset="0"/>
                <a:cs typeface="Arial" charset="0"/>
              </a:rPr>
              <a:pPr/>
              <a:t>130</a:t>
            </a:fld>
            <a:endParaRPr lang="en-US" sz="1400" b="0">
              <a:solidFill>
                <a:schemeClr val="tx1"/>
              </a:solidFill>
              <a:latin typeface="Arial" charset="0"/>
              <a:cs typeface="Arial" charset="0"/>
            </a:endParaRPr>
          </a:p>
        </p:txBody>
      </p:sp>
      <p:pic>
        <p:nvPicPr>
          <p:cNvPr id="268291" name="Picture 1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292" name="Rectangle 2"/>
          <p:cNvSpPr>
            <a:spLocks noGrp="1" noChangeArrowheads="1"/>
          </p:cNvSpPr>
          <p:nvPr>
            <p:ph type="title"/>
          </p:nvPr>
        </p:nvSpPr>
        <p:spPr/>
        <p:txBody>
          <a:bodyPr/>
          <a:lstStyle/>
          <a:p>
            <a:r>
              <a:rPr lang="en-US" sz="4000">
                <a:latin typeface="Arial" charset="0"/>
              </a:rPr>
              <a:t>Unbounded Counter Precedence Graph</a:t>
            </a:r>
          </a:p>
        </p:txBody>
      </p:sp>
      <p:sp>
        <p:nvSpPr>
          <p:cNvPr id="268293" name="Oval 3"/>
          <p:cNvSpPr>
            <a:spLocks noChangeArrowheads="1"/>
          </p:cNvSpPr>
          <p:nvPr/>
        </p:nvSpPr>
        <p:spPr bwMode="auto">
          <a:xfrm>
            <a:off x="1352550" y="2833688"/>
            <a:ext cx="595313"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sp>
        <p:nvSpPr>
          <p:cNvPr id="268294" name="Oval 4"/>
          <p:cNvSpPr>
            <a:spLocks noChangeArrowheads="1"/>
          </p:cNvSpPr>
          <p:nvPr/>
        </p:nvSpPr>
        <p:spPr bwMode="auto">
          <a:xfrm>
            <a:off x="3300413" y="2833688"/>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68295" name="Oval 5"/>
          <p:cNvSpPr>
            <a:spLocks noChangeArrowheads="1"/>
          </p:cNvSpPr>
          <p:nvPr/>
        </p:nvSpPr>
        <p:spPr bwMode="auto">
          <a:xfrm>
            <a:off x="5248275" y="2833688"/>
            <a:ext cx="595313"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sp>
        <p:nvSpPr>
          <p:cNvPr id="268296" name="Oval 6"/>
          <p:cNvSpPr>
            <a:spLocks noChangeArrowheads="1"/>
          </p:cNvSpPr>
          <p:nvPr/>
        </p:nvSpPr>
        <p:spPr bwMode="auto">
          <a:xfrm>
            <a:off x="7196138" y="2833688"/>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3</a:t>
            </a:r>
          </a:p>
        </p:txBody>
      </p:sp>
      <p:sp>
        <p:nvSpPr>
          <p:cNvPr id="268297" name="Freeform 7"/>
          <p:cNvSpPr>
            <a:spLocks/>
          </p:cNvSpPr>
          <p:nvPr/>
        </p:nvSpPr>
        <p:spPr bwMode="auto">
          <a:xfrm>
            <a:off x="1989138" y="2136775"/>
            <a:ext cx="5253037" cy="769938"/>
          </a:xfrm>
          <a:custGeom>
            <a:avLst/>
            <a:gdLst>
              <a:gd name="T0" fmla="*/ 2147483647 w 3309"/>
              <a:gd name="T1" fmla="*/ 2147483647 h 485"/>
              <a:gd name="T2" fmla="*/ 2147483647 w 3309"/>
              <a:gd name="T3" fmla="*/ 0 h 485"/>
              <a:gd name="T4" fmla="*/ 0 w 3309"/>
              <a:gd name="T5" fmla="*/ 2147483647 h 485"/>
              <a:gd name="T6" fmla="*/ 0 60000 65536"/>
              <a:gd name="T7" fmla="*/ 0 60000 65536"/>
              <a:gd name="T8" fmla="*/ 0 60000 65536"/>
              <a:gd name="T9" fmla="*/ 0 w 3309"/>
              <a:gd name="T10" fmla="*/ 0 h 485"/>
              <a:gd name="T11" fmla="*/ 3309 w 3309"/>
              <a:gd name="T12" fmla="*/ 485 h 485"/>
            </a:gdLst>
            <a:ahLst/>
            <a:cxnLst>
              <a:cxn ang="T6">
                <a:pos x="T0" y="T1"/>
              </a:cxn>
              <a:cxn ang="T7">
                <a:pos x="T2" y="T3"/>
              </a:cxn>
              <a:cxn ang="T8">
                <a:pos x="T4" y="T5"/>
              </a:cxn>
            </a:cxnLst>
            <a:rect l="T9" t="T10" r="T11" b="T12"/>
            <a:pathLst>
              <a:path w="3309" h="485">
                <a:moveTo>
                  <a:pt x="3309" y="485"/>
                </a:moveTo>
                <a:cubicBezTo>
                  <a:pt x="2720" y="242"/>
                  <a:pt x="2132" y="0"/>
                  <a:pt x="1581" y="0"/>
                </a:cubicBezTo>
                <a:cubicBezTo>
                  <a:pt x="1030" y="0"/>
                  <a:pt x="515" y="242"/>
                  <a:pt x="0" y="485"/>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268298" name="Line 8"/>
          <p:cNvSpPr>
            <a:spLocks noChangeShapeType="1"/>
          </p:cNvSpPr>
          <p:nvPr/>
        </p:nvSpPr>
        <p:spPr bwMode="auto">
          <a:xfrm flipH="1">
            <a:off x="2032000" y="3138488"/>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68299" name="Line 9"/>
          <p:cNvSpPr>
            <a:spLocks noChangeShapeType="1"/>
          </p:cNvSpPr>
          <p:nvPr/>
        </p:nvSpPr>
        <p:spPr bwMode="auto">
          <a:xfrm flipH="1">
            <a:off x="3941763" y="3133725"/>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68300" name="Line 10"/>
          <p:cNvSpPr>
            <a:spLocks noChangeShapeType="1"/>
          </p:cNvSpPr>
          <p:nvPr/>
        </p:nvSpPr>
        <p:spPr bwMode="auto">
          <a:xfrm flipH="1">
            <a:off x="5894388" y="3128963"/>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68301" name="Freeform 11"/>
          <p:cNvSpPr>
            <a:spLocks/>
          </p:cNvSpPr>
          <p:nvPr/>
        </p:nvSpPr>
        <p:spPr bwMode="auto">
          <a:xfrm>
            <a:off x="2105025" y="2432050"/>
            <a:ext cx="3192463" cy="576263"/>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268302" name="Line 12"/>
          <p:cNvSpPr>
            <a:spLocks noChangeShapeType="1"/>
          </p:cNvSpPr>
          <p:nvPr/>
        </p:nvSpPr>
        <p:spPr bwMode="auto">
          <a:xfrm flipH="1">
            <a:off x="7875588" y="3138488"/>
            <a:ext cx="1190625" cy="0"/>
          </a:xfrm>
          <a:prstGeom prst="line">
            <a:avLst/>
          </a:prstGeom>
          <a:noFill/>
          <a:ln w="762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68303" name="Freeform 13"/>
          <p:cNvSpPr>
            <a:spLocks/>
          </p:cNvSpPr>
          <p:nvPr/>
        </p:nvSpPr>
        <p:spPr bwMode="auto">
          <a:xfrm>
            <a:off x="3900488" y="2398713"/>
            <a:ext cx="3192462" cy="576262"/>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268304" name="Rectangle 15"/>
          <p:cNvSpPr>
            <a:spLocks noGrp="1" noChangeArrowheads="1"/>
          </p:cNvSpPr>
          <p:nvPr>
            <p:ph type="body" idx="1"/>
          </p:nvPr>
        </p:nvSpPr>
        <p:spPr>
          <a:xfrm>
            <a:off x="685800" y="3746500"/>
            <a:ext cx="7772400" cy="2111375"/>
          </a:xfrm>
        </p:spPr>
        <p:txBody>
          <a:bodyPr/>
          <a:lstStyle/>
          <a:p>
            <a:pPr>
              <a:lnSpc>
                <a:spcPct val="80000"/>
              </a:lnSpc>
            </a:pPr>
            <a:r>
              <a:rPr lang="en-US" sz="2800" dirty="0" err="1">
                <a:latin typeface="Arial" charset="0"/>
              </a:rPr>
              <a:t>Timestamping</a:t>
            </a:r>
            <a:r>
              <a:rPr lang="en-US" sz="2800" dirty="0">
                <a:latin typeface="Arial" charset="0"/>
              </a:rPr>
              <a:t> = move tokens on graph</a:t>
            </a:r>
          </a:p>
          <a:p>
            <a:pPr>
              <a:lnSpc>
                <a:spcPct val="80000"/>
              </a:lnSpc>
            </a:pPr>
            <a:r>
              <a:rPr lang="en-US" sz="2800" dirty="0">
                <a:latin typeface="Arial" charset="0"/>
              </a:rPr>
              <a:t>Atomically</a:t>
            </a:r>
          </a:p>
          <a:p>
            <a:pPr lvl="1">
              <a:lnSpc>
                <a:spcPct val="80000"/>
              </a:lnSpc>
            </a:pPr>
            <a:r>
              <a:rPr lang="en-US" sz="2400" dirty="0">
                <a:latin typeface="Arial" charset="0"/>
                <a:cs typeface="Arial" charset="0"/>
              </a:rPr>
              <a:t>read </a:t>
            </a:r>
            <a:r>
              <a:rPr lang="en-US" sz="2400" dirty="0" smtClean="0">
                <a:latin typeface="Arial" charset="0"/>
                <a:cs typeface="Arial" charset="0"/>
              </a:rPr>
              <a:t>others</a:t>
            </a:r>
            <a:r>
              <a:rPr lang="fr-FR" altLang="ja-JP" sz="2400" dirty="0" smtClean="0">
                <a:latin typeface="Arial" charset="0"/>
                <a:cs typeface="Arial" charset="0"/>
              </a:rPr>
              <a:t>'</a:t>
            </a:r>
            <a:r>
              <a:rPr lang="en-US" altLang="ja-JP" sz="2400" dirty="0" smtClean="0">
                <a:latin typeface="Arial" charset="0"/>
                <a:cs typeface="Arial" charset="0"/>
              </a:rPr>
              <a:t> </a:t>
            </a:r>
            <a:r>
              <a:rPr lang="en-US" altLang="ja-JP" sz="2400" dirty="0">
                <a:latin typeface="Arial" charset="0"/>
                <a:cs typeface="Arial" charset="0"/>
              </a:rPr>
              <a:t>tokens </a:t>
            </a:r>
          </a:p>
          <a:p>
            <a:pPr lvl="1">
              <a:lnSpc>
                <a:spcPct val="80000"/>
              </a:lnSpc>
            </a:pPr>
            <a:r>
              <a:rPr lang="en-US" sz="2400" dirty="0">
                <a:latin typeface="Arial" charset="0"/>
                <a:cs typeface="Arial" charset="0"/>
              </a:rPr>
              <a:t>move mine</a:t>
            </a:r>
          </a:p>
          <a:p>
            <a:pPr>
              <a:lnSpc>
                <a:spcPct val="80000"/>
              </a:lnSpc>
            </a:pPr>
            <a:r>
              <a:rPr lang="en-US" sz="2800" dirty="0">
                <a:latin typeface="Arial" charset="0"/>
              </a:rPr>
              <a:t>Ignore tie-breaking for now</a:t>
            </a:r>
          </a:p>
        </p:txBody>
      </p:sp>
    </p:spTree>
  </p:cSld>
  <p:clrMapOvr>
    <a:masterClrMapping/>
  </p:clrMapOvr>
  <p:transition spd="slow"/>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703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8F0B6D4-0471-0946-ACDE-8536428CFB38}" type="slidenum">
              <a:rPr lang="ar-SA" sz="1400" b="0">
                <a:solidFill>
                  <a:schemeClr val="tx1"/>
                </a:solidFill>
                <a:latin typeface="Arial" charset="0"/>
                <a:cs typeface="Arial" charset="0"/>
              </a:rPr>
              <a:pPr/>
              <a:t>131</a:t>
            </a:fld>
            <a:endParaRPr lang="en-US" sz="1400" b="0">
              <a:solidFill>
                <a:schemeClr val="tx1"/>
              </a:solidFill>
              <a:latin typeface="Arial" charset="0"/>
              <a:cs typeface="Arial" charset="0"/>
            </a:endParaRPr>
          </a:p>
        </p:txBody>
      </p:sp>
      <p:pic>
        <p:nvPicPr>
          <p:cNvPr id="270339" name="Picture 3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340" name="Rectangle 2"/>
          <p:cNvSpPr>
            <a:spLocks noGrp="1" noChangeArrowheads="1"/>
          </p:cNvSpPr>
          <p:nvPr>
            <p:ph type="title"/>
          </p:nvPr>
        </p:nvSpPr>
        <p:spPr/>
        <p:txBody>
          <a:bodyPr/>
          <a:lstStyle/>
          <a:p>
            <a:r>
              <a:rPr lang="en-US" sz="4000">
                <a:latin typeface="Arial" charset="0"/>
              </a:rPr>
              <a:t>Unbounded Counter Precedence Graph</a:t>
            </a:r>
          </a:p>
        </p:txBody>
      </p:sp>
      <p:sp>
        <p:nvSpPr>
          <p:cNvPr id="270341" name="Oval 3"/>
          <p:cNvSpPr>
            <a:spLocks noChangeArrowheads="1"/>
          </p:cNvSpPr>
          <p:nvPr/>
        </p:nvSpPr>
        <p:spPr bwMode="auto">
          <a:xfrm>
            <a:off x="1355725" y="3135313"/>
            <a:ext cx="595313"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sp>
        <p:nvSpPr>
          <p:cNvPr id="270342" name="Oval 4"/>
          <p:cNvSpPr>
            <a:spLocks noChangeArrowheads="1"/>
          </p:cNvSpPr>
          <p:nvPr/>
        </p:nvSpPr>
        <p:spPr bwMode="auto">
          <a:xfrm>
            <a:off x="3300413" y="313531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70343" name="Oval 5"/>
          <p:cNvSpPr>
            <a:spLocks noChangeArrowheads="1"/>
          </p:cNvSpPr>
          <p:nvPr/>
        </p:nvSpPr>
        <p:spPr bwMode="auto">
          <a:xfrm>
            <a:off x="5248275" y="3135313"/>
            <a:ext cx="595313"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sp>
        <p:nvSpPr>
          <p:cNvPr id="270344" name="Oval 6"/>
          <p:cNvSpPr>
            <a:spLocks noChangeArrowheads="1"/>
          </p:cNvSpPr>
          <p:nvPr/>
        </p:nvSpPr>
        <p:spPr bwMode="auto">
          <a:xfrm>
            <a:off x="7196138" y="313531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3</a:t>
            </a:r>
          </a:p>
        </p:txBody>
      </p:sp>
      <p:sp>
        <p:nvSpPr>
          <p:cNvPr id="270345" name="Freeform 7"/>
          <p:cNvSpPr>
            <a:spLocks/>
          </p:cNvSpPr>
          <p:nvPr/>
        </p:nvSpPr>
        <p:spPr bwMode="auto">
          <a:xfrm>
            <a:off x="1989138" y="2438400"/>
            <a:ext cx="5253037" cy="769938"/>
          </a:xfrm>
          <a:custGeom>
            <a:avLst/>
            <a:gdLst>
              <a:gd name="T0" fmla="*/ 2147483647 w 3309"/>
              <a:gd name="T1" fmla="*/ 2147483647 h 485"/>
              <a:gd name="T2" fmla="*/ 2147483647 w 3309"/>
              <a:gd name="T3" fmla="*/ 0 h 485"/>
              <a:gd name="T4" fmla="*/ 0 w 3309"/>
              <a:gd name="T5" fmla="*/ 2147483647 h 485"/>
              <a:gd name="T6" fmla="*/ 0 60000 65536"/>
              <a:gd name="T7" fmla="*/ 0 60000 65536"/>
              <a:gd name="T8" fmla="*/ 0 60000 65536"/>
              <a:gd name="T9" fmla="*/ 0 w 3309"/>
              <a:gd name="T10" fmla="*/ 0 h 485"/>
              <a:gd name="T11" fmla="*/ 3309 w 3309"/>
              <a:gd name="T12" fmla="*/ 485 h 485"/>
            </a:gdLst>
            <a:ahLst/>
            <a:cxnLst>
              <a:cxn ang="T6">
                <a:pos x="T0" y="T1"/>
              </a:cxn>
              <a:cxn ang="T7">
                <a:pos x="T2" y="T3"/>
              </a:cxn>
              <a:cxn ang="T8">
                <a:pos x="T4" y="T5"/>
              </a:cxn>
            </a:cxnLst>
            <a:rect l="T9" t="T10" r="T11" b="T12"/>
            <a:pathLst>
              <a:path w="3309" h="485">
                <a:moveTo>
                  <a:pt x="3309" y="485"/>
                </a:moveTo>
                <a:cubicBezTo>
                  <a:pt x="2720" y="242"/>
                  <a:pt x="2132" y="0"/>
                  <a:pt x="1581" y="0"/>
                </a:cubicBezTo>
                <a:cubicBezTo>
                  <a:pt x="1030" y="0"/>
                  <a:pt x="515" y="242"/>
                  <a:pt x="0" y="485"/>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270346" name="Line 8"/>
          <p:cNvSpPr>
            <a:spLocks noChangeShapeType="1"/>
          </p:cNvSpPr>
          <p:nvPr/>
        </p:nvSpPr>
        <p:spPr bwMode="auto">
          <a:xfrm flipH="1">
            <a:off x="2032000" y="3440113"/>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70347" name="Line 9"/>
          <p:cNvSpPr>
            <a:spLocks noChangeShapeType="1"/>
          </p:cNvSpPr>
          <p:nvPr/>
        </p:nvSpPr>
        <p:spPr bwMode="auto">
          <a:xfrm flipH="1">
            <a:off x="3941763" y="3435350"/>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70348" name="Line 10"/>
          <p:cNvSpPr>
            <a:spLocks noChangeShapeType="1"/>
          </p:cNvSpPr>
          <p:nvPr/>
        </p:nvSpPr>
        <p:spPr bwMode="auto">
          <a:xfrm flipH="1">
            <a:off x="5894388" y="3430588"/>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70349" name="Freeform 11"/>
          <p:cNvSpPr>
            <a:spLocks/>
          </p:cNvSpPr>
          <p:nvPr/>
        </p:nvSpPr>
        <p:spPr bwMode="auto">
          <a:xfrm>
            <a:off x="2105025" y="2733675"/>
            <a:ext cx="3192463" cy="576263"/>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270350" name="Line 12"/>
          <p:cNvSpPr>
            <a:spLocks noChangeShapeType="1"/>
          </p:cNvSpPr>
          <p:nvPr/>
        </p:nvSpPr>
        <p:spPr bwMode="auto">
          <a:xfrm flipH="1">
            <a:off x="7875588" y="3440113"/>
            <a:ext cx="1190625" cy="0"/>
          </a:xfrm>
          <a:prstGeom prst="line">
            <a:avLst/>
          </a:prstGeom>
          <a:noFill/>
          <a:ln w="762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70351" name="Freeform 13"/>
          <p:cNvSpPr>
            <a:spLocks/>
          </p:cNvSpPr>
          <p:nvPr/>
        </p:nvSpPr>
        <p:spPr bwMode="auto">
          <a:xfrm>
            <a:off x="3900488" y="2700338"/>
            <a:ext cx="3192462" cy="576262"/>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723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0CA4293-5070-CF4F-9504-E19858101E06}" type="slidenum">
              <a:rPr lang="ar-SA" sz="1400" b="0">
                <a:solidFill>
                  <a:schemeClr val="tx1"/>
                </a:solidFill>
                <a:latin typeface="Arial" charset="0"/>
                <a:cs typeface="Arial" charset="0"/>
              </a:rPr>
              <a:pPr/>
              <a:t>132</a:t>
            </a:fld>
            <a:endParaRPr lang="en-US" sz="1400" b="0">
              <a:solidFill>
                <a:schemeClr val="tx1"/>
              </a:solidFill>
              <a:latin typeface="Arial" charset="0"/>
              <a:cs typeface="Arial" charset="0"/>
            </a:endParaRPr>
          </a:p>
        </p:txBody>
      </p:sp>
      <p:pic>
        <p:nvPicPr>
          <p:cNvPr id="27238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388" name="Rectangle 3"/>
          <p:cNvSpPr>
            <a:spLocks noGrp="1" noChangeArrowheads="1"/>
          </p:cNvSpPr>
          <p:nvPr>
            <p:ph type="title"/>
          </p:nvPr>
        </p:nvSpPr>
        <p:spPr/>
        <p:txBody>
          <a:bodyPr/>
          <a:lstStyle/>
          <a:p>
            <a:r>
              <a:rPr lang="en-US" sz="4000">
                <a:latin typeface="Arial" charset="0"/>
              </a:rPr>
              <a:t>Unbounded Counter Precedence Graph</a:t>
            </a:r>
          </a:p>
        </p:txBody>
      </p:sp>
      <p:sp>
        <p:nvSpPr>
          <p:cNvPr id="272389" name="Oval 4"/>
          <p:cNvSpPr>
            <a:spLocks noChangeArrowheads="1"/>
          </p:cNvSpPr>
          <p:nvPr/>
        </p:nvSpPr>
        <p:spPr bwMode="auto">
          <a:xfrm>
            <a:off x="1355725" y="3135313"/>
            <a:ext cx="595313"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sp>
        <p:nvSpPr>
          <p:cNvPr id="272390" name="Oval 5"/>
          <p:cNvSpPr>
            <a:spLocks noChangeArrowheads="1"/>
          </p:cNvSpPr>
          <p:nvPr/>
        </p:nvSpPr>
        <p:spPr bwMode="auto">
          <a:xfrm>
            <a:off x="3300413" y="313531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72391" name="Oval 6"/>
          <p:cNvSpPr>
            <a:spLocks noChangeArrowheads="1"/>
          </p:cNvSpPr>
          <p:nvPr/>
        </p:nvSpPr>
        <p:spPr bwMode="auto">
          <a:xfrm>
            <a:off x="5248275" y="3135313"/>
            <a:ext cx="595313"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sp>
        <p:nvSpPr>
          <p:cNvPr id="272392" name="Oval 7"/>
          <p:cNvSpPr>
            <a:spLocks noChangeArrowheads="1"/>
          </p:cNvSpPr>
          <p:nvPr/>
        </p:nvSpPr>
        <p:spPr bwMode="auto">
          <a:xfrm>
            <a:off x="7196138" y="313531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3</a:t>
            </a:r>
          </a:p>
        </p:txBody>
      </p:sp>
      <p:sp>
        <p:nvSpPr>
          <p:cNvPr id="272393" name="Freeform 8"/>
          <p:cNvSpPr>
            <a:spLocks/>
          </p:cNvSpPr>
          <p:nvPr/>
        </p:nvSpPr>
        <p:spPr bwMode="auto">
          <a:xfrm>
            <a:off x="1989138" y="2438400"/>
            <a:ext cx="5253037" cy="769938"/>
          </a:xfrm>
          <a:custGeom>
            <a:avLst/>
            <a:gdLst>
              <a:gd name="T0" fmla="*/ 2147483647 w 3309"/>
              <a:gd name="T1" fmla="*/ 2147483647 h 485"/>
              <a:gd name="T2" fmla="*/ 2147483647 w 3309"/>
              <a:gd name="T3" fmla="*/ 0 h 485"/>
              <a:gd name="T4" fmla="*/ 0 w 3309"/>
              <a:gd name="T5" fmla="*/ 2147483647 h 485"/>
              <a:gd name="T6" fmla="*/ 0 60000 65536"/>
              <a:gd name="T7" fmla="*/ 0 60000 65536"/>
              <a:gd name="T8" fmla="*/ 0 60000 65536"/>
              <a:gd name="T9" fmla="*/ 0 w 3309"/>
              <a:gd name="T10" fmla="*/ 0 h 485"/>
              <a:gd name="T11" fmla="*/ 3309 w 3309"/>
              <a:gd name="T12" fmla="*/ 485 h 485"/>
            </a:gdLst>
            <a:ahLst/>
            <a:cxnLst>
              <a:cxn ang="T6">
                <a:pos x="T0" y="T1"/>
              </a:cxn>
              <a:cxn ang="T7">
                <a:pos x="T2" y="T3"/>
              </a:cxn>
              <a:cxn ang="T8">
                <a:pos x="T4" y="T5"/>
              </a:cxn>
            </a:cxnLst>
            <a:rect l="T9" t="T10" r="T11" b="T12"/>
            <a:pathLst>
              <a:path w="3309" h="485">
                <a:moveTo>
                  <a:pt x="3309" y="485"/>
                </a:moveTo>
                <a:cubicBezTo>
                  <a:pt x="2720" y="242"/>
                  <a:pt x="2132" y="0"/>
                  <a:pt x="1581" y="0"/>
                </a:cubicBezTo>
                <a:cubicBezTo>
                  <a:pt x="1030" y="0"/>
                  <a:pt x="515" y="242"/>
                  <a:pt x="0" y="485"/>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272394" name="Line 9"/>
          <p:cNvSpPr>
            <a:spLocks noChangeShapeType="1"/>
          </p:cNvSpPr>
          <p:nvPr/>
        </p:nvSpPr>
        <p:spPr bwMode="auto">
          <a:xfrm flipH="1">
            <a:off x="2032000" y="3440113"/>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72395" name="Line 10"/>
          <p:cNvSpPr>
            <a:spLocks noChangeShapeType="1"/>
          </p:cNvSpPr>
          <p:nvPr/>
        </p:nvSpPr>
        <p:spPr bwMode="auto">
          <a:xfrm flipH="1">
            <a:off x="3941763" y="3435350"/>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72396" name="Line 11"/>
          <p:cNvSpPr>
            <a:spLocks noChangeShapeType="1"/>
          </p:cNvSpPr>
          <p:nvPr/>
        </p:nvSpPr>
        <p:spPr bwMode="auto">
          <a:xfrm flipH="1">
            <a:off x="5894388" y="3430588"/>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72397" name="Freeform 12"/>
          <p:cNvSpPr>
            <a:spLocks/>
          </p:cNvSpPr>
          <p:nvPr/>
        </p:nvSpPr>
        <p:spPr bwMode="auto">
          <a:xfrm>
            <a:off x="2105025" y="2733675"/>
            <a:ext cx="3192463" cy="576263"/>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272398" name="Line 13"/>
          <p:cNvSpPr>
            <a:spLocks noChangeShapeType="1"/>
          </p:cNvSpPr>
          <p:nvPr/>
        </p:nvSpPr>
        <p:spPr bwMode="auto">
          <a:xfrm flipH="1">
            <a:off x="7875588" y="3440113"/>
            <a:ext cx="1190625" cy="0"/>
          </a:xfrm>
          <a:prstGeom prst="line">
            <a:avLst/>
          </a:prstGeom>
          <a:noFill/>
          <a:ln w="762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72399" name="Freeform 14"/>
          <p:cNvSpPr>
            <a:spLocks/>
          </p:cNvSpPr>
          <p:nvPr/>
        </p:nvSpPr>
        <p:spPr bwMode="auto">
          <a:xfrm>
            <a:off x="3900488" y="2700338"/>
            <a:ext cx="3192462" cy="576262"/>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921624" name="Text Box 24"/>
          <p:cNvSpPr txBox="1">
            <a:spLocks noChangeArrowheads="1"/>
          </p:cNvSpPr>
          <p:nvPr/>
        </p:nvSpPr>
        <p:spPr bwMode="auto">
          <a:xfrm>
            <a:off x="946150" y="5132388"/>
            <a:ext cx="150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3200" b="0">
                <a:solidFill>
                  <a:srgbClr val="FF0000"/>
                </a:solidFill>
                <a:latin typeface="Arial" charset="0"/>
              </a:rPr>
              <a:t>takes 0</a:t>
            </a:r>
          </a:p>
        </p:txBody>
      </p:sp>
      <p:grpSp>
        <p:nvGrpSpPr>
          <p:cNvPr id="272401" name="Group 25"/>
          <p:cNvGrpSpPr>
            <a:grpSpLocks/>
          </p:cNvGrpSpPr>
          <p:nvPr/>
        </p:nvGrpSpPr>
        <p:grpSpPr bwMode="auto">
          <a:xfrm>
            <a:off x="3025775" y="3963988"/>
            <a:ext cx="1103313" cy="939800"/>
            <a:chOff x="1906" y="2497"/>
            <a:chExt cx="695" cy="592"/>
          </a:xfrm>
        </p:grpSpPr>
        <p:sp>
          <p:nvSpPr>
            <p:cNvPr id="272416" name="Freeform 26"/>
            <p:cNvSpPr>
              <a:spLocks/>
            </p:cNvSpPr>
            <p:nvPr/>
          </p:nvSpPr>
          <p:spPr bwMode="auto">
            <a:xfrm>
              <a:off x="2487" y="2863"/>
              <a:ext cx="114" cy="223"/>
            </a:xfrm>
            <a:custGeom>
              <a:avLst/>
              <a:gdLst>
                <a:gd name="T0" fmla="*/ 0 w 143"/>
                <a:gd name="T1" fmla="*/ 0 h 278"/>
                <a:gd name="T2" fmla="*/ 6 w 143"/>
                <a:gd name="T3" fmla="*/ 2 h 278"/>
                <a:gd name="T4" fmla="*/ 6 w 143"/>
                <a:gd name="T5" fmla="*/ 11 h 278"/>
                <a:gd name="T6" fmla="*/ 5 w 143"/>
                <a:gd name="T7" fmla="*/ 13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2417" name="Freeform 27"/>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2418" name="Freeform 28"/>
            <p:cNvSpPr>
              <a:spLocks/>
            </p:cNvSpPr>
            <p:nvPr/>
          </p:nvSpPr>
          <p:spPr bwMode="auto">
            <a:xfrm flipH="1">
              <a:off x="1906" y="2867"/>
              <a:ext cx="114" cy="222"/>
            </a:xfrm>
            <a:custGeom>
              <a:avLst/>
              <a:gdLst>
                <a:gd name="T0" fmla="*/ 0 w 143"/>
                <a:gd name="T1" fmla="*/ 0 h 278"/>
                <a:gd name="T2" fmla="*/ 6 w 143"/>
                <a:gd name="T3" fmla="*/ 2 h 278"/>
                <a:gd name="T4" fmla="*/ 6 w 143"/>
                <a:gd name="T5" fmla="*/ 11 h 278"/>
                <a:gd name="T6" fmla="*/ 5 w 143"/>
                <a:gd name="T7" fmla="*/ 12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2419" name="Freeform 29"/>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2420" name="AutoShape 30"/>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272421" name="Rectangle 31"/>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72422" name="Freeform 32"/>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2423" name="Freeform 33"/>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272402" name="Text Box 34"/>
          <p:cNvSpPr txBox="1">
            <a:spLocks noChangeArrowheads="1"/>
          </p:cNvSpPr>
          <p:nvPr/>
        </p:nvSpPr>
        <p:spPr bwMode="auto">
          <a:xfrm>
            <a:off x="2846388" y="5133975"/>
            <a:ext cx="15287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3200" b="0">
                <a:solidFill>
                  <a:schemeClr val="accent2"/>
                </a:solidFill>
                <a:latin typeface="Arial" charset="0"/>
              </a:rPr>
              <a:t>takes 1</a:t>
            </a:r>
          </a:p>
        </p:txBody>
      </p:sp>
      <p:sp>
        <p:nvSpPr>
          <p:cNvPr id="921635" name="Text Box 35"/>
          <p:cNvSpPr txBox="1">
            <a:spLocks noChangeArrowheads="1"/>
          </p:cNvSpPr>
          <p:nvPr/>
        </p:nvSpPr>
        <p:spPr bwMode="auto">
          <a:xfrm>
            <a:off x="4943475" y="5095875"/>
            <a:ext cx="150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3200" b="0">
                <a:solidFill>
                  <a:srgbClr val="FF0000"/>
                </a:solidFill>
                <a:latin typeface="Arial" charset="0"/>
              </a:rPr>
              <a:t>takes 2</a:t>
            </a:r>
          </a:p>
        </p:txBody>
      </p:sp>
      <p:grpSp>
        <p:nvGrpSpPr>
          <p:cNvPr id="3" name="Group 37"/>
          <p:cNvGrpSpPr>
            <a:grpSpLocks/>
          </p:cNvGrpSpPr>
          <p:nvPr/>
        </p:nvGrpSpPr>
        <p:grpSpPr bwMode="auto">
          <a:xfrm>
            <a:off x="1101725" y="3079750"/>
            <a:ext cx="1103313" cy="1822450"/>
            <a:chOff x="694" y="1940"/>
            <a:chExt cx="695" cy="1148"/>
          </a:xfrm>
        </p:grpSpPr>
        <p:grpSp>
          <p:nvGrpSpPr>
            <p:cNvPr id="272406" name="Group 15"/>
            <p:cNvGrpSpPr>
              <a:grpSpLocks/>
            </p:cNvGrpSpPr>
            <p:nvPr/>
          </p:nvGrpSpPr>
          <p:grpSpPr bwMode="auto">
            <a:xfrm>
              <a:off x="694" y="2496"/>
              <a:ext cx="695" cy="592"/>
              <a:chOff x="1043" y="2546"/>
              <a:chExt cx="869" cy="740"/>
            </a:xfrm>
          </p:grpSpPr>
          <p:sp>
            <p:nvSpPr>
              <p:cNvPr id="272408" name="Freeform 1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2409" name="Freeform 1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2410" name="Freeform 1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2411" name="Freeform 1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2412" name="AutoShape 2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272413" name="Rectangle 21"/>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72414" name="Freeform 2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2415" name="Freeform 2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272407" name="AutoShape 36"/>
            <p:cNvSpPr>
              <a:spLocks noChangeArrowheads="1"/>
            </p:cNvSpPr>
            <p:nvPr/>
          </p:nvSpPr>
          <p:spPr bwMode="auto">
            <a:xfrm>
              <a:off x="809" y="1940"/>
              <a:ext cx="471" cy="453"/>
            </a:xfrm>
            <a:prstGeom prst="wedgeRoundRectCallout">
              <a:avLst>
                <a:gd name="adj1" fmla="val -4778"/>
                <a:gd name="adj2" fmla="val 6567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a:latin typeface="Arial" charset="0"/>
              </a:endParaRPr>
            </a:p>
          </p:txBody>
        </p:sp>
      </p:grpSp>
      <p:sp>
        <p:nvSpPr>
          <p:cNvPr id="272405" name="AutoShape 38"/>
          <p:cNvSpPr>
            <a:spLocks noChangeArrowheads="1"/>
          </p:cNvSpPr>
          <p:nvPr/>
        </p:nvSpPr>
        <p:spPr bwMode="auto">
          <a:xfrm>
            <a:off x="3208338" y="3059113"/>
            <a:ext cx="747712" cy="719137"/>
          </a:xfrm>
          <a:prstGeom prst="wedgeRoundRectCallout">
            <a:avLst>
              <a:gd name="adj1" fmla="val 1167"/>
              <a:gd name="adj2" fmla="val 65231"/>
              <a:gd name="adj3" fmla="val 16667"/>
            </a:avLst>
          </a:prstGeom>
          <a:noFill/>
          <a:ln w="3810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a:latin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8.33333E-7 -1.6763E-6 L 0.42448 -0.00208 " pathEditMode="relative" rAng="0" ptsTypes="AA">
                                      <p:cBhvr>
                                        <p:cTn id="6" dur="2000" fill="hold"/>
                                        <p:tgtEl>
                                          <p:spTgt spid="3"/>
                                        </p:tgtEl>
                                        <p:attrNameLst>
                                          <p:attrName>ppt_x</p:attrName>
                                          <p:attrName>ppt_y</p:attrName>
                                        </p:attrNameLst>
                                      </p:cBhvr>
                                      <p:rCtr x="2120000" y="-1000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21624"/>
                                        </p:tgtEl>
                                        <p:attrNameLst>
                                          <p:attrName>style.visibility</p:attrName>
                                        </p:attrNameLst>
                                      </p:cBhvr>
                                      <p:to>
                                        <p:strVal val="hidden"/>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921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4" grpId="0"/>
      <p:bldP spid="921635"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744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EA068E4-EA21-CE47-8E4E-DDB0F6210627}" type="slidenum">
              <a:rPr lang="ar-SA" sz="1400" b="0">
                <a:solidFill>
                  <a:schemeClr val="tx1"/>
                </a:solidFill>
                <a:latin typeface="Arial" charset="0"/>
                <a:cs typeface="Arial" charset="0"/>
              </a:rPr>
              <a:pPr/>
              <a:t>133</a:t>
            </a:fld>
            <a:endParaRPr lang="en-US" sz="1400" b="0">
              <a:solidFill>
                <a:schemeClr val="tx1"/>
              </a:solidFill>
              <a:latin typeface="Arial" charset="0"/>
              <a:cs typeface="Arial" charset="0"/>
            </a:endParaRPr>
          </a:p>
        </p:txBody>
      </p:sp>
      <p:pic>
        <p:nvPicPr>
          <p:cNvPr id="274435" name="Picture 101"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436" name="Oval 69"/>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74437" name="Rectangle 2"/>
          <p:cNvSpPr>
            <a:spLocks noGrp="1" noChangeArrowheads="1"/>
          </p:cNvSpPr>
          <p:nvPr>
            <p:ph type="title"/>
          </p:nvPr>
        </p:nvSpPr>
        <p:spPr/>
        <p:txBody>
          <a:bodyPr/>
          <a:lstStyle/>
          <a:p>
            <a:r>
              <a:rPr lang="en-US" sz="4000">
                <a:latin typeface="Arial" charset="0"/>
              </a:rPr>
              <a:t>Two-Thread Bounded Precedence Graph</a:t>
            </a:r>
          </a:p>
        </p:txBody>
      </p:sp>
      <p:sp>
        <p:nvSpPr>
          <p:cNvPr id="274438" name="Oval 62"/>
          <p:cNvSpPr>
            <a:spLocks noChangeArrowheads="1"/>
          </p:cNvSpPr>
          <p:nvPr/>
        </p:nvSpPr>
        <p:spPr bwMode="auto">
          <a:xfrm>
            <a:off x="4237038" y="244316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grpSp>
        <p:nvGrpSpPr>
          <p:cNvPr id="274439" name="Group 71"/>
          <p:cNvGrpSpPr>
            <a:grpSpLocks/>
          </p:cNvGrpSpPr>
          <p:nvPr/>
        </p:nvGrpSpPr>
        <p:grpSpPr bwMode="auto">
          <a:xfrm>
            <a:off x="3151188" y="4394200"/>
            <a:ext cx="2768600" cy="595313"/>
            <a:chOff x="1985" y="2462"/>
            <a:chExt cx="1744" cy="375"/>
          </a:xfrm>
        </p:grpSpPr>
        <p:sp>
          <p:nvSpPr>
            <p:cNvPr id="274443" name="Oval 63"/>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74444" name="Oval 64"/>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grpSp>
      <p:sp>
        <p:nvSpPr>
          <p:cNvPr id="274440" name="Line 77"/>
          <p:cNvSpPr>
            <a:spLocks noChangeShapeType="1"/>
          </p:cNvSpPr>
          <p:nvPr/>
        </p:nvSpPr>
        <p:spPr bwMode="auto">
          <a:xfrm>
            <a:off x="32702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74441" name="Line 79"/>
          <p:cNvSpPr>
            <a:spLocks noChangeShapeType="1"/>
          </p:cNvSpPr>
          <p:nvPr/>
        </p:nvSpPr>
        <p:spPr bwMode="auto">
          <a:xfrm rot="-7272518">
            <a:off x="53046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74442" name="Line 80"/>
          <p:cNvSpPr>
            <a:spLocks noChangeShapeType="1"/>
          </p:cNvSpPr>
          <p:nvPr/>
        </p:nvSpPr>
        <p:spPr bwMode="auto">
          <a:xfrm rot="7687909">
            <a:off x="4863306" y="2618582"/>
            <a:ext cx="130175" cy="3794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764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9B1D31FF-7565-A941-BD8F-AFA2653C85F5}" type="slidenum">
              <a:rPr lang="ar-SA" sz="1400" b="0">
                <a:solidFill>
                  <a:schemeClr val="tx1"/>
                </a:solidFill>
                <a:latin typeface="Arial" charset="0"/>
                <a:cs typeface="Arial" charset="0"/>
              </a:rPr>
              <a:pPr/>
              <a:t>134</a:t>
            </a:fld>
            <a:endParaRPr lang="en-US" sz="1400" b="0">
              <a:solidFill>
                <a:schemeClr val="tx1"/>
              </a:solidFill>
              <a:latin typeface="Arial" charset="0"/>
              <a:cs typeface="Arial" charset="0"/>
            </a:endParaRPr>
          </a:p>
        </p:txBody>
      </p:sp>
      <p:pic>
        <p:nvPicPr>
          <p:cNvPr id="27648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484" name="Oval 3"/>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76485" name="Rectangle 4"/>
          <p:cNvSpPr>
            <a:spLocks noGrp="1" noChangeArrowheads="1"/>
          </p:cNvSpPr>
          <p:nvPr>
            <p:ph type="title"/>
          </p:nvPr>
        </p:nvSpPr>
        <p:spPr/>
        <p:txBody>
          <a:bodyPr/>
          <a:lstStyle/>
          <a:p>
            <a:r>
              <a:rPr lang="en-US" sz="4000">
                <a:latin typeface="Arial" charset="0"/>
              </a:rPr>
              <a:t>Two-Thread Bounded Precedence Graph</a:t>
            </a:r>
          </a:p>
        </p:txBody>
      </p:sp>
      <p:sp>
        <p:nvSpPr>
          <p:cNvPr id="276486" name="Oval 5"/>
          <p:cNvSpPr>
            <a:spLocks noChangeArrowheads="1"/>
          </p:cNvSpPr>
          <p:nvPr/>
        </p:nvSpPr>
        <p:spPr bwMode="auto">
          <a:xfrm>
            <a:off x="4237038" y="244316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grpSp>
        <p:nvGrpSpPr>
          <p:cNvPr id="276487" name="Group 6"/>
          <p:cNvGrpSpPr>
            <a:grpSpLocks/>
          </p:cNvGrpSpPr>
          <p:nvPr/>
        </p:nvGrpSpPr>
        <p:grpSpPr bwMode="auto">
          <a:xfrm>
            <a:off x="3151188" y="4394200"/>
            <a:ext cx="2768600" cy="595313"/>
            <a:chOff x="1985" y="2462"/>
            <a:chExt cx="1744" cy="375"/>
          </a:xfrm>
        </p:grpSpPr>
        <p:sp>
          <p:nvSpPr>
            <p:cNvPr id="276501" name="Oval 7"/>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76502" name="Oval 8"/>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grpSp>
      <p:sp>
        <p:nvSpPr>
          <p:cNvPr id="276488" name="Line 9"/>
          <p:cNvSpPr>
            <a:spLocks noChangeShapeType="1"/>
          </p:cNvSpPr>
          <p:nvPr/>
        </p:nvSpPr>
        <p:spPr bwMode="auto">
          <a:xfrm>
            <a:off x="32702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76489" name="Line 10"/>
          <p:cNvSpPr>
            <a:spLocks noChangeShapeType="1"/>
          </p:cNvSpPr>
          <p:nvPr/>
        </p:nvSpPr>
        <p:spPr bwMode="auto">
          <a:xfrm rot="-7272518">
            <a:off x="53046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76490" name="Line 11"/>
          <p:cNvSpPr>
            <a:spLocks noChangeShapeType="1"/>
          </p:cNvSpPr>
          <p:nvPr/>
        </p:nvSpPr>
        <p:spPr bwMode="auto">
          <a:xfrm rot="7687909">
            <a:off x="4863306" y="2618582"/>
            <a:ext cx="130175" cy="3794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nvGrpSpPr>
          <p:cNvPr id="276491" name="Group 12"/>
          <p:cNvGrpSpPr>
            <a:grpSpLocks/>
          </p:cNvGrpSpPr>
          <p:nvPr/>
        </p:nvGrpSpPr>
        <p:grpSpPr bwMode="auto">
          <a:xfrm>
            <a:off x="3957638" y="3186113"/>
            <a:ext cx="1103312" cy="939800"/>
            <a:chOff x="1043" y="2546"/>
            <a:chExt cx="869" cy="740"/>
          </a:xfrm>
        </p:grpSpPr>
        <p:sp>
          <p:nvSpPr>
            <p:cNvPr id="276493" name="Freeform 13"/>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6494" name="Freeform 14"/>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6495" name="Freeform 15"/>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6496" name="Freeform 16"/>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6497" name="AutoShape 17"/>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276498" name="Rectangle 18"/>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76499" name="Freeform 19"/>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6500" name="Freeform 20"/>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276492" name="AutoShape 30"/>
          <p:cNvSpPr>
            <a:spLocks noChangeArrowheads="1"/>
          </p:cNvSpPr>
          <p:nvPr/>
        </p:nvSpPr>
        <p:spPr bwMode="auto">
          <a:xfrm>
            <a:off x="4173538" y="2354263"/>
            <a:ext cx="747712" cy="719137"/>
          </a:xfrm>
          <a:prstGeom prst="wedgeRoundRectCallout">
            <a:avLst>
              <a:gd name="adj1" fmla="val -8810"/>
              <a:gd name="adj2" fmla="val 6766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a:latin typeface="Arial" charset="0"/>
            </a:endParaRPr>
          </a:p>
        </p:txBody>
      </p:sp>
    </p:spTree>
  </p:cSld>
  <p:clrMapOvr>
    <a:masterClrMapping/>
  </p:clrMapOvr>
  <p:transition spd="slow"/>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785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860C60C-6F36-F749-9334-A4CABC77230F}" type="slidenum">
              <a:rPr lang="ar-SA" sz="1400" b="0">
                <a:solidFill>
                  <a:schemeClr val="tx1"/>
                </a:solidFill>
                <a:latin typeface="Arial" charset="0"/>
                <a:cs typeface="Arial" charset="0"/>
              </a:rPr>
              <a:pPr/>
              <a:t>135</a:t>
            </a:fld>
            <a:endParaRPr lang="en-US" sz="1400" b="0">
              <a:solidFill>
                <a:schemeClr val="tx1"/>
              </a:solidFill>
              <a:latin typeface="Arial" charset="0"/>
              <a:cs typeface="Arial" charset="0"/>
            </a:endParaRPr>
          </a:p>
        </p:txBody>
      </p:sp>
      <p:pic>
        <p:nvPicPr>
          <p:cNvPr id="27853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32" name="Oval 3"/>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78533" name="Rectangle 4"/>
          <p:cNvSpPr>
            <a:spLocks noGrp="1" noChangeArrowheads="1"/>
          </p:cNvSpPr>
          <p:nvPr>
            <p:ph type="title"/>
          </p:nvPr>
        </p:nvSpPr>
        <p:spPr/>
        <p:txBody>
          <a:bodyPr/>
          <a:lstStyle/>
          <a:p>
            <a:r>
              <a:rPr lang="en-US" sz="4000">
                <a:latin typeface="Arial" charset="0"/>
              </a:rPr>
              <a:t>Two-Thread Bounded Precedence Graph</a:t>
            </a:r>
          </a:p>
        </p:txBody>
      </p:sp>
      <p:sp>
        <p:nvSpPr>
          <p:cNvPr id="278534" name="Oval 5"/>
          <p:cNvSpPr>
            <a:spLocks noChangeArrowheads="1"/>
          </p:cNvSpPr>
          <p:nvPr/>
        </p:nvSpPr>
        <p:spPr bwMode="auto">
          <a:xfrm>
            <a:off x="4237038" y="244316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grpSp>
        <p:nvGrpSpPr>
          <p:cNvPr id="278535" name="Group 6"/>
          <p:cNvGrpSpPr>
            <a:grpSpLocks/>
          </p:cNvGrpSpPr>
          <p:nvPr/>
        </p:nvGrpSpPr>
        <p:grpSpPr bwMode="auto">
          <a:xfrm>
            <a:off x="3151188" y="4394200"/>
            <a:ext cx="2768600" cy="595313"/>
            <a:chOff x="1985" y="2462"/>
            <a:chExt cx="1744" cy="375"/>
          </a:xfrm>
        </p:grpSpPr>
        <p:sp>
          <p:nvSpPr>
            <p:cNvPr id="278559" name="Oval 7"/>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78560" name="Oval 8"/>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grpSp>
      <p:sp>
        <p:nvSpPr>
          <p:cNvPr id="278536" name="Line 9"/>
          <p:cNvSpPr>
            <a:spLocks noChangeShapeType="1"/>
          </p:cNvSpPr>
          <p:nvPr/>
        </p:nvSpPr>
        <p:spPr bwMode="auto">
          <a:xfrm>
            <a:off x="32702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78537" name="Line 10"/>
          <p:cNvSpPr>
            <a:spLocks noChangeShapeType="1"/>
          </p:cNvSpPr>
          <p:nvPr/>
        </p:nvSpPr>
        <p:spPr bwMode="auto">
          <a:xfrm rot="-7272518">
            <a:off x="53046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78538" name="Line 11"/>
          <p:cNvSpPr>
            <a:spLocks noChangeShapeType="1"/>
          </p:cNvSpPr>
          <p:nvPr/>
        </p:nvSpPr>
        <p:spPr bwMode="auto">
          <a:xfrm rot="7687909">
            <a:off x="4863306" y="2618582"/>
            <a:ext cx="130175" cy="3794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nvGrpSpPr>
          <p:cNvPr id="278539" name="Group 12"/>
          <p:cNvGrpSpPr>
            <a:grpSpLocks/>
          </p:cNvGrpSpPr>
          <p:nvPr/>
        </p:nvGrpSpPr>
        <p:grpSpPr bwMode="auto">
          <a:xfrm>
            <a:off x="3957638" y="3186113"/>
            <a:ext cx="1103312" cy="939800"/>
            <a:chOff x="1043" y="2546"/>
            <a:chExt cx="869" cy="740"/>
          </a:xfrm>
        </p:grpSpPr>
        <p:sp>
          <p:nvSpPr>
            <p:cNvPr id="278551" name="Freeform 13"/>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8552" name="Freeform 14"/>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8553" name="Freeform 15"/>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8554" name="Freeform 16"/>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8555" name="AutoShape 17"/>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278556" name="Rectangle 18"/>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78557" name="Freeform 19"/>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8558" name="Freeform 20"/>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grpSp>
        <p:nvGrpSpPr>
          <p:cNvPr id="278540" name="Group 21"/>
          <p:cNvGrpSpPr>
            <a:grpSpLocks/>
          </p:cNvGrpSpPr>
          <p:nvPr/>
        </p:nvGrpSpPr>
        <p:grpSpPr bwMode="auto">
          <a:xfrm>
            <a:off x="5159375" y="5146675"/>
            <a:ext cx="1103313" cy="939800"/>
            <a:chOff x="1906" y="2497"/>
            <a:chExt cx="695" cy="592"/>
          </a:xfrm>
        </p:grpSpPr>
        <p:sp>
          <p:nvSpPr>
            <p:cNvPr id="278543" name="Freeform 22"/>
            <p:cNvSpPr>
              <a:spLocks/>
            </p:cNvSpPr>
            <p:nvPr/>
          </p:nvSpPr>
          <p:spPr bwMode="auto">
            <a:xfrm>
              <a:off x="2487" y="2863"/>
              <a:ext cx="114" cy="223"/>
            </a:xfrm>
            <a:custGeom>
              <a:avLst/>
              <a:gdLst>
                <a:gd name="T0" fmla="*/ 0 w 143"/>
                <a:gd name="T1" fmla="*/ 0 h 278"/>
                <a:gd name="T2" fmla="*/ 6 w 143"/>
                <a:gd name="T3" fmla="*/ 2 h 278"/>
                <a:gd name="T4" fmla="*/ 6 w 143"/>
                <a:gd name="T5" fmla="*/ 11 h 278"/>
                <a:gd name="T6" fmla="*/ 5 w 143"/>
                <a:gd name="T7" fmla="*/ 13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8544" name="Freeform 23"/>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8545" name="Freeform 24"/>
            <p:cNvSpPr>
              <a:spLocks/>
            </p:cNvSpPr>
            <p:nvPr/>
          </p:nvSpPr>
          <p:spPr bwMode="auto">
            <a:xfrm flipH="1">
              <a:off x="1906" y="2867"/>
              <a:ext cx="114" cy="222"/>
            </a:xfrm>
            <a:custGeom>
              <a:avLst/>
              <a:gdLst>
                <a:gd name="T0" fmla="*/ 0 w 143"/>
                <a:gd name="T1" fmla="*/ 0 h 278"/>
                <a:gd name="T2" fmla="*/ 6 w 143"/>
                <a:gd name="T3" fmla="*/ 2 h 278"/>
                <a:gd name="T4" fmla="*/ 6 w 143"/>
                <a:gd name="T5" fmla="*/ 11 h 278"/>
                <a:gd name="T6" fmla="*/ 5 w 143"/>
                <a:gd name="T7" fmla="*/ 12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8546" name="Freeform 25"/>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8547" name="AutoShape 26"/>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278548" name="Rectangle 27"/>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78549" name="Freeform 28"/>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78550" name="Freeform 29"/>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278541" name="AutoShape 30"/>
          <p:cNvSpPr>
            <a:spLocks noChangeArrowheads="1"/>
          </p:cNvSpPr>
          <p:nvPr/>
        </p:nvSpPr>
        <p:spPr bwMode="auto">
          <a:xfrm>
            <a:off x="4173538" y="2354263"/>
            <a:ext cx="747712" cy="719137"/>
          </a:xfrm>
          <a:prstGeom prst="wedgeRoundRectCallout">
            <a:avLst>
              <a:gd name="adj1" fmla="val -8810"/>
              <a:gd name="adj2" fmla="val 6766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a:latin typeface="Arial" charset="0"/>
            </a:endParaRPr>
          </a:p>
        </p:txBody>
      </p:sp>
      <p:sp>
        <p:nvSpPr>
          <p:cNvPr id="278542" name="AutoShape 31"/>
          <p:cNvSpPr>
            <a:spLocks noChangeArrowheads="1"/>
          </p:cNvSpPr>
          <p:nvPr/>
        </p:nvSpPr>
        <p:spPr bwMode="auto">
          <a:xfrm>
            <a:off x="5240338" y="4335463"/>
            <a:ext cx="747712" cy="719137"/>
          </a:xfrm>
          <a:prstGeom prst="wedgeRoundRectCallout">
            <a:avLst>
              <a:gd name="adj1" fmla="val -2653"/>
              <a:gd name="adj2" fmla="val 63468"/>
              <a:gd name="adj3" fmla="val 16667"/>
            </a:avLst>
          </a:prstGeom>
          <a:noFill/>
          <a:ln w="3810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a:latin typeface="Arial" charset="0"/>
            </a:endParaRPr>
          </a:p>
        </p:txBody>
      </p:sp>
    </p:spTree>
  </p:cSld>
  <p:clrMapOvr>
    <a:masterClrMapping/>
  </p:clrMapOvr>
  <p:transition spd="slow"/>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80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E50AE4D-A285-694E-8D53-7BA84C8271E4}" type="slidenum">
              <a:rPr lang="ar-SA" sz="1400" b="0">
                <a:solidFill>
                  <a:schemeClr val="tx1"/>
                </a:solidFill>
                <a:latin typeface="Arial" charset="0"/>
                <a:cs typeface="Arial" charset="0"/>
              </a:rPr>
              <a:pPr/>
              <a:t>136</a:t>
            </a:fld>
            <a:endParaRPr lang="en-US" sz="1400" b="0">
              <a:solidFill>
                <a:schemeClr val="tx1"/>
              </a:solidFill>
              <a:latin typeface="Arial" charset="0"/>
              <a:cs typeface="Arial" charset="0"/>
            </a:endParaRPr>
          </a:p>
        </p:txBody>
      </p:sp>
      <p:pic>
        <p:nvPicPr>
          <p:cNvPr id="280579" name="Picture 4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580" name="Oval 2"/>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80581" name="Rectangle 3"/>
          <p:cNvSpPr>
            <a:spLocks noGrp="1" noChangeArrowheads="1"/>
          </p:cNvSpPr>
          <p:nvPr>
            <p:ph type="title"/>
          </p:nvPr>
        </p:nvSpPr>
        <p:spPr/>
        <p:txBody>
          <a:bodyPr/>
          <a:lstStyle/>
          <a:p>
            <a:r>
              <a:rPr lang="en-US" sz="4000">
                <a:latin typeface="Arial" charset="0"/>
              </a:rPr>
              <a:t>Two-Thread Bounded Precedence Graph</a:t>
            </a:r>
          </a:p>
        </p:txBody>
      </p:sp>
      <p:sp>
        <p:nvSpPr>
          <p:cNvPr id="280582" name="Oval 4"/>
          <p:cNvSpPr>
            <a:spLocks noChangeArrowheads="1"/>
          </p:cNvSpPr>
          <p:nvPr/>
        </p:nvSpPr>
        <p:spPr bwMode="auto">
          <a:xfrm>
            <a:off x="4237038" y="244316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grpSp>
        <p:nvGrpSpPr>
          <p:cNvPr id="280583" name="Group 5"/>
          <p:cNvGrpSpPr>
            <a:grpSpLocks/>
          </p:cNvGrpSpPr>
          <p:nvPr/>
        </p:nvGrpSpPr>
        <p:grpSpPr bwMode="auto">
          <a:xfrm>
            <a:off x="3151188" y="4394200"/>
            <a:ext cx="2768600" cy="595313"/>
            <a:chOff x="1985" y="2462"/>
            <a:chExt cx="1744" cy="375"/>
          </a:xfrm>
        </p:grpSpPr>
        <p:sp>
          <p:nvSpPr>
            <p:cNvPr id="280608" name="Oval 6"/>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80609" name="Oval 7"/>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grpSp>
      <p:grpSp>
        <p:nvGrpSpPr>
          <p:cNvPr id="280584" name="Group 17"/>
          <p:cNvGrpSpPr>
            <a:grpSpLocks/>
          </p:cNvGrpSpPr>
          <p:nvPr/>
        </p:nvGrpSpPr>
        <p:grpSpPr bwMode="auto">
          <a:xfrm>
            <a:off x="5159375" y="5157788"/>
            <a:ext cx="1103313" cy="939800"/>
            <a:chOff x="1906" y="2497"/>
            <a:chExt cx="695" cy="592"/>
          </a:xfrm>
        </p:grpSpPr>
        <p:sp>
          <p:nvSpPr>
            <p:cNvPr id="280600" name="Freeform 18"/>
            <p:cNvSpPr>
              <a:spLocks/>
            </p:cNvSpPr>
            <p:nvPr/>
          </p:nvSpPr>
          <p:spPr bwMode="auto">
            <a:xfrm>
              <a:off x="2487" y="2863"/>
              <a:ext cx="114" cy="223"/>
            </a:xfrm>
            <a:custGeom>
              <a:avLst/>
              <a:gdLst>
                <a:gd name="T0" fmla="*/ 0 w 143"/>
                <a:gd name="T1" fmla="*/ 0 h 278"/>
                <a:gd name="T2" fmla="*/ 6 w 143"/>
                <a:gd name="T3" fmla="*/ 2 h 278"/>
                <a:gd name="T4" fmla="*/ 6 w 143"/>
                <a:gd name="T5" fmla="*/ 11 h 278"/>
                <a:gd name="T6" fmla="*/ 5 w 143"/>
                <a:gd name="T7" fmla="*/ 13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0601" name="Freeform 19"/>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0602" name="Freeform 20"/>
            <p:cNvSpPr>
              <a:spLocks/>
            </p:cNvSpPr>
            <p:nvPr/>
          </p:nvSpPr>
          <p:spPr bwMode="auto">
            <a:xfrm flipH="1">
              <a:off x="1906" y="2867"/>
              <a:ext cx="114" cy="222"/>
            </a:xfrm>
            <a:custGeom>
              <a:avLst/>
              <a:gdLst>
                <a:gd name="T0" fmla="*/ 0 w 143"/>
                <a:gd name="T1" fmla="*/ 0 h 278"/>
                <a:gd name="T2" fmla="*/ 6 w 143"/>
                <a:gd name="T3" fmla="*/ 2 h 278"/>
                <a:gd name="T4" fmla="*/ 6 w 143"/>
                <a:gd name="T5" fmla="*/ 11 h 278"/>
                <a:gd name="T6" fmla="*/ 5 w 143"/>
                <a:gd name="T7" fmla="*/ 12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0603" name="Freeform 21"/>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0604" name="AutoShape 22"/>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280605" name="Rectangle 23"/>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80606" name="Freeform 24"/>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0607" name="Freeform 25"/>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280585" name="Line 35"/>
          <p:cNvSpPr>
            <a:spLocks noChangeShapeType="1"/>
          </p:cNvSpPr>
          <p:nvPr/>
        </p:nvSpPr>
        <p:spPr bwMode="auto">
          <a:xfrm>
            <a:off x="32702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80586" name="Line 36"/>
          <p:cNvSpPr>
            <a:spLocks noChangeShapeType="1"/>
          </p:cNvSpPr>
          <p:nvPr/>
        </p:nvSpPr>
        <p:spPr bwMode="auto">
          <a:xfrm rot="-7272518">
            <a:off x="53046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80587" name="Line 37"/>
          <p:cNvSpPr>
            <a:spLocks noChangeShapeType="1"/>
          </p:cNvSpPr>
          <p:nvPr/>
        </p:nvSpPr>
        <p:spPr bwMode="auto">
          <a:xfrm rot="7687909">
            <a:off x="4863306" y="2618582"/>
            <a:ext cx="130175" cy="3794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nvGrpSpPr>
          <p:cNvPr id="4" name="Group 41"/>
          <p:cNvGrpSpPr>
            <a:grpSpLocks/>
          </p:cNvGrpSpPr>
          <p:nvPr/>
        </p:nvGrpSpPr>
        <p:grpSpPr bwMode="auto">
          <a:xfrm>
            <a:off x="3957638" y="2354263"/>
            <a:ext cx="1103312" cy="1785937"/>
            <a:chOff x="2493" y="1483"/>
            <a:chExt cx="695" cy="1125"/>
          </a:xfrm>
        </p:grpSpPr>
        <p:grpSp>
          <p:nvGrpSpPr>
            <p:cNvPr id="280590" name="Group 8"/>
            <p:cNvGrpSpPr>
              <a:grpSpLocks/>
            </p:cNvGrpSpPr>
            <p:nvPr/>
          </p:nvGrpSpPr>
          <p:grpSpPr bwMode="auto">
            <a:xfrm>
              <a:off x="2493" y="2016"/>
              <a:ext cx="695" cy="592"/>
              <a:chOff x="1043" y="2546"/>
              <a:chExt cx="869" cy="740"/>
            </a:xfrm>
          </p:grpSpPr>
          <p:sp>
            <p:nvSpPr>
              <p:cNvPr id="280592" name="Freeform 9"/>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0593" name="Freeform 10"/>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0594" name="Freeform 11"/>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0595" name="Freeform 12"/>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0596" name="AutoShape 13"/>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280597" name="Rectangle 14"/>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80598" name="Freeform 15"/>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0599" name="Freeform 16"/>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280591" name="AutoShape 38"/>
            <p:cNvSpPr>
              <a:spLocks noChangeArrowheads="1"/>
            </p:cNvSpPr>
            <p:nvPr/>
          </p:nvSpPr>
          <p:spPr bwMode="auto">
            <a:xfrm>
              <a:off x="2629" y="1483"/>
              <a:ext cx="471" cy="453"/>
            </a:xfrm>
            <a:prstGeom prst="wedgeRoundRectCallout">
              <a:avLst>
                <a:gd name="adj1" fmla="val -8810"/>
                <a:gd name="adj2" fmla="val 6766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a:latin typeface="Arial" charset="0"/>
              </a:endParaRPr>
            </a:p>
          </p:txBody>
        </p:sp>
      </p:grpSp>
      <p:sp>
        <p:nvSpPr>
          <p:cNvPr id="280589" name="AutoShape 39"/>
          <p:cNvSpPr>
            <a:spLocks noChangeArrowheads="1"/>
          </p:cNvSpPr>
          <p:nvPr/>
        </p:nvSpPr>
        <p:spPr bwMode="auto">
          <a:xfrm>
            <a:off x="5240338" y="4335463"/>
            <a:ext cx="747712" cy="719137"/>
          </a:xfrm>
          <a:prstGeom prst="wedgeRoundRectCallout">
            <a:avLst>
              <a:gd name="adj1" fmla="val -2653"/>
              <a:gd name="adj2" fmla="val 63468"/>
              <a:gd name="adj3" fmla="val 16667"/>
            </a:avLst>
          </a:prstGeom>
          <a:noFill/>
          <a:ln w="3810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a:latin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44444E-6 3.7037E-7 L -0.11841 0.2912 " pathEditMode="relative" rAng="0" ptsTypes="AA">
                                      <p:cBhvr>
                                        <p:cTn id="6" dur="2000" fill="hold"/>
                                        <p:tgtEl>
                                          <p:spTgt spid="4"/>
                                        </p:tgtEl>
                                        <p:attrNameLst>
                                          <p:attrName>ppt_x</p:attrName>
                                          <p:attrName>ppt_y</p:attrName>
                                        </p:attrNameLst>
                                      </p:cBhvr>
                                      <p:rCtr x="-590000" y="146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826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9A025137-D40F-0B41-8F85-BA1D0A67A557}" type="slidenum">
              <a:rPr lang="ar-SA" sz="1400" b="0">
                <a:solidFill>
                  <a:schemeClr val="tx1"/>
                </a:solidFill>
                <a:latin typeface="Arial" charset="0"/>
                <a:cs typeface="Arial" charset="0"/>
              </a:rPr>
              <a:pPr/>
              <a:t>137</a:t>
            </a:fld>
            <a:endParaRPr lang="en-US" sz="1400" b="0">
              <a:solidFill>
                <a:schemeClr val="tx1"/>
              </a:solidFill>
              <a:latin typeface="Arial" charset="0"/>
              <a:cs typeface="Arial" charset="0"/>
            </a:endParaRPr>
          </a:p>
        </p:txBody>
      </p:sp>
      <p:pic>
        <p:nvPicPr>
          <p:cNvPr id="282627" name="Picture 7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2628" name="Oval 2"/>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82629" name="Rectangle 3"/>
          <p:cNvSpPr>
            <a:spLocks noGrp="1" noChangeArrowheads="1"/>
          </p:cNvSpPr>
          <p:nvPr>
            <p:ph type="title"/>
          </p:nvPr>
        </p:nvSpPr>
        <p:spPr/>
        <p:txBody>
          <a:bodyPr/>
          <a:lstStyle/>
          <a:p>
            <a:r>
              <a:rPr lang="en-US" sz="4000">
                <a:latin typeface="Arial" charset="0"/>
              </a:rPr>
              <a:t>Two-Thread Bounded Precedence Graph T</a:t>
            </a:r>
            <a:r>
              <a:rPr lang="en-US" sz="4000" baseline="30000">
                <a:latin typeface="Arial" charset="0"/>
              </a:rPr>
              <a:t>2</a:t>
            </a:r>
          </a:p>
        </p:txBody>
      </p:sp>
      <p:sp>
        <p:nvSpPr>
          <p:cNvPr id="282630" name="Oval 4"/>
          <p:cNvSpPr>
            <a:spLocks noChangeArrowheads="1"/>
          </p:cNvSpPr>
          <p:nvPr/>
        </p:nvSpPr>
        <p:spPr bwMode="auto">
          <a:xfrm>
            <a:off x="4237038" y="244316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grpSp>
        <p:nvGrpSpPr>
          <p:cNvPr id="282631" name="Group 5"/>
          <p:cNvGrpSpPr>
            <a:grpSpLocks/>
          </p:cNvGrpSpPr>
          <p:nvPr/>
        </p:nvGrpSpPr>
        <p:grpSpPr bwMode="auto">
          <a:xfrm>
            <a:off x="3151188" y="4394200"/>
            <a:ext cx="2768600" cy="595313"/>
            <a:chOff x="1985" y="2462"/>
            <a:chExt cx="1744" cy="375"/>
          </a:xfrm>
        </p:grpSpPr>
        <p:sp>
          <p:nvSpPr>
            <p:cNvPr id="282658" name="Oval 6"/>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82659" name="Oval 7"/>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grpSp>
      <p:sp>
        <p:nvSpPr>
          <p:cNvPr id="411695" name="Text Box 47"/>
          <p:cNvSpPr txBox="1">
            <a:spLocks noChangeArrowheads="1"/>
          </p:cNvSpPr>
          <p:nvPr/>
        </p:nvSpPr>
        <p:spPr bwMode="auto">
          <a:xfrm>
            <a:off x="6284913" y="3484563"/>
            <a:ext cx="193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tx1"/>
                </a:solidFill>
                <a:latin typeface="Arial" charset="0"/>
              </a:rPr>
              <a:t>and so on …</a:t>
            </a:r>
          </a:p>
        </p:txBody>
      </p:sp>
      <p:sp>
        <p:nvSpPr>
          <p:cNvPr id="282633" name="Line 48"/>
          <p:cNvSpPr>
            <a:spLocks noChangeShapeType="1"/>
          </p:cNvSpPr>
          <p:nvPr/>
        </p:nvSpPr>
        <p:spPr bwMode="auto">
          <a:xfrm>
            <a:off x="32702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82634" name="Line 49"/>
          <p:cNvSpPr>
            <a:spLocks noChangeShapeType="1"/>
          </p:cNvSpPr>
          <p:nvPr/>
        </p:nvSpPr>
        <p:spPr bwMode="auto">
          <a:xfrm rot="-7272518">
            <a:off x="53046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82635" name="Line 50"/>
          <p:cNvSpPr>
            <a:spLocks noChangeShapeType="1"/>
          </p:cNvSpPr>
          <p:nvPr/>
        </p:nvSpPr>
        <p:spPr bwMode="auto">
          <a:xfrm rot="7687909">
            <a:off x="4863306" y="2618582"/>
            <a:ext cx="130175" cy="3794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nvGrpSpPr>
          <p:cNvPr id="3" name="Group 75"/>
          <p:cNvGrpSpPr>
            <a:grpSpLocks/>
          </p:cNvGrpSpPr>
          <p:nvPr/>
        </p:nvGrpSpPr>
        <p:grpSpPr bwMode="auto">
          <a:xfrm>
            <a:off x="5159375" y="4335463"/>
            <a:ext cx="1103313" cy="1762125"/>
            <a:chOff x="3250" y="2731"/>
            <a:chExt cx="695" cy="1110"/>
          </a:xfrm>
        </p:grpSpPr>
        <p:grpSp>
          <p:nvGrpSpPr>
            <p:cNvPr id="282648" name="Group 20"/>
            <p:cNvGrpSpPr>
              <a:grpSpLocks/>
            </p:cNvGrpSpPr>
            <p:nvPr/>
          </p:nvGrpSpPr>
          <p:grpSpPr bwMode="auto">
            <a:xfrm>
              <a:off x="3250" y="3249"/>
              <a:ext cx="695" cy="592"/>
              <a:chOff x="1906" y="2497"/>
              <a:chExt cx="695" cy="592"/>
            </a:xfrm>
          </p:grpSpPr>
          <p:sp>
            <p:nvSpPr>
              <p:cNvPr id="282650" name="Freeform 21"/>
              <p:cNvSpPr>
                <a:spLocks/>
              </p:cNvSpPr>
              <p:nvPr/>
            </p:nvSpPr>
            <p:spPr bwMode="auto">
              <a:xfrm>
                <a:off x="2487" y="2863"/>
                <a:ext cx="114" cy="223"/>
              </a:xfrm>
              <a:custGeom>
                <a:avLst/>
                <a:gdLst>
                  <a:gd name="T0" fmla="*/ 0 w 143"/>
                  <a:gd name="T1" fmla="*/ 0 h 278"/>
                  <a:gd name="T2" fmla="*/ 6 w 143"/>
                  <a:gd name="T3" fmla="*/ 2 h 278"/>
                  <a:gd name="T4" fmla="*/ 6 w 143"/>
                  <a:gd name="T5" fmla="*/ 11 h 278"/>
                  <a:gd name="T6" fmla="*/ 5 w 143"/>
                  <a:gd name="T7" fmla="*/ 13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2651" name="Freeform 22"/>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2652" name="Freeform 23"/>
              <p:cNvSpPr>
                <a:spLocks/>
              </p:cNvSpPr>
              <p:nvPr/>
            </p:nvSpPr>
            <p:spPr bwMode="auto">
              <a:xfrm flipH="1">
                <a:off x="1906" y="2867"/>
                <a:ext cx="114" cy="222"/>
              </a:xfrm>
              <a:custGeom>
                <a:avLst/>
                <a:gdLst>
                  <a:gd name="T0" fmla="*/ 0 w 143"/>
                  <a:gd name="T1" fmla="*/ 0 h 278"/>
                  <a:gd name="T2" fmla="*/ 6 w 143"/>
                  <a:gd name="T3" fmla="*/ 2 h 278"/>
                  <a:gd name="T4" fmla="*/ 6 w 143"/>
                  <a:gd name="T5" fmla="*/ 11 h 278"/>
                  <a:gd name="T6" fmla="*/ 5 w 143"/>
                  <a:gd name="T7" fmla="*/ 12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2653" name="Freeform 24"/>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2654" name="AutoShape 25"/>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282655" name="Rectangle 26"/>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82656" name="Freeform 27"/>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2657" name="Freeform 28"/>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282649" name="AutoShape 63"/>
            <p:cNvSpPr>
              <a:spLocks noChangeArrowheads="1"/>
            </p:cNvSpPr>
            <p:nvPr/>
          </p:nvSpPr>
          <p:spPr bwMode="auto">
            <a:xfrm>
              <a:off x="3301" y="2731"/>
              <a:ext cx="471" cy="453"/>
            </a:xfrm>
            <a:prstGeom prst="wedgeRoundRectCallout">
              <a:avLst>
                <a:gd name="adj1" fmla="val -2653"/>
                <a:gd name="adj2" fmla="val 63468"/>
                <a:gd name="adj3" fmla="val 16667"/>
              </a:avLst>
            </a:prstGeom>
            <a:noFill/>
            <a:ln w="3810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r" eaLnBrk="0" hangingPunct="0"/>
              <a:endParaRPr lang="en-US">
                <a:latin typeface="Arial" charset="0"/>
              </a:endParaRPr>
            </a:p>
          </p:txBody>
        </p:sp>
      </p:grpSp>
      <p:grpSp>
        <p:nvGrpSpPr>
          <p:cNvPr id="282637" name="Group 64"/>
          <p:cNvGrpSpPr>
            <a:grpSpLocks/>
          </p:cNvGrpSpPr>
          <p:nvPr/>
        </p:nvGrpSpPr>
        <p:grpSpPr bwMode="auto">
          <a:xfrm>
            <a:off x="2849563" y="4335463"/>
            <a:ext cx="1103312" cy="1785937"/>
            <a:chOff x="2493" y="1483"/>
            <a:chExt cx="695" cy="1125"/>
          </a:xfrm>
        </p:grpSpPr>
        <p:grpSp>
          <p:nvGrpSpPr>
            <p:cNvPr id="282638" name="Group 65"/>
            <p:cNvGrpSpPr>
              <a:grpSpLocks/>
            </p:cNvGrpSpPr>
            <p:nvPr/>
          </p:nvGrpSpPr>
          <p:grpSpPr bwMode="auto">
            <a:xfrm>
              <a:off x="2493" y="2016"/>
              <a:ext cx="695" cy="592"/>
              <a:chOff x="1043" y="2546"/>
              <a:chExt cx="869" cy="740"/>
            </a:xfrm>
          </p:grpSpPr>
          <p:sp>
            <p:nvSpPr>
              <p:cNvPr id="282640" name="Freeform 6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2641" name="Freeform 6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2642" name="Freeform 6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2643" name="Freeform 6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2644" name="AutoShape 7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282645" name="Rectangle 71"/>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82646" name="Freeform 7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2647" name="Freeform 7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282639" name="AutoShape 74"/>
            <p:cNvSpPr>
              <a:spLocks noChangeArrowheads="1"/>
            </p:cNvSpPr>
            <p:nvPr/>
          </p:nvSpPr>
          <p:spPr bwMode="auto">
            <a:xfrm>
              <a:off x="2629" y="1483"/>
              <a:ext cx="471" cy="453"/>
            </a:xfrm>
            <a:prstGeom prst="wedgeRoundRectCallout">
              <a:avLst>
                <a:gd name="adj1" fmla="val -8810"/>
                <a:gd name="adj2" fmla="val 6766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a:latin typeface="Arial"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184 0.06481 L -0.11458 -0.28009 " pathEditMode="relative" rAng="0" ptsTypes="AA">
                                      <p:cBhvr>
                                        <p:cTn id="6" dur="2000" fill="hold"/>
                                        <p:tgtEl>
                                          <p:spTgt spid="3"/>
                                        </p:tgtEl>
                                        <p:attrNameLst>
                                          <p:attrName>ppt_x</p:attrName>
                                          <p:attrName>ppt_y</p:attrName>
                                        </p:attrNameLst>
                                      </p:cBhvr>
                                      <p:rCtr x="-660000" y="-172000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1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95"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846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B1A01F8-A7F5-B24E-BB72-8EE89787716F}" type="slidenum">
              <a:rPr lang="ar-SA" sz="1400" b="0">
                <a:solidFill>
                  <a:schemeClr val="tx1"/>
                </a:solidFill>
                <a:latin typeface="Arial" charset="0"/>
                <a:cs typeface="Arial" charset="0"/>
              </a:rPr>
              <a:pPr/>
              <a:t>138</a:t>
            </a:fld>
            <a:endParaRPr lang="en-US" sz="1400" b="0">
              <a:solidFill>
                <a:schemeClr val="tx1"/>
              </a:solidFill>
              <a:latin typeface="Arial" charset="0"/>
              <a:cs typeface="Arial" charset="0"/>
            </a:endParaRPr>
          </a:p>
        </p:txBody>
      </p:sp>
      <p:pic>
        <p:nvPicPr>
          <p:cNvPr id="284675" name="Picture 5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4676" name="Oval 2"/>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84677" name="Rectangle 3"/>
          <p:cNvSpPr>
            <a:spLocks noGrp="1" noChangeArrowheads="1"/>
          </p:cNvSpPr>
          <p:nvPr>
            <p:ph type="title"/>
          </p:nvPr>
        </p:nvSpPr>
        <p:spPr/>
        <p:txBody>
          <a:bodyPr/>
          <a:lstStyle/>
          <a:p>
            <a:r>
              <a:rPr lang="en-US" sz="4000">
                <a:latin typeface="Arial" charset="0"/>
              </a:rPr>
              <a:t>Three-Thread Bounded Precedence Graph?</a:t>
            </a:r>
          </a:p>
        </p:txBody>
      </p:sp>
      <p:grpSp>
        <p:nvGrpSpPr>
          <p:cNvPr id="284678" name="Group 5"/>
          <p:cNvGrpSpPr>
            <a:grpSpLocks/>
          </p:cNvGrpSpPr>
          <p:nvPr/>
        </p:nvGrpSpPr>
        <p:grpSpPr bwMode="auto">
          <a:xfrm>
            <a:off x="3151188" y="4394200"/>
            <a:ext cx="2768600" cy="595313"/>
            <a:chOff x="1985" y="2462"/>
            <a:chExt cx="1744" cy="375"/>
          </a:xfrm>
        </p:grpSpPr>
        <p:sp>
          <p:nvSpPr>
            <p:cNvPr id="284704" name="Oval 6"/>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84705" name="Oval 7"/>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grpSp>
      <p:sp>
        <p:nvSpPr>
          <p:cNvPr id="284679" name="Line 8"/>
          <p:cNvSpPr>
            <a:spLocks noChangeShapeType="1"/>
          </p:cNvSpPr>
          <p:nvPr/>
        </p:nvSpPr>
        <p:spPr bwMode="auto">
          <a:xfrm flipH="1">
            <a:off x="57340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84680" name="Line 9"/>
          <p:cNvSpPr>
            <a:spLocks noChangeShapeType="1"/>
          </p:cNvSpPr>
          <p:nvPr/>
        </p:nvSpPr>
        <p:spPr bwMode="auto">
          <a:xfrm rot="7272518" flipH="1">
            <a:off x="36790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84681" name="Line 10"/>
          <p:cNvSpPr>
            <a:spLocks noChangeShapeType="1"/>
          </p:cNvSpPr>
          <p:nvPr/>
        </p:nvSpPr>
        <p:spPr bwMode="auto">
          <a:xfrm rot="7687909" flipH="1" flipV="1">
            <a:off x="5156994" y="2772569"/>
            <a:ext cx="130175" cy="3794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nvGrpSpPr>
          <p:cNvPr id="284682" name="Group 20"/>
          <p:cNvGrpSpPr>
            <a:grpSpLocks/>
          </p:cNvGrpSpPr>
          <p:nvPr/>
        </p:nvGrpSpPr>
        <p:grpSpPr bwMode="auto">
          <a:xfrm>
            <a:off x="2847975" y="5157788"/>
            <a:ext cx="1103313" cy="939800"/>
            <a:chOff x="1043" y="2546"/>
            <a:chExt cx="869" cy="740"/>
          </a:xfrm>
        </p:grpSpPr>
        <p:sp>
          <p:nvSpPr>
            <p:cNvPr id="284696" name="Freeform 21"/>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4697" name="Freeform 22"/>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4698" name="Freeform 23"/>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4699" name="Freeform 24"/>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4700" name="AutoShape 25"/>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284701" name="Rectangle 26"/>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84702" name="Freeform 27"/>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4703" name="Freeform 28"/>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grpSp>
        <p:nvGrpSpPr>
          <p:cNvPr id="284683" name="Group 29"/>
          <p:cNvGrpSpPr>
            <a:grpSpLocks/>
          </p:cNvGrpSpPr>
          <p:nvPr/>
        </p:nvGrpSpPr>
        <p:grpSpPr bwMode="auto">
          <a:xfrm>
            <a:off x="3957638" y="3233738"/>
            <a:ext cx="1103312" cy="939800"/>
            <a:chOff x="1906" y="2497"/>
            <a:chExt cx="695" cy="592"/>
          </a:xfrm>
        </p:grpSpPr>
        <p:sp>
          <p:nvSpPr>
            <p:cNvPr id="284688" name="Freeform 30"/>
            <p:cNvSpPr>
              <a:spLocks/>
            </p:cNvSpPr>
            <p:nvPr/>
          </p:nvSpPr>
          <p:spPr bwMode="auto">
            <a:xfrm>
              <a:off x="2487" y="2863"/>
              <a:ext cx="114" cy="223"/>
            </a:xfrm>
            <a:custGeom>
              <a:avLst/>
              <a:gdLst>
                <a:gd name="T0" fmla="*/ 0 w 143"/>
                <a:gd name="T1" fmla="*/ 0 h 278"/>
                <a:gd name="T2" fmla="*/ 6 w 143"/>
                <a:gd name="T3" fmla="*/ 2 h 278"/>
                <a:gd name="T4" fmla="*/ 6 w 143"/>
                <a:gd name="T5" fmla="*/ 11 h 278"/>
                <a:gd name="T6" fmla="*/ 5 w 143"/>
                <a:gd name="T7" fmla="*/ 13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4689" name="Freeform 31"/>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4690" name="Freeform 32"/>
            <p:cNvSpPr>
              <a:spLocks/>
            </p:cNvSpPr>
            <p:nvPr/>
          </p:nvSpPr>
          <p:spPr bwMode="auto">
            <a:xfrm flipH="1">
              <a:off x="1906" y="2867"/>
              <a:ext cx="114" cy="222"/>
            </a:xfrm>
            <a:custGeom>
              <a:avLst/>
              <a:gdLst>
                <a:gd name="T0" fmla="*/ 0 w 143"/>
                <a:gd name="T1" fmla="*/ 0 h 278"/>
                <a:gd name="T2" fmla="*/ 6 w 143"/>
                <a:gd name="T3" fmla="*/ 2 h 278"/>
                <a:gd name="T4" fmla="*/ 6 w 143"/>
                <a:gd name="T5" fmla="*/ 11 h 278"/>
                <a:gd name="T6" fmla="*/ 5 w 143"/>
                <a:gd name="T7" fmla="*/ 12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4691" name="Freeform 33"/>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4692" name="AutoShape 34"/>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284693" name="Rectangle 35"/>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84694" name="Freeform 36"/>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4695" name="Freeform 37"/>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grpSp>
        <p:nvGrpSpPr>
          <p:cNvPr id="284684" name="Group 39"/>
          <p:cNvGrpSpPr>
            <a:grpSpLocks/>
          </p:cNvGrpSpPr>
          <p:nvPr/>
        </p:nvGrpSpPr>
        <p:grpSpPr bwMode="auto">
          <a:xfrm>
            <a:off x="3163888" y="2806700"/>
            <a:ext cx="2768600" cy="595313"/>
            <a:chOff x="1985" y="2462"/>
            <a:chExt cx="1744" cy="375"/>
          </a:xfrm>
        </p:grpSpPr>
        <p:sp>
          <p:nvSpPr>
            <p:cNvPr id="284686" name="Oval 40"/>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sp>
          <p:nvSpPr>
            <p:cNvPr id="284687" name="Oval 41"/>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3</a:t>
              </a:r>
            </a:p>
          </p:txBody>
        </p:sp>
      </p:grpSp>
      <p:sp>
        <p:nvSpPr>
          <p:cNvPr id="284685" name="Line 42"/>
          <p:cNvSpPr>
            <a:spLocks noChangeShapeType="1"/>
          </p:cNvSpPr>
          <p:nvPr/>
        </p:nvSpPr>
        <p:spPr bwMode="auto">
          <a:xfrm flipV="1">
            <a:off x="3327400" y="3395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867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022B351-6052-A649-9B6F-1F030065876C}" type="slidenum">
              <a:rPr lang="ar-SA" sz="1400" b="0">
                <a:solidFill>
                  <a:schemeClr val="tx1"/>
                </a:solidFill>
                <a:latin typeface="Arial" charset="0"/>
                <a:cs typeface="Arial" charset="0"/>
              </a:rPr>
              <a:pPr/>
              <a:t>139</a:t>
            </a:fld>
            <a:endParaRPr lang="en-US" sz="1400" b="0">
              <a:solidFill>
                <a:schemeClr val="tx1"/>
              </a:solidFill>
              <a:latin typeface="Arial" charset="0"/>
              <a:cs typeface="Arial" charset="0"/>
            </a:endParaRPr>
          </a:p>
        </p:txBody>
      </p:sp>
      <p:pic>
        <p:nvPicPr>
          <p:cNvPr id="28672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24" name="Oval 3"/>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86725" name="Rectangle 4"/>
          <p:cNvSpPr>
            <a:spLocks noGrp="1" noChangeArrowheads="1"/>
          </p:cNvSpPr>
          <p:nvPr>
            <p:ph type="title"/>
          </p:nvPr>
        </p:nvSpPr>
        <p:spPr/>
        <p:txBody>
          <a:bodyPr/>
          <a:lstStyle/>
          <a:p>
            <a:r>
              <a:rPr lang="en-US" sz="4000">
                <a:latin typeface="Arial" charset="0"/>
              </a:rPr>
              <a:t>Three-Thread Bounded Precedence Graph?</a:t>
            </a:r>
          </a:p>
        </p:txBody>
      </p:sp>
      <p:grpSp>
        <p:nvGrpSpPr>
          <p:cNvPr id="286726" name="Group 5"/>
          <p:cNvGrpSpPr>
            <a:grpSpLocks/>
          </p:cNvGrpSpPr>
          <p:nvPr/>
        </p:nvGrpSpPr>
        <p:grpSpPr bwMode="auto">
          <a:xfrm>
            <a:off x="3151188" y="4394200"/>
            <a:ext cx="2768600" cy="595313"/>
            <a:chOff x="1985" y="2462"/>
            <a:chExt cx="1744" cy="375"/>
          </a:xfrm>
        </p:grpSpPr>
        <p:sp>
          <p:nvSpPr>
            <p:cNvPr id="286764" name="Oval 6"/>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86765" name="Oval 7"/>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grpSp>
      <p:sp>
        <p:nvSpPr>
          <p:cNvPr id="286727" name="Line 8"/>
          <p:cNvSpPr>
            <a:spLocks noChangeShapeType="1"/>
          </p:cNvSpPr>
          <p:nvPr/>
        </p:nvSpPr>
        <p:spPr bwMode="auto">
          <a:xfrm flipH="1">
            <a:off x="57340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86728" name="Line 9"/>
          <p:cNvSpPr>
            <a:spLocks noChangeShapeType="1"/>
          </p:cNvSpPr>
          <p:nvPr/>
        </p:nvSpPr>
        <p:spPr bwMode="auto">
          <a:xfrm rot="7272518" flipH="1">
            <a:off x="36790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86729" name="Line 10"/>
          <p:cNvSpPr>
            <a:spLocks noChangeShapeType="1"/>
          </p:cNvSpPr>
          <p:nvPr/>
        </p:nvSpPr>
        <p:spPr bwMode="auto">
          <a:xfrm rot="7687909" flipH="1" flipV="1">
            <a:off x="5156994" y="2772569"/>
            <a:ext cx="130175" cy="3794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nvGrpSpPr>
          <p:cNvPr id="286730" name="Group 11"/>
          <p:cNvGrpSpPr>
            <a:grpSpLocks/>
          </p:cNvGrpSpPr>
          <p:nvPr/>
        </p:nvGrpSpPr>
        <p:grpSpPr bwMode="auto">
          <a:xfrm>
            <a:off x="2847975" y="5157788"/>
            <a:ext cx="1103313" cy="939800"/>
            <a:chOff x="1043" y="2546"/>
            <a:chExt cx="869" cy="740"/>
          </a:xfrm>
        </p:grpSpPr>
        <p:sp>
          <p:nvSpPr>
            <p:cNvPr id="286756" name="Freeform 12"/>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6757" name="Freeform 13"/>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6758" name="Freeform 14"/>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6759" name="Freeform 15"/>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6760" name="AutoShape 16"/>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286761" name="Rectangle 17"/>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86762" name="Freeform 18"/>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6763" name="Freeform 19"/>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grpSp>
        <p:nvGrpSpPr>
          <p:cNvPr id="286731" name="Group 20"/>
          <p:cNvGrpSpPr>
            <a:grpSpLocks/>
          </p:cNvGrpSpPr>
          <p:nvPr/>
        </p:nvGrpSpPr>
        <p:grpSpPr bwMode="auto">
          <a:xfrm>
            <a:off x="3957638" y="3233738"/>
            <a:ext cx="1103312" cy="939800"/>
            <a:chOff x="1906" y="2497"/>
            <a:chExt cx="695" cy="592"/>
          </a:xfrm>
        </p:grpSpPr>
        <p:sp>
          <p:nvSpPr>
            <p:cNvPr id="286748" name="Freeform 21"/>
            <p:cNvSpPr>
              <a:spLocks/>
            </p:cNvSpPr>
            <p:nvPr/>
          </p:nvSpPr>
          <p:spPr bwMode="auto">
            <a:xfrm>
              <a:off x="2487" y="2863"/>
              <a:ext cx="114" cy="223"/>
            </a:xfrm>
            <a:custGeom>
              <a:avLst/>
              <a:gdLst>
                <a:gd name="T0" fmla="*/ 0 w 143"/>
                <a:gd name="T1" fmla="*/ 0 h 278"/>
                <a:gd name="T2" fmla="*/ 6 w 143"/>
                <a:gd name="T3" fmla="*/ 2 h 278"/>
                <a:gd name="T4" fmla="*/ 6 w 143"/>
                <a:gd name="T5" fmla="*/ 11 h 278"/>
                <a:gd name="T6" fmla="*/ 5 w 143"/>
                <a:gd name="T7" fmla="*/ 13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6749" name="Freeform 22"/>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6750" name="Freeform 23"/>
            <p:cNvSpPr>
              <a:spLocks/>
            </p:cNvSpPr>
            <p:nvPr/>
          </p:nvSpPr>
          <p:spPr bwMode="auto">
            <a:xfrm flipH="1">
              <a:off x="1906" y="2867"/>
              <a:ext cx="114" cy="222"/>
            </a:xfrm>
            <a:custGeom>
              <a:avLst/>
              <a:gdLst>
                <a:gd name="T0" fmla="*/ 0 w 143"/>
                <a:gd name="T1" fmla="*/ 0 h 278"/>
                <a:gd name="T2" fmla="*/ 6 w 143"/>
                <a:gd name="T3" fmla="*/ 2 h 278"/>
                <a:gd name="T4" fmla="*/ 6 w 143"/>
                <a:gd name="T5" fmla="*/ 11 h 278"/>
                <a:gd name="T6" fmla="*/ 5 w 143"/>
                <a:gd name="T7" fmla="*/ 12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6751" name="Freeform 24"/>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6752" name="AutoShape 25"/>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286753" name="Rectangle 26"/>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86754" name="Freeform 27"/>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86755" name="Freeform 28"/>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grpSp>
        <p:nvGrpSpPr>
          <p:cNvPr id="286732" name="Group 29"/>
          <p:cNvGrpSpPr>
            <a:grpSpLocks/>
          </p:cNvGrpSpPr>
          <p:nvPr/>
        </p:nvGrpSpPr>
        <p:grpSpPr bwMode="auto">
          <a:xfrm>
            <a:off x="3163888" y="2806700"/>
            <a:ext cx="2768600" cy="595313"/>
            <a:chOff x="1985" y="2462"/>
            <a:chExt cx="1744" cy="375"/>
          </a:xfrm>
        </p:grpSpPr>
        <p:sp>
          <p:nvSpPr>
            <p:cNvPr id="286746" name="Oval 30"/>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sp>
          <p:nvSpPr>
            <p:cNvPr id="286747" name="Oval 31"/>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3</a:t>
              </a:r>
            </a:p>
          </p:txBody>
        </p:sp>
      </p:grpSp>
      <p:sp>
        <p:nvSpPr>
          <p:cNvPr id="286733" name="Line 32"/>
          <p:cNvSpPr>
            <a:spLocks noChangeShapeType="1"/>
          </p:cNvSpPr>
          <p:nvPr/>
        </p:nvSpPr>
        <p:spPr bwMode="auto">
          <a:xfrm flipV="1">
            <a:off x="3327400" y="3395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nvGrpSpPr>
          <p:cNvPr id="286734" name="Group 33"/>
          <p:cNvGrpSpPr>
            <a:grpSpLocks/>
          </p:cNvGrpSpPr>
          <p:nvPr/>
        </p:nvGrpSpPr>
        <p:grpSpPr bwMode="auto">
          <a:xfrm>
            <a:off x="5429250" y="2092325"/>
            <a:ext cx="1550988" cy="933450"/>
            <a:chOff x="1295" y="669"/>
            <a:chExt cx="1115" cy="671"/>
          </a:xfrm>
        </p:grpSpPr>
        <p:sp>
          <p:nvSpPr>
            <p:cNvPr id="286737" name="Freeform 34"/>
            <p:cNvSpPr>
              <a:spLocks/>
            </p:cNvSpPr>
            <p:nvPr/>
          </p:nvSpPr>
          <p:spPr bwMode="auto">
            <a:xfrm>
              <a:off x="1344" y="720"/>
              <a:ext cx="912" cy="480"/>
            </a:xfrm>
            <a:custGeom>
              <a:avLst/>
              <a:gdLst>
                <a:gd name="T0" fmla="*/ 0 w 912"/>
                <a:gd name="T1" fmla="*/ 0 h 624"/>
                <a:gd name="T2" fmla="*/ 384 w 912"/>
                <a:gd name="T3" fmla="*/ 16 h 624"/>
                <a:gd name="T4" fmla="*/ 912 w 912"/>
                <a:gd name="T5" fmla="*/ 16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en-US" dirty="0">
                <a:latin typeface="Arial" pitchFamily="34" charset="0"/>
              </a:endParaRPr>
            </a:p>
          </p:txBody>
        </p:sp>
        <p:sp>
          <p:nvSpPr>
            <p:cNvPr id="286738" name="Rectangle 35"/>
            <p:cNvSpPr>
              <a:spLocks noChangeArrowheads="1"/>
            </p:cNvSpPr>
            <p:nvPr/>
          </p:nvSpPr>
          <p:spPr bwMode="auto">
            <a:xfrm>
              <a:off x="1728" y="1200"/>
              <a:ext cx="530" cy="140"/>
            </a:xfrm>
            <a:prstGeom prst="rect">
              <a:avLst/>
            </a:prstGeom>
            <a:solidFill>
              <a:srgbClr val="DDDDDD"/>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86739" name="Freeform 36"/>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en-US" dirty="0">
                <a:latin typeface="Arial" pitchFamily="34" charset="0"/>
              </a:endParaRPr>
            </a:p>
          </p:txBody>
        </p:sp>
        <p:sp>
          <p:nvSpPr>
            <p:cNvPr id="286740" name="Freeform 37"/>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6741" name="Freeform 38"/>
            <p:cNvSpPr>
              <a:spLocks/>
            </p:cNvSpPr>
            <p:nvPr/>
          </p:nvSpPr>
          <p:spPr bwMode="auto">
            <a:xfrm>
              <a:off x="1309" y="789"/>
              <a:ext cx="419" cy="245"/>
            </a:xfrm>
            <a:custGeom>
              <a:avLst/>
              <a:gdLst>
                <a:gd name="T0" fmla="*/ 10 w 537"/>
                <a:gd name="T1" fmla="*/ 1 h 359"/>
                <a:gd name="T2" fmla="*/ 11 w 537"/>
                <a:gd name="T3" fmla="*/ 1 h 359"/>
                <a:gd name="T4" fmla="*/ 5 w 537"/>
                <a:gd name="T5" fmla="*/ 1 h 359"/>
                <a:gd name="T6" fmla="*/ 0 w 537"/>
                <a:gd name="T7" fmla="*/ 1 h 359"/>
                <a:gd name="T8" fmla="*/ 9 w 537"/>
                <a:gd name="T9" fmla="*/ 0 h 359"/>
                <a:gd name="T10" fmla="*/ 16 w 537"/>
                <a:gd name="T11" fmla="*/ 1 h 359"/>
                <a:gd name="T12" fmla="*/ 16 w 537"/>
                <a:gd name="T13" fmla="*/ 1 h 359"/>
                <a:gd name="T14" fmla="*/ 9 w 537"/>
                <a:gd name="T15" fmla="*/ 1 h 359"/>
                <a:gd name="T16" fmla="*/ 2 w 537"/>
                <a:gd name="T17" fmla="*/ 1 h 359"/>
                <a:gd name="T18" fmla="*/ 6 w 537"/>
                <a:gd name="T19" fmla="*/ 1 h 359"/>
                <a:gd name="T20" fmla="*/ 10 w 537"/>
                <a:gd name="T21" fmla="*/ 1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6742" name="Freeform 39"/>
            <p:cNvSpPr>
              <a:spLocks/>
            </p:cNvSpPr>
            <p:nvPr/>
          </p:nvSpPr>
          <p:spPr bwMode="auto">
            <a:xfrm>
              <a:off x="1295" y="672"/>
              <a:ext cx="320" cy="240"/>
            </a:xfrm>
            <a:custGeom>
              <a:avLst/>
              <a:gdLst>
                <a:gd name="T0" fmla="*/ 1 w 537"/>
                <a:gd name="T1" fmla="*/ 1 h 359"/>
                <a:gd name="T2" fmla="*/ 1 w 537"/>
                <a:gd name="T3" fmla="*/ 1 h 359"/>
                <a:gd name="T4" fmla="*/ 1 w 537"/>
                <a:gd name="T5" fmla="*/ 1 h 359"/>
                <a:gd name="T6" fmla="*/ 0 w 537"/>
                <a:gd name="T7" fmla="*/ 1 h 359"/>
                <a:gd name="T8" fmla="*/ 1 w 537"/>
                <a:gd name="T9" fmla="*/ 0 h 359"/>
                <a:gd name="T10" fmla="*/ 1 w 537"/>
                <a:gd name="T11" fmla="*/ 1 h 359"/>
                <a:gd name="T12" fmla="*/ 1 w 537"/>
                <a:gd name="T13" fmla="*/ 1 h 359"/>
                <a:gd name="T14" fmla="*/ 1 w 537"/>
                <a:gd name="T15" fmla="*/ 1 h 359"/>
                <a:gd name="T16" fmla="*/ 1 w 537"/>
                <a:gd name="T17" fmla="*/ 1 h 359"/>
                <a:gd name="T18" fmla="*/ 1 w 537"/>
                <a:gd name="T19" fmla="*/ 1 h 359"/>
                <a:gd name="T20" fmla="*/ 1 w 537"/>
                <a:gd name="T21" fmla="*/ 1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6743" name="Freeform 40"/>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6744" name="Freeform 41"/>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6745" name="Freeform 42"/>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86735" name="AutoShape 43"/>
          <p:cNvSpPr>
            <a:spLocks noChangeArrowheads="1"/>
          </p:cNvSpPr>
          <p:nvPr/>
        </p:nvSpPr>
        <p:spPr bwMode="auto">
          <a:xfrm>
            <a:off x="5211763" y="2001838"/>
            <a:ext cx="1905000" cy="1411287"/>
          </a:xfrm>
          <a:prstGeom prst="wedgeRoundRectCallout">
            <a:avLst>
              <a:gd name="adj1" fmla="val 57667"/>
              <a:gd name="adj2" fmla="val 9645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86736" name="Text Box 44"/>
          <p:cNvSpPr txBox="1">
            <a:spLocks noChangeArrowheads="1"/>
          </p:cNvSpPr>
          <p:nvPr/>
        </p:nvSpPr>
        <p:spPr bwMode="auto">
          <a:xfrm>
            <a:off x="6180138" y="4192588"/>
            <a:ext cx="274161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What to do if one thread gets stuck?</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68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9DDFB3F-2B2A-F544-BC1A-BB60E50D67B6}" type="slidenum">
              <a:rPr lang="ar-SA" sz="1400" b="0">
                <a:solidFill>
                  <a:schemeClr val="tx1"/>
                </a:solidFill>
                <a:latin typeface="Arial" charset="0"/>
                <a:cs typeface="Arial" charset="0"/>
              </a:rPr>
              <a:pPr/>
              <a:t>14</a:t>
            </a:fld>
            <a:endParaRPr lang="en-US" sz="1400" b="0">
              <a:solidFill>
                <a:schemeClr val="tx1"/>
              </a:solidFill>
              <a:latin typeface="Arial" charset="0"/>
              <a:cs typeface="Arial" charset="0"/>
            </a:endParaRPr>
          </a:p>
        </p:txBody>
      </p:sp>
      <p:pic>
        <p:nvPicPr>
          <p:cNvPr id="36867" name="Picture 2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AutoShape 2"/>
          <p:cNvSpPr>
            <a:spLocks noChangeArrowheads="1"/>
          </p:cNvSpPr>
          <p:nvPr/>
        </p:nvSpPr>
        <p:spPr bwMode="auto">
          <a:xfrm>
            <a:off x="3429000" y="1676400"/>
            <a:ext cx="5105400" cy="3505200"/>
          </a:xfrm>
          <a:prstGeom prst="cloudCallout">
            <a:avLst>
              <a:gd name="adj1" fmla="val -69370"/>
              <a:gd name="adj2" fmla="val 35144"/>
            </a:avLst>
          </a:prstGeom>
          <a:solidFill>
            <a:srgbClr val="CCECFF"/>
          </a:solidFill>
          <a:ln w="38100">
            <a:solidFill>
              <a:schemeClr val="tx1"/>
            </a:solidFill>
            <a:round/>
            <a:headEnd/>
            <a:tailEnd/>
          </a:ln>
        </p:spPr>
        <p:txBody>
          <a:bodyPr anchor="ctr"/>
          <a:lstStyle/>
          <a:p>
            <a:pPr algn="ctr" eaLnBrk="0" hangingPunct="0"/>
            <a:endParaRPr lang="en-US" sz="3200" b="0" baseline="-25000">
              <a:solidFill>
                <a:schemeClr val="tx1"/>
              </a:solidFill>
              <a:latin typeface="Arial" charset="0"/>
            </a:endParaRPr>
          </a:p>
        </p:txBody>
      </p:sp>
      <p:sp>
        <p:nvSpPr>
          <p:cNvPr id="36869" name="Rectangle 3"/>
          <p:cNvSpPr>
            <a:spLocks noGrp="1" noChangeArrowheads="1"/>
          </p:cNvSpPr>
          <p:nvPr>
            <p:ph type="title"/>
          </p:nvPr>
        </p:nvSpPr>
        <p:spPr/>
        <p:txBody>
          <a:bodyPr/>
          <a:lstStyle/>
          <a:p>
            <a:r>
              <a:rPr lang="en-US">
                <a:latin typeface="Arial" charset="0"/>
              </a:rPr>
              <a:t>Threads are State Machines</a:t>
            </a:r>
          </a:p>
        </p:txBody>
      </p:sp>
      <p:grpSp>
        <p:nvGrpSpPr>
          <p:cNvPr id="36870" name="Group 4"/>
          <p:cNvGrpSpPr>
            <a:grpSpLocks/>
          </p:cNvGrpSpPr>
          <p:nvPr/>
        </p:nvGrpSpPr>
        <p:grpSpPr bwMode="auto">
          <a:xfrm>
            <a:off x="990600" y="4419600"/>
            <a:ext cx="1447800" cy="1295400"/>
            <a:chOff x="3168" y="1824"/>
            <a:chExt cx="912" cy="816"/>
          </a:xfrm>
        </p:grpSpPr>
        <p:sp>
          <p:nvSpPr>
            <p:cNvPr id="36883" name="Freeform 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6884" name="Freeform 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6885" name="Freeform 7"/>
            <p:cNvSpPr>
              <a:spLocks/>
            </p:cNvSpPr>
            <p:nvPr/>
          </p:nvSpPr>
          <p:spPr bwMode="auto">
            <a:xfrm>
              <a:off x="3504" y="1824"/>
              <a:ext cx="144" cy="288"/>
            </a:xfrm>
            <a:custGeom>
              <a:avLst/>
              <a:gdLst>
                <a:gd name="T0" fmla="*/ 0 w 144"/>
                <a:gd name="T1" fmla="*/ 6 h 336"/>
                <a:gd name="T2" fmla="*/ 96 w 144"/>
                <a:gd name="T3" fmla="*/ 0 h 336"/>
                <a:gd name="T4" fmla="*/ 144 w 144"/>
                <a:gd name="T5" fmla="*/ 6 h 336"/>
                <a:gd name="T6" fmla="*/ 144 w 144"/>
                <a:gd name="T7" fmla="*/ 39 h 336"/>
                <a:gd name="T8" fmla="*/ 96 w 144"/>
                <a:gd name="T9" fmla="*/ 33 h 336"/>
                <a:gd name="T10" fmla="*/ 96 w 144"/>
                <a:gd name="T11" fmla="*/ 11 h 336"/>
                <a:gd name="T12" fmla="*/ 0 w 144"/>
                <a:gd name="T13" fmla="*/ 17 h 336"/>
                <a:gd name="T14" fmla="*/ 0 w 144"/>
                <a:gd name="T15" fmla="*/ 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6886" name="Freeform 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6887" name="Freeform 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6888" name="Freeform 1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6889" name="Freeform 11"/>
            <p:cNvSpPr>
              <a:spLocks/>
            </p:cNvSpPr>
            <p:nvPr/>
          </p:nvSpPr>
          <p:spPr bwMode="auto">
            <a:xfrm>
              <a:off x="3504" y="2304"/>
              <a:ext cx="240" cy="336"/>
            </a:xfrm>
            <a:custGeom>
              <a:avLst/>
              <a:gdLst>
                <a:gd name="T0" fmla="*/ 2 w 336"/>
                <a:gd name="T1" fmla="*/ 0 h 432"/>
                <a:gd name="T2" fmla="*/ 3 w 336"/>
                <a:gd name="T3" fmla="*/ 2 h 432"/>
                <a:gd name="T4" fmla="*/ 1 w 336"/>
                <a:gd name="T5" fmla="*/ 4 h 432"/>
                <a:gd name="T6" fmla="*/ 1 w 336"/>
                <a:gd name="T7" fmla="*/ 12 h 432"/>
                <a:gd name="T8" fmla="*/ 0 w 336"/>
                <a:gd name="T9" fmla="*/ 9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6890" name="Freeform 12"/>
            <p:cNvSpPr>
              <a:spLocks/>
            </p:cNvSpPr>
            <p:nvPr/>
          </p:nvSpPr>
          <p:spPr bwMode="auto">
            <a:xfrm>
              <a:off x="3312" y="2160"/>
              <a:ext cx="240" cy="288"/>
            </a:xfrm>
            <a:custGeom>
              <a:avLst/>
              <a:gdLst>
                <a:gd name="T0" fmla="*/ 2 w 336"/>
                <a:gd name="T1" fmla="*/ 0 h 432"/>
                <a:gd name="T2" fmla="*/ 3 w 336"/>
                <a:gd name="T3" fmla="*/ 1 h 432"/>
                <a:gd name="T4" fmla="*/ 1 w 336"/>
                <a:gd name="T5" fmla="*/ 1 h 432"/>
                <a:gd name="T6" fmla="*/ 1 w 336"/>
                <a:gd name="T7" fmla="*/ 1 h 432"/>
                <a:gd name="T8" fmla="*/ 0 w 336"/>
                <a:gd name="T9" fmla="*/ 1 h 432"/>
                <a:gd name="T10" fmla="*/ 0 w 336"/>
                <a:gd name="T11" fmla="*/ 1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6891" name="Freeform 13"/>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36871" name="Oval 14"/>
          <p:cNvSpPr>
            <a:spLocks noChangeArrowheads="1"/>
          </p:cNvSpPr>
          <p:nvPr/>
        </p:nvSpPr>
        <p:spPr bwMode="auto">
          <a:xfrm>
            <a:off x="5029200" y="2743200"/>
            <a:ext cx="381000" cy="381000"/>
          </a:xfrm>
          <a:prstGeom prst="ellipse">
            <a:avLst/>
          </a:prstGeom>
          <a:solidFill>
            <a:schemeClr val="accent1"/>
          </a:solidFill>
          <a:ln w="38100">
            <a:solidFill>
              <a:schemeClr val="tx1"/>
            </a:solidFill>
            <a:round/>
            <a:headEnd/>
            <a:tailEnd/>
          </a:ln>
        </p:spPr>
        <p:txBody>
          <a:bodyPr wrap="none" anchor="ctr"/>
          <a:lstStyle/>
          <a:p>
            <a:pPr eaLnBrk="0" hangingPunct="0"/>
            <a:endParaRPr lang="en-US">
              <a:latin typeface="Arial" charset="0"/>
            </a:endParaRPr>
          </a:p>
        </p:txBody>
      </p:sp>
      <p:sp>
        <p:nvSpPr>
          <p:cNvPr id="36872" name="Oval 15"/>
          <p:cNvSpPr>
            <a:spLocks noChangeArrowheads="1"/>
          </p:cNvSpPr>
          <p:nvPr/>
        </p:nvSpPr>
        <p:spPr bwMode="auto">
          <a:xfrm>
            <a:off x="6705600" y="2743200"/>
            <a:ext cx="381000" cy="381000"/>
          </a:xfrm>
          <a:prstGeom prst="ellipse">
            <a:avLst/>
          </a:prstGeom>
          <a:solidFill>
            <a:srgbClr val="6666FF"/>
          </a:solidFill>
          <a:ln w="38100">
            <a:solidFill>
              <a:schemeClr val="tx1"/>
            </a:solidFill>
            <a:round/>
            <a:headEnd/>
            <a:tailEnd/>
          </a:ln>
        </p:spPr>
        <p:txBody>
          <a:bodyPr wrap="none" anchor="ctr"/>
          <a:lstStyle/>
          <a:p>
            <a:pPr eaLnBrk="0" hangingPunct="0"/>
            <a:endParaRPr lang="en-US">
              <a:latin typeface="Arial" charset="0"/>
            </a:endParaRPr>
          </a:p>
        </p:txBody>
      </p:sp>
      <p:sp>
        <p:nvSpPr>
          <p:cNvPr id="36873" name="Oval 16"/>
          <p:cNvSpPr>
            <a:spLocks noChangeArrowheads="1"/>
          </p:cNvSpPr>
          <p:nvPr/>
        </p:nvSpPr>
        <p:spPr bwMode="auto">
          <a:xfrm>
            <a:off x="5867400" y="4191000"/>
            <a:ext cx="381000" cy="381000"/>
          </a:xfrm>
          <a:prstGeom prst="ellipse">
            <a:avLst/>
          </a:prstGeom>
          <a:solidFill>
            <a:srgbClr val="FF0000"/>
          </a:solidFill>
          <a:ln w="38100">
            <a:solidFill>
              <a:schemeClr val="tx1"/>
            </a:solidFill>
            <a:round/>
            <a:headEnd/>
            <a:tailEnd/>
          </a:ln>
        </p:spPr>
        <p:txBody>
          <a:bodyPr wrap="none" anchor="ctr"/>
          <a:lstStyle/>
          <a:p>
            <a:pPr eaLnBrk="0" hangingPunct="0"/>
            <a:endParaRPr lang="en-US">
              <a:latin typeface="Arial" charset="0"/>
            </a:endParaRPr>
          </a:p>
        </p:txBody>
      </p:sp>
      <p:sp>
        <p:nvSpPr>
          <p:cNvPr id="36874" name="Freeform 17"/>
          <p:cNvSpPr>
            <a:spLocks/>
          </p:cNvSpPr>
          <p:nvPr/>
        </p:nvSpPr>
        <p:spPr bwMode="auto">
          <a:xfrm>
            <a:off x="5413375" y="2532063"/>
            <a:ext cx="1320800" cy="284162"/>
          </a:xfrm>
          <a:custGeom>
            <a:avLst/>
            <a:gdLst>
              <a:gd name="T0" fmla="*/ 0 w 832"/>
              <a:gd name="T1" fmla="*/ 2147483647 h 179"/>
              <a:gd name="T2" fmla="*/ 2147483647 w 832"/>
              <a:gd name="T3" fmla="*/ 2147483647 h 179"/>
              <a:gd name="T4" fmla="*/ 2147483647 w 832"/>
              <a:gd name="T5" fmla="*/ 2147483647 h 179"/>
              <a:gd name="T6" fmla="*/ 0 60000 65536"/>
              <a:gd name="T7" fmla="*/ 0 60000 65536"/>
              <a:gd name="T8" fmla="*/ 0 60000 65536"/>
              <a:gd name="T9" fmla="*/ 0 w 832"/>
              <a:gd name="T10" fmla="*/ 0 h 179"/>
              <a:gd name="T11" fmla="*/ 832 w 832"/>
              <a:gd name="T12" fmla="*/ 179 h 179"/>
            </a:gdLst>
            <a:ahLst/>
            <a:cxnLst>
              <a:cxn ang="T6">
                <a:pos x="T0" y="T1"/>
              </a:cxn>
              <a:cxn ang="T7">
                <a:pos x="T2" y="T3"/>
              </a:cxn>
              <a:cxn ang="T8">
                <a:pos x="T4" y="T5"/>
              </a:cxn>
            </a:cxnLst>
            <a:rect l="T9" t="T10" r="T11" b="T12"/>
            <a:pathLst>
              <a:path w="832" h="179">
                <a:moveTo>
                  <a:pt x="0" y="151"/>
                </a:moveTo>
                <a:cubicBezTo>
                  <a:pt x="70" y="127"/>
                  <a:pt x="291" y="0"/>
                  <a:pt x="430" y="5"/>
                </a:cubicBezTo>
                <a:cubicBezTo>
                  <a:pt x="614" y="5"/>
                  <a:pt x="748" y="143"/>
                  <a:pt x="832" y="179"/>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36875" name="Freeform 18"/>
          <p:cNvSpPr>
            <a:spLocks/>
          </p:cNvSpPr>
          <p:nvPr/>
        </p:nvSpPr>
        <p:spPr bwMode="auto">
          <a:xfrm>
            <a:off x="6284913" y="3149600"/>
            <a:ext cx="706437" cy="1117600"/>
          </a:xfrm>
          <a:custGeom>
            <a:avLst/>
            <a:gdLst>
              <a:gd name="T0" fmla="*/ 2147483647 w 445"/>
              <a:gd name="T1" fmla="*/ 0 h 704"/>
              <a:gd name="T2" fmla="*/ 2147483647 w 445"/>
              <a:gd name="T3" fmla="*/ 2147483647 h 704"/>
              <a:gd name="T4" fmla="*/ 0 w 445"/>
              <a:gd name="T5" fmla="*/ 2147483647 h 704"/>
              <a:gd name="T6" fmla="*/ 0 60000 65536"/>
              <a:gd name="T7" fmla="*/ 0 60000 65536"/>
              <a:gd name="T8" fmla="*/ 0 60000 65536"/>
              <a:gd name="T9" fmla="*/ 0 w 445"/>
              <a:gd name="T10" fmla="*/ 0 h 704"/>
              <a:gd name="T11" fmla="*/ 445 w 445"/>
              <a:gd name="T12" fmla="*/ 704 h 704"/>
            </a:gdLst>
            <a:ahLst/>
            <a:cxnLst>
              <a:cxn ang="T6">
                <a:pos x="T0" y="T1"/>
              </a:cxn>
              <a:cxn ang="T7">
                <a:pos x="T2" y="T3"/>
              </a:cxn>
              <a:cxn ang="T8">
                <a:pos x="T4" y="T5"/>
              </a:cxn>
            </a:cxnLst>
            <a:rect l="T9" t="T10" r="T11" b="T12"/>
            <a:pathLst>
              <a:path w="445" h="704">
                <a:moveTo>
                  <a:pt x="430" y="0"/>
                </a:moveTo>
                <a:cubicBezTo>
                  <a:pt x="421" y="78"/>
                  <a:pt x="445" y="345"/>
                  <a:pt x="373" y="462"/>
                </a:cubicBezTo>
                <a:cubicBezTo>
                  <a:pt x="292" y="628"/>
                  <a:pt x="78" y="654"/>
                  <a:pt x="0" y="70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36876" name="Freeform 19"/>
          <p:cNvSpPr>
            <a:spLocks/>
          </p:cNvSpPr>
          <p:nvPr/>
        </p:nvSpPr>
        <p:spPr bwMode="auto">
          <a:xfrm>
            <a:off x="5130800" y="3178175"/>
            <a:ext cx="703263" cy="1074738"/>
          </a:xfrm>
          <a:custGeom>
            <a:avLst/>
            <a:gdLst>
              <a:gd name="T0" fmla="*/ 2147483647 w 443"/>
              <a:gd name="T1" fmla="*/ 2147483647 h 677"/>
              <a:gd name="T2" fmla="*/ 2147483647 w 443"/>
              <a:gd name="T3" fmla="*/ 2147483647 h 677"/>
              <a:gd name="T4" fmla="*/ 2147483647 w 443"/>
              <a:gd name="T5" fmla="*/ 0 h 677"/>
              <a:gd name="T6" fmla="*/ 0 60000 65536"/>
              <a:gd name="T7" fmla="*/ 0 60000 65536"/>
              <a:gd name="T8" fmla="*/ 0 60000 65536"/>
              <a:gd name="T9" fmla="*/ 0 w 443"/>
              <a:gd name="T10" fmla="*/ 0 h 677"/>
              <a:gd name="T11" fmla="*/ 443 w 443"/>
              <a:gd name="T12" fmla="*/ 677 h 677"/>
            </a:gdLst>
            <a:ahLst/>
            <a:cxnLst>
              <a:cxn ang="T6">
                <a:pos x="T0" y="T1"/>
              </a:cxn>
              <a:cxn ang="T7">
                <a:pos x="T2" y="T3"/>
              </a:cxn>
              <a:cxn ang="T8">
                <a:pos x="T4" y="T5"/>
              </a:cxn>
            </a:cxnLst>
            <a:rect l="T9" t="T10" r="T11" b="T12"/>
            <a:pathLst>
              <a:path w="443" h="677">
                <a:moveTo>
                  <a:pt x="443" y="677"/>
                </a:moveTo>
                <a:cubicBezTo>
                  <a:pt x="383" y="630"/>
                  <a:pt x="146" y="514"/>
                  <a:pt x="80" y="401"/>
                </a:cubicBezTo>
                <a:cubicBezTo>
                  <a:pt x="0" y="236"/>
                  <a:pt x="56" y="84"/>
                  <a:pt x="5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36877" name="Freeform 20"/>
          <p:cNvSpPr>
            <a:spLocks/>
          </p:cNvSpPr>
          <p:nvPr/>
        </p:nvSpPr>
        <p:spPr bwMode="auto">
          <a:xfrm>
            <a:off x="4292600" y="2336800"/>
            <a:ext cx="1038225" cy="812800"/>
          </a:xfrm>
          <a:custGeom>
            <a:avLst/>
            <a:gdLst>
              <a:gd name="T0" fmla="*/ 2147483647 w 654"/>
              <a:gd name="T1" fmla="*/ 2147483647 h 512"/>
              <a:gd name="T2" fmla="*/ 2147483647 w 654"/>
              <a:gd name="T3" fmla="*/ 2147483647 h 512"/>
              <a:gd name="T4" fmla="*/ 2147483647 w 654"/>
              <a:gd name="T5" fmla="*/ 2147483647 h 512"/>
              <a:gd name="T6" fmla="*/ 2147483647 w 654"/>
              <a:gd name="T7" fmla="*/ 2147483647 h 512"/>
              <a:gd name="T8" fmla="*/ 2147483647 w 654"/>
              <a:gd name="T9" fmla="*/ 2147483647 h 512"/>
              <a:gd name="T10" fmla="*/ 0 60000 65536"/>
              <a:gd name="T11" fmla="*/ 0 60000 65536"/>
              <a:gd name="T12" fmla="*/ 0 60000 65536"/>
              <a:gd name="T13" fmla="*/ 0 60000 65536"/>
              <a:gd name="T14" fmla="*/ 0 60000 65536"/>
              <a:gd name="T15" fmla="*/ 0 w 654"/>
              <a:gd name="T16" fmla="*/ 0 h 512"/>
              <a:gd name="T17" fmla="*/ 654 w 654"/>
              <a:gd name="T18" fmla="*/ 512 h 512"/>
            </a:gdLst>
            <a:ahLst/>
            <a:cxnLst>
              <a:cxn ang="T10">
                <a:pos x="T0" y="T1"/>
              </a:cxn>
              <a:cxn ang="T11">
                <a:pos x="T2" y="T3"/>
              </a:cxn>
              <a:cxn ang="T12">
                <a:pos x="T4" y="T5"/>
              </a:cxn>
              <a:cxn ang="T13">
                <a:pos x="T6" y="T7"/>
              </a:cxn>
              <a:cxn ang="T14">
                <a:pos x="T8" y="T9"/>
              </a:cxn>
            </a:cxnLst>
            <a:rect l="T15" t="T16" r="T17" b="T18"/>
            <a:pathLst>
              <a:path w="654" h="512">
                <a:moveTo>
                  <a:pt x="464" y="448"/>
                </a:moveTo>
                <a:cubicBezTo>
                  <a:pt x="304" y="480"/>
                  <a:pt x="144" y="512"/>
                  <a:pt x="80" y="448"/>
                </a:cubicBezTo>
                <a:cubicBezTo>
                  <a:pt x="16" y="384"/>
                  <a:pt x="0" y="128"/>
                  <a:pt x="80" y="64"/>
                </a:cubicBezTo>
                <a:cubicBezTo>
                  <a:pt x="160" y="0"/>
                  <a:pt x="466" y="40"/>
                  <a:pt x="560" y="64"/>
                </a:cubicBezTo>
                <a:cubicBezTo>
                  <a:pt x="654" y="88"/>
                  <a:pt x="635" y="181"/>
                  <a:pt x="643" y="20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36878" name="Text Box 21"/>
          <p:cNvSpPr txBox="1">
            <a:spLocks noChangeArrowheads="1"/>
          </p:cNvSpPr>
          <p:nvPr/>
        </p:nvSpPr>
        <p:spPr bwMode="auto">
          <a:xfrm>
            <a:off x="533400" y="2819400"/>
            <a:ext cx="2514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200" b="0">
                <a:latin typeface="Arial" charset="0"/>
                <a:cs typeface="Arial" charset="0"/>
              </a:rPr>
              <a:t>Events</a:t>
            </a:r>
            <a:r>
              <a:rPr lang="en-US" sz="3200" b="0">
                <a:latin typeface="Arial" charset="0"/>
              </a:rPr>
              <a:t> are transitions</a:t>
            </a:r>
          </a:p>
        </p:txBody>
      </p:sp>
      <p:sp>
        <p:nvSpPr>
          <p:cNvPr id="36879" name="Rectangle 22"/>
          <p:cNvSpPr>
            <a:spLocks noChangeArrowheads="1"/>
          </p:cNvSpPr>
          <p:nvPr/>
        </p:nvSpPr>
        <p:spPr bwMode="auto">
          <a:xfrm>
            <a:off x="5767388" y="1935163"/>
            <a:ext cx="579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chemeClr val="tx1"/>
                </a:solidFill>
                <a:latin typeface="Arial" charset="0"/>
              </a:rPr>
              <a:t>a</a:t>
            </a:r>
            <a:r>
              <a:rPr lang="en-US" sz="3200" b="0" baseline="-25000">
                <a:solidFill>
                  <a:schemeClr val="tx1"/>
                </a:solidFill>
                <a:latin typeface="Arial" charset="0"/>
              </a:rPr>
              <a:t>0</a:t>
            </a:r>
          </a:p>
        </p:txBody>
      </p:sp>
      <p:sp>
        <p:nvSpPr>
          <p:cNvPr id="36880" name="Rectangle 23"/>
          <p:cNvSpPr>
            <a:spLocks noChangeArrowheads="1"/>
          </p:cNvSpPr>
          <p:nvPr/>
        </p:nvSpPr>
        <p:spPr bwMode="auto">
          <a:xfrm>
            <a:off x="6805613" y="3581400"/>
            <a:ext cx="565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chemeClr val="tx1"/>
                </a:solidFill>
                <a:latin typeface="Arial" charset="0"/>
              </a:rPr>
              <a:t>a</a:t>
            </a:r>
            <a:r>
              <a:rPr lang="en-US" sz="3200" b="0" baseline="-25000">
                <a:solidFill>
                  <a:schemeClr val="tx1"/>
                </a:solidFill>
                <a:latin typeface="Arial" charset="0"/>
              </a:rPr>
              <a:t>1</a:t>
            </a:r>
          </a:p>
        </p:txBody>
      </p:sp>
      <p:sp>
        <p:nvSpPr>
          <p:cNvPr id="36881" name="Rectangle 24"/>
          <p:cNvSpPr>
            <a:spLocks noChangeArrowheads="1"/>
          </p:cNvSpPr>
          <p:nvPr/>
        </p:nvSpPr>
        <p:spPr bwMode="auto">
          <a:xfrm>
            <a:off x="4754563" y="3581400"/>
            <a:ext cx="579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chemeClr val="tx1"/>
                </a:solidFill>
                <a:latin typeface="Arial" charset="0"/>
              </a:rPr>
              <a:t>a</a:t>
            </a:r>
            <a:r>
              <a:rPr lang="en-US" sz="3200" b="0" baseline="-25000">
                <a:solidFill>
                  <a:schemeClr val="tx1"/>
                </a:solidFill>
                <a:latin typeface="Arial" charset="0"/>
              </a:rPr>
              <a:t>2</a:t>
            </a:r>
          </a:p>
        </p:txBody>
      </p:sp>
      <p:sp>
        <p:nvSpPr>
          <p:cNvPr id="36882" name="Rectangle 25"/>
          <p:cNvSpPr>
            <a:spLocks noChangeArrowheads="1"/>
          </p:cNvSpPr>
          <p:nvPr/>
        </p:nvSpPr>
        <p:spPr bwMode="auto">
          <a:xfrm>
            <a:off x="4471988" y="2438400"/>
            <a:ext cx="579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chemeClr val="tx1"/>
                </a:solidFill>
                <a:latin typeface="Arial" charset="0"/>
              </a:rPr>
              <a:t>a</a:t>
            </a:r>
            <a:r>
              <a:rPr lang="en-US" sz="3200" b="0" baseline="-25000">
                <a:solidFill>
                  <a:schemeClr val="tx1"/>
                </a:solidFill>
                <a:latin typeface="Arial" charset="0"/>
              </a:rPr>
              <a:t>3</a:t>
            </a:r>
          </a:p>
        </p:txBody>
      </p:sp>
    </p:spTree>
  </p:cSld>
  <p:clrMapOvr>
    <a:masterClrMapping/>
  </p:clrMapOvr>
  <p:transition spd="slow"/>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69"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887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05A72CE-E205-9940-8AA1-E5E2D5E1B13D}" type="slidenum">
              <a:rPr lang="ar-SA" sz="1400" b="0">
                <a:solidFill>
                  <a:schemeClr val="tx1"/>
                </a:solidFill>
                <a:latin typeface="Arial" charset="0"/>
                <a:cs typeface="Arial" charset="0"/>
              </a:rPr>
              <a:pPr/>
              <a:t>140</a:t>
            </a:fld>
            <a:endParaRPr lang="en-US" sz="1400" b="0">
              <a:solidFill>
                <a:schemeClr val="tx1"/>
              </a:solidFill>
              <a:latin typeface="Arial" charset="0"/>
              <a:cs typeface="Arial" charset="0"/>
            </a:endParaRPr>
          </a:p>
        </p:txBody>
      </p:sp>
      <p:pic>
        <p:nvPicPr>
          <p:cNvPr id="288771" name="Picture 2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772" name="Rectangle 4"/>
          <p:cNvSpPr>
            <a:spLocks noGrp="1" noChangeArrowheads="1"/>
          </p:cNvSpPr>
          <p:nvPr>
            <p:ph type="title"/>
          </p:nvPr>
        </p:nvSpPr>
        <p:spPr/>
        <p:txBody>
          <a:bodyPr/>
          <a:lstStyle/>
          <a:p>
            <a:r>
              <a:rPr lang="en-US">
                <a:latin typeface="Arial" charset="0"/>
              </a:rPr>
              <a:t>Graph Composition</a:t>
            </a:r>
          </a:p>
        </p:txBody>
      </p:sp>
      <p:grpSp>
        <p:nvGrpSpPr>
          <p:cNvPr id="288773" name="Group 14"/>
          <p:cNvGrpSpPr>
            <a:grpSpLocks/>
          </p:cNvGrpSpPr>
          <p:nvPr/>
        </p:nvGrpSpPr>
        <p:grpSpPr bwMode="auto">
          <a:xfrm>
            <a:off x="974725" y="2355850"/>
            <a:ext cx="2768600" cy="2830513"/>
            <a:chOff x="614" y="1484"/>
            <a:chExt cx="1744" cy="1783"/>
          </a:xfrm>
        </p:grpSpPr>
        <p:sp>
          <p:nvSpPr>
            <p:cNvPr id="288786" name="Oval 6"/>
            <p:cNvSpPr>
              <a:spLocks noChangeArrowheads="1"/>
            </p:cNvSpPr>
            <p:nvPr/>
          </p:nvSpPr>
          <p:spPr bwMode="auto">
            <a:xfrm>
              <a:off x="682" y="1669"/>
              <a:ext cx="1599" cy="1598"/>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88787" name="Oval 7"/>
            <p:cNvSpPr>
              <a:spLocks noChangeArrowheads="1"/>
            </p:cNvSpPr>
            <p:nvPr/>
          </p:nvSpPr>
          <p:spPr bwMode="auto">
            <a:xfrm>
              <a:off x="1298" y="1484"/>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grpSp>
          <p:nvGrpSpPr>
            <p:cNvPr id="288788" name="Group 8"/>
            <p:cNvGrpSpPr>
              <a:grpSpLocks/>
            </p:cNvGrpSpPr>
            <p:nvPr/>
          </p:nvGrpSpPr>
          <p:grpSpPr bwMode="auto">
            <a:xfrm>
              <a:off x="614" y="2713"/>
              <a:ext cx="1744" cy="375"/>
              <a:chOff x="1985" y="2462"/>
              <a:chExt cx="1744" cy="375"/>
            </a:xfrm>
          </p:grpSpPr>
          <p:sp>
            <p:nvSpPr>
              <p:cNvPr id="288792" name="Oval 9"/>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88793" name="Oval 10"/>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grpSp>
        <p:sp>
          <p:nvSpPr>
            <p:cNvPr id="288789" name="Line 11"/>
            <p:cNvSpPr>
              <a:spLocks noChangeShapeType="1"/>
            </p:cNvSpPr>
            <p:nvPr/>
          </p:nvSpPr>
          <p:spPr bwMode="auto">
            <a:xfrm>
              <a:off x="689" y="2564"/>
              <a:ext cx="36" cy="18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88790" name="Line 12"/>
            <p:cNvSpPr>
              <a:spLocks noChangeShapeType="1"/>
            </p:cNvSpPr>
            <p:nvPr/>
          </p:nvSpPr>
          <p:spPr bwMode="auto">
            <a:xfrm rot="-7272518">
              <a:off x="1971" y="2980"/>
              <a:ext cx="36" cy="18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88791" name="Line 13"/>
            <p:cNvSpPr>
              <a:spLocks noChangeShapeType="1"/>
            </p:cNvSpPr>
            <p:nvPr/>
          </p:nvSpPr>
          <p:spPr bwMode="auto">
            <a:xfrm rot="7687909">
              <a:off x="1693" y="1594"/>
              <a:ext cx="82" cy="239"/>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nvGrpSpPr>
          <p:cNvPr id="288774" name="Group 15"/>
          <p:cNvGrpSpPr>
            <a:grpSpLocks/>
          </p:cNvGrpSpPr>
          <p:nvPr/>
        </p:nvGrpSpPr>
        <p:grpSpPr bwMode="auto">
          <a:xfrm>
            <a:off x="5829300" y="2066925"/>
            <a:ext cx="2319338" cy="2371725"/>
            <a:chOff x="614" y="1484"/>
            <a:chExt cx="1744" cy="1783"/>
          </a:xfrm>
        </p:grpSpPr>
        <p:sp>
          <p:nvSpPr>
            <p:cNvPr id="288778" name="Oval 16"/>
            <p:cNvSpPr>
              <a:spLocks noChangeArrowheads="1"/>
            </p:cNvSpPr>
            <p:nvPr/>
          </p:nvSpPr>
          <p:spPr bwMode="auto">
            <a:xfrm>
              <a:off x="682" y="1669"/>
              <a:ext cx="1599" cy="1598"/>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88779" name="Oval 17"/>
            <p:cNvSpPr>
              <a:spLocks noChangeArrowheads="1"/>
            </p:cNvSpPr>
            <p:nvPr/>
          </p:nvSpPr>
          <p:spPr bwMode="auto">
            <a:xfrm>
              <a:off x="1298" y="1484"/>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200" b="0">
                  <a:solidFill>
                    <a:schemeClr val="bg1"/>
                  </a:solidFill>
                  <a:latin typeface="Arial" charset="0"/>
                </a:rPr>
                <a:t>0</a:t>
              </a:r>
            </a:p>
          </p:txBody>
        </p:sp>
        <p:grpSp>
          <p:nvGrpSpPr>
            <p:cNvPr id="288780" name="Group 18"/>
            <p:cNvGrpSpPr>
              <a:grpSpLocks/>
            </p:cNvGrpSpPr>
            <p:nvPr/>
          </p:nvGrpSpPr>
          <p:grpSpPr bwMode="auto">
            <a:xfrm>
              <a:off x="614" y="2713"/>
              <a:ext cx="1744" cy="375"/>
              <a:chOff x="1985" y="2462"/>
              <a:chExt cx="1744" cy="375"/>
            </a:xfrm>
          </p:grpSpPr>
          <p:sp>
            <p:nvSpPr>
              <p:cNvPr id="288784" name="Oval 19"/>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200" b="0">
                    <a:solidFill>
                      <a:schemeClr val="bg1"/>
                    </a:solidFill>
                    <a:latin typeface="Arial" charset="0"/>
                  </a:rPr>
                  <a:t>1</a:t>
                </a:r>
              </a:p>
            </p:txBody>
          </p:sp>
          <p:sp>
            <p:nvSpPr>
              <p:cNvPr id="288785" name="Oval 20"/>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200" b="0">
                    <a:solidFill>
                      <a:schemeClr val="bg1"/>
                    </a:solidFill>
                    <a:latin typeface="Arial" charset="0"/>
                  </a:rPr>
                  <a:t>2</a:t>
                </a:r>
              </a:p>
            </p:txBody>
          </p:sp>
        </p:grpSp>
        <p:sp>
          <p:nvSpPr>
            <p:cNvPr id="288781" name="Line 21"/>
            <p:cNvSpPr>
              <a:spLocks noChangeShapeType="1"/>
            </p:cNvSpPr>
            <p:nvPr/>
          </p:nvSpPr>
          <p:spPr bwMode="auto">
            <a:xfrm>
              <a:off x="689" y="2564"/>
              <a:ext cx="36" cy="18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88782" name="Line 22"/>
            <p:cNvSpPr>
              <a:spLocks noChangeShapeType="1"/>
            </p:cNvSpPr>
            <p:nvPr/>
          </p:nvSpPr>
          <p:spPr bwMode="auto">
            <a:xfrm rot="-7272518">
              <a:off x="1971" y="2980"/>
              <a:ext cx="36" cy="18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88783" name="Line 23"/>
            <p:cNvSpPr>
              <a:spLocks noChangeShapeType="1"/>
            </p:cNvSpPr>
            <p:nvPr/>
          </p:nvSpPr>
          <p:spPr bwMode="auto">
            <a:xfrm rot="7687909">
              <a:off x="1693" y="1594"/>
              <a:ext cx="82" cy="239"/>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sp>
        <p:nvSpPr>
          <p:cNvPr id="288775" name="AutoShape 24"/>
          <p:cNvSpPr>
            <a:spLocks noChangeArrowheads="1"/>
          </p:cNvSpPr>
          <p:nvPr/>
        </p:nvSpPr>
        <p:spPr bwMode="auto">
          <a:xfrm>
            <a:off x="5589588" y="1973263"/>
            <a:ext cx="2889250" cy="2714625"/>
          </a:xfrm>
          <a:prstGeom prst="wedgeRoundRectCallout">
            <a:avLst>
              <a:gd name="adj1" fmla="val -150273"/>
              <a:gd name="adj2" fmla="val -2695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288776" name="Text Box 25"/>
          <p:cNvSpPr txBox="1">
            <a:spLocks noChangeArrowheads="1"/>
          </p:cNvSpPr>
          <p:nvPr/>
        </p:nvSpPr>
        <p:spPr bwMode="auto">
          <a:xfrm>
            <a:off x="3624263" y="4943475"/>
            <a:ext cx="52022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Replace each vertex with a copy of the graph</a:t>
            </a:r>
          </a:p>
        </p:txBody>
      </p:sp>
      <p:sp>
        <p:nvSpPr>
          <p:cNvPr id="288777" name="Text Box 26"/>
          <p:cNvSpPr txBox="1">
            <a:spLocks noChangeArrowheads="1"/>
          </p:cNvSpPr>
          <p:nvPr/>
        </p:nvSpPr>
        <p:spPr bwMode="auto">
          <a:xfrm>
            <a:off x="3930650" y="4406900"/>
            <a:ext cx="140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T</a:t>
            </a:r>
            <a:r>
              <a:rPr lang="en-US" sz="2400" baseline="30000">
                <a:solidFill>
                  <a:schemeClr val="tx1"/>
                </a:solidFill>
                <a:latin typeface="Arial" charset="0"/>
              </a:rPr>
              <a:t>3</a:t>
            </a:r>
            <a:r>
              <a:rPr lang="en-US" sz="2400">
                <a:solidFill>
                  <a:schemeClr val="tx1"/>
                </a:solidFill>
                <a:latin typeface="Arial" charset="0"/>
              </a:rPr>
              <a:t>=T</a:t>
            </a:r>
            <a:r>
              <a:rPr lang="en-US" sz="2400" baseline="30000">
                <a:solidFill>
                  <a:schemeClr val="tx1"/>
                </a:solidFill>
                <a:latin typeface="Arial" charset="0"/>
              </a:rPr>
              <a:t>2</a:t>
            </a:r>
            <a:r>
              <a:rPr lang="en-US" sz="2400">
                <a:solidFill>
                  <a:schemeClr val="tx1"/>
                </a:solidFill>
                <a:latin typeface="Arial" charset="0"/>
              </a:rPr>
              <a:t>*T</a:t>
            </a:r>
            <a:r>
              <a:rPr lang="en-US" sz="2400" baseline="30000">
                <a:solidFill>
                  <a:schemeClr val="tx1"/>
                </a:solidFill>
                <a:latin typeface="Arial" charset="0"/>
              </a:rPr>
              <a:t>2</a:t>
            </a:r>
          </a:p>
        </p:txBody>
      </p:sp>
    </p:spTree>
  </p:cSld>
  <p:clrMapOvr>
    <a:masterClrMapping/>
  </p:clrMapOvr>
  <p:transition spd="slow"/>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9081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158704B-F065-FC41-A591-C45A7A5261DC}" type="slidenum">
              <a:rPr lang="ar-SA" sz="1400" b="0">
                <a:solidFill>
                  <a:schemeClr val="tx1"/>
                </a:solidFill>
                <a:latin typeface="Arial" charset="0"/>
                <a:cs typeface="Arial" charset="0"/>
              </a:rPr>
              <a:pPr/>
              <a:t>141</a:t>
            </a:fld>
            <a:endParaRPr lang="en-US" sz="1400" b="0">
              <a:solidFill>
                <a:schemeClr val="tx1"/>
              </a:solidFill>
              <a:latin typeface="Arial" charset="0"/>
              <a:cs typeface="Arial" charset="0"/>
            </a:endParaRPr>
          </a:p>
        </p:txBody>
      </p:sp>
      <p:pic>
        <p:nvPicPr>
          <p:cNvPr id="290819" name="Picture 93"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820" name="Rectangle 2"/>
          <p:cNvSpPr>
            <a:spLocks noGrp="1" noChangeArrowheads="1"/>
          </p:cNvSpPr>
          <p:nvPr>
            <p:ph type="title"/>
          </p:nvPr>
        </p:nvSpPr>
        <p:spPr/>
        <p:txBody>
          <a:bodyPr/>
          <a:lstStyle/>
          <a:p>
            <a:r>
              <a:rPr lang="en-US" sz="4000">
                <a:latin typeface="Arial" charset="0"/>
              </a:rPr>
              <a:t>Three-Thread Bounded Precedence Graph T</a:t>
            </a:r>
            <a:r>
              <a:rPr lang="en-US" sz="4000" baseline="30000">
                <a:latin typeface="Arial" charset="0"/>
              </a:rPr>
              <a:t>3</a:t>
            </a:r>
          </a:p>
        </p:txBody>
      </p:sp>
      <p:grpSp>
        <p:nvGrpSpPr>
          <p:cNvPr id="290821" name="Group 87"/>
          <p:cNvGrpSpPr>
            <a:grpSpLocks/>
          </p:cNvGrpSpPr>
          <p:nvPr/>
        </p:nvGrpSpPr>
        <p:grpSpPr bwMode="auto">
          <a:xfrm>
            <a:off x="2311400" y="2046288"/>
            <a:ext cx="3970338" cy="3614737"/>
            <a:chOff x="350" y="1413"/>
            <a:chExt cx="2501" cy="2277"/>
          </a:xfrm>
        </p:grpSpPr>
        <p:grpSp>
          <p:nvGrpSpPr>
            <p:cNvPr id="290822" name="Group 86"/>
            <p:cNvGrpSpPr>
              <a:grpSpLocks/>
            </p:cNvGrpSpPr>
            <p:nvPr/>
          </p:nvGrpSpPr>
          <p:grpSpPr bwMode="auto">
            <a:xfrm>
              <a:off x="350" y="2566"/>
              <a:ext cx="2501" cy="906"/>
              <a:chOff x="350" y="2566"/>
              <a:chExt cx="2501" cy="906"/>
            </a:xfrm>
          </p:grpSpPr>
          <p:grpSp>
            <p:nvGrpSpPr>
              <p:cNvPr id="290835" name="Group 23"/>
              <p:cNvGrpSpPr>
                <a:grpSpLocks/>
              </p:cNvGrpSpPr>
              <p:nvPr/>
            </p:nvGrpSpPr>
            <p:grpSpPr bwMode="auto">
              <a:xfrm>
                <a:off x="350" y="2566"/>
                <a:ext cx="885" cy="905"/>
                <a:chOff x="614" y="1484"/>
                <a:chExt cx="1744" cy="1783"/>
              </a:xfrm>
            </p:grpSpPr>
            <p:sp>
              <p:nvSpPr>
                <p:cNvPr id="290845" name="Oval 24"/>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2</a:t>
                  </a:r>
                </a:p>
              </p:txBody>
            </p:sp>
            <p:sp>
              <p:nvSpPr>
                <p:cNvPr id="290846" name="Oval 25"/>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0847" name="Group 26"/>
                <p:cNvGrpSpPr>
                  <a:grpSpLocks/>
                </p:cNvGrpSpPr>
                <p:nvPr/>
              </p:nvGrpSpPr>
              <p:grpSpPr bwMode="auto">
                <a:xfrm>
                  <a:off x="614" y="2713"/>
                  <a:ext cx="1744" cy="375"/>
                  <a:chOff x="1985" y="2462"/>
                  <a:chExt cx="1744" cy="375"/>
                </a:xfrm>
              </p:grpSpPr>
              <p:sp>
                <p:nvSpPr>
                  <p:cNvPr id="290851" name="Oval 27"/>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1</a:t>
                    </a:r>
                  </a:p>
                </p:txBody>
              </p:sp>
              <p:sp>
                <p:nvSpPr>
                  <p:cNvPr id="290852" name="Oval 28"/>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2</a:t>
                    </a:r>
                  </a:p>
                </p:txBody>
              </p:sp>
            </p:grpSp>
            <p:sp>
              <p:nvSpPr>
                <p:cNvPr id="290848" name="Line 29"/>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0849" name="Line 30"/>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0850" name="Line 31"/>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nvGrpSpPr>
              <p:cNvPr id="290836" name="Group 32"/>
              <p:cNvGrpSpPr>
                <a:grpSpLocks/>
              </p:cNvGrpSpPr>
              <p:nvPr/>
            </p:nvGrpSpPr>
            <p:grpSpPr bwMode="auto">
              <a:xfrm>
                <a:off x="1966" y="2567"/>
                <a:ext cx="885" cy="905"/>
                <a:chOff x="614" y="1484"/>
                <a:chExt cx="1744" cy="1783"/>
              </a:xfrm>
            </p:grpSpPr>
            <p:sp>
              <p:nvSpPr>
                <p:cNvPr id="290837" name="Oval 33"/>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1</a:t>
                  </a:r>
                </a:p>
              </p:txBody>
            </p:sp>
            <p:sp>
              <p:nvSpPr>
                <p:cNvPr id="290838" name="Oval 34"/>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0839" name="Group 35"/>
                <p:cNvGrpSpPr>
                  <a:grpSpLocks/>
                </p:cNvGrpSpPr>
                <p:nvPr/>
              </p:nvGrpSpPr>
              <p:grpSpPr bwMode="auto">
                <a:xfrm>
                  <a:off x="614" y="2713"/>
                  <a:ext cx="1744" cy="375"/>
                  <a:chOff x="1985" y="2462"/>
                  <a:chExt cx="1744" cy="375"/>
                </a:xfrm>
              </p:grpSpPr>
              <p:sp>
                <p:nvSpPr>
                  <p:cNvPr id="290843" name="Oval 36"/>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1</a:t>
                    </a:r>
                  </a:p>
                </p:txBody>
              </p:sp>
              <p:sp>
                <p:nvSpPr>
                  <p:cNvPr id="290844" name="Oval 37"/>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2</a:t>
                    </a:r>
                  </a:p>
                </p:txBody>
              </p:sp>
            </p:grpSp>
            <p:sp>
              <p:nvSpPr>
                <p:cNvPr id="290840" name="Line 38"/>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0841" name="Line 39"/>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0842" name="Line 40"/>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sp>
          <p:nvSpPr>
            <p:cNvPr id="290823" name="Freeform 71"/>
            <p:cNvSpPr>
              <a:spLocks/>
            </p:cNvSpPr>
            <p:nvPr/>
          </p:nvSpPr>
          <p:spPr bwMode="auto">
            <a:xfrm>
              <a:off x="750" y="2084"/>
              <a:ext cx="238" cy="372"/>
            </a:xfrm>
            <a:custGeom>
              <a:avLst/>
              <a:gdLst>
                <a:gd name="T0" fmla="*/ 21 w 288"/>
                <a:gd name="T1" fmla="*/ 0 h 432"/>
                <a:gd name="T2" fmla="*/ 10 w 288"/>
                <a:gd name="T3" fmla="*/ 12 h 432"/>
                <a:gd name="T4" fmla="*/ 3 w 288"/>
                <a:gd name="T5" fmla="*/ 29 h 432"/>
                <a:gd name="T6" fmla="*/ 0 w 288"/>
                <a:gd name="T7" fmla="*/ 53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sp>
          <p:nvSpPr>
            <p:cNvPr id="290824" name="Freeform 72"/>
            <p:cNvSpPr>
              <a:spLocks/>
            </p:cNvSpPr>
            <p:nvPr/>
          </p:nvSpPr>
          <p:spPr bwMode="auto">
            <a:xfrm rot="6389693">
              <a:off x="2248" y="2062"/>
              <a:ext cx="247" cy="357"/>
            </a:xfrm>
            <a:custGeom>
              <a:avLst/>
              <a:gdLst>
                <a:gd name="T0" fmla="*/ 33 w 288"/>
                <a:gd name="T1" fmla="*/ 0 h 432"/>
                <a:gd name="T2" fmla="*/ 17 w 288"/>
                <a:gd name="T3" fmla="*/ 7 h 432"/>
                <a:gd name="T4" fmla="*/ 6 w 288"/>
                <a:gd name="T5" fmla="*/ 17 h 432"/>
                <a:gd name="T6" fmla="*/ 0 w 288"/>
                <a:gd name="T7" fmla="*/ 30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sp>
          <p:nvSpPr>
            <p:cNvPr id="290825" name="Freeform 73"/>
            <p:cNvSpPr>
              <a:spLocks/>
            </p:cNvSpPr>
            <p:nvPr/>
          </p:nvSpPr>
          <p:spPr bwMode="auto">
            <a:xfrm rot="-7756882">
              <a:off x="1477" y="3388"/>
              <a:ext cx="248" cy="356"/>
            </a:xfrm>
            <a:custGeom>
              <a:avLst/>
              <a:gdLst>
                <a:gd name="T0" fmla="*/ 35 w 288"/>
                <a:gd name="T1" fmla="*/ 0 h 432"/>
                <a:gd name="T2" fmla="*/ 18 w 288"/>
                <a:gd name="T3" fmla="*/ 7 h 432"/>
                <a:gd name="T4" fmla="*/ 6 w 288"/>
                <a:gd name="T5" fmla="*/ 16 h 432"/>
                <a:gd name="T6" fmla="*/ 0 w 288"/>
                <a:gd name="T7" fmla="*/ 29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grpSp>
          <p:nvGrpSpPr>
            <p:cNvPr id="290826" name="Group 77"/>
            <p:cNvGrpSpPr>
              <a:grpSpLocks/>
            </p:cNvGrpSpPr>
            <p:nvPr/>
          </p:nvGrpSpPr>
          <p:grpSpPr bwMode="auto">
            <a:xfrm>
              <a:off x="1158" y="1413"/>
              <a:ext cx="885" cy="905"/>
              <a:chOff x="614" y="1484"/>
              <a:chExt cx="1744" cy="1783"/>
            </a:xfrm>
          </p:grpSpPr>
          <p:sp>
            <p:nvSpPr>
              <p:cNvPr id="290827" name="Oval 78"/>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0</a:t>
                </a:r>
              </a:p>
            </p:txBody>
          </p:sp>
          <p:sp>
            <p:nvSpPr>
              <p:cNvPr id="290828" name="Oval 79"/>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0829" name="Group 80"/>
              <p:cNvGrpSpPr>
                <a:grpSpLocks/>
              </p:cNvGrpSpPr>
              <p:nvPr/>
            </p:nvGrpSpPr>
            <p:grpSpPr bwMode="auto">
              <a:xfrm>
                <a:off x="614" y="2713"/>
                <a:ext cx="1744" cy="375"/>
                <a:chOff x="1985" y="2462"/>
                <a:chExt cx="1744" cy="375"/>
              </a:xfrm>
            </p:grpSpPr>
            <p:sp>
              <p:nvSpPr>
                <p:cNvPr id="290833" name="Oval 81"/>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1</a:t>
                  </a:r>
                </a:p>
              </p:txBody>
            </p:sp>
            <p:sp>
              <p:nvSpPr>
                <p:cNvPr id="290834" name="Oval 82"/>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2</a:t>
                  </a:r>
                </a:p>
              </p:txBody>
            </p:sp>
          </p:grpSp>
          <p:sp>
            <p:nvSpPr>
              <p:cNvPr id="290830" name="Line 83"/>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0831" name="Line 84"/>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0832" name="Line 85"/>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spTree>
  </p:cSld>
  <p:clrMapOvr>
    <a:masterClrMapping/>
  </p:clrMapOvr>
  <p:transition spd="slow"/>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9286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26FDBBF-4FEB-5640-A07A-CE32DBA4D4BF}" type="slidenum">
              <a:rPr lang="ar-SA" sz="1400" b="0">
                <a:solidFill>
                  <a:schemeClr val="tx1"/>
                </a:solidFill>
                <a:latin typeface="Arial" charset="0"/>
                <a:cs typeface="Arial" charset="0"/>
              </a:rPr>
              <a:pPr/>
              <a:t>142</a:t>
            </a:fld>
            <a:endParaRPr lang="en-US" sz="1400" b="0">
              <a:solidFill>
                <a:schemeClr val="tx1"/>
              </a:solidFill>
              <a:latin typeface="Arial" charset="0"/>
              <a:cs typeface="Arial" charset="0"/>
            </a:endParaRPr>
          </a:p>
        </p:txBody>
      </p:sp>
      <p:pic>
        <p:nvPicPr>
          <p:cNvPr id="29286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68" name="Rectangle 3"/>
          <p:cNvSpPr>
            <a:spLocks noGrp="1" noChangeArrowheads="1"/>
          </p:cNvSpPr>
          <p:nvPr>
            <p:ph type="title"/>
          </p:nvPr>
        </p:nvSpPr>
        <p:spPr/>
        <p:txBody>
          <a:bodyPr/>
          <a:lstStyle/>
          <a:p>
            <a:r>
              <a:rPr lang="en-US" sz="4000">
                <a:latin typeface="Arial" charset="0"/>
              </a:rPr>
              <a:t>Three-Thread Bounded Precedence Graph T</a:t>
            </a:r>
            <a:r>
              <a:rPr lang="en-US" sz="4000" baseline="30000">
                <a:latin typeface="Arial" charset="0"/>
              </a:rPr>
              <a:t>3</a:t>
            </a:r>
          </a:p>
        </p:txBody>
      </p:sp>
      <p:grpSp>
        <p:nvGrpSpPr>
          <p:cNvPr id="292869" name="Group 4"/>
          <p:cNvGrpSpPr>
            <a:grpSpLocks/>
          </p:cNvGrpSpPr>
          <p:nvPr/>
        </p:nvGrpSpPr>
        <p:grpSpPr bwMode="auto">
          <a:xfrm>
            <a:off x="2311400" y="2046288"/>
            <a:ext cx="3970338" cy="3614737"/>
            <a:chOff x="350" y="1413"/>
            <a:chExt cx="2501" cy="2277"/>
          </a:xfrm>
        </p:grpSpPr>
        <p:grpSp>
          <p:nvGrpSpPr>
            <p:cNvPr id="292875" name="Group 5"/>
            <p:cNvGrpSpPr>
              <a:grpSpLocks/>
            </p:cNvGrpSpPr>
            <p:nvPr/>
          </p:nvGrpSpPr>
          <p:grpSpPr bwMode="auto">
            <a:xfrm>
              <a:off x="350" y="2566"/>
              <a:ext cx="2501" cy="906"/>
              <a:chOff x="350" y="2566"/>
              <a:chExt cx="2501" cy="906"/>
            </a:xfrm>
          </p:grpSpPr>
          <p:grpSp>
            <p:nvGrpSpPr>
              <p:cNvPr id="292888" name="Group 6"/>
              <p:cNvGrpSpPr>
                <a:grpSpLocks/>
              </p:cNvGrpSpPr>
              <p:nvPr/>
            </p:nvGrpSpPr>
            <p:grpSpPr bwMode="auto">
              <a:xfrm>
                <a:off x="350" y="2566"/>
                <a:ext cx="885" cy="905"/>
                <a:chOff x="614" y="1484"/>
                <a:chExt cx="1744" cy="1783"/>
              </a:xfrm>
            </p:grpSpPr>
            <p:sp>
              <p:nvSpPr>
                <p:cNvPr id="292898" name="Oval 7"/>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2</a:t>
                  </a:r>
                </a:p>
              </p:txBody>
            </p:sp>
            <p:sp>
              <p:nvSpPr>
                <p:cNvPr id="292899" name="Oval 8"/>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2900" name="Group 9"/>
                <p:cNvGrpSpPr>
                  <a:grpSpLocks/>
                </p:cNvGrpSpPr>
                <p:nvPr/>
              </p:nvGrpSpPr>
              <p:grpSpPr bwMode="auto">
                <a:xfrm>
                  <a:off x="614" y="2713"/>
                  <a:ext cx="1744" cy="375"/>
                  <a:chOff x="1985" y="2462"/>
                  <a:chExt cx="1744" cy="375"/>
                </a:xfrm>
              </p:grpSpPr>
              <p:sp>
                <p:nvSpPr>
                  <p:cNvPr id="292904" name="Oval 10"/>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1</a:t>
                    </a:r>
                  </a:p>
                </p:txBody>
              </p:sp>
              <p:sp>
                <p:nvSpPr>
                  <p:cNvPr id="292905" name="Oval 11"/>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2</a:t>
                    </a:r>
                  </a:p>
                </p:txBody>
              </p:sp>
            </p:grpSp>
            <p:sp>
              <p:nvSpPr>
                <p:cNvPr id="292901" name="Line 12"/>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2902" name="Line 13"/>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2903" name="Line 14"/>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nvGrpSpPr>
              <p:cNvPr id="292889" name="Group 15"/>
              <p:cNvGrpSpPr>
                <a:grpSpLocks/>
              </p:cNvGrpSpPr>
              <p:nvPr/>
            </p:nvGrpSpPr>
            <p:grpSpPr bwMode="auto">
              <a:xfrm>
                <a:off x="1966" y="2567"/>
                <a:ext cx="885" cy="905"/>
                <a:chOff x="614" y="1484"/>
                <a:chExt cx="1744" cy="1783"/>
              </a:xfrm>
            </p:grpSpPr>
            <p:sp>
              <p:nvSpPr>
                <p:cNvPr id="292890" name="Oval 16"/>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1</a:t>
                  </a:r>
                </a:p>
              </p:txBody>
            </p:sp>
            <p:sp>
              <p:nvSpPr>
                <p:cNvPr id="292891" name="Oval 17"/>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2892" name="Group 18"/>
                <p:cNvGrpSpPr>
                  <a:grpSpLocks/>
                </p:cNvGrpSpPr>
                <p:nvPr/>
              </p:nvGrpSpPr>
              <p:grpSpPr bwMode="auto">
                <a:xfrm>
                  <a:off x="614" y="2713"/>
                  <a:ext cx="1744" cy="375"/>
                  <a:chOff x="1985" y="2462"/>
                  <a:chExt cx="1744" cy="375"/>
                </a:xfrm>
              </p:grpSpPr>
              <p:sp>
                <p:nvSpPr>
                  <p:cNvPr id="292896" name="Oval 19"/>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1</a:t>
                    </a:r>
                  </a:p>
                </p:txBody>
              </p:sp>
              <p:sp>
                <p:nvSpPr>
                  <p:cNvPr id="292897" name="Oval 20"/>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2</a:t>
                    </a:r>
                  </a:p>
                </p:txBody>
              </p:sp>
            </p:grpSp>
            <p:sp>
              <p:nvSpPr>
                <p:cNvPr id="292893" name="Line 21"/>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2894" name="Line 22"/>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2895" name="Line 23"/>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sp>
          <p:nvSpPr>
            <p:cNvPr id="292876" name="Freeform 24"/>
            <p:cNvSpPr>
              <a:spLocks/>
            </p:cNvSpPr>
            <p:nvPr/>
          </p:nvSpPr>
          <p:spPr bwMode="auto">
            <a:xfrm>
              <a:off x="750" y="2084"/>
              <a:ext cx="238" cy="372"/>
            </a:xfrm>
            <a:custGeom>
              <a:avLst/>
              <a:gdLst>
                <a:gd name="T0" fmla="*/ 21 w 288"/>
                <a:gd name="T1" fmla="*/ 0 h 432"/>
                <a:gd name="T2" fmla="*/ 10 w 288"/>
                <a:gd name="T3" fmla="*/ 12 h 432"/>
                <a:gd name="T4" fmla="*/ 3 w 288"/>
                <a:gd name="T5" fmla="*/ 29 h 432"/>
                <a:gd name="T6" fmla="*/ 0 w 288"/>
                <a:gd name="T7" fmla="*/ 53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sp>
          <p:nvSpPr>
            <p:cNvPr id="292877" name="Freeform 25"/>
            <p:cNvSpPr>
              <a:spLocks/>
            </p:cNvSpPr>
            <p:nvPr/>
          </p:nvSpPr>
          <p:spPr bwMode="auto">
            <a:xfrm rot="6389693">
              <a:off x="2248" y="2062"/>
              <a:ext cx="247" cy="357"/>
            </a:xfrm>
            <a:custGeom>
              <a:avLst/>
              <a:gdLst>
                <a:gd name="T0" fmla="*/ 33 w 288"/>
                <a:gd name="T1" fmla="*/ 0 h 432"/>
                <a:gd name="T2" fmla="*/ 17 w 288"/>
                <a:gd name="T3" fmla="*/ 7 h 432"/>
                <a:gd name="T4" fmla="*/ 6 w 288"/>
                <a:gd name="T5" fmla="*/ 17 h 432"/>
                <a:gd name="T6" fmla="*/ 0 w 288"/>
                <a:gd name="T7" fmla="*/ 30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sp>
          <p:nvSpPr>
            <p:cNvPr id="292878" name="Freeform 26"/>
            <p:cNvSpPr>
              <a:spLocks/>
            </p:cNvSpPr>
            <p:nvPr/>
          </p:nvSpPr>
          <p:spPr bwMode="auto">
            <a:xfrm rot="-7756882">
              <a:off x="1477" y="3388"/>
              <a:ext cx="248" cy="356"/>
            </a:xfrm>
            <a:custGeom>
              <a:avLst/>
              <a:gdLst>
                <a:gd name="T0" fmla="*/ 35 w 288"/>
                <a:gd name="T1" fmla="*/ 0 h 432"/>
                <a:gd name="T2" fmla="*/ 18 w 288"/>
                <a:gd name="T3" fmla="*/ 7 h 432"/>
                <a:gd name="T4" fmla="*/ 6 w 288"/>
                <a:gd name="T5" fmla="*/ 16 h 432"/>
                <a:gd name="T6" fmla="*/ 0 w 288"/>
                <a:gd name="T7" fmla="*/ 29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grpSp>
          <p:nvGrpSpPr>
            <p:cNvPr id="292879" name="Group 27"/>
            <p:cNvGrpSpPr>
              <a:grpSpLocks/>
            </p:cNvGrpSpPr>
            <p:nvPr/>
          </p:nvGrpSpPr>
          <p:grpSpPr bwMode="auto">
            <a:xfrm>
              <a:off x="1158" y="1413"/>
              <a:ext cx="885" cy="905"/>
              <a:chOff x="614" y="1484"/>
              <a:chExt cx="1744" cy="1783"/>
            </a:xfrm>
          </p:grpSpPr>
          <p:sp>
            <p:nvSpPr>
              <p:cNvPr id="292880" name="Oval 28"/>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0</a:t>
                </a:r>
              </a:p>
            </p:txBody>
          </p:sp>
          <p:sp>
            <p:nvSpPr>
              <p:cNvPr id="292881" name="Oval 29"/>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2882" name="Group 30"/>
              <p:cNvGrpSpPr>
                <a:grpSpLocks/>
              </p:cNvGrpSpPr>
              <p:nvPr/>
            </p:nvGrpSpPr>
            <p:grpSpPr bwMode="auto">
              <a:xfrm>
                <a:off x="614" y="2713"/>
                <a:ext cx="1744" cy="375"/>
                <a:chOff x="1985" y="2462"/>
                <a:chExt cx="1744" cy="375"/>
              </a:xfrm>
            </p:grpSpPr>
            <p:sp>
              <p:nvSpPr>
                <p:cNvPr id="292886" name="Oval 31"/>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1</a:t>
                  </a:r>
                </a:p>
              </p:txBody>
            </p:sp>
            <p:sp>
              <p:nvSpPr>
                <p:cNvPr id="292887" name="Oval 32"/>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2</a:t>
                  </a:r>
                </a:p>
              </p:txBody>
            </p:sp>
          </p:grpSp>
          <p:sp>
            <p:nvSpPr>
              <p:cNvPr id="292883" name="Line 33"/>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2884" name="Line 34"/>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2885" name="Line 35"/>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sp>
        <p:nvSpPr>
          <p:cNvPr id="292870" name="Text Box 36"/>
          <p:cNvSpPr txBox="1">
            <a:spLocks noChangeArrowheads="1"/>
          </p:cNvSpPr>
          <p:nvPr/>
        </p:nvSpPr>
        <p:spPr bwMode="auto">
          <a:xfrm>
            <a:off x="5867400" y="2392363"/>
            <a:ext cx="527050" cy="461962"/>
          </a:xfrm>
          <a:prstGeom prst="rect">
            <a:avLst/>
          </a:prstGeom>
          <a:solidFill>
            <a:srgbClr val="99FFCC"/>
          </a:solidFill>
          <a:ln w="9525">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20</a:t>
            </a:r>
          </a:p>
        </p:txBody>
      </p:sp>
      <p:sp>
        <p:nvSpPr>
          <p:cNvPr id="292871" name="Text Box 37"/>
          <p:cNvSpPr txBox="1">
            <a:spLocks noChangeArrowheads="1"/>
          </p:cNvSpPr>
          <p:nvPr/>
        </p:nvSpPr>
        <p:spPr bwMode="auto">
          <a:xfrm>
            <a:off x="6973888" y="2392363"/>
            <a:ext cx="527050" cy="461962"/>
          </a:xfrm>
          <a:prstGeom prst="rect">
            <a:avLst/>
          </a:prstGeom>
          <a:solidFill>
            <a:srgbClr val="99FFCC"/>
          </a:solidFill>
          <a:ln w="9525">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02</a:t>
            </a:r>
          </a:p>
        </p:txBody>
      </p:sp>
      <p:sp>
        <p:nvSpPr>
          <p:cNvPr id="292872" name="Text Box 38"/>
          <p:cNvSpPr txBox="1">
            <a:spLocks noChangeArrowheads="1"/>
          </p:cNvSpPr>
          <p:nvPr/>
        </p:nvSpPr>
        <p:spPr bwMode="auto">
          <a:xfrm>
            <a:off x="8081963" y="2392363"/>
            <a:ext cx="527050" cy="461962"/>
          </a:xfrm>
          <a:prstGeom prst="rect">
            <a:avLst/>
          </a:prstGeom>
          <a:solidFill>
            <a:srgbClr val="99FFCC"/>
          </a:solidFill>
          <a:ln w="9525">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12</a:t>
            </a:r>
          </a:p>
        </p:txBody>
      </p:sp>
      <p:sp>
        <p:nvSpPr>
          <p:cNvPr id="292873" name="Text Box 39"/>
          <p:cNvSpPr txBox="1">
            <a:spLocks noChangeArrowheads="1"/>
          </p:cNvSpPr>
          <p:nvPr/>
        </p:nvSpPr>
        <p:spPr bwMode="auto">
          <a:xfrm>
            <a:off x="7608888" y="2366963"/>
            <a:ext cx="401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800">
                <a:solidFill>
                  <a:schemeClr val="tx1"/>
                </a:solidFill>
                <a:latin typeface="Arial" charset="0"/>
              </a:rPr>
              <a:t>&lt;</a:t>
            </a:r>
          </a:p>
        </p:txBody>
      </p:sp>
      <p:sp>
        <p:nvSpPr>
          <p:cNvPr id="292874" name="Text Box 40"/>
          <p:cNvSpPr txBox="1">
            <a:spLocks noChangeArrowheads="1"/>
          </p:cNvSpPr>
          <p:nvPr/>
        </p:nvSpPr>
        <p:spPr bwMode="auto">
          <a:xfrm>
            <a:off x="6502400" y="2366963"/>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800">
                <a:solidFill>
                  <a:schemeClr val="tx1"/>
                </a:solidFill>
                <a:latin typeface="Arial" charset="0"/>
              </a:rPr>
              <a:t>&lt;</a:t>
            </a:r>
          </a:p>
        </p:txBody>
      </p:sp>
    </p:spTree>
  </p:cSld>
  <p:clrMapOvr>
    <a:masterClrMapping/>
  </p:clrMapOvr>
  <p:transition spd="slow"/>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9491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B1B7D52-905D-2A40-8274-17AD55B00977}" type="slidenum">
              <a:rPr lang="ar-SA" sz="1400" b="0">
                <a:solidFill>
                  <a:schemeClr val="tx1"/>
                </a:solidFill>
                <a:latin typeface="Arial" charset="0"/>
                <a:cs typeface="Arial" charset="0"/>
              </a:rPr>
              <a:pPr/>
              <a:t>143</a:t>
            </a:fld>
            <a:endParaRPr lang="en-US" sz="1400" b="0">
              <a:solidFill>
                <a:schemeClr val="tx1"/>
              </a:solidFill>
              <a:latin typeface="Arial" charset="0"/>
              <a:cs typeface="Arial" charset="0"/>
            </a:endParaRPr>
          </a:p>
        </p:txBody>
      </p:sp>
      <p:pic>
        <p:nvPicPr>
          <p:cNvPr id="29491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916" name="Rectangle 3"/>
          <p:cNvSpPr>
            <a:spLocks noGrp="1" noChangeArrowheads="1"/>
          </p:cNvSpPr>
          <p:nvPr>
            <p:ph type="title"/>
          </p:nvPr>
        </p:nvSpPr>
        <p:spPr/>
        <p:txBody>
          <a:bodyPr/>
          <a:lstStyle/>
          <a:p>
            <a:r>
              <a:rPr lang="en-US" sz="4000">
                <a:latin typeface="Arial" charset="0"/>
              </a:rPr>
              <a:t>Three-Thread Bounded Precedence Graph T</a:t>
            </a:r>
            <a:r>
              <a:rPr lang="en-US" sz="4000" baseline="30000">
                <a:latin typeface="Arial" charset="0"/>
              </a:rPr>
              <a:t>3</a:t>
            </a:r>
          </a:p>
        </p:txBody>
      </p:sp>
      <p:grpSp>
        <p:nvGrpSpPr>
          <p:cNvPr id="294917" name="Group 4"/>
          <p:cNvGrpSpPr>
            <a:grpSpLocks/>
          </p:cNvGrpSpPr>
          <p:nvPr/>
        </p:nvGrpSpPr>
        <p:grpSpPr bwMode="auto">
          <a:xfrm>
            <a:off x="2311400" y="3876675"/>
            <a:ext cx="3970338" cy="1438275"/>
            <a:chOff x="350" y="2566"/>
            <a:chExt cx="2501" cy="906"/>
          </a:xfrm>
        </p:grpSpPr>
        <p:grpSp>
          <p:nvGrpSpPr>
            <p:cNvPr id="294964" name="Group 5"/>
            <p:cNvGrpSpPr>
              <a:grpSpLocks/>
            </p:cNvGrpSpPr>
            <p:nvPr/>
          </p:nvGrpSpPr>
          <p:grpSpPr bwMode="auto">
            <a:xfrm>
              <a:off x="350" y="2566"/>
              <a:ext cx="885" cy="905"/>
              <a:chOff x="614" y="1484"/>
              <a:chExt cx="1744" cy="1783"/>
            </a:xfrm>
          </p:grpSpPr>
          <p:sp>
            <p:nvSpPr>
              <p:cNvPr id="294974" name="Oval 6"/>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2</a:t>
                </a:r>
              </a:p>
            </p:txBody>
          </p:sp>
          <p:sp>
            <p:nvSpPr>
              <p:cNvPr id="294975" name="Oval 7"/>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4976" name="Group 8"/>
              <p:cNvGrpSpPr>
                <a:grpSpLocks/>
              </p:cNvGrpSpPr>
              <p:nvPr/>
            </p:nvGrpSpPr>
            <p:grpSpPr bwMode="auto">
              <a:xfrm>
                <a:off x="614" y="2713"/>
                <a:ext cx="1744" cy="375"/>
                <a:chOff x="1985" y="2462"/>
                <a:chExt cx="1744" cy="375"/>
              </a:xfrm>
            </p:grpSpPr>
            <p:sp>
              <p:nvSpPr>
                <p:cNvPr id="294980" name="Oval 9"/>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1</a:t>
                  </a:r>
                </a:p>
              </p:txBody>
            </p:sp>
            <p:sp>
              <p:nvSpPr>
                <p:cNvPr id="294981" name="Oval 10"/>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2</a:t>
                  </a:r>
                </a:p>
              </p:txBody>
            </p:sp>
          </p:grpSp>
          <p:sp>
            <p:nvSpPr>
              <p:cNvPr id="294977" name="Line 11"/>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4978" name="Line 12"/>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4979" name="Line 13"/>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nvGrpSpPr>
            <p:cNvPr id="294965" name="Group 14"/>
            <p:cNvGrpSpPr>
              <a:grpSpLocks/>
            </p:cNvGrpSpPr>
            <p:nvPr/>
          </p:nvGrpSpPr>
          <p:grpSpPr bwMode="auto">
            <a:xfrm>
              <a:off x="1966" y="2567"/>
              <a:ext cx="885" cy="905"/>
              <a:chOff x="614" y="1484"/>
              <a:chExt cx="1744" cy="1783"/>
            </a:xfrm>
          </p:grpSpPr>
          <p:sp>
            <p:nvSpPr>
              <p:cNvPr id="294966" name="Oval 15"/>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1</a:t>
                </a:r>
              </a:p>
            </p:txBody>
          </p:sp>
          <p:sp>
            <p:nvSpPr>
              <p:cNvPr id="294967" name="Oval 16"/>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4968" name="Group 17"/>
              <p:cNvGrpSpPr>
                <a:grpSpLocks/>
              </p:cNvGrpSpPr>
              <p:nvPr/>
            </p:nvGrpSpPr>
            <p:grpSpPr bwMode="auto">
              <a:xfrm>
                <a:off x="614" y="2713"/>
                <a:ext cx="1744" cy="375"/>
                <a:chOff x="1985" y="2462"/>
                <a:chExt cx="1744" cy="375"/>
              </a:xfrm>
            </p:grpSpPr>
            <p:sp>
              <p:nvSpPr>
                <p:cNvPr id="294972" name="Oval 18"/>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u="sng">
                      <a:solidFill>
                        <a:schemeClr val="bg1"/>
                      </a:solidFill>
                      <a:latin typeface="Arial" charset="0"/>
                    </a:rPr>
                    <a:t>1</a:t>
                  </a:r>
                </a:p>
              </p:txBody>
            </p:sp>
            <p:sp>
              <p:nvSpPr>
                <p:cNvPr id="294973" name="Oval 19"/>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u="sng">
                      <a:solidFill>
                        <a:schemeClr val="bg1"/>
                      </a:solidFill>
                      <a:latin typeface="Arial" charset="0"/>
                    </a:rPr>
                    <a:t>2</a:t>
                  </a:r>
                </a:p>
              </p:txBody>
            </p:sp>
          </p:grpSp>
          <p:sp>
            <p:nvSpPr>
              <p:cNvPr id="294969" name="Line 20"/>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4970" name="Line 21"/>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4971" name="Line 22"/>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sp>
        <p:nvSpPr>
          <p:cNvPr id="294918" name="Freeform 23"/>
          <p:cNvSpPr>
            <a:spLocks/>
          </p:cNvSpPr>
          <p:nvPr/>
        </p:nvSpPr>
        <p:spPr bwMode="auto">
          <a:xfrm>
            <a:off x="2946400" y="3111500"/>
            <a:ext cx="377825" cy="590550"/>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sp>
        <p:nvSpPr>
          <p:cNvPr id="294919" name="Freeform 24"/>
          <p:cNvSpPr>
            <a:spLocks/>
          </p:cNvSpPr>
          <p:nvPr/>
        </p:nvSpPr>
        <p:spPr bwMode="auto">
          <a:xfrm rot="6389693">
            <a:off x="5324476" y="3076575"/>
            <a:ext cx="392112" cy="566737"/>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sp>
        <p:nvSpPr>
          <p:cNvPr id="294920" name="Freeform 25"/>
          <p:cNvSpPr>
            <a:spLocks/>
          </p:cNvSpPr>
          <p:nvPr/>
        </p:nvSpPr>
        <p:spPr bwMode="auto">
          <a:xfrm rot="-7756882">
            <a:off x="4100513" y="5181600"/>
            <a:ext cx="393700" cy="565150"/>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grpSp>
        <p:nvGrpSpPr>
          <p:cNvPr id="294921" name="Group 26"/>
          <p:cNvGrpSpPr>
            <a:grpSpLocks/>
          </p:cNvGrpSpPr>
          <p:nvPr/>
        </p:nvGrpSpPr>
        <p:grpSpPr bwMode="auto">
          <a:xfrm>
            <a:off x="3594100" y="2046288"/>
            <a:ext cx="1404938" cy="1436687"/>
            <a:chOff x="614" y="1484"/>
            <a:chExt cx="1744" cy="1783"/>
          </a:xfrm>
        </p:grpSpPr>
        <p:sp>
          <p:nvSpPr>
            <p:cNvPr id="294956" name="Oval 27"/>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0</a:t>
              </a:r>
            </a:p>
          </p:txBody>
        </p:sp>
        <p:sp>
          <p:nvSpPr>
            <p:cNvPr id="294957" name="Oval 28"/>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4958" name="Group 29"/>
            <p:cNvGrpSpPr>
              <a:grpSpLocks/>
            </p:cNvGrpSpPr>
            <p:nvPr/>
          </p:nvGrpSpPr>
          <p:grpSpPr bwMode="auto">
            <a:xfrm>
              <a:off x="614" y="2713"/>
              <a:ext cx="1744" cy="375"/>
              <a:chOff x="1985" y="2462"/>
              <a:chExt cx="1744" cy="375"/>
            </a:xfrm>
          </p:grpSpPr>
          <p:sp>
            <p:nvSpPr>
              <p:cNvPr id="294962" name="Oval 30"/>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u="sng">
                    <a:solidFill>
                      <a:schemeClr val="bg1"/>
                    </a:solidFill>
                    <a:latin typeface="Arial" charset="0"/>
                  </a:rPr>
                  <a:t>1</a:t>
                </a:r>
              </a:p>
            </p:txBody>
          </p:sp>
          <p:sp>
            <p:nvSpPr>
              <p:cNvPr id="294963" name="Oval 31"/>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2</a:t>
                </a:r>
              </a:p>
            </p:txBody>
          </p:sp>
        </p:grpSp>
        <p:sp>
          <p:nvSpPr>
            <p:cNvPr id="294959" name="Line 32"/>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4960" name="Line 33"/>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4961" name="Line 34"/>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nvGrpSpPr>
          <p:cNvPr id="9" name="Group 95"/>
          <p:cNvGrpSpPr>
            <a:grpSpLocks/>
          </p:cNvGrpSpPr>
          <p:nvPr/>
        </p:nvGrpSpPr>
        <p:grpSpPr bwMode="auto">
          <a:xfrm>
            <a:off x="5299075" y="3195638"/>
            <a:ext cx="1817688" cy="1098550"/>
            <a:chOff x="3374" y="2014"/>
            <a:chExt cx="1145" cy="692"/>
          </a:xfrm>
        </p:grpSpPr>
        <p:grpSp>
          <p:nvGrpSpPr>
            <p:cNvPr id="294946" name="Group 35"/>
            <p:cNvGrpSpPr>
              <a:grpSpLocks/>
            </p:cNvGrpSpPr>
            <p:nvPr/>
          </p:nvGrpSpPr>
          <p:grpSpPr bwMode="auto">
            <a:xfrm>
              <a:off x="3995" y="2014"/>
              <a:ext cx="524" cy="446"/>
              <a:chOff x="1043" y="2546"/>
              <a:chExt cx="869" cy="740"/>
            </a:xfrm>
          </p:grpSpPr>
          <p:sp>
            <p:nvSpPr>
              <p:cNvPr id="294948" name="Freeform 3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94949" name="Freeform 3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94950" name="Freeform 3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94951" name="Freeform 3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94952" name="AutoShape 4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294953" name="Rectangle 41"/>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94954" name="Freeform 4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94955" name="Freeform 4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294947" name="AutoShape 53"/>
            <p:cNvSpPr>
              <a:spLocks noChangeArrowheads="1"/>
            </p:cNvSpPr>
            <p:nvPr/>
          </p:nvSpPr>
          <p:spPr bwMode="auto">
            <a:xfrm>
              <a:off x="3374" y="2395"/>
              <a:ext cx="292" cy="311"/>
            </a:xfrm>
            <a:prstGeom prst="wedgeRoundRectCallout">
              <a:avLst>
                <a:gd name="adj1" fmla="val 150343"/>
                <a:gd name="adj2" fmla="val -4453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grpSp>
      <p:grpSp>
        <p:nvGrpSpPr>
          <p:cNvPr id="11" name="Group 96"/>
          <p:cNvGrpSpPr>
            <a:grpSpLocks/>
          </p:cNvGrpSpPr>
          <p:nvPr/>
        </p:nvGrpSpPr>
        <p:grpSpPr bwMode="auto">
          <a:xfrm>
            <a:off x="5915025" y="4700588"/>
            <a:ext cx="1978025" cy="708025"/>
            <a:chOff x="3726" y="2961"/>
            <a:chExt cx="1246" cy="446"/>
          </a:xfrm>
        </p:grpSpPr>
        <p:grpSp>
          <p:nvGrpSpPr>
            <p:cNvPr id="294936" name="Group 44"/>
            <p:cNvGrpSpPr>
              <a:grpSpLocks/>
            </p:cNvGrpSpPr>
            <p:nvPr/>
          </p:nvGrpSpPr>
          <p:grpSpPr bwMode="auto">
            <a:xfrm>
              <a:off x="4448" y="2961"/>
              <a:ext cx="524" cy="446"/>
              <a:chOff x="1043" y="2546"/>
              <a:chExt cx="869" cy="740"/>
            </a:xfrm>
          </p:grpSpPr>
          <p:sp>
            <p:nvSpPr>
              <p:cNvPr id="294938" name="Freeform 4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94939" name="Freeform 4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94940" name="Freeform 4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94941" name="Freeform 4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94942" name="AutoShape 4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294943" name="Rectangle 50"/>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94944" name="Freeform 5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94945" name="Freeform 5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294937" name="AutoShape 54"/>
            <p:cNvSpPr>
              <a:spLocks noChangeArrowheads="1"/>
            </p:cNvSpPr>
            <p:nvPr/>
          </p:nvSpPr>
          <p:spPr bwMode="auto">
            <a:xfrm>
              <a:off x="3726" y="3003"/>
              <a:ext cx="292" cy="311"/>
            </a:xfrm>
            <a:prstGeom prst="wedgeRoundRectCallout">
              <a:avLst>
                <a:gd name="adj1" fmla="val 181847"/>
                <a:gd name="adj2" fmla="val -3375"/>
                <a:gd name="adj3" fmla="val 16667"/>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grpSp>
      <p:grpSp>
        <p:nvGrpSpPr>
          <p:cNvPr id="13" name="Group 97"/>
          <p:cNvGrpSpPr>
            <a:grpSpLocks/>
          </p:cNvGrpSpPr>
          <p:nvPr/>
        </p:nvGrpSpPr>
        <p:grpSpPr bwMode="auto">
          <a:xfrm>
            <a:off x="1030288" y="4803775"/>
            <a:ext cx="1668462" cy="857250"/>
            <a:chOff x="649" y="3026"/>
            <a:chExt cx="1051" cy="540"/>
          </a:xfrm>
        </p:grpSpPr>
        <p:grpSp>
          <p:nvGrpSpPr>
            <p:cNvPr id="294926" name="Group 55"/>
            <p:cNvGrpSpPr>
              <a:grpSpLocks/>
            </p:cNvGrpSpPr>
            <p:nvPr/>
          </p:nvGrpSpPr>
          <p:grpSpPr bwMode="auto">
            <a:xfrm>
              <a:off x="649" y="3120"/>
              <a:ext cx="524" cy="446"/>
              <a:chOff x="1043" y="2546"/>
              <a:chExt cx="869" cy="740"/>
            </a:xfrm>
          </p:grpSpPr>
          <p:sp>
            <p:nvSpPr>
              <p:cNvPr id="294928" name="Freeform 5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94929" name="Freeform 5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94930" name="Freeform 5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94931" name="Freeform 5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94932" name="AutoShape 6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FF00"/>
              </a:solidFill>
              <a:ln w="38100">
                <a:solidFill>
                  <a:schemeClr val="tx1"/>
                </a:solidFill>
                <a:miter lim="800000"/>
                <a:headEnd/>
                <a:tailEnd/>
              </a:ln>
            </p:spPr>
            <p:txBody>
              <a:bodyPr wrap="none" anchor="ctr"/>
              <a:lstStyle/>
              <a:p>
                <a:endParaRPr lang="en-US" dirty="0">
                  <a:latin typeface="Arial" pitchFamily="34" charset="0"/>
                </a:endParaRPr>
              </a:p>
            </p:txBody>
          </p:sp>
          <p:sp>
            <p:nvSpPr>
              <p:cNvPr id="294933" name="Rectangle 61"/>
              <p:cNvSpPr>
                <a:spLocks noChangeArrowheads="1"/>
              </p:cNvSpPr>
              <p:nvPr/>
            </p:nvSpPr>
            <p:spPr bwMode="auto">
              <a:xfrm>
                <a:off x="1163" y="3110"/>
                <a:ext cx="657" cy="157"/>
              </a:xfrm>
              <a:prstGeom prst="rect">
                <a:avLst/>
              </a:prstGeom>
              <a:solidFill>
                <a:srgbClr val="00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94934" name="Freeform 6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94935" name="Freeform 6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294927" name="AutoShape 64"/>
            <p:cNvSpPr>
              <a:spLocks noChangeArrowheads="1"/>
            </p:cNvSpPr>
            <p:nvPr/>
          </p:nvSpPr>
          <p:spPr bwMode="auto">
            <a:xfrm>
              <a:off x="1408" y="3026"/>
              <a:ext cx="292" cy="311"/>
            </a:xfrm>
            <a:prstGeom prst="wedgeRoundRectCallout">
              <a:avLst>
                <a:gd name="adj1" fmla="val -137671"/>
                <a:gd name="adj2" fmla="val 20097"/>
                <a:gd name="adj3" fmla="val 16667"/>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grpSp>
      <p:sp>
        <p:nvSpPr>
          <p:cNvPr id="710754" name="Text Box 98"/>
          <p:cNvSpPr txBox="1">
            <a:spLocks noChangeArrowheads="1"/>
          </p:cNvSpPr>
          <p:nvPr/>
        </p:nvSpPr>
        <p:spPr bwMode="auto">
          <a:xfrm>
            <a:off x="1349375" y="5678488"/>
            <a:ext cx="1943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tx1"/>
                </a:solidFill>
                <a:latin typeface="Arial" charset="0"/>
              </a:rPr>
              <a:t>and so 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5.55556E-7 -4.81481E-6 C -0.11667 0.00232 -0.23281 0.0051 -0.27865 0.00625 " pathEditMode="relative" rAng="0" ptsTypes="aA">
                                      <p:cBhvr>
                                        <p:cTn id="6" dur="2000" fill="hold"/>
                                        <p:tgtEl>
                                          <p:spTgt spid="9"/>
                                        </p:tgtEl>
                                        <p:attrNameLst>
                                          <p:attrName>ppt_x</p:attrName>
                                          <p:attrName>ppt_y</p:attrName>
                                        </p:attrNameLst>
                                      </p:cBhvr>
                                      <p:rCtr x="-1390000" y="3000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1.38889E-6 -3.7037E-7 C 0.04826 -0.00092 0.0967 -0.00185 0.11666 -0.00208 " pathEditMode="relative" ptsTypes="aA">
                                      <p:cBhvr>
                                        <p:cTn id="10" dur="2000" fill="hold"/>
                                        <p:tgtEl>
                                          <p:spTgt spid="13"/>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07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4.16667E-6 -6.2963E-6 C -0.02326 -0.12894 -0.04635 -0.25788 -0.08021 -0.32732 C -0.11406 -0.39677 -0.15851 -0.40649 -0.20295 -0.41621 " pathEditMode="relative" ptsTypes="aaA">
                                      <p:cBhvr>
                                        <p:cTn id="18" dur="2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754"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9696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60078F4-2FF1-9E46-BECC-9B001548530B}" type="slidenum">
              <a:rPr lang="ar-SA" sz="1400" b="0">
                <a:solidFill>
                  <a:schemeClr val="tx1"/>
                </a:solidFill>
                <a:latin typeface="Arial" charset="0"/>
                <a:cs typeface="Arial" charset="0"/>
              </a:rPr>
              <a:pPr/>
              <a:t>144</a:t>
            </a:fld>
            <a:endParaRPr lang="en-US" sz="1400" b="0">
              <a:solidFill>
                <a:schemeClr val="tx1"/>
              </a:solidFill>
              <a:latin typeface="Arial" charset="0"/>
              <a:cs typeface="Arial" charset="0"/>
            </a:endParaRPr>
          </a:p>
        </p:txBody>
      </p:sp>
      <p:pic>
        <p:nvPicPr>
          <p:cNvPr id="296963" name="Picture 20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64" name="Rectangle 4"/>
          <p:cNvSpPr>
            <a:spLocks noGrp="1" noChangeArrowheads="1"/>
          </p:cNvSpPr>
          <p:nvPr>
            <p:ph type="title"/>
          </p:nvPr>
        </p:nvSpPr>
        <p:spPr/>
        <p:txBody>
          <a:bodyPr/>
          <a:lstStyle/>
          <a:p>
            <a:r>
              <a:rPr lang="en-US">
                <a:latin typeface="Arial" charset="0"/>
              </a:rPr>
              <a:t>In General</a:t>
            </a:r>
          </a:p>
        </p:txBody>
      </p:sp>
      <p:sp>
        <p:nvSpPr>
          <p:cNvPr id="296965" name="Text Box 5"/>
          <p:cNvSpPr txBox="1">
            <a:spLocks noChangeArrowheads="1"/>
          </p:cNvSpPr>
          <p:nvPr/>
        </p:nvSpPr>
        <p:spPr bwMode="auto">
          <a:xfrm>
            <a:off x="709613" y="1855788"/>
            <a:ext cx="2498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3200">
                <a:solidFill>
                  <a:srgbClr val="FF0000"/>
                </a:solidFill>
                <a:latin typeface="Arial" charset="0"/>
              </a:rPr>
              <a:t>T</a:t>
            </a:r>
            <a:r>
              <a:rPr lang="en-US" sz="3200" baseline="30000">
                <a:solidFill>
                  <a:srgbClr val="FF0000"/>
                </a:solidFill>
                <a:latin typeface="Arial" charset="0"/>
              </a:rPr>
              <a:t>k </a:t>
            </a:r>
            <a:r>
              <a:rPr lang="en-US" sz="3200">
                <a:solidFill>
                  <a:srgbClr val="FF0000"/>
                </a:solidFill>
                <a:latin typeface="Arial" charset="0"/>
              </a:rPr>
              <a:t>= T</a:t>
            </a:r>
            <a:r>
              <a:rPr lang="en-US" sz="3200" baseline="30000">
                <a:solidFill>
                  <a:srgbClr val="FF0000"/>
                </a:solidFill>
                <a:latin typeface="Arial" charset="0"/>
              </a:rPr>
              <a:t>2 </a:t>
            </a:r>
            <a:r>
              <a:rPr lang="en-US" sz="3200">
                <a:solidFill>
                  <a:srgbClr val="FF0000"/>
                </a:solidFill>
                <a:latin typeface="Arial" charset="0"/>
              </a:rPr>
              <a:t>* T</a:t>
            </a:r>
            <a:r>
              <a:rPr lang="en-US" sz="3200" baseline="30000">
                <a:solidFill>
                  <a:srgbClr val="FF0000"/>
                </a:solidFill>
                <a:latin typeface="Arial" charset="0"/>
              </a:rPr>
              <a:t>k-1</a:t>
            </a:r>
          </a:p>
        </p:txBody>
      </p:sp>
      <p:grpSp>
        <p:nvGrpSpPr>
          <p:cNvPr id="296966" name="Group 170"/>
          <p:cNvGrpSpPr>
            <a:grpSpLocks/>
          </p:cNvGrpSpPr>
          <p:nvPr/>
        </p:nvGrpSpPr>
        <p:grpSpPr bwMode="auto">
          <a:xfrm>
            <a:off x="2012950" y="4084638"/>
            <a:ext cx="4872038" cy="1571625"/>
            <a:chOff x="982" y="2348"/>
            <a:chExt cx="3796" cy="1282"/>
          </a:xfrm>
        </p:grpSpPr>
        <p:grpSp>
          <p:nvGrpSpPr>
            <p:cNvPr id="297004" name="Group 6"/>
            <p:cNvGrpSpPr>
              <a:grpSpLocks/>
            </p:cNvGrpSpPr>
            <p:nvPr/>
          </p:nvGrpSpPr>
          <p:grpSpPr bwMode="auto">
            <a:xfrm>
              <a:off x="3371" y="2348"/>
              <a:ext cx="1407" cy="1281"/>
              <a:chOff x="350" y="1413"/>
              <a:chExt cx="2501" cy="2277"/>
            </a:xfrm>
          </p:grpSpPr>
          <p:grpSp>
            <p:nvGrpSpPr>
              <p:cNvPr id="297037" name="Group 7"/>
              <p:cNvGrpSpPr>
                <a:grpSpLocks/>
              </p:cNvGrpSpPr>
              <p:nvPr/>
            </p:nvGrpSpPr>
            <p:grpSpPr bwMode="auto">
              <a:xfrm>
                <a:off x="350" y="2566"/>
                <a:ext cx="2501" cy="906"/>
                <a:chOff x="350" y="2566"/>
                <a:chExt cx="2501" cy="906"/>
              </a:xfrm>
            </p:grpSpPr>
            <p:grpSp>
              <p:nvGrpSpPr>
                <p:cNvPr id="297050" name="Group 8"/>
                <p:cNvGrpSpPr>
                  <a:grpSpLocks/>
                </p:cNvGrpSpPr>
                <p:nvPr/>
              </p:nvGrpSpPr>
              <p:grpSpPr bwMode="auto">
                <a:xfrm>
                  <a:off x="350" y="2566"/>
                  <a:ext cx="885" cy="905"/>
                  <a:chOff x="614" y="1484"/>
                  <a:chExt cx="1744" cy="1783"/>
                </a:xfrm>
              </p:grpSpPr>
              <p:sp>
                <p:nvSpPr>
                  <p:cNvPr id="297060" name="Oval 9"/>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7061" name="Oval 10"/>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7062" name="Group 11"/>
                  <p:cNvGrpSpPr>
                    <a:grpSpLocks/>
                  </p:cNvGrpSpPr>
                  <p:nvPr/>
                </p:nvGrpSpPr>
                <p:grpSpPr bwMode="auto">
                  <a:xfrm>
                    <a:off x="614" y="2713"/>
                    <a:ext cx="1744" cy="375"/>
                    <a:chOff x="1985" y="2462"/>
                    <a:chExt cx="1744" cy="375"/>
                  </a:xfrm>
                </p:grpSpPr>
                <p:sp>
                  <p:nvSpPr>
                    <p:cNvPr id="297066" name="Oval 12"/>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7067" name="Oval 13"/>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7063" name="Line 14"/>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7064" name="Line 15"/>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7065" name="Line 16"/>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nvGrpSpPr>
                <p:cNvPr id="297051" name="Group 17"/>
                <p:cNvGrpSpPr>
                  <a:grpSpLocks/>
                </p:cNvGrpSpPr>
                <p:nvPr/>
              </p:nvGrpSpPr>
              <p:grpSpPr bwMode="auto">
                <a:xfrm>
                  <a:off x="1966" y="2567"/>
                  <a:ext cx="885" cy="905"/>
                  <a:chOff x="614" y="1484"/>
                  <a:chExt cx="1744" cy="1783"/>
                </a:xfrm>
              </p:grpSpPr>
              <p:sp>
                <p:nvSpPr>
                  <p:cNvPr id="297052" name="Oval 18"/>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7053" name="Oval 19"/>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7054" name="Group 20"/>
                  <p:cNvGrpSpPr>
                    <a:grpSpLocks/>
                  </p:cNvGrpSpPr>
                  <p:nvPr/>
                </p:nvGrpSpPr>
                <p:grpSpPr bwMode="auto">
                  <a:xfrm>
                    <a:off x="614" y="2713"/>
                    <a:ext cx="1744" cy="375"/>
                    <a:chOff x="1985" y="2462"/>
                    <a:chExt cx="1744" cy="375"/>
                  </a:xfrm>
                </p:grpSpPr>
                <p:sp>
                  <p:nvSpPr>
                    <p:cNvPr id="297058" name="Oval 21"/>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7059" name="Oval 22"/>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7055" name="Line 23"/>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7056" name="Line 24"/>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7057" name="Line 25"/>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sp>
            <p:nvSpPr>
              <p:cNvPr id="297038" name="Freeform 26"/>
              <p:cNvSpPr>
                <a:spLocks/>
              </p:cNvSpPr>
              <p:nvPr/>
            </p:nvSpPr>
            <p:spPr bwMode="auto">
              <a:xfrm>
                <a:off x="750" y="2084"/>
                <a:ext cx="238" cy="372"/>
              </a:xfrm>
              <a:custGeom>
                <a:avLst/>
                <a:gdLst>
                  <a:gd name="T0" fmla="*/ 21 w 288"/>
                  <a:gd name="T1" fmla="*/ 0 h 432"/>
                  <a:gd name="T2" fmla="*/ 10 w 288"/>
                  <a:gd name="T3" fmla="*/ 12 h 432"/>
                  <a:gd name="T4" fmla="*/ 3 w 288"/>
                  <a:gd name="T5" fmla="*/ 29 h 432"/>
                  <a:gd name="T6" fmla="*/ 0 w 288"/>
                  <a:gd name="T7" fmla="*/ 53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sp>
            <p:nvSpPr>
              <p:cNvPr id="297039" name="Freeform 27"/>
              <p:cNvSpPr>
                <a:spLocks/>
              </p:cNvSpPr>
              <p:nvPr/>
            </p:nvSpPr>
            <p:spPr bwMode="auto">
              <a:xfrm rot="6389693">
                <a:off x="2248" y="2062"/>
                <a:ext cx="247" cy="357"/>
              </a:xfrm>
              <a:custGeom>
                <a:avLst/>
                <a:gdLst>
                  <a:gd name="T0" fmla="*/ 33 w 288"/>
                  <a:gd name="T1" fmla="*/ 0 h 432"/>
                  <a:gd name="T2" fmla="*/ 17 w 288"/>
                  <a:gd name="T3" fmla="*/ 7 h 432"/>
                  <a:gd name="T4" fmla="*/ 6 w 288"/>
                  <a:gd name="T5" fmla="*/ 17 h 432"/>
                  <a:gd name="T6" fmla="*/ 0 w 288"/>
                  <a:gd name="T7" fmla="*/ 30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endParaRPr lang="en-US" dirty="0">
                  <a:latin typeface="Arial" pitchFamily="34" charset="0"/>
                </a:endParaRPr>
              </a:p>
            </p:txBody>
          </p:sp>
          <p:sp>
            <p:nvSpPr>
              <p:cNvPr id="297040" name="Freeform 28"/>
              <p:cNvSpPr>
                <a:spLocks/>
              </p:cNvSpPr>
              <p:nvPr/>
            </p:nvSpPr>
            <p:spPr bwMode="auto">
              <a:xfrm rot="-7756882">
                <a:off x="1477" y="3388"/>
                <a:ext cx="248" cy="356"/>
              </a:xfrm>
              <a:custGeom>
                <a:avLst/>
                <a:gdLst>
                  <a:gd name="T0" fmla="*/ 35 w 288"/>
                  <a:gd name="T1" fmla="*/ 0 h 432"/>
                  <a:gd name="T2" fmla="*/ 18 w 288"/>
                  <a:gd name="T3" fmla="*/ 7 h 432"/>
                  <a:gd name="T4" fmla="*/ 6 w 288"/>
                  <a:gd name="T5" fmla="*/ 16 h 432"/>
                  <a:gd name="T6" fmla="*/ 0 w 288"/>
                  <a:gd name="T7" fmla="*/ 29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a:lstStyle/>
              <a:p>
                <a:endParaRPr lang="en-US" dirty="0">
                  <a:latin typeface="Arial" pitchFamily="34" charset="0"/>
                </a:endParaRPr>
              </a:p>
            </p:txBody>
          </p:sp>
          <p:grpSp>
            <p:nvGrpSpPr>
              <p:cNvPr id="297041" name="Group 29"/>
              <p:cNvGrpSpPr>
                <a:grpSpLocks/>
              </p:cNvGrpSpPr>
              <p:nvPr/>
            </p:nvGrpSpPr>
            <p:grpSpPr bwMode="auto">
              <a:xfrm>
                <a:off x="1158" y="1413"/>
                <a:ext cx="885" cy="905"/>
                <a:chOff x="614" y="1484"/>
                <a:chExt cx="1744" cy="1783"/>
              </a:xfrm>
            </p:grpSpPr>
            <p:sp>
              <p:nvSpPr>
                <p:cNvPr id="297042" name="Oval 30"/>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7043" name="Oval 31"/>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7044" name="Group 32"/>
                <p:cNvGrpSpPr>
                  <a:grpSpLocks/>
                </p:cNvGrpSpPr>
                <p:nvPr/>
              </p:nvGrpSpPr>
              <p:grpSpPr bwMode="auto">
                <a:xfrm>
                  <a:off x="614" y="2713"/>
                  <a:ext cx="1744" cy="375"/>
                  <a:chOff x="1985" y="2462"/>
                  <a:chExt cx="1744" cy="375"/>
                </a:xfrm>
              </p:grpSpPr>
              <p:sp>
                <p:nvSpPr>
                  <p:cNvPr id="297048" name="Oval 33"/>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7049" name="Oval 34"/>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7045" name="Line 35"/>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7046" name="Line 36"/>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7047" name="Line 37"/>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grpSp>
          <p:nvGrpSpPr>
            <p:cNvPr id="297005" name="Group 70"/>
            <p:cNvGrpSpPr>
              <a:grpSpLocks/>
            </p:cNvGrpSpPr>
            <p:nvPr/>
          </p:nvGrpSpPr>
          <p:grpSpPr bwMode="auto">
            <a:xfrm>
              <a:off x="982" y="2349"/>
              <a:ext cx="1407" cy="1281"/>
              <a:chOff x="350" y="1413"/>
              <a:chExt cx="2501" cy="2277"/>
            </a:xfrm>
          </p:grpSpPr>
          <p:grpSp>
            <p:nvGrpSpPr>
              <p:cNvPr id="297006" name="Group 71"/>
              <p:cNvGrpSpPr>
                <a:grpSpLocks/>
              </p:cNvGrpSpPr>
              <p:nvPr/>
            </p:nvGrpSpPr>
            <p:grpSpPr bwMode="auto">
              <a:xfrm>
                <a:off x="350" y="2566"/>
                <a:ext cx="2501" cy="906"/>
                <a:chOff x="350" y="2566"/>
                <a:chExt cx="2501" cy="906"/>
              </a:xfrm>
            </p:grpSpPr>
            <p:grpSp>
              <p:nvGrpSpPr>
                <p:cNvPr id="297019" name="Group 72"/>
                <p:cNvGrpSpPr>
                  <a:grpSpLocks/>
                </p:cNvGrpSpPr>
                <p:nvPr/>
              </p:nvGrpSpPr>
              <p:grpSpPr bwMode="auto">
                <a:xfrm>
                  <a:off x="350" y="2566"/>
                  <a:ext cx="885" cy="905"/>
                  <a:chOff x="614" y="1484"/>
                  <a:chExt cx="1744" cy="1783"/>
                </a:xfrm>
              </p:grpSpPr>
              <p:sp>
                <p:nvSpPr>
                  <p:cNvPr id="297029" name="Oval 73"/>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7030" name="Oval 74"/>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7031" name="Group 75"/>
                  <p:cNvGrpSpPr>
                    <a:grpSpLocks/>
                  </p:cNvGrpSpPr>
                  <p:nvPr/>
                </p:nvGrpSpPr>
                <p:grpSpPr bwMode="auto">
                  <a:xfrm>
                    <a:off x="614" y="2713"/>
                    <a:ext cx="1744" cy="375"/>
                    <a:chOff x="1985" y="2462"/>
                    <a:chExt cx="1744" cy="375"/>
                  </a:xfrm>
                </p:grpSpPr>
                <p:sp>
                  <p:nvSpPr>
                    <p:cNvPr id="297035" name="Oval 76"/>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7036" name="Oval 77"/>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7032" name="Line 78"/>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7033" name="Line 79"/>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7034" name="Line 80"/>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nvGrpSpPr>
                <p:cNvPr id="297020" name="Group 81"/>
                <p:cNvGrpSpPr>
                  <a:grpSpLocks/>
                </p:cNvGrpSpPr>
                <p:nvPr/>
              </p:nvGrpSpPr>
              <p:grpSpPr bwMode="auto">
                <a:xfrm>
                  <a:off x="1966" y="2567"/>
                  <a:ext cx="885" cy="905"/>
                  <a:chOff x="614" y="1484"/>
                  <a:chExt cx="1744" cy="1783"/>
                </a:xfrm>
              </p:grpSpPr>
              <p:sp>
                <p:nvSpPr>
                  <p:cNvPr id="297021" name="Oval 82"/>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7022" name="Oval 83"/>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7023" name="Group 84"/>
                  <p:cNvGrpSpPr>
                    <a:grpSpLocks/>
                  </p:cNvGrpSpPr>
                  <p:nvPr/>
                </p:nvGrpSpPr>
                <p:grpSpPr bwMode="auto">
                  <a:xfrm>
                    <a:off x="614" y="2713"/>
                    <a:ext cx="1744" cy="375"/>
                    <a:chOff x="1985" y="2462"/>
                    <a:chExt cx="1744" cy="375"/>
                  </a:xfrm>
                </p:grpSpPr>
                <p:sp>
                  <p:nvSpPr>
                    <p:cNvPr id="297027" name="Oval 85"/>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7028" name="Oval 86"/>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7024" name="Line 87"/>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7025" name="Line 88"/>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7026" name="Line 89"/>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sp>
            <p:nvSpPr>
              <p:cNvPr id="297007" name="Freeform 90"/>
              <p:cNvSpPr>
                <a:spLocks/>
              </p:cNvSpPr>
              <p:nvPr/>
            </p:nvSpPr>
            <p:spPr bwMode="auto">
              <a:xfrm>
                <a:off x="750" y="2084"/>
                <a:ext cx="238" cy="372"/>
              </a:xfrm>
              <a:custGeom>
                <a:avLst/>
                <a:gdLst>
                  <a:gd name="T0" fmla="*/ 21 w 288"/>
                  <a:gd name="T1" fmla="*/ 0 h 432"/>
                  <a:gd name="T2" fmla="*/ 10 w 288"/>
                  <a:gd name="T3" fmla="*/ 12 h 432"/>
                  <a:gd name="T4" fmla="*/ 3 w 288"/>
                  <a:gd name="T5" fmla="*/ 29 h 432"/>
                  <a:gd name="T6" fmla="*/ 0 w 288"/>
                  <a:gd name="T7" fmla="*/ 53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sp>
            <p:nvSpPr>
              <p:cNvPr id="297008" name="Freeform 91"/>
              <p:cNvSpPr>
                <a:spLocks/>
              </p:cNvSpPr>
              <p:nvPr/>
            </p:nvSpPr>
            <p:spPr bwMode="auto">
              <a:xfrm rot="6389693">
                <a:off x="2248" y="2062"/>
                <a:ext cx="247" cy="357"/>
              </a:xfrm>
              <a:custGeom>
                <a:avLst/>
                <a:gdLst>
                  <a:gd name="T0" fmla="*/ 33 w 288"/>
                  <a:gd name="T1" fmla="*/ 0 h 432"/>
                  <a:gd name="T2" fmla="*/ 17 w 288"/>
                  <a:gd name="T3" fmla="*/ 7 h 432"/>
                  <a:gd name="T4" fmla="*/ 6 w 288"/>
                  <a:gd name="T5" fmla="*/ 17 h 432"/>
                  <a:gd name="T6" fmla="*/ 0 w 288"/>
                  <a:gd name="T7" fmla="*/ 30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endParaRPr lang="en-US" dirty="0">
                  <a:latin typeface="Arial" pitchFamily="34" charset="0"/>
                </a:endParaRPr>
              </a:p>
            </p:txBody>
          </p:sp>
          <p:sp>
            <p:nvSpPr>
              <p:cNvPr id="297009" name="Freeform 92"/>
              <p:cNvSpPr>
                <a:spLocks/>
              </p:cNvSpPr>
              <p:nvPr/>
            </p:nvSpPr>
            <p:spPr bwMode="auto">
              <a:xfrm rot="-7756882">
                <a:off x="1477" y="3388"/>
                <a:ext cx="248" cy="356"/>
              </a:xfrm>
              <a:custGeom>
                <a:avLst/>
                <a:gdLst>
                  <a:gd name="T0" fmla="*/ 35 w 288"/>
                  <a:gd name="T1" fmla="*/ 0 h 432"/>
                  <a:gd name="T2" fmla="*/ 18 w 288"/>
                  <a:gd name="T3" fmla="*/ 7 h 432"/>
                  <a:gd name="T4" fmla="*/ 6 w 288"/>
                  <a:gd name="T5" fmla="*/ 16 h 432"/>
                  <a:gd name="T6" fmla="*/ 0 w 288"/>
                  <a:gd name="T7" fmla="*/ 29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a:lstStyle/>
              <a:p>
                <a:endParaRPr lang="en-US" dirty="0">
                  <a:latin typeface="Arial" pitchFamily="34" charset="0"/>
                </a:endParaRPr>
              </a:p>
            </p:txBody>
          </p:sp>
          <p:grpSp>
            <p:nvGrpSpPr>
              <p:cNvPr id="297010" name="Group 93"/>
              <p:cNvGrpSpPr>
                <a:grpSpLocks/>
              </p:cNvGrpSpPr>
              <p:nvPr/>
            </p:nvGrpSpPr>
            <p:grpSpPr bwMode="auto">
              <a:xfrm>
                <a:off x="1158" y="1413"/>
                <a:ext cx="885" cy="905"/>
                <a:chOff x="614" y="1484"/>
                <a:chExt cx="1744" cy="1783"/>
              </a:xfrm>
            </p:grpSpPr>
            <p:sp>
              <p:nvSpPr>
                <p:cNvPr id="297011" name="Oval 94"/>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7012" name="Oval 95"/>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7013" name="Group 96"/>
                <p:cNvGrpSpPr>
                  <a:grpSpLocks/>
                </p:cNvGrpSpPr>
                <p:nvPr/>
              </p:nvGrpSpPr>
              <p:grpSpPr bwMode="auto">
                <a:xfrm>
                  <a:off x="614" y="2713"/>
                  <a:ext cx="1744" cy="375"/>
                  <a:chOff x="1985" y="2462"/>
                  <a:chExt cx="1744" cy="375"/>
                </a:xfrm>
              </p:grpSpPr>
              <p:sp>
                <p:nvSpPr>
                  <p:cNvPr id="297017" name="Oval 97"/>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7018" name="Oval 98"/>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7014" name="Line 99"/>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7015" name="Line 100"/>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7016" name="Line 101"/>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grpSp>
      <p:grpSp>
        <p:nvGrpSpPr>
          <p:cNvPr id="296967" name="Group 102"/>
          <p:cNvGrpSpPr>
            <a:grpSpLocks/>
          </p:cNvGrpSpPr>
          <p:nvPr/>
        </p:nvGrpSpPr>
        <p:grpSpPr bwMode="auto">
          <a:xfrm>
            <a:off x="3679825" y="1838325"/>
            <a:ext cx="1806575" cy="1570038"/>
            <a:chOff x="350" y="1413"/>
            <a:chExt cx="2501" cy="2277"/>
          </a:xfrm>
        </p:grpSpPr>
        <p:grpSp>
          <p:nvGrpSpPr>
            <p:cNvPr id="296973" name="Group 103"/>
            <p:cNvGrpSpPr>
              <a:grpSpLocks/>
            </p:cNvGrpSpPr>
            <p:nvPr/>
          </p:nvGrpSpPr>
          <p:grpSpPr bwMode="auto">
            <a:xfrm>
              <a:off x="350" y="2566"/>
              <a:ext cx="2501" cy="906"/>
              <a:chOff x="350" y="2566"/>
              <a:chExt cx="2501" cy="906"/>
            </a:xfrm>
          </p:grpSpPr>
          <p:grpSp>
            <p:nvGrpSpPr>
              <p:cNvPr id="296986" name="Group 104"/>
              <p:cNvGrpSpPr>
                <a:grpSpLocks/>
              </p:cNvGrpSpPr>
              <p:nvPr/>
            </p:nvGrpSpPr>
            <p:grpSpPr bwMode="auto">
              <a:xfrm>
                <a:off x="350" y="2566"/>
                <a:ext cx="885" cy="905"/>
                <a:chOff x="614" y="1484"/>
                <a:chExt cx="1744" cy="1783"/>
              </a:xfrm>
            </p:grpSpPr>
            <p:sp>
              <p:nvSpPr>
                <p:cNvPr id="296996" name="Oval 105"/>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6997" name="Oval 106"/>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6998" name="Group 107"/>
                <p:cNvGrpSpPr>
                  <a:grpSpLocks/>
                </p:cNvGrpSpPr>
                <p:nvPr/>
              </p:nvGrpSpPr>
              <p:grpSpPr bwMode="auto">
                <a:xfrm>
                  <a:off x="614" y="2713"/>
                  <a:ext cx="1744" cy="375"/>
                  <a:chOff x="1985" y="2462"/>
                  <a:chExt cx="1744" cy="375"/>
                </a:xfrm>
              </p:grpSpPr>
              <p:sp>
                <p:nvSpPr>
                  <p:cNvPr id="297002" name="Oval 108"/>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7003" name="Oval 109"/>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6999" name="Line 110"/>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7000" name="Line 111"/>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7001" name="Line 112"/>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nvGrpSpPr>
              <p:cNvPr id="296987" name="Group 113"/>
              <p:cNvGrpSpPr>
                <a:grpSpLocks/>
              </p:cNvGrpSpPr>
              <p:nvPr/>
            </p:nvGrpSpPr>
            <p:grpSpPr bwMode="auto">
              <a:xfrm>
                <a:off x="1966" y="2567"/>
                <a:ext cx="885" cy="905"/>
                <a:chOff x="614" y="1484"/>
                <a:chExt cx="1744" cy="1783"/>
              </a:xfrm>
            </p:grpSpPr>
            <p:sp>
              <p:nvSpPr>
                <p:cNvPr id="296988" name="Oval 114"/>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6989" name="Oval 115"/>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6990" name="Group 116"/>
                <p:cNvGrpSpPr>
                  <a:grpSpLocks/>
                </p:cNvGrpSpPr>
                <p:nvPr/>
              </p:nvGrpSpPr>
              <p:grpSpPr bwMode="auto">
                <a:xfrm>
                  <a:off x="614" y="2713"/>
                  <a:ext cx="1744" cy="375"/>
                  <a:chOff x="1985" y="2462"/>
                  <a:chExt cx="1744" cy="375"/>
                </a:xfrm>
              </p:grpSpPr>
              <p:sp>
                <p:nvSpPr>
                  <p:cNvPr id="296994" name="Oval 117"/>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6995" name="Oval 118"/>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6991" name="Line 119"/>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6992" name="Line 120"/>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6993" name="Line 121"/>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sp>
          <p:nvSpPr>
            <p:cNvPr id="296974" name="Freeform 122"/>
            <p:cNvSpPr>
              <a:spLocks/>
            </p:cNvSpPr>
            <p:nvPr/>
          </p:nvSpPr>
          <p:spPr bwMode="auto">
            <a:xfrm>
              <a:off x="750" y="2084"/>
              <a:ext cx="238" cy="372"/>
            </a:xfrm>
            <a:custGeom>
              <a:avLst/>
              <a:gdLst>
                <a:gd name="T0" fmla="*/ 21 w 288"/>
                <a:gd name="T1" fmla="*/ 0 h 432"/>
                <a:gd name="T2" fmla="*/ 10 w 288"/>
                <a:gd name="T3" fmla="*/ 12 h 432"/>
                <a:gd name="T4" fmla="*/ 3 w 288"/>
                <a:gd name="T5" fmla="*/ 29 h 432"/>
                <a:gd name="T6" fmla="*/ 0 w 288"/>
                <a:gd name="T7" fmla="*/ 53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sp>
          <p:nvSpPr>
            <p:cNvPr id="296975" name="Freeform 123"/>
            <p:cNvSpPr>
              <a:spLocks/>
            </p:cNvSpPr>
            <p:nvPr/>
          </p:nvSpPr>
          <p:spPr bwMode="auto">
            <a:xfrm rot="6389693">
              <a:off x="2248" y="2062"/>
              <a:ext cx="247" cy="357"/>
            </a:xfrm>
            <a:custGeom>
              <a:avLst/>
              <a:gdLst>
                <a:gd name="T0" fmla="*/ 33 w 288"/>
                <a:gd name="T1" fmla="*/ 0 h 432"/>
                <a:gd name="T2" fmla="*/ 17 w 288"/>
                <a:gd name="T3" fmla="*/ 7 h 432"/>
                <a:gd name="T4" fmla="*/ 6 w 288"/>
                <a:gd name="T5" fmla="*/ 17 h 432"/>
                <a:gd name="T6" fmla="*/ 0 w 288"/>
                <a:gd name="T7" fmla="*/ 30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sp>
          <p:nvSpPr>
            <p:cNvPr id="296976" name="Freeform 124"/>
            <p:cNvSpPr>
              <a:spLocks/>
            </p:cNvSpPr>
            <p:nvPr/>
          </p:nvSpPr>
          <p:spPr bwMode="auto">
            <a:xfrm rot="-7756882">
              <a:off x="1477" y="3388"/>
              <a:ext cx="248" cy="356"/>
            </a:xfrm>
            <a:custGeom>
              <a:avLst/>
              <a:gdLst>
                <a:gd name="T0" fmla="*/ 35 w 288"/>
                <a:gd name="T1" fmla="*/ 0 h 432"/>
                <a:gd name="T2" fmla="*/ 18 w 288"/>
                <a:gd name="T3" fmla="*/ 7 h 432"/>
                <a:gd name="T4" fmla="*/ 6 w 288"/>
                <a:gd name="T5" fmla="*/ 16 h 432"/>
                <a:gd name="T6" fmla="*/ 0 w 288"/>
                <a:gd name="T7" fmla="*/ 29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grpSp>
          <p:nvGrpSpPr>
            <p:cNvPr id="296977" name="Group 125"/>
            <p:cNvGrpSpPr>
              <a:grpSpLocks/>
            </p:cNvGrpSpPr>
            <p:nvPr/>
          </p:nvGrpSpPr>
          <p:grpSpPr bwMode="auto">
            <a:xfrm>
              <a:off x="1158" y="1413"/>
              <a:ext cx="885" cy="905"/>
              <a:chOff x="614" y="1484"/>
              <a:chExt cx="1744" cy="1783"/>
            </a:xfrm>
          </p:grpSpPr>
          <p:sp>
            <p:nvSpPr>
              <p:cNvPr id="296978" name="Oval 126"/>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6979" name="Oval 127"/>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6980" name="Group 128"/>
              <p:cNvGrpSpPr>
                <a:grpSpLocks/>
              </p:cNvGrpSpPr>
              <p:nvPr/>
            </p:nvGrpSpPr>
            <p:grpSpPr bwMode="auto">
              <a:xfrm>
                <a:off x="614" y="2713"/>
                <a:ext cx="1744" cy="375"/>
                <a:chOff x="1985" y="2462"/>
                <a:chExt cx="1744" cy="375"/>
              </a:xfrm>
            </p:grpSpPr>
            <p:sp>
              <p:nvSpPr>
                <p:cNvPr id="296984" name="Oval 129"/>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6985" name="Oval 130"/>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6981" name="Line 131"/>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6982" name="Line 132"/>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96983" name="Line 133"/>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grpSp>
      <p:sp>
        <p:nvSpPr>
          <p:cNvPr id="296968" name="Freeform 203"/>
          <p:cNvSpPr>
            <a:spLocks/>
          </p:cNvSpPr>
          <p:nvPr/>
        </p:nvSpPr>
        <p:spPr bwMode="auto">
          <a:xfrm>
            <a:off x="2774950" y="3246438"/>
            <a:ext cx="304800" cy="455612"/>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sp>
        <p:nvSpPr>
          <p:cNvPr id="296969" name="Freeform 204"/>
          <p:cNvSpPr>
            <a:spLocks/>
          </p:cNvSpPr>
          <p:nvPr/>
        </p:nvSpPr>
        <p:spPr bwMode="auto">
          <a:xfrm rot="6389693">
            <a:off x="5944394" y="3256757"/>
            <a:ext cx="336550" cy="436562"/>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sp>
        <p:nvSpPr>
          <p:cNvPr id="296970" name="Freeform 205"/>
          <p:cNvSpPr>
            <a:spLocks/>
          </p:cNvSpPr>
          <p:nvPr/>
        </p:nvSpPr>
        <p:spPr bwMode="auto">
          <a:xfrm rot="-6986946">
            <a:off x="4282282" y="5704681"/>
            <a:ext cx="255588" cy="536575"/>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pitchFamily="34" charset="0"/>
            </a:endParaRPr>
          </a:p>
        </p:txBody>
      </p:sp>
      <p:sp>
        <p:nvSpPr>
          <p:cNvPr id="296971" name="Text Box 206"/>
          <p:cNvSpPr txBox="1">
            <a:spLocks noChangeArrowheads="1"/>
          </p:cNvSpPr>
          <p:nvPr/>
        </p:nvSpPr>
        <p:spPr bwMode="auto">
          <a:xfrm>
            <a:off x="338138" y="2457450"/>
            <a:ext cx="34575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eaLnBrk="1" hangingPunct="1"/>
            <a:r>
              <a:rPr lang="en-US" sz="2800">
                <a:solidFill>
                  <a:srgbClr val="FF0000"/>
                </a:solidFill>
                <a:latin typeface="Arial" charset="0"/>
              </a:rPr>
              <a:t>K threads need 3</a:t>
            </a:r>
            <a:r>
              <a:rPr lang="en-US" sz="2800" baseline="30000">
                <a:solidFill>
                  <a:srgbClr val="FF0000"/>
                </a:solidFill>
                <a:latin typeface="Arial" charset="0"/>
              </a:rPr>
              <a:t>k </a:t>
            </a:r>
            <a:r>
              <a:rPr lang="en-US" sz="2800">
                <a:solidFill>
                  <a:srgbClr val="FF0000"/>
                </a:solidFill>
                <a:latin typeface="Arial" charset="0"/>
              </a:rPr>
              <a:t>nodes</a:t>
            </a:r>
            <a:r>
              <a:rPr lang="en-US" sz="2800" b="0">
                <a:latin typeface="Arial" charset="0"/>
              </a:rPr>
              <a:t> </a:t>
            </a:r>
          </a:p>
        </p:txBody>
      </p:sp>
      <p:sp>
        <p:nvSpPr>
          <p:cNvPr id="505040" name="Text Box 208"/>
          <p:cNvSpPr txBox="1">
            <a:spLocks noChangeArrowheads="1"/>
          </p:cNvSpPr>
          <p:nvPr/>
        </p:nvSpPr>
        <p:spPr bwMode="auto">
          <a:xfrm>
            <a:off x="6365875" y="1778000"/>
            <a:ext cx="23431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a:latin typeface="Arial" charset="0"/>
              </a:rPr>
              <a:t>label size = </a:t>
            </a:r>
          </a:p>
          <a:p>
            <a:r>
              <a:rPr lang="en-US" sz="2800">
                <a:latin typeface="Arial" charset="0"/>
              </a:rPr>
              <a:t>Log</a:t>
            </a:r>
            <a:r>
              <a:rPr lang="en-US" sz="2800" baseline="-25000">
                <a:latin typeface="Arial" charset="0"/>
              </a:rPr>
              <a:t>2</a:t>
            </a:r>
            <a:r>
              <a:rPr lang="en-US" sz="2800">
                <a:latin typeface="Arial" charset="0"/>
              </a:rPr>
              <a:t>(3</a:t>
            </a:r>
            <a:r>
              <a:rPr lang="en-US" sz="2800" baseline="30000">
                <a:latin typeface="Arial" charset="0"/>
              </a:rPr>
              <a:t>k</a:t>
            </a:r>
            <a:r>
              <a:rPr lang="en-US" sz="2800">
                <a:latin typeface="Arial" charset="0"/>
              </a:rPr>
              <a:t>) = 2k</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040"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990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7D4BC0D-8DAC-314E-BDC5-369475E67DFC}" type="slidenum">
              <a:rPr lang="ar-SA" sz="1400" b="0">
                <a:solidFill>
                  <a:schemeClr val="tx1"/>
                </a:solidFill>
                <a:latin typeface="Arial" charset="0"/>
                <a:cs typeface="Arial" charset="0"/>
              </a:rPr>
              <a:pPr/>
              <a:t>145</a:t>
            </a:fld>
            <a:endParaRPr lang="en-US" sz="1400" b="0">
              <a:solidFill>
                <a:schemeClr val="tx1"/>
              </a:solidFill>
              <a:latin typeface="Arial" charset="0"/>
              <a:cs typeface="Arial" charset="0"/>
            </a:endParaRPr>
          </a:p>
        </p:txBody>
      </p:sp>
      <p:pic>
        <p:nvPicPr>
          <p:cNvPr id="299011"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9012" name="Rectangle 2"/>
          <p:cNvSpPr>
            <a:spLocks noGrp="1" noChangeArrowheads="1"/>
          </p:cNvSpPr>
          <p:nvPr>
            <p:ph type="title"/>
          </p:nvPr>
        </p:nvSpPr>
        <p:spPr/>
        <p:txBody>
          <a:bodyPr/>
          <a:lstStyle/>
          <a:p>
            <a:r>
              <a:rPr lang="en-US">
                <a:latin typeface="Arial" charset="0"/>
              </a:rPr>
              <a:t>Deep Philosophical Question</a:t>
            </a:r>
          </a:p>
        </p:txBody>
      </p:sp>
      <p:sp>
        <p:nvSpPr>
          <p:cNvPr id="299013" name="Rectangle 3"/>
          <p:cNvSpPr>
            <a:spLocks noGrp="1" noChangeArrowheads="1"/>
          </p:cNvSpPr>
          <p:nvPr>
            <p:ph type="body" idx="1"/>
          </p:nvPr>
        </p:nvSpPr>
        <p:spPr/>
        <p:txBody>
          <a:bodyPr/>
          <a:lstStyle/>
          <a:p>
            <a:r>
              <a:rPr lang="en-US" dirty="0">
                <a:latin typeface="Arial" charset="0"/>
              </a:rPr>
              <a:t>The Bakery Algorithm is</a:t>
            </a:r>
          </a:p>
          <a:p>
            <a:pPr lvl="1"/>
            <a:r>
              <a:rPr lang="en-US" dirty="0">
                <a:latin typeface="Arial" charset="0"/>
                <a:cs typeface="Arial" charset="0"/>
              </a:rPr>
              <a:t>Succinct,</a:t>
            </a:r>
          </a:p>
          <a:p>
            <a:pPr lvl="1"/>
            <a:r>
              <a:rPr lang="en-US" dirty="0">
                <a:latin typeface="Arial" charset="0"/>
                <a:cs typeface="Arial" charset="0"/>
              </a:rPr>
              <a:t>Elegant, and</a:t>
            </a:r>
          </a:p>
          <a:p>
            <a:pPr lvl="1"/>
            <a:r>
              <a:rPr lang="en-US" dirty="0">
                <a:latin typeface="Arial" charset="0"/>
                <a:cs typeface="Arial" charset="0"/>
              </a:rPr>
              <a:t>Fair.</a:t>
            </a:r>
          </a:p>
          <a:p>
            <a:r>
              <a:rPr lang="en-US" dirty="0">
                <a:latin typeface="Arial" charset="0"/>
              </a:rPr>
              <a:t>Q: So why </a:t>
            </a:r>
            <a:r>
              <a:rPr lang="en-US" dirty="0" err="1" smtClean="0">
                <a:latin typeface="Arial" charset="0"/>
              </a:rPr>
              <a:t>isn</a:t>
            </a:r>
            <a:r>
              <a:rPr lang="fr-FR" altLang="ja-JP" dirty="0" smtClean="0">
                <a:latin typeface="Arial" charset="0"/>
              </a:rPr>
              <a:t>'</a:t>
            </a:r>
            <a:r>
              <a:rPr lang="en-US" altLang="ja-JP" dirty="0" smtClean="0">
                <a:latin typeface="Arial" charset="0"/>
              </a:rPr>
              <a:t>t </a:t>
            </a:r>
            <a:r>
              <a:rPr lang="en-US" altLang="ja-JP" dirty="0">
                <a:latin typeface="Arial" charset="0"/>
              </a:rPr>
              <a:t>it practical?</a:t>
            </a:r>
          </a:p>
          <a:p>
            <a:r>
              <a:rPr lang="en-US" dirty="0">
                <a:latin typeface="Arial" charset="0"/>
              </a:rPr>
              <a:t>A: Well, you have to read </a:t>
            </a:r>
            <a:r>
              <a:rPr lang="en-US" dirty="0">
                <a:solidFill>
                  <a:schemeClr val="tx1"/>
                </a:solidFill>
                <a:latin typeface="Arial" charset="0"/>
              </a:rPr>
              <a:t>N</a:t>
            </a:r>
            <a:r>
              <a:rPr lang="en-US" dirty="0">
                <a:latin typeface="Arial" charset="0"/>
              </a:rPr>
              <a:t> distinct variables</a:t>
            </a:r>
          </a:p>
        </p:txBody>
      </p:sp>
    </p:spTree>
  </p:cSld>
  <p:clrMapOvr>
    <a:masterClrMapping/>
  </p:clrMapOvr>
  <p:transition spd="slow"/>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010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1A0FC9B-0626-3540-8D5B-93D4143BBA98}" type="slidenum">
              <a:rPr lang="ar-SA" sz="1400" b="0">
                <a:solidFill>
                  <a:schemeClr val="tx1"/>
                </a:solidFill>
                <a:latin typeface="Arial" charset="0"/>
                <a:cs typeface="Arial" charset="0"/>
              </a:rPr>
              <a:pPr/>
              <a:t>146</a:t>
            </a:fld>
            <a:endParaRPr lang="en-US" sz="1400" b="0">
              <a:solidFill>
                <a:schemeClr val="tx1"/>
              </a:solidFill>
              <a:latin typeface="Arial" charset="0"/>
              <a:cs typeface="Arial" charset="0"/>
            </a:endParaRPr>
          </a:p>
        </p:txBody>
      </p:sp>
      <p:sp>
        <p:nvSpPr>
          <p:cNvPr id="301059" name="Rectangle 2"/>
          <p:cNvSpPr>
            <a:spLocks noGrp="1" noChangeArrowheads="1"/>
          </p:cNvSpPr>
          <p:nvPr>
            <p:ph type="title"/>
          </p:nvPr>
        </p:nvSpPr>
        <p:spPr/>
        <p:txBody>
          <a:bodyPr/>
          <a:lstStyle/>
          <a:p>
            <a:r>
              <a:rPr lang="en-US">
                <a:latin typeface="Arial" charset="0"/>
              </a:rPr>
              <a:t>Shared Memory</a:t>
            </a:r>
          </a:p>
        </p:txBody>
      </p:sp>
      <p:sp>
        <p:nvSpPr>
          <p:cNvPr id="301060" name="Rectangle 3"/>
          <p:cNvSpPr>
            <a:spLocks noGrp="1" noChangeArrowheads="1"/>
          </p:cNvSpPr>
          <p:nvPr>
            <p:ph type="body" idx="1"/>
          </p:nvPr>
        </p:nvSpPr>
        <p:spPr/>
        <p:txBody>
          <a:bodyPr/>
          <a:lstStyle/>
          <a:p>
            <a:r>
              <a:rPr lang="en-US" dirty="0">
                <a:latin typeface="Arial" charset="0"/>
              </a:rPr>
              <a:t>Shared read/write memory locations  called </a:t>
            </a:r>
            <a:r>
              <a:rPr lang="en-US" i="1" dirty="0">
                <a:solidFill>
                  <a:schemeClr val="tx1"/>
                </a:solidFill>
                <a:latin typeface="Arial" charset="0"/>
              </a:rPr>
              <a:t>Registers</a:t>
            </a:r>
            <a:r>
              <a:rPr lang="en-US" dirty="0">
                <a:solidFill>
                  <a:schemeClr val="tx1"/>
                </a:solidFill>
                <a:latin typeface="Arial" charset="0"/>
              </a:rPr>
              <a:t> </a:t>
            </a:r>
            <a:r>
              <a:rPr lang="en-US" dirty="0">
                <a:latin typeface="Arial" charset="0"/>
              </a:rPr>
              <a:t>(historical reasons)</a:t>
            </a:r>
            <a:r>
              <a:rPr lang="en-US" dirty="0">
                <a:solidFill>
                  <a:srgbClr val="3366FF"/>
                </a:solidFill>
                <a:latin typeface="Arial" charset="0"/>
              </a:rPr>
              <a:t> </a:t>
            </a:r>
          </a:p>
          <a:p>
            <a:r>
              <a:rPr lang="en-US" dirty="0">
                <a:latin typeface="Arial" charset="0"/>
              </a:rPr>
              <a:t>Come in different flavors</a:t>
            </a:r>
          </a:p>
          <a:p>
            <a:pPr lvl="1"/>
            <a:r>
              <a:rPr lang="en-US" dirty="0">
                <a:latin typeface="Arial" charset="0"/>
                <a:cs typeface="Arial" charset="0"/>
              </a:rPr>
              <a:t>Multi-Reader-Single-Writer </a:t>
            </a:r>
            <a:r>
              <a:rPr lang="en-US" dirty="0" smtClean="0">
                <a:latin typeface="Arial" charset="0"/>
                <a:cs typeface="Arial" charset="0"/>
              </a:rPr>
              <a:t>(</a:t>
            </a:r>
            <a:r>
              <a:rPr lang="en-US" b="1" dirty="0" smtClean="0">
                <a:solidFill>
                  <a:schemeClr val="tx1"/>
                </a:solidFill>
                <a:latin typeface="Courier New" charset="0"/>
                <a:cs typeface="Arial" charset="0"/>
              </a:rPr>
              <a:t>flag</a:t>
            </a:r>
            <a:r>
              <a:rPr lang="en-US" b="1" dirty="0">
                <a:solidFill>
                  <a:schemeClr val="tx1"/>
                </a:solidFill>
                <a:latin typeface="Courier New" charset="0"/>
                <a:cs typeface="Arial" charset="0"/>
              </a:rPr>
              <a:t>[]</a:t>
            </a:r>
            <a:r>
              <a:rPr lang="en-US" dirty="0">
                <a:solidFill>
                  <a:schemeClr val="accent2"/>
                </a:solidFill>
                <a:latin typeface="Arial" charset="0"/>
                <a:cs typeface="Arial" charset="0"/>
              </a:rPr>
              <a:t>)</a:t>
            </a:r>
          </a:p>
          <a:p>
            <a:pPr lvl="1"/>
            <a:r>
              <a:rPr lang="en-US" dirty="0">
                <a:latin typeface="Arial" charset="0"/>
                <a:cs typeface="Arial" charset="0"/>
              </a:rPr>
              <a:t>Multi-Reader-Multi-Writer </a:t>
            </a:r>
            <a:r>
              <a:rPr lang="en-US" dirty="0" smtClean="0">
                <a:latin typeface="Arial" charset="0"/>
                <a:cs typeface="Arial" charset="0"/>
              </a:rPr>
              <a:t>(</a:t>
            </a:r>
            <a:r>
              <a:rPr lang="en-US" b="1" dirty="0" smtClean="0">
                <a:solidFill>
                  <a:schemeClr val="tx2"/>
                </a:solidFill>
                <a:latin typeface="Courier New" pitchFamily="49" charset="0"/>
                <a:cs typeface="Courier New" pitchFamily="49" charset="0"/>
              </a:rPr>
              <a:t>victim</a:t>
            </a:r>
            <a:r>
              <a:rPr lang="en-US" b="1" dirty="0">
                <a:solidFill>
                  <a:schemeClr val="tx2"/>
                </a:solidFill>
                <a:latin typeface="Courier New" charset="0"/>
                <a:cs typeface="Arial" charset="0"/>
              </a:rPr>
              <a:t>[]</a:t>
            </a:r>
            <a:r>
              <a:rPr lang="en-US" dirty="0">
                <a:latin typeface="Arial" charset="0"/>
                <a:cs typeface="Arial" charset="0"/>
              </a:rPr>
              <a:t>)</a:t>
            </a:r>
          </a:p>
          <a:p>
            <a:pPr lvl="1"/>
            <a:r>
              <a:rPr lang="en-US" dirty="0">
                <a:latin typeface="Arial" charset="0"/>
                <a:cs typeface="Arial" charset="0"/>
              </a:rPr>
              <a:t>Not that interesting: SRMW and SRSW</a:t>
            </a:r>
          </a:p>
          <a:p>
            <a:pPr lvl="1"/>
            <a:endParaRPr lang="en-US" dirty="0">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031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D27A25F-FA3A-0D46-B72E-F04E161A3511}" type="slidenum">
              <a:rPr lang="ar-SA" sz="1400" b="0">
                <a:solidFill>
                  <a:schemeClr val="tx1"/>
                </a:solidFill>
                <a:latin typeface="Arial" charset="0"/>
                <a:cs typeface="Arial" charset="0"/>
              </a:rPr>
              <a:pPr/>
              <a:t>147</a:t>
            </a:fld>
            <a:endParaRPr lang="en-US" sz="1400" b="0">
              <a:solidFill>
                <a:schemeClr val="tx1"/>
              </a:solidFill>
              <a:latin typeface="Arial" charset="0"/>
              <a:cs typeface="Arial" charset="0"/>
            </a:endParaRPr>
          </a:p>
        </p:txBody>
      </p:sp>
      <p:sp>
        <p:nvSpPr>
          <p:cNvPr id="303107" name="Rectangle 2"/>
          <p:cNvSpPr>
            <a:spLocks noGrp="1" noChangeArrowheads="1"/>
          </p:cNvSpPr>
          <p:nvPr>
            <p:ph type="title"/>
          </p:nvPr>
        </p:nvSpPr>
        <p:spPr>
          <a:xfrm>
            <a:off x="685800" y="304800"/>
            <a:ext cx="7772400" cy="1143000"/>
          </a:xfrm>
        </p:spPr>
        <p:txBody>
          <a:bodyPr/>
          <a:lstStyle/>
          <a:p>
            <a:r>
              <a:rPr lang="en-US" sz="4000" dirty="0" smtClean="0">
                <a:latin typeface="Arial" charset="0"/>
              </a:rPr>
              <a:t>Theorem (</a:t>
            </a:r>
            <a:r>
              <a:rPr lang="ko-KR" altLang="en-US" sz="4000" dirty="0" err="1" smtClean="0">
                <a:latin typeface="Arial" charset="0"/>
              </a:rPr>
              <a:t>안봐도됨</a:t>
            </a:r>
            <a:r>
              <a:rPr lang="en-US" altLang="ko-KR" sz="4000" smtClean="0">
                <a:latin typeface="Arial" charset="0"/>
              </a:rPr>
              <a:t>)</a:t>
            </a:r>
            <a:endParaRPr lang="en-US" sz="4000">
              <a:latin typeface="Arial" charset="0"/>
            </a:endParaRPr>
          </a:p>
        </p:txBody>
      </p:sp>
      <p:sp>
        <p:nvSpPr>
          <p:cNvPr id="303108" name="Text Box 3"/>
          <p:cNvSpPr txBox="1">
            <a:spLocks noChangeArrowheads="1"/>
          </p:cNvSpPr>
          <p:nvPr/>
        </p:nvSpPr>
        <p:spPr bwMode="auto">
          <a:xfrm>
            <a:off x="1004888" y="1538288"/>
            <a:ext cx="7265987"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3200" b="0" dirty="0">
                <a:solidFill>
                  <a:schemeClr val="accent2"/>
                </a:solidFill>
                <a:latin typeface="Arial" charset="0"/>
              </a:rPr>
              <a:t>At least </a:t>
            </a:r>
            <a:r>
              <a:rPr lang="en-US" sz="3200" b="0" dirty="0">
                <a:solidFill>
                  <a:schemeClr val="tx1"/>
                </a:solidFill>
                <a:latin typeface="Arial" charset="0"/>
              </a:rPr>
              <a:t>N</a:t>
            </a:r>
            <a:r>
              <a:rPr lang="en-US" sz="3200" b="0" dirty="0">
                <a:solidFill>
                  <a:schemeClr val="accent2"/>
                </a:solidFill>
                <a:latin typeface="Arial" charset="0"/>
              </a:rPr>
              <a:t> MRSW (multi-reader/single-writer) registers are needed to solve deadlock-free mutual exclusion.</a:t>
            </a:r>
            <a:r>
              <a:rPr lang="en-US" sz="3200" b="0" dirty="0">
                <a:solidFill>
                  <a:schemeClr val="tx1"/>
                </a:solidFill>
                <a:latin typeface="Arial" charset="0"/>
              </a:rPr>
              <a:t> </a:t>
            </a:r>
          </a:p>
          <a:p>
            <a:pPr eaLnBrk="1" hangingPunct="1"/>
            <a:endParaRPr lang="en-US" sz="3200" b="0" dirty="0">
              <a:solidFill>
                <a:schemeClr val="tx1"/>
              </a:solidFill>
              <a:latin typeface="Arial" charset="0"/>
            </a:endParaRPr>
          </a:p>
          <a:p>
            <a:pPr eaLnBrk="1" hangingPunct="1"/>
            <a:r>
              <a:rPr lang="en-US" sz="3200" b="0" dirty="0">
                <a:solidFill>
                  <a:schemeClr val="tx1"/>
                </a:solidFill>
                <a:latin typeface="Arial" charset="0"/>
              </a:rPr>
              <a:t>N</a:t>
            </a:r>
            <a:r>
              <a:rPr lang="en-US" sz="3200" b="0" dirty="0">
                <a:solidFill>
                  <a:schemeClr val="accent2"/>
                </a:solidFill>
                <a:latin typeface="Arial" charset="0"/>
              </a:rPr>
              <a:t> registers </a:t>
            </a:r>
            <a:r>
              <a:rPr lang="en-US" sz="3200" b="0" dirty="0" smtClean="0">
                <a:solidFill>
                  <a:schemeClr val="accent2"/>
                </a:solidFill>
                <a:latin typeface="Arial" charset="0"/>
              </a:rPr>
              <a:t>such as </a:t>
            </a:r>
            <a:r>
              <a:rPr lang="en-US" sz="3200" dirty="0" smtClean="0">
                <a:solidFill>
                  <a:schemeClr val="tx2"/>
                </a:solidFill>
                <a:latin typeface="Courier New" pitchFamily="49" charset="0"/>
                <a:cs typeface="Courier New" pitchFamily="49" charset="0"/>
              </a:rPr>
              <a:t>flag</a:t>
            </a:r>
            <a:r>
              <a:rPr lang="en-US" sz="3200" dirty="0">
                <a:solidFill>
                  <a:schemeClr val="tx2"/>
                </a:solidFill>
                <a:latin typeface="Courier New" pitchFamily="49" charset="0"/>
                <a:cs typeface="Courier New" pitchFamily="49" charset="0"/>
              </a:rPr>
              <a:t>[]</a:t>
            </a:r>
            <a:r>
              <a:rPr lang="en-US" sz="3200" b="0" dirty="0">
                <a:solidFill>
                  <a:schemeClr val="accent2"/>
                </a:solidFill>
                <a:latin typeface="Arial" charset="0"/>
              </a:rPr>
              <a:t>…</a:t>
            </a:r>
          </a:p>
        </p:txBody>
      </p:sp>
    </p:spTree>
  </p:cSld>
  <p:clrMapOvr>
    <a:masterClrMapping/>
  </p:clrMapOvr>
  <p:transition spd="slow"/>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051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37F4D41F-D907-7D4C-88D8-9C9EBBF36BC0}" type="slidenum">
              <a:rPr lang="ar-SA" sz="1400" b="0">
                <a:solidFill>
                  <a:schemeClr val="tx1"/>
                </a:solidFill>
                <a:latin typeface="Arial" charset="0"/>
                <a:cs typeface="Arial" charset="0"/>
              </a:rPr>
              <a:pPr/>
              <a:t>148</a:t>
            </a:fld>
            <a:endParaRPr lang="en-US" sz="1400" b="0">
              <a:solidFill>
                <a:schemeClr val="tx1"/>
              </a:solidFill>
              <a:latin typeface="Arial" charset="0"/>
              <a:cs typeface="Arial" charset="0"/>
            </a:endParaRPr>
          </a:p>
        </p:txBody>
      </p:sp>
      <p:sp>
        <p:nvSpPr>
          <p:cNvPr id="305155" name="Rectangle 2"/>
          <p:cNvSpPr>
            <a:spLocks noGrp="1" noChangeArrowheads="1"/>
          </p:cNvSpPr>
          <p:nvPr>
            <p:ph type="title"/>
          </p:nvPr>
        </p:nvSpPr>
        <p:spPr>
          <a:xfrm>
            <a:off x="700088" y="711200"/>
            <a:ext cx="7772400" cy="1143000"/>
          </a:xfrm>
        </p:spPr>
        <p:txBody>
          <a:bodyPr/>
          <a:lstStyle/>
          <a:p>
            <a:r>
              <a:rPr lang="en-US" sz="4000">
                <a:latin typeface="Arial" charset="0"/>
              </a:rPr>
              <a:t>Proving Algorithmic Impossibility</a:t>
            </a:r>
          </a:p>
        </p:txBody>
      </p:sp>
      <p:grpSp>
        <p:nvGrpSpPr>
          <p:cNvPr id="305156" name="Group 28"/>
          <p:cNvGrpSpPr>
            <a:grpSpLocks/>
          </p:cNvGrpSpPr>
          <p:nvPr/>
        </p:nvGrpSpPr>
        <p:grpSpPr bwMode="auto">
          <a:xfrm>
            <a:off x="7770813" y="1428750"/>
            <a:ext cx="784225" cy="668338"/>
            <a:chOff x="1043" y="2546"/>
            <a:chExt cx="869" cy="740"/>
          </a:xfrm>
        </p:grpSpPr>
        <p:sp>
          <p:nvSpPr>
            <p:cNvPr id="305163" name="Freeform 29"/>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5164" name="Freeform 30"/>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5165" name="Freeform 31"/>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5166" name="Freeform 32"/>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5167" name="AutoShape 33"/>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38100">
              <a:solidFill>
                <a:schemeClr val="tx1"/>
              </a:solidFill>
              <a:miter lim="800000"/>
              <a:headEnd/>
              <a:tailEnd/>
            </a:ln>
          </p:spPr>
          <p:txBody>
            <a:bodyPr wrap="none" anchor="ctr"/>
            <a:lstStyle/>
            <a:p>
              <a:endParaRPr lang="en-US" dirty="0">
                <a:latin typeface="Arial" pitchFamily="34" charset="0"/>
              </a:endParaRPr>
            </a:p>
          </p:txBody>
        </p:sp>
        <p:sp>
          <p:nvSpPr>
            <p:cNvPr id="305168" name="Rectangle 34"/>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05169" name="Freeform 35"/>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5170" name="Freeform 36"/>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05157" name="Text Box 38"/>
          <p:cNvSpPr txBox="1">
            <a:spLocks noChangeArrowheads="1"/>
          </p:cNvSpPr>
          <p:nvPr/>
        </p:nvSpPr>
        <p:spPr bwMode="auto">
          <a:xfrm>
            <a:off x="7837488" y="3906838"/>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800">
                <a:solidFill>
                  <a:schemeClr val="tx1"/>
                </a:solidFill>
                <a:latin typeface="Arial" charset="0"/>
              </a:rPr>
              <a:t>CS</a:t>
            </a:r>
          </a:p>
        </p:txBody>
      </p:sp>
      <p:sp>
        <p:nvSpPr>
          <p:cNvPr id="305158" name="Text Box 39"/>
          <p:cNvSpPr txBox="1">
            <a:spLocks noChangeArrowheads="1"/>
          </p:cNvSpPr>
          <p:nvPr/>
        </p:nvSpPr>
        <p:spPr bwMode="auto">
          <a:xfrm>
            <a:off x="7675563" y="2665413"/>
            <a:ext cx="903287" cy="461962"/>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a:t>
            </a:r>
            <a:endParaRPr lang="en-US" sz="2400" baseline="-25000">
              <a:solidFill>
                <a:schemeClr val="bg1"/>
              </a:solidFill>
              <a:latin typeface="Arial" charset="0"/>
            </a:endParaRPr>
          </a:p>
        </p:txBody>
      </p:sp>
      <p:sp>
        <p:nvSpPr>
          <p:cNvPr id="305159" name="Line 40"/>
          <p:cNvSpPr>
            <a:spLocks noChangeShapeType="1"/>
          </p:cNvSpPr>
          <p:nvPr/>
        </p:nvSpPr>
        <p:spPr bwMode="auto">
          <a:xfrm>
            <a:off x="8162925" y="2198688"/>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05160" name="Line 41"/>
          <p:cNvSpPr>
            <a:spLocks noChangeShapeType="1"/>
          </p:cNvSpPr>
          <p:nvPr/>
        </p:nvSpPr>
        <p:spPr bwMode="auto">
          <a:xfrm>
            <a:off x="8162925" y="3306763"/>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05161" name="Rectangle 44"/>
          <p:cNvSpPr>
            <a:spLocks noChangeArrowheads="1"/>
          </p:cNvSpPr>
          <p:nvPr/>
        </p:nvSpPr>
        <p:spPr bwMode="auto">
          <a:xfrm>
            <a:off x="7940675" y="1460500"/>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C</a:t>
            </a:r>
          </a:p>
        </p:txBody>
      </p:sp>
      <p:sp>
        <p:nvSpPr>
          <p:cNvPr id="305162" name="Text Box 45"/>
          <p:cNvSpPr txBox="1">
            <a:spLocks noChangeArrowheads="1"/>
          </p:cNvSpPr>
          <p:nvPr/>
        </p:nvSpPr>
        <p:spPr bwMode="auto">
          <a:xfrm>
            <a:off x="1031875" y="2393950"/>
            <a:ext cx="77597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buFontTx/>
              <a:buChar char="•"/>
            </a:pPr>
            <a:r>
              <a:rPr lang="en-US" sz="3200" b="0">
                <a:solidFill>
                  <a:schemeClr val="accent2"/>
                </a:solidFill>
                <a:latin typeface="Arial" charset="0"/>
              </a:rPr>
              <a:t>To show no algorithm exists:</a:t>
            </a:r>
          </a:p>
          <a:p>
            <a:pPr lvl="1" eaLnBrk="1" hangingPunct="1">
              <a:buFontTx/>
              <a:buChar char="•"/>
            </a:pPr>
            <a:r>
              <a:rPr lang="en-US" sz="3200" b="0">
                <a:solidFill>
                  <a:schemeClr val="accent2"/>
                </a:solidFill>
                <a:latin typeface="Arial" charset="0"/>
              </a:rPr>
              <a:t> </a:t>
            </a:r>
            <a:r>
              <a:rPr lang="en-US" sz="2800" b="0">
                <a:solidFill>
                  <a:schemeClr val="accent2"/>
                </a:solidFill>
                <a:latin typeface="Arial" charset="0"/>
              </a:rPr>
              <a:t>assume by way of contradiction </a:t>
            </a:r>
          </a:p>
          <a:p>
            <a:pPr lvl="1" eaLnBrk="1" hangingPunct="1"/>
            <a:r>
              <a:rPr lang="en-US" sz="2800" b="0">
                <a:solidFill>
                  <a:schemeClr val="accent2"/>
                </a:solidFill>
                <a:latin typeface="Arial" charset="0"/>
              </a:rPr>
              <a:t>   one does, </a:t>
            </a:r>
          </a:p>
          <a:p>
            <a:pPr lvl="1" eaLnBrk="1" hangingPunct="1">
              <a:buFontTx/>
              <a:buChar char="•"/>
            </a:pPr>
            <a:r>
              <a:rPr lang="en-US" sz="2800" b="0">
                <a:solidFill>
                  <a:schemeClr val="accent2"/>
                </a:solidFill>
                <a:latin typeface="Arial" charset="0"/>
              </a:rPr>
              <a:t> show a </a:t>
            </a:r>
            <a:r>
              <a:rPr lang="en-US" sz="2800">
                <a:solidFill>
                  <a:srgbClr val="FF3300"/>
                </a:solidFill>
                <a:latin typeface="Arial" charset="0"/>
              </a:rPr>
              <a:t>bad execution</a:t>
            </a:r>
            <a:r>
              <a:rPr lang="en-US" sz="2800" b="0">
                <a:solidFill>
                  <a:schemeClr val="accent2"/>
                </a:solidFill>
                <a:latin typeface="Arial" charset="0"/>
              </a:rPr>
              <a:t> that </a:t>
            </a:r>
          </a:p>
          <a:p>
            <a:pPr lvl="1" eaLnBrk="1" hangingPunct="1"/>
            <a:r>
              <a:rPr lang="en-US" sz="2800" b="0">
                <a:solidFill>
                  <a:schemeClr val="accent2"/>
                </a:solidFill>
                <a:latin typeface="Arial" charset="0"/>
              </a:rPr>
              <a:t>   violates properties: </a:t>
            </a:r>
          </a:p>
          <a:p>
            <a:pPr lvl="1" eaLnBrk="1" hangingPunct="1">
              <a:buFontTx/>
              <a:buChar char="•"/>
            </a:pPr>
            <a:r>
              <a:rPr lang="en-US" sz="2800" b="0">
                <a:solidFill>
                  <a:schemeClr val="accent2"/>
                </a:solidFill>
                <a:latin typeface="Arial" charset="0"/>
              </a:rPr>
              <a:t> in our case assume an alg for deadlock free mutual exclusion using &lt; </a:t>
            </a:r>
            <a:r>
              <a:rPr lang="en-US" sz="2800" b="0">
                <a:solidFill>
                  <a:schemeClr val="tx1"/>
                </a:solidFill>
                <a:latin typeface="Arial" charset="0"/>
              </a:rPr>
              <a:t>N</a:t>
            </a:r>
            <a:r>
              <a:rPr lang="en-US" sz="2800" b="0">
                <a:solidFill>
                  <a:schemeClr val="accent2"/>
                </a:solidFill>
                <a:latin typeface="Arial" charset="0"/>
              </a:rPr>
              <a:t> registers</a:t>
            </a:r>
          </a:p>
        </p:txBody>
      </p:sp>
    </p:spTree>
  </p:cSld>
  <p:clrMapOvr>
    <a:masterClrMapping/>
  </p:clrMapOvr>
  <p:transition spd="slow"/>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072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6E4B104-9DC0-294A-81CC-CDDBC5BA5CB9}" type="slidenum">
              <a:rPr lang="ar-SA" sz="1400" b="0">
                <a:solidFill>
                  <a:schemeClr val="tx1"/>
                </a:solidFill>
                <a:latin typeface="Arial" charset="0"/>
                <a:cs typeface="Arial" charset="0"/>
              </a:rPr>
              <a:pPr/>
              <a:t>149</a:t>
            </a:fld>
            <a:endParaRPr lang="en-US" sz="1400" b="0">
              <a:solidFill>
                <a:schemeClr val="tx1"/>
              </a:solidFill>
              <a:latin typeface="Arial" charset="0"/>
              <a:cs typeface="Arial" charset="0"/>
            </a:endParaRPr>
          </a:p>
        </p:txBody>
      </p:sp>
      <p:sp>
        <p:nvSpPr>
          <p:cNvPr id="307203" name="Rectangle 2"/>
          <p:cNvSpPr>
            <a:spLocks noGrp="1" noChangeArrowheads="1"/>
          </p:cNvSpPr>
          <p:nvPr>
            <p:ph type="title"/>
          </p:nvPr>
        </p:nvSpPr>
        <p:spPr>
          <a:xfrm>
            <a:off x="612775" y="217488"/>
            <a:ext cx="8048625" cy="1143000"/>
          </a:xfrm>
        </p:spPr>
        <p:txBody>
          <a:bodyPr/>
          <a:lstStyle/>
          <a:p>
            <a:r>
              <a:rPr lang="en-US" sz="4000">
                <a:latin typeface="Arial" charset="0"/>
              </a:rPr>
              <a:t>Proof: Need N-MRSW Registers</a:t>
            </a:r>
          </a:p>
        </p:txBody>
      </p:sp>
      <p:sp>
        <p:nvSpPr>
          <p:cNvPr id="307204" name="Text Box 3"/>
          <p:cNvSpPr txBox="1">
            <a:spLocks noChangeArrowheads="1"/>
          </p:cNvSpPr>
          <p:nvPr/>
        </p:nvSpPr>
        <p:spPr bwMode="auto">
          <a:xfrm>
            <a:off x="933450" y="1300163"/>
            <a:ext cx="7410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800">
                <a:solidFill>
                  <a:schemeClr val="accent2"/>
                </a:solidFill>
                <a:latin typeface="Arial" charset="0"/>
              </a:rPr>
              <a:t>Each thread must write to some register</a:t>
            </a:r>
            <a:r>
              <a:rPr lang="en-US" sz="2800">
                <a:solidFill>
                  <a:schemeClr val="tx1"/>
                </a:solidFill>
                <a:latin typeface="Arial" charset="0"/>
              </a:rPr>
              <a:t> </a:t>
            </a:r>
          </a:p>
        </p:txBody>
      </p:sp>
      <p:sp>
        <p:nvSpPr>
          <p:cNvPr id="145414" name="Text Box 4"/>
          <p:cNvSpPr txBox="1">
            <a:spLocks noChangeArrowheads="1"/>
          </p:cNvSpPr>
          <p:nvPr/>
        </p:nvSpPr>
        <p:spPr bwMode="auto">
          <a:xfrm>
            <a:off x="847725" y="5341938"/>
            <a:ext cx="7324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eaLnBrk="1" hangingPunct="1"/>
            <a:r>
              <a:rPr lang="en-US" sz="2800" dirty="0">
                <a:solidFill>
                  <a:schemeClr val="accent2"/>
                </a:solidFill>
                <a:latin typeface="Arial" charset="0"/>
              </a:rPr>
              <a:t>…</a:t>
            </a:r>
            <a:r>
              <a:rPr lang="en-US" sz="2800" dirty="0" smtClean="0">
                <a:solidFill>
                  <a:schemeClr val="accent2"/>
                </a:solidFill>
                <a:latin typeface="Arial" charset="0"/>
              </a:rPr>
              <a:t>can</a:t>
            </a:r>
            <a:r>
              <a:rPr lang="fr-FR" altLang="ja-JP" sz="2800" dirty="0" smtClean="0">
                <a:solidFill>
                  <a:schemeClr val="accent2"/>
                </a:solidFill>
                <a:latin typeface="Arial" charset="0"/>
              </a:rPr>
              <a:t>'</a:t>
            </a:r>
            <a:r>
              <a:rPr lang="en-US" altLang="ja-JP" sz="2800" dirty="0" smtClean="0">
                <a:solidFill>
                  <a:schemeClr val="accent2"/>
                </a:solidFill>
                <a:latin typeface="Arial" charset="0"/>
              </a:rPr>
              <a:t>t </a:t>
            </a:r>
            <a:r>
              <a:rPr lang="en-US" altLang="ja-JP" sz="2800" dirty="0">
                <a:solidFill>
                  <a:schemeClr val="accent2"/>
                </a:solidFill>
                <a:latin typeface="Arial" charset="0"/>
              </a:rPr>
              <a:t>tell whether </a:t>
            </a:r>
            <a:r>
              <a:rPr lang="en-US" altLang="ja-JP" sz="2800" dirty="0">
                <a:solidFill>
                  <a:srgbClr val="FF0000"/>
                </a:solidFill>
                <a:latin typeface="Arial" charset="0"/>
              </a:rPr>
              <a:t>A</a:t>
            </a:r>
            <a:r>
              <a:rPr lang="en-US" altLang="ja-JP" sz="2800" dirty="0">
                <a:solidFill>
                  <a:schemeClr val="accent2"/>
                </a:solidFill>
                <a:latin typeface="Arial" charset="0"/>
              </a:rPr>
              <a:t> is in critical section</a:t>
            </a:r>
            <a:r>
              <a:rPr lang="en-US" altLang="ja-JP" sz="2800" dirty="0">
                <a:solidFill>
                  <a:schemeClr val="tx1"/>
                </a:solidFill>
                <a:latin typeface="Arial" charset="0"/>
              </a:rPr>
              <a:t> </a:t>
            </a:r>
            <a:endParaRPr lang="en-US" sz="2800" dirty="0">
              <a:solidFill>
                <a:schemeClr val="tx1"/>
              </a:solidFill>
              <a:latin typeface="Arial" charset="0"/>
            </a:endParaRPr>
          </a:p>
        </p:txBody>
      </p:sp>
      <p:sp>
        <p:nvSpPr>
          <p:cNvPr id="140295" name="Text Box 5"/>
          <p:cNvSpPr txBox="1">
            <a:spLocks noChangeArrowheads="1"/>
          </p:cNvSpPr>
          <p:nvPr/>
        </p:nvSpPr>
        <p:spPr bwMode="auto">
          <a:xfrm>
            <a:off x="3830638" y="3351213"/>
            <a:ext cx="903287" cy="461962"/>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a:t>
            </a:r>
            <a:endParaRPr lang="en-US" sz="2400" baseline="-25000">
              <a:solidFill>
                <a:schemeClr val="bg1"/>
              </a:solidFill>
              <a:latin typeface="Arial" charset="0"/>
            </a:endParaRPr>
          </a:p>
        </p:txBody>
      </p:sp>
      <p:sp>
        <p:nvSpPr>
          <p:cNvPr id="140296" name="Line 6"/>
          <p:cNvSpPr>
            <a:spLocks noChangeShapeType="1"/>
          </p:cNvSpPr>
          <p:nvPr/>
        </p:nvSpPr>
        <p:spPr bwMode="auto">
          <a:xfrm>
            <a:off x="4318000" y="2892425"/>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40297" name="Line 7"/>
          <p:cNvSpPr>
            <a:spLocks noChangeShapeType="1"/>
          </p:cNvSpPr>
          <p:nvPr/>
        </p:nvSpPr>
        <p:spPr bwMode="auto">
          <a:xfrm>
            <a:off x="4318000" y="40005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40298" name="Line 8"/>
          <p:cNvSpPr>
            <a:spLocks noChangeShapeType="1"/>
          </p:cNvSpPr>
          <p:nvPr/>
        </p:nvSpPr>
        <p:spPr bwMode="auto">
          <a:xfrm>
            <a:off x="2352675" y="2933700"/>
            <a:ext cx="0" cy="1447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40299" name="Text Box 9"/>
          <p:cNvSpPr txBox="1">
            <a:spLocks noChangeArrowheads="1"/>
          </p:cNvSpPr>
          <p:nvPr/>
        </p:nvSpPr>
        <p:spPr bwMode="auto">
          <a:xfrm>
            <a:off x="1951038" y="46005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rgbClr val="FF0000"/>
                </a:solidFill>
                <a:latin typeface="Arial" charset="0"/>
              </a:rPr>
              <a:t>CS</a:t>
            </a:r>
          </a:p>
        </p:txBody>
      </p:sp>
      <p:grpSp>
        <p:nvGrpSpPr>
          <p:cNvPr id="307211" name="Group 10"/>
          <p:cNvGrpSpPr>
            <a:grpSpLocks/>
          </p:cNvGrpSpPr>
          <p:nvPr/>
        </p:nvGrpSpPr>
        <p:grpSpPr bwMode="auto">
          <a:xfrm>
            <a:off x="1960563" y="2122488"/>
            <a:ext cx="784225" cy="668337"/>
            <a:chOff x="1043" y="2546"/>
            <a:chExt cx="869" cy="740"/>
          </a:xfrm>
        </p:grpSpPr>
        <p:sp>
          <p:nvSpPr>
            <p:cNvPr id="307238" name="Freeform 11"/>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7239" name="Freeform 12"/>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7240" name="Freeform 13"/>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7241" name="Freeform 14"/>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7242" name="AutoShape 15"/>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307243" name="Rectangle 16"/>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07244" name="Freeform 17"/>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7245" name="Freeform 18"/>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grpSp>
        <p:nvGrpSpPr>
          <p:cNvPr id="307212" name="Group 19"/>
          <p:cNvGrpSpPr>
            <a:grpSpLocks/>
          </p:cNvGrpSpPr>
          <p:nvPr/>
        </p:nvGrpSpPr>
        <p:grpSpPr bwMode="auto">
          <a:xfrm>
            <a:off x="3925888" y="2122488"/>
            <a:ext cx="784225" cy="668337"/>
            <a:chOff x="1043" y="2546"/>
            <a:chExt cx="869" cy="740"/>
          </a:xfrm>
        </p:grpSpPr>
        <p:sp>
          <p:nvSpPr>
            <p:cNvPr id="307230" name="Freeform 20"/>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7231" name="Freeform 21"/>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7232" name="Freeform 22"/>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7233" name="Freeform 23"/>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7234" name="AutoShape 24"/>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307235" name="Rectangle 25"/>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07236" name="Freeform 26"/>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7237" name="Freeform 27"/>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grpSp>
        <p:nvGrpSpPr>
          <p:cNvPr id="307213" name="Group 28"/>
          <p:cNvGrpSpPr>
            <a:grpSpLocks/>
          </p:cNvGrpSpPr>
          <p:nvPr/>
        </p:nvGrpSpPr>
        <p:grpSpPr bwMode="auto">
          <a:xfrm>
            <a:off x="6303963" y="2122488"/>
            <a:ext cx="784225" cy="668337"/>
            <a:chOff x="1043" y="2546"/>
            <a:chExt cx="869" cy="740"/>
          </a:xfrm>
        </p:grpSpPr>
        <p:sp>
          <p:nvSpPr>
            <p:cNvPr id="307222" name="Freeform 29"/>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7223" name="Freeform 30"/>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7224" name="Freeform 31"/>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7225" name="Freeform 32"/>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7226" name="AutoShape 33"/>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38100">
              <a:solidFill>
                <a:schemeClr val="tx1"/>
              </a:solidFill>
              <a:miter lim="800000"/>
              <a:headEnd/>
              <a:tailEnd/>
            </a:ln>
          </p:spPr>
          <p:txBody>
            <a:bodyPr wrap="none" anchor="ctr"/>
            <a:lstStyle/>
            <a:p>
              <a:endParaRPr lang="en-US" dirty="0">
                <a:latin typeface="Arial" pitchFamily="34" charset="0"/>
              </a:endParaRPr>
            </a:p>
          </p:txBody>
        </p:sp>
        <p:sp>
          <p:nvSpPr>
            <p:cNvPr id="307227" name="Rectangle 34"/>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07228" name="Freeform 35"/>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07229" name="Freeform 36"/>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140303" name="Text Box 37"/>
          <p:cNvSpPr txBox="1">
            <a:spLocks noChangeArrowheads="1"/>
          </p:cNvSpPr>
          <p:nvPr/>
        </p:nvSpPr>
        <p:spPr bwMode="auto">
          <a:xfrm>
            <a:off x="3992563" y="46005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800">
                <a:solidFill>
                  <a:schemeClr val="tx1"/>
                </a:solidFill>
                <a:latin typeface="Arial" charset="0"/>
              </a:rPr>
              <a:t>CS</a:t>
            </a:r>
          </a:p>
        </p:txBody>
      </p:sp>
      <p:sp>
        <p:nvSpPr>
          <p:cNvPr id="140304" name="Text Box 38"/>
          <p:cNvSpPr txBox="1">
            <a:spLocks noChangeArrowheads="1"/>
          </p:cNvSpPr>
          <p:nvPr/>
        </p:nvSpPr>
        <p:spPr bwMode="auto">
          <a:xfrm>
            <a:off x="6370638" y="46005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800">
                <a:solidFill>
                  <a:schemeClr val="tx1"/>
                </a:solidFill>
                <a:latin typeface="Arial" charset="0"/>
              </a:rPr>
              <a:t>CS</a:t>
            </a:r>
          </a:p>
        </p:txBody>
      </p:sp>
      <p:sp>
        <p:nvSpPr>
          <p:cNvPr id="140305" name="Text Box 39"/>
          <p:cNvSpPr txBox="1">
            <a:spLocks noChangeArrowheads="1"/>
          </p:cNvSpPr>
          <p:nvPr/>
        </p:nvSpPr>
        <p:spPr bwMode="auto">
          <a:xfrm>
            <a:off x="6208713" y="3359150"/>
            <a:ext cx="903287" cy="461963"/>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a:t>
            </a:r>
            <a:endParaRPr lang="en-US" sz="2400" baseline="-25000">
              <a:solidFill>
                <a:schemeClr val="bg1"/>
              </a:solidFill>
              <a:latin typeface="Arial" charset="0"/>
            </a:endParaRPr>
          </a:p>
        </p:txBody>
      </p:sp>
      <p:sp>
        <p:nvSpPr>
          <p:cNvPr id="140306" name="Line 40"/>
          <p:cNvSpPr>
            <a:spLocks noChangeShapeType="1"/>
          </p:cNvSpPr>
          <p:nvPr/>
        </p:nvSpPr>
        <p:spPr bwMode="auto">
          <a:xfrm>
            <a:off x="6696075" y="2892425"/>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40307" name="Line 41"/>
          <p:cNvSpPr>
            <a:spLocks noChangeShapeType="1"/>
          </p:cNvSpPr>
          <p:nvPr/>
        </p:nvSpPr>
        <p:spPr bwMode="auto">
          <a:xfrm>
            <a:off x="6696075" y="40005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07219" name="Rectangle 42"/>
          <p:cNvSpPr>
            <a:spLocks noChangeArrowheads="1"/>
          </p:cNvSpPr>
          <p:nvPr/>
        </p:nvSpPr>
        <p:spPr bwMode="auto">
          <a:xfrm>
            <a:off x="2130425" y="21542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sp>
        <p:nvSpPr>
          <p:cNvPr id="307220" name="Rectangle 43"/>
          <p:cNvSpPr>
            <a:spLocks noChangeArrowheads="1"/>
          </p:cNvSpPr>
          <p:nvPr/>
        </p:nvSpPr>
        <p:spPr bwMode="auto">
          <a:xfrm>
            <a:off x="4095750" y="216852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07221" name="Rectangle 44"/>
          <p:cNvSpPr>
            <a:spLocks noChangeArrowheads="1"/>
          </p:cNvSpPr>
          <p:nvPr/>
        </p:nvSpPr>
        <p:spPr bwMode="auto">
          <a:xfrm>
            <a:off x="6473825" y="2154238"/>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C</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02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02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02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03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030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030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03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030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5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p:bldP spid="140295" grpId="0" animBg="1"/>
      <p:bldP spid="140296" grpId="0" animBg="1"/>
      <p:bldP spid="140297" grpId="0" animBg="1"/>
      <p:bldP spid="140298" grpId="0" animBg="1"/>
      <p:bldP spid="140299" grpId="0"/>
      <p:bldP spid="140303" grpId="0"/>
      <p:bldP spid="140304" grpId="0"/>
      <p:bldP spid="140305" grpId="0" animBg="1"/>
      <p:bldP spid="140306" grpId="0" animBg="1"/>
      <p:bldP spid="14030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89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C4DC4BD-2BE8-784C-AD67-4D9747E6B8BB}" type="slidenum">
              <a:rPr lang="ar-SA" sz="1400" b="0">
                <a:solidFill>
                  <a:schemeClr val="tx1"/>
                </a:solidFill>
                <a:latin typeface="Arial" charset="0"/>
                <a:cs typeface="Arial" charset="0"/>
              </a:rPr>
              <a:pPr/>
              <a:t>15</a:t>
            </a:fld>
            <a:endParaRPr lang="en-US" sz="1400" b="0">
              <a:solidFill>
                <a:schemeClr val="tx1"/>
              </a:solidFill>
              <a:latin typeface="Arial" charset="0"/>
              <a:cs typeface="Arial" charset="0"/>
            </a:endParaRPr>
          </a:p>
        </p:txBody>
      </p:sp>
      <p:pic>
        <p:nvPicPr>
          <p:cNvPr id="38915"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2"/>
          <p:cNvSpPr>
            <a:spLocks noGrp="1" noChangeArrowheads="1"/>
          </p:cNvSpPr>
          <p:nvPr>
            <p:ph type="title"/>
          </p:nvPr>
        </p:nvSpPr>
        <p:spPr/>
        <p:txBody>
          <a:bodyPr/>
          <a:lstStyle/>
          <a:p>
            <a:r>
              <a:rPr lang="en-US">
                <a:latin typeface="Arial" charset="0"/>
              </a:rPr>
              <a:t>States</a:t>
            </a:r>
          </a:p>
        </p:txBody>
      </p:sp>
      <p:sp>
        <p:nvSpPr>
          <p:cNvPr id="38917" name="Rectangle 3"/>
          <p:cNvSpPr>
            <a:spLocks noGrp="1" noChangeArrowheads="1"/>
          </p:cNvSpPr>
          <p:nvPr>
            <p:ph type="body" idx="1"/>
          </p:nvPr>
        </p:nvSpPr>
        <p:spPr/>
        <p:txBody>
          <a:bodyPr/>
          <a:lstStyle/>
          <a:p>
            <a:r>
              <a:rPr lang="en-US">
                <a:latin typeface="Arial" charset="0"/>
              </a:rPr>
              <a:t>Thread State</a:t>
            </a:r>
          </a:p>
          <a:p>
            <a:pPr lvl="1"/>
            <a:r>
              <a:rPr lang="en-US">
                <a:latin typeface="Arial" charset="0"/>
                <a:cs typeface="Arial" charset="0"/>
              </a:rPr>
              <a:t>Program counter</a:t>
            </a:r>
          </a:p>
          <a:p>
            <a:pPr lvl="1"/>
            <a:r>
              <a:rPr lang="en-US">
                <a:latin typeface="Arial" charset="0"/>
                <a:cs typeface="Arial" charset="0"/>
              </a:rPr>
              <a:t>Local variables</a:t>
            </a:r>
          </a:p>
          <a:p>
            <a:r>
              <a:rPr lang="en-US">
                <a:latin typeface="Arial" charset="0"/>
              </a:rPr>
              <a:t>System state</a:t>
            </a:r>
          </a:p>
          <a:p>
            <a:pPr lvl="1"/>
            <a:r>
              <a:rPr lang="en-US">
                <a:latin typeface="Arial" charset="0"/>
                <a:cs typeface="Arial" charset="0"/>
              </a:rPr>
              <a:t>Object fields (shared variables)</a:t>
            </a:r>
          </a:p>
          <a:p>
            <a:pPr lvl="1"/>
            <a:r>
              <a:rPr lang="en-US">
                <a:latin typeface="Arial" charset="0"/>
                <a:cs typeface="Arial" charset="0"/>
              </a:rPr>
              <a:t>Union of thread states</a:t>
            </a:r>
          </a:p>
        </p:txBody>
      </p:sp>
    </p:spTree>
  </p:cSld>
  <p:clrMapOvr>
    <a:masterClrMapping/>
  </p:clrMapOvr>
  <p:transition spd="slow"/>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4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092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CB373A8-F19D-3E49-BF3B-F4B64A345449}" type="slidenum">
              <a:rPr lang="ar-SA" sz="1400" b="0">
                <a:solidFill>
                  <a:schemeClr val="tx1"/>
                </a:solidFill>
                <a:latin typeface="Arial" charset="0"/>
                <a:cs typeface="Arial" charset="0"/>
              </a:rPr>
              <a:pPr/>
              <a:t>150</a:t>
            </a:fld>
            <a:endParaRPr lang="en-US" sz="1400" b="0">
              <a:solidFill>
                <a:schemeClr val="tx1"/>
              </a:solidFill>
              <a:latin typeface="Arial" charset="0"/>
              <a:cs typeface="Arial" charset="0"/>
            </a:endParaRPr>
          </a:p>
        </p:txBody>
      </p:sp>
      <p:sp>
        <p:nvSpPr>
          <p:cNvPr id="309251" name="Rectangle 2"/>
          <p:cNvSpPr>
            <a:spLocks noGrp="1" noChangeArrowheads="1"/>
          </p:cNvSpPr>
          <p:nvPr>
            <p:ph type="title"/>
          </p:nvPr>
        </p:nvSpPr>
        <p:spPr/>
        <p:txBody>
          <a:bodyPr/>
          <a:lstStyle/>
          <a:p>
            <a:r>
              <a:rPr lang="en-US">
                <a:latin typeface="Arial" charset="0"/>
              </a:rPr>
              <a:t>Upper Bound</a:t>
            </a:r>
          </a:p>
        </p:txBody>
      </p:sp>
      <p:sp>
        <p:nvSpPr>
          <p:cNvPr id="309252" name="Rectangle 3"/>
          <p:cNvSpPr>
            <a:spLocks noGrp="1" noChangeArrowheads="1"/>
          </p:cNvSpPr>
          <p:nvPr>
            <p:ph type="body" idx="1"/>
          </p:nvPr>
        </p:nvSpPr>
        <p:spPr/>
        <p:txBody>
          <a:bodyPr/>
          <a:lstStyle/>
          <a:p>
            <a:r>
              <a:rPr lang="en-US" dirty="0">
                <a:latin typeface="Arial" charset="0"/>
              </a:rPr>
              <a:t>Bakery algorithm</a:t>
            </a:r>
          </a:p>
          <a:p>
            <a:pPr lvl="1"/>
            <a:r>
              <a:rPr lang="en-US" dirty="0">
                <a:latin typeface="Arial" charset="0"/>
                <a:cs typeface="Arial" charset="0"/>
              </a:rPr>
              <a:t>Uses </a:t>
            </a:r>
            <a:r>
              <a:rPr lang="en-US" b="1" dirty="0">
                <a:solidFill>
                  <a:schemeClr val="tx1"/>
                </a:solidFill>
                <a:latin typeface="Arial" charset="0"/>
                <a:cs typeface="Arial" charset="0"/>
              </a:rPr>
              <a:t>2N</a:t>
            </a:r>
            <a:r>
              <a:rPr lang="en-US" dirty="0">
                <a:latin typeface="Arial" charset="0"/>
                <a:cs typeface="Arial" charset="0"/>
              </a:rPr>
              <a:t> MRSW registers</a:t>
            </a:r>
          </a:p>
          <a:p>
            <a:r>
              <a:rPr lang="en-US" dirty="0">
                <a:latin typeface="Arial" charset="0"/>
              </a:rPr>
              <a:t>So the bound is (pretty) tight</a:t>
            </a:r>
          </a:p>
          <a:p>
            <a:r>
              <a:rPr lang="en-US" dirty="0">
                <a:latin typeface="Arial" charset="0"/>
              </a:rPr>
              <a:t>But what if we use MRMW registers?</a:t>
            </a:r>
          </a:p>
          <a:p>
            <a:pPr lvl="1"/>
            <a:r>
              <a:rPr lang="en-US" dirty="0">
                <a:latin typeface="Arial" charset="0"/>
                <a:cs typeface="Arial" charset="0"/>
              </a:rPr>
              <a:t>Like </a:t>
            </a:r>
            <a:r>
              <a:rPr lang="en-US" b="1" dirty="0">
                <a:solidFill>
                  <a:schemeClr val="tx1"/>
                </a:solidFill>
                <a:latin typeface="Courier New" pitchFamily="49" charset="0"/>
                <a:cs typeface="Courier New" pitchFamily="49" charset="0"/>
              </a:rPr>
              <a:t>victim[]</a:t>
            </a:r>
            <a:r>
              <a:rPr lang="en-US" dirty="0">
                <a:latin typeface="Courier New" pitchFamily="49" charset="0"/>
                <a:cs typeface="Courier New" pitchFamily="49" charset="0"/>
              </a:rPr>
              <a:t> </a:t>
            </a:r>
            <a:r>
              <a:rPr lang="en-US" dirty="0">
                <a:latin typeface="Arial" charset="0"/>
                <a:cs typeface="Arial" charset="0"/>
              </a:rPr>
              <a:t>?</a:t>
            </a:r>
          </a:p>
        </p:txBody>
      </p:sp>
    </p:spTree>
  </p:cSld>
  <p:clrMapOvr>
    <a:masterClrMapping/>
  </p:clrMapOvr>
  <p:transition spd="slow"/>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112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1A073FF-06E9-914B-AC89-E9CDC6757B08}" type="slidenum">
              <a:rPr lang="ar-SA" sz="1400" b="0">
                <a:solidFill>
                  <a:schemeClr val="tx1"/>
                </a:solidFill>
                <a:latin typeface="Arial" charset="0"/>
                <a:cs typeface="Arial" charset="0"/>
              </a:rPr>
              <a:pPr/>
              <a:t>151</a:t>
            </a:fld>
            <a:endParaRPr lang="en-US" sz="1400" b="0">
              <a:solidFill>
                <a:schemeClr val="tx1"/>
              </a:solidFill>
              <a:latin typeface="Arial" charset="0"/>
              <a:cs typeface="Arial" charset="0"/>
            </a:endParaRPr>
          </a:p>
        </p:txBody>
      </p:sp>
      <p:sp>
        <p:nvSpPr>
          <p:cNvPr id="311299" name="Rectangle 2"/>
          <p:cNvSpPr>
            <a:spLocks noGrp="1" noChangeArrowheads="1"/>
          </p:cNvSpPr>
          <p:nvPr>
            <p:ph type="title"/>
          </p:nvPr>
        </p:nvSpPr>
        <p:spPr/>
        <p:txBody>
          <a:bodyPr/>
          <a:lstStyle/>
          <a:p>
            <a:r>
              <a:rPr lang="en-US">
                <a:latin typeface="Arial" charset="0"/>
              </a:rPr>
              <a:t>Bad News Theorem</a:t>
            </a:r>
          </a:p>
        </p:txBody>
      </p:sp>
      <p:sp>
        <p:nvSpPr>
          <p:cNvPr id="311300" name="Rectangle 3"/>
          <p:cNvSpPr>
            <a:spLocks noChangeArrowheads="1"/>
          </p:cNvSpPr>
          <p:nvPr/>
        </p:nvSpPr>
        <p:spPr bwMode="auto">
          <a:xfrm>
            <a:off x="1122363" y="1970088"/>
            <a:ext cx="6773862"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0">
                <a:solidFill>
                  <a:schemeClr val="accent2"/>
                </a:solidFill>
                <a:latin typeface="Arial" charset="0"/>
              </a:rPr>
              <a:t>At least </a:t>
            </a:r>
            <a:r>
              <a:rPr lang="en-US" sz="3200" b="0">
                <a:solidFill>
                  <a:schemeClr val="tx1"/>
                </a:solidFill>
                <a:latin typeface="Arial" charset="0"/>
              </a:rPr>
              <a:t>N</a:t>
            </a:r>
            <a:r>
              <a:rPr lang="en-US" sz="3200" b="0">
                <a:solidFill>
                  <a:schemeClr val="accent2"/>
                </a:solidFill>
                <a:latin typeface="Arial" charset="0"/>
              </a:rPr>
              <a:t> MRMW multi-reader/</a:t>
            </a:r>
            <a:r>
              <a:rPr lang="en-US" sz="3200" b="0">
                <a:solidFill>
                  <a:srgbClr val="FF0000"/>
                </a:solidFill>
                <a:latin typeface="Arial" charset="0"/>
              </a:rPr>
              <a:t>multi-writer </a:t>
            </a:r>
            <a:r>
              <a:rPr lang="en-US" sz="3200" b="0">
                <a:solidFill>
                  <a:schemeClr val="accent2"/>
                </a:solidFill>
                <a:latin typeface="Arial" charset="0"/>
              </a:rPr>
              <a:t>registers are needed to solve deadlock-free mutual exclusion.</a:t>
            </a:r>
          </a:p>
        </p:txBody>
      </p:sp>
      <p:sp>
        <p:nvSpPr>
          <p:cNvPr id="311301" name="Text Box 4"/>
          <p:cNvSpPr txBox="1">
            <a:spLocks noChangeArrowheads="1"/>
          </p:cNvSpPr>
          <p:nvPr/>
        </p:nvSpPr>
        <p:spPr bwMode="auto">
          <a:xfrm>
            <a:off x="1319213" y="5049838"/>
            <a:ext cx="5553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dirty="0">
                <a:solidFill>
                  <a:schemeClr val="tx1"/>
                </a:solidFill>
                <a:latin typeface="Arial" charset="0"/>
              </a:rPr>
              <a:t>(So multiple writers </a:t>
            </a:r>
            <a:r>
              <a:rPr lang="en-US" sz="2800" dirty="0" smtClean="0">
                <a:solidFill>
                  <a:schemeClr val="tx1"/>
                </a:solidFill>
                <a:latin typeface="Arial" charset="0"/>
              </a:rPr>
              <a:t>don</a:t>
            </a:r>
            <a:r>
              <a:rPr lang="fr-FR" altLang="ja-JP" sz="2800" dirty="0" smtClean="0">
                <a:solidFill>
                  <a:schemeClr val="tx1"/>
                </a:solidFill>
                <a:latin typeface="Arial" charset="0"/>
              </a:rPr>
              <a:t>'</a:t>
            </a:r>
            <a:r>
              <a:rPr lang="en-US" altLang="ja-JP" sz="2800" dirty="0" smtClean="0">
                <a:solidFill>
                  <a:schemeClr val="tx1"/>
                </a:solidFill>
                <a:latin typeface="Arial" charset="0"/>
              </a:rPr>
              <a:t>t </a:t>
            </a:r>
            <a:r>
              <a:rPr lang="en-US" altLang="ja-JP" sz="2800" dirty="0">
                <a:solidFill>
                  <a:schemeClr val="tx1"/>
                </a:solidFill>
                <a:latin typeface="Arial" charset="0"/>
              </a:rPr>
              <a:t>help)</a:t>
            </a:r>
            <a:endParaRPr lang="en-US" sz="2800" dirty="0">
              <a:solidFill>
                <a:schemeClr val="tx1"/>
              </a:solidFill>
              <a:latin typeface="Arial" charset="0"/>
            </a:endParaRPr>
          </a:p>
        </p:txBody>
      </p:sp>
    </p:spTree>
  </p:cSld>
  <p:clrMapOvr>
    <a:masterClrMapping/>
  </p:clrMapOvr>
  <p:transition spd="slow"/>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133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F212C86-DC85-0F48-8D2E-5EA48A121CF5}" type="slidenum">
              <a:rPr lang="ar-SA" sz="1400" b="0">
                <a:solidFill>
                  <a:schemeClr val="tx1"/>
                </a:solidFill>
                <a:latin typeface="Arial" charset="0"/>
                <a:cs typeface="Arial" charset="0"/>
              </a:rPr>
              <a:pPr/>
              <a:t>152</a:t>
            </a:fld>
            <a:endParaRPr lang="en-US" sz="1400" b="0">
              <a:solidFill>
                <a:schemeClr val="tx1"/>
              </a:solidFill>
              <a:latin typeface="Arial" charset="0"/>
              <a:cs typeface="Arial" charset="0"/>
            </a:endParaRPr>
          </a:p>
        </p:txBody>
      </p:sp>
      <p:pic>
        <p:nvPicPr>
          <p:cNvPr id="31334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348" name="Rectangle 3"/>
          <p:cNvSpPr>
            <a:spLocks noGrp="1" noChangeArrowheads="1"/>
          </p:cNvSpPr>
          <p:nvPr>
            <p:ph type="title"/>
          </p:nvPr>
        </p:nvSpPr>
        <p:spPr>
          <a:xfrm>
            <a:off x="366713" y="304800"/>
            <a:ext cx="8585200" cy="1143000"/>
          </a:xfrm>
        </p:spPr>
        <p:txBody>
          <a:bodyPr/>
          <a:lstStyle/>
          <a:p>
            <a:r>
              <a:rPr lang="en-US">
                <a:latin typeface="Arial" charset="0"/>
              </a:rPr>
              <a:t>Theorem (For 2 Threads)</a:t>
            </a:r>
          </a:p>
        </p:txBody>
      </p:sp>
      <p:sp>
        <p:nvSpPr>
          <p:cNvPr id="313349" name="Text Box 4"/>
          <p:cNvSpPr txBox="1">
            <a:spLocks noChangeArrowheads="1"/>
          </p:cNvSpPr>
          <p:nvPr/>
        </p:nvSpPr>
        <p:spPr bwMode="auto">
          <a:xfrm>
            <a:off x="976313" y="1581150"/>
            <a:ext cx="7265987"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3200" b="0">
                <a:solidFill>
                  <a:schemeClr val="tx1"/>
                </a:solidFill>
                <a:latin typeface="Arial" charset="0"/>
              </a:rPr>
              <a:t>Theorem:</a:t>
            </a:r>
            <a:r>
              <a:rPr lang="en-US" sz="3200" b="0">
                <a:latin typeface="Arial" charset="0"/>
              </a:rPr>
              <a:t> Deadlock-free mutual exclusion for </a:t>
            </a:r>
            <a:r>
              <a:rPr lang="en-US" sz="3200" b="0">
                <a:solidFill>
                  <a:schemeClr val="tx1"/>
                </a:solidFill>
                <a:latin typeface="Arial" charset="0"/>
              </a:rPr>
              <a:t>2</a:t>
            </a:r>
            <a:r>
              <a:rPr lang="en-US" sz="3200" b="0">
                <a:latin typeface="Arial" charset="0"/>
              </a:rPr>
              <a:t> threads requires at least </a:t>
            </a:r>
            <a:r>
              <a:rPr lang="en-US" sz="3200" b="0">
                <a:solidFill>
                  <a:schemeClr val="tx1"/>
                </a:solidFill>
                <a:latin typeface="Arial" charset="0"/>
              </a:rPr>
              <a:t>2</a:t>
            </a:r>
            <a:r>
              <a:rPr lang="en-US" sz="3200" b="0">
                <a:latin typeface="Arial" charset="0"/>
              </a:rPr>
              <a:t> multi-reader multi-writer registers</a:t>
            </a:r>
          </a:p>
          <a:p>
            <a:pPr eaLnBrk="1" hangingPunct="1"/>
            <a:endParaRPr lang="en-US" sz="3200" b="0">
              <a:latin typeface="Arial" charset="0"/>
            </a:endParaRPr>
          </a:p>
          <a:p>
            <a:pPr eaLnBrk="1" hangingPunct="1"/>
            <a:r>
              <a:rPr lang="en-US" sz="3200" b="0">
                <a:solidFill>
                  <a:schemeClr val="tx1"/>
                </a:solidFill>
                <a:latin typeface="Arial" charset="0"/>
              </a:rPr>
              <a:t>Proof:</a:t>
            </a:r>
            <a:r>
              <a:rPr lang="en-US" sz="3200" b="0">
                <a:latin typeface="Arial" charset="0"/>
              </a:rPr>
              <a:t> assume one register suffices and derive a contradiction</a:t>
            </a:r>
            <a:endParaRPr lang="en-US" sz="3200">
              <a:solidFill>
                <a:schemeClr val="tx1"/>
              </a:solidFill>
              <a:latin typeface="Arial" charset="0"/>
            </a:endParaRPr>
          </a:p>
        </p:txBody>
      </p:sp>
    </p:spTree>
  </p:cSld>
  <p:clrMapOvr>
    <a:masterClrMapping/>
  </p:clrMapOvr>
  <p:transition spd="slow"/>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153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2BD9B7D-7893-3A44-98A5-00CE0635CD8B}" type="slidenum">
              <a:rPr lang="ar-SA" sz="1400" b="0">
                <a:solidFill>
                  <a:schemeClr val="tx1"/>
                </a:solidFill>
                <a:latin typeface="Arial" charset="0"/>
                <a:cs typeface="Arial" charset="0"/>
              </a:rPr>
              <a:pPr/>
              <a:t>153</a:t>
            </a:fld>
            <a:endParaRPr lang="en-US" sz="1400" b="0">
              <a:solidFill>
                <a:schemeClr val="tx1"/>
              </a:solidFill>
              <a:latin typeface="Arial" charset="0"/>
              <a:cs typeface="Arial" charset="0"/>
            </a:endParaRPr>
          </a:p>
        </p:txBody>
      </p:sp>
      <p:sp>
        <p:nvSpPr>
          <p:cNvPr id="315395" name="Rectangle 2"/>
          <p:cNvSpPr>
            <a:spLocks noGrp="1" noChangeArrowheads="1"/>
          </p:cNvSpPr>
          <p:nvPr>
            <p:ph type="title"/>
          </p:nvPr>
        </p:nvSpPr>
        <p:spPr>
          <a:xfrm>
            <a:off x="671513" y="219075"/>
            <a:ext cx="7772400" cy="1143000"/>
          </a:xfrm>
        </p:spPr>
        <p:txBody>
          <a:bodyPr/>
          <a:lstStyle/>
          <a:p>
            <a:r>
              <a:rPr lang="en-US" sz="4000">
                <a:latin typeface="Arial" charset="0"/>
              </a:rPr>
              <a:t>Two Thread Execution</a:t>
            </a:r>
          </a:p>
        </p:txBody>
      </p:sp>
      <p:sp>
        <p:nvSpPr>
          <p:cNvPr id="315396" name="Rectangle 3"/>
          <p:cNvSpPr>
            <a:spLocks noGrp="1" noChangeArrowheads="1"/>
          </p:cNvSpPr>
          <p:nvPr>
            <p:ph type="body" idx="1"/>
          </p:nvPr>
        </p:nvSpPr>
        <p:spPr>
          <a:xfrm>
            <a:off x="727075" y="4924425"/>
            <a:ext cx="7772400" cy="1254125"/>
          </a:xfrm>
        </p:spPr>
        <p:txBody>
          <a:bodyPr/>
          <a:lstStyle/>
          <a:p>
            <a:r>
              <a:rPr lang="en-US">
                <a:latin typeface="Arial" charset="0"/>
              </a:rPr>
              <a:t>Threads run, reading and writing </a:t>
            </a:r>
            <a:r>
              <a:rPr lang="en-US">
                <a:solidFill>
                  <a:schemeClr val="tx1"/>
                </a:solidFill>
                <a:latin typeface="Arial" charset="0"/>
              </a:rPr>
              <a:t>R</a:t>
            </a:r>
          </a:p>
          <a:p>
            <a:r>
              <a:rPr lang="en-US">
                <a:latin typeface="Arial" charset="0"/>
              </a:rPr>
              <a:t>Deadlock free so at least one gets in</a:t>
            </a:r>
          </a:p>
        </p:txBody>
      </p:sp>
      <p:grpSp>
        <p:nvGrpSpPr>
          <p:cNvPr id="315397" name="Group 5"/>
          <p:cNvGrpSpPr>
            <a:grpSpLocks/>
          </p:cNvGrpSpPr>
          <p:nvPr/>
        </p:nvGrpSpPr>
        <p:grpSpPr bwMode="auto">
          <a:xfrm>
            <a:off x="5275263" y="1330325"/>
            <a:ext cx="784225" cy="668338"/>
            <a:chOff x="1043" y="2546"/>
            <a:chExt cx="869" cy="740"/>
          </a:xfrm>
        </p:grpSpPr>
        <p:sp>
          <p:nvSpPr>
            <p:cNvPr id="315418" name="Freeform 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5419" name="Freeform 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5420" name="Freeform 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5421" name="Freeform 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5422" name="AutoShape 1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315423" name="Rectangle 11"/>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15424" name="Freeform 1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5425" name="Freeform 1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15398" name="Rectangle 14"/>
          <p:cNvSpPr>
            <a:spLocks noChangeArrowheads="1"/>
          </p:cNvSpPr>
          <p:nvPr/>
        </p:nvSpPr>
        <p:spPr bwMode="auto">
          <a:xfrm>
            <a:off x="5446713" y="1404938"/>
            <a:ext cx="442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15399" name="Line 27"/>
          <p:cNvSpPr>
            <a:spLocks noChangeShapeType="1"/>
          </p:cNvSpPr>
          <p:nvPr/>
        </p:nvSpPr>
        <p:spPr bwMode="auto">
          <a:xfrm>
            <a:off x="3322638" y="2105025"/>
            <a:ext cx="595312" cy="846138"/>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grpSp>
        <p:nvGrpSpPr>
          <p:cNvPr id="315400" name="Group 28"/>
          <p:cNvGrpSpPr>
            <a:grpSpLocks/>
          </p:cNvGrpSpPr>
          <p:nvPr/>
        </p:nvGrpSpPr>
        <p:grpSpPr bwMode="auto">
          <a:xfrm>
            <a:off x="2930525" y="1328738"/>
            <a:ext cx="784225" cy="668337"/>
            <a:chOff x="1215" y="1131"/>
            <a:chExt cx="494" cy="421"/>
          </a:xfrm>
        </p:grpSpPr>
        <p:grpSp>
          <p:nvGrpSpPr>
            <p:cNvPr id="315408" name="Group 29"/>
            <p:cNvGrpSpPr>
              <a:grpSpLocks/>
            </p:cNvGrpSpPr>
            <p:nvPr/>
          </p:nvGrpSpPr>
          <p:grpSpPr bwMode="auto">
            <a:xfrm>
              <a:off x="1215" y="1131"/>
              <a:ext cx="494" cy="421"/>
              <a:chOff x="1043" y="2546"/>
              <a:chExt cx="869" cy="740"/>
            </a:xfrm>
          </p:grpSpPr>
          <p:sp>
            <p:nvSpPr>
              <p:cNvPr id="315410" name="Freeform 30"/>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5411" name="Freeform 31"/>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5412" name="Freeform 32"/>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5413" name="Freeform 33"/>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5414" name="AutoShape 34"/>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315415" name="Rectangle 35"/>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15416" name="Freeform 36"/>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5417" name="Freeform 37"/>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15409" name="Rectangle 38"/>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15401" name="Line 39"/>
          <p:cNvSpPr>
            <a:spLocks noChangeShapeType="1"/>
          </p:cNvSpPr>
          <p:nvPr/>
        </p:nvSpPr>
        <p:spPr bwMode="auto">
          <a:xfrm flipH="1">
            <a:off x="5102225" y="2106613"/>
            <a:ext cx="566738" cy="788987"/>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15402" name="Text Box 41"/>
          <p:cNvSpPr txBox="1">
            <a:spLocks noChangeArrowheads="1"/>
          </p:cNvSpPr>
          <p:nvPr/>
        </p:nvSpPr>
        <p:spPr bwMode="auto">
          <a:xfrm>
            <a:off x="5359400" y="43211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chemeClr val="accent2"/>
                </a:solidFill>
                <a:latin typeface="Arial" charset="0"/>
              </a:rPr>
              <a:t>CS</a:t>
            </a:r>
          </a:p>
        </p:txBody>
      </p:sp>
      <p:sp>
        <p:nvSpPr>
          <p:cNvPr id="315403" name="Line 42"/>
          <p:cNvSpPr>
            <a:spLocks noChangeShapeType="1"/>
          </p:cNvSpPr>
          <p:nvPr/>
        </p:nvSpPr>
        <p:spPr bwMode="auto">
          <a:xfrm>
            <a:off x="5083175" y="3770313"/>
            <a:ext cx="392113" cy="4699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15404" name="Text Box 45"/>
          <p:cNvSpPr txBox="1">
            <a:spLocks noChangeArrowheads="1"/>
          </p:cNvSpPr>
          <p:nvPr/>
        </p:nvSpPr>
        <p:spPr bwMode="auto">
          <a:xfrm>
            <a:off x="3876675" y="3094038"/>
            <a:ext cx="1376363" cy="461962"/>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endParaRPr lang="en-US" sz="2400" baseline="-25000">
              <a:solidFill>
                <a:schemeClr val="bg1"/>
              </a:solidFill>
              <a:latin typeface="Arial" charset="0"/>
            </a:endParaRPr>
          </a:p>
        </p:txBody>
      </p:sp>
      <p:sp>
        <p:nvSpPr>
          <p:cNvPr id="315405" name="Text Box 46"/>
          <p:cNvSpPr txBox="1">
            <a:spLocks noChangeArrowheads="1"/>
          </p:cNvSpPr>
          <p:nvPr/>
        </p:nvSpPr>
        <p:spPr bwMode="auto">
          <a:xfrm>
            <a:off x="2986088" y="43211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rgbClr val="FF0000"/>
                </a:solidFill>
                <a:latin typeface="Arial" charset="0"/>
              </a:rPr>
              <a:t>CS</a:t>
            </a:r>
          </a:p>
        </p:txBody>
      </p:sp>
      <p:sp>
        <p:nvSpPr>
          <p:cNvPr id="315406" name="Line 47"/>
          <p:cNvSpPr>
            <a:spLocks noChangeShapeType="1"/>
          </p:cNvSpPr>
          <p:nvPr/>
        </p:nvSpPr>
        <p:spPr bwMode="auto">
          <a:xfrm flipH="1">
            <a:off x="3463925" y="3748088"/>
            <a:ext cx="466725" cy="484187"/>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15407" name="Text Box 48"/>
          <p:cNvSpPr txBox="1">
            <a:spLocks noChangeArrowheads="1"/>
          </p:cNvSpPr>
          <p:nvPr/>
        </p:nvSpPr>
        <p:spPr bwMode="auto">
          <a:xfrm>
            <a:off x="5480050" y="3030538"/>
            <a:ext cx="517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3600">
                <a:solidFill>
                  <a:schemeClr val="tx1"/>
                </a:solidFill>
                <a:latin typeface="Arial" charset="0"/>
              </a:rPr>
              <a:t>R</a:t>
            </a:r>
          </a:p>
        </p:txBody>
      </p:sp>
    </p:spTree>
  </p:cSld>
  <p:clrMapOvr>
    <a:masterClrMapping/>
  </p:clrMapOvr>
  <p:transition spd="slow"/>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174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9DA9E81E-C967-904C-A294-F43E96FA340A}" type="slidenum">
              <a:rPr lang="ar-SA" sz="1400" b="0">
                <a:solidFill>
                  <a:schemeClr val="tx1"/>
                </a:solidFill>
                <a:latin typeface="Arial" charset="0"/>
                <a:cs typeface="Arial" charset="0"/>
              </a:rPr>
              <a:pPr/>
              <a:t>154</a:t>
            </a:fld>
            <a:endParaRPr lang="en-US" sz="1400" b="0">
              <a:solidFill>
                <a:schemeClr val="tx1"/>
              </a:solidFill>
              <a:latin typeface="Arial" charset="0"/>
              <a:cs typeface="Arial" charset="0"/>
            </a:endParaRPr>
          </a:p>
        </p:txBody>
      </p:sp>
      <p:sp>
        <p:nvSpPr>
          <p:cNvPr id="317443" name="Rectangle 2"/>
          <p:cNvSpPr>
            <a:spLocks noGrp="1" noChangeArrowheads="1"/>
          </p:cNvSpPr>
          <p:nvPr>
            <p:ph type="title"/>
          </p:nvPr>
        </p:nvSpPr>
        <p:spPr>
          <a:xfrm>
            <a:off x="685800" y="304800"/>
            <a:ext cx="7772400" cy="1143000"/>
          </a:xfrm>
        </p:spPr>
        <p:txBody>
          <a:bodyPr/>
          <a:lstStyle/>
          <a:p>
            <a:r>
              <a:rPr lang="en-US" sz="4000">
                <a:latin typeface="Arial" charset="0"/>
              </a:rPr>
              <a:t>Covering State for One Register Always Exists</a:t>
            </a:r>
          </a:p>
        </p:txBody>
      </p:sp>
      <p:sp>
        <p:nvSpPr>
          <p:cNvPr id="317444" name="Text Box 3"/>
          <p:cNvSpPr txBox="1">
            <a:spLocks noChangeArrowheads="1"/>
          </p:cNvSpPr>
          <p:nvPr/>
        </p:nvSpPr>
        <p:spPr bwMode="auto">
          <a:xfrm>
            <a:off x="3757613" y="3790950"/>
            <a:ext cx="1376362"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endParaRPr lang="en-US" sz="2400" baseline="-25000">
              <a:solidFill>
                <a:schemeClr val="bg1"/>
              </a:solidFill>
              <a:latin typeface="Arial" charset="0"/>
            </a:endParaRPr>
          </a:p>
        </p:txBody>
      </p:sp>
      <p:grpSp>
        <p:nvGrpSpPr>
          <p:cNvPr id="317445" name="Group 4"/>
          <p:cNvGrpSpPr>
            <a:grpSpLocks/>
          </p:cNvGrpSpPr>
          <p:nvPr/>
        </p:nvGrpSpPr>
        <p:grpSpPr bwMode="auto">
          <a:xfrm>
            <a:off x="5892800" y="1865313"/>
            <a:ext cx="784225" cy="668337"/>
            <a:chOff x="1043" y="2546"/>
            <a:chExt cx="869" cy="740"/>
          </a:xfrm>
        </p:grpSpPr>
        <p:sp>
          <p:nvSpPr>
            <p:cNvPr id="317449" name="Freeform 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7450" name="Freeform 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7451" name="Freeform 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7452" name="Freeform 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7453" name="AutoShape 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317454" name="Rectangle 10"/>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17455" name="Freeform 1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7456" name="Freeform 1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17446" name="Rectangle 13"/>
          <p:cNvSpPr>
            <a:spLocks noChangeArrowheads="1"/>
          </p:cNvSpPr>
          <p:nvPr/>
        </p:nvSpPr>
        <p:spPr bwMode="auto">
          <a:xfrm>
            <a:off x="6064250" y="193992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17447" name="Line 14"/>
          <p:cNvSpPr>
            <a:spLocks noChangeShapeType="1"/>
          </p:cNvSpPr>
          <p:nvPr/>
        </p:nvSpPr>
        <p:spPr bwMode="auto">
          <a:xfrm flipH="1">
            <a:off x="4992688" y="2654300"/>
            <a:ext cx="1233487" cy="962025"/>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17448" name="Text Box 15"/>
          <p:cNvSpPr txBox="1">
            <a:spLocks noChangeArrowheads="1"/>
          </p:cNvSpPr>
          <p:nvPr/>
        </p:nvSpPr>
        <p:spPr bwMode="auto">
          <a:xfrm>
            <a:off x="1520825" y="4706938"/>
            <a:ext cx="60213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b="0">
                <a:latin typeface="Arial" charset="0"/>
              </a:rPr>
              <a:t>In any protocol </a:t>
            </a:r>
            <a:r>
              <a:rPr lang="en-US" sz="2800" b="0">
                <a:solidFill>
                  <a:schemeClr val="tx1"/>
                </a:solidFill>
                <a:latin typeface="Arial" charset="0"/>
              </a:rPr>
              <a:t>B</a:t>
            </a:r>
            <a:r>
              <a:rPr lang="en-US" sz="2800" b="0">
                <a:latin typeface="Arial" charset="0"/>
              </a:rPr>
              <a:t> has to write to the register before entering CS, so stop it just before </a:t>
            </a:r>
          </a:p>
        </p:txBody>
      </p:sp>
    </p:spTree>
  </p:cSld>
  <p:clrMapOvr>
    <a:masterClrMapping/>
  </p:clrMapOvr>
  <p:transition spd="slow"/>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194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CCE56A5-71A3-B64E-BCB7-E33E35113ABB}" type="slidenum">
              <a:rPr lang="ar-SA" sz="1400" b="0">
                <a:solidFill>
                  <a:schemeClr val="tx1"/>
                </a:solidFill>
                <a:latin typeface="Arial" charset="0"/>
                <a:cs typeface="Arial" charset="0"/>
              </a:rPr>
              <a:pPr/>
              <a:t>155</a:t>
            </a:fld>
            <a:endParaRPr lang="en-US" sz="1400" b="0">
              <a:solidFill>
                <a:schemeClr val="tx1"/>
              </a:solidFill>
              <a:latin typeface="Arial" charset="0"/>
              <a:cs typeface="Arial" charset="0"/>
            </a:endParaRPr>
          </a:p>
        </p:txBody>
      </p:sp>
      <p:sp>
        <p:nvSpPr>
          <p:cNvPr id="319491" name="Rectangle 2"/>
          <p:cNvSpPr>
            <a:spLocks noGrp="1" noChangeArrowheads="1"/>
          </p:cNvSpPr>
          <p:nvPr>
            <p:ph type="title"/>
          </p:nvPr>
        </p:nvSpPr>
        <p:spPr>
          <a:xfrm>
            <a:off x="685800" y="304800"/>
            <a:ext cx="7772400" cy="1143000"/>
          </a:xfrm>
        </p:spPr>
        <p:txBody>
          <a:bodyPr/>
          <a:lstStyle/>
          <a:p>
            <a:r>
              <a:rPr lang="en-US" sz="4000">
                <a:latin typeface="Arial" charset="0"/>
              </a:rPr>
              <a:t>Proof: Assume Cover of 1</a:t>
            </a:r>
          </a:p>
        </p:txBody>
      </p:sp>
      <p:grpSp>
        <p:nvGrpSpPr>
          <p:cNvPr id="319492" name="Group 25"/>
          <p:cNvGrpSpPr>
            <a:grpSpLocks/>
          </p:cNvGrpSpPr>
          <p:nvPr/>
        </p:nvGrpSpPr>
        <p:grpSpPr bwMode="auto">
          <a:xfrm>
            <a:off x="1917700" y="1978025"/>
            <a:ext cx="784225" cy="668338"/>
            <a:chOff x="1215" y="1131"/>
            <a:chExt cx="494" cy="421"/>
          </a:xfrm>
        </p:grpSpPr>
        <p:grpSp>
          <p:nvGrpSpPr>
            <p:cNvPr id="319509" name="Group 26"/>
            <p:cNvGrpSpPr>
              <a:grpSpLocks/>
            </p:cNvGrpSpPr>
            <p:nvPr/>
          </p:nvGrpSpPr>
          <p:grpSpPr bwMode="auto">
            <a:xfrm>
              <a:off x="1215" y="1131"/>
              <a:ext cx="494" cy="421"/>
              <a:chOff x="1043" y="2546"/>
              <a:chExt cx="869" cy="740"/>
            </a:xfrm>
          </p:grpSpPr>
          <p:sp>
            <p:nvSpPr>
              <p:cNvPr id="319511" name="Freeform 27"/>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9512" name="Freeform 28"/>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9513" name="Freeform 29"/>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9514" name="Freeform 30"/>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9515" name="AutoShape 31"/>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319516" name="Rectangle 32"/>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19517" name="Freeform 33"/>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9518" name="Freeform 34"/>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19510" name="Rectangle 35"/>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grpSp>
        <p:nvGrpSpPr>
          <p:cNvPr id="319493" name="Group 41"/>
          <p:cNvGrpSpPr>
            <a:grpSpLocks/>
          </p:cNvGrpSpPr>
          <p:nvPr/>
        </p:nvGrpSpPr>
        <p:grpSpPr bwMode="auto">
          <a:xfrm>
            <a:off x="6045200" y="2017713"/>
            <a:ext cx="784225" cy="668337"/>
            <a:chOff x="1043" y="2546"/>
            <a:chExt cx="869" cy="740"/>
          </a:xfrm>
        </p:grpSpPr>
        <p:sp>
          <p:nvSpPr>
            <p:cNvPr id="319501" name="Freeform 42"/>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9502" name="Freeform 43"/>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9503" name="Freeform 44"/>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9504" name="Freeform 45"/>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9505" name="AutoShape 46"/>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319506" name="Rectangle 47"/>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19507" name="Freeform 48"/>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19508" name="Freeform 49"/>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19494" name="Rectangle 50"/>
          <p:cNvSpPr>
            <a:spLocks noChangeArrowheads="1"/>
          </p:cNvSpPr>
          <p:nvPr/>
        </p:nvSpPr>
        <p:spPr bwMode="auto">
          <a:xfrm>
            <a:off x="6216650" y="209232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19495" name="Line 51"/>
          <p:cNvSpPr>
            <a:spLocks noChangeShapeType="1"/>
          </p:cNvSpPr>
          <p:nvPr/>
        </p:nvSpPr>
        <p:spPr bwMode="auto">
          <a:xfrm flipH="1">
            <a:off x="5232400" y="2806700"/>
            <a:ext cx="1146175" cy="773113"/>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19496" name="Text Box 52"/>
          <p:cNvSpPr txBox="1">
            <a:spLocks noChangeArrowheads="1"/>
          </p:cNvSpPr>
          <p:nvPr/>
        </p:nvSpPr>
        <p:spPr bwMode="auto">
          <a:xfrm>
            <a:off x="3851275" y="3790950"/>
            <a:ext cx="1376363" cy="461963"/>
          </a:xfrm>
          <a:prstGeom prst="rect">
            <a:avLst/>
          </a:prstGeom>
          <a:solidFill>
            <a:srgbClr val="FF33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endParaRPr lang="en-US" sz="2400" baseline="-25000">
              <a:solidFill>
                <a:schemeClr val="bg1"/>
              </a:solidFill>
              <a:latin typeface="Arial" charset="0"/>
            </a:endParaRPr>
          </a:p>
        </p:txBody>
      </p:sp>
      <p:sp>
        <p:nvSpPr>
          <p:cNvPr id="319497" name="Text Box 55"/>
          <p:cNvSpPr txBox="1">
            <a:spLocks noChangeArrowheads="1"/>
          </p:cNvSpPr>
          <p:nvPr/>
        </p:nvSpPr>
        <p:spPr bwMode="auto">
          <a:xfrm>
            <a:off x="1963738" y="54006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rgbClr val="FF0000"/>
                </a:solidFill>
                <a:latin typeface="Arial" charset="0"/>
              </a:rPr>
              <a:t>CS</a:t>
            </a:r>
          </a:p>
        </p:txBody>
      </p:sp>
      <p:sp>
        <p:nvSpPr>
          <p:cNvPr id="319498" name="Line 56"/>
          <p:cNvSpPr>
            <a:spLocks noChangeShapeType="1"/>
          </p:cNvSpPr>
          <p:nvPr/>
        </p:nvSpPr>
        <p:spPr bwMode="auto">
          <a:xfrm>
            <a:off x="2320925" y="2714625"/>
            <a:ext cx="0" cy="252571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19499" name="Line 57"/>
          <p:cNvSpPr>
            <a:spLocks noChangeShapeType="1"/>
          </p:cNvSpPr>
          <p:nvPr/>
        </p:nvSpPr>
        <p:spPr bwMode="auto">
          <a:xfrm>
            <a:off x="2322513" y="4049713"/>
            <a:ext cx="1465262"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19500" name="Text Box 58"/>
          <p:cNvSpPr txBox="1">
            <a:spLocks noChangeArrowheads="1"/>
          </p:cNvSpPr>
          <p:nvPr/>
        </p:nvSpPr>
        <p:spPr bwMode="auto">
          <a:xfrm>
            <a:off x="2925763" y="4691063"/>
            <a:ext cx="60213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b="0">
                <a:solidFill>
                  <a:schemeClr val="tx1"/>
                </a:solidFill>
                <a:latin typeface="Arial" charset="0"/>
              </a:rPr>
              <a:t>A</a:t>
            </a:r>
            <a:r>
              <a:rPr lang="en-US" sz="2800" b="0">
                <a:latin typeface="Arial" charset="0"/>
              </a:rPr>
              <a:t> runs, possibly writes to the register, enters CS</a:t>
            </a:r>
          </a:p>
        </p:txBody>
      </p:sp>
    </p:spTree>
  </p:cSld>
  <p:clrMapOvr>
    <a:masterClrMapping/>
  </p:clrMapOvr>
  <p:transition spd="slow"/>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215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3BFE57D-C089-8F46-801D-DC313A4EEDE3}" type="slidenum">
              <a:rPr lang="ar-SA" sz="1400" b="0">
                <a:solidFill>
                  <a:schemeClr val="tx1"/>
                </a:solidFill>
                <a:latin typeface="Arial" charset="0"/>
                <a:cs typeface="Arial" charset="0"/>
              </a:rPr>
              <a:pPr/>
              <a:t>156</a:t>
            </a:fld>
            <a:endParaRPr lang="en-US" sz="1400" b="0">
              <a:solidFill>
                <a:schemeClr val="tx1"/>
              </a:solidFill>
              <a:latin typeface="Arial" charset="0"/>
              <a:cs typeface="Arial" charset="0"/>
            </a:endParaRPr>
          </a:p>
        </p:txBody>
      </p:sp>
      <p:sp>
        <p:nvSpPr>
          <p:cNvPr id="321539" name="Rectangle 2"/>
          <p:cNvSpPr>
            <a:spLocks noGrp="1" noChangeArrowheads="1"/>
          </p:cNvSpPr>
          <p:nvPr>
            <p:ph type="title"/>
          </p:nvPr>
        </p:nvSpPr>
        <p:spPr>
          <a:xfrm>
            <a:off x="685800" y="304800"/>
            <a:ext cx="7772400" cy="1143000"/>
          </a:xfrm>
        </p:spPr>
        <p:txBody>
          <a:bodyPr/>
          <a:lstStyle/>
          <a:p>
            <a:r>
              <a:rPr lang="en-US" sz="4000">
                <a:latin typeface="Arial" charset="0"/>
              </a:rPr>
              <a:t>Proof: Assume Cover of 1</a:t>
            </a:r>
          </a:p>
        </p:txBody>
      </p:sp>
      <p:grpSp>
        <p:nvGrpSpPr>
          <p:cNvPr id="321540" name="Group 3"/>
          <p:cNvGrpSpPr>
            <a:grpSpLocks/>
          </p:cNvGrpSpPr>
          <p:nvPr/>
        </p:nvGrpSpPr>
        <p:grpSpPr bwMode="auto">
          <a:xfrm>
            <a:off x="1917700" y="1978025"/>
            <a:ext cx="784225" cy="668338"/>
            <a:chOff x="1215" y="1131"/>
            <a:chExt cx="494" cy="421"/>
          </a:xfrm>
        </p:grpSpPr>
        <p:grpSp>
          <p:nvGrpSpPr>
            <p:cNvPr id="321560" name="Group 4"/>
            <p:cNvGrpSpPr>
              <a:grpSpLocks/>
            </p:cNvGrpSpPr>
            <p:nvPr/>
          </p:nvGrpSpPr>
          <p:grpSpPr bwMode="auto">
            <a:xfrm>
              <a:off x="1215" y="1131"/>
              <a:ext cx="494" cy="421"/>
              <a:chOff x="1043" y="2546"/>
              <a:chExt cx="869" cy="740"/>
            </a:xfrm>
          </p:grpSpPr>
          <p:sp>
            <p:nvSpPr>
              <p:cNvPr id="321562" name="Freeform 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1563" name="Freeform 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1564" name="Freeform 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1565" name="Freeform 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1566" name="AutoShape 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321567" name="Rectangle 10"/>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1568" name="Freeform 1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1569" name="Freeform 1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21561" name="Rectangle 13"/>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grpSp>
        <p:nvGrpSpPr>
          <p:cNvPr id="321541" name="Group 14"/>
          <p:cNvGrpSpPr>
            <a:grpSpLocks/>
          </p:cNvGrpSpPr>
          <p:nvPr/>
        </p:nvGrpSpPr>
        <p:grpSpPr bwMode="auto">
          <a:xfrm>
            <a:off x="6045200" y="2017713"/>
            <a:ext cx="784225" cy="668337"/>
            <a:chOff x="1043" y="2546"/>
            <a:chExt cx="869" cy="740"/>
          </a:xfrm>
        </p:grpSpPr>
        <p:sp>
          <p:nvSpPr>
            <p:cNvPr id="321552" name="Freeform 1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1553" name="Freeform 1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1554" name="Freeform 1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1555" name="Freeform 1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1556" name="AutoShape 1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321557" name="Rectangle 20"/>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1558" name="Freeform 2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1559" name="Freeform 2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21542" name="Rectangle 23"/>
          <p:cNvSpPr>
            <a:spLocks noChangeArrowheads="1"/>
          </p:cNvSpPr>
          <p:nvPr/>
        </p:nvSpPr>
        <p:spPr bwMode="auto">
          <a:xfrm>
            <a:off x="6216650" y="209232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21543" name="Line 24"/>
          <p:cNvSpPr>
            <a:spLocks noChangeShapeType="1"/>
          </p:cNvSpPr>
          <p:nvPr/>
        </p:nvSpPr>
        <p:spPr bwMode="auto">
          <a:xfrm flipH="1">
            <a:off x="5232400" y="2806700"/>
            <a:ext cx="1146175" cy="773113"/>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21544" name="Text Box 26"/>
          <p:cNvSpPr txBox="1">
            <a:spLocks noChangeArrowheads="1"/>
          </p:cNvSpPr>
          <p:nvPr/>
        </p:nvSpPr>
        <p:spPr bwMode="auto">
          <a:xfrm>
            <a:off x="1963738" y="543242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rgbClr val="FF0000"/>
                </a:solidFill>
                <a:latin typeface="Arial" charset="0"/>
              </a:rPr>
              <a:t>CS</a:t>
            </a:r>
          </a:p>
        </p:txBody>
      </p:sp>
      <p:sp>
        <p:nvSpPr>
          <p:cNvPr id="321545" name="Line 27"/>
          <p:cNvSpPr>
            <a:spLocks noChangeShapeType="1"/>
          </p:cNvSpPr>
          <p:nvPr/>
        </p:nvSpPr>
        <p:spPr bwMode="auto">
          <a:xfrm>
            <a:off x="2320925" y="2714625"/>
            <a:ext cx="0" cy="252571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1546" name="Line 28"/>
          <p:cNvSpPr>
            <a:spLocks noChangeShapeType="1"/>
          </p:cNvSpPr>
          <p:nvPr/>
        </p:nvSpPr>
        <p:spPr bwMode="auto">
          <a:xfrm>
            <a:off x="2322513" y="4049713"/>
            <a:ext cx="1465262"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1547" name="Text Box 29"/>
          <p:cNvSpPr txBox="1">
            <a:spLocks noChangeArrowheads="1"/>
          </p:cNvSpPr>
          <p:nvPr/>
        </p:nvSpPr>
        <p:spPr bwMode="auto">
          <a:xfrm>
            <a:off x="5900738" y="3354388"/>
            <a:ext cx="384651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b="0">
                <a:solidFill>
                  <a:schemeClr val="tx1"/>
                </a:solidFill>
                <a:latin typeface="Arial" charset="0"/>
              </a:rPr>
              <a:t>B</a:t>
            </a:r>
            <a:r>
              <a:rPr lang="en-US" sz="2800" b="0">
                <a:latin typeface="Arial" charset="0"/>
              </a:rPr>
              <a:t> Runs, first obliterating </a:t>
            </a:r>
          </a:p>
          <a:p>
            <a:r>
              <a:rPr lang="en-US" sz="2800" b="0">
                <a:latin typeface="Arial" charset="0"/>
              </a:rPr>
              <a:t>any trace of </a:t>
            </a:r>
            <a:r>
              <a:rPr lang="en-US" sz="2800" b="0">
                <a:solidFill>
                  <a:schemeClr val="tx1"/>
                </a:solidFill>
                <a:latin typeface="Arial" charset="0"/>
              </a:rPr>
              <a:t>A</a:t>
            </a:r>
            <a:r>
              <a:rPr lang="en-US" sz="2800" b="0">
                <a:latin typeface="Arial" charset="0"/>
              </a:rPr>
              <a:t>, </a:t>
            </a:r>
          </a:p>
          <a:p>
            <a:r>
              <a:rPr lang="en-US" sz="2800" b="0">
                <a:latin typeface="Arial" charset="0"/>
              </a:rPr>
              <a:t>then also enters </a:t>
            </a:r>
          </a:p>
          <a:p>
            <a:r>
              <a:rPr lang="en-US" sz="2800" b="0">
                <a:latin typeface="Arial" charset="0"/>
              </a:rPr>
              <a:t>the critical </a:t>
            </a:r>
          </a:p>
          <a:p>
            <a:r>
              <a:rPr lang="en-US" sz="2800" b="0">
                <a:latin typeface="Arial" charset="0"/>
              </a:rPr>
              <a:t>section</a:t>
            </a:r>
          </a:p>
        </p:txBody>
      </p:sp>
      <p:sp>
        <p:nvSpPr>
          <p:cNvPr id="321548" name="Text Box 30"/>
          <p:cNvSpPr txBox="1">
            <a:spLocks noChangeArrowheads="1"/>
          </p:cNvSpPr>
          <p:nvPr/>
        </p:nvSpPr>
        <p:spPr bwMode="auto">
          <a:xfrm>
            <a:off x="3857625" y="3805238"/>
            <a:ext cx="1376363" cy="461962"/>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endParaRPr lang="en-US" sz="2400" baseline="-25000">
              <a:solidFill>
                <a:schemeClr val="bg1"/>
              </a:solidFill>
              <a:latin typeface="Arial" charset="0"/>
            </a:endParaRPr>
          </a:p>
        </p:txBody>
      </p:sp>
      <p:sp>
        <p:nvSpPr>
          <p:cNvPr id="1154079" name="Line 31"/>
          <p:cNvSpPr>
            <a:spLocks noChangeShapeType="1"/>
          </p:cNvSpPr>
          <p:nvPr/>
        </p:nvSpPr>
        <p:spPr bwMode="auto">
          <a:xfrm flipH="1">
            <a:off x="5216525" y="2808288"/>
            <a:ext cx="1162050" cy="769937"/>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154080" name="Line 32"/>
          <p:cNvSpPr>
            <a:spLocks noChangeShapeType="1"/>
          </p:cNvSpPr>
          <p:nvPr/>
        </p:nvSpPr>
        <p:spPr bwMode="auto">
          <a:xfrm flipH="1">
            <a:off x="4513263" y="4572000"/>
            <a:ext cx="15875" cy="636588"/>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1551" name="Text Box 33"/>
          <p:cNvSpPr txBox="1">
            <a:spLocks noChangeArrowheads="1"/>
          </p:cNvSpPr>
          <p:nvPr/>
        </p:nvSpPr>
        <p:spPr bwMode="auto">
          <a:xfrm>
            <a:off x="4148138" y="5434013"/>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chemeClr val="accent2"/>
                </a:solidFill>
                <a:latin typeface="Arial" charset="0"/>
              </a:rPr>
              <a:t>CS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540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4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4079" grpId="0" animBg="1"/>
      <p:bldP spid="1154080"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235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94515818-9525-DF46-9D62-014840824114}" type="slidenum">
              <a:rPr lang="ar-SA" sz="1400" b="0">
                <a:solidFill>
                  <a:schemeClr val="tx1"/>
                </a:solidFill>
                <a:latin typeface="Arial" charset="0"/>
                <a:cs typeface="Arial" charset="0"/>
              </a:rPr>
              <a:pPr/>
              <a:t>157</a:t>
            </a:fld>
            <a:endParaRPr lang="en-US" sz="1400" b="0">
              <a:solidFill>
                <a:schemeClr val="tx1"/>
              </a:solidFill>
              <a:latin typeface="Arial" charset="0"/>
              <a:cs typeface="Arial" charset="0"/>
            </a:endParaRPr>
          </a:p>
        </p:txBody>
      </p:sp>
      <p:pic>
        <p:nvPicPr>
          <p:cNvPr id="32358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3588" name="Rectangle 3"/>
          <p:cNvSpPr>
            <a:spLocks noGrp="1" noChangeArrowheads="1"/>
          </p:cNvSpPr>
          <p:nvPr>
            <p:ph type="title"/>
          </p:nvPr>
        </p:nvSpPr>
        <p:spPr>
          <a:xfrm>
            <a:off x="685800" y="304800"/>
            <a:ext cx="7772400" cy="1143000"/>
          </a:xfrm>
        </p:spPr>
        <p:txBody>
          <a:bodyPr/>
          <a:lstStyle/>
          <a:p>
            <a:r>
              <a:rPr lang="en-US" sz="4000">
                <a:latin typeface="Arial" charset="0"/>
              </a:rPr>
              <a:t>Theorem</a:t>
            </a:r>
          </a:p>
        </p:txBody>
      </p:sp>
      <p:sp>
        <p:nvSpPr>
          <p:cNvPr id="323589" name="Text Box 4"/>
          <p:cNvSpPr txBox="1">
            <a:spLocks noChangeArrowheads="1"/>
          </p:cNvSpPr>
          <p:nvPr/>
        </p:nvSpPr>
        <p:spPr bwMode="auto">
          <a:xfrm>
            <a:off x="990600" y="1828800"/>
            <a:ext cx="72659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3200" b="0">
                <a:latin typeface="Arial" charset="0"/>
              </a:rPr>
              <a:t>Deadlock-free mutual exclusion for </a:t>
            </a:r>
            <a:r>
              <a:rPr lang="en-US" sz="3200" b="0">
                <a:solidFill>
                  <a:schemeClr val="tx1"/>
                </a:solidFill>
                <a:latin typeface="Arial" charset="0"/>
              </a:rPr>
              <a:t>3</a:t>
            </a:r>
            <a:r>
              <a:rPr lang="en-US" sz="3200" b="0">
                <a:latin typeface="Arial" charset="0"/>
              </a:rPr>
              <a:t> threads requires at least </a:t>
            </a:r>
            <a:r>
              <a:rPr lang="en-US" sz="3200" b="0">
                <a:solidFill>
                  <a:schemeClr val="tx1"/>
                </a:solidFill>
                <a:latin typeface="Arial" charset="0"/>
              </a:rPr>
              <a:t>3</a:t>
            </a:r>
            <a:r>
              <a:rPr lang="en-US" sz="3200" b="0">
                <a:latin typeface="Arial" charset="0"/>
              </a:rPr>
              <a:t> multi-reader multi-writer registers</a:t>
            </a:r>
            <a:endParaRPr lang="en-US" sz="3200">
              <a:solidFill>
                <a:schemeClr val="tx1"/>
              </a:solidFill>
              <a:latin typeface="Arial" charset="0"/>
            </a:endParaRPr>
          </a:p>
        </p:txBody>
      </p:sp>
    </p:spTree>
  </p:cSld>
  <p:clrMapOvr>
    <a:masterClrMapping/>
  </p:clrMapOvr>
  <p:transition spd="slow"/>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256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2F1EE55-7F81-9342-BEC4-3B9DBD6F6EAB}" type="slidenum">
              <a:rPr lang="ar-SA" sz="1400" b="0">
                <a:solidFill>
                  <a:schemeClr val="tx1"/>
                </a:solidFill>
                <a:latin typeface="Arial" charset="0"/>
                <a:cs typeface="Arial" charset="0"/>
              </a:rPr>
              <a:pPr/>
              <a:t>158</a:t>
            </a:fld>
            <a:endParaRPr lang="en-US" sz="1400" b="0">
              <a:solidFill>
                <a:schemeClr val="tx1"/>
              </a:solidFill>
              <a:latin typeface="Arial" charset="0"/>
              <a:cs typeface="Arial" charset="0"/>
            </a:endParaRPr>
          </a:p>
        </p:txBody>
      </p:sp>
      <p:sp>
        <p:nvSpPr>
          <p:cNvPr id="325635" name="Rectangle 2"/>
          <p:cNvSpPr>
            <a:spLocks noGrp="1" noChangeArrowheads="1"/>
          </p:cNvSpPr>
          <p:nvPr>
            <p:ph type="title"/>
          </p:nvPr>
        </p:nvSpPr>
        <p:spPr>
          <a:xfrm>
            <a:off x="685800" y="304800"/>
            <a:ext cx="7772400" cy="1143000"/>
          </a:xfrm>
        </p:spPr>
        <p:txBody>
          <a:bodyPr/>
          <a:lstStyle/>
          <a:p>
            <a:r>
              <a:rPr lang="en-US" sz="4000">
                <a:latin typeface="Arial" charset="0"/>
              </a:rPr>
              <a:t>Proof: Assume Cover of 2</a:t>
            </a:r>
          </a:p>
        </p:txBody>
      </p:sp>
      <p:sp>
        <p:nvSpPr>
          <p:cNvPr id="325636" name="Text Box 3"/>
          <p:cNvSpPr txBox="1">
            <a:spLocks noChangeArrowheads="1"/>
          </p:cNvSpPr>
          <p:nvPr/>
        </p:nvSpPr>
        <p:spPr bwMode="auto">
          <a:xfrm>
            <a:off x="3851275" y="3790950"/>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25637" name="Group 4"/>
          <p:cNvGrpSpPr>
            <a:grpSpLocks/>
          </p:cNvGrpSpPr>
          <p:nvPr/>
        </p:nvGrpSpPr>
        <p:grpSpPr bwMode="auto">
          <a:xfrm>
            <a:off x="4273550" y="1922463"/>
            <a:ext cx="784225" cy="668337"/>
            <a:chOff x="1043" y="2546"/>
            <a:chExt cx="869" cy="740"/>
          </a:xfrm>
        </p:grpSpPr>
        <p:sp>
          <p:nvSpPr>
            <p:cNvPr id="325665" name="Freeform 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5666" name="Freeform 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5667" name="Freeform 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5668" name="Freeform 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5669" name="AutoShape 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325670" name="Rectangle 10"/>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5671" name="Freeform 1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5672" name="Freeform 1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25638" name="Rectangle 13"/>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grpSp>
        <p:nvGrpSpPr>
          <p:cNvPr id="325639" name="Group 14"/>
          <p:cNvGrpSpPr>
            <a:grpSpLocks/>
          </p:cNvGrpSpPr>
          <p:nvPr/>
        </p:nvGrpSpPr>
        <p:grpSpPr bwMode="auto">
          <a:xfrm>
            <a:off x="6629400" y="1985963"/>
            <a:ext cx="784225" cy="668337"/>
            <a:chOff x="1043" y="2546"/>
            <a:chExt cx="869" cy="740"/>
          </a:xfrm>
        </p:grpSpPr>
        <p:sp>
          <p:nvSpPr>
            <p:cNvPr id="325657" name="Freeform 1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5658" name="Freeform 1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5659" name="Freeform 1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5660" name="Freeform 1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5661" name="AutoShape 1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38100">
              <a:solidFill>
                <a:schemeClr val="tx1"/>
              </a:solidFill>
              <a:miter lim="800000"/>
              <a:headEnd/>
              <a:tailEnd/>
            </a:ln>
          </p:spPr>
          <p:txBody>
            <a:bodyPr wrap="none" anchor="ctr"/>
            <a:lstStyle/>
            <a:p>
              <a:endParaRPr lang="en-US" dirty="0">
                <a:latin typeface="Arial" pitchFamily="34" charset="0"/>
              </a:endParaRPr>
            </a:p>
          </p:txBody>
        </p:sp>
        <p:sp>
          <p:nvSpPr>
            <p:cNvPr id="325662" name="Rectangle 20"/>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5663" name="Freeform 2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5664" name="Freeform 2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25640" name="Text Box 23"/>
          <p:cNvSpPr txBox="1">
            <a:spLocks noChangeArrowheads="1"/>
          </p:cNvSpPr>
          <p:nvPr/>
        </p:nvSpPr>
        <p:spPr bwMode="auto">
          <a:xfrm>
            <a:off x="6208713" y="3794125"/>
            <a:ext cx="1533525" cy="461963"/>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C</a:t>
            </a:r>
            <a:r>
              <a:rPr lang="en-US" sz="2400">
                <a:solidFill>
                  <a:schemeClr val="bg1"/>
                </a:solidFill>
                <a:latin typeface="Arial" charset="0"/>
              </a:rPr>
              <a:t>)</a:t>
            </a:r>
            <a:endParaRPr lang="en-US" sz="2400" baseline="-25000">
              <a:solidFill>
                <a:schemeClr val="bg1"/>
              </a:solidFill>
              <a:latin typeface="Arial" charset="0"/>
            </a:endParaRPr>
          </a:p>
        </p:txBody>
      </p:sp>
      <p:sp>
        <p:nvSpPr>
          <p:cNvPr id="325641" name="Rectangle 24"/>
          <p:cNvSpPr>
            <a:spLocks noChangeArrowheads="1"/>
          </p:cNvSpPr>
          <p:nvPr/>
        </p:nvSpPr>
        <p:spPr bwMode="auto">
          <a:xfrm>
            <a:off x="680085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C</a:t>
            </a:r>
          </a:p>
        </p:txBody>
      </p:sp>
      <p:grpSp>
        <p:nvGrpSpPr>
          <p:cNvPr id="325642" name="Group 25"/>
          <p:cNvGrpSpPr>
            <a:grpSpLocks/>
          </p:cNvGrpSpPr>
          <p:nvPr/>
        </p:nvGrpSpPr>
        <p:grpSpPr bwMode="auto">
          <a:xfrm>
            <a:off x="1928813" y="1920875"/>
            <a:ext cx="784225" cy="668338"/>
            <a:chOff x="1215" y="1131"/>
            <a:chExt cx="494" cy="421"/>
          </a:xfrm>
        </p:grpSpPr>
        <p:grpSp>
          <p:nvGrpSpPr>
            <p:cNvPr id="325647" name="Group 26"/>
            <p:cNvGrpSpPr>
              <a:grpSpLocks/>
            </p:cNvGrpSpPr>
            <p:nvPr/>
          </p:nvGrpSpPr>
          <p:grpSpPr bwMode="auto">
            <a:xfrm>
              <a:off x="1215" y="1131"/>
              <a:ext cx="494" cy="421"/>
              <a:chOff x="1043" y="2546"/>
              <a:chExt cx="869" cy="740"/>
            </a:xfrm>
          </p:grpSpPr>
          <p:sp>
            <p:nvSpPr>
              <p:cNvPr id="325649" name="Freeform 27"/>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5650" name="Freeform 28"/>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5651" name="Freeform 29"/>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5652" name="Freeform 30"/>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5653" name="AutoShape 31"/>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325654" name="Rectangle 32"/>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5655" name="Freeform 33"/>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5656" name="Freeform 34"/>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25648" name="Rectangle 35"/>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25643" name="Line 36"/>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25644" name="Line 37"/>
          <p:cNvSpPr>
            <a:spLocks noChangeShapeType="1"/>
          </p:cNvSpPr>
          <p:nvPr/>
        </p:nvSpPr>
        <p:spPr bwMode="auto">
          <a:xfrm>
            <a:off x="7023100"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25645" name="AutoShape 38"/>
          <p:cNvSpPr>
            <a:spLocks/>
          </p:cNvSpPr>
          <p:nvPr/>
        </p:nvSpPr>
        <p:spPr bwMode="auto">
          <a:xfrm rot="5400000">
            <a:off x="5587206" y="3004345"/>
            <a:ext cx="377825" cy="3687762"/>
          </a:xfrm>
          <a:prstGeom prst="rightBrace">
            <a:avLst>
              <a:gd name="adj1" fmla="val 8133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325646" name="Text Box 39"/>
          <p:cNvSpPr txBox="1">
            <a:spLocks noChangeArrowheads="1"/>
          </p:cNvSpPr>
          <p:nvPr/>
        </p:nvSpPr>
        <p:spPr bwMode="auto">
          <a:xfrm>
            <a:off x="4387850" y="5141913"/>
            <a:ext cx="2703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b="0">
                <a:latin typeface="Arial" charset="0"/>
              </a:rPr>
              <a:t>Only </a:t>
            </a:r>
            <a:r>
              <a:rPr lang="en-US" sz="2800" b="0">
                <a:solidFill>
                  <a:schemeClr val="tx1"/>
                </a:solidFill>
                <a:latin typeface="Arial" charset="0"/>
              </a:rPr>
              <a:t>2</a:t>
            </a:r>
            <a:r>
              <a:rPr lang="en-US" sz="2800" b="0">
                <a:latin typeface="Arial" charset="0"/>
              </a:rPr>
              <a:t> registers</a:t>
            </a:r>
          </a:p>
        </p:txBody>
      </p:sp>
    </p:spTree>
  </p:cSld>
  <p:clrMapOvr>
    <a:masterClrMapping/>
  </p:clrMapOvr>
  <p:transition spd="slow"/>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276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D573F49-6488-3C4D-9CEA-E7AE1564AC9D}" type="slidenum">
              <a:rPr lang="ar-SA" sz="1400" b="0">
                <a:solidFill>
                  <a:schemeClr val="tx1"/>
                </a:solidFill>
                <a:latin typeface="Arial" charset="0"/>
                <a:cs typeface="Arial" charset="0"/>
              </a:rPr>
              <a:pPr/>
              <a:t>159</a:t>
            </a:fld>
            <a:endParaRPr lang="en-US" sz="1400" b="0">
              <a:solidFill>
                <a:schemeClr val="tx1"/>
              </a:solidFill>
              <a:latin typeface="Arial" charset="0"/>
              <a:cs typeface="Arial" charset="0"/>
            </a:endParaRPr>
          </a:p>
        </p:txBody>
      </p:sp>
      <p:sp>
        <p:nvSpPr>
          <p:cNvPr id="327683" name="Rectangle 2"/>
          <p:cNvSpPr>
            <a:spLocks noGrp="1" noChangeArrowheads="1"/>
          </p:cNvSpPr>
          <p:nvPr>
            <p:ph type="title"/>
          </p:nvPr>
        </p:nvSpPr>
        <p:spPr>
          <a:xfrm>
            <a:off x="685800" y="304800"/>
            <a:ext cx="7772400" cy="1143000"/>
          </a:xfrm>
        </p:spPr>
        <p:txBody>
          <a:bodyPr/>
          <a:lstStyle/>
          <a:p>
            <a:r>
              <a:rPr lang="en-US" sz="4000">
                <a:latin typeface="Arial" charset="0"/>
              </a:rPr>
              <a:t>Run A Solo</a:t>
            </a:r>
          </a:p>
        </p:txBody>
      </p:sp>
      <p:sp>
        <p:nvSpPr>
          <p:cNvPr id="327684" name="Text Box 3"/>
          <p:cNvSpPr txBox="1">
            <a:spLocks noChangeArrowheads="1"/>
          </p:cNvSpPr>
          <p:nvPr/>
        </p:nvSpPr>
        <p:spPr bwMode="auto">
          <a:xfrm>
            <a:off x="3851275" y="3790950"/>
            <a:ext cx="1533525" cy="461963"/>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27685" name="Group 4"/>
          <p:cNvGrpSpPr>
            <a:grpSpLocks/>
          </p:cNvGrpSpPr>
          <p:nvPr/>
        </p:nvGrpSpPr>
        <p:grpSpPr bwMode="auto">
          <a:xfrm>
            <a:off x="4273550" y="1922463"/>
            <a:ext cx="784225" cy="668337"/>
            <a:chOff x="1043" y="2546"/>
            <a:chExt cx="869" cy="740"/>
          </a:xfrm>
        </p:grpSpPr>
        <p:sp>
          <p:nvSpPr>
            <p:cNvPr id="327716" name="Freeform 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7717" name="Freeform 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7718" name="Freeform 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7719" name="Freeform 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7720" name="AutoShape 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327721" name="Rectangle 10"/>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7722" name="Freeform 1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7723" name="Freeform 1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27686" name="Rectangle 13"/>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grpSp>
        <p:nvGrpSpPr>
          <p:cNvPr id="327687" name="Group 14"/>
          <p:cNvGrpSpPr>
            <a:grpSpLocks/>
          </p:cNvGrpSpPr>
          <p:nvPr/>
        </p:nvGrpSpPr>
        <p:grpSpPr bwMode="auto">
          <a:xfrm>
            <a:off x="6629400" y="1985963"/>
            <a:ext cx="784225" cy="668337"/>
            <a:chOff x="1043" y="2546"/>
            <a:chExt cx="869" cy="740"/>
          </a:xfrm>
        </p:grpSpPr>
        <p:sp>
          <p:nvSpPr>
            <p:cNvPr id="327708" name="Freeform 1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7709" name="Freeform 1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7710" name="Freeform 1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7711" name="Freeform 1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7712" name="AutoShape 1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38100">
              <a:solidFill>
                <a:schemeClr val="tx1"/>
              </a:solidFill>
              <a:miter lim="800000"/>
              <a:headEnd/>
              <a:tailEnd/>
            </a:ln>
          </p:spPr>
          <p:txBody>
            <a:bodyPr wrap="none" anchor="ctr"/>
            <a:lstStyle/>
            <a:p>
              <a:endParaRPr lang="en-US" dirty="0">
                <a:latin typeface="Arial" pitchFamily="34" charset="0"/>
              </a:endParaRPr>
            </a:p>
          </p:txBody>
        </p:sp>
        <p:sp>
          <p:nvSpPr>
            <p:cNvPr id="327713" name="Rectangle 20"/>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7714" name="Freeform 2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7715" name="Freeform 2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27688" name="Text Box 23"/>
          <p:cNvSpPr txBox="1">
            <a:spLocks noChangeArrowheads="1"/>
          </p:cNvSpPr>
          <p:nvPr/>
        </p:nvSpPr>
        <p:spPr bwMode="auto">
          <a:xfrm>
            <a:off x="6208713" y="3794125"/>
            <a:ext cx="1533525" cy="461963"/>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C</a:t>
            </a:r>
            <a:r>
              <a:rPr lang="en-US" sz="2400">
                <a:solidFill>
                  <a:schemeClr val="bg1"/>
                </a:solidFill>
                <a:latin typeface="Arial" charset="0"/>
              </a:rPr>
              <a:t>)</a:t>
            </a:r>
            <a:endParaRPr lang="en-US" sz="2400" baseline="-25000">
              <a:solidFill>
                <a:schemeClr val="bg1"/>
              </a:solidFill>
              <a:latin typeface="Arial" charset="0"/>
            </a:endParaRPr>
          </a:p>
        </p:txBody>
      </p:sp>
      <p:sp>
        <p:nvSpPr>
          <p:cNvPr id="327689" name="Rectangle 24"/>
          <p:cNvSpPr>
            <a:spLocks noChangeArrowheads="1"/>
          </p:cNvSpPr>
          <p:nvPr/>
        </p:nvSpPr>
        <p:spPr bwMode="auto">
          <a:xfrm>
            <a:off x="680085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C</a:t>
            </a:r>
          </a:p>
        </p:txBody>
      </p:sp>
      <p:grpSp>
        <p:nvGrpSpPr>
          <p:cNvPr id="327690" name="Group 25"/>
          <p:cNvGrpSpPr>
            <a:grpSpLocks/>
          </p:cNvGrpSpPr>
          <p:nvPr/>
        </p:nvGrpSpPr>
        <p:grpSpPr bwMode="auto">
          <a:xfrm>
            <a:off x="1928813" y="1920875"/>
            <a:ext cx="784225" cy="668338"/>
            <a:chOff x="1215" y="1131"/>
            <a:chExt cx="494" cy="421"/>
          </a:xfrm>
        </p:grpSpPr>
        <p:grpSp>
          <p:nvGrpSpPr>
            <p:cNvPr id="327698" name="Group 26"/>
            <p:cNvGrpSpPr>
              <a:grpSpLocks/>
            </p:cNvGrpSpPr>
            <p:nvPr/>
          </p:nvGrpSpPr>
          <p:grpSpPr bwMode="auto">
            <a:xfrm>
              <a:off x="1215" y="1131"/>
              <a:ext cx="494" cy="421"/>
              <a:chOff x="1043" y="2546"/>
              <a:chExt cx="869" cy="740"/>
            </a:xfrm>
          </p:grpSpPr>
          <p:sp>
            <p:nvSpPr>
              <p:cNvPr id="327700" name="Freeform 27"/>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7701" name="Freeform 28"/>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7702" name="Freeform 29"/>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7703" name="Freeform 30"/>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7704" name="AutoShape 31"/>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327705" name="Rectangle 32"/>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7706" name="Freeform 33"/>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7707" name="Freeform 34"/>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27699" name="Rectangle 35"/>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27691" name="Line 36"/>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27692" name="Line 37"/>
          <p:cNvSpPr>
            <a:spLocks noChangeShapeType="1"/>
          </p:cNvSpPr>
          <p:nvPr/>
        </p:nvSpPr>
        <p:spPr bwMode="auto">
          <a:xfrm>
            <a:off x="7023100"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27693" name="Text Box 38"/>
          <p:cNvSpPr txBox="1">
            <a:spLocks noChangeArrowheads="1"/>
          </p:cNvSpPr>
          <p:nvPr/>
        </p:nvSpPr>
        <p:spPr bwMode="auto">
          <a:xfrm>
            <a:off x="2565400" y="4867275"/>
            <a:ext cx="40973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b="0">
                <a:latin typeface="Arial" charset="0"/>
              </a:rPr>
              <a:t>Writes to one or both registers, enters CS </a:t>
            </a:r>
          </a:p>
        </p:txBody>
      </p:sp>
      <p:sp>
        <p:nvSpPr>
          <p:cNvPr id="327694" name="Text Box 39"/>
          <p:cNvSpPr txBox="1">
            <a:spLocks noChangeArrowheads="1"/>
          </p:cNvSpPr>
          <p:nvPr/>
        </p:nvSpPr>
        <p:spPr bwMode="auto">
          <a:xfrm>
            <a:off x="1963738" y="54006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rgbClr val="FF0000"/>
                </a:solidFill>
                <a:latin typeface="Arial" charset="0"/>
              </a:rPr>
              <a:t>CS</a:t>
            </a:r>
          </a:p>
        </p:txBody>
      </p:sp>
      <p:sp>
        <p:nvSpPr>
          <p:cNvPr id="327695" name="Line 40"/>
          <p:cNvSpPr>
            <a:spLocks noChangeShapeType="1"/>
          </p:cNvSpPr>
          <p:nvPr/>
        </p:nvSpPr>
        <p:spPr bwMode="auto">
          <a:xfrm>
            <a:off x="2320925" y="2714625"/>
            <a:ext cx="0" cy="252571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696" name="Line 41"/>
          <p:cNvSpPr>
            <a:spLocks noChangeShapeType="1"/>
          </p:cNvSpPr>
          <p:nvPr/>
        </p:nvSpPr>
        <p:spPr bwMode="auto">
          <a:xfrm>
            <a:off x="2322513" y="4049713"/>
            <a:ext cx="1465262"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697" name="Freeform 42"/>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409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D1B8CA9-49BB-8349-9A8C-897F1B280D26}" type="slidenum">
              <a:rPr lang="ar-SA" sz="1400" b="0">
                <a:solidFill>
                  <a:schemeClr val="tx1"/>
                </a:solidFill>
                <a:latin typeface="Arial" charset="0"/>
                <a:cs typeface="Arial" charset="0"/>
              </a:rPr>
              <a:pPr/>
              <a:t>16</a:t>
            </a:fld>
            <a:endParaRPr lang="en-US" sz="1400" b="0">
              <a:solidFill>
                <a:schemeClr val="tx1"/>
              </a:solidFill>
              <a:latin typeface="Arial" charset="0"/>
              <a:cs typeface="Arial" charset="0"/>
            </a:endParaRPr>
          </a:p>
        </p:txBody>
      </p:sp>
      <p:pic>
        <p:nvPicPr>
          <p:cNvPr id="40963" name="Picture 2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64" name="Group 14"/>
          <p:cNvGrpSpPr>
            <a:grpSpLocks/>
          </p:cNvGrpSpPr>
          <p:nvPr/>
        </p:nvGrpSpPr>
        <p:grpSpPr bwMode="auto">
          <a:xfrm>
            <a:off x="898525" y="2973388"/>
            <a:ext cx="6254750" cy="762000"/>
            <a:chOff x="528" y="3192"/>
            <a:chExt cx="4656" cy="480"/>
          </a:xfrm>
        </p:grpSpPr>
        <p:sp>
          <p:nvSpPr>
            <p:cNvPr id="40971" name="AutoShape 15"/>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0972" name="Text Box 16"/>
            <p:cNvSpPr txBox="1">
              <a:spLocks noChangeArrowheads="1"/>
            </p:cNvSpPr>
            <p:nvPr/>
          </p:nvSpPr>
          <p:spPr bwMode="auto">
            <a:xfrm>
              <a:off x="601" y="3284"/>
              <a:ext cx="57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40965" name="Rectangle 2"/>
          <p:cNvSpPr>
            <a:spLocks noGrp="1" noChangeArrowheads="1"/>
          </p:cNvSpPr>
          <p:nvPr>
            <p:ph type="body" idx="1"/>
          </p:nvPr>
        </p:nvSpPr>
        <p:spPr>
          <a:xfrm>
            <a:off x="762000" y="2286000"/>
            <a:ext cx="7772400" cy="3276600"/>
          </a:xfrm>
        </p:spPr>
        <p:txBody>
          <a:bodyPr/>
          <a:lstStyle/>
          <a:p>
            <a:r>
              <a:rPr lang="en-US">
                <a:latin typeface="Arial" charset="0"/>
              </a:rPr>
              <a:t>Thread </a:t>
            </a:r>
            <a:r>
              <a:rPr lang="en-US">
                <a:solidFill>
                  <a:schemeClr val="tx1"/>
                </a:solidFill>
                <a:latin typeface="Arial" charset="0"/>
              </a:rPr>
              <a:t>A</a:t>
            </a:r>
          </a:p>
          <a:p>
            <a:pPr lvl="1"/>
            <a:endParaRPr lang="en-US">
              <a:solidFill>
                <a:schemeClr val="tx1"/>
              </a:solidFill>
              <a:latin typeface="Arial" charset="0"/>
              <a:cs typeface="Arial" charset="0"/>
            </a:endParaRPr>
          </a:p>
          <a:p>
            <a:pPr lvl="1"/>
            <a:endParaRPr lang="en-US">
              <a:solidFill>
                <a:schemeClr val="tx1"/>
              </a:solidFill>
              <a:latin typeface="Arial" charset="0"/>
              <a:cs typeface="Arial" charset="0"/>
            </a:endParaRPr>
          </a:p>
        </p:txBody>
      </p:sp>
      <p:sp>
        <p:nvSpPr>
          <p:cNvPr id="40966" name="Rectangle 4"/>
          <p:cNvSpPr>
            <a:spLocks noGrp="1" noChangeArrowheads="1"/>
          </p:cNvSpPr>
          <p:nvPr>
            <p:ph type="title"/>
          </p:nvPr>
        </p:nvSpPr>
        <p:spPr/>
        <p:txBody>
          <a:bodyPr/>
          <a:lstStyle/>
          <a:p>
            <a:r>
              <a:rPr lang="en-US">
                <a:latin typeface="Arial" charset="0"/>
              </a:rPr>
              <a:t>Concurrency</a:t>
            </a:r>
          </a:p>
        </p:txBody>
      </p:sp>
      <p:sp>
        <p:nvSpPr>
          <p:cNvPr id="40967" name="Line 6"/>
          <p:cNvSpPr>
            <a:spLocks noChangeShapeType="1"/>
          </p:cNvSpPr>
          <p:nvPr/>
        </p:nvSpPr>
        <p:spPr bwMode="auto">
          <a:xfrm>
            <a:off x="25908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0968" name="Line 7"/>
          <p:cNvSpPr>
            <a:spLocks noChangeShapeType="1"/>
          </p:cNvSpPr>
          <p:nvPr/>
        </p:nvSpPr>
        <p:spPr bwMode="auto">
          <a:xfrm>
            <a:off x="28956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0969" name="Line 8"/>
          <p:cNvSpPr>
            <a:spLocks noChangeShapeType="1"/>
          </p:cNvSpPr>
          <p:nvPr/>
        </p:nvSpPr>
        <p:spPr bwMode="auto">
          <a:xfrm>
            <a:off x="32004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0970" name="Line 14"/>
          <p:cNvSpPr>
            <a:spLocks noChangeShapeType="1"/>
          </p:cNvSpPr>
          <p:nvPr/>
        </p:nvSpPr>
        <p:spPr bwMode="auto">
          <a:xfrm>
            <a:off x="5153025" y="3132138"/>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297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3345ACC-62B0-9C4B-8ACA-F76391DC4D69}" type="slidenum">
              <a:rPr lang="ar-SA" sz="1400" b="0">
                <a:solidFill>
                  <a:schemeClr val="tx1"/>
                </a:solidFill>
                <a:latin typeface="Arial" charset="0"/>
                <a:cs typeface="Arial" charset="0"/>
              </a:rPr>
              <a:pPr/>
              <a:t>160</a:t>
            </a:fld>
            <a:endParaRPr lang="en-US" sz="1400" b="0">
              <a:solidFill>
                <a:schemeClr val="tx1"/>
              </a:solidFill>
              <a:latin typeface="Arial" charset="0"/>
              <a:cs typeface="Arial" charset="0"/>
            </a:endParaRPr>
          </a:p>
        </p:txBody>
      </p:sp>
      <p:sp>
        <p:nvSpPr>
          <p:cNvPr id="329731" name="Freeform 2"/>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329732" name="Rectangle 3"/>
          <p:cNvSpPr>
            <a:spLocks noGrp="1" noChangeArrowheads="1"/>
          </p:cNvSpPr>
          <p:nvPr>
            <p:ph type="title"/>
          </p:nvPr>
        </p:nvSpPr>
        <p:spPr>
          <a:xfrm>
            <a:off x="685800" y="304800"/>
            <a:ext cx="7772400" cy="1143000"/>
          </a:xfrm>
        </p:spPr>
        <p:txBody>
          <a:bodyPr/>
          <a:lstStyle/>
          <a:p>
            <a:r>
              <a:rPr lang="en-US" sz="4000">
                <a:latin typeface="Arial" charset="0"/>
              </a:rPr>
              <a:t>Obliterate Traces of A</a:t>
            </a:r>
          </a:p>
        </p:txBody>
      </p:sp>
      <p:sp>
        <p:nvSpPr>
          <p:cNvPr id="329733" name="Text Box 4"/>
          <p:cNvSpPr txBox="1">
            <a:spLocks noChangeArrowheads="1"/>
          </p:cNvSpPr>
          <p:nvPr/>
        </p:nvSpPr>
        <p:spPr bwMode="auto">
          <a:xfrm>
            <a:off x="3851275" y="3790950"/>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29734" name="Group 5"/>
          <p:cNvGrpSpPr>
            <a:grpSpLocks/>
          </p:cNvGrpSpPr>
          <p:nvPr/>
        </p:nvGrpSpPr>
        <p:grpSpPr bwMode="auto">
          <a:xfrm>
            <a:off x="4273550" y="1922463"/>
            <a:ext cx="784225" cy="668337"/>
            <a:chOff x="1043" y="2546"/>
            <a:chExt cx="869" cy="740"/>
          </a:xfrm>
        </p:grpSpPr>
        <p:sp>
          <p:nvSpPr>
            <p:cNvPr id="329771" name="Freeform 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9772" name="Freeform 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9773" name="Freeform 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9774" name="Freeform 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9775" name="AutoShape 1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329776" name="Rectangle 11"/>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9777" name="Freeform 1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9778" name="Freeform 1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29735" name="Rectangle 14"/>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grpSp>
        <p:nvGrpSpPr>
          <p:cNvPr id="329736" name="Group 15"/>
          <p:cNvGrpSpPr>
            <a:grpSpLocks/>
          </p:cNvGrpSpPr>
          <p:nvPr/>
        </p:nvGrpSpPr>
        <p:grpSpPr bwMode="auto">
          <a:xfrm>
            <a:off x="6629400" y="1985963"/>
            <a:ext cx="784225" cy="668337"/>
            <a:chOff x="1043" y="2546"/>
            <a:chExt cx="869" cy="740"/>
          </a:xfrm>
        </p:grpSpPr>
        <p:sp>
          <p:nvSpPr>
            <p:cNvPr id="329763" name="Freeform 1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9764" name="Freeform 1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9765" name="Freeform 1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9766" name="Freeform 1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9767" name="AutoShape 2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38100">
              <a:solidFill>
                <a:schemeClr val="tx1"/>
              </a:solidFill>
              <a:miter lim="800000"/>
              <a:headEnd/>
              <a:tailEnd/>
            </a:ln>
          </p:spPr>
          <p:txBody>
            <a:bodyPr wrap="none" anchor="ctr"/>
            <a:lstStyle/>
            <a:p>
              <a:endParaRPr lang="en-US" dirty="0">
                <a:latin typeface="Arial" pitchFamily="34" charset="0"/>
              </a:endParaRPr>
            </a:p>
          </p:txBody>
        </p:sp>
        <p:sp>
          <p:nvSpPr>
            <p:cNvPr id="329768" name="Rectangle 21"/>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9769" name="Freeform 2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9770" name="Freeform 2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29737" name="Text Box 24"/>
          <p:cNvSpPr txBox="1">
            <a:spLocks noChangeArrowheads="1"/>
          </p:cNvSpPr>
          <p:nvPr/>
        </p:nvSpPr>
        <p:spPr bwMode="auto">
          <a:xfrm>
            <a:off x="6208713" y="3794125"/>
            <a:ext cx="1533525" cy="461963"/>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C</a:t>
            </a:r>
            <a:r>
              <a:rPr lang="en-US" sz="2400">
                <a:solidFill>
                  <a:schemeClr val="bg1"/>
                </a:solidFill>
                <a:latin typeface="Arial" charset="0"/>
              </a:rPr>
              <a:t>)</a:t>
            </a:r>
            <a:endParaRPr lang="en-US" sz="2400" baseline="-25000">
              <a:solidFill>
                <a:schemeClr val="bg1"/>
              </a:solidFill>
              <a:latin typeface="Arial" charset="0"/>
            </a:endParaRPr>
          </a:p>
        </p:txBody>
      </p:sp>
      <p:sp>
        <p:nvSpPr>
          <p:cNvPr id="329738" name="Rectangle 25"/>
          <p:cNvSpPr>
            <a:spLocks noChangeArrowheads="1"/>
          </p:cNvSpPr>
          <p:nvPr/>
        </p:nvSpPr>
        <p:spPr bwMode="auto">
          <a:xfrm>
            <a:off x="680085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C</a:t>
            </a:r>
          </a:p>
        </p:txBody>
      </p:sp>
      <p:grpSp>
        <p:nvGrpSpPr>
          <p:cNvPr id="329739" name="Group 26"/>
          <p:cNvGrpSpPr>
            <a:grpSpLocks/>
          </p:cNvGrpSpPr>
          <p:nvPr/>
        </p:nvGrpSpPr>
        <p:grpSpPr bwMode="auto">
          <a:xfrm>
            <a:off x="1928813" y="1920875"/>
            <a:ext cx="784225" cy="668338"/>
            <a:chOff x="1215" y="1131"/>
            <a:chExt cx="494" cy="421"/>
          </a:xfrm>
        </p:grpSpPr>
        <p:grpSp>
          <p:nvGrpSpPr>
            <p:cNvPr id="329753" name="Group 27"/>
            <p:cNvGrpSpPr>
              <a:grpSpLocks/>
            </p:cNvGrpSpPr>
            <p:nvPr/>
          </p:nvGrpSpPr>
          <p:grpSpPr bwMode="auto">
            <a:xfrm>
              <a:off x="1215" y="1131"/>
              <a:ext cx="494" cy="421"/>
              <a:chOff x="1043" y="2546"/>
              <a:chExt cx="869" cy="740"/>
            </a:xfrm>
          </p:grpSpPr>
          <p:sp>
            <p:nvSpPr>
              <p:cNvPr id="329755" name="Freeform 28"/>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9756" name="Freeform 29"/>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9757" name="Freeform 30"/>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9758" name="Freeform 31"/>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9759" name="AutoShape 32"/>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329760" name="Rectangle 33"/>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9761" name="Freeform 34"/>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29762" name="Freeform 35"/>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29754" name="Rectangle 36"/>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29740" name="Line 37"/>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29741" name="Line 38"/>
          <p:cNvSpPr>
            <a:spLocks noChangeShapeType="1"/>
          </p:cNvSpPr>
          <p:nvPr/>
        </p:nvSpPr>
        <p:spPr bwMode="auto">
          <a:xfrm>
            <a:off x="7023100"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29742" name="Text Box 39"/>
          <p:cNvSpPr txBox="1">
            <a:spLocks noChangeArrowheads="1"/>
          </p:cNvSpPr>
          <p:nvPr/>
        </p:nvSpPr>
        <p:spPr bwMode="auto">
          <a:xfrm>
            <a:off x="2565400" y="4967288"/>
            <a:ext cx="55054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b="0">
                <a:latin typeface="Arial" charset="0"/>
              </a:rPr>
              <a:t>Other threads obliterate evidence that </a:t>
            </a:r>
            <a:r>
              <a:rPr lang="en-US" sz="2800" b="0">
                <a:solidFill>
                  <a:srgbClr val="FF0000"/>
                </a:solidFill>
                <a:latin typeface="Arial" charset="0"/>
              </a:rPr>
              <a:t>A</a:t>
            </a:r>
            <a:r>
              <a:rPr lang="en-US" sz="2800" b="0">
                <a:latin typeface="Arial" charset="0"/>
              </a:rPr>
              <a:t> entered CS </a:t>
            </a:r>
          </a:p>
        </p:txBody>
      </p:sp>
      <p:sp>
        <p:nvSpPr>
          <p:cNvPr id="329743" name="Text Box 40"/>
          <p:cNvSpPr txBox="1">
            <a:spLocks noChangeArrowheads="1"/>
          </p:cNvSpPr>
          <p:nvPr/>
        </p:nvSpPr>
        <p:spPr bwMode="auto">
          <a:xfrm>
            <a:off x="1963738" y="54006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rgbClr val="FF0000"/>
                </a:solidFill>
                <a:latin typeface="Arial" charset="0"/>
              </a:rPr>
              <a:t>CS</a:t>
            </a:r>
          </a:p>
        </p:txBody>
      </p:sp>
      <p:sp>
        <p:nvSpPr>
          <p:cNvPr id="329744" name="Line 41"/>
          <p:cNvSpPr>
            <a:spLocks noChangeShapeType="1"/>
          </p:cNvSpPr>
          <p:nvPr/>
        </p:nvSpPr>
        <p:spPr bwMode="auto">
          <a:xfrm>
            <a:off x="2320925" y="2714625"/>
            <a:ext cx="0" cy="25257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9745" name="Line 42"/>
          <p:cNvSpPr>
            <a:spLocks noChangeShapeType="1"/>
          </p:cNvSpPr>
          <p:nvPr/>
        </p:nvSpPr>
        <p:spPr bwMode="auto">
          <a:xfrm>
            <a:off x="2322513" y="4049713"/>
            <a:ext cx="14652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9746" name="Freeform 43"/>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329747" name="Line 44"/>
          <p:cNvSpPr>
            <a:spLocks noChangeShapeType="1"/>
          </p:cNvSpPr>
          <p:nvPr/>
        </p:nvSpPr>
        <p:spPr bwMode="auto">
          <a:xfrm>
            <a:off x="4667250" y="2698750"/>
            <a:ext cx="0" cy="99060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29748" name="Line 45"/>
          <p:cNvSpPr>
            <a:spLocks noChangeShapeType="1"/>
          </p:cNvSpPr>
          <p:nvPr/>
        </p:nvSpPr>
        <p:spPr bwMode="auto">
          <a:xfrm>
            <a:off x="7023100" y="2697163"/>
            <a:ext cx="0" cy="99060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29749" name="Line 46"/>
          <p:cNvSpPr>
            <a:spLocks noChangeShapeType="1"/>
          </p:cNvSpPr>
          <p:nvPr/>
        </p:nvSpPr>
        <p:spPr bwMode="auto">
          <a:xfrm>
            <a:off x="2322513" y="4049713"/>
            <a:ext cx="146526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9750" name="Freeform 47"/>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329751" name="Line 48"/>
          <p:cNvSpPr>
            <a:spLocks noChangeShapeType="1"/>
          </p:cNvSpPr>
          <p:nvPr/>
        </p:nvSpPr>
        <p:spPr bwMode="auto">
          <a:xfrm>
            <a:off x="2320925" y="2714625"/>
            <a:ext cx="0" cy="252571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9752" name="Line 49"/>
          <p:cNvSpPr>
            <a:spLocks noChangeShapeType="1"/>
          </p:cNvSpPr>
          <p:nvPr/>
        </p:nvSpPr>
        <p:spPr bwMode="auto">
          <a:xfrm>
            <a:off x="2322513" y="4049713"/>
            <a:ext cx="1465262"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317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3B45D2B-5429-6944-8CC4-7E4EFD860F30}" type="slidenum">
              <a:rPr lang="ar-SA" sz="1400" b="0">
                <a:solidFill>
                  <a:schemeClr val="tx1"/>
                </a:solidFill>
                <a:latin typeface="Arial" charset="0"/>
                <a:cs typeface="Arial" charset="0"/>
              </a:rPr>
              <a:pPr/>
              <a:t>161</a:t>
            </a:fld>
            <a:endParaRPr lang="en-US" sz="1400" b="0">
              <a:solidFill>
                <a:schemeClr val="tx1"/>
              </a:solidFill>
              <a:latin typeface="Arial" charset="0"/>
              <a:cs typeface="Arial" charset="0"/>
            </a:endParaRPr>
          </a:p>
        </p:txBody>
      </p:sp>
      <p:sp>
        <p:nvSpPr>
          <p:cNvPr id="331779" name="Rectangle 2"/>
          <p:cNvSpPr>
            <a:spLocks noGrp="1" noChangeArrowheads="1"/>
          </p:cNvSpPr>
          <p:nvPr>
            <p:ph type="title"/>
          </p:nvPr>
        </p:nvSpPr>
        <p:spPr>
          <a:xfrm>
            <a:off x="685800" y="304800"/>
            <a:ext cx="7772400" cy="1143000"/>
          </a:xfrm>
        </p:spPr>
        <p:txBody>
          <a:bodyPr/>
          <a:lstStyle/>
          <a:p>
            <a:r>
              <a:rPr lang="en-US" sz="4000">
                <a:latin typeface="Arial" charset="0"/>
              </a:rPr>
              <a:t>Mutual Exclusion Fails</a:t>
            </a:r>
          </a:p>
        </p:txBody>
      </p:sp>
      <p:sp>
        <p:nvSpPr>
          <p:cNvPr id="331780" name="Text Box 3"/>
          <p:cNvSpPr txBox="1">
            <a:spLocks noChangeArrowheads="1"/>
          </p:cNvSpPr>
          <p:nvPr/>
        </p:nvSpPr>
        <p:spPr bwMode="auto">
          <a:xfrm>
            <a:off x="3851275" y="3790950"/>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31781" name="Group 4"/>
          <p:cNvGrpSpPr>
            <a:grpSpLocks/>
          </p:cNvGrpSpPr>
          <p:nvPr/>
        </p:nvGrpSpPr>
        <p:grpSpPr bwMode="auto">
          <a:xfrm>
            <a:off x="4273550" y="1922463"/>
            <a:ext cx="784225" cy="668337"/>
            <a:chOff x="1043" y="2546"/>
            <a:chExt cx="869" cy="740"/>
          </a:xfrm>
        </p:grpSpPr>
        <p:sp>
          <p:nvSpPr>
            <p:cNvPr id="331820" name="Freeform 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1821" name="Freeform 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1822" name="Freeform 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1823" name="Freeform 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1824" name="AutoShape 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331825" name="Rectangle 10"/>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31826" name="Freeform 1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1827" name="Freeform 1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31782" name="Rectangle 13"/>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grpSp>
        <p:nvGrpSpPr>
          <p:cNvPr id="331783" name="Group 14"/>
          <p:cNvGrpSpPr>
            <a:grpSpLocks/>
          </p:cNvGrpSpPr>
          <p:nvPr/>
        </p:nvGrpSpPr>
        <p:grpSpPr bwMode="auto">
          <a:xfrm>
            <a:off x="6629400" y="1985963"/>
            <a:ext cx="784225" cy="668337"/>
            <a:chOff x="1043" y="2546"/>
            <a:chExt cx="869" cy="740"/>
          </a:xfrm>
        </p:grpSpPr>
        <p:sp>
          <p:nvSpPr>
            <p:cNvPr id="331812" name="Freeform 1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1813" name="Freeform 1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1814" name="Freeform 1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1815" name="Freeform 1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1816" name="AutoShape 1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38100">
              <a:solidFill>
                <a:schemeClr val="tx1"/>
              </a:solidFill>
              <a:miter lim="800000"/>
              <a:headEnd/>
              <a:tailEnd/>
            </a:ln>
          </p:spPr>
          <p:txBody>
            <a:bodyPr wrap="none" anchor="ctr"/>
            <a:lstStyle/>
            <a:p>
              <a:endParaRPr lang="en-US" dirty="0">
                <a:latin typeface="Arial" pitchFamily="34" charset="0"/>
              </a:endParaRPr>
            </a:p>
          </p:txBody>
        </p:sp>
        <p:sp>
          <p:nvSpPr>
            <p:cNvPr id="331817" name="Rectangle 20"/>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31818" name="Freeform 2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1819" name="Freeform 2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31784" name="Text Box 23"/>
          <p:cNvSpPr txBox="1">
            <a:spLocks noChangeArrowheads="1"/>
          </p:cNvSpPr>
          <p:nvPr/>
        </p:nvSpPr>
        <p:spPr bwMode="auto">
          <a:xfrm>
            <a:off x="6208713" y="3794125"/>
            <a:ext cx="1533525" cy="461963"/>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C</a:t>
            </a:r>
            <a:r>
              <a:rPr lang="en-US" sz="2400">
                <a:solidFill>
                  <a:schemeClr val="bg1"/>
                </a:solidFill>
                <a:latin typeface="Arial" charset="0"/>
              </a:rPr>
              <a:t>)</a:t>
            </a:r>
            <a:endParaRPr lang="en-US" sz="2400" baseline="-25000">
              <a:solidFill>
                <a:schemeClr val="bg1"/>
              </a:solidFill>
              <a:latin typeface="Arial" charset="0"/>
            </a:endParaRPr>
          </a:p>
        </p:txBody>
      </p:sp>
      <p:sp>
        <p:nvSpPr>
          <p:cNvPr id="331785" name="Rectangle 24"/>
          <p:cNvSpPr>
            <a:spLocks noChangeArrowheads="1"/>
          </p:cNvSpPr>
          <p:nvPr/>
        </p:nvSpPr>
        <p:spPr bwMode="auto">
          <a:xfrm>
            <a:off x="680085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C</a:t>
            </a:r>
          </a:p>
        </p:txBody>
      </p:sp>
      <p:grpSp>
        <p:nvGrpSpPr>
          <p:cNvPr id="331786" name="Group 25"/>
          <p:cNvGrpSpPr>
            <a:grpSpLocks/>
          </p:cNvGrpSpPr>
          <p:nvPr/>
        </p:nvGrpSpPr>
        <p:grpSpPr bwMode="auto">
          <a:xfrm>
            <a:off x="1928813" y="1920875"/>
            <a:ext cx="784225" cy="668338"/>
            <a:chOff x="1215" y="1131"/>
            <a:chExt cx="494" cy="421"/>
          </a:xfrm>
        </p:grpSpPr>
        <p:grpSp>
          <p:nvGrpSpPr>
            <p:cNvPr id="331802" name="Group 26"/>
            <p:cNvGrpSpPr>
              <a:grpSpLocks/>
            </p:cNvGrpSpPr>
            <p:nvPr/>
          </p:nvGrpSpPr>
          <p:grpSpPr bwMode="auto">
            <a:xfrm>
              <a:off x="1215" y="1131"/>
              <a:ext cx="494" cy="421"/>
              <a:chOff x="1043" y="2546"/>
              <a:chExt cx="869" cy="740"/>
            </a:xfrm>
          </p:grpSpPr>
          <p:sp>
            <p:nvSpPr>
              <p:cNvPr id="331804" name="Freeform 27"/>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1805" name="Freeform 28"/>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1806" name="Freeform 29"/>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1807" name="Freeform 30"/>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1808" name="AutoShape 31"/>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331809" name="Rectangle 32"/>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31810" name="Freeform 33"/>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1811" name="Freeform 34"/>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31803" name="Rectangle 35"/>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31787" name="Line 36"/>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31788" name="Line 37"/>
          <p:cNvSpPr>
            <a:spLocks noChangeShapeType="1"/>
          </p:cNvSpPr>
          <p:nvPr/>
        </p:nvSpPr>
        <p:spPr bwMode="auto">
          <a:xfrm>
            <a:off x="7023100"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31789" name="Text Box 38"/>
          <p:cNvSpPr txBox="1">
            <a:spLocks noChangeArrowheads="1"/>
          </p:cNvSpPr>
          <p:nvPr/>
        </p:nvSpPr>
        <p:spPr bwMode="auto">
          <a:xfrm>
            <a:off x="1963738" y="5411788"/>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rgbClr val="FF0000"/>
                </a:solidFill>
                <a:latin typeface="Arial" charset="0"/>
              </a:rPr>
              <a:t>CS</a:t>
            </a:r>
          </a:p>
        </p:txBody>
      </p:sp>
      <p:sp>
        <p:nvSpPr>
          <p:cNvPr id="331790" name="Line 39"/>
          <p:cNvSpPr>
            <a:spLocks noChangeShapeType="1"/>
          </p:cNvSpPr>
          <p:nvPr/>
        </p:nvSpPr>
        <p:spPr bwMode="auto">
          <a:xfrm>
            <a:off x="2320925" y="2714625"/>
            <a:ext cx="0" cy="25257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31791" name="Line 40"/>
          <p:cNvSpPr>
            <a:spLocks noChangeShapeType="1"/>
          </p:cNvSpPr>
          <p:nvPr/>
        </p:nvSpPr>
        <p:spPr bwMode="auto">
          <a:xfrm>
            <a:off x="2322513" y="4049713"/>
            <a:ext cx="14652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31792" name="Freeform 41"/>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331793" name="Line 42"/>
          <p:cNvSpPr>
            <a:spLocks noChangeShapeType="1"/>
          </p:cNvSpPr>
          <p:nvPr/>
        </p:nvSpPr>
        <p:spPr bwMode="auto">
          <a:xfrm>
            <a:off x="4656138" y="2698750"/>
            <a:ext cx="0" cy="99060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31794" name="Line 43"/>
          <p:cNvSpPr>
            <a:spLocks noChangeShapeType="1"/>
          </p:cNvSpPr>
          <p:nvPr/>
        </p:nvSpPr>
        <p:spPr bwMode="auto">
          <a:xfrm>
            <a:off x="7023100" y="2697163"/>
            <a:ext cx="0" cy="99060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31795" name="Line 44"/>
          <p:cNvSpPr>
            <a:spLocks noChangeShapeType="1"/>
          </p:cNvSpPr>
          <p:nvPr/>
        </p:nvSpPr>
        <p:spPr bwMode="auto">
          <a:xfrm>
            <a:off x="2322513" y="4049713"/>
            <a:ext cx="146526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31796" name="Freeform 45"/>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331797" name="Line 46"/>
          <p:cNvSpPr>
            <a:spLocks noChangeShapeType="1"/>
          </p:cNvSpPr>
          <p:nvPr/>
        </p:nvSpPr>
        <p:spPr bwMode="auto">
          <a:xfrm>
            <a:off x="2320925" y="2714625"/>
            <a:ext cx="0" cy="252571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31798" name="Line 47"/>
          <p:cNvSpPr>
            <a:spLocks noChangeShapeType="1"/>
          </p:cNvSpPr>
          <p:nvPr/>
        </p:nvSpPr>
        <p:spPr bwMode="auto">
          <a:xfrm>
            <a:off x="2322513" y="4049713"/>
            <a:ext cx="1465262"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31799" name="Line 48"/>
          <p:cNvSpPr>
            <a:spLocks noChangeShapeType="1"/>
          </p:cNvSpPr>
          <p:nvPr/>
        </p:nvSpPr>
        <p:spPr bwMode="auto">
          <a:xfrm>
            <a:off x="4656138" y="4403725"/>
            <a:ext cx="0" cy="830263"/>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31800" name="Text Box 49"/>
          <p:cNvSpPr txBox="1">
            <a:spLocks noChangeArrowheads="1"/>
          </p:cNvSpPr>
          <p:nvPr/>
        </p:nvSpPr>
        <p:spPr bwMode="auto">
          <a:xfrm>
            <a:off x="4294188" y="5411788"/>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chemeClr val="accent2"/>
                </a:solidFill>
                <a:latin typeface="Arial" charset="0"/>
              </a:rPr>
              <a:t>CS</a:t>
            </a:r>
          </a:p>
        </p:txBody>
      </p:sp>
      <p:sp>
        <p:nvSpPr>
          <p:cNvPr id="331801" name="Text Box 50"/>
          <p:cNvSpPr txBox="1">
            <a:spLocks noChangeArrowheads="1"/>
          </p:cNvSpPr>
          <p:nvPr/>
        </p:nvSpPr>
        <p:spPr bwMode="auto">
          <a:xfrm>
            <a:off x="5103813" y="4835525"/>
            <a:ext cx="35163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b="0">
                <a:solidFill>
                  <a:srgbClr val="FF0000"/>
                </a:solidFill>
                <a:latin typeface="Arial" charset="0"/>
              </a:rPr>
              <a:t>CS looks empty, so another thread gets in </a:t>
            </a:r>
          </a:p>
        </p:txBody>
      </p:sp>
    </p:spTree>
  </p:cSld>
  <p:clrMapOvr>
    <a:masterClrMapping/>
  </p:clrMapOvr>
  <p:transition spd="slow"/>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338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0A1A72D-E03F-9E4C-9B50-F0A9381C6360}" type="slidenum">
              <a:rPr lang="ar-SA" sz="1400" b="0">
                <a:solidFill>
                  <a:schemeClr val="tx1"/>
                </a:solidFill>
                <a:latin typeface="Arial" charset="0"/>
                <a:cs typeface="Arial" charset="0"/>
              </a:rPr>
              <a:pPr/>
              <a:t>162</a:t>
            </a:fld>
            <a:endParaRPr lang="en-US" sz="1400" b="0">
              <a:solidFill>
                <a:schemeClr val="tx1"/>
              </a:solidFill>
              <a:latin typeface="Arial" charset="0"/>
              <a:cs typeface="Arial" charset="0"/>
            </a:endParaRPr>
          </a:p>
        </p:txBody>
      </p:sp>
      <p:pic>
        <p:nvPicPr>
          <p:cNvPr id="33382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28" name="Rectangle 3"/>
          <p:cNvSpPr>
            <a:spLocks noGrp="1" noChangeArrowheads="1"/>
          </p:cNvSpPr>
          <p:nvPr>
            <p:ph type="title"/>
          </p:nvPr>
        </p:nvSpPr>
        <p:spPr/>
        <p:txBody>
          <a:bodyPr/>
          <a:lstStyle/>
          <a:p>
            <a:r>
              <a:rPr lang="en-US">
                <a:latin typeface="Arial" charset="0"/>
              </a:rPr>
              <a:t>Proof Strategy</a:t>
            </a:r>
          </a:p>
        </p:txBody>
      </p:sp>
      <p:sp>
        <p:nvSpPr>
          <p:cNvPr id="333829" name="Rectangle 4"/>
          <p:cNvSpPr>
            <a:spLocks noGrp="1" noChangeArrowheads="1"/>
          </p:cNvSpPr>
          <p:nvPr>
            <p:ph type="body" idx="1"/>
          </p:nvPr>
        </p:nvSpPr>
        <p:spPr/>
        <p:txBody>
          <a:bodyPr/>
          <a:lstStyle/>
          <a:p>
            <a:r>
              <a:rPr lang="en-US">
                <a:solidFill>
                  <a:schemeClr val="tx1"/>
                </a:solidFill>
                <a:latin typeface="Arial" charset="0"/>
              </a:rPr>
              <a:t>Proved</a:t>
            </a:r>
            <a:r>
              <a:rPr lang="en-US">
                <a:latin typeface="Arial" charset="0"/>
              </a:rPr>
              <a:t>: a contradiction starting from a covering state for </a:t>
            </a:r>
            <a:r>
              <a:rPr lang="en-US">
                <a:solidFill>
                  <a:schemeClr val="tx1"/>
                </a:solidFill>
                <a:latin typeface="Arial" charset="0"/>
              </a:rPr>
              <a:t>2</a:t>
            </a:r>
            <a:r>
              <a:rPr lang="en-US">
                <a:latin typeface="Arial" charset="0"/>
              </a:rPr>
              <a:t> registers</a:t>
            </a:r>
          </a:p>
          <a:p>
            <a:r>
              <a:rPr lang="en-US">
                <a:solidFill>
                  <a:schemeClr val="tx1"/>
                </a:solidFill>
                <a:latin typeface="Arial" charset="0"/>
              </a:rPr>
              <a:t>Claim</a:t>
            </a:r>
            <a:r>
              <a:rPr lang="en-US">
                <a:latin typeface="Arial" charset="0"/>
              </a:rPr>
              <a:t>: a covering state for </a:t>
            </a:r>
            <a:r>
              <a:rPr lang="en-US">
                <a:solidFill>
                  <a:schemeClr val="tx1"/>
                </a:solidFill>
                <a:latin typeface="Arial" charset="0"/>
              </a:rPr>
              <a:t>2</a:t>
            </a:r>
            <a:r>
              <a:rPr lang="en-US">
                <a:latin typeface="Arial" charset="0"/>
              </a:rPr>
              <a:t> registers is reachable from any state where CS is empty</a:t>
            </a:r>
          </a:p>
        </p:txBody>
      </p:sp>
    </p:spTree>
  </p:cSld>
  <p:clrMapOvr>
    <a:masterClrMapping/>
  </p:clrMapOvr>
  <p:transition spd="slow"/>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rPr>
              <a:t>Art of Multiprocessor Programming</a:t>
            </a:r>
          </a:p>
        </p:txBody>
      </p:sp>
      <p:sp>
        <p:nvSpPr>
          <p:cNvPr id="33587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173F9F4-437C-824D-BBB3-1E89625F8B62}" type="slidenum">
              <a:rPr lang="ar-SA" sz="1400" b="0">
                <a:solidFill>
                  <a:schemeClr val="tx1"/>
                </a:solidFill>
                <a:latin typeface="Arial" charset="0"/>
                <a:cs typeface="Arial" charset="0"/>
              </a:rPr>
              <a:pPr/>
              <a:t>163</a:t>
            </a:fld>
            <a:endParaRPr lang="en-US" sz="1400" b="0">
              <a:solidFill>
                <a:schemeClr val="tx1"/>
              </a:solidFill>
              <a:latin typeface="Arial" charset="0"/>
              <a:cs typeface="Arial" charset="0"/>
            </a:endParaRPr>
          </a:p>
        </p:txBody>
      </p:sp>
      <p:sp>
        <p:nvSpPr>
          <p:cNvPr id="335875" name="Freeform 2"/>
          <p:cNvSpPr>
            <a:spLocks/>
          </p:cNvSpPr>
          <p:nvPr/>
        </p:nvSpPr>
        <p:spPr bwMode="auto">
          <a:xfrm>
            <a:off x="2651125" y="1604963"/>
            <a:ext cx="2979738" cy="3221037"/>
          </a:xfrm>
          <a:custGeom>
            <a:avLst/>
            <a:gdLst>
              <a:gd name="T0" fmla="*/ 2147483647 w 1877"/>
              <a:gd name="T1" fmla="*/ 2147483647 h 2029"/>
              <a:gd name="T2" fmla="*/ 2147483647 w 1877"/>
              <a:gd name="T3" fmla="*/ 2147483647 h 2029"/>
              <a:gd name="T4" fmla="*/ 2147483647 w 1877"/>
              <a:gd name="T5" fmla="*/ 2147483647 h 2029"/>
              <a:gd name="T6" fmla="*/ 2147483647 w 1877"/>
              <a:gd name="T7" fmla="*/ 2147483647 h 2029"/>
              <a:gd name="T8" fmla="*/ 2147483647 w 1877"/>
              <a:gd name="T9" fmla="*/ 2147483647 h 2029"/>
              <a:gd name="T10" fmla="*/ 2147483647 w 1877"/>
              <a:gd name="T11" fmla="*/ 2147483647 h 2029"/>
              <a:gd name="T12" fmla="*/ 2147483647 w 1877"/>
              <a:gd name="T13" fmla="*/ 2147483647 h 2029"/>
              <a:gd name="T14" fmla="*/ 2147483647 w 1877"/>
              <a:gd name="T15" fmla="*/ 2147483647 h 2029"/>
              <a:gd name="T16" fmla="*/ 2147483647 w 1877"/>
              <a:gd name="T17" fmla="*/ 2147483647 h 2029"/>
              <a:gd name="T18" fmla="*/ 2147483647 w 1877"/>
              <a:gd name="T19" fmla="*/ 2147483647 h 2029"/>
              <a:gd name="T20" fmla="*/ 2147483647 w 1877"/>
              <a:gd name="T21" fmla="*/ 2147483647 h 2029"/>
              <a:gd name="T22" fmla="*/ 2147483647 w 1877"/>
              <a:gd name="T23" fmla="*/ 2147483647 h 2029"/>
              <a:gd name="T24" fmla="*/ 2147483647 w 1877"/>
              <a:gd name="T25" fmla="*/ 2147483647 h 2029"/>
              <a:gd name="T26" fmla="*/ 2147483647 w 1877"/>
              <a:gd name="T27" fmla="*/ 2147483647 h 2029"/>
              <a:gd name="T28" fmla="*/ 2147483647 w 1877"/>
              <a:gd name="T29" fmla="*/ 2147483647 h 2029"/>
              <a:gd name="T30" fmla="*/ 2147483647 w 1877"/>
              <a:gd name="T31" fmla="*/ 0 h 2029"/>
              <a:gd name="T32" fmla="*/ 2147483647 w 1877"/>
              <a:gd name="T33" fmla="*/ 2147483647 h 2029"/>
              <a:gd name="T34" fmla="*/ 2147483647 w 1877"/>
              <a:gd name="T35" fmla="*/ 2147483647 h 2029"/>
              <a:gd name="T36" fmla="*/ 2147483647 w 1877"/>
              <a:gd name="T37" fmla="*/ 2147483647 h 2029"/>
              <a:gd name="T38" fmla="*/ 2147483647 w 1877"/>
              <a:gd name="T39" fmla="*/ 2147483647 h 2029"/>
              <a:gd name="T40" fmla="*/ 2147483647 w 1877"/>
              <a:gd name="T41" fmla="*/ 2147483647 h 2029"/>
              <a:gd name="T42" fmla="*/ 2147483647 w 1877"/>
              <a:gd name="T43" fmla="*/ 2147483647 h 2029"/>
              <a:gd name="T44" fmla="*/ 0 w 1877"/>
              <a:gd name="T45" fmla="*/ 2147483647 h 2029"/>
              <a:gd name="T46" fmla="*/ 2147483647 w 1877"/>
              <a:gd name="T47" fmla="*/ 2147483647 h 2029"/>
              <a:gd name="T48" fmla="*/ 2147483647 w 1877"/>
              <a:gd name="T49" fmla="*/ 2147483647 h 2029"/>
              <a:gd name="T50" fmla="*/ 2147483647 w 1877"/>
              <a:gd name="T51" fmla="*/ 2147483647 h 2029"/>
              <a:gd name="T52" fmla="*/ 2147483647 w 1877"/>
              <a:gd name="T53" fmla="*/ 2147483647 h 2029"/>
              <a:gd name="T54" fmla="*/ 2147483647 w 1877"/>
              <a:gd name="T55" fmla="*/ 2147483647 h 2029"/>
              <a:gd name="T56" fmla="*/ 2147483647 w 1877"/>
              <a:gd name="T57" fmla="*/ 2147483647 h 2029"/>
              <a:gd name="T58" fmla="*/ 2147483647 w 1877"/>
              <a:gd name="T59" fmla="*/ 2147483647 h 2029"/>
              <a:gd name="T60" fmla="*/ 2147483647 w 1877"/>
              <a:gd name="T61" fmla="*/ 2147483647 h 2029"/>
              <a:gd name="T62" fmla="*/ 2147483647 w 1877"/>
              <a:gd name="T63" fmla="*/ 2147483647 h 2029"/>
              <a:gd name="T64" fmla="*/ 2147483647 w 1877"/>
              <a:gd name="T65" fmla="*/ 2147483647 h 2029"/>
              <a:gd name="T66" fmla="*/ 2147483647 w 1877"/>
              <a:gd name="T67" fmla="*/ 2147483647 h 2029"/>
              <a:gd name="T68" fmla="*/ 2147483647 w 1877"/>
              <a:gd name="T69" fmla="*/ 2147483647 h 2029"/>
              <a:gd name="T70" fmla="*/ 2147483647 w 1877"/>
              <a:gd name="T71" fmla="*/ 2147483647 h 2029"/>
              <a:gd name="T72" fmla="*/ 2147483647 w 1877"/>
              <a:gd name="T73" fmla="*/ 2147483647 h 2029"/>
              <a:gd name="T74" fmla="*/ 2147483647 w 1877"/>
              <a:gd name="T75" fmla="*/ 2147483647 h 2029"/>
              <a:gd name="T76" fmla="*/ 2147483647 w 1877"/>
              <a:gd name="T77" fmla="*/ 2147483647 h 2029"/>
              <a:gd name="T78" fmla="*/ 2147483647 w 1877"/>
              <a:gd name="T79" fmla="*/ 2147483647 h 2029"/>
              <a:gd name="T80" fmla="*/ 2147483647 w 1877"/>
              <a:gd name="T81" fmla="*/ 2147483647 h 2029"/>
              <a:gd name="T82" fmla="*/ 2147483647 w 1877"/>
              <a:gd name="T83" fmla="*/ 2147483647 h 2029"/>
              <a:gd name="T84" fmla="*/ 2147483647 w 1877"/>
              <a:gd name="T85" fmla="*/ 2147483647 h 20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77"/>
              <a:gd name="T130" fmla="*/ 0 h 2029"/>
              <a:gd name="T131" fmla="*/ 1877 w 1877"/>
              <a:gd name="T132" fmla="*/ 2029 h 20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77" h="2029">
                <a:moveTo>
                  <a:pt x="1870" y="1912"/>
                </a:moveTo>
                <a:cubicBezTo>
                  <a:pt x="1809" y="1931"/>
                  <a:pt x="1877" y="1904"/>
                  <a:pt x="1828" y="1945"/>
                </a:cubicBezTo>
                <a:cubicBezTo>
                  <a:pt x="1818" y="1953"/>
                  <a:pt x="1805" y="1956"/>
                  <a:pt x="1794" y="1962"/>
                </a:cubicBezTo>
                <a:cubicBezTo>
                  <a:pt x="1749" y="1988"/>
                  <a:pt x="1710" y="2012"/>
                  <a:pt x="1661" y="2029"/>
                </a:cubicBezTo>
                <a:cubicBezTo>
                  <a:pt x="1605" y="2026"/>
                  <a:pt x="1550" y="2025"/>
                  <a:pt x="1494" y="2020"/>
                </a:cubicBezTo>
                <a:cubicBezTo>
                  <a:pt x="1435" y="2015"/>
                  <a:pt x="1382" y="1979"/>
                  <a:pt x="1327" y="1962"/>
                </a:cubicBezTo>
                <a:cubicBezTo>
                  <a:pt x="1278" y="1925"/>
                  <a:pt x="1305" y="1945"/>
                  <a:pt x="1243" y="1903"/>
                </a:cubicBezTo>
                <a:cubicBezTo>
                  <a:pt x="1214" y="1884"/>
                  <a:pt x="1206" y="1856"/>
                  <a:pt x="1177" y="1837"/>
                </a:cubicBezTo>
                <a:cubicBezTo>
                  <a:pt x="1157" y="1808"/>
                  <a:pt x="1117" y="1769"/>
                  <a:pt x="1102" y="1737"/>
                </a:cubicBezTo>
                <a:cubicBezTo>
                  <a:pt x="1025" y="1570"/>
                  <a:pt x="979" y="1394"/>
                  <a:pt x="926" y="1219"/>
                </a:cubicBezTo>
                <a:cubicBezTo>
                  <a:pt x="854" y="981"/>
                  <a:pt x="802" y="737"/>
                  <a:pt x="726" y="501"/>
                </a:cubicBezTo>
                <a:cubicBezTo>
                  <a:pt x="715" y="424"/>
                  <a:pt x="688" y="356"/>
                  <a:pt x="659" y="284"/>
                </a:cubicBezTo>
                <a:cubicBezTo>
                  <a:pt x="642" y="241"/>
                  <a:pt x="632" y="183"/>
                  <a:pt x="609" y="142"/>
                </a:cubicBezTo>
                <a:cubicBezTo>
                  <a:pt x="594" y="114"/>
                  <a:pt x="575" y="87"/>
                  <a:pt x="559" y="59"/>
                </a:cubicBezTo>
                <a:cubicBezTo>
                  <a:pt x="545" y="36"/>
                  <a:pt x="538" y="24"/>
                  <a:pt x="509" y="17"/>
                </a:cubicBezTo>
                <a:cubicBezTo>
                  <a:pt x="473" y="8"/>
                  <a:pt x="400" y="0"/>
                  <a:pt x="400" y="0"/>
                </a:cubicBezTo>
                <a:cubicBezTo>
                  <a:pt x="369" y="3"/>
                  <a:pt x="338" y="4"/>
                  <a:pt x="308" y="9"/>
                </a:cubicBezTo>
                <a:cubicBezTo>
                  <a:pt x="291" y="12"/>
                  <a:pt x="258" y="25"/>
                  <a:pt x="258" y="25"/>
                </a:cubicBezTo>
                <a:cubicBezTo>
                  <a:pt x="225" y="58"/>
                  <a:pt x="208" y="101"/>
                  <a:pt x="175" y="134"/>
                </a:cubicBezTo>
                <a:cubicBezTo>
                  <a:pt x="149" y="160"/>
                  <a:pt x="134" y="172"/>
                  <a:pt x="116" y="209"/>
                </a:cubicBezTo>
                <a:cubicBezTo>
                  <a:pt x="95" y="252"/>
                  <a:pt x="82" y="297"/>
                  <a:pt x="66" y="342"/>
                </a:cubicBezTo>
                <a:cubicBezTo>
                  <a:pt x="60" y="529"/>
                  <a:pt x="50" y="709"/>
                  <a:pt x="25" y="893"/>
                </a:cubicBezTo>
                <a:cubicBezTo>
                  <a:pt x="19" y="1047"/>
                  <a:pt x="13" y="1200"/>
                  <a:pt x="0" y="1353"/>
                </a:cubicBezTo>
                <a:cubicBezTo>
                  <a:pt x="3" y="1456"/>
                  <a:pt x="4" y="1558"/>
                  <a:pt x="8" y="1661"/>
                </a:cubicBezTo>
                <a:cubicBezTo>
                  <a:pt x="10" y="1707"/>
                  <a:pt x="17" y="1804"/>
                  <a:pt x="58" y="1837"/>
                </a:cubicBezTo>
                <a:cubicBezTo>
                  <a:pt x="136" y="1901"/>
                  <a:pt x="252" y="1935"/>
                  <a:pt x="350" y="1945"/>
                </a:cubicBezTo>
                <a:cubicBezTo>
                  <a:pt x="409" y="1942"/>
                  <a:pt x="467" y="1942"/>
                  <a:pt x="526" y="1937"/>
                </a:cubicBezTo>
                <a:cubicBezTo>
                  <a:pt x="564" y="1934"/>
                  <a:pt x="602" y="1898"/>
                  <a:pt x="626" y="1870"/>
                </a:cubicBezTo>
                <a:cubicBezTo>
                  <a:pt x="684" y="1803"/>
                  <a:pt x="715" y="1722"/>
                  <a:pt x="768" y="1653"/>
                </a:cubicBezTo>
                <a:cubicBezTo>
                  <a:pt x="776" y="1618"/>
                  <a:pt x="774" y="1618"/>
                  <a:pt x="793" y="1586"/>
                </a:cubicBezTo>
                <a:cubicBezTo>
                  <a:pt x="803" y="1569"/>
                  <a:pt x="826" y="1536"/>
                  <a:pt x="826" y="1536"/>
                </a:cubicBezTo>
                <a:cubicBezTo>
                  <a:pt x="840" y="1492"/>
                  <a:pt x="867" y="1454"/>
                  <a:pt x="884" y="1411"/>
                </a:cubicBezTo>
                <a:cubicBezTo>
                  <a:pt x="901" y="1369"/>
                  <a:pt x="918" y="1323"/>
                  <a:pt x="943" y="1286"/>
                </a:cubicBezTo>
                <a:cubicBezTo>
                  <a:pt x="954" y="1241"/>
                  <a:pt x="975" y="1203"/>
                  <a:pt x="993" y="1161"/>
                </a:cubicBezTo>
                <a:cubicBezTo>
                  <a:pt x="1023" y="1091"/>
                  <a:pt x="1050" y="1010"/>
                  <a:pt x="1068" y="935"/>
                </a:cubicBezTo>
                <a:cubicBezTo>
                  <a:pt x="1094" y="825"/>
                  <a:pt x="1131" y="719"/>
                  <a:pt x="1160" y="610"/>
                </a:cubicBezTo>
                <a:cubicBezTo>
                  <a:pt x="1173" y="560"/>
                  <a:pt x="1181" y="511"/>
                  <a:pt x="1210" y="468"/>
                </a:cubicBezTo>
                <a:cubicBezTo>
                  <a:pt x="1231" y="403"/>
                  <a:pt x="1261" y="343"/>
                  <a:pt x="1294" y="284"/>
                </a:cubicBezTo>
                <a:cubicBezTo>
                  <a:pt x="1322" y="236"/>
                  <a:pt x="1348" y="177"/>
                  <a:pt x="1394" y="142"/>
                </a:cubicBezTo>
                <a:cubicBezTo>
                  <a:pt x="1440" y="106"/>
                  <a:pt x="1489" y="94"/>
                  <a:pt x="1544" y="75"/>
                </a:cubicBezTo>
                <a:cubicBezTo>
                  <a:pt x="1574" y="65"/>
                  <a:pt x="1636" y="50"/>
                  <a:pt x="1636" y="50"/>
                </a:cubicBezTo>
                <a:cubicBezTo>
                  <a:pt x="1728" y="56"/>
                  <a:pt x="1764" y="37"/>
                  <a:pt x="1819" y="92"/>
                </a:cubicBezTo>
                <a:cubicBezTo>
                  <a:pt x="1830" y="214"/>
                  <a:pt x="1828" y="159"/>
                  <a:pt x="1828" y="259"/>
                </a:cubicBezTo>
              </a:path>
            </a:pathLst>
          </a:custGeom>
          <a:noFill/>
          <a:ln w="762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335876" name="Text Box 3"/>
          <p:cNvSpPr txBox="1">
            <a:spLocks noChangeArrowheads="1"/>
          </p:cNvSpPr>
          <p:nvPr/>
        </p:nvSpPr>
        <p:spPr bwMode="auto">
          <a:xfrm>
            <a:off x="568325" y="5000625"/>
            <a:ext cx="72151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buFontTx/>
              <a:buChar char="•"/>
            </a:pPr>
            <a:r>
              <a:rPr lang="en-US" sz="2800" b="0">
                <a:latin typeface="Arial" charset="0"/>
              </a:rPr>
              <a:t>  If we run </a:t>
            </a:r>
            <a:r>
              <a:rPr lang="en-US" sz="2800" b="0">
                <a:solidFill>
                  <a:schemeClr val="tx1"/>
                </a:solidFill>
                <a:latin typeface="Arial" charset="0"/>
              </a:rPr>
              <a:t>B</a:t>
            </a:r>
            <a:r>
              <a:rPr lang="en-US" sz="2800" b="0">
                <a:latin typeface="Arial" charset="0"/>
              </a:rPr>
              <a:t> through CS </a:t>
            </a:r>
            <a:r>
              <a:rPr lang="en-US" sz="2800" b="0">
                <a:solidFill>
                  <a:schemeClr val="tx1"/>
                </a:solidFill>
                <a:latin typeface="Arial" charset="0"/>
              </a:rPr>
              <a:t>3</a:t>
            </a:r>
            <a:r>
              <a:rPr lang="en-US" sz="2800" b="0">
                <a:latin typeface="Arial" charset="0"/>
              </a:rPr>
              <a:t> times, </a:t>
            </a:r>
            <a:r>
              <a:rPr lang="en-US" sz="2800" b="0">
                <a:solidFill>
                  <a:schemeClr val="tx1"/>
                </a:solidFill>
                <a:latin typeface="Arial" charset="0"/>
              </a:rPr>
              <a:t>B</a:t>
            </a:r>
            <a:r>
              <a:rPr lang="en-US" sz="2800" b="0">
                <a:latin typeface="Arial" charset="0"/>
              </a:rPr>
              <a:t> must </a:t>
            </a:r>
          </a:p>
          <a:p>
            <a:r>
              <a:rPr lang="en-US" sz="2800" b="0">
                <a:latin typeface="Arial" charset="0"/>
              </a:rPr>
              <a:t>   return </a:t>
            </a:r>
            <a:r>
              <a:rPr lang="en-US" sz="2800" b="0">
                <a:solidFill>
                  <a:schemeClr val="tx1"/>
                </a:solidFill>
                <a:latin typeface="Arial" charset="0"/>
              </a:rPr>
              <a:t>twice</a:t>
            </a:r>
            <a:r>
              <a:rPr lang="en-US" sz="2800" b="0">
                <a:latin typeface="Arial" charset="0"/>
              </a:rPr>
              <a:t> to cover some register, say </a:t>
            </a:r>
            <a:r>
              <a:rPr lang="en-US" sz="2800" b="0">
                <a:solidFill>
                  <a:schemeClr val="tx1"/>
                </a:solidFill>
                <a:latin typeface="Arial" charset="0"/>
              </a:rPr>
              <a:t>R</a:t>
            </a:r>
            <a:r>
              <a:rPr lang="en-US" sz="2800" b="0" baseline="-25000">
                <a:solidFill>
                  <a:schemeClr val="tx1"/>
                </a:solidFill>
                <a:latin typeface="Arial" charset="0"/>
              </a:rPr>
              <a:t>B</a:t>
            </a:r>
            <a:endParaRPr lang="en-US" sz="2800" b="0">
              <a:solidFill>
                <a:schemeClr val="tx1"/>
              </a:solidFill>
              <a:latin typeface="Arial" charset="0"/>
            </a:endParaRPr>
          </a:p>
          <a:p>
            <a:endParaRPr lang="en-US" sz="2800" b="0">
              <a:latin typeface="Arial" charset="0"/>
            </a:endParaRPr>
          </a:p>
        </p:txBody>
      </p:sp>
      <p:sp>
        <p:nvSpPr>
          <p:cNvPr id="335877" name="Rectangle 4"/>
          <p:cNvSpPr>
            <a:spLocks noChangeArrowheads="1"/>
          </p:cNvSpPr>
          <p:nvPr/>
        </p:nvSpPr>
        <p:spPr bwMode="auto">
          <a:xfrm>
            <a:off x="2900363" y="1454150"/>
            <a:ext cx="752475" cy="560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atin typeface="Arial" charset="0"/>
            </a:endParaRPr>
          </a:p>
        </p:txBody>
      </p:sp>
      <p:sp>
        <p:nvSpPr>
          <p:cNvPr id="335878" name="Rectangle 5"/>
          <p:cNvSpPr>
            <a:spLocks noChangeArrowheads="1"/>
          </p:cNvSpPr>
          <p:nvPr/>
        </p:nvSpPr>
        <p:spPr bwMode="auto">
          <a:xfrm>
            <a:off x="2584450" y="4017963"/>
            <a:ext cx="1711325" cy="663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atin typeface="Arial" charset="0"/>
            </a:endParaRPr>
          </a:p>
        </p:txBody>
      </p:sp>
      <p:sp>
        <p:nvSpPr>
          <p:cNvPr id="335879" name="Line 6"/>
          <p:cNvSpPr>
            <a:spLocks noChangeShapeType="1"/>
          </p:cNvSpPr>
          <p:nvPr/>
        </p:nvSpPr>
        <p:spPr bwMode="auto">
          <a:xfrm flipH="1" flipV="1">
            <a:off x="3541713" y="1681163"/>
            <a:ext cx="166687" cy="423862"/>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35880" name="Rectangle 7"/>
          <p:cNvSpPr>
            <a:spLocks noGrp="1" noChangeArrowheads="1"/>
          </p:cNvSpPr>
          <p:nvPr>
            <p:ph type="title"/>
          </p:nvPr>
        </p:nvSpPr>
        <p:spPr>
          <a:xfrm>
            <a:off x="701675" y="358775"/>
            <a:ext cx="7772400" cy="1143000"/>
          </a:xfrm>
        </p:spPr>
        <p:txBody>
          <a:bodyPr/>
          <a:lstStyle/>
          <a:p>
            <a:r>
              <a:rPr lang="en-US" sz="4000">
                <a:latin typeface="Arial" charset="0"/>
              </a:rPr>
              <a:t>Covering State for Two</a:t>
            </a:r>
          </a:p>
        </p:txBody>
      </p:sp>
      <p:sp>
        <p:nvSpPr>
          <p:cNvPr id="335881" name="Text Box 8"/>
          <p:cNvSpPr txBox="1">
            <a:spLocks noChangeArrowheads="1"/>
          </p:cNvSpPr>
          <p:nvPr/>
        </p:nvSpPr>
        <p:spPr bwMode="auto">
          <a:xfrm>
            <a:off x="4794250" y="4016375"/>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35882" name="Group 9"/>
          <p:cNvGrpSpPr>
            <a:grpSpLocks/>
          </p:cNvGrpSpPr>
          <p:nvPr/>
        </p:nvGrpSpPr>
        <p:grpSpPr bwMode="auto">
          <a:xfrm>
            <a:off x="5216525" y="2147888"/>
            <a:ext cx="784225" cy="668337"/>
            <a:chOff x="1043" y="2546"/>
            <a:chExt cx="869" cy="740"/>
          </a:xfrm>
        </p:grpSpPr>
        <p:sp>
          <p:nvSpPr>
            <p:cNvPr id="335900" name="Freeform 10"/>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5901" name="Freeform 11"/>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5902" name="Freeform 12"/>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5903" name="Freeform 13"/>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5904" name="AutoShape 14"/>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335905" name="Rectangle 15"/>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35906" name="Freeform 16"/>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5907" name="Freeform 17"/>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35883" name="Rectangle 18"/>
          <p:cNvSpPr>
            <a:spLocks noChangeArrowheads="1"/>
          </p:cNvSpPr>
          <p:nvPr/>
        </p:nvSpPr>
        <p:spPr bwMode="auto">
          <a:xfrm>
            <a:off x="5387975" y="2222500"/>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35884" name="Text Box 19"/>
          <p:cNvSpPr txBox="1">
            <a:spLocks noChangeArrowheads="1"/>
          </p:cNvSpPr>
          <p:nvPr/>
        </p:nvSpPr>
        <p:spPr bwMode="auto">
          <a:xfrm>
            <a:off x="2438400" y="4027488"/>
            <a:ext cx="1536700" cy="461962"/>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A</a:t>
            </a:r>
            <a:r>
              <a:rPr lang="en-US" sz="2400">
                <a:solidFill>
                  <a:schemeClr val="bg1"/>
                </a:solidFill>
                <a:latin typeface="Arial" charset="0"/>
              </a:rPr>
              <a:t>)</a:t>
            </a:r>
            <a:endParaRPr lang="en-US" sz="2400" baseline="-25000">
              <a:solidFill>
                <a:schemeClr val="bg1"/>
              </a:solidFill>
              <a:latin typeface="Arial" charset="0"/>
            </a:endParaRPr>
          </a:p>
        </p:txBody>
      </p:sp>
      <p:sp>
        <p:nvSpPr>
          <p:cNvPr id="335885" name="Line 20"/>
          <p:cNvSpPr>
            <a:spLocks noChangeShapeType="1"/>
          </p:cNvSpPr>
          <p:nvPr/>
        </p:nvSpPr>
        <p:spPr bwMode="auto">
          <a:xfrm>
            <a:off x="3263900" y="2922588"/>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grpSp>
        <p:nvGrpSpPr>
          <p:cNvPr id="335886" name="Group 21"/>
          <p:cNvGrpSpPr>
            <a:grpSpLocks/>
          </p:cNvGrpSpPr>
          <p:nvPr/>
        </p:nvGrpSpPr>
        <p:grpSpPr bwMode="auto">
          <a:xfrm>
            <a:off x="2871788" y="2146300"/>
            <a:ext cx="784225" cy="668338"/>
            <a:chOff x="1215" y="1131"/>
            <a:chExt cx="494" cy="421"/>
          </a:xfrm>
        </p:grpSpPr>
        <p:grpSp>
          <p:nvGrpSpPr>
            <p:cNvPr id="335890" name="Group 22"/>
            <p:cNvGrpSpPr>
              <a:grpSpLocks/>
            </p:cNvGrpSpPr>
            <p:nvPr/>
          </p:nvGrpSpPr>
          <p:grpSpPr bwMode="auto">
            <a:xfrm>
              <a:off x="1215" y="1131"/>
              <a:ext cx="494" cy="421"/>
              <a:chOff x="1043" y="2546"/>
              <a:chExt cx="869" cy="740"/>
            </a:xfrm>
          </p:grpSpPr>
          <p:sp>
            <p:nvSpPr>
              <p:cNvPr id="335892" name="Freeform 23"/>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5893" name="Freeform 24"/>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5894" name="Freeform 25"/>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5895" name="Freeform 26"/>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5896" name="AutoShape 27"/>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335897" name="Rectangle 28"/>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35898" name="Freeform 29"/>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5899" name="Freeform 30"/>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35891" name="Rectangle 31"/>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35887" name="Line 32"/>
          <p:cNvSpPr>
            <a:spLocks noChangeShapeType="1"/>
          </p:cNvSpPr>
          <p:nvPr/>
        </p:nvSpPr>
        <p:spPr bwMode="auto">
          <a:xfrm>
            <a:off x="5610225" y="2924175"/>
            <a:ext cx="0" cy="99060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35888" name="Rectangle 33"/>
          <p:cNvSpPr>
            <a:spLocks noChangeArrowheads="1"/>
          </p:cNvSpPr>
          <p:nvPr/>
        </p:nvSpPr>
        <p:spPr bwMode="auto">
          <a:xfrm>
            <a:off x="2263775" y="3462338"/>
            <a:ext cx="752475" cy="560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atin typeface="Arial" charset="0"/>
            </a:endParaRPr>
          </a:p>
        </p:txBody>
      </p:sp>
      <p:sp>
        <p:nvSpPr>
          <p:cNvPr id="335889" name="Line 34"/>
          <p:cNvSpPr>
            <a:spLocks noChangeShapeType="1"/>
          </p:cNvSpPr>
          <p:nvPr/>
        </p:nvSpPr>
        <p:spPr bwMode="auto">
          <a:xfrm flipH="1">
            <a:off x="2646363" y="3459163"/>
            <a:ext cx="30162" cy="338137"/>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379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2266BCB-5917-9143-84ED-770D7CDAEC68}" type="slidenum">
              <a:rPr lang="ar-SA" sz="1400" b="0">
                <a:solidFill>
                  <a:schemeClr val="tx1"/>
                </a:solidFill>
                <a:latin typeface="Arial" charset="0"/>
                <a:cs typeface="Arial" charset="0"/>
              </a:rPr>
              <a:pPr/>
              <a:t>164</a:t>
            </a:fld>
            <a:endParaRPr lang="en-US" sz="1400" b="0">
              <a:solidFill>
                <a:schemeClr val="tx1"/>
              </a:solidFill>
              <a:latin typeface="Arial" charset="0"/>
              <a:cs typeface="Arial" charset="0"/>
            </a:endParaRPr>
          </a:p>
        </p:txBody>
      </p:sp>
      <p:sp>
        <p:nvSpPr>
          <p:cNvPr id="337923" name="Rectangle 2"/>
          <p:cNvSpPr>
            <a:spLocks noGrp="1" noChangeArrowheads="1"/>
          </p:cNvSpPr>
          <p:nvPr>
            <p:ph type="title"/>
          </p:nvPr>
        </p:nvSpPr>
        <p:spPr>
          <a:xfrm>
            <a:off x="685800" y="304800"/>
            <a:ext cx="7772400" cy="1143000"/>
          </a:xfrm>
        </p:spPr>
        <p:txBody>
          <a:bodyPr/>
          <a:lstStyle/>
          <a:p>
            <a:r>
              <a:rPr lang="en-US" sz="4000">
                <a:latin typeface="Arial" charset="0"/>
              </a:rPr>
              <a:t>Covering State for Two</a:t>
            </a:r>
          </a:p>
        </p:txBody>
      </p:sp>
      <p:sp>
        <p:nvSpPr>
          <p:cNvPr id="337924" name="Rectangle 3"/>
          <p:cNvSpPr>
            <a:spLocks noGrp="1" noChangeArrowheads="1"/>
          </p:cNvSpPr>
          <p:nvPr>
            <p:ph type="body" idx="1"/>
          </p:nvPr>
        </p:nvSpPr>
        <p:spPr>
          <a:xfrm>
            <a:off x="639763" y="4605338"/>
            <a:ext cx="7772400" cy="1254125"/>
          </a:xfrm>
        </p:spPr>
        <p:txBody>
          <a:bodyPr/>
          <a:lstStyle/>
          <a:p>
            <a:pPr>
              <a:lnSpc>
                <a:spcPct val="90000"/>
              </a:lnSpc>
            </a:pPr>
            <a:r>
              <a:rPr lang="en-US" sz="2400">
                <a:latin typeface="Arial" charset="0"/>
              </a:rPr>
              <a:t>Start with </a:t>
            </a:r>
            <a:r>
              <a:rPr lang="en-US" sz="2400">
                <a:solidFill>
                  <a:schemeClr val="tx1"/>
                </a:solidFill>
                <a:latin typeface="Arial" charset="0"/>
              </a:rPr>
              <a:t>B</a:t>
            </a:r>
            <a:r>
              <a:rPr lang="en-US" sz="2400">
                <a:latin typeface="Arial" charset="0"/>
              </a:rPr>
              <a:t> covering register </a:t>
            </a:r>
            <a:r>
              <a:rPr lang="en-US" sz="2400">
                <a:solidFill>
                  <a:schemeClr val="tx1"/>
                </a:solidFill>
                <a:latin typeface="Arial" charset="0"/>
              </a:rPr>
              <a:t>R</a:t>
            </a:r>
            <a:r>
              <a:rPr lang="en-US" sz="2400" baseline="-25000">
                <a:solidFill>
                  <a:schemeClr val="tx1"/>
                </a:solidFill>
                <a:latin typeface="Arial" charset="0"/>
              </a:rPr>
              <a:t>B</a:t>
            </a:r>
            <a:r>
              <a:rPr lang="en-US" sz="2400" baseline="-25000">
                <a:solidFill>
                  <a:srgbClr val="FF0000"/>
                </a:solidFill>
                <a:latin typeface="Arial" charset="0"/>
              </a:rPr>
              <a:t> </a:t>
            </a:r>
            <a:r>
              <a:rPr lang="en-US" sz="2400">
                <a:latin typeface="Arial" charset="0"/>
              </a:rPr>
              <a:t>for the </a:t>
            </a:r>
            <a:r>
              <a:rPr lang="en-US" sz="2400">
                <a:solidFill>
                  <a:schemeClr val="tx1"/>
                </a:solidFill>
                <a:latin typeface="Arial" charset="0"/>
              </a:rPr>
              <a:t>1</a:t>
            </a:r>
            <a:r>
              <a:rPr lang="en-US" sz="2400" baseline="30000">
                <a:solidFill>
                  <a:schemeClr val="tx1"/>
                </a:solidFill>
                <a:latin typeface="Arial" charset="0"/>
              </a:rPr>
              <a:t>st</a:t>
            </a:r>
            <a:r>
              <a:rPr lang="en-US" sz="2400">
                <a:latin typeface="Arial" charset="0"/>
              </a:rPr>
              <a:t> time </a:t>
            </a:r>
            <a:endParaRPr lang="en-US" sz="2400" baseline="-25000">
              <a:solidFill>
                <a:srgbClr val="FF0000"/>
              </a:solidFill>
              <a:latin typeface="Arial" charset="0"/>
            </a:endParaRPr>
          </a:p>
          <a:p>
            <a:pPr>
              <a:lnSpc>
                <a:spcPct val="90000"/>
              </a:lnSpc>
            </a:pPr>
            <a:r>
              <a:rPr lang="en-US" sz="2400">
                <a:latin typeface="Arial" charset="0"/>
              </a:rPr>
              <a:t>Run </a:t>
            </a:r>
            <a:r>
              <a:rPr lang="en-US" sz="2400">
                <a:solidFill>
                  <a:schemeClr val="tx1"/>
                </a:solidFill>
                <a:latin typeface="Arial" charset="0"/>
              </a:rPr>
              <a:t>A</a:t>
            </a:r>
            <a:r>
              <a:rPr lang="en-US" sz="2400">
                <a:latin typeface="Arial" charset="0"/>
              </a:rPr>
              <a:t> until it is about to write to uncovered </a:t>
            </a:r>
            <a:r>
              <a:rPr lang="en-US" sz="2400">
                <a:solidFill>
                  <a:schemeClr val="tx1"/>
                </a:solidFill>
                <a:latin typeface="Arial" charset="0"/>
              </a:rPr>
              <a:t>R</a:t>
            </a:r>
            <a:r>
              <a:rPr lang="en-US" sz="2400" baseline="-25000">
                <a:solidFill>
                  <a:schemeClr val="tx1"/>
                </a:solidFill>
                <a:latin typeface="Arial" charset="0"/>
              </a:rPr>
              <a:t>A</a:t>
            </a:r>
          </a:p>
          <a:p>
            <a:pPr>
              <a:lnSpc>
                <a:spcPct val="90000"/>
              </a:lnSpc>
            </a:pPr>
            <a:r>
              <a:rPr lang="en-US" sz="2400">
                <a:latin typeface="Arial" charset="0"/>
              </a:rPr>
              <a:t>Are we done?</a:t>
            </a:r>
            <a:endParaRPr lang="en-US" sz="2400" baseline="-25000">
              <a:solidFill>
                <a:srgbClr val="FF0000"/>
              </a:solidFill>
              <a:latin typeface="Arial" charset="0"/>
            </a:endParaRPr>
          </a:p>
          <a:p>
            <a:pPr>
              <a:lnSpc>
                <a:spcPct val="90000"/>
              </a:lnSpc>
              <a:buFontTx/>
              <a:buNone/>
            </a:pPr>
            <a:endParaRPr lang="en-US" sz="2400" baseline="-25000">
              <a:solidFill>
                <a:srgbClr val="FF0000"/>
              </a:solidFill>
              <a:latin typeface="Arial" charset="0"/>
            </a:endParaRPr>
          </a:p>
        </p:txBody>
      </p:sp>
      <p:sp>
        <p:nvSpPr>
          <p:cNvPr id="337925" name="Text Box 4"/>
          <p:cNvSpPr txBox="1">
            <a:spLocks noChangeArrowheads="1"/>
          </p:cNvSpPr>
          <p:nvPr/>
        </p:nvSpPr>
        <p:spPr bwMode="auto">
          <a:xfrm>
            <a:off x="3851275" y="3790950"/>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37926" name="Group 5"/>
          <p:cNvGrpSpPr>
            <a:grpSpLocks/>
          </p:cNvGrpSpPr>
          <p:nvPr/>
        </p:nvGrpSpPr>
        <p:grpSpPr bwMode="auto">
          <a:xfrm>
            <a:off x="4273550" y="1922463"/>
            <a:ext cx="784225" cy="668337"/>
            <a:chOff x="1043" y="2546"/>
            <a:chExt cx="869" cy="740"/>
          </a:xfrm>
        </p:grpSpPr>
        <p:sp>
          <p:nvSpPr>
            <p:cNvPr id="337942" name="Freeform 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7943" name="Freeform 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7944" name="Freeform 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7945" name="Freeform 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7946" name="AutoShape 1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337947" name="Rectangle 11"/>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37948" name="Freeform 1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7949" name="Freeform 1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37927" name="Rectangle 14"/>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37928" name="Text Box 15"/>
          <p:cNvSpPr txBox="1">
            <a:spLocks noChangeArrowheads="1"/>
          </p:cNvSpPr>
          <p:nvPr/>
        </p:nvSpPr>
        <p:spPr bwMode="auto">
          <a:xfrm>
            <a:off x="1495425" y="3802063"/>
            <a:ext cx="1536700" cy="461962"/>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A</a:t>
            </a:r>
            <a:r>
              <a:rPr lang="en-US" sz="2400">
                <a:solidFill>
                  <a:schemeClr val="bg1"/>
                </a:solidFill>
                <a:latin typeface="Arial" charset="0"/>
              </a:rPr>
              <a:t>)</a:t>
            </a:r>
            <a:endParaRPr lang="en-US" sz="2400" baseline="-25000">
              <a:solidFill>
                <a:schemeClr val="bg1"/>
              </a:solidFill>
              <a:latin typeface="Arial" charset="0"/>
            </a:endParaRPr>
          </a:p>
        </p:txBody>
      </p:sp>
      <p:sp>
        <p:nvSpPr>
          <p:cNvPr id="337929" name="Line 16"/>
          <p:cNvSpPr>
            <a:spLocks noChangeShapeType="1"/>
          </p:cNvSpPr>
          <p:nvPr/>
        </p:nvSpPr>
        <p:spPr bwMode="auto">
          <a:xfrm>
            <a:off x="2320925"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grpSp>
        <p:nvGrpSpPr>
          <p:cNvPr id="337930" name="Group 17"/>
          <p:cNvGrpSpPr>
            <a:grpSpLocks/>
          </p:cNvGrpSpPr>
          <p:nvPr/>
        </p:nvGrpSpPr>
        <p:grpSpPr bwMode="auto">
          <a:xfrm>
            <a:off x="1928813" y="1920875"/>
            <a:ext cx="784225" cy="668338"/>
            <a:chOff x="1215" y="1131"/>
            <a:chExt cx="494" cy="421"/>
          </a:xfrm>
        </p:grpSpPr>
        <p:grpSp>
          <p:nvGrpSpPr>
            <p:cNvPr id="337932" name="Group 18"/>
            <p:cNvGrpSpPr>
              <a:grpSpLocks/>
            </p:cNvGrpSpPr>
            <p:nvPr/>
          </p:nvGrpSpPr>
          <p:grpSpPr bwMode="auto">
            <a:xfrm>
              <a:off x="1215" y="1131"/>
              <a:ext cx="494" cy="421"/>
              <a:chOff x="1043" y="2546"/>
              <a:chExt cx="869" cy="740"/>
            </a:xfrm>
          </p:grpSpPr>
          <p:sp>
            <p:nvSpPr>
              <p:cNvPr id="337934" name="Freeform 19"/>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7935" name="Freeform 20"/>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7936" name="Freeform 21"/>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7937" name="Freeform 22"/>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7938" name="AutoShape 23"/>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337939" name="Rectangle 24"/>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37940" name="Freeform 25"/>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7941" name="Freeform 26"/>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37933" name="Rectangle 27"/>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37931" name="Line 28"/>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399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3BD5080-D602-5840-8CF2-7B752107B377}" type="slidenum">
              <a:rPr lang="ar-SA" sz="1400" b="0">
                <a:solidFill>
                  <a:schemeClr val="tx1"/>
                </a:solidFill>
                <a:latin typeface="Arial" charset="0"/>
                <a:cs typeface="Arial" charset="0"/>
              </a:rPr>
              <a:pPr/>
              <a:t>165</a:t>
            </a:fld>
            <a:endParaRPr lang="en-US" sz="1400" b="0">
              <a:solidFill>
                <a:schemeClr val="tx1"/>
              </a:solidFill>
              <a:latin typeface="Arial" charset="0"/>
              <a:cs typeface="Arial" charset="0"/>
            </a:endParaRPr>
          </a:p>
        </p:txBody>
      </p:sp>
      <p:sp>
        <p:nvSpPr>
          <p:cNvPr id="339971" name="Rectangle 2"/>
          <p:cNvSpPr>
            <a:spLocks noGrp="1" noChangeArrowheads="1"/>
          </p:cNvSpPr>
          <p:nvPr>
            <p:ph type="title"/>
          </p:nvPr>
        </p:nvSpPr>
        <p:spPr>
          <a:xfrm>
            <a:off x="685800" y="304800"/>
            <a:ext cx="7772400" cy="1143000"/>
          </a:xfrm>
        </p:spPr>
        <p:txBody>
          <a:bodyPr/>
          <a:lstStyle/>
          <a:p>
            <a:r>
              <a:rPr lang="en-US" sz="4000">
                <a:latin typeface="Arial" charset="0"/>
              </a:rPr>
              <a:t>Covering State for Two</a:t>
            </a:r>
          </a:p>
        </p:txBody>
      </p:sp>
      <p:sp>
        <p:nvSpPr>
          <p:cNvPr id="339972" name="Rectangle 3"/>
          <p:cNvSpPr>
            <a:spLocks noGrp="1" noChangeArrowheads="1"/>
          </p:cNvSpPr>
          <p:nvPr>
            <p:ph type="body" idx="1"/>
          </p:nvPr>
        </p:nvSpPr>
        <p:spPr>
          <a:xfrm>
            <a:off x="639763" y="4605338"/>
            <a:ext cx="8272462" cy="1254125"/>
          </a:xfrm>
        </p:spPr>
        <p:txBody>
          <a:bodyPr/>
          <a:lstStyle/>
          <a:p>
            <a:r>
              <a:rPr lang="en-US">
                <a:solidFill>
                  <a:srgbClr val="FF0000"/>
                </a:solidFill>
                <a:latin typeface="Arial" charset="0"/>
              </a:rPr>
              <a:t>NO! </a:t>
            </a:r>
            <a:r>
              <a:rPr lang="en-US">
                <a:solidFill>
                  <a:schemeClr val="tx1"/>
                </a:solidFill>
                <a:latin typeface="Arial" charset="0"/>
              </a:rPr>
              <a:t>A </a:t>
            </a:r>
            <a:r>
              <a:rPr lang="en-US">
                <a:latin typeface="Arial" charset="0"/>
              </a:rPr>
              <a:t>could have written to </a:t>
            </a:r>
            <a:r>
              <a:rPr lang="en-US">
                <a:solidFill>
                  <a:schemeClr val="tx1"/>
                </a:solidFill>
                <a:latin typeface="Arial" charset="0"/>
              </a:rPr>
              <a:t>R</a:t>
            </a:r>
            <a:r>
              <a:rPr lang="en-US" baseline="-25000">
                <a:solidFill>
                  <a:schemeClr val="tx1"/>
                </a:solidFill>
                <a:latin typeface="Arial" charset="0"/>
              </a:rPr>
              <a:t>B</a:t>
            </a:r>
          </a:p>
          <a:p>
            <a:r>
              <a:rPr lang="en-US">
                <a:latin typeface="Arial" charset="0"/>
              </a:rPr>
              <a:t>So CS no longer looks empty to thread </a:t>
            </a:r>
            <a:r>
              <a:rPr lang="en-US">
                <a:solidFill>
                  <a:schemeClr val="tx1"/>
                </a:solidFill>
                <a:latin typeface="Arial" charset="0"/>
              </a:rPr>
              <a:t>C</a:t>
            </a:r>
            <a:endParaRPr lang="en-US" baseline="-25000">
              <a:solidFill>
                <a:schemeClr val="tx1"/>
              </a:solidFill>
              <a:latin typeface="Arial" charset="0"/>
            </a:endParaRPr>
          </a:p>
        </p:txBody>
      </p:sp>
      <p:sp>
        <p:nvSpPr>
          <p:cNvPr id="339973" name="Text Box 4"/>
          <p:cNvSpPr txBox="1">
            <a:spLocks noChangeArrowheads="1"/>
          </p:cNvSpPr>
          <p:nvPr/>
        </p:nvSpPr>
        <p:spPr bwMode="auto">
          <a:xfrm>
            <a:off x="3851275" y="3790950"/>
            <a:ext cx="1533525" cy="461963"/>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39974" name="Group 5"/>
          <p:cNvGrpSpPr>
            <a:grpSpLocks/>
          </p:cNvGrpSpPr>
          <p:nvPr/>
        </p:nvGrpSpPr>
        <p:grpSpPr bwMode="auto">
          <a:xfrm>
            <a:off x="4273550" y="1922463"/>
            <a:ext cx="784225" cy="668337"/>
            <a:chOff x="1043" y="2546"/>
            <a:chExt cx="869" cy="740"/>
          </a:xfrm>
        </p:grpSpPr>
        <p:sp>
          <p:nvSpPr>
            <p:cNvPr id="339990" name="Freeform 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9991" name="Freeform 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9992" name="Freeform 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9993" name="Freeform 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9994" name="AutoShape 1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339995" name="Rectangle 11"/>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39996" name="Freeform 1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9997" name="Freeform 1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39975" name="Rectangle 14"/>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39976" name="Text Box 15"/>
          <p:cNvSpPr txBox="1">
            <a:spLocks noChangeArrowheads="1"/>
          </p:cNvSpPr>
          <p:nvPr/>
        </p:nvSpPr>
        <p:spPr bwMode="auto">
          <a:xfrm>
            <a:off x="1495425" y="3802063"/>
            <a:ext cx="1536700" cy="461962"/>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A</a:t>
            </a:r>
            <a:r>
              <a:rPr lang="en-US" sz="2400">
                <a:solidFill>
                  <a:schemeClr val="bg1"/>
                </a:solidFill>
                <a:latin typeface="Arial" charset="0"/>
              </a:rPr>
              <a:t>)</a:t>
            </a:r>
            <a:endParaRPr lang="en-US" sz="2400" baseline="-25000">
              <a:solidFill>
                <a:schemeClr val="bg1"/>
              </a:solidFill>
              <a:latin typeface="Arial" charset="0"/>
            </a:endParaRPr>
          </a:p>
        </p:txBody>
      </p:sp>
      <p:sp>
        <p:nvSpPr>
          <p:cNvPr id="339977" name="Line 16"/>
          <p:cNvSpPr>
            <a:spLocks noChangeShapeType="1"/>
          </p:cNvSpPr>
          <p:nvPr/>
        </p:nvSpPr>
        <p:spPr bwMode="auto">
          <a:xfrm>
            <a:off x="2320925"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grpSp>
        <p:nvGrpSpPr>
          <p:cNvPr id="339978" name="Group 17"/>
          <p:cNvGrpSpPr>
            <a:grpSpLocks/>
          </p:cNvGrpSpPr>
          <p:nvPr/>
        </p:nvGrpSpPr>
        <p:grpSpPr bwMode="auto">
          <a:xfrm>
            <a:off x="1928813" y="1920875"/>
            <a:ext cx="784225" cy="668338"/>
            <a:chOff x="1215" y="1131"/>
            <a:chExt cx="494" cy="421"/>
          </a:xfrm>
        </p:grpSpPr>
        <p:grpSp>
          <p:nvGrpSpPr>
            <p:cNvPr id="339980" name="Group 18"/>
            <p:cNvGrpSpPr>
              <a:grpSpLocks/>
            </p:cNvGrpSpPr>
            <p:nvPr/>
          </p:nvGrpSpPr>
          <p:grpSpPr bwMode="auto">
            <a:xfrm>
              <a:off x="1215" y="1131"/>
              <a:ext cx="494" cy="421"/>
              <a:chOff x="1043" y="2546"/>
              <a:chExt cx="869" cy="740"/>
            </a:xfrm>
          </p:grpSpPr>
          <p:sp>
            <p:nvSpPr>
              <p:cNvPr id="339982" name="Freeform 19"/>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9983" name="Freeform 20"/>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9984" name="Freeform 21"/>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9985" name="Freeform 22"/>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9986" name="AutoShape 23"/>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339987" name="Rectangle 24"/>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39988" name="Freeform 25"/>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39989" name="Freeform 26"/>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39981" name="Rectangle 27"/>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39979" name="Line 28"/>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420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0037008-34CA-374A-9C87-FC2F3162D398}" type="slidenum">
              <a:rPr lang="ar-SA" sz="1400" b="0">
                <a:solidFill>
                  <a:schemeClr val="tx1"/>
                </a:solidFill>
                <a:latin typeface="Arial" charset="0"/>
                <a:cs typeface="Arial" charset="0"/>
              </a:rPr>
              <a:pPr/>
              <a:t>166</a:t>
            </a:fld>
            <a:endParaRPr lang="en-US" sz="1400" b="0">
              <a:solidFill>
                <a:schemeClr val="tx1"/>
              </a:solidFill>
              <a:latin typeface="Arial" charset="0"/>
              <a:cs typeface="Arial" charset="0"/>
            </a:endParaRPr>
          </a:p>
        </p:txBody>
      </p:sp>
      <p:sp>
        <p:nvSpPr>
          <p:cNvPr id="342019" name="Rectangle 2"/>
          <p:cNvSpPr>
            <a:spLocks noGrp="1" noChangeArrowheads="1"/>
          </p:cNvSpPr>
          <p:nvPr>
            <p:ph type="title"/>
          </p:nvPr>
        </p:nvSpPr>
        <p:spPr>
          <a:xfrm>
            <a:off x="685800" y="304800"/>
            <a:ext cx="7772400" cy="1143000"/>
          </a:xfrm>
        </p:spPr>
        <p:txBody>
          <a:bodyPr/>
          <a:lstStyle/>
          <a:p>
            <a:r>
              <a:rPr lang="en-US" sz="4000">
                <a:latin typeface="Arial" charset="0"/>
              </a:rPr>
              <a:t>Covering State</a:t>
            </a:r>
            <a:r>
              <a:rPr lang="he-IL" sz="4000">
                <a:latin typeface="Arial" charset="0"/>
              </a:rPr>
              <a:t> </a:t>
            </a:r>
            <a:r>
              <a:rPr lang="en-US" sz="4000">
                <a:latin typeface="Arial" charset="0"/>
              </a:rPr>
              <a:t>for Two</a:t>
            </a:r>
          </a:p>
        </p:txBody>
      </p:sp>
      <p:sp>
        <p:nvSpPr>
          <p:cNvPr id="342020" name="Rectangle 3"/>
          <p:cNvSpPr>
            <a:spLocks noGrp="1" noChangeArrowheads="1"/>
          </p:cNvSpPr>
          <p:nvPr>
            <p:ph type="body" idx="1"/>
          </p:nvPr>
        </p:nvSpPr>
        <p:spPr>
          <a:xfrm>
            <a:off x="639763" y="4605338"/>
            <a:ext cx="7758112" cy="1493837"/>
          </a:xfrm>
        </p:spPr>
        <p:txBody>
          <a:bodyPr/>
          <a:lstStyle/>
          <a:p>
            <a:pPr>
              <a:lnSpc>
                <a:spcPct val="90000"/>
              </a:lnSpc>
            </a:pPr>
            <a:r>
              <a:rPr lang="en-US" sz="2800">
                <a:latin typeface="Arial" charset="0"/>
              </a:rPr>
              <a:t>Run </a:t>
            </a:r>
            <a:r>
              <a:rPr lang="en-US" sz="2800" b="1">
                <a:solidFill>
                  <a:schemeClr val="tx1"/>
                </a:solidFill>
                <a:latin typeface="Arial" charset="0"/>
              </a:rPr>
              <a:t>B</a:t>
            </a:r>
            <a:r>
              <a:rPr lang="en-US" sz="2800">
                <a:latin typeface="Arial" charset="0"/>
              </a:rPr>
              <a:t> obliterating traces of </a:t>
            </a:r>
            <a:r>
              <a:rPr lang="en-US" sz="2800" b="1">
                <a:solidFill>
                  <a:schemeClr val="tx1"/>
                </a:solidFill>
                <a:latin typeface="Arial" charset="0"/>
              </a:rPr>
              <a:t>A</a:t>
            </a:r>
            <a:r>
              <a:rPr lang="en-US" sz="2800">
                <a:latin typeface="Arial" charset="0"/>
              </a:rPr>
              <a:t> in </a:t>
            </a:r>
            <a:r>
              <a:rPr lang="en-US" sz="2800" b="1">
                <a:solidFill>
                  <a:schemeClr val="tx1"/>
                </a:solidFill>
                <a:latin typeface="Arial" charset="0"/>
              </a:rPr>
              <a:t>R</a:t>
            </a:r>
            <a:r>
              <a:rPr lang="en-US" sz="2800" b="1" baseline="-25000">
                <a:solidFill>
                  <a:schemeClr val="tx1"/>
                </a:solidFill>
                <a:latin typeface="Arial" charset="0"/>
              </a:rPr>
              <a:t>B</a:t>
            </a:r>
          </a:p>
          <a:p>
            <a:pPr>
              <a:lnSpc>
                <a:spcPct val="90000"/>
              </a:lnSpc>
            </a:pPr>
            <a:r>
              <a:rPr lang="en-US" sz="2800">
                <a:latin typeface="Arial" charset="0"/>
              </a:rPr>
              <a:t>Run </a:t>
            </a:r>
            <a:r>
              <a:rPr lang="en-US" sz="2800" b="1">
                <a:solidFill>
                  <a:schemeClr val="tx1"/>
                </a:solidFill>
                <a:latin typeface="Arial" charset="0"/>
              </a:rPr>
              <a:t>B</a:t>
            </a:r>
            <a:r>
              <a:rPr lang="en-US" sz="2800">
                <a:latin typeface="Arial" charset="0"/>
              </a:rPr>
              <a:t> again until it is about to write to </a:t>
            </a:r>
            <a:r>
              <a:rPr lang="en-US" sz="2800" b="1">
                <a:solidFill>
                  <a:schemeClr val="tx1"/>
                </a:solidFill>
                <a:latin typeface="Arial" charset="0"/>
              </a:rPr>
              <a:t>R</a:t>
            </a:r>
            <a:r>
              <a:rPr lang="en-US" sz="2800" b="1" baseline="-25000">
                <a:solidFill>
                  <a:schemeClr val="tx1"/>
                </a:solidFill>
                <a:latin typeface="Arial" charset="0"/>
              </a:rPr>
              <a:t>B</a:t>
            </a:r>
          </a:p>
          <a:p>
            <a:pPr>
              <a:lnSpc>
                <a:spcPct val="90000"/>
              </a:lnSpc>
            </a:pPr>
            <a:r>
              <a:rPr lang="en-US" sz="2800">
                <a:latin typeface="Arial" charset="0"/>
              </a:rPr>
              <a:t>Now we are done</a:t>
            </a:r>
            <a:endParaRPr lang="en-US" sz="2800" baseline="-25000">
              <a:solidFill>
                <a:srgbClr val="FF0000"/>
              </a:solidFill>
              <a:latin typeface="Arial" charset="0"/>
            </a:endParaRPr>
          </a:p>
          <a:p>
            <a:pPr>
              <a:lnSpc>
                <a:spcPct val="90000"/>
              </a:lnSpc>
              <a:buFontTx/>
              <a:buNone/>
            </a:pPr>
            <a:endParaRPr lang="en-US" sz="2800" baseline="-25000">
              <a:solidFill>
                <a:srgbClr val="FF0000"/>
              </a:solidFill>
              <a:latin typeface="Arial" charset="0"/>
            </a:endParaRPr>
          </a:p>
        </p:txBody>
      </p:sp>
      <p:sp>
        <p:nvSpPr>
          <p:cNvPr id="342021" name="Text Box 4"/>
          <p:cNvSpPr txBox="1">
            <a:spLocks noChangeArrowheads="1"/>
          </p:cNvSpPr>
          <p:nvPr/>
        </p:nvSpPr>
        <p:spPr bwMode="auto">
          <a:xfrm>
            <a:off x="3851275" y="3790950"/>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42022" name="Group 5"/>
          <p:cNvGrpSpPr>
            <a:grpSpLocks/>
          </p:cNvGrpSpPr>
          <p:nvPr/>
        </p:nvGrpSpPr>
        <p:grpSpPr bwMode="auto">
          <a:xfrm>
            <a:off x="4273550" y="1922463"/>
            <a:ext cx="784225" cy="668337"/>
            <a:chOff x="1043" y="2546"/>
            <a:chExt cx="869" cy="740"/>
          </a:xfrm>
        </p:grpSpPr>
        <p:sp>
          <p:nvSpPr>
            <p:cNvPr id="342038" name="Freeform 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2039" name="Freeform 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2040" name="Freeform 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2041" name="Freeform 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2042" name="AutoShape 1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342043" name="Rectangle 11"/>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42044" name="Freeform 1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2045" name="Freeform 1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42023" name="Rectangle 14"/>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42024" name="Text Box 15"/>
          <p:cNvSpPr txBox="1">
            <a:spLocks noChangeArrowheads="1"/>
          </p:cNvSpPr>
          <p:nvPr/>
        </p:nvSpPr>
        <p:spPr bwMode="auto">
          <a:xfrm>
            <a:off x="1495425" y="3802063"/>
            <a:ext cx="1536700" cy="461962"/>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A</a:t>
            </a:r>
            <a:r>
              <a:rPr lang="en-US" sz="2400">
                <a:solidFill>
                  <a:schemeClr val="bg1"/>
                </a:solidFill>
                <a:latin typeface="Arial" charset="0"/>
              </a:rPr>
              <a:t>)</a:t>
            </a:r>
            <a:endParaRPr lang="en-US" sz="2400" baseline="-25000">
              <a:solidFill>
                <a:schemeClr val="bg1"/>
              </a:solidFill>
              <a:latin typeface="Arial" charset="0"/>
            </a:endParaRPr>
          </a:p>
        </p:txBody>
      </p:sp>
      <p:sp>
        <p:nvSpPr>
          <p:cNvPr id="342025" name="Line 16"/>
          <p:cNvSpPr>
            <a:spLocks noChangeShapeType="1"/>
          </p:cNvSpPr>
          <p:nvPr/>
        </p:nvSpPr>
        <p:spPr bwMode="auto">
          <a:xfrm>
            <a:off x="2320925"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grpSp>
        <p:nvGrpSpPr>
          <p:cNvPr id="342026" name="Group 17"/>
          <p:cNvGrpSpPr>
            <a:grpSpLocks/>
          </p:cNvGrpSpPr>
          <p:nvPr/>
        </p:nvGrpSpPr>
        <p:grpSpPr bwMode="auto">
          <a:xfrm>
            <a:off x="1928813" y="1920875"/>
            <a:ext cx="784225" cy="668338"/>
            <a:chOff x="1215" y="1131"/>
            <a:chExt cx="494" cy="421"/>
          </a:xfrm>
        </p:grpSpPr>
        <p:grpSp>
          <p:nvGrpSpPr>
            <p:cNvPr id="342028" name="Group 18"/>
            <p:cNvGrpSpPr>
              <a:grpSpLocks/>
            </p:cNvGrpSpPr>
            <p:nvPr/>
          </p:nvGrpSpPr>
          <p:grpSpPr bwMode="auto">
            <a:xfrm>
              <a:off x="1215" y="1131"/>
              <a:ext cx="494" cy="421"/>
              <a:chOff x="1043" y="2546"/>
              <a:chExt cx="869" cy="740"/>
            </a:xfrm>
          </p:grpSpPr>
          <p:sp>
            <p:nvSpPr>
              <p:cNvPr id="342030" name="Freeform 19"/>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2031" name="Freeform 20"/>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2032" name="Freeform 21"/>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2033" name="Freeform 22"/>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2034" name="AutoShape 23"/>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342035" name="Rectangle 24"/>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42036" name="Freeform 25"/>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2037" name="Freeform 26"/>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42029" name="Rectangle 27"/>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42027" name="Line 28"/>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440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E0B090A-E9DD-D944-86A1-B6DCA26D4511}" type="slidenum">
              <a:rPr lang="ar-SA" sz="1400" b="0">
                <a:solidFill>
                  <a:schemeClr val="tx1"/>
                </a:solidFill>
                <a:latin typeface="Arial" charset="0"/>
                <a:cs typeface="Arial" charset="0"/>
              </a:rPr>
              <a:pPr/>
              <a:t>167</a:t>
            </a:fld>
            <a:endParaRPr lang="en-US" sz="1400" b="0">
              <a:solidFill>
                <a:schemeClr val="tx1"/>
              </a:solidFill>
              <a:latin typeface="Arial" charset="0"/>
              <a:cs typeface="Arial" charset="0"/>
            </a:endParaRPr>
          </a:p>
        </p:txBody>
      </p:sp>
      <p:sp>
        <p:nvSpPr>
          <p:cNvPr id="344067" name="Rectangle 2"/>
          <p:cNvSpPr>
            <a:spLocks noGrp="1" noChangeArrowheads="1"/>
          </p:cNvSpPr>
          <p:nvPr>
            <p:ph type="title"/>
          </p:nvPr>
        </p:nvSpPr>
        <p:spPr>
          <a:xfrm>
            <a:off x="685800" y="304800"/>
            <a:ext cx="7772400" cy="1143000"/>
          </a:xfrm>
        </p:spPr>
        <p:txBody>
          <a:bodyPr/>
          <a:lstStyle/>
          <a:p>
            <a:r>
              <a:rPr lang="en-US" sz="4000">
                <a:latin typeface="Arial" charset="0"/>
              </a:rPr>
              <a:t>Inductively We Can Show </a:t>
            </a:r>
          </a:p>
        </p:txBody>
      </p:sp>
      <p:sp>
        <p:nvSpPr>
          <p:cNvPr id="344068" name="Rectangle 3"/>
          <p:cNvSpPr>
            <a:spLocks noGrp="1" noChangeArrowheads="1"/>
          </p:cNvSpPr>
          <p:nvPr>
            <p:ph type="body" idx="1"/>
          </p:nvPr>
        </p:nvSpPr>
        <p:spPr>
          <a:xfrm>
            <a:off x="639763" y="4271963"/>
            <a:ext cx="8504237" cy="1555750"/>
          </a:xfrm>
        </p:spPr>
        <p:txBody>
          <a:bodyPr/>
          <a:lstStyle/>
          <a:p>
            <a:pPr>
              <a:lnSpc>
                <a:spcPct val="90000"/>
              </a:lnSpc>
            </a:pPr>
            <a:r>
              <a:rPr lang="en-US">
                <a:latin typeface="Arial" charset="0"/>
              </a:rPr>
              <a:t>There is a covering state</a:t>
            </a:r>
          </a:p>
          <a:p>
            <a:pPr lvl="1">
              <a:lnSpc>
                <a:spcPct val="90000"/>
              </a:lnSpc>
            </a:pPr>
            <a:r>
              <a:rPr lang="en-US">
                <a:latin typeface="Arial" charset="0"/>
                <a:cs typeface="Arial" charset="0"/>
              </a:rPr>
              <a:t>Where </a:t>
            </a:r>
            <a:r>
              <a:rPr lang="en-US" b="1">
                <a:solidFill>
                  <a:schemeClr val="tx1"/>
                </a:solidFill>
                <a:latin typeface="Arial" charset="0"/>
                <a:cs typeface="Arial" charset="0"/>
              </a:rPr>
              <a:t>k</a:t>
            </a:r>
            <a:r>
              <a:rPr lang="en-US">
                <a:latin typeface="Arial" charset="0"/>
                <a:cs typeface="Arial" charset="0"/>
              </a:rPr>
              <a:t> threads not in CS cover </a:t>
            </a:r>
            <a:r>
              <a:rPr lang="en-US" b="1">
                <a:solidFill>
                  <a:schemeClr val="tx1"/>
                </a:solidFill>
                <a:latin typeface="Arial" charset="0"/>
                <a:cs typeface="Arial" charset="0"/>
              </a:rPr>
              <a:t>k</a:t>
            </a:r>
            <a:r>
              <a:rPr lang="en-US">
                <a:latin typeface="Arial" charset="0"/>
                <a:cs typeface="Arial" charset="0"/>
              </a:rPr>
              <a:t> distinct registers</a:t>
            </a:r>
          </a:p>
          <a:p>
            <a:pPr lvl="1">
              <a:lnSpc>
                <a:spcPct val="90000"/>
              </a:lnSpc>
            </a:pPr>
            <a:r>
              <a:rPr lang="en-US">
                <a:latin typeface="Arial" charset="0"/>
                <a:cs typeface="Arial" charset="0"/>
              </a:rPr>
              <a:t>Proof follows when </a:t>
            </a:r>
            <a:r>
              <a:rPr lang="en-US" b="1">
                <a:solidFill>
                  <a:schemeClr val="tx1"/>
                </a:solidFill>
                <a:latin typeface="Arial" charset="0"/>
                <a:cs typeface="Arial" charset="0"/>
              </a:rPr>
              <a:t>k = N-1</a:t>
            </a:r>
            <a:endParaRPr lang="en-US" b="1">
              <a:latin typeface="Arial" charset="0"/>
              <a:cs typeface="Arial" charset="0"/>
            </a:endParaRPr>
          </a:p>
        </p:txBody>
      </p:sp>
      <p:sp>
        <p:nvSpPr>
          <p:cNvPr id="344069" name="Text Box 4"/>
          <p:cNvSpPr txBox="1">
            <a:spLocks noChangeArrowheads="1"/>
          </p:cNvSpPr>
          <p:nvPr/>
        </p:nvSpPr>
        <p:spPr bwMode="auto">
          <a:xfrm>
            <a:off x="3735388" y="3414713"/>
            <a:ext cx="1533525" cy="461962"/>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44070" name="Group 5"/>
          <p:cNvGrpSpPr>
            <a:grpSpLocks/>
          </p:cNvGrpSpPr>
          <p:nvPr/>
        </p:nvGrpSpPr>
        <p:grpSpPr bwMode="auto">
          <a:xfrm>
            <a:off x="4157663" y="1546225"/>
            <a:ext cx="784225" cy="668338"/>
            <a:chOff x="1043" y="2546"/>
            <a:chExt cx="869" cy="740"/>
          </a:xfrm>
        </p:grpSpPr>
        <p:sp>
          <p:nvSpPr>
            <p:cNvPr id="344098" name="Freeform 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4099" name="Freeform 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4100" name="Freeform 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4101" name="Freeform 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4102" name="AutoShape 1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344103" name="Rectangle 11"/>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44104" name="Freeform 1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4105" name="Freeform 1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44071" name="Rectangle 14"/>
          <p:cNvSpPr>
            <a:spLocks noChangeArrowheads="1"/>
          </p:cNvSpPr>
          <p:nvPr/>
        </p:nvSpPr>
        <p:spPr bwMode="auto">
          <a:xfrm>
            <a:off x="4329113" y="1620838"/>
            <a:ext cx="442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grpSp>
        <p:nvGrpSpPr>
          <p:cNvPr id="344072" name="Group 15"/>
          <p:cNvGrpSpPr>
            <a:grpSpLocks/>
          </p:cNvGrpSpPr>
          <p:nvPr/>
        </p:nvGrpSpPr>
        <p:grpSpPr bwMode="auto">
          <a:xfrm>
            <a:off x="6513513" y="1609725"/>
            <a:ext cx="784225" cy="668338"/>
            <a:chOff x="1043" y="2546"/>
            <a:chExt cx="869" cy="740"/>
          </a:xfrm>
        </p:grpSpPr>
        <p:sp>
          <p:nvSpPr>
            <p:cNvPr id="344090" name="Freeform 1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4091" name="Freeform 1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4092" name="Freeform 1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4093" name="Freeform 1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4094" name="AutoShape 2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38100">
              <a:solidFill>
                <a:schemeClr val="tx1"/>
              </a:solidFill>
              <a:miter lim="800000"/>
              <a:headEnd/>
              <a:tailEnd/>
            </a:ln>
          </p:spPr>
          <p:txBody>
            <a:bodyPr wrap="none" anchor="ctr"/>
            <a:lstStyle/>
            <a:p>
              <a:endParaRPr lang="en-US" dirty="0">
                <a:latin typeface="Arial" pitchFamily="34" charset="0"/>
              </a:endParaRPr>
            </a:p>
          </p:txBody>
        </p:sp>
        <p:sp>
          <p:nvSpPr>
            <p:cNvPr id="344095" name="Rectangle 21"/>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44096" name="Freeform 2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4097" name="Freeform 2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44073" name="Text Box 24"/>
          <p:cNvSpPr txBox="1">
            <a:spLocks noChangeArrowheads="1"/>
          </p:cNvSpPr>
          <p:nvPr/>
        </p:nvSpPr>
        <p:spPr bwMode="auto">
          <a:xfrm>
            <a:off x="6092825" y="3417888"/>
            <a:ext cx="1533525" cy="461962"/>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C</a:t>
            </a:r>
            <a:r>
              <a:rPr lang="en-US" sz="2400">
                <a:solidFill>
                  <a:schemeClr val="bg1"/>
                </a:solidFill>
                <a:latin typeface="Arial" charset="0"/>
              </a:rPr>
              <a:t>)</a:t>
            </a:r>
            <a:endParaRPr lang="en-US" sz="2400" baseline="-25000">
              <a:solidFill>
                <a:schemeClr val="bg1"/>
              </a:solidFill>
              <a:latin typeface="Arial" charset="0"/>
            </a:endParaRPr>
          </a:p>
        </p:txBody>
      </p:sp>
      <p:sp>
        <p:nvSpPr>
          <p:cNvPr id="344074" name="Rectangle 25"/>
          <p:cNvSpPr>
            <a:spLocks noChangeArrowheads="1"/>
          </p:cNvSpPr>
          <p:nvPr/>
        </p:nvSpPr>
        <p:spPr bwMode="auto">
          <a:xfrm>
            <a:off x="6684963" y="1620838"/>
            <a:ext cx="442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C</a:t>
            </a:r>
          </a:p>
        </p:txBody>
      </p:sp>
      <p:sp>
        <p:nvSpPr>
          <p:cNvPr id="344075" name="Text Box 26"/>
          <p:cNvSpPr txBox="1">
            <a:spLocks noChangeArrowheads="1"/>
          </p:cNvSpPr>
          <p:nvPr/>
        </p:nvSpPr>
        <p:spPr bwMode="auto">
          <a:xfrm>
            <a:off x="1379538" y="3425825"/>
            <a:ext cx="1536700" cy="461963"/>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A</a:t>
            </a:r>
            <a:r>
              <a:rPr lang="en-US" sz="2400">
                <a:solidFill>
                  <a:schemeClr val="bg1"/>
                </a:solidFill>
                <a:latin typeface="Arial" charset="0"/>
              </a:rPr>
              <a:t>)</a:t>
            </a:r>
            <a:endParaRPr lang="en-US" sz="2400" baseline="-25000">
              <a:solidFill>
                <a:schemeClr val="bg1"/>
              </a:solidFill>
              <a:latin typeface="Arial" charset="0"/>
            </a:endParaRPr>
          </a:p>
        </p:txBody>
      </p:sp>
      <p:sp>
        <p:nvSpPr>
          <p:cNvPr id="344076" name="Line 27"/>
          <p:cNvSpPr>
            <a:spLocks noChangeShapeType="1"/>
          </p:cNvSpPr>
          <p:nvPr/>
        </p:nvSpPr>
        <p:spPr bwMode="auto">
          <a:xfrm>
            <a:off x="2205038" y="2320925"/>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grpSp>
        <p:nvGrpSpPr>
          <p:cNvPr id="344077" name="Group 28"/>
          <p:cNvGrpSpPr>
            <a:grpSpLocks/>
          </p:cNvGrpSpPr>
          <p:nvPr/>
        </p:nvGrpSpPr>
        <p:grpSpPr bwMode="auto">
          <a:xfrm>
            <a:off x="1812925" y="1544638"/>
            <a:ext cx="784225" cy="668337"/>
            <a:chOff x="1215" y="1131"/>
            <a:chExt cx="494" cy="421"/>
          </a:xfrm>
        </p:grpSpPr>
        <p:grpSp>
          <p:nvGrpSpPr>
            <p:cNvPr id="344080" name="Group 29"/>
            <p:cNvGrpSpPr>
              <a:grpSpLocks/>
            </p:cNvGrpSpPr>
            <p:nvPr/>
          </p:nvGrpSpPr>
          <p:grpSpPr bwMode="auto">
            <a:xfrm>
              <a:off x="1215" y="1131"/>
              <a:ext cx="494" cy="421"/>
              <a:chOff x="1043" y="2546"/>
              <a:chExt cx="869" cy="740"/>
            </a:xfrm>
          </p:grpSpPr>
          <p:sp>
            <p:nvSpPr>
              <p:cNvPr id="344082" name="Freeform 30"/>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4083" name="Freeform 31"/>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4084" name="Freeform 32"/>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4085" name="Freeform 33"/>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4086" name="AutoShape 34"/>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344087" name="Rectangle 35"/>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44088" name="Freeform 36"/>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344089" name="Freeform 37"/>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344081" name="Rectangle 38"/>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44078" name="Line 39"/>
          <p:cNvSpPr>
            <a:spLocks noChangeShapeType="1"/>
          </p:cNvSpPr>
          <p:nvPr/>
        </p:nvSpPr>
        <p:spPr bwMode="auto">
          <a:xfrm>
            <a:off x="4551363" y="232251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344079" name="Line 40"/>
          <p:cNvSpPr>
            <a:spLocks noChangeShapeType="1"/>
          </p:cNvSpPr>
          <p:nvPr/>
        </p:nvSpPr>
        <p:spPr bwMode="auto">
          <a:xfrm>
            <a:off x="6907213" y="2320925"/>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461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608D785-4BC4-5444-BA91-EAEEFC2912FF}" type="slidenum">
              <a:rPr lang="ar-SA" sz="1400" b="0">
                <a:solidFill>
                  <a:schemeClr val="tx1"/>
                </a:solidFill>
                <a:latin typeface="Arial" charset="0"/>
                <a:cs typeface="Arial" charset="0"/>
              </a:rPr>
              <a:pPr/>
              <a:t>168</a:t>
            </a:fld>
            <a:endParaRPr lang="en-US" sz="1400" b="0">
              <a:solidFill>
                <a:schemeClr val="tx1"/>
              </a:solidFill>
              <a:latin typeface="Arial" charset="0"/>
              <a:cs typeface="Arial" charset="0"/>
            </a:endParaRPr>
          </a:p>
        </p:txBody>
      </p:sp>
      <p:sp>
        <p:nvSpPr>
          <p:cNvPr id="346115" name="Rectangle 2"/>
          <p:cNvSpPr>
            <a:spLocks noGrp="1" noChangeArrowheads="1"/>
          </p:cNvSpPr>
          <p:nvPr>
            <p:ph type="title"/>
          </p:nvPr>
        </p:nvSpPr>
        <p:spPr/>
        <p:txBody>
          <a:bodyPr/>
          <a:lstStyle/>
          <a:p>
            <a:r>
              <a:rPr lang="en-US">
                <a:latin typeface="Arial" charset="0"/>
              </a:rPr>
              <a:t>Summary of Lecture</a:t>
            </a:r>
          </a:p>
        </p:txBody>
      </p:sp>
      <p:sp>
        <p:nvSpPr>
          <p:cNvPr id="346116" name="Rectangle 3"/>
          <p:cNvSpPr>
            <a:spLocks noGrp="1" noChangeArrowheads="1"/>
          </p:cNvSpPr>
          <p:nvPr>
            <p:ph type="body" idx="1"/>
          </p:nvPr>
        </p:nvSpPr>
        <p:spPr/>
        <p:txBody>
          <a:bodyPr/>
          <a:lstStyle/>
          <a:p>
            <a:r>
              <a:rPr lang="en-US" dirty="0">
                <a:solidFill>
                  <a:schemeClr val="accent2"/>
                </a:solidFill>
                <a:latin typeface="Arial" charset="0"/>
              </a:rPr>
              <a:t>In the </a:t>
            </a:r>
            <a:r>
              <a:rPr lang="en-US" dirty="0" smtClean="0">
                <a:solidFill>
                  <a:schemeClr val="accent2"/>
                </a:solidFill>
                <a:latin typeface="Arial" charset="0"/>
              </a:rPr>
              <a:t>1960</a:t>
            </a:r>
            <a:r>
              <a:rPr lang="fr-FR" altLang="ja-JP" dirty="0" smtClean="0">
                <a:solidFill>
                  <a:schemeClr val="accent2"/>
                </a:solidFill>
                <a:latin typeface="Arial" charset="0"/>
              </a:rPr>
              <a:t>'</a:t>
            </a:r>
            <a:r>
              <a:rPr lang="en-US" altLang="ja-JP" dirty="0" smtClean="0">
                <a:solidFill>
                  <a:schemeClr val="accent2"/>
                </a:solidFill>
                <a:latin typeface="Arial" charset="0"/>
              </a:rPr>
              <a:t>s </a:t>
            </a:r>
            <a:r>
              <a:rPr lang="en-US" altLang="ja-JP" dirty="0">
                <a:solidFill>
                  <a:schemeClr val="accent2"/>
                </a:solidFill>
                <a:latin typeface="Arial" charset="0"/>
              </a:rPr>
              <a:t>several</a:t>
            </a:r>
            <a:r>
              <a:rPr lang="en-US" altLang="ja-JP" dirty="0">
                <a:solidFill>
                  <a:srgbClr val="FF3300"/>
                </a:solidFill>
                <a:latin typeface="Arial" charset="0"/>
              </a:rPr>
              <a:t> incorrect</a:t>
            </a:r>
            <a:r>
              <a:rPr lang="en-US" altLang="ja-JP" dirty="0">
                <a:solidFill>
                  <a:schemeClr val="accent2"/>
                </a:solidFill>
                <a:latin typeface="Arial" charset="0"/>
              </a:rPr>
              <a:t> solutions to starvation-free mutual exclusion using RW-registers were published…</a:t>
            </a:r>
          </a:p>
          <a:p>
            <a:r>
              <a:rPr lang="en-US" dirty="0">
                <a:solidFill>
                  <a:schemeClr val="accent2"/>
                </a:solidFill>
                <a:latin typeface="Arial" charset="0"/>
              </a:rPr>
              <a:t>Today we know how to solve FIFO </a:t>
            </a:r>
            <a:r>
              <a:rPr lang="en-US" dirty="0">
                <a:solidFill>
                  <a:schemeClr val="tx1"/>
                </a:solidFill>
                <a:latin typeface="Arial" charset="0"/>
              </a:rPr>
              <a:t>N</a:t>
            </a:r>
            <a:r>
              <a:rPr lang="en-US" dirty="0">
                <a:solidFill>
                  <a:schemeClr val="accent2"/>
                </a:solidFill>
                <a:latin typeface="Arial" charset="0"/>
              </a:rPr>
              <a:t> thread mutual exclusion using </a:t>
            </a:r>
            <a:r>
              <a:rPr lang="en-US" dirty="0">
                <a:solidFill>
                  <a:schemeClr val="tx1"/>
                </a:solidFill>
                <a:latin typeface="Arial" charset="0"/>
              </a:rPr>
              <a:t>2N</a:t>
            </a:r>
            <a:r>
              <a:rPr lang="en-US" dirty="0">
                <a:solidFill>
                  <a:schemeClr val="accent2"/>
                </a:solidFill>
                <a:latin typeface="Arial" charset="0"/>
              </a:rPr>
              <a:t> RW-Registers </a:t>
            </a:r>
          </a:p>
          <a:p>
            <a:endParaRPr lang="en-US" dirty="0">
              <a:solidFill>
                <a:schemeClr val="accent2"/>
              </a:solidFill>
              <a:latin typeface="Arial" charset="0"/>
            </a:endParaRPr>
          </a:p>
        </p:txBody>
      </p:sp>
    </p:spTree>
  </p:cSld>
  <p:clrMapOvr>
    <a:masterClrMapping/>
  </p:clrMapOvr>
  <p:transition spd="slow"/>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481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4992B2C-CBA4-CB4A-8E59-A28F02A9EC36}" type="slidenum">
              <a:rPr lang="ar-SA" sz="1400" b="0">
                <a:solidFill>
                  <a:schemeClr val="tx1"/>
                </a:solidFill>
                <a:latin typeface="Arial" charset="0"/>
                <a:cs typeface="Arial" charset="0"/>
              </a:rPr>
              <a:pPr/>
              <a:t>169</a:t>
            </a:fld>
            <a:endParaRPr lang="en-US" sz="1400" b="0">
              <a:solidFill>
                <a:schemeClr val="tx1"/>
              </a:solidFill>
              <a:latin typeface="Arial" charset="0"/>
              <a:cs typeface="Arial" charset="0"/>
            </a:endParaRPr>
          </a:p>
        </p:txBody>
      </p:sp>
      <p:sp>
        <p:nvSpPr>
          <p:cNvPr id="348163" name="Rectangle 2"/>
          <p:cNvSpPr>
            <a:spLocks noGrp="1" noChangeArrowheads="1"/>
          </p:cNvSpPr>
          <p:nvPr>
            <p:ph type="title"/>
          </p:nvPr>
        </p:nvSpPr>
        <p:spPr/>
        <p:txBody>
          <a:bodyPr/>
          <a:lstStyle/>
          <a:p>
            <a:r>
              <a:rPr lang="en-US">
                <a:latin typeface="Arial" charset="0"/>
              </a:rPr>
              <a:t>Summary of Lecture</a:t>
            </a:r>
          </a:p>
        </p:txBody>
      </p:sp>
      <p:sp>
        <p:nvSpPr>
          <p:cNvPr id="348164" name="Rectangle 3"/>
          <p:cNvSpPr>
            <a:spLocks noGrp="1" noChangeArrowheads="1"/>
          </p:cNvSpPr>
          <p:nvPr>
            <p:ph type="body" idx="1"/>
          </p:nvPr>
        </p:nvSpPr>
        <p:spPr/>
        <p:txBody>
          <a:bodyPr/>
          <a:lstStyle/>
          <a:p>
            <a:r>
              <a:rPr lang="en-US">
                <a:solidFill>
                  <a:schemeClr val="tx1"/>
                </a:solidFill>
                <a:latin typeface="Arial" charset="0"/>
              </a:rPr>
              <a:t>N</a:t>
            </a:r>
            <a:r>
              <a:rPr lang="en-US">
                <a:solidFill>
                  <a:schemeClr val="accent2"/>
                </a:solidFill>
                <a:latin typeface="Arial" charset="0"/>
              </a:rPr>
              <a:t> </a:t>
            </a:r>
            <a:r>
              <a:rPr lang="en-US">
                <a:latin typeface="Arial" charset="0"/>
              </a:rPr>
              <a:t>RW-Registers inefficient</a:t>
            </a:r>
          </a:p>
          <a:p>
            <a:pPr lvl="1"/>
            <a:r>
              <a:rPr lang="en-US">
                <a:latin typeface="Arial" charset="0"/>
                <a:cs typeface="Arial" charset="0"/>
              </a:rPr>
              <a:t> Because writes</a:t>
            </a:r>
            <a:r>
              <a:rPr lang="en-US">
                <a:solidFill>
                  <a:schemeClr val="accent2"/>
                </a:solidFill>
                <a:latin typeface="Arial" charset="0"/>
                <a:cs typeface="Arial" charset="0"/>
              </a:rPr>
              <a:t> </a:t>
            </a:r>
            <a:r>
              <a:rPr lang="ja-JP" altLang="en-US" b="1">
                <a:solidFill>
                  <a:schemeClr val="tx2"/>
                </a:solidFill>
                <a:latin typeface="Arial" charset="0"/>
                <a:cs typeface="Arial" charset="0"/>
              </a:rPr>
              <a:t>“</a:t>
            </a:r>
            <a:r>
              <a:rPr lang="en-US" altLang="ja-JP" b="1">
                <a:solidFill>
                  <a:schemeClr val="tx2"/>
                </a:solidFill>
                <a:latin typeface="Arial" charset="0"/>
                <a:cs typeface="Arial" charset="0"/>
              </a:rPr>
              <a:t>cover</a:t>
            </a:r>
            <a:r>
              <a:rPr lang="ja-JP" altLang="en-US" b="1">
                <a:solidFill>
                  <a:schemeClr val="tx2"/>
                </a:solidFill>
                <a:latin typeface="Arial" charset="0"/>
                <a:cs typeface="Arial" charset="0"/>
              </a:rPr>
              <a:t>”</a:t>
            </a:r>
            <a:r>
              <a:rPr lang="en-US" altLang="ja-JP">
                <a:solidFill>
                  <a:schemeClr val="accent2"/>
                </a:solidFill>
                <a:latin typeface="Arial" charset="0"/>
                <a:cs typeface="Arial" charset="0"/>
              </a:rPr>
              <a:t> </a:t>
            </a:r>
            <a:r>
              <a:rPr lang="en-US" altLang="ja-JP">
                <a:latin typeface="Arial" charset="0"/>
                <a:cs typeface="Arial" charset="0"/>
              </a:rPr>
              <a:t>older writes</a:t>
            </a:r>
          </a:p>
          <a:p>
            <a:r>
              <a:rPr lang="en-US">
                <a:latin typeface="Arial" charset="0"/>
              </a:rPr>
              <a:t> Need stronger hardware operations </a:t>
            </a:r>
          </a:p>
          <a:p>
            <a:pPr lvl="1"/>
            <a:r>
              <a:rPr lang="en-US">
                <a:latin typeface="Arial" charset="0"/>
                <a:cs typeface="Arial" charset="0"/>
              </a:rPr>
              <a:t>that do not have the</a:t>
            </a:r>
            <a:r>
              <a:rPr lang="en-US">
                <a:solidFill>
                  <a:schemeClr val="accent2"/>
                </a:solidFill>
                <a:latin typeface="Arial" charset="0"/>
                <a:cs typeface="Arial" charset="0"/>
              </a:rPr>
              <a:t> </a:t>
            </a:r>
            <a:r>
              <a:rPr lang="ja-JP" altLang="en-US" b="1">
                <a:solidFill>
                  <a:schemeClr val="tx2"/>
                </a:solidFill>
                <a:latin typeface="Arial" charset="0"/>
                <a:cs typeface="Arial" charset="0"/>
              </a:rPr>
              <a:t>“</a:t>
            </a:r>
            <a:r>
              <a:rPr lang="en-US" altLang="ja-JP" b="1">
                <a:solidFill>
                  <a:schemeClr val="tx2"/>
                </a:solidFill>
                <a:latin typeface="Arial" charset="0"/>
                <a:cs typeface="Arial" charset="0"/>
              </a:rPr>
              <a:t>covering problem</a:t>
            </a:r>
            <a:r>
              <a:rPr lang="ja-JP" altLang="en-US" b="1">
                <a:solidFill>
                  <a:schemeClr val="tx2"/>
                </a:solidFill>
                <a:latin typeface="Arial" charset="0"/>
                <a:cs typeface="Arial" charset="0"/>
              </a:rPr>
              <a:t>”</a:t>
            </a:r>
            <a:r>
              <a:rPr lang="en-US" altLang="ja-JP">
                <a:solidFill>
                  <a:schemeClr val="accent2"/>
                </a:solidFill>
                <a:latin typeface="Arial" charset="0"/>
                <a:cs typeface="Arial" charset="0"/>
              </a:rPr>
              <a:t> </a:t>
            </a:r>
          </a:p>
          <a:p>
            <a:r>
              <a:rPr lang="en-US">
                <a:latin typeface="Arial" charset="0"/>
              </a:rPr>
              <a:t>In next lectures - understand what these operations are…</a:t>
            </a:r>
          </a:p>
          <a:p>
            <a:endParaRPr lang="en-US">
              <a:latin typeface="Arial"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430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4443EA8-BD8D-2D42-A455-5EFB6EEA7218}" type="slidenum">
              <a:rPr lang="ar-SA" sz="1400" b="0">
                <a:solidFill>
                  <a:schemeClr val="tx1"/>
                </a:solidFill>
                <a:latin typeface="Arial" charset="0"/>
                <a:cs typeface="Arial" charset="0"/>
              </a:rPr>
              <a:pPr/>
              <a:t>17</a:t>
            </a:fld>
            <a:endParaRPr lang="en-US" sz="1400" b="0">
              <a:solidFill>
                <a:schemeClr val="tx1"/>
              </a:solidFill>
              <a:latin typeface="Arial" charset="0"/>
              <a:cs typeface="Arial" charset="0"/>
            </a:endParaRPr>
          </a:p>
        </p:txBody>
      </p:sp>
      <p:pic>
        <p:nvPicPr>
          <p:cNvPr id="4301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12" name="Group 3"/>
          <p:cNvGrpSpPr>
            <a:grpSpLocks/>
          </p:cNvGrpSpPr>
          <p:nvPr/>
        </p:nvGrpSpPr>
        <p:grpSpPr bwMode="auto">
          <a:xfrm>
            <a:off x="2466975" y="4497388"/>
            <a:ext cx="6254750" cy="762000"/>
            <a:chOff x="528" y="3192"/>
            <a:chExt cx="4656" cy="480"/>
          </a:xfrm>
        </p:grpSpPr>
        <p:sp>
          <p:nvSpPr>
            <p:cNvPr id="43026" name="AutoShape 4"/>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3027" name="Text Box 5"/>
            <p:cNvSpPr txBox="1">
              <a:spLocks noChangeArrowheads="1"/>
            </p:cNvSpPr>
            <p:nvPr/>
          </p:nvSpPr>
          <p:spPr bwMode="auto">
            <a:xfrm>
              <a:off x="601" y="3284"/>
              <a:ext cx="57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grpSp>
        <p:nvGrpSpPr>
          <p:cNvPr id="43013" name="Group 6"/>
          <p:cNvGrpSpPr>
            <a:grpSpLocks/>
          </p:cNvGrpSpPr>
          <p:nvPr/>
        </p:nvGrpSpPr>
        <p:grpSpPr bwMode="auto">
          <a:xfrm>
            <a:off x="898525" y="2973388"/>
            <a:ext cx="6254750" cy="762000"/>
            <a:chOff x="528" y="3192"/>
            <a:chExt cx="4656" cy="480"/>
          </a:xfrm>
        </p:grpSpPr>
        <p:sp>
          <p:nvSpPr>
            <p:cNvPr id="43024" name="AutoShape 7"/>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3025" name="Text Box 8"/>
            <p:cNvSpPr txBox="1">
              <a:spLocks noChangeArrowheads="1"/>
            </p:cNvSpPr>
            <p:nvPr/>
          </p:nvSpPr>
          <p:spPr bwMode="auto">
            <a:xfrm>
              <a:off x="601" y="3284"/>
              <a:ext cx="57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43014" name="Rectangle 9"/>
          <p:cNvSpPr>
            <a:spLocks noGrp="1" noChangeArrowheads="1"/>
          </p:cNvSpPr>
          <p:nvPr>
            <p:ph type="body" idx="1"/>
          </p:nvPr>
        </p:nvSpPr>
        <p:spPr>
          <a:xfrm>
            <a:off x="762000" y="2286000"/>
            <a:ext cx="7772400" cy="3276600"/>
          </a:xfrm>
        </p:spPr>
        <p:txBody>
          <a:bodyPr/>
          <a:lstStyle/>
          <a:p>
            <a:r>
              <a:rPr lang="en-US">
                <a:latin typeface="Arial" charset="0"/>
              </a:rPr>
              <a:t>Thread </a:t>
            </a:r>
            <a:r>
              <a:rPr lang="en-US">
                <a:solidFill>
                  <a:schemeClr val="tx1"/>
                </a:solidFill>
                <a:latin typeface="Arial" charset="0"/>
              </a:rPr>
              <a:t>A</a:t>
            </a:r>
          </a:p>
          <a:p>
            <a:pPr lvl="1"/>
            <a:endParaRPr lang="en-US">
              <a:solidFill>
                <a:schemeClr val="tx1"/>
              </a:solidFill>
              <a:latin typeface="Arial" charset="0"/>
              <a:cs typeface="Arial" charset="0"/>
            </a:endParaRPr>
          </a:p>
          <a:p>
            <a:pPr lvl="1"/>
            <a:endParaRPr lang="en-US">
              <a:solidFill>
                <a:schemeClr val="tx1"/>
              </a:solidFill>
              <a:latin typeface="Arial" charset="0"/>
              <a:cs typeface="Arial" charset="0"/>
            </a:endParaRPr>
          </a:p>
          <a:p>
            <a:r>
              <a:rPr lang="en-US">
                <a:latin typeface="Arial" charset="0"/>
              </a:rPr>
              <a:t>Thread </a:t>
            </a:r>
            <a:r>
              <a:rPr lang="en-US">
                <a:solidFill>
                  <a:schemeClr val="tx1"/>
                </a:solidFill>
                <a:latin typeface="Arial" charset="0"/>
              </a:rPr>
              <a:t>B</a:t>
            </a:r>
            <a:endParaRPr lang="en-US" baseline="-25000">
              <a:solidFill>
                <a:schemeClr val="tx1"/>
              </a:solidFill>
              <a:latin typeface="Arial" charset="0"/>
            </a:endParaRPr>
          </a:p>
        </p:txBody>
      </p:sp>
      <p:sp>
        <p:nvSpPr>
          <p:cNvPr id="43015" name="Rectangle 10"/>
          <p:cNvSpPr>
            <a:spLocks noGrp="1" noChangeArrowheads="1"/>
          </p:cNvSpPr>
          <p:nvPr>
            <p:ph type="title"/>
          </p:nvPr>
        </p:nvSpPr>
        <p:spPr/>
        <p:txBody>
          <a:bodyPr/>
          <a:lstStyle/>
          <a:p>
            <a:r>
              <a:rPr lang="en-US">
                <a:latin typeface="Arial" charset="0"/>
              </a:rPr>
              <a:t>Concurrency</a:t>
            </a:r>
          </a:p>
        </p:txBody>
      </p:sp>
      <p:sp>
        <p:nvSpPr>
          <p:cNvPr id="43016" name="Line 11"/>
          <p:cNvSpPr>
            <a:spLocks noChangeShapeType="1"/>
          </p:cNvSpPr>
          <p:nvPr/>
        </p:nvSpPr>
        <p:spPr bwMode="auto">
          <a:xfrm>
            <a:off x="25908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3017" name="Line 12"/>
          <p:cNvSpPr>
            <a:spLocks noChangeShapeType="1"/>
          </p:cNvSpPr>
          <p:nvPr/>
        </p:nvSpPr>
        <p:spPr bwMode="auto">
          <a:xfrm>
            <a:off x="28956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3018" name="Line 13"/>
          <p:cNvSpPr>
            <a:spLocks noChangeShapeType="1"/>
          </p:cNvSpPr>
          <p:nvPr/>
        </p:nvSpPr>
        <p:spPr bwMode="auto">
          <a:xfrm>
            <a:off x="32004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3019" name="Line 14"/>
          <p:cNvSpPr>
            <a:spLocks noChangeShapeType="1"/>
          </p:cNvSpPr>
          <p:nvPr/>
        </p:nvSpPr>
        <p:spPr bwMode="auto">
          <a:xfrm>
            <a:off x="5153025" y="3132138"/>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3020" name="Line 15"/>
          <p:cNvSpPr>
            <a:spLocks noChangeShapeType="1"/>
          </p:cNvSpPr>
          <p:nvPr/>
        </p:nvSpPr>
        <p:spPr bwMode="auto">
          <a:xfrm>
            <a:off x="4349750" y="4648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3021" name="Line 16"/>
          <p:cNvSpPr>
            <a:spLocks noChangeShapeType="1"/>
          </p:cNvSpPr>
          <p:nvPr/>
        </p:nvSpPr>
        <p:spPr bwMode="auto">
          <a:xfrm>
            <a:off x="5105400" y="4648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3022" name="Line 17"/>
          <p:cNvSpPr>
            <a:spLocks noChangeShapeType="1"/>
          </p:cNvSpPr>
          <p:nvPr/>
        </p:nvSpPr>
        <p:spPr bwMode="auto">
          <a:xfrm>
            <a:off x="5867400" y="4648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3023" name="Line 18"/>
          <p:cNvSpPr>
            <a:spLocks noChangeShapeType="1"/>
          </p:cNvSpPr>
          <p:nvPr/>
        </p:nvSpPr>
        <p:spPr bwMode="auto">
          <a:xfrm>
            <a:off x="6777038" y="4659313"/>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502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8E47C4E-1963-074B-B1CF-A50875457FBA}" type="slidenum">
              <a:rPr lang="ar-SA" sz="1400" b="0">
                <a:solidFill>
                  <a:schemeClr val="tx1"/>
                </a:solidFill>
                <a:latin typeface="Arial" charset="0"/>
                <a:cs typeface="Arial" charset="0"/>
              </a:rPr>
              <a:pPr/>
              <a:t>170</a:t>
            </a:fld>
            <a:endParaRPr lang="en-US" sz="1400" b="0">
              <a:solidFill>
                <a:schemeClr val="tx1"/>
              </a:solidFill>
              <a:latin typeface="Arial" charset="0"/>
              <a:cs typeface="Arial" charset="0"/>
            </a:endParaRPr>
          </a:p>
        </p:txBody>
      </p:sp>
      <p:sp>
        <p:nvSpPr>
          <p:cNvPr id="350211" name="Rectangle 2"/>
          <p:cNvSpPr>
            <a:spLocks noChangeArrowheads="1"/>
          </p:cNvSpPr>
          <p:nvPr/>
        </p:nvSpPr>
        <p:spPr bwMode="auto">
          <a:xfrm>
            <a:off x="0" y="-635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2400" b="0">
                <a:solidFill>
                  <a:schemeClr val="tx1"/>
                </a:solidFill>
                <a:latin typeface="Arial" charset="0"/>
                <a:hlinkClick r:id="rId3"/>
              </a:rPr>
              <a:t>  </a:t>
            </a:r>
            <a:r>
              <a:rPr lang="en-US" sz="1800" b="0">
                <a:solidFill>
                  <a:schemeClr val="tx1"/>
                </a:solidFill>
                <a:latin typeface="Arial" charset="0"/>
              </a:rPr>
              <a:t> </a:t>
            </a:r>
            <a:r>
              <a:rPr lang="en-US" sz="2400" b="0">
                <a:solidFill>
                  <a:schemeClr val="tx1"/>
                </a:solidFill>
                <a:latin typeface="Arial" charset="0"/>
              </a:rPr>
              <a:t>        </a:t>
            </a:r>
            <a:br>
              <a:rPr lang="en-US" sz="2400" b="0">
                <a:solidFill>
                  <a:schemeClr val="tx1"/>
                </a:solidFill>
                <a:latin typeface="Arial" charset="0"/>
              </a:rPr>
            </a:br>
            <a:r>
              <a:rPr lang="en-US" sz="2400" b="0">
                <a:solidFill>
                  <a:schemeClr val="tx1"/>
                </a:solidFill>
                <a:latin typeface="Arial" charset="0"/>
              </a:rPr>
              <a:t>This work is licensed under a </a:t>
            </a:r>
            <a:r>
              <a:rPr lang="en-US" sz="2400" b="0">
                <a:solidFill>
                  <a:schemeClr val="tx1"/>
                </a:solidFill>
                <a:latin typeface="Arial" charset="0"/>
                <a:hlinkClick r:id="rId3"/>
              </a:rPr>
              <a:t>Creative Commons Attribution-ShareAlike 2.5 License</a:t>
            </a:r>
            <a:r>
              <a:rPr lang="en-US" sz="2400" b="0">
                <a:solidFill>
                  <a:schemeClr val="tx1"/>
                </a:solidFill>
                <a:latin typeface="Arial" charset="0"/>
              </a:rPr>
              <a:t>. </a:t>
            </a:r>
          </a:p>
        </p:txBody>
      </p:sp>
      <p:pic>
        <p:nvPicPr>
          <p:cNvPr id="350212" name="Picture 3" descr="Creative Commons Licens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563" y="46038"/>
            <a:ext cx="8382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213" name="Rectangle 9"/>
          <p:cNvSpPr>
            <a:spLocks noChangeArrowheads="1"/>
          </p:cNvSpPr>
          <p:nvPr/>
        </p:nvSpPr>
        <p:spPr bwMode="auto">
          <a:xfrm>
            <a:off x="684213" y="1341438"/>
            <a:ext cx="77724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80000"/>
              </a:lnSpc>
              <a:spcBef>
                <a:spcPct val="20000"/>
              </a:spcBef>
              <a:buFontTx/>
              <a:buChar char="•"/>
            </a:pPr>
            <a:r>
              <a:rPr lang="en-US" sz="1800" dirty="0">
                <a:solidFill>
                  <a:schemeClr val="tx1"/>
                </a:solidFill>
                <a:latin typeface="Lucida Sans" charset="0"/>
              </a:rPr>
              <a:t>You are free</a:t>
            </a:r>
            <a:r>
              <a:rPr lang="en-US" sz="1800" b="0" dirty="0">
                <a:solidFill>
                  <a:schemeClr val="tx1"/>
                </a:solidFill>
                <a:latin typeface="Lucida Sans" charset="0"/>
              </a:rPr>
              <a:t>:</a:t>
            </a:r>
          </a:p>
          <a:p>
            <a:pPr marL="742950" lvl="1" indent="-285750" eaLnBrk="0" hangingPunct="0">
              <a:lnSpc>
                <a:spcPct val="80000"/>
              </a:lnSpc>
              <a:spcBef>
                <a:spcPct val="20000"/>
              </a:spcBef>
              <a:buFontTx/>
              <a:buChar char="–"/>
            </a:pPr>
            <a:r>
              <a:rPr lang="en-US" sz="1800" dirty="0">
                <a:solidFill>
                  <a:schemeClr val="tx1"/>
                </a:solidFill>
                <a:latin typeface="Lucida Sans" charset="0"/>
              </a:rPr>
              <a:t>to Share</a:t>
            </a:r>
            <a:r>
              <a:rPr lang="en-US" sz="1800" b="0" dirty="0">
                <a:solidFill>
                  <a:schemeClr val="tx1"/>
                </a:solidFill>
                <a:latin typeface="Lucida Sans" charset="0"/>
              </a:rPr>
              <a:t> — to copy, distribute and transmit the work </a:t>
            </a:r>
          </a:p>
          <a:p>
            <a:pPr marL="742950" lvl="1" indent="-285750" eaLnBrk="0" hangingPunct="0">
              <a:lnSpc>
                <a:spcPct val="80000"/>
              </a:lnSpc>
              <a:spcBef>
                <a:spcPct val="20000"/>
              </a:spcBef>
              <a:buFontTx/>
              <a:buChar char="–"/>
            </a:pPr>
            <a:r>
              <a:rPr lang="en-US" sz="1800" dirty="0">
                <a:solidFill>
                  <a:schemeClr val="tx1"/>
                </a:solidFill>
                <a:latin typeface="Lucida Sans" charset="0"/>
              </a:rPr>
              <a:t>to Remix</a:t>
            </a:r>
            <a:r>
              <a:rPr lang="en-US" sz="1800" b="0" dirty="0">
                <a:solidFill>
                  <a:schemeClr val="tx1"/>
                </a:solidFill>
                <a:latin typeface="Lucida Sans" charset="0"/>
              </a:rPr>
              <a:t> — to adapt the work </a:t>
            </a:r>
          </a:p>
          <a:p>
            <a:pPr marL="342900" indent="-342900" eaLnBrk="0" hangingPunct="0">
              <a:lnSpc>
                <a:spcPct val="80000"/>
              </a:lnSpc>
              <a:spcBef>
                <a:spcPct val="20000"/>
              </a:spcBef>
              <a:buFontTx/>
              <a:buChar char="•"/>
            </a:pPr>
            <a:r>
              <a:rPr lang="en-US" sz="1800" dirty="0">
                <a:solidFill>
                  <a:schemeClr val="tx1"/>
                </a:solidFill>
                <a:latin typeface="Lucida Sans" charset="0"/>
              </a:rPr>
              <a:t>Under the following conditions</a:t>
            </a:r>
            <a:r>
              <a:rPr lang="en-US" sz="1800" b="0" dirty="0">
                <a:solidFill>
                  <a:schemeClr val="tx1"/>
                </a:solidFill>
                <a:latin typeface="Lucida Sans" charset="0"/>
              </a:rPr>
              <a:t>:</a:t>
            </a:r>
          </a:p>
          <a:p>
            <a:pPr marL="742950" lvl="1" indent="-285750" eaLnBrk="0" hangingPunct="0">
              <a:lnSpc>
                <a:spcPct val="80000"/>
              </a:lnSpc>
              <a:spcBef>
                <a:spcPct val="20000"/>
              </a:spcBef>
              <a:buFontTx/>
              <a:buChar char="–"/>
            </a:pPr>
            <a:r>
              <a:rPr lang="en-US" sz="1800" dirty="0">
                <a:solidFill>
                  <a:schemeClr val="tx1"/>
                </a:solidFill>
                <a:latin typeface="Lucida Sans" charset="0"/>
              </a:rPr>
              <a:t>Attribution</a:t>
            </a:r>
            <a:r>
              <a:rPr lang="en-US" sz="1800" b="0" dirty="0">
                <a:solidFill>
                  <a:schemeClr val="tx1"/>
                </a:solidFill>
                <a:latin typeface="Lucida Sans" charset="0"/>
              </a:rPr>
              <a:t>. You must attribute the work to </a:t>
            </a:r>
            <a:r>
              <a:rPr lang="ja-JP" altLang="en-US" sz="1800" b="0" dirty="0">
                <a:solidFill>
                  <a:schemeClr val="tx1"/>
                </a:solidFill>
                <a:latin typeface="Lucida Sans" charset="0"/>
              </a:rPr>
              <a:t>“</a:t>
            </a:r>
            <a:r>
              <a:rPr lang="en-US" altLang="ja-JP" sz="1800" b="0" dirty="0">
                <a:solidFill>
                  <a:schemeClr val="tx1"/>
                </a:solidFill>
                <a:latin typeface="Lucida Sans" charset="0"/>
              </a:rPr>
              <a:t>The Art of Multiprocessor Programming</a:t>
            </a:r>
            <a:r>
              <a:rPr lang="ja-JP" altLang="en-US" sz="1800" b="0" dirty="0">
                <a:solidFill>
                  <a:schemeClr val="tx1"/>
                </a:solidFill>
                <a:latin typeface="Lucida Sans" charset="0"/>
              </a:rPr>
              <a:t>”</a:t>
            </a:r>
            <a:r>
              <a:rPr lang="en-US" altLang="ja-JP" sz="1800" b="0" dirty="0">
                <a:solidFill>
                  <a:schemeClr val="tx1"/>
                </a:solidFill>
                <a:latin typeface="Lucida Sans" charset="0"/>
              </a:rPr>
              <a:t> (but not in any way that suggests that the authors endorse you or your use of the work). </a:t>
            </a:r>
          </a:p>
          <a:p>
            <a:pPr marL="742950" lvl="1" indent="-285750" eaLnBrk="0" hangingPunct="0">
              <a:lnSpc>
                <a:spcPct val="80000"/>
              </a:lnSpc>
              <a:spcBef>
                <a:spcPct val="20000"/>
              </a:spcBef>
              <a:buFontTx/>
              <a:buChar char="–"/>
            </a:pPr>
            <a:r>
              <a:rPr lang="en-US" sz="1800" dirty="0">
                <a:solidFill>
                  <a:schemeClr val="tx1"/>
                </a:solidFill>
                <a:latin typeface="Lucida Sans" charset="0"/>
              </a:rPr>
              <a:t>Share Alike</a:t>
            </a:r>
            <a:r>
              <a:rPr lang="en-US" sz="1800" b="0" dirty="0">
                <a:solidFill>
                  <a:schemeClr val="tx1"/>
                </a:solidFill>
                <a:latin typeface="Lucida Sans" charset="0"/>
              </a:rPr>
              <a:t>. If you alter, transform, or build upon this work, you may distribute the resulting work only under the same, similar or a compatible license. </a:t>
            </a:r>
          </a:p>
          <a:p>
            <a:pPr marL="342900" indent="-342900" eaLnBrk="0" hangingPunct="0">
              <a:lnSpc>
                <a:spcPct val="80000"/>
              </a:lnSpc>
              <a:spcBef>
                <a:spcPct val="20000"/>
              </a:spcBef>
              <a:buFontTx/>
              <a:buChar char="•"/>
            </a:pPr>
            <a:r>
              <a:rPr lang="en-US" sz="1800" b="0" dirty="0">
                <a:solidFill>
                  <a:schemeClr val="tx1"/>
                </a:solidFill>
                <a:latin typeface="Lucida Sans" charset="0"/>
              </a:rPr>
              <a:t>For any reuse or distribution, you must make clear to others the license terms of this work. The best way to do this is with a link to</a:t>
            </a:r>
          </a:p>
          <a:p>
            <a:pPr marL="742950" lvl="1" indent="-285750" eaLnBrk="0" hangingPunct="0">
              <a:lnSpc>
                <a:spcPct val="80000"/>
              </a:lnSpc>
              <a:spcBef>
                <a:spcPct val="20000"/>
              </a:spcBef>
              <a:buFontTx/>
              <a:buChar char="–"/>
            </a:pPr>
            <a:r>
              <a:rPr lang="en-US" sz="1800" b="0" dirty="0">
                <a:solidFill>
                  <a:schemeClr val="tx1"/>
                </a:solidFill>
                <a:latin typeface="Lucida Sans" charset="0"/>
              </a:rPr>
              <a:t>http://</a:t>
            </a:r>
            <a:r>
              <a:rPr lang="en-US" sz="1800" b="0" dirty="0" err="1">
                <a:solidFill>
                  <a:schemeClr val="tx1"/>
                </a:solidFill>
                <a:latin typeface="Lucida Sans" charset="0"/>
              </a:rPr>
              <a:t>creativecommons.org</a:t>
            </a:r>
            <a:r>
              <a:rPr lang="en-US" sz="1800" b="0" dirty="0">
                <a:solidFill>
                  <a:schemeClr val="tx1"/>
                </a:solidFill>
                <a:latin typeface="Lucida Sans" charset="0"/>
              </a:rPr>
              <a:t>/licenses/by-</a:t>
            </a:r>
            <a:r>
              <a:rPr lang="en-US" sz="1800" b="0" dirty="0" err="1">
                <a:solidFill>
                  <a:schemeClr val="tx1"/>
                </a:solidFill>
                <a:latin typeface="Lucida Sans" charset="0"/>
              </a:rPr>
              <a:t>sa</a:t>
            </a:r>
            <a:r>
              <a:rPr lang="en-US" sz="1800" b="0" dirty="0">
                <a:solidFill>
                  <a:schemeClr val="tx1"/>
                </a:solidFill>
                <a:latin typeface="Lucida Sans" charset="0"/>
              </a:rPr>
              <a:t>/3.0/. </a:t>
            </a:r>
          </a:p>
          <a:p>
            <a:pPr marL="342900" indent="-342900" eaLnBrk="0" hangingPunct="0">
              <a:lnSpc>
                <a:spcPct val="80000"/>
              </a:lnSpc>
              <a:spcBef>
                <a:spcPct val="20000"/>
              </a:spcBef>
              <a:buFontTx/>
              <a:buChar char="•"/>
            </a:pPr>
            <a:r>
              <a:rPr lang="en-US" sz="1800" b="0" dirty="0">
                <a:solidFill>
                  <a:schemeClr val="tx1"/>
                </a:solidFill>
                <a:latin typeface="Lucida Sans" charset="0"/>
              </a:rPr>
              <a:t>Any of the above conditions can be waived if you get permission from the copyright holder. </a:t>
            </a:r>
          </a:p>
          <a:p>
            <a:pPr marL="342900" indent="-342900" eaLnBrk="0" hangingPunct="0">
              <a:lnSpc>
                <a:spcPct val="80000"/>
              </a:lnSpc>
              <a:spcBef>
                <a:spcPct val="20000"/>
              </a:spcBef>
              <a:buFontTx/>
              <a:buChar char="•"/>
            </a:pPr>
            <a:r>
              <a:rPr lang="en-US" sz="1800" b="0" dirty="0">
                <a:solidFill>
                  <a:schemeClr val="tx1"/>
                </a:solidFill>
                <a:latin typeface="Lucida Sans" charset="0"/>
              </a:rPr>
              <a:t>Nothing in this license impairs or restricts the </a:t>
            </a:r>
            <a:r>
              <a:rPr lang="en-US" sz="1800" b="0" dirty="0" smtClean="0">
                <a:solidFill>
                  <a:schemeClr val="tx1"/>
                </a:solidFill>
                <a:latin typeface="Lucida Sans" charset="0"/>
              </a:rPr>
              <a:t>author</a:t>
            </a:r>
            <a:r>
              <a:rPr lang="fr-FR" sz="1800" b="0" dirty="0" smtClean="0">
                <a:solidFill>
                  <a:schemeClr val="tx1"/>
                </a:solidFill>
                <a:latin typeface="Lucida Sans" charset="0"/>
              </a:rPr>
              <a:t>'</a:t>
            </a:r>
            <a:r>
              <a:rPr lang="en-US" sz="1800" b="0" dirty="0" smtClean="0">
                <a:solidFill>
                  <a:schemeClr val="tx1"/>
                </a:solidFill>
                <a:latin typeface="Lucida Sans" charset="0"/>
              </a:rPr>
              <a:t>s </a:t>
            </a:r>
            <a:r>
              <a:rPr lang="en-US" sz="1800" b="0" dirty="0">
                <a:solidFill>
                  <a:schemeClr val="tx1"/>
                </a:solidFill>
                <a:latin typeface="Lucida Sans" charset="0"/>
              </a:rPr>
              <a:t>moral rights. </a:t>
            </a:r>
          </a:p>
          <a:p>
            <a:pPr marL="342900" indent="-342900" eaLnBrk="0" hangingPunct="0">
              <a:lnSpc>
                <a:spcPct val="80000"/>
              </a:lnSpc>
              <a:spcBef>
                <a:spcPct val="20000"/>
              </a:spcBef>
              <a:buFontTx/>
              <a:buChar char="•"/>
            </a:pPr>
            <a:endParaRPr lang="en-US" sz="1800" b="0" dirty="0">
              <a:solidFill>
                <a:schemeClr val="tx1"/>
              </a:solidFill>
              <a:latin typeface="Lucida Sans" charset="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450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8010850-242F-0B4A-BBB8-0D8D31D17FD1}" type="slidenum">
              <a:rPr lang="ar-SA" sz="1400" b="0">
                <a:solidFill>
                  <a:schemeClr val="tx1"/>
                </a:solidFill>
                <a:latin typeface="Arial" charset="0"/>
                <a:cs typeface="Arial" charset="0"/>
              </a:rPr>
              <a:pPr/>
              <a:t>18</a:t>
            </a:fld>
            <a:endParaRPr lang="en-US" sz="1400" b="0">
              <a:solidFill>
                <a:schemeClr val="tx1"/>
              </a:solidFill>
              <a:latin typeface="Arial" charset="0"/>
              <a:cs typeface="Arial" charset="0"/>
            </a:endParaRPr>
          </a:p>
        </p:txBody>
      </p:sp>
      <p:pic>
        <p:nvPicPr>
          <p:cNvPr id="45059" name="Picture 1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0" name="Group 13"/>
          <p:cNvGrpSpPr>
            <a:grpSpLocks/>
          </p:cNvGrpSpPr>
          <p:nvPr/>
        </p:nvGrpSpPr>
        <p:grpSpPr bwMode="auto">
          <a:xfrm>
            <a:off x="838200" y="4581525"/>
            <a:ext cx="7391400" cy="762000"/>
            <a:chOff x="528" y="3192"/>
            <a:chExt cx="4656" cy="480"/>
          </a:xfrm>
        </p:grpSpPr>
        <p:sp>
          <p:nvSpPr>
            <p:cNvPr id="45071" name="AutoShape 14"/>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5072" name="Text Box 15"/>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45061" name="Rectangle 2"/>
          <p:cNvSpPr>
            <a:spLocks noGrp="1" noChangeArrowheads="1"/>
          </p:cNvSpPr>
          <p:nvPr>
            <p:ph type="title"/>
          </p:nvPr>
        </p:nvSpPr>
        <p:spPr/>
        <p:txBody>
          <a:bodyPr/>
          <a:lstStyle/>
          <a:p>
            <a:r>
              <a:rPr lang="en-US">
                <a:latin typeface="Arial" charset="0"/>
              </a:rPr>
              <a:t>Interleavings</a:t>
            </a:r>
          </a:p>
        </p:txBody>
      </p:sp>
      <p:sp>
        <p:nvSpPr>
          <p:cNvPr id="45062" name="Line 4"/>
          <p:cNvSpPr>
            <a:spLocks noChangeShapeType="1"/>
          </p:cNvSpPr>
          <p:nvPr/>
        </p:nvSpPr>
        <p:spPr bwMode="auto">
          <a:xfrm>
            <a:off x="2590800" y="47244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5063" name="Line 5"/>
          <p:cNvSpPr>
            <a:spLocks noChangeShapeType="1"/>
          </p:cNvSpPr>
          <p:nvPr/>
        </p:nvSpPr>
        <p:spPr bwMode="auto">
          <a:xfrm>
            <a:off x="2895600" y="47244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5064" name="Line 6"/>
          <p:cNvSpPr>
            <a:spLocks noChangeShapeType="1"/>
          </p:cNvSpPr>
          <p:nvPr/>
        </p:nvSpPr>
        <p:spPr bwMode="auto">
          <a:xfrm>
            <a:off x="3200400" y="47244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5065" name="Line 7"/>
          <p:cNvSpPr>
            <a:spLocks noChangeShapeType="1"/>
          </p:cNvSpPr>
          <p:nvPr/>
        </p:nvSpPr>
        <p:spPr bwMode="auto">
          <a:xfrm>
            <a:off x="5257800" y="47244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5066" name="Line 8"/>
          <p:cNvSpPr>
            <a:spLocks noChangeShapeType="1"/>
          </p:cNvSpPr>
          <p:nvPr/>
        </p:nvSpPr>
        <p:spPr bwMode="auto">
          <a:xfrm>
            <a:off x="3048000" y="47244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5067" name="Line 9"/>
          <p:cNvSpPr>
            <a:spLocks noChangeShapeType="1"/>
          </p:cNvSpPr>
          <p:nvPr/>
        </p:nvSpPr>
        <p:spPr bwMode="auto">
          <a:xfrm>
            <a:off x="3962400" y="47244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5068" name="Line 10"/>
          <p:cNvSpPr>
            <a:spLocks noChangeShapeType="1"/>
          </p:cNvSpPr>
          <p:nvPr/>
        </p:nvSpPr>
        <p:spPr bwMode="auto">
          <a:xfrm>
            <a:off x="4724400" y="47244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5069" name="Line 11"/>
          <p:cNvSpPr>
            <a:spLocks noChangeShapeType="1"/>
          </p:cNvSpPr>
          <p:nvPr/>
        </p:nvSpPr>
        <p:spPr bwMode="auto">
          <a:xfrm>
            <a:off x="5715000" y="47244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5070" name="Rectangle 12"/>
          <p:cNvSpPr>
            <a:spLocks noGrp="1" noChangeArrowheads="1"/>
          </p:cNvSpPr>
          <p:nvPr>
            <p:ph type="body" idx="1"/>
          </p:nvPr>
        </p:nvSpPr>
        <p:spPr/>
        <p:txBody>
          <a:bodyPr/>
          <a:lstStyle/>
          <a:p>
            <a:endParaRPr lang="en-US">
              <a:latin typeface="Arial" charset="0"/>
            </a:endParaRPr>
          </a:p>
          <a:p>
            <a:r>
              <a:rPr lang="en-US">
                <a:latin typeface="Arial" charset="0"/>
              </a:rPr>
              <a:t>Events of two or more threads</a:t>
            </a:r>
          </a:p>
          <a:p>
            <a:pPr lvl="1"/>
            <a:r>
              <a:rPr lang="en-US">
                <a:latin typeface="Arial" charset="0"/>
                <a:cs typeface="Arial" charset="0"/>
              </a:rPr>
              <a:t>Interleaved</a:t>
            </a:r>
          </a:p>
          <a:p>
            <a:pPr lvl="1"/>
            <a:r>
              <a:rPr lang="en-US">
                <a:latin typeface="Arial" charset="0"/>
                <a:cs typeface="Arial" charset="0"/>
              </a:rPr>
              <a:t>Not necessarily independent (why?)</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471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9B45084-CBFE-F245-BDCB-57C759D78E87}" type="slidenum">
              <a:rPr lang="ar-SA" sz="1400" b="0">
                <a:solidFill>
                  <a:schemeClr val="tx1"/>
                </a:solidFill>
                <a:latin typeface="Arial" charset="0"/>
                <a:cs typeface="Arial" charset="0"/>
              </a:rPr>
              <a:pPr/>
              <a:t>19</a:t>
            </a:fld>
            <a:endParaRPr lang="en-US" sz="1400" b="0">
              <a:solidFill>
                <a:schemeClr val="tx1"/>
              </a:solidFill>
              <a:latin typeface="Arial" charset="0"/>
              <a:cs typeface="Arial" charset="0"/>
            </a:endParaRPr>
          </a:p>
        </p:txBody>
      </p:sp>
      <p:pic>
        <p:nvPicPr>
          <p:cNvPr id="47107" name="Picture 1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08" name="Group 13"/>
          <p:cNvGrpSpPr>
            <a:grpSpLocks/>
          </p:cNvGrpSpPr>
          <p:nvPr/>
        </p:nvGrpSpPr>
        <p:grpSpPr bwMode="auto">
          <a:xfrm>
            <a:off x="838200" y="5281613"/>
            <a:ext cx="7391400" cy="762000"/>
            <a:chOff x="528" y="3192"/>
            <a:chExt cx="4656" cy="480"/>
          </a:xfrm>
        </p:grpSpPr>
        <p:sp>
          <p:nvSpPr>
            <p:cNvPr id="47119" name="AutoShape 14"/>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7120" name="Text Box 15"/>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47109" name="Rectangle 2"/>
          <p:cNvSpPr>
            <a:spLocks noGrp="1" noChangeArrowheads="1"/>
          </p:cNvSpPr>
          <p:nvPr>
            <p:ph type="body" idx="1"/>
          </p:nvPr>
        </p:nvSpPr>
        <p:spPr>
          <a:xfrm>
            <a:off x="762000" y="2286000"/>
            <a:ext cx="7772400" cy="3276600"/>
          </a:xfrm>
        </p:spPr>
        <p:txBody>
          <a:bodyPr/>
          <a:lstStyle/>
          <a:p>
            <a:r>
              <a:rPr lang="en-US">
                <a:latin typeface="Arial" charset="0"/>
              </a:rPr>
              <a:t>An </a:t>
            </a:r>
            <a:r>
              <a:rPr lang="en-US" i="1">
                <a:solidFill>
                  <a:srgbClr val="FF0000"/>
                </a:solidFill>
                <a:latin typeface="Arial" charset="0"/>
              </a:rPr>
              <a:t>interval</a:t>
            </a:r>
            <a:r>
              <a:rPr lang="en-US">
                <a:latin typeface="Arial" charset="0"/>
              </a:rPr>
              <a:t>  </a:t>
            </a:r>
            <a:r>
              <a:rPr lang="en-US">
                <a:solidFill>
                  <a:schemeClr val="tx1"/>
                </a:solidFill>
                <a:latin typeface="Arial" charset="0"/>
              </a:rPr>
              <a:t>A</a:t>
            </a:r>
            <a:r>
              <a:rPr lang="en-US" baseline="-25000">
                <a:solidFill>
                  <a:schemeClr val="tx1"/>
                </a:solidFill>
                <a:latin typeface="Arial" charset="0"/>
              </a:rPr>
              <a:t>0 </a:t>
            </a:r>
            <a:r>
              <a:rPr lang="en-US">
                <a:solidFill>
                  <a:schemeClr val="tx1"/>
                </a:solidFill>
                <a:latin typeface="Arial" charset="0"/>
              </a:rPr>
              <a:t>=(a</a:t>
            </a:r>
            <a:r>
              <a:rPr lang="en-US" baseline="-25000">
                <a:solidFill>
                  <a:schemeClr val="tx1"/>
                </a:solidFill>
                <a:latin typeface="Arial" charset="0"/>
              </a:rPr>
              <a:t>0</a:t>
            </a:r>
            <a:r>
              <a:rPr lang="en-US">
                <a:solidFill>
                  <a:schemeClr val="tx1"/>
                </a:solidFill>
                <a:latin typeface="Arial" charset="0"/>
              </a:rPr>
              <a:t>,a</a:t>
            </a:r>
            <a:r>
              <a:rPr lang="en-US" baseline="-25000">
                <a:solidFill>
                  <a:schemeClr val="tx1"/>
                </a:solidFill>
                <a:latin typeface="Arial" charset="0"/>
              </a:rPr>
              <a:t>1</a:t>
            </a:r>
            <a:r>
              <a:rPr lang="en-US">
                <a:solidFill>
                  <a:schemeClr val="tx1"/>
                </a:solidFill>
                <a:latin typeface="Arial" charset="0"/>
              </a:rPr>
              <a:t>)</a:t>
            </a:r>
            <a:r>
              <a:rPr lang="en-US">
                <a:latin typeface="Arial" charset="0"/>
              </a:rPr>
              <a:t> is</a:t>
            </a:r>
          </a:p>
          <a:p>
            <a:pPr lvl="1"/>
            <a:r>
              <a:rPr lang="en-US">
                <a:latin typeface="Arial" charset="0"/>
                <a:cs typeface="Arial" charset="0"/>
              </a:rPr>
              <a:t>Time between events </a:t>
            </a:r>
            <a:r>
              <a:rPr lang="en-US">
                <a:solidFill>
                  <a:schemeClr val="tx1"/>
                </a:solidFill>
                <a:latin typeface="Arial" charset="0"/>
                <a:cs typeface="Arial" charset="0"/>
              </a:rPr>
              <a:t>a</a:t>
            </a:r>
            <a:r>
              <a:rPr lang="en-US" baseline="-25000">
                <a:solidFill>
                  <a:schemeClr val="tx1"/>
                </a:solidFill>
                <a:latin typeface="Arial" charset="0"/>
                <a:cs typeface="Arial" charset="0"/>
              </a:rPr>
              <a:t>0 </a:t>
            </a:r>
            <a:r>
              <a:rPr lang="en-US">
                <a:latin typeface="Arial" charset="0"/>
                <a:cs typeface="Arial" charset="0"/>
              </a:rPr>
              <a:t>and </a:t>
            </a:r>
            <a:r>
              <a:rPr lang="en-US">
                <a:solidFill>
                  <a:schemeClr val="tx1"/>
                </a:solidFill>
                <a:latin typeface="Arial" charset="0"/>
                <a:cs typeface="Arial" charset="0"/>
              </a:rPr>
              <a:t>a</a:t>
            </a:r>
            <a:r>
              <a:rPr lang="en-US" baseline="-25000">
                <a:solidFill>
                  <a:schemeClr val="tx1"/>
                </a:solidFill>
                <a:latin typeface="Arial" charset="0"/>
                <a:cs typeface="Arial" charset="0"/>
              </a:rPr>
              <a:t>1</a:t>
            </a:r>
            <a:r>
              <a:rPr lang="en-US">
                <a:latin typeface="Arial" charset="0"/>
                <a:cs typeface="Arial" charset="0"/>
              </a:rPr>
              <a:t> </a:t>
            </a:r>
          </a:p>
        </p:txBody>
      </p:sp>
      <p:sp>
        <p:nvSpPr>
          <p:cNvPr id="47110"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7111" name="Rectangle 5"/>
          <p:cNvSpPr>
            <a:spLocks noChangeArrowheads="1"/>
          </p:cNvSpPr>
          <p:nvPr/>
        </p:nvSpPr>
        <p:spPr bwMode="auto">
          <a:xfrm>
            <a:off x="2193925" y="4205288"/>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47112" name="Line 6"/>
          <p:cNvSpPr>
            <a:spLocks noChangeShapeType="1"/>
          </p:cNvSpPr>
          <p:nvPr/>
        </p:nvSpPr>
        <p:spPr bwMode="auto">
          <a:xfrm>
            <a:off x="3986213"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7113" name="Rectangle 7"/>
          <p:cNvSpPr>
            <a:spLocks noChangeArrowheads="1"/>
          </p:cNvSpPr>
          <p:nvPr/>
        </p:nvSpPr>
        <p:spPr bwMode="auto">
          <a:xfrm>
            <a:off x="3902075" y="4205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1</a:t>
            </a:r>
          </a:p>
        </p:txBody>
      </p:sp>
      <p:sp>
        <p:nvSpPr>
          <p:cNvPr id="47114" name="AutoShape 8"/>
          <p:cNvSpPr>
            <a:spLocks noChangeArrowheads="1"/>
          </p:cNvSpPr>
          <p:nvPr/>
        </p:nvSpPr>
        <p:spPr bwMode="auto">
          <a:xfrm rot="10800000">
            <a:off x="2743200" y="4038600"/>
            <a:ext cx="1219200" cy="990600"/>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47115" name="Rectangle 9"/>
          <p:cNvSpPr>
            <a:spLocks noGrp="1" noChangeArrowheads="1"/>
          </p:cNvSpPr>
          <p:nvPr>
            <p:ph type="title"/>
          </p:nvPr>
        </p:nvSpPr>
        <p:spPr/>
        <p:txBody>
          <a:bodyPr/>
          <a:lstStyle/>
          <a:p>
            <a:r>
              <a:rPr lang="en-US">
                <a:latin typeface="Arial" charset="0"/>
              </a:rPr>
              <a:t>Intervals</a:t>
            </a:r>
          </a:p>
        </p:txBody>
      </p:sp>
      <p:sp>
        <p:nvSpPr>
          <p:cNvPr id="47116" name="Rectangle 10"/>
          <p:cNvSpPr>
            <a:spLocks noChangeArrowheads="1"/>
          </p:cNvSpPr>
          <p:nvPr/>
        </p:nvSpPr>
        <p:spPr bwMode="auto">
          <a:xfrm>
            <a:off x="3079750" y="4273550"/>
            <a:ext cx="56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47117" name="Line 11"/>
          <p:cNvSpPr>
            <a:spLocks noChangeShapeType="1"/>
          </p:cNvSpPr>
          <p:nvPr/>
        </p:nvSpPr>
        <p:spPr bwMode="auto">
          <a:xfrm>
            <a:off x="27432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7118" name="Line 12"/>
          <p:cNvSpPr>
            <a:spLocks noChangeShapeType="1"/>
          </p:cNvSpPr>
          <p:nvPr/>
        </p:nvSpPr>
        <p:spPr bwMode="auto">
          <a:xfrm>
            <a:off x="39624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pPr>
              <a:defRPr/>
            </a:pPr>
            <a:r>
              <a:rPr lang="en-US" dirty="0"/>
              <a:t>Art of Multiprocessor Programming</a:t>
            </a:r>
          </a:p>
        </p:txBody>
      </p:sp>
      <p:sp>
        <p:nvSpPr>
          <p:cNvPr id="17410"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ECBB88BD-3B0F-2746-BD96-B94414C1B914}" type="slidenum">
              <a:rPr lang="ar-SA" sz="1400">
                <a:solidFill>
                  <a:schemeClr val="tx1"/>
                </a:solidFill>
                <a:latin typeface="Arial" charset="0"/>
                <a:cs typeface="Arial" charset="0"/>
              </a:rPr>
              <a:pPr algn="r"/>
              <a:t>2</a:t>
            </a:fld>
            <a:endParaRPr lang="en-US" sz="1400">
              <a:solidFill>
                <a:schemeClr val="tx1"/>
              </a:solidFill>
              <a:latin typeface="Arial" charset="0"/>
              <a:cs typeface="Arial" charset="0"/>
            </a:endParaRPr>
          </a:p>
        </p:txBody>
      </p:sp>
      <p:pic>
        <p:nvPicPr>
          <p:cNvPr id="17411" name="Picture 2" descr="magic"/>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3"/>
          <p:cNvSpPr>
            <a:spLocks noGrp="1" noChangeArrowheads="1"/>
          </p:cNvSpPr>
          <p:nvPr>
            <p:ph type="title" idx="4294967295"/>
          </p:nvPr>
        </p:nvSpPr>
        <p:spPr/>
        <p:txBody>
          <a:bodyPr/>
          <a:lstStyle/>
          <a:p>
            <a:pPr eaLnBrk="1" hangingPunct="1"/>
            <a:r>
              <a:rPr lang="en-US" dirty="0">
                <a:latin typeface="Arial" charset="0"/>
              </a:rPr>
              <a:t>Review: </a:t>
            </a:r>
            <a:r>
              <a:rPr lang="en-US" dirty="0" smtClean="0">
                <a:latin typeface="Arial" charset="0"/>
              </a:rPr>
              <a:t>Amdahl</a:t>
            </a:r>
            <a:r>
              <a:rPr lang="fr-FR" altLang="ja-JP" dirty="0" smtClean="0">
                <a:latin typeface="Arial" charset="0"/>
              </a:rPr>
              <a:t>'</a:t>
            </a:r>
            <a:r>
              <a:rPr lang="en-US" altLang="ja-JP" dirty="0" smtClean="0">
                <a:latin typeface="Arial" charset="0"/>
              </a:rPr>
              <a:t>s </a:t>
            </a:r>
            <a:r>
              <a:rPr lang="en-US" altLang="ja-JP" dirty="0">
                <a:latin typeface="Arial" charset="0"/>
              </a:rPr>
              <a:t>Law</a:t>
            </a:r>
            <a:endParaRPr lang="en-US" dirty="0">
              <a:latin typeface="Arial" charset="0"/>
            </a:endParaRPr>
          </a:p>
        </p:txBody>
      </p:sp>
      <p:sp>
        <p:nvSpPr>
          <p:cNvPr id="222215" name="Text Box 5"/>
          <p:cNvSpPr txBox="1">
            <a:spLocks noChangeArrowheads="1"/>
          </p:cNvSpPr>
          <p:nvPr/>
        </p:nvSpPr>
        <p:spPr bwMode="auto">
          <a:xfrm>
            <a:off x="1447800" y="2895600"/>
            <a:ext cx="3054350" cy="769938"/>
          </a:xfrm>
          <a:prstGeom prst="rect">
            <a:avLst/>
          </a:prstGeom>
          <a:noFill/>
          <a:ln w="9525">
            <a:noFill/>
            <a:miter lim="800000"/>
            <a:headEnd/>
            <a:tailEnd/>
          </a:ln>
        </p:spPr>
        <p:txBody>
          <a:bodyPr wrap="none">
            <a:spAutoFit/>
          </a:bodyPr>
          <a:lstStyle/>
          <a:p>
            <a:pPr algn="r" eaLnBrk="0" hangingPunct="0">
              <a:defRPr/>
            </a:pPr>
            <a:r>
              <a:rPr lang="en-US" dirty="0">
                <a:latin typeface="Arial"/>
                <a:ea typeface="+mn-ea"/>
                <a:cs typeface="Arial"/>
              </a:rPr>
              <a:t>Speedup =</a:t>
            </a:r>
          </a:p>
        </p:txBody>
      </p:sp>
      <p:graphicFrame>
        <p:nvGraphicFramePr>
          <p:cNvPr id="17414" name="Object 15"/>
          <p:cNvGraphicFramePr>
            <a:graphicFrameLocks noChangeAspect="1"/>
          </p:cNvGraphicFramePr>
          <p:nvPr/>
        </p:nvGraphicFramePr>
        <p:xfrm>
          <a:off x="4953000" y="2365375"/>
          <a:ext cx="2644775" cy="2587625"/>
        </p:xfrm>
        <a:graphic>
          <a:graphicData uri="http://schemas.openxmlformats.org/presentationml/2006/ole">
            <mc:AlternateContent xmlns:mc="http://schemas.openxmlformats.org/markup-compatibility/2006">
              <mc:Choice xmlns:v="urn:schemas-microsoft-com:vml" Requires="v">
                <p:oleObj spid="_x0000_s17442" name="Equation" r:id="rId5" imgW="576000" imgH="557640" progId="Equation.3">
                  <p:embed/>
                </p:oleObj>
              </mc:Choice>
              <mc:Fallback>
                <p:oleObj name="Equation" r:id="rId5" imgW="576000" imgH="557640" progId="Equation.3">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365375"/>
                        <a:ext cx="2644775" cy="2587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491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9E5143D-5643-5D41-A924-88183C332F71}" type="slidenum">
              <a:rPr lang="ar-SA" sz="1400" b="0">
                <a:solidFill>
                  <a:schemeClr val="tx1"/>
                </a:solidFill>
                <a:latin typeface="Arial" charset="0"/>
                <a:cs typeface="Arial" charset="0"/>
              </a:rPr>
              <a:pPr/>
              <a:t>20</a:t>
            </a:fld>
            <a:endParaRPr lang="en-US" sz="1400" b="0">
              <a:solidFill>
                <a:schemeClr val="tx1"/>
              </a:solidFill>
              <a:latin typeface="Arial" charset="0"/>
              <a:cs typeface="Arial" charset="0"/>
            </a:endParaRPr>
          </a:p>
        </p:txBody>
      </p:sp>
      <p:pic>
        <p:nvPicPr>
          <p:cNvPr id="49155" name="Picture 2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56" name="Group 21"/>
          <p:cNvGrpSpPr>
            <a:grpSpLocks/>
          </p:cNvGrpSpPr>
          <p:nvPr/>
        </p:nvGrpSpPr>
        <p:grpSpPr bwMode="auto">
          <a:xfrm>
            <a:off x="990600" y="5248275"/>
            <a:ext cx="7391400" cy="762000"/>
            <a:chOff x="528" y="3192"/>
            <a:chExt cx="4656" cy="480"/>
          </a:xfrm>
        </p:grpSpPr>
        <p:sp>
          <p:nvSpPr>
            <p:cNvPr id="49175" name="AutoShape 22"/>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9176" name="Text Box 23"/>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49157" name="Line 2"/>
          <p:cNvSpPr>
            <a:spLocks noChangeShapeType="1"/>
          </p:cNvSpPr>
          <p:nvPr/>
        </p:nvSpPr>
        <p:spPr bwMode="auto">
          <a:xfrm>
            <a:off x="33528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9158"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9159" name="Line 5"/>
          <p:cNvSpPr>
            <a:spLocks noChangeShapeType="1"/>
          </p:cNvSpPr>
          <p:nvPr/>
        </p:nvSpPr>
        <p:spPr bwMode="auto">
          <a:xfrm>
            <a:off x="3986213"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9160" name="Rectangle 6"/>
          <p:cNvSpPr>
            <a:spLocks noGrp="1" noChangeArrowheads="1"/>
          </p:cNvSpPr>
          <p:nvPr>
            <p:ph type="title"/>
          </p:nvPr>
        </p:nvSpPr>
        <p:spPr/>
        <p:txBody>
          <a:bodyPr/>
          <a:lstStyle/>
          <a:p>
            <a:r>
              <a:rPr lang="en-US">
                <a:latin typeface="Arial" charset="0"/>
              </a:rPr>
              <a:t>Intervals may Overlap</a:t>
            </a:r>
          </a:p>
        </p:txBody>
      </p:sp>
      <p:grpSp>
        <p:nvGrpSpPr>
          <p:cNvPr id="49161" name="Group 7"/>
          <p:cNvGrpSpPr>
            <a:grpSpLocks/>
          </p:cNvGrpSpPr>
          <p:nvPr/>
        </p:nvGrpSpPr>
        <p:grpSpPr bwMode="auto">
          <a:xfrm>
            <a:off x="2193925" y="4038600"/>
            <a:ext cx="2225675" cy="990600"/>
            <a:chOff x="1382" y="2544"/>
            <a:chExt cx="1402" cy="624"/>
          </a:xfrm>
        </p:grpSpPr>
        <p:sp>
          <p:nvSpPr>
            <p:cNvPr id="49171" name="Rectangle 8"/>
            <p:cNvSpPr>
              <a:spLocks noChangeArrowheads="1"/>
            </p:cNvSpPr>
            <p:nvPr/>
          </p:nvSpPr>
          <p:spPr bwMode="auto">
            <a:xfrm>
              <a:off x="1382" y="2649"/>
              <a:ext cx="3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49172" name="Rectangle 9"/>
            <p:cNvSpPr>
              <a:spLocks noChangeArrowheads="1"/>
            </p:cNvSpPr>
            <p:nvPr/>
          </p:nvSpPr>
          <p:spPr bwMode="auto">
            <a:xfrm>
              <a:off x="2458" y="2649"/>
              <a:ext cx="3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1</a:t>
              </a:r>
            </a:p>
          </p:txBody>
        </p:sp>
        <p:sp>
          <p:nvSpPr>
            <p:cNvPr id="49173" name="AutoShape 10"/>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49174" name="Rectangle 11"/>
            <p:cNvSpPr>
              <a:spLocks noChangeArrowheads="1"/>
            </p:cNvSpPr>
            <p:nvPr/>
          </p:nvSpPr>
          <p:spPr bwMode="auto">
            <a:xfrm>
              <a:off x="1940" y="2692"/>
              <a:ext cx="3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grpSp>
      <p:sp>
        <p:nvSpPr>
          <p:cNvPr id="49162" name="Line 12"/>
          <p:cNvSpPr>
            <a:spLocks noChangeShapeType="1"/>
          </p:cNvSpPr>
          <p:nvPr/>
        </p:nvSpPr>
        <p:spPr bwMode="auto">
          <a:xfrm>
            <a:off x="27432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9163" name="Line 13"/>
          <p:cNvSpPr>
            <a:spLocks noChangeShapeType="1"/>
          </p:cNvSpPr>
          <p:nvPr/>
        </p:nvSpPr>
        <p:spPr bwMode="auto">
          <a:xfrm>
            <a:off x="39624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9164" name="Rectangle 14"/>
          <p:cNvSpPr>
            <a:spLocks noChangeArrowheads="1"/>
          </p:cNvSpPr>
          <p:nvPr/>
        </p:nvSpPr>
        <p:spPr bwMode="auto">
          <a:xfrm>
            <a:off x="281622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0</a:t>
            </a:r>
          </a:p>
        </p:txBody>
      </p:sp>
      <p:sp>
        <p:nvSpPr>
          <p:cNvPr id="49165" name="Rectangle 15"/>
          <p:cNvSpPr>
            <a:spLocks noChangeArrowheads="1"/>
          </p:cNvSpPr>
          <p:nvPr/>
        </p:nvSpPr>
        <p:spPr bwMode="auto">
          <a:xfrm>
            <a:off x="451167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1</a:t>
            </a:r>
          </a:p>
        </p:txBody>
      </p:sp>
      <p:sp>
        <p:nvSpPr>
          <p:cNvPr id="49166" name="AutoShape 16"/>
          <p:cNvSpPr>
            <a:spLocks noChangeArrowheads="1"/>
          </p:cNvSpPr>
          <p:nvPr/>
        </p:nvSpPr>
        <p:spPr bwMode="auto">
          <a:xfrm rot="10800000">
            <a:off x="33528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rot="10800000" wrap="none" anchor="ctr"/>
          <a:lstStyle/>
          <a:p>
            <a:pPr algn="ctr" eaLnBrk="0" hangingPunct="0"/>
            <a:endParaRPr lang="en-US" b="0">
              <a:solidFill>
                <a:srgbClr val="008000"/>
              </a:solidFill>
              <a:latin typeface="Arial" charset="0"/>
            </a:endParaRPr>
          </a:p>
        </p:txBody>
      </p:sp>
      <p:sp>
        <p:nvSpPr>
          <p:cNvPr id="49167" name="Rectangle 17"/>
          <p:cNvSpPr>
            <a:spLocks noChangeArrowheads="1"/>
          </p:cNvSpPr>
          <p:nvPr/>
        </p:nvSpPr>
        <p:spPr bwMode="auto">
          <a:xfrm>
            <a:off x="3689350" y="3130550"/>
            <a:ext cx="56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bg1"/>
                </a:solidFill>
                <a:latin typeface="Arial" charset="0"/>
              </a:rPr>
              <a:t>B</a:t>
            </a:r>
            <a:r>
              <a:rPr lang="en-US" sz="2800" b="0" baseline="-25000">
                <a:solidFill>
                  <a:schemeClr val="bg1"/>
                </a:solidFill>
                <a:latin typeface="Arial" charset="0"/>
              </a:rPr>
              <a:t>0</a:t>
            </a:r>
          </a:p>
        </p:txBody>
      </p:sp>
      <p:sp>
        <p:nvSpPr>
          <p:cNvPr id="49168" name="Line 18"/>
          <p:cNvSpPr>
            <a:spLocks noChangeShapeType="1"/>
          </p:cNvSpPr>
          <p:nvPr/>
        </p:nvSpPr>
        <p:spPr bwMode="auto">
          <a:xfrm>
            <a:off x="33528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9169" name="Line 19"/>
          <p:cNvSpPr>
            <a:spLocks noChangeShapeType="1"/>
          </p:cNvSpPr>
          <p:nvPr/>
        </p:nvSpPr>
        <p:spPr bwMode="auto">
          <a:xfrm>
            <a:off x="45720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9170" name="Line 20"/>
          <p:cNvSpPr>
            <a:spLocks noChangeShapeType="1"/>
          </p:cNvSpPr>
          <p:nvPr/>
        </p:nvSpPr>
        <p:spPr bwMode="auto">
          <a:xfrm>
            <a:off x="45720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512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D001098-AC39-0F43-BE0C-64CE5C238B8B}" type="slidenum">
              <a:rPr lang="ar-SA" sz="1400" b="0">
                <a:solidFill>
                  <a:schemeClr val="tx1"/>
                </a:solidFill>
                <a:latin typeface="Arial" charset="0"/>
                <a:cs typeface="Arial" charset="0"/>
              </a:rPr>
              <a:pPr/>
              <a:t>21</a:t>
            </a:fld>
            <a:endParaRPr lang="en-US" sz="1400" b="0">
              <a:solidFill>
                <a:schemeClr val="tx1"/>
              </a:solidFill>
              <a:latin typeface="Arial" charset="0"/>
              <a:cs typeface="Arial" charset="0"/>
            </a:endParaRPr>
          </a:p>
        </p:txBody>
      </p:sp>
      <p:pic>
        <p:nvPicPr>
          <p:cNvPr id="51203" name="Picture 2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04" name="Group 21"/>
          <p:cNvGrpSpPr>
            <a:grpSpLocks/>
          </p:cNvGrpSpPr>
          <p:nvPr/>
        </p:nvGrpSpPr>
        <p:grpSpPr bwMode="auto">
          <a:xfrm>
            <a:off x="990600" y="5248275"/>
            <a:ext cx="7391400" cy="762000"/>
            <a:chOff x="528" y="3192"/>
            <a:chExt cx="4656" cy="480"/>
          </a:xfrm>
        </p:grpSpPr>
        <p:sp>
          <p:nvSpPr>
            <p:cNvPr id="51223" name="AutoShape 22"/>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51224" name="Text Box 23"/>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51205" name="Line 2"/>
          <p:cNvSpPr>
            <a:spLocks noChangeShapeType="1"/>
          </p:cNvSpPr>
          <p:nvPr/>
        </p:nvSpPr>
        <p:spPr bwMode="auto">
          <a:xfrm>
            <a:off x="43434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1206"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1207" name="Line 5"/>
          <p:cNvSpPr>
            <a:spLocks noChangeShapeType="1"/>
          </p:cNvSpPr>
          <p:nvPr/>
        </p:nvSpPr>
        <p:spPr bwMode="auto">
          <a:xfrm>
            <a:off x="3986213"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1208" name="Rectangle 6"/>
          <p:cNvSpPr>
            <a:spLocks noGrp="1" noChangeArrowheads="1"/>
          </p:cNvSpPr>
          <p:nvPr>
            <p:ph type="title"/>
          </p:nvPr>
        </p:nvSpPr>
        <p:spPr/>
        <p:txBody>
          <a:bodyPr/>
          <a:lstStyle/>
          <a:p>
            <a:r>
              <a:rPr lang="en-US">
                <a:latin typeface="Arial" charset="0"/>
              </a:rPr>
              <a:t>Intervals may be Disjoint</a:t>
            </a:r>
          </a:p>
        </p:txBody>
      </p:sp>
      <p:grpSp>
        <p:nvGrpSpPr>
          <p:cNvPr id="51209" name="Group 7"/>
          <p:cNvGrpSpPr>
            <a:grpSpLocks/>
          </p:cNvGrpSpPr>
          <p:nvPr/>
        </p:nvGrpSpPr>
        <p:grpSpPr bwMode="auto">
          <a:xfrm>
            <a:off x="2193925" y="4038600"/>
            <a:ext cx="2225675" cy="990600"/>
            <a:chOff x="1382" y="2544"/>
            <a:chExt cx="1402" cy="624"/>
          </a:xfrm>
        </p:grpSpPr>
        <p:sp>
          <p:nvSpPr>
            <p:cNvPr id="51219" name="Rectangle 8"/>
            <p:cNvSpPr>
              <a:spLocks noChangeArrowheads="1"/>
            </p:cNvSpPr>
            <p:nvPr/>
          </p:nvSpPr>
          <p:spPr bwMode="auto">
            <a:xfrm>
              <a:off x="1382" y="2649"/>
              <a:ext cx="3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51220" name="Rectangle 9"/>
            <p:cNvSpPr>
              <a:spLocks noChangeArrowheads="1"/>
            </p:cNvSpPr>
            <p:nvPr/>
          </p:nvSpPr>
          <p:spPr bwMode="auto">
            <a:xfrm>
              <a:off x="2458" y="2649"/>
              <a:ext cx="3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1</a:t>
              </a:r>
            </a:p>
          </p:txBody>
        </p:sp>
        <p:sp>
          <p:nvSpPr>
            <p:cNvPr id="51221" name="AutoShape 10"/>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1222" name="Rectangle 11"/>
            <p:cNvSpPr>
              <a:spLocks noChangeArrowheads="1"/>
            </p:cNvSpPr>
            <p:nvPr/>
          </p:nvSpPr>
          <p:spPr bwMode="auto">
            <a:xfrm>
              <a:off x="1940" y="2692"/>
              <a:ext cx="3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grpSp>
      <p:sp>
        <p:nvSpPr>
          <p:cNvPr id="51210" name="Line 12"/>
          <p:cNvSpPr>
            <a:spLocks noChangeShapeType="1"/>
          </p:cNvSpPr>
          <p:nvPr/>
        </p:nvSpPr>
        <p:spPr bwMode="auto">
          <a:xfrm>
            <a:off x="27432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1211" name="Line 13"/>
          <p:cNvSpPr>
            <a:spLocks noChangeShapeType="1"/>
          </p:cNvSpPr>
          <p:nvPr/>
        </p:nvSpPr>
        <p:spPr bwMode="auto">
          <a:xfrm>
            <a:off x="39624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1212" name="Rectangle 14"/>
          <p:cNvSpPr>
            <a:spLocks noChangeArrowheads="1"/>
          </p:cNvSpPr>
          <p:nvPr/>
        </p:nvSpPr>
        <p:spPr bwMode="auto">
          <a:xfrm>
            <a:off x="380682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0</a:t>
            </a:r>
          </a:p>
        </p:txBody>
      </p:sp>
      <p:sp>
        <p:nvSpPr>
          <p:cNvPr id="51213" name="Rectangle 15"/>
          <p:cNvSpPr>
            <a:spLocks noChangeArrowheads="1"/>
          </p:cNvSpPr>
          <p:nvPr/>
        </p:nvSpPr>
        <p:spPr bwMode="auto">
          <a:xfrm>
            <a:off x="550227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1</a:t>
            </a:r>
          </a:p>
        </p:txBody>
      </p:sp>
      <p:sp>
        <p:nvSpPr>
          <p:cNvPr id="51214" name="AutoShape 16"/>
          <p:cNvSpPr>
            <a:spLocks noChangeArrowheads="1"/>
          </p:cNvSpPr>
          <p:nvPr/>
        </p:nvSpPr>
        <p:spPr bwMode="auto">
          <a:xfrm rot="10800000">
            <a:off x="43434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1215" name="Rectangle 17"/>
          <p:cNvSpPr>
            <a:spLocks noChangeArrowheads="1"/>
          </p:cNvSpPr>
          <p:nvPr/>
        </p:nvSpPr>
        <p:spPr bwMode="auto">
          <a:xfrm>
            <a:off x="4679950" y="3130550"/>
            <a:ext cx="56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bg1"/>
                </a:solidFill>
                <a:latin typeface="Arial" charset="0"/>
              </a:rPr>
              <a:t>B</a:t>
            </a:r>
            <a:r>
              <a:rPr lang="en-US" sz="2800" b="0" baseline="-25000">
                <a:solidFill>
                  <a:schemeClr val="bg1"/>
                </a:solidFill>
                <a:latin typeface="Arial" charset="0"/>
              </a:rPr>
              <a:t>0</a:t>
            </a:r>
          </a:p>
        </p:txBody>
      </p:sp>
      <p:sp>
        <p:nvSpPr>
          <p:cNvPr id="51216" name="Line 18"/>
          <p:cNvSpPr>
            <a:spLocks noChangeShapeType="1"/>
          </p:cNvSpPr>
          <p:nvPr/>
        </p:nvSpPr>
        <p:spPr bwMode="auto">
          <a:xfrm>
            <a:off x="43434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1217" name="Line 19"/>
          <p:cNvSpPr>
            <a:spLocks noChangeShapeType="1"/>
          </p:cNvSpPr>
          <p:nvPr/>
        </p:nvSpPr>
        <p:spPr bwMode="auto">
          <a:xfrm>
            <a:off x="55626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1218" name="Line 20"/>
          <p:cNvSpPr>
            <a:spLocks noChangeShapeType="1"/>
          </p:cNvSpPr>
          <p:nvPr/>
        </p:nvSpPr>
        <p:spPr bwMode="auto">
          <a:xfrm>
            <a:off x="55626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532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A48A6EC-A21C-B640-812C-53CC5EBB2099}" type="slidenum">
              <a:rPr lang="ar-SA" sz="1400" b="0">
                <a:solidFill>
                  <a:schemeClr val="tx1"/>
                </a:solidFill>
                <a:latin typeface="Arial" charset="0"/>
                <a:cs typeface="Arial" charset="0"/>
              </a:rPr>
              <a:pPr/>
              <a:t>22</a:t>
            </a:fld>
            <a:endParaRPr lang="en-US" sz="1400" b="0">
              <a:solidFill>
                <a:schemeClr val="tx1"/>
              </a:solidFill>
              <a:latin typeface="Arial" charset="0"/>
              <a:cs typeface="Arial" charset="0"/>
            </a:endParaRPr>
          </a:p>
        </p:txBody>
      </p:sp>
      <p:pic>
        <p:nvPicPr>
          <p:cNvPr id="53251" name="Picture 2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2" name="Group 21"/>
          <p:cNvGrpSpPr>
            <a:grpSpLocks/>
          </p:cNvGrpSpPr>
          <p:nvPr/>
        </p:nvGrpSpPr>
        <p:grpSpPr bwMode="auto">
          <a:xfrm>
            <a:off x="990600" y="5248275"/>
            <a:ext cx="7391400" cy="762000"/>
            <a:chOff x="528" y="3192"/>
            <a:chExt cx="4656" cy="480"/>
          </a:xfrm>
        </p:grpSpPr>
        <p:sp>
          <p:nvSpPr>
            <p:cNvPr id="53272" name="AutoShape 22"/>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53273" name="Text Box 23"/>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53253" name="Line 2"/>
          <p:cNvSpPr>
            <a:spLocks noChangeShapeType="1"/>
          </p:cNvSpPr>
          <p:nvPr/>
        </p:nvSpPr>
        <p:spPr bwMode="auto">
          <a:xfrm>
            <a:off x="43434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3254"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3255" name="Line 5"/>
          <p:cNvSpPr>
            <a:spLocks noChangeShapeType="1"/>
          </p:cNvSpPr>
          <p:nvPr/>
        </p:nvSpPr>
        <p:spPr bwMode="auto">
          <a:xfrm>
            <a:off x="3986213"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3256" name="Rectangle 6"/>
          <p:cNvSpPr>
            <a:spLocks noGrp="1" noChangeArrowheads="1"/>
          </p:cNvSpPr>
          <p:nvPr>
            <p:ph type="title"/>
          </p:nvPr>
        </p:nvSpPr>
        <p:spPr/>
        <p:txBody>
          <a:bodyPr/>
          <a:lstStyle/>
          <a:p>
            <a:r>
              <a:rPr lang="en-US">
                <a:latin typeface="Arial" charset="0"/>
              </a:rPr>
              <a:t>Precedence</a:t>
            </a:r>
          </a:p>
        </p:txBody>
      </p:sp>
      <p:grpSp>
        <p:nvGrpSpPr>
          <p:cNvPr id="53257" name="Group 7"/>
          <p:cNvGrpSpPr>
            <a:grpSpLocks/>
          </p:cNvGrpSpPr>
          <p:nvPr/>
        </p:nvGrpSpPr>
        <p:grpSpPr bwMode="auto">
          <a:xfrm>
            <a:off x="2193925" y="4038600"/>
            <a:ext cx="2225675" cy="990600"/>
            <a:chOff x="1382" y="2544"/>
            <a:chExt cx="1402" cy="624"/>
          </a:xfrm>
        </p:grpSpPr>
        <p:sp>
          <p:nvSpPr>
            <p:cNvPr id="53268" name="Rectangle 8"/>
            <p:cNvSpPr>
              <a:spLocks noChangeArrowheads="1"/>
            </p:cNvSpPr>
            <p:nvPr/>
          </p:nvSpPr>
          <p:spPr bwMode="auto">
            <a:xfrm>
              <a:off x="1382" y="2649"/>
              <a:ext cx="3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53269" name="Rectangle 9"/>
            <p:cNvSpPr>
              <a:spLocks noChangeArrowheads="1"/>
            </p:cNvSpPr>
            <p:nvPr/>
          </p:nvSpPr>
          <p:spPr bwMode="auto">
            <a:xfrm>
              <a:off x="2458" y="2649"/>
              <a:ext cx="3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1</a:t>
              </a:r>
            </a:p>
          </p:txBody>
        </p:sp>
        <p:sp>
          <p:nvSpPr>
            <p:cNvPr id="53270" name="AutoShape 10"/>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3271" name="Rectangle 11"/>
            <p:cNvSpPr>
              <a:spLocks noChangeArrowheads="1"/>
            </p:cNvSpPr>
            <p:nvPr/>
          </p:nvSpPr>
          <p:spPr bwMode="auto">
            <a:xfrm>
              <a:off x="1940" y="2692"/>
              <a:ext cx="3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grpSp>
      <p:sp>
        <p:nvSpPr>
          <p:cNvPr id="53258" name="Line 12"/>
          <p:cNvSpPr>
            <a:spLocks noChangeShapeType="1"/>
          </p:cNvSpPr>
          <p:nvPr/>
        </p:nvSpPr>
        <p:spPr bwMode="auto">
          <a:xfrm>
            <a:off x="27432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3259" name="Line 13"/>
          <p:cNvSpPr>
            <a:spLocks noChangeShapeType="1"/>
          </p:cNvSpPr>
          <p:nvPr/>
        </p:nvSpPr>
        <p:spPr bwMode="auto">
          <a:xfrm>
            <a:off x="39624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3260" name="Rectangle 14"/>
          <p:cNvSpPr>
            <a:spLocks noChangeArrowheads="1"/>
          </p:cNvSpPr>
          <p:nvPr/>
        </p:nvSpPr>
        <p:spPr bwMode="auto">
          <a:xfrm>
            <a:off x="380682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0</a:t>
            </a:r>
          </a:p>
        </p:txBody>
      </p:sp>
      <p:sp>
        <p:nvSpPr>
          <p:cNvPr id="53261" name="Rectangle 15"/>
          <p:cNvSpPr>
            <a:spLocks noChangeArrowheads="1"/>
          </p:cNvSpPr>
          <p:nvPr/>
        </p:nvSpPr>
        <p:spPr bwMode="auto">
          <a:xfrm>
            <a:off x="550227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1</a:t>
            </a:r>
          </a:p>
        </p:txBody>
      </p:sp>
      <p:sp>
        <p:nvSpPr>
          <p:cNvPr id="53262" name="AutoShape 16"/>
          <p:cNvSpPr>
            <a:spLocks noChangeArrowheads="1"/>
          </p:cNvSpPr>
          <p:nvPr/>
        </p:nvSpPr>
        <p:spPr bwMode="auto">
          <a:xfrm rot="10800000">
            <a:off x="43434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3263" name="Rectangle 17"/>
          <p:cNvSpPr>
            <a:spLocks noChangeArrowheads="1"/>
          </p:cNvSpPr>
          <p:nvPr/>
        </p:nvSpPr>
        <p:spPr bwMode="auto">
          <a:xfrm>
            <a:off x="4679950" y="3130550"/>
            <a:ext cx="56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bg1"/>
                </a:solidFill>
                <a:latin typeface="Arial" charset="0"/>
              </a:rPr>
              <a:t>B</a:t>
            </a:r>
            <a:r>
              <a:rPr lang="en-US" sz="2800" b="0" baseline="-25000">
                <a:solidFill>
                  <a:schemeClr val="bg1"/>
                </a:solidFill>
                <a:latin typeface="Arial" charset="0"/>
              </a:rPr>
              <a:t>0</a:t>
            </a:r>
          </a:p>
        </p:txBody>
      </p:sp>
      <p:sp>
        <p:nvSpPr>
          <p:cNvPr id="53264" name="Line 18"/>
          <p:cNvSpPr>
            <a:spLocks noChangeShapeType="1"/>
          </p:cNvSpPr>
          <p:nvPr/>
        </p:nvSpPr>
        <p:spPr bwMode="auto">
          <a:xfrm>
            <a:off x="43434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3265" name="Line 19"/>
          <p:cNvSpPr>
            <a:spLocks noChangeShapeType="1"/>
          </p:cNvSpPr>
          <p:nvPr/>
        </p:nvSpPr>
        <p:spPr bwMode="auto">
          <a:xfrm>
            <a:off x="55626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3266" name="Line 20"/>
          <p:cNvSpPr>
            <a:spLocks noChangeShapeType="1"/>
          </p:cNvSpPr>
          <p:nvPr/>
        </p:nvSpPr>
        <p:spPr bwMode="auto">
          <a:xfrm>
            <a:off x="55626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6" name="Rectangle 21"/>
          <p:cNvSpPr txBox="1">
            <a:spLocks noChangeArrowheads="1"/>
          </p:cNvSpPr>
          <p:nvPr/>
        </p:nvSpPr>
        <p:spPr bwMode="auto">
          <a:xfrm>
            <a:off x="609600" y="1676400"/>
            <a:ext cx="7772400" cy="990600"/>
          </a:xfrm>
          <a:prstGeom prst="rect">
            <a:avLst/>
          </a:prstGeom>
          <a:noFill/>
          <a:ln w="9525">
            <a:noFill/>
            <a:miter lim="800000"/>
            <a:headEnd/>
            <a:tailEnd/>
          </a:ln>
        </p:spPr>
        <p:txBody>
          <a:bodyPr/>
          <a:lstStyle/>
          <a:p>
            <a:pPr marL="342900" indent="-342900" algn="ctr" eaLnBrk="0" hangingPunct="0">
              <a:spcBef>
                <a:spcPct val="20000"/>
              </a:spcBef>
              <a:defRPr/>
            </a:pPr>
            <a:r>
              <a:rPr lang="en-US" sz="3200" b="0" kern="0">
                <a:latin typeface="Arial" pitchFamily="34" charset="0"/>
                <a:ea typeface="+mn-ea"/>
                <a:cs typeface="Arial" pitchFamily="34" charset="0"/>
              </a:rPr>
              <a:t>Interval </a:t>
            </a:r>
            <a:r>
              <a:rPr lang="en-US" sz="3200" b="0" kern="0">
                <a:solidFill>
                  <a:schemeClr val="tx1"/>
                </a:solidFill>
                <a:latin typeface="Arial" pitchFamily="34" charset="0"/>
                <a:ea typeface="+mn-ea"/>
                <a:cs typeface="Arial" pitchFamily="34" charset="0"/>
              </a:rPr>
              <a:t>A</a:t>
            </a:r>
            <a:r>
              <a:rPr lang="en-US" sz="3200" b="0" kern="0" baseline="-25000">
                <a:solidFill>
                  <a:schemeClr val="tx1"/>
                </a:solidFill>
                <a:latin typeface="Arial" pitchFamily="34" charset="0"/>
                <a:ea typeface="+mn-ea"/>
                <a:cs typeface="Arial" pitchFamily="34" charset="0"/>
              </a:rPr>
              <a:t>0</a:t>
            </a:r>
            <a:r>
              <a:rPr lang="en-US" sz="3200" b="0" kern="0">
                <a:latin typeface="Arial" pitchFamily="34" charset="0"/>
                <a:ea typeface="+mn-ea"/>
                <a:cs typeface="Arial" pitchFamily="34" charset="0"/>
              </a:rPr>
              <a:t> </a:t>
            </a:r>
            <a:r>
              <a:rPr lang="en-US" sz="3200" b="0" kern="0">
                <a:solidFill>
                  <a:srgbClr val="FF0000"/>
                </a:solidFill>
                <a:latin typeface="Arial" pitchFamily="34" charset="0"/>
                <a:ea typeface="+mn-ea"/>
                <a:cs typeface="Arial" pitchFamily="34" charset="0"/>
              </a:rPr>
              <a:t>precedes</a:t>
            </a:r>
            <a:r>
              <a:rPr lang="en-US" sz="3200" b="0" kern="0">
                <a:latin typeface="Arial" pitchFamily="34" charset="0"/>
                <a:ea typeface="+mn-ea"/>
                <a:cs typeface="Arial" pitchFamily="34" charset="0"/>
              </a:rPr>
              <a:t> interval </a:t>
            </a:r>
            <a:r>
              <a:rPr lang="en-US" sz="3200" b="0" kern="0">
                <a:solidFill>
                  <a:schemeClr val="tx1"/>
                </a:solidFill>
                <a:latin typeface="Arial" pitchFamily="34" charset="0"/>
                <a:ea typeface="+mn-ea"/>
                <a:cs typeface="Arial" pitchFamily="34" charset="0"/>
              </a:rPr>
              <a:t>B</a:t>
            </a:r>
            <a:r>
              <a:rPr lang="en-US" sz="3200" b="0" kern="0" baseline="-25000">
                <a:solidFill>
                  <a:schemeClr val="tx1"/>
                </a:solidFill>
                <a:latin typeface="Arial" pitchFamily="34" charset="0"/>
                <a:ea typeface="+mn-ea"/>
                <a:cs typeface="Arial" pitchFamily="34" charset="0"/>
              </a:rPr>
              <a:t>0</a:t>
            </a:r>
            <a:endParaRPr lang="en-US" sz="3200" b="0" kern="0" dirty="0">
              <a:solidFill>
                <a:schemeClr val="tx1"/>
              </a:solidFill>
              <a:latin typeface="Arial" pitchFamily="34" charset="0"/>
              <a:ea typeface="+mn-ea"/>
              <a:cs typeface="Arial" pitchFamily="34" charset="0"/>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552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F125518-C459-CF47-B58A-3FAEA7804F3D}" type="slidenum">
              <a:rPr lang="ar-SA" sz="1400" b="0">
                <a:solidFill>
                  <a:schemeClr val="tx1"/>
                </a:solidFill>
                <a:latin typeface="Arial" charset="0"/>
                <a:cs typeface="Arial" charset="0"/>
              </a:rPr>
              <a:pPr/>
              <a:t>23</a:t>
            </a:fld>
            <a:endParaRPr lang="en-US" sz="1400" b="0">
              <a:solidFill>
                <a:schemeClr val="tx1"/>
              </a:solidFill>
              <a:latin typeface="Arial" charset="0"/>
              <a:cs typeface="Arial" charset="0"/>
            </a:endParaRPr>
          </a:p>
        </p:txBody>
      </p:sp>
      <p:pic>
        <p:nvPicPr>
          <p:cNvPr id="55299" name="Picture 1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2"/>
          <p:cNvSpPr>
            <a:spLocks noGrp="1" noChangeArrowheads="1"/>
          </p:cNvSpPr>
          <p:nvPr>
            <p:ph type="title"/>
          </p:nvPr>
        </p:nvSpPr>
        <p:spPr/>
        <p:txBody>
          <a:bodyPr/>
          <a:lstStyle/>
          <a:p>
            <a:r>
              <a:rPr lang="en-US">
                <a:latin typeface="Arial" charset="0"/>
              </a:rPr>
              <a:t>Precedence</a:t>
            </a:r>
          </a:p>
        </p:txBody>
      </p:sp>
      <p:sp>
        <p:nvSpPr>
          <p:cNvPr id="55301" name="Line 3"/>
          <p:cNvSpPr>
            <a:spLocks noChangeShapeType="1"/>
          </p:cNvSpPr>
          <p:nvPr/>
        </p:nvSpPr>
        <p:spPr bwMode="auto">
          <a:xfrm>
            <a:off x="4330700" y="2063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5302" name="AutoShape 4"/>
          <p:cNvSpPr>
            <a:spLocks noChangeArrowheads="1"/>
          </p:cNvSpPr>
          <p:nvPr/>
        </p:nvSpPr>
        <p:spPr bwMode="auto">
          <a:xfrm>
            <a:off x="2476500" y="2617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p>
            <a:pPr algn="r" eaLnBrk="0" hangingPunct="0"/>
            <a:endParaRPr lang="en-US" sz="2800" b="0" u="sng">
              <a:solidFill>
                <a:schemeClr val="bg1"/>
              </a:solidFill>
              <a:latin typeface="Arial" charset="0"/>
            </a:endParaRPr>
          </a:p>
        </p:txBody>
      </p:sp>
      <p:sp>
        <p:nvSpPr>
          <p:cNvPr id="55303" name="Line 5"/>
          <p:cNvSpPr>
            <a:spLocks noChangeShapeType="1"/>
          </p:cNvSpPr>
          <p:nvPr/>
        </p:nvSpPr>
        <p:spPr bwMode="auto">
          <a:xfrm>
            <a:off x="3465513" y="2401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5304" name="Line 6"/>
          <p:cNvSpPr>
            <a:spLocks noChangeShapeType="1"/>
          </p:cNvSpPr>
          <p:nvPr/>
        </p:nvSpPr>
        <p:spPr bwMode="auto">
          <a:xfrm>
            <a:off x="4137025" y="2401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5305" name="AutoShape 7"/>
          <p:cNvSpPr>
            <a:spLocks noChangeArrowheads="1"/>
          </p:cNvSpPr>
          <p:nvPr/>
        </p:nvSpPr>
        <p:spPr bwMode="auto">
          <a:xfrm rot="10800000">
            <a:off x="3465513" y="2187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5306" name="Line 8"/>
          <p:cNvSpPr>
            <a:spLocks noChangeShapeType="1"/>
          </p:cNvSpPr>
          <p:nvPr/>
        </p:nvSpPr>
        <p:spPr bwMode="auto">
          <a:xfrm>
            <a:off x="3465513" y="2740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5307" name="Line 9"/>
          <p:cNvSpPr>
            <a:spLocks noChangeShapeType="1"/>
          </p:cNvSpPr>
          <p:nvPr/>
        </p:nvSpPr>
        <p:spPr bwMode="auto">
          <a:xfrm>
            <a:off x="4124325" y="2740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5308" name="AutoShape 10"/>
          <p:cNvSpPr>
            <a:spLocks noChangeArrowheads="1"/>
          </p:cNvSpPr>
          <p:nvPr/>
        </p:nvSpPr>
        <p:spPr bwMode="auto">
          <a:xfrm rot="10800000">
            <a:off x="4330700" y="1879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5309" name="Line 11"/>
          <p:cNvSpPr>
            <a:spLocks noChangeShapeType="1"/>
          </p:cNvSpPr>
          <p:nvPr/>
        </p:nvSpPr>
        <p:spPr bwMode="auto">
          <a:xfrm>
            <a:off x="4330700" y="2740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5310" name="Line 12"/>
          <p:cNvSpPr>
            <a:spLocks noChangeShapeType="1"/>
          </p:cNvSpPr>
          <p:nvPr/>
        </p:nvSpPr>
        <p:spPr bwMode="auto">
          <a:xfrm>
            <a:off x="4991100" y="2063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5311" name="Line 13"/>
          <p:cNvSpPr>
            <a:spLocks noChangeShapeType="1"/>
          </p:cNvSpPr>
          <p:nvPr/>
        </p:nvSpPr>
        <p:spPr bwMode="auto">
          <a:xfrm>
            <a:off x="4991100" y="2740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5312" name="Rectangle 14"/>
          <p:cNvSpPr>
            <a:spLocks noGrp="1" noChangeArrowheads="1"/>
          </p:cNvSpPr>
          <p:nvPr>
            <p:ph type="body" idx="1"/>
          </p:nvPr>
        </p:nvSpPr>
        <p:spPr>
          <a:xfrm>
            <a:off x="685800" y="3276600"/>
            <a:ext cx="7772400" cy="2819400"/>
          </a:xfrm>
        </p:spPr>
        <p:txBody>
          <a:bodyPr/>
          <a:lstStyle/>
          <a:p>
            <a:r>
              <a:rPr lang="en-US">
                <a:latin typeface="Arial" charset="0"/>
              </a:rPr>
              <a:t>Notation: </a:t>
            </a:r>
            <a:r>
              <a:rPr lang="en-US">
                <a:solidFill>
                  <a:schemeClr val="tx1"/>
                </a:solidFill>
                <a:latin typeface="Arial" charset="0"/>
              </a:rPr>
              <a:t>A</a:t>
            </a:r>
            <a:r>
              <a:rPr lang="en-US" baseline="-25000">
                <a:solidFill>
                  <a:schemeClr val="tx1"/>
                </a:solidFill>
                <a:latin typeface="Arial" charset="0"/>
              </a:rPr>
              <a:t>0 </a:t>
            </a:r>
            <a:r>
              <a:rPr lang="en-US" sz="2400">
                <a:solidFill>
                  <a:schemeClr val="tx1"/>
                </a:solidFill>
                <a:latin typeface="Arial" charset="0"/>
                <a:sym typeface="Wingdings" charset="0"/>
              </a:rPr>
              <a:t></a:t>
            </a:r>
            <a:r>
              <a:rPr lang="en-US">
                <a:solidFill>
                  <a:schemeClr val="tx1"/>
                </a:solidFill>
                <a:latin typeface="Arial" charset="0"/>
              </a:rPr>
              <a:t> B</a:t>
            </a:r>
            <a:r>
              <a:rPr lang="en-US" baseline="-25000">
                <a:solidFill>
                  <a:schemeClr val="tx1"/>
                </a:solidFill>
                <a:latin typeface="Arial" charset="0"/>
              </a:rPr>
              <a:t>0</a:t>
            </a:r>
            <a:endParaRPr lang="en-US">
              <a:solidFill>
                <a:schemeClr val="tx1"/>
              </a:solidFill>
              <a:latin typeface="Arial" charset="0"/>
            </a:endParaRPr>
          </a:p>
          <a:p>
            <a:r>
              <a:rPr lang="en-US">
                <a:latin typeface="Arial" charset="0"/>
              </a:rPr>
              <a:t>Formally,</a:t>
            </a:r>
          </a:p>
          <a:p>
            <a:pPr lvl="1"/>
            <a:r>
              <a:rPr lang="en-US">
                <a:latin typeface="Arial" charset="0"/>
                <a:cs typeface="Arial" charset="0"/>
              </a:rPr>
              <a:t>End event of </a:t>
            </a:r>
            <a:r>
              <a:rPr lang="en-US">
                <a:solidFill>
                  <a:schemeClr val="tx1"/>
                </a:solidFill>
                <a:latin typeface="Arial" charset="0"/>
                <a:cs typeface="Arial" charset="0"/>
              </a:rPr>
              <a:t>A</a:t>
            </a:r>
            <a:r>
              <a:rPr lang="en-US" baseline="-25000">
                <a:solidFill>
                  <a:schemeClr val="tx1"/>
                </a:solidFill>
                <a:latin typeface="Arial" charset="0"/>
                <a:cs typeface="Arial" charset="0"/>
              </a:rPr>
              <a:t>0</a:t>
            </a:r>
            <a:r>
              <a:rPr lang="en-US">
                <a:latin typeface="Arial" charset="0"/>
                <a:cs typeface="Arial" charset="0"/>
              </a:rPr>
              <a:t> before start event of </a:t>
            </a:r>
            <a:r>
              <a:rPr lang="en-US">
                <a:solidFill>
                  <a:schemeClr val="tx1"/>
                </a:solidFill>
                <a:latin typeface="Arial" charset="0"/>
                <a:cs typeface="Arial" charset="0"/>
              </a:rPr>
              <a:t>B</a:t>
            </a:r>
            <a:r>
              <a:rPr lang="en-US" baseline="-25000">
                <a:solidFill>
                  <a:schemeClr val="tx1"/>
                </a:solidFill>
                <a:latin typeface="Arial" charset="0"/>
                <a:cs typeface="Arial" charset="0"/>
              </a:rPr>
              <a:t>0</a:t>
            </a:r>
          </a:p>
          <a:p>
            <a:pPr lvl="1"/>
            <a:r>
              <a:rPr lang="en-US">
                <a:latin typeface="Arial" charset="0"/>
                <a:cs typeface="Arial" charset="0"/>
              </a:rPr>
              <a:t>Also called </a:t>
            </a:r>
            <a:r>
              <a:rPr lang="ja-JP" altLang="en-US">
                <a:latin typeface="Arial" charset="0"/>
                <a:cs typeface="Arial" charset="0"/>
              </a:rPr>
              <a:t>“</a:t>
            </a:r>
            <a:r>
              <a:rPr lang="en-US" altLang="ja-JP">
                <a:solidFill>
                  <a:schemeClr val="tx1"/>
                </a:solidFill>
                <a:latin typeface="Arial" charset="0"/>
                <a:cs typeface="Arial" charset="0"/>
              </a:rPr>
              <a:t>happens before</a:t>
            </a:r>
            <a:r>
              <a:rPr lang="ja-JP" altLang="en-US">
                <a:latin typeface="Arial" charset="0"/>
                <a:cs typeface="Arial" charset="0"/>
              </a:rPr>
              <a:t>”</a:t>
            </a:r>
            <a:r>
              <a:rPr lang="en-US" altLang="ja-JP">
                <a:latin typeface="Arial" charset="0"/>
                <a:cs typeface="Arial" charset="0"/>
              </a:rPr>
              <a:t> or </a:t>
            </a:r>
            <a:r>
              <a:rPr lang="ja-JP" altLang="en-US">
                <a:latin typeface="Arial" charset="0"/>
                <a:cs typeface="Arial" charset="0"/>
              </a:rPr>
              <a:t>“</a:t>
            </a:r>
            <a:r>
              <a:rPr lang="en-US" altLang="ja-JP">
                <a:solidFill>
                  <a:schemeClr val="tx1"/>
                </a:solidFill>
                <a:latin typeface="Arial" charset="0"/>
                <a:cs typeface="Arial" charset="0"/>
              </a:rPr>
              <a:t>precedes</a:t>
            </a:r>
            <a:r>
              <a:rPr lang="ja-JP" altLang="en-US">
                <a:latin typeface="Arial" charset="0"/>
                <a:cs typeface="Arial" charset="0"/>
              </a:rPr>
              <a:t>”</a:t>
            </a:r>
            <a:r>
              <a:rPr lang="en-US" altLang="ja-JP">
                <a:latin typeface="Arial" charset="0"/>
                <a:cs typeface="Arial" charset="0"/>
              </a:rPr>
              <a:t> </a:t>
            </a:r>
            <a:endParaRPr lang="en-US">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573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E19499C-9457-404C-95C0-863E3649DA92}" type="slidenum">
              <a:rPr lang="ar-SA" sz="1400" b="0">
                <a:solidFill>
                  <a:schemeClr val="tx1"/>
                </a:solidFill>
                <a:latin typeface="Arial" charset="0"/>
                <a:cs typeface="Arial" charset="0"/>
              </a:rPr>
              <a:pPr/>
              <a:t>24</a:t>
            </a:fld>
            <a:endParaRPr lang="en-US" sz="1400" b="0">
              <a:solidFill>
                <a:schemeClr val="tx1"/>
              </a:solidFill>
              <a:latin typeface="Arial" charset="0"/>
              <a:cs typeface="Arial" charset="0"/>
            </a:endParaRPr>
          </a:p>
        </p:txBody>
      </p:sp>
      <p:pic>
        <p:nvPicPr>
          <p:cNvPr id="57347" name="Picture 1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2"/>
          <p:cNvSpPr>
            <a:spLocks noGrp="1" noChangeArrowheads="1"/>
          </p:cNvSpPr>
          <p:nvPr>
            <p:ph type="title"/>
          </p:nvPr>
        </p:nvSpPr>
        <p:spPr/>
        <p:txBody>
          <a:bodyPr/>
          <a:lstStyle/>
          <a:p>
            <a:r>
              <a:rPr lang="en-US">
                <a:latin typeface="Arial" charset="0"/>
              </a:rPr>
              <a:t>Precedence Ordering</a:t>
            </a:r>
          </a:p>
        </p:txBody>
      </p:sp>
      <p:sp>
        <p:nvSpPr>
          <p:cNvPr id="57349" name="Line 4"/>
          <p:cNvSpPr>
            <a:spLocks noChangeShapeType="1"/>
          </p:cNvSpPr>
          <p:nvPr/>
        </p:nvSpPr>
        <p:spPr bwMode="auto">
          <a:xfrm>
            <a:off x="4330700" y="2063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7350" name="AutoShape 5"/>
          <p:cNvSpPr>
            <a:spLocks noChangeArrowheads="1"/>
          </p:cNvSpPr>
          <p:nvPr/>
        </p:nvSpPr>
        <p:spPr bwMode="auto">
          <a:xfrm>
            <a:off x="2476500" y="2617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p>
            <a:pPr algn="r" eaLnBrk="0" hangingPunct="0"/>
            <a:endParaRPr lang="en-US" sz="2800" b="0" u="sng">
              <a:solidFill>
                <a:schemeClr val="bg1"/>
              </a:solidFill>
              <a:latin typeface="Arial" charset="0"/>
            </a:endParaRPr>
          </a:p>
        </p:txBody>
      </p:sp>
      <p:sp>
        <p:nvSpPr>
          <p:cNvPr id="57351" name="Line 6"/>
          <p:cNvSpPr>
            <a:spLocks noChangeShapeType="1"/>
          </p:cNvSpPr>
          <p:nvPr/>
        </p:nvSpPr>
        <p:spPr bwMode="auto">
          <a:xfrm>
            <a:off x="3465513" y="2401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7352" name="Line 7"/>
          <p:cNvSpPr>
            <a:spLocks noChangeShapeType="1"/>
          </p:cNvSpPr>
          <p:nvPr/>
        </p:nvSpPr>
        <p:spPr bwMode="auto">
          <a:xfrm>
            <a:off x="4137025" y="2401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7353" name="AutoShape 8"/>
          <p:cNvSpPr>
            <a:spLocks noChangeArrowheads="1"/>
          </p:cNvSpPr>
          <p:nvPr/>
        </p:nvSpPr>
        <p:spPr bwMode="auto">
          <a:xfrm rot="10800000">
            <a:off x="3465513" y="2187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7354" name="Line 9"/>
          <p:cNvSpPr>
            <a:spLocks noChangeShapeType="1"/>
          </p:cNvSpPr>
          <p:nvPr/>
        </p:nvSpPr>
        <p:spPr bwMode="auto">
          <a:xfrm>
            <a:off x="3465513" y="2740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7355" name="Line 10"/>
          <p:cNvSpPr>
            <a:spLocks noChangeShapeType="1"/>
          </p:cNvSpPr>
          <p:nvPr/>
        </p:nvSpPr>
        <p:spPr bwMode="auto">
          <a:xfrm>
            <a:off x="4124325" y="2740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7356" name="AutoShape 11"/>
          <p:cNvSpPr>
            <a:spLocks noChangeArrowheads="1"/>
          </p:cNvSpPr>
          <p:nvPr/>
        </p:nvSpPr>
        <p:spPr bwMode="auto">
          <a:xfrm rot="10800000">
            <a:off x="4330700" y="1879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7357" name="Line 12"/>
          <p:cNvSpPr>
            <a:spLocks noChangeShapeType="1"/>
          </p:cNvSpPr>
          <p:nvPr/>
        </p:nvSpPr>
        <p:spPr bwMode="auto">
          <a:xfrm>
            <a:off x="4330700" y="2740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7358" name="Line 13"/>
          <p:cNvSpPr>
            <a:spLocks noChangeShapeType="1"/>
          </p:cNvSpPr>
          <p:nvPr/>
        </p:nvSpPr>
        <p:spPr bwMode="auto">
          <a:xfrm>
            <a:off x="4991100" y="2063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7359" name="Line 14"/>
          <p:cNvSpPr>
            <a:spLocks noChangeShapeType="1"/>
          </p:cNvSpPr>
          <p:nvPr/>
        </p:nvSpPr>
        <p:spPr bwMode="auto">
          <a:xfrm>
            <a:off x="4991100" y="2740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7360" name="Rectangle 15"/>
          <p:cNvSpPr>
            <a:spLocks noGrp="1" noChangeArrowheads="1"/>
          </p:cNvSpPr>
          <p:nvPr>
            <p:ph type="body" idx="1"/>
          </p:nvPr>
        </p:nvSpPr>
        <p:spPr>
          <a:xfrm>
            <a:off x="685800" y="3276600"/>
            <a:ext cx="7772400" cy="2819400"/>
          </a:xfrm>
        </p:spPr>
        <p:txBody>
          <a:bodyPr/>
          <a:lstStyle/>
          <a:p>
            <a:r>
              <a:rPr lang="en-US">
                <a:latin typeface="Arial" charset="0"/>
              </a:rPr>
              <a:t>Remark: </a:t>
            </a:r>
            <a:r>
              <a:rPr lang="en-US">
                <a:solidFill>
                  <a:schemeClr val="tx1"/>
                </a:solidFill>
                <a:latin typeface="Arial" charset="0"/>
              </a:rPr>
              <a:t>A</a:t>
            </a:r>
            <a:r>
              <a:rPr lang="en-US" baseline="-25000">
                <a:solidFill>
                  <a:schemeClr val="tx1"/>
                </a:solidFill>
                <a:latin typeface="Arial" charset="0"/>
              </a:rPr>
              <a:t>0 </a:t>
            </a:r>
            <a:r>
              <a:rPr lang="en-US" sz="2400">
                <a:solidFill>
                  <a:schemeClr val="tx1"/>
                </a:solidFill>
                <a:latin typeface="Arial" charset="0"/>
                <a:sym typeface="Wingdings" charset="0"/>
              </a:rPr>
              <a:t></a:t>
            </a:r>
            <a:r>
              <a:rPr lang="en-US">
                <a:solidFill>
                  <a:schemeClr val="tx1"/>
                </a:solidFill>
                <a:latin typeface="Arial" charset="0"/>
              </a:rPr>
              <a:t> B</a:t>
            </a:r>
            <a:r>
              <a:rPr lang="en-US" baseline="-25000">
                <a:solidFill>
                  <a:schemeClr val="tx1"/>
                </a:solidFill>
                <a:latin typeface="Arial" charset="0"/>
              </a:rPr>
              <a:t>0 </a:t>
            </a:r>
            <a:r>
              <a:rPr lang="en-US">
                <a:latin typeface="Arial" charset="0"/>
              </a:rPr>
              <a:t>is just like saying </a:t>
            </a:r>
            <a:endParaRPr lang="en-US" baseline="-25000">
              <a:solidFill>
                <a:schemeClr val="tx1"/>
              </a:solidFill>
              <a:latin typeface="Arial" charset="0"/>
            </a:endParaRPr>
          </a:p>
          <a:p>
            <a:pPr lvl="1"/>
            <a:r>
              <a:rPr lang="en-US">
                <a:solidFill>
                  <a:schemeClr val="tx1"/>
                </a:solidFill>
                <a:latin typeface="Arial" charset="0"/>
                <a:cs typeface="Arial" charset="0"/>
              </a:rPr>
              <a:t>1066 AD </a:t>
            </a:r>
            <a:r>
              <a:rPr lang="en-US" sz="2000">
                <a:solidFill>
                  <a:schemeClr val="tx1"/>
                </a:solidFill>
                <a:latin typeface="Arial" charset="0"/>
                <a:cs typeface="Arial" charset="0"/>
                <a:sym typeface="Wingdings" charset="0"/>
              </a:rPr>
              <a:t> </a:t>
            </a:r>
            <a:r>
              <a:rPr lang="en-US">
                <a:solidFill>
                  <a:schemeClr val="tx1"/>
                </a:solidFill>
                <a:latin typeface="Arial" charset="0"/>
                <a:cs typeface="Arial" charset="0"/>
              </a:rPr>
              <a:t>1492 AD</a:t>
            </a:r>
            <a:r>
              <a:rPr lang="en-US">
                <a:latin typeface="Arial" charset="0"/>
                <a:cs typeface="Arial" charset="0"/>
              </a:rPr>
              <a:t>, </a:t>
            </a:r>
          </a:p>
          <a:p>
            <a:pPr lvl="1"/>
            <a:r>
              <a:rPr lang="en-US">
                <a:solidFill>
                  <a:schemeClr val="tx1"/>
                </a:solidFill>
                <a:latin typeface="Arial" charset="0"/>
                <a:cs typeface="Arial" charset="0"/>
              </a:rPr>
              <a:t>Middle Ages </a:t>
            </a:r>
            <a:r>
              <a:rPr lang="en-US" sz="2000">
                <a:solidFill>
                  <a:schemeClr val="tx1"/>
                </a:solidFill>
                <a:latin typeface="Arial" charset="0"/>
                <a:cs typeface="Arial" charset="0"/>
                <a:sym typeface="Wingdings" charset="0"/>
              </a:rPr>
              <a:t> </a:t>
            </a:r>
            <a:r>
              <a:rPr lang="en-US">
                <a:solidFill>
                  <a:schemeClr val="tx1"/>
                </a:solidFill>
                <a:latin typeface="Arial" charset="0"/>
                <a:cs typeface="Arial" charset="0"/>
              </a:rPr>
              <a:t>Renaissance</a:t>
            </a:r>
            <a:r>
              <a:rPr lang="en-US">
                <a:latin typeface="Arial" charset="0"/>
                <a:cs typeface="Arial" charset="0"/>
              </a:rPr>
              <a:t>,</a:t>
            </a:r>
          </a:p>
          <a:p>
            <a:r>
              <a:rPr lang="en-US">
                <a:latin typeface="Arial" charset="0"/>
              </a:rPr>
              <a:t>Oh wait, </a:t>
            </a:r>
          </a:p>
          <a:p>
            <a:pPr lvl="1"/>
            <a:r>
              <a:rPr lang="en-US">
                <a:latin typeface="Arial" charset="0"/>
                <a:cs typeface="Arial" charset="0"/>
              </a:rPr>
              <a:t>what about </a:t>
            </a:r>
            <a:r>
              <a:rPr lang="en-US">
                <a:solidFill>
                  <a:schemeClr val="tx1"/>
                </a:solidFill>
                <a:latin typeface="Arial" charset="0"/>
                <a:cs typeface="Arial" charset="0"/>
              </a:rPr>
              <a:t>this week</a:t>
            </a:r>
            <a:r>
              <a:rPr lang="en-US">
                <a:latin typeface="Arial" charset="0"/>
                <a:cs typeface="Arial" charset="0"/>
              </a:rPr>
              <a:t> vs </a:t>
            </a:r>
            <a:r>
              <a:rPr lang="en-US">
                <a:solidFill>
                  <a:schemeClr val="tx1"/>
                </a:solidFill>
                <a:latin typeface="Arial" charset="0"/>
                <a:cs typeface="Arial" charset="0"/>
              </a:rPr>
              <a:t>this month</a:t>
            </a:r>
            <a:r>
              <a:rPr lang="en-US">
                <a:latin typeface="Arial" charset="0"/>
                <a:cs typeface="Arial" charset="0"/>
              </a:rPr>
              <a:t>?</a:t>
            </a:r>
          </a:p>
          <a:p>
            <a:pPr lvl="1"/>
            <a:endParaRPr lang="en-US">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593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97BDD73D-9257-4E48-90CF-3D54ACC47857}" type="slidenum">
              <a:rPr lang="ar-SA" sz="1400" b="0">
                <a:solidFill>
                  <a:schemeClr val="tx1"/>
                </a:solidFill>
                <a:latin typeface="Arial" charset="0"/>
                <a:cs typeface="Arial" charset="0"/>
              </a:rPr>
              <a:pPr/>
              <a:t>25</a:t>
            </a:fld>
            <a:endParaRPr lang="en-US" sz="1400" b="0">
              <a:solidFill>
                <a:schemeClr val="tx1"/>
              </a:solidFill>
              <a:latin typeface="Arial" charset="0"/>
              <a:cs typeface="Arial" charset="0"/>
            </a:endParaRPr>
          </a:p>
        </p:txBody>
      </p:sp>
      <p:pic>
        <p:nvPicPr>
          <p:cNvPr id="59395" name="Picture 1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2"/>
          <p:cNvSpPr>
            <a:spLocks noGrp="1" noChangeArrowheads="1"/>
          </p:cNvSpPr>
          <p:nvPr>
            <p:ph type="title"/>
          </p:nvPr>
        </p:nvSpPr>
        <p:spPr/>
        <p:txBody>
          <a:bodyPr/>
          <a:lstStyle/>
          <a:p>
            <a:r>
              <a:rPr lang="en-US">
                <a:latin typeface="Arial" charset="0"/>
              </a:rPr>
              <a:t>Precedence Ordering</a:t>
            </a:r>
          </a:p>
        </p:txBody>
      </p:sp>
      <p:sp>
        <p:nvSpPr>
          <p:cNvPr id="59397" name="Line 3"/>
          <p:cNvSpPr>
            <a:spLocks noChangeShapeType="1"/>
          </p:cNvSpPr>
          <p:nvPr/>
        </p:nvSpPr>
        <p:spPr bwMode="auto">
          <a:xfrm>
            <a:off x="4076700" y="1809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9398" name="AutoShape 4"/>
          <p:cNvSpPr>
            <a:spLocks noChangeArrowheads="1"/>
          </p:cNvSpPr>
          <p:nvPr/>
        </p:nvSpPr>
        <p:spPr bwMode="auto">
          <a:xfrm>
            <a:off x="2476500" y="2363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p>
            <a:pPr algn="r" eaLnBrk="0" hangingPunct="0"/>
            <a:endParaRPr lang="en-US" sz="2800" b="0" u="sng">
              <a:solidFill>
                <a:schemeClr val="bg1"/>
              </a:solidFill>
              <a:latin typeface="Arial" charset="0"/>
            </a:endParaRPr>
          </a:p>
        </p:txBody>
      </p:sp>
      <p:sp>
        <p:nvSpPr>
          <p:cNvPr id="59399" name="Line 5"/>
          <p:cNvSpPr>
            <a:spLocks noChangeShapeType="1"/>
          </p:cNvSpPr>
          <p:nvPr/>
        </p:nvSpPr>
        <p:spPr bwMode="auto">
          <a:xfrm>
            <a:off x="3783013" y="2147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9400" name="Line 6"/>
          <p:cNvSpPr>
            <a:spLocks noChangeShapeType="1"/>
          </p:cNvSpPr>
          <p:nvPr/>
        </p:nvSpPr>
        <p:spPr bwMode="auto">
          <a:xfrm>
            <a:off x="4438650" y="2147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9401" name="AutoShape 7"/>
          <p:cNvSpPr>
            <a:spLocks noChangeArrowheads="1"/>
          </p:cNvSpPr>
          <p:nvPr/>
        </p:nvSpPr>
        <p:spPr bwMode="auto">
          <a:xfrm rot="10800000">
            <a:off x="3783013" y="1933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9402" name="Line 8"/>
          <p:cNvSpPr>
            <a:spLocks noChangeShapeType="1"/>
          </p:cNvSpPr>
          <p:nvPr/>
        </p:nvSpPr>
        <p:spPr bwMode="auto">
          <a:xfrm>
            <a:off x="3783013" y="2486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9403" name="Line 9"/>
          <p:cNvSpPr>
            <a:spLocks noChangeShapeType="1"/>
          </p:cNvSpPr>
          <p:nvPr/>
        </p:nvSpPr>
        <p:spPr bwMode="auto">
          <a:xfrm>
            <a:off x="4425950" y="2486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9404" name="AutoShape 10"/>
          <p:cNvSpPr>
            <a:spLocks noChangeArrowheads="1"/>
          </p:cNvSpPr>
          <p:nvPr/>
        </p:nvSpPr>
        <p:spPr bwMode="auto">
          <a:xfrm rot="10800000">
            <a:off x="4076700" y="1625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9405" name="Line 11"/>
          <p:cNvSpPr>
            <a:spLocks noChangeShapeType="1"/>
          </p:cNvSpPr>
          <p:nvPr/>
        </p:nvSpPr>
        <p:spPr bwMode="auto">
          <a:xfrm>
            <a:off x="4076700" y="2486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9406" name="Line 12"/>
          <p:cNvSpPr>
            <a:spLocks noChangeShapeType="1"/>
          </p:cNvSpPr>
          <p:nvPr/>
        </p:nvSpPr>
        <p:spPr bwMode="auto">
          <a:xfrm>
            <a:off x="4737100" y="1809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9407" name="Line 13"/>
          <p:cNvSpPr>
            <a:spLocks noChangeShapeType="1"/>
          </p:cNvSpPr>
          <p:nvPr/>
        </p:nvSpPr>
        <p:spPr bwMode="auto">
          <a:xfrm>
            <a:off x="4737100" y="2486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9408" name="Rectangle 14"/>
          <p:cNvSpPr>
            <a:spLocks noGrp="1" noChangeArrowheads="1"/>
          </p:cNvSpPr>
          <p:nvPr>
            <p:ph type="body" idx="1"/>
          </p:nvPr>
        </p:nvSpPr>
        <p:spPr>
          <a:xfrm>
            <a:off x="685800" y="3038475"/>
            <a:ext cx="7772400" cy="2819400"/>
          </a:xfrm>
        </p:spPr>
        <p:txBody>
          <a:bodyPr/>
          <a:lstStyle/>
          <a:p>
            <a:r>
              <a:rPr lang="en-US">
                <a:latin typeface="Arial" charset="0"/>
              </a:rPr>
              <a:t>Never true that </a:t>
            </a:r>
            <a:r>
              <a:rPr lang="en-US">
                <a:solidFill>
                  <a:schemeClr val="tx1"/>
                </a:solidFill>
                <a:latin typeface="Arial" charset="0"/>
              </a:rPr>
              <a:t>A</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Symbol" charset="0"/>
                <a:sym typeface="Symbol" charset="0"/>
              </a:rPr>
              <a:t> </a:t>
            </a:r>
            <a:r>
              <a:rPr lang="en-US">
                <a:solidFill>
                  <a:schemeClr val="tx1"/>
                </a:solidFill>
                <a:latin typeface="Arial" charset="0"/>
              </a:rPr>
              <a:t>A</a:t>
            </a:r>
            <a:r>
              <a:rPr lang="en-US" baseline="-25000">
                <a:solidFill>
                  <a:schemeClr val="tx1"/>
                </a:solidFill>
                <a:latin typeface="Arial" charset="0"/>
              </a:rPr>
              <a:t> </a:t>
            </a:r>
          </a:p>
          <a:p>
            <a:r>
              <a:rPr lang="en-US">
                <a:latin typeface="Arial" charset="0"/>
              </a:rPr>
              <a:t>If </a:t>
            </a:r>
            <a:r>
              <a:rPr lang="en-US">
                <a:solidFill>
                  <a:schemeClr val="tx1"/>
                </a:solidFill>
                <a:latin typeface="Arial" charset="0"/>
              </a:rPr>
              <a:t>A</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B</a:t>
            </a:r>
            <a:r>
              <a:rPr lang="en-US" baseline="-25000">
                <a:solidFill>
                  <a:schemeClr val="tx1"/>
                </a:solidFill>
                <a:latin typeface="Arial" charset="0"/>
              </a:rPr>
              <a:t> </a:t>
            </a:r>
            <a:r>
              <a:rPr lang="en-US">
                <a:latin typeface="Arial" charset="0"/>
              </a:rPr>
              <a:t>then not true that </a:t>
            </a:r>
            <a:r>
              <a:rPr lang="en-US">
                <a:solidFill>
                  <a:schemeClr val="tx1"/>
                </a:solidFill>
                <a:latin typeface="Arial" charset="0"/>
              </a:rPr>
              <a:t>B</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A</a:t>
            </a:r>
          </a:p>
          <a:p>
            <a:r>
              <a:rPr lang="en-US">
                <a:latin typeface="Arial" charset="0"/>
              </a:rPr>
              <a:t>If </a:t>
            </a:r>
            <a:r>
              <a:rPr lang="en-US">
                <a:solidFill>
                  <a:schemeClr val="tx1"/>
                </a:solidFill>
                <a:latin typeface="Arial" charset="0"/>
              </a:rPr>
              <a:t>A</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B</a:t>
            </a:r>
            <a:r>
              <a:rPr lang="en-US" baseline="-25000">
                <a:solidFill>
                  <a:schemeClr val="tx1"/>
                </a:solidFill>
                <a:latin typeface="Arial" charset="0"/>
              </a:rPr>
              <a:t> </a:t>
            </a:r>
            <a:r>
              <a:rPr lang="en-US">
                <a:solidFill>
                  <a:schemeClr val="accent2"/>
                </a:solidFill>
                <a:latin typeface="Arial" charset="0"/>
              </a:rPr>
              <a:t>&amp;</a:t>
            </a:r>
            <a:r>
              <a:rPr lang="en-US">
                <a:latin typeface="Arial" charset="0"/>
              </a:rPr>
              <a:t> </a:t>
            </a:r>
            <a:r>
              <a:rPr lang="en-US">
                <a:solidFill>
                  <a:schemeClr val="tx1"/>
                </a:solidFill>
                <a:latin typeface="Arial" charset="0"/>
              </a:rPr>
              <a:t>B</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C</a:t>
            </a:r>
            <a:r>
              <a:rPr lang="en-US" baseline="-25000">
                <a:solidFill>
                  <a:schemeClr val="tx1"/>
                </a:solidFill>
                <a:latin typeface="Arial" charset="0"/>
              </a:rPr>
              <a:t> </a:t>
            </a:r>
            <a:r>
              <a:rPr lang="en-US">
                <a:latin typeface="Arial" charset="0"/>
              </a:rPr>
              <a:t>then </a:t>
            </a:r>
            <a:r>
              <a:rPr lang="en-US">
                <a:solidFill>
                  <a:schemeClr val="tx1"/>
                </a:solidFill>
                <a:latin typeface="Arial" charset="0"/>
              </a:rPr>
              <a:t>A</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C</a:t>
            </a:r>
          </a:p>
          <a:p>
            <a:r>
              <a:rPr lang="en-US">
                <a:latin typeface="Arial" charset="0"/>
              </a:rPr>
              <a:t>Funny thing: </a:t>
            </a:r>
            <a:r>
              <a:rPr lang="en-US">
                <a:solidFill>
                  <a:schemeClr val="tx1"/>
                </a:solidFill>
                <a:latin typeface="Arial" charset="0"/>
              </a:rPr>
              <a:t>A</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B</a:t>
            </a:r>
            <a:r>
              <a:rPr lang="en-US" baseline="-25000">
                <a:solidFill>
                  <a:schemeClr val="tx1"/>
                </a:solidFill>
                <a:latin typeface="Arial" charset="0"/>
              </a:rPr>
              <a:t> </a:t>
            </a:r>
            <a:r>
              <a:rPr lang="en-US">
                <a:solidFill>
                  <a:schemeClr val="accent2"/>
                </a:solidFill>
                <a:latin typeface="Arial" charset="0"/>
              </a:rPr>
              <a:t>&amp;</a:t>
            </a:r>
            <a:r>
              <a:rPr lang="en-US">
                <a:latin typeface="Arial" charset="0"/>
              </a:rPr>
              <a:t> </a:t>
            </a:r>
            <a:r>
              <a:rPr lang="en-US">
                <a:solidFill>
                  <a:schemeClr val="tx1"/>
                </a:solidFill>
                <a:latin typeface="Arial" charset="0"/>
              </a:rPr>
              <a:t>B</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A</a:t>
            </a:r>
            <a:r>
              <a:rPr lang="en-US" baseline="-25000">
                <a:solidFill>
                  <a:schemeClr val="tx1"/>
                </a:solidFill>
                <a:latin typeface="Arial" charset="0"/>
              </a:rPr>
              <a:t> </a:t>
            </a:r>
            <a:r>
              <a:rPr lang="en-US">
                <a:latin typeface="Arial" charset="0"/>
              </a:rPr>
              <a:t>might both be false! </a:t>
            </a:r>
            <a:endParaRPr lang="en-US">
              <a:solidFill>
                <a:schemeClr val="tx1"/>
              </a:solidFill>
              <a:latin typeface="Arial" charset="0"/>
            </a:endParaRPr>
          </a:p>
          <a:p>
            <a:endParaRPr lang="en-US" baseline="-25000">
              <a:solidFill>
                <a:schemeClr val="tx1"/>
              </a:solidFill>
              <a:latin typeface="Arial" charset="0"/>
            </a:endParaRPr>
          </a:p>
          <a:p>
            <a:endParaRPr lang="en-US">
              <a:latin typeface="Arial" charset="0"/>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614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095190D-37B4-F141-B425-541B34183B48}" type="slidenum">
              <a:rPr lang="ar-SA" sz="1400" b="0">
                <a:solidFill>
                  <a:schemeClr val="tx1"/>
                </a:solidFill>
                <a:latin typeface="Arial" charset="0"/>
                <a:cs typeface="Arial" charset="0"/>
              </a:rPr>
              <a:pPr/>
              <a:t>26</a:t>
            </a:fld>
            <a:endParaRPr lang="en-US" sz="1400" b="0">
              <a:solidFill>
                <a:schemeClr val="tx1"/>
              </a:solidFill>
              <a:latin typeface="Arial" charset="0"/>
              <a:cs typeface="Arial" charset="0"/>
            </a:endParaRPr>
          </a:p>
        </p:txBody>
      </p:sp>
      <p:pic>
        <p:nvPicPr>
          <p:cNvPr id="61443"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2"/>
          <p:cNvSpPr>
            <a:spLocks noGrp="1" noChangeArrowheads="1"/>
          </p:cNvSpPr>
          <p:nvPr>
            <p:ph type="title"/>
          </p:nvPr>
        </p:nvSpPr>
        <p:spPr/>
        <p:txBody>
          <a:bodyPr/>
          <a:lstStyle/>
          <a:p>
            <a:r>
              <a:rPr lang="en-US" sz="4000">
                <a:latin typeface="Arial" charset="0"/>
              </a:rPr>
              <a:t>Partial Orders</a:t>
            </a:r>
            <a:br>
              <a:rPr lang="en-US" sz="4000">
                <a:latin typeface="Arial" charset="0"/>
              </a:rPr>
            </a:br>
            <a:r>
              <a:rPr lang="en-US" sz="2000">
                <a:latin typeface="Arial" charset="0"/>
              </a:rPr>
              <a:t>(review)</a:t>
            </a:r>
          </a:p>
        </p:txBody>
      </p:sp>
      <p:sp>
        <p:nvSpPr>
          <p:cNvPr id="61445" name="Rectangle 3"/>
          <p:cNvSpPr>
            <a:spLocks noGrp="1" noChangeArrowheads="1"/>
          </p:cNvSpPr>
          <p:nvPr>
            <p:ph type="body" idx="1"/>
          </p:nvPr>
        </p:nvSpPr>
        <p:spPr/>
        <p:txBody>
          <a:bodyPr/>
          <a:lstStyle/>
          <a:p>
            <a:r>
              <a:rPr lang="en-US">
                <a:solidFill>
                  <a:schemeClr val="accent1"/>
                </a:solidFill>
                <a:latin typeface="Arial" charset="0"/>
              </a:rPr>
              <a:t>Irreflexive:</a:t>
            </a:r>
          </a:p>
          <a:p>
            <a:pPr lvl="1"/>
            <a:r>
              <a:rPr lang="en-US">
                <a:latin typeface="Arial" charset="0"/>
                <a:cs typeface="Arial" charset="0"/>
              </a:rPr>
              <a:t>Never true that </a:t>
            </a:r>
            <a:r>
              <a:rPr lang="en-US">
                <a:solidFill>
                  <a:schemeClr val="tx1"/>
                </a:solidFill>
                <a:latin typeface="Arial" charset="0"/>
                <a:cs typeface="Arial" charset="0"/>
              </a:rPr>
              <a:t>A</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A</a:t>
            </a:r>
            <a:r>
              <a:rPr lang="en-US" baseline="-25000">
                <a:solidFill>
                  <a:schemeClr val="tx1"/>
                </a:solidFill>
                <a:latin typeface="Arial" charset="0"/>
                <a:cs typeface="Arial" charset="0"/>
              </a:rPr>
              <a:t> </a:t>
            </a:r>
          </a:p>
          <a:p>
            <a:r>
              <a:rPr lang="en-US">
                <a:solidFill>
                  <a:schemeClr val="accent1"/>
                </a:solidFill>
                <a:latin typeface="Arial" charset="0"/>
              </a:rPr>
              <a:t>Antisymmetric:</a:t>
            </a:r>
          </a:p>
          <a:p>
            <a:pPr lvl="1"/>
            <a:r>
              <a:rPr lang="en-US">
                <a:latin typeface="Arial" charset="0"/>
                <a:cs typeface="Arial" charset="0"/>
              </a:rPr>
              <a:t>If </a:t>
            </a:r>
            <a:r>
              <a:rPr lang="en-US">
                <a:solidFill>
                  <a:schemeClr val="tx1"/>
                </a:solidFill>
                <a:latin typeface="Arial" charset="0"/>
                <a:cs typeface="Arial" charset="0"/>
              </a:rPr>
              <a:t>A</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a:latin typeface="Arial" charset="0"/>
                <a:cs typeface="Arial" charset="0"/>
              </a:rPr>
              <a:t>then not true that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A </a:t>
            </a:r>
          </a:p>
          <a:p>
            <a:r>
              <a:rPr lang="en-US">
                <a:solidFill>
                  <a:schemeClr val="accent1"/>
                </a:solidFill>
                <a:latin typeface="Arial" charset="0"/>
              </a:rPr>
              <a:t>Transitive:</a:t>
            </a:r>
          </a:p>
          <a:p>
            <a:pPr lvl="1"/>
            <a:r>
              <a:rPr lang="en-US">
                <a:latin typeface="Arial" charset="0"/>
                <a:cs typeface="Arial" charset="0"/>
              </a:rPr>
              <a:t>If </a:t>
            </a:r>
            <a:r>
              <a:rPr lang="en-US">
                <a:solidFill>
                  <a:schemeClr val="tx1"/>
                </a:solidFill>
                <a:latin typeface="Arial" charset="0"/>
                <a:cs typeface="Arial" charset="0"/>
              </a:rPr>
              <a:t>A</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a:solidFill>
                  <a:schemeClr val="accent2"/>
                </a:solidFill>
                <a:latin typeface="Arial" charset="0"/>
                <a:cs typeface="Arial" charset="0"/>
              </a:rPr>
              <a:t>&amp;</a:t>
            </a:r>
            <a:r>
              <a:rPr lang="en-US">
                <a:latin typeface="Arial" charset="0"/>
                <a:cs typeface="Arial" charset="0"/>
              </a:rPr>
              <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C</a:t>
            </a:r>
            <a:r>
              <a:rPr lang="en-US" baseline="-25000">
                <a:solidFill>
                  <a:schemeClr val="tx1"/>
                </a:solidFill>
                <a:latin typeface="Arial" charset="0"/>
                <a:cs typeface="Arial" charset="0"/>
              </a:rPr>
              <a:t> </a:t>
            </a:r>
            <a:r>
              <a:rPr lang="en-US">
                <a:latin typeface="Arial" charset="0"/>
                <a:cs typeface="Arial" charset="0"/>
              </a:rPr>
              <a:t>then </a:t>
            </a:r>
            <a:r>
              <a:rPr lang="en-US">
                <a:solidFill>
                  <a:schemeClr val="tx1"/>
                </a:solidFill>
                <a:latin typeface="Arial" charset="0"/>
                <a:cs typeface="Arial" charset="0"/>
              </a:rPr>
              <a:t>A</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C</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634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2DFDFC9-9DF9-FB46-B5B4-A762DC49D2B3}" type="slidenum">
              <a:rPr lang="ar-SA" sz="1400" b="0">
                <a:solidFill>
                  <a:schemeClr val="tx1"/>
                </a:solidFill>
                <a:latin typeface="Arial" charset="0"/>
                <a:cs typeface="Arial" charset="0"/>
              </a:rPr>
              <a:pPr/>
              <a:t>27</a:t>
            </a:fld>
            <a:endParaRPr lang="en-US" sz="1400" b="0">
              <a:solidFill>
                <a:schemeClr val="tx1"/>
              </a:solidFill>
              <a:latin typeface="Arial" charset="0"/>
              <a:cs typeface="Arial" charset="0"/>
            </a:endParaRPr>
          </a:p>
        </p:txBody>
      </p:sp>
      <p:pic>
        <p:nvPicPr>
          <p:cNvPr id="63491" name="Picture 1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ectangle 2"/>
          <p:cNvSpPr>
            <a:spLocks noGrp="1" noChangeArrowheads="1"/>
          </p:cNvSpPr>
          <p:nvPr>
            <p:ph type="title"/>
          </p:nvPr>
        </p:nvSpPr>
        <p:spPr/>
        <p:txBody>
          <a:bodyPr/>
          <a:lstStyle/>
          <a:p>
            <a:r>
              <a:rPr lang="en-US">
                <a:latin typeface="Arial" charset="0"/>
              </a:rPr>
              <a:t>Total Orders</a:t>
            </a:r>
            <a:br>
              <a:rPr lang="en-US">
                <a:latin typeface="Arial" charset="0"/>
              </a:rPr>
            </a:br>
            <a:r>
              <a:rPr lang="en-US" sz="2400">
                <a:latin typeface="Arial" charset="0"/>
              </a:rPr>
              <a:t>(review)</a:t>
            </a:r>
          </a:p>
        </p:txBody>
      </p:sp>
      <p:sp>
        <p:nvSpPr>
          <p:cNvPr id="63493" name="Rectangle 14"/>
          <p:cNvSpPr>
            <a:spLocks noGrp="1" noChangeArrowheads="1"/>
          </p:cNvSpPr>
          <p:nvPr>
            <p:ph type="body" idx="1"/>
          </p:nvPr>
        </p:nvSpPr>
        <p:spPr>
          <a:xfrm>
            <a:off x="639763" y="2355850"/>
            <a:ext cx="7772400" cy="3305175"/>
          </a:xfrm>
        </p:spPr>
        <p:txBody>
          <a:bodyPr/>
          <a:lstStyle/>
          <a:p>
            <a:r>
              <a:rPr lang="en-US">
                <a:latin typeface="Arial" charset="0"/>
              </a:rPr>
              <a:t>Also</a:t>
            </a:r>
          </a:p>
          <a:p>
            <a:pPr lvl="1"/>
            <a:r>
              <a:rPr lang="en-US">
                <a:solidFill>
                  <a:schemeClr val="accent1"/>
                </a:solidFill>
                <a:latin typeface="Arial" charset="0"/>
                <a:cs typeface="Arial" charset="0"/>
              </a:rPr>
              <a:t>Irreflexive</a:t>
            </a:r>
          </a:p>
          <a:p>
            <a:pPr lvl="1"/>
            <a:r>
              <a:rPr lang="en-US">
                <a:solidFill>
                  <a:schemeClr val="accent1"/>
                </a:solidFill>
                <a:latin typeface="Arial" charset="0"/>
                <a:cs typeface="Arial" charset="0"/>
              </a:rPr>
              <a:t>Antisymmetric</a:t>
            </a:r>
          </a:p>
          <a:p>
            <a:pPr lvl="1"/>
            <a:r>
              <a:rPr lang="en-US">
                <a:solidFill>
                  <a:schemeClr val="accent1"/>
                </a:solidFill>
                <a:latin typeface="Arial" charset="0"/>
                <a:cs typeface="Arial" charset="0"/>
              </a:rPr>
              <a:t>Transitive</a:t>
            </a:r>
            <a:endParaRPr lang="en-US" baseline="-25000">
              <a:solidFill>
                <a:schemeClr val="tx1"/>
              </a:solidFill>
              <a:latin typeface="Arial" charset="0"/>
              <a:cs typeface="Arial" charset="0"/>
            </a:endParaRPr>
          </a:p>
          <a:p>
            <a:r>
              <a:rPr lang="en-US">
                <a:latin typeface="Arial" charset="0"/>
              </a:rPr>
              <a:t>Except that for every distinct </a:t>
            </a:r>
            <a:r>
              <a:rPr lang="en-US">
                <a:solidFill>
                  <a:schemeClr val="tx1"/>
                </a:solidFill>
                <a:latin typeface="Arial" charset="0"/>
              </a:rPr>
              <a:t>A</a:t>
            </a:r>
            <a:r>
              <a:rPr lang="en-US">
                <a:latin typeface="Arial" charset="0"/>
              </a:rPr>
              <a:t>, </a:t>
            </a:r>
            <a:r>
              <a:rPr lang="en-US">
                <a:solidFill>
                  <a:schemeClr val="tx1"/>
                </a:solidFill>
                <a:latin typeface="Arial" charset="0"/>
              </a:rPr>
              <a:t>B</a:t>
            </a:r>
            <a:r>
              <a:rPr lang="en-US">
                <a:latin typeface="Arial" charset="0"/>
              </a:rPr>
              <a:t>,</a:t>
            </a:r>
            <a:endParaRPr lang="en-US">
              <a:solidFill>
                <a:schemeClr val="tx1"/>
              </a:solidFill>
              <a:latin typeface="Arial" charset="0"/>
            </a:endParaRPr>
          </a:p>
          <a:p>
            <a:pPr lvl="1"/>
            <a:r>
              <a:rPr lang="en-US">
                <a:latin typeface="Arial" charset="0"/>
                <a:cs typeface="Arial" charset="0"/>
              </a:rPr>
              <a:t>Either </a:t>
            </a:r>
            <a:r>
              <a:rPr lang="en-US">
                <a:solidFill>
                  <a:schemeClr val="tx1"/>
                </a:solidFill>
                <a:latin typeface="Arial" charset="0"/>
                <a:cs typeface="Arial" charset="0"/>
              </a:rPr>
              <a:t>A</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a:solidFill>
                  <a:schemeClr val="accent2"/>
                </a:solidFill>
                <a:latin typeface="Arial" charset="0"/>
                <a:cs typeface="Arial" charset="0"/>
              </a:rPr>
              <a:t>or</a:t>
            </a:r>
            <a:r>
              <a:rPr lang="en-US">
                <a:latin typeface="Arial" charset="0"/>
                <a:cs typeface="Arial" charset="0"/>
              </a:rPr>
              <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A </a:t>
            </a:r>
            <a:endParaRPr lang="en-US">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655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F0E15A6-B7A8-C846-8935-559E7837A711}" type="slidenum">
              <a:rPr lang="ar-SA" sz="1400" b="0">
                <a:solidFill>
                  <a:schemeClr val="tx1"/>
                </a:solidFill>
                <a:latin typeface="Arial" charset="0"/>
                <a:cs typeface="Arial" charset="0"/>
              </a:rPr>
              <a:pPr/>
              <a:t>28</a:t>
            </a:fld>
            <a:endParaRPr lang="en-US" sz="1400" b="0">
              <a:solidFill>
                <a:schemeClr val="tx1"/>
              </a:solidFill>
              <a:latin typeface="Arial" charset="0"/>
              <a:cs typeface="Arial" charset="0"/>
            </a:endParaRPr>
          </a:p>
        </p:txBody>
      </p:sp>
      <p:pic>
        <p:nvPicPr>
          <p:cNvPr id="65539"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2"/>
          <p:cNvSpPr>
            <a:spLocks noGrp="1" noChangeArrowheads="1"/>
          </p:cNvSpPr>
          <p:nvPr>
            <p:ph type="title"/>
          </p:nvPr>
        </p:nvSpPr>
        <p:spPr/>
        <p:txBody>
          <a:bodyPr/>
          <a:lstStyle/>
          <a:p>
            <a:r>
              <a:rPr lang="en-US">
                <a:latin typeface="Arial" charset="0"/>
              </a:rPr>
              <a:t>Repeated Events</a:t>
            </a:r>
          </a:p>
        </p:txBody>
      </p:sp>
      <p:sp>
        <p:nvSpPr>
          <p:cNvPr id="65541" name="Rectangle 3"/>
          <p:cNvSpPr>
            <a:spLocks noGrp="1" noChangeArrowheads="1"/>
          </p:cNvSpPr>
          <p:nvPr>
            <p:ph type="body" idx="1"/>
          </p:nvPr>
        </p:nvSpPr>
        <p:spPr>
          <a:xfrm>
            <a:off x="685800" y="1981200"/>
            <a:ext cx="7772400" cy="1447800"/>
          </a:xfrm>
          <a:solidFill>
            <a:srgbClr val="FFFFCC"/>
          </a:solidFill>
        </p:spPr>
        <p:txBody>
          <a:bodyPr/>
          <a:lstStyle/>
          <a:p>
            <a:pPr marL="231775" indent="-231775">
              <a:lnSpc>
                <a:spcPct val="90000"/>
              </a:lnSpc>
              <a:buFontTx/>
              <a:buNone/>
            </a:pPr>
            <a:r>
              <a:rPr lang="en-US" sz="2800" b="1">
                <a:solidFill>
                  <a:schemeClr val="tx1"/>
                </a:solidFill>
                <a:latin typeface="Courier New" charset="0"/>
              </a:rPr>
              <a:t>while</a:t>
            </a:r>
            <a:r>
              <a:rPr lang="en-US" sz="2800" b="1">
                <a:latin typeface="Courier New" charset="0"/>
              </a:rPr>
              <a:t> (mumble) {</a:t>
            </a:r>
          </a:p>
          <a:p>
            <a:pPr marL="231775" indent="-231775">
              <a:lnSpc>
                <a:spcPct val="90000"/>
              </a:lnSpc>
              <a:buFontTx/>
              <a:buNone/>
            </a:pPr>
            <a:r>
              <a:rPr lang="en-US" sz="2800" b="1">
                <a:solidFill>
                  <a:schemeClr val="tx1"/>
                </a:solidFill>
                <a:latin typeface="Courier New" charset="0"/>
              </a:rPr>
              <a:t>  a</a:t>
            </a:r>
            <a:r>
              <a:rPr lang="en-US" sz="2800" b="1" baseline="-25000">
                <a:solidFill>
                  <a:schemeClr val="tx1"/>
                </a:solidFill>
                <a:latin typeface="Courier New" charset="0"/>
              </a:rPr>
              <a:t>0</a:t>
            </a:r>
            <a:r>
              <a:rPr lang="en-US" sz="2800" b="1">
                <a:latin typeface="Courier New" charset="0"/>
              </a:rPr>
              <a:t>; </a:t>
            </a:r>
            <a:r>
              <a:rPr lang="en-US" sz="2800" b="1">
                <a:solidFill>
                  <a:schemeClr val="tx1"/>
                </a:solidFill>
                <a:latin typeface="Courier New" charset="0"/>
              </a:rPr>
              <a:t>a</a:t>
            </a:r>
            <a:r>
              <a:rPr lang="en-US" sz="2800" b="1" baseline="-25000">
                <a:solidFill>
                  <a:schemeClr val="tx1"/>
                </a:solidFill>
                <a:latin typeface="Courier New" charset="0"/>
              </a:rPr>
              <a:t>1</a:t>
            </a:r>
            <a:r>
              <a:rPr lang="en-US" sz="2800" b="1">
                <a:latin typeface="Courier New" charset="0"/>
              </a:rPr>
              <a:t>;</a:t>
            </a:r>
          </a:p>
          <a:p>
            <a:pPr marL="231775" indent="-231775">
              <a:lnSpc>
                <a:spcPct val="90000"/>
              </a:lnSpc>
              <a:buFontTx/>
              <a:buNone/>
            </a:pPr>
            <a:r>
              <a:rPr lang="en-US" sz="2800" b="1">
                <a:latin typeface="Courier New" charset="0"/>
              </a:rPr>
              <a:t>}</a:t>
            </a:r>
            <a:r>
              <a:rPr lang="en-US" sz="2800">
                <a:latin typeface="Courier New" charset="0"/>
              </a:rPr>
              <a:t>  </a:t>
            </a:r>
          </a:p>
        </p:txBody>
      </p:sp>
      <p:sp>
        <p:nvSpPr>
          <p:cNvPr id="65542" name="AutoShape 4"/>
          <p:cNvSpPr>
            <a:spLocks noChangeArrowheads="1"/>
          </p:cNvSpPr>
          <p:nvPr/>
        </p:nvSpPr>
        <p:spPr bwMode="auto">
          <a:xfrm>
            <a:off x="762000" y="4648200"/>
            <a:ext cx="1295400" cy="914400"/>
          </a:xfrm>
          <a:prstGeom prst="wedgeRoundRectCallout">
            <a:avLst>
              <a:gd name="adj1" fmla="val 308088"/>
              <a:gd name="adj2" fmla="val -13802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r>
              <a:rPr lang="en-US">
                <a:solidFill>
                  <a:schemeClr val="tx1"/>
                </a:solidFill>
                <a:latin typeface="Arial" charset="0"/>
              </a:rPr>
              <a:t>a</a:t>
            </a:r>
            <a:r>
              <a:rPr lang="en-US" baseline="-25000">
                <a:solidFill>
                  <a:schemeClr val="tx1"/>
                </a:solidFill>
                <a:latin typeface="Arial" charset="0"/>
              </a:rPr>
              <a:t>0</a:t>
            </a:r>
            <a:r>
              <a:rPr lang="en-US" baseline="30000">
                <a:solidFill>
                  <a:schemeClr val="tx1"/>
                </a:solidFill>
                <a:latin typeface="Arial" charset="0"/>
              </a:rPr>
              <a:t>k</a:t>
            </a:r>
          </a:p>
        </p:txBody>
      </p:sp>
      <p:sp>
        <p:nvSpPr>
          <p:cNvPr id="65543" name="Text Box 5"/>
          <p:cNvSpPr txBox="1">
            <a:spLocks noChangeArrowheads="1"/>
          </p:cNvSpPr>
          <p:nvPr/>
        </p:nvSpPr>
        <p:spPr bwMode="auto">
          <a:xfrm>
            <a:off x="4648200" y="3124200"/>
            <a:ext cx="4191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600" b="0" i="1">
                <a:solidFill>
                  <a:schemeClr val="tx1"/>
                </a:solidFill>
                <a:latin typeface="Arial" charset="0"/>
                <a:cs typeface="Arial" charset="0"/>
              </a:rPr>
              <a:t>k</a:t>
            </a:r>
            <a:r>
              <a:rPr lang="en-US" sz="3600" b="0">
                <a:latin typeface="Arial" charset="0"/>
                <a:cs typeface="Arial" charset="0"/>
              </a:rPr>
              <a:t>-th occurrence of event </a:t>
            </a:r>
            <a:r>
              <a:rPr lang="en-US" sz="3600" b="0">
                <a:solidFill>
                  <a:schemeClr val="tx1"/>
                </a:solidFill>
                <a:latin typeface="Arial" charset="0"/>
                <a:cs typeface="Arial" charset="0"/>
              </a:rPr>
              <a:t>a</a:t>
            </a:r>
            <a:r>
              <a:rPr lang="en-US" sz="3600" b="0" baseline="-25000">
                <a:solidFill>
                  <a:schemeClr val="tx1"/>
                </a:solidFill>
                <a:latin typeface="Arial" charset="0"/>
                <a:cs typeface="Arial" charset="0"/>
              </a:rPr>
              <a:t>0</a:t>
            </a:r>
          </a:p>
        </p:txBody>
      </p:sp>
      <p:sp>
        <p:nvSpPr>
          <p:cNvPr id="65544" name="AutoShape 6"/>
          <p:cNvSpPr>
            <a:spLocks noChangeArrowheads="1"/>
          </p:cNvSpPr>
          <p:nvPr/>
        </p:nvSpPr>
        <p:spPr bwMode="auto">
          <a:xfrm>
            <a:off x="2362200" y="5334000"/>
            <a:ext cx="1295400" cy="914400"/>
          </a:xfrm>
          <a:prstGeom prst="wedgeRoundRectCallout">
            <a:avLst>
              <a:gd name="adj1" fmla="val 112134"/>
              <a:gd name="adj2" fmla="val -5833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r>
              <a:rPr lang="en-US">
                <a:solidFill>
                  <a:schemeClr val="tx1"/>
                </a:solidFill>
                <a:latin typeface="Arial" charset="0"/>
              </a:rPr>
              <a:t>A</a:t>
            </a:r>
            <a:r>
              <a:rPr lang="en-US" baseline="-25000">
                <a:solidFill>
                  <a:schemeClr val="tx1"/>
                </a:solidFill>
                <a:latin typeface="Arial" charset="0"/>
              </a:rPr>
              <a:t>0</a:t>
            </a:r>
            <a:r>
              <a:rPr lang="en-US" baseline="30000">
                <a:solidFill>
                  <a:schemeClr val="tx1"/>
                </a:solidFill>
                <a:latin typeface="Arial" charset="0"/>
              </a:rPr>
              <a:t>k</a:t>
            </a:r>
          </a:p>
        </p:txBody>
      </p:sp>
      <p:sp>
        <p:nvSpPr>
          <p:cNvPr id="65545" name="Text Box 7"/>
          <p:cNvSpPr txBox="1">
            <a:spLocks noChangeArrowheads="1"/>
          </p:cNvSpPr>
          <p:nvPr/>
        </p:nvSpPr>
        <p:spPr bwMode="auto">
          <a:xfrm>
            <a:off x="4114800" y="4648200"/>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600" b="0" i="1">
                <a:solidFill>
                  <a:schemeClr val="tx1"/>
                </a:solidFill>
                <a:latin typeface="Arial" charset="0"/>
                <a:cs typeface="Arial" charset="0"/>
              </a:rPr>
              <a:t>k</a:t>
            </a:r>
            <a:r>
              <a:rPr lang="en-US" sz="3600" b="0">
                <a:latin typeface="Arial" charset="0"/>
                <a:cs typeface="Arial" charset="0"/>
              </a:rPr>
              <a:t>-th occurrence of interval </a:t>
            </a:r>
            <a:r>
              <a:rPr lang="en-US" sz="3600" b="0">
                <a:solidFill>
                  <a:schemeClr val="tx1"/>
                </a:solidFill>
                <a:latin typeface="Arial" charset="0"/>
                <a:cs typeface="Arial" charset="0"/>
              </a:rPr>
              <a:t>A</a:t>
            </a:r>
            <a:r>
              <a:rPr lang="en-US" sz="3600" b="0" baseline="-25000">
                <a:solidFill>
                  <a:schemeClr val="tx1"/>
                </a:solidFill>
                <a:latin typeface="Arial" charset="0"/>
                <a:cs typeface="Arial" charset="0"/>
              </a:rPr>
              <a:t>0 </a:t>
            </a:r>
            <a:r>
              <a:rPr lang="en-US" sz="3600" b="0">
                <a:solidFill>
                  <a:schemeClr val="tx1"/>
                </a:solidFill>
                <a:latin typeface="Arial" charset="0"/>
                <a:cs typeface="Arial" charset="0"/>
              </a:rPr>
              <a:t>=(a</a:t>
            </a:r>
            <a:r>
              <a:rPr lang="en-US" sz="3600" b="0" baseline="-25000">
                <a:solidFill>
                  <a:schemeClr val="tx1"/>
                </a:solidFill>
                <a:latin typeface="Arial" charset="0"/>
                <a:cs typeface="Arial" charset="0"/>
              </a:rPr>
              <a:t>0</a:t>
            </a:r>
            <a:r>
              <a:rPr lang="en-US" sz="3600" b="0">
                <a:solidFill>
                  <a:schemeClr val="tx1"/>
                </a:solidFill>
                <a:latin typeface="Arial" charset="0"/>
                <a:cs typeface="Arial" charset="0"/>
              </a:rPr>
              <a:t>,a</a:t>
            </a:r>
            <a:r>
              <a:rPr lang="en-US" sz="3600" b="0" baseline="-25000">
                <a:solidFill>
                  <a:schemeClr val="tx1"/>
                </a:solidFill>
                <a:latin typeface="Arial" charset="0"/>
                <a:cs typeface="Arial" charset="0"/>
              </a:rPr>
              <a:t>1</a:t>
            </a:r>
            <a:r>
              <a:rPr lang="en-US" sz="3600" b="0">
                <a:solidFill>
                  <a:schemeClr val="tx1"/>
                </a:solidFill>
                <a:latin typeface="Arial" charset="0"/>
                <a:cs typeface="Arial" charset="0"/>
              </a:rPr>
              <a:t>)</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6758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77E9B7F-74E8-D549-BF6D-711EF7BA302C}" type="slidenum">
              <a:rPr lang="ar-SA" sz="1400" b="0">
                <a:solidFill>
                  <a:schemeClr val="tx1"/>
                </a:solidFill>
                <a:latin typeface="Arial" charset="0"/>
                <a:cs typeface="Arial" charset="0"/>
              </a:rPr>
              <a:pPr/>
              <a:t>29</a:t>
            </a:fld>
            <a:endParaRPr lang="en-US" sz="1400" b="0">
              <a:solidFill>
                <a:schemeClr val="tx1"/>
              </a:solidFill>
              <a:latin typeface="Arial" charset="0"/>
              <a:cs typeface="Arial" charset="0"/>
            </a:endParaRPr>
          </a:p>
        </p:txBody>
      </p:sp>
      <p:sp>
        <p:nvSpPr>
          <p:cNvPr id="67587" name="Rectangle 2"/>
          <p:cNvSpPr>
            <a:spLocks noGrp="1" noChangeArrowheads="1"/>
          </p:cNvSpPr>
          <p:nvPr>
            <p:ph type="title"/>
          </p:nvPr>
        </p:nvSpPr>
        <p:spPr/>
        <p:txBody>
          <a:bodyPr/>
          <a:lstStyle/>
          <a:p>
            <a:r>
              <a:rPr lang="en-US">
                <a:latin typeface="Arial" charset="0"/>
              </a:rPr>
              <a:t>Implementing a Counter</a:t>
            </a:r>
          </a:p>
        </p:txBody>
      </p:sp>
      <p:sp>
        <p:nvSpPr>
          <p:cNvPr id="67588" name="Text Box 3"/>
          <p:cNvSpPr txBox="1">
            <a:spLocks noChangeArrowheads="1"/>
          </p:cNvSpPr>
          <p:nvPr/>
        </p:nvSpPr>
        <p:spPr bwMode="auto">
          <a:xfrm>
            <a:off x="849313" y="2667000"/>
            <a:ext cx="7445375" cy="33051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400">
                <a:solidFill>
                  <a:schemeClr val="folHlink"/>
                </a:solidFill>
                <a:latin typeface="Courier New" charset="0"/>
                <a:cs typeface="Courier New" charset="0"/>
              </a:rPr>
              <a:t>public class Counter {</a:t>
            </a:r>
          </a:p>
          <a:p>
            <a:pPr eaLnBrk="1" hangingPunct="1">
              <a:lnSpc>
                <a:spcPct val="70000"/>
              </a:lnSpc>
              <a:spcBef>
                <a:spcPct val="30000"/>
              </a:spcBef>
            </a:pPr>
            <a:r>
              <a:rPr lang="en-US" sz="2400">
                <a:solidFill>
                  <a:schemeClr val="folHlink"/>
                </a:solidFill>
                <a:latin typeface="Courier New" charset="0"/>
                <a:cs typeface="Courier New" charset="0"/>
              </a:rPr>
              <a:t>  private long value;</a:t>
            </a:r>
          </a:p>
          <a:p>
            <a:pPr eaLnBrk="1" hangingPunct="1">
              <a:lnSpc>
                <a:spcPct val="70000"/>
              </a:lnSpc>
              <a:spcBef>
                <a:spcPct val="30000"/>
              </a:spcBef>
            </a:pPr>
            <a:endParaRPr lang="en-US" sz="2400">
              <a:solidFill>
                <a:schemeClr val="folHlink"/>
              </a:solidFill>
              <a:latin typeface="Courier New" charset="0"/>
              <a:cs typeface="Courier New" charset="0"/>
            </a:endParaRPr>
          </a:p>
          <a:p>
            <a:pPr eaLnBrk="1" hangingPunct="1">
              <a:lnSpc>
                <a:spcPct val="70000"/>
              </a:lnSpc>
              <a:spcBef>
                <a:spcPct val="30000"/>
              </a:spcBef>
            </a:pPr>
            <a:r>
              <a:rPr lang="en-US" sz="2400">
                <a:solidFill>
                  <a:schemeClr val="folHlink"/>
                </a:solidFill>
                <a:latin typeface="Courier New" charset="0"/>
                <a:cs typeface="Courier New" charset="0"/>
              </a:rPr>
              <a:t>  public long getAndIncrement() {</a:t>
            </a:r>
          </a:p>
          <a:p>
            <a:pPr eaLnBrk="1" hangingPunct="1">
              <a:lnSpc>
                <a:spcPct val="70000"/>
              </a:lnSpc>
              <a:spcBef>
                <a:spcPct val="30000"/>
              </a:spcBef>
            </a:pPr>
            <a:r>
              <a:rPr lang="en-US" sz="2400">
                <a:latin typeface="Courier New" charset="0"/>
                <a:cs typeface="Courier New" charset="0"/>
              </a:rPr>
              <a:t>    temp  = value;</a:t>
            </a:r>
          </a:p>
          <a:p>
            <a:pPr eaLnBrk="1" hangingPunct="1">
              <a:lnSpc>
                <a:spcPct val="70000"/>
              </a:lnSpc>
              <a:spcBef>
                <a:spcPct val="30000"/>
              </a:spcBef>
            </a:pPr>
            <a:r>
              <a:rPr lang="en-US" sz="2400">
                <a:latin typeface="Courier New" charset="0"/>
                <a:cs typeface="Courier New" charset="0"/>
              </a:rPr>
              <a:t>    value = temp + 1;</a:t>
            </a:r>
          </a:p>
          <a:p>
            <a:pPr eaLnBrk="1" hangingPunct="1">
              <a:lnSpc>
                <a:spcPct val="70000"/>
              </a:lnSpc>
              <a:spcBef>
                <a:spcPct val="30000"/>
              </a:spcBef>
            </a:pPr>
            <a:r>
              <a:rPr lang="en-US" sz="2400">
                <a:latin typeface="Courier New" charset="0"/>
                <a:cs typeface="Courier New" charset="0"/>
              </a:rPr>
              <a:t>    </a:t>
            </a:r>
            <a:r>
              <a:rPr lang="en-US" sz="2400">
                <a:solidFill>
                  <a:schemeClr val="folHlink"/>
                </a:solidFill>
                <a:latin typeface="Courier New" charset="0"/>
                <a:cs typeface="Courier New" charset="0"/>
              </a:rPr>
              <a:t>return temp;</a:t>
            </a:r>
          </a:p>
          <a:p>
            <a:pPr eaLnBrk="1" hangingPunct="1">
              <a:lnSpc>
                <a:spcPct val="70000"/>
              </a:lnSpc>
              <a:spcBef>
                <a:spcPct val="30000"/>
              </a:spcBef>
            </a:pPr>
            <a:r>
              <a:rPr lang="en-US" sz="2400">
                <a:solidFill>
                  <a:schemeClr val="folHlink"/>
                </a:solidFill>
                <a:latin typeface="Courier New" charset="0"/>
                <a:cs typeface="Courier New" charset="0"/>
              </a:rPr>
              <a:t>  }</a:t>
            </a:r>
          </a:p>
          <a:p>
            <a:pPr eaLnBrk="1" hangingPunct="1">
              <a:lnSpc>
                <a:spcPct val="70000"/>
              </a:lnSpc>
              <a:spcBef>
                <a:spcPct val="30000"/>
              </a:spcBef>
            </a:pPr>
            <a:r>
              <a:rPr lang="en-US" sz="2400">
                <a:solidFill>
                  <a:schemeClr val="folHlink"/>
                </a:solidFill>
                <a:latin typeface="Courier New" charset="0"/>
                <a:cs typeface="Courier New" charset="0"/>
              </a:rPr>
              <a:t>}</a:t>
            </a:r>
          </a:p>
        </p:txBody>
      </p:sp>
      <p:sp>
        <p:nvSpPr>
          <p:cNvPr id="67589" name="AutoShape 4"/>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67590" name="Text Box 5"/>
          <p:cNvSpPr txBox="1">
            <a:spLocks noChangeArrowheads="1"/>
          </p:cNvSpPr>
          <p:nvPr/>
        </p:nvSpPr>
        <p:spPr bwMode="auto">
          <a:xfrm>
            <a:off x="4724400" y="5029200"/>
            <a:ext cx="41433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200" b="0">
                <a:solidFill>
                  <a:srgbClr val="FF0000"/>
                </a:solidFill>
                <a:latin typeface="Arial" charset="0"/>
                <a:cs typeface="Arial" charset="0"/>
              </a:rPr>
              <a:t>Make these steps </a:t>
            </a:r>
            <a:r>
              <a:rPr lang="en-US" sz="3200" b="0" i="1">
                <a:solidFill>
                  <a:srgbClr val="FF0000"/>
                </a:solidFill>
                <a:latin typeface="Arial" charset="0"/>
                <a:cs typeface="Arial" charset="0"/>
              </a:rPr>
              <a:t>indivisible </a:t>
            </a:r>
            <a:r>
              <a:rPr lang="en-US" sz="3200" b="0">
                <a:solidFill>
                  <a:srgbClr val="FF0000"/>
                </a:solidFill>
                <a:latin typeface="Arial" charset="0"/>
                <a:cs typeface="Arial" charset="0"/>
              </a:rPr>
              <a:t>using locks</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85800" y="174625"/>
            <a:ext cx="7772400" cy="1143000"/>
          </a:xfrm>
        </p:spPr>
        <p:txBody>
          <a:bodyPr rtlCol="0">
            <a:normAutofit/>
          </a:bodyPr>
          <a:lstStyle/>
          <a:p>
            <a:pPr defTabSz="914305" rtl="1" eaLnBrk="1" fontAlgn="auto" hangingPunct="1">
              <a:spcAft>
                <a:spcPts val="0"/>
              </a:spcAft>
              <a:defRPr/>
            </a:pPr>
            <a:r>
              <a:rPr lang="en-US" dirty="0" smtClean="0">
                <a:ea typeface="+mj-ea"/>
                <a:cs typeface="+mj-cs"/>
              </a:rPr>
              <a:t>Shared Data Structures</a:t>
            </a:r>
            <a:endParaRPr lang="en-US" dirty="0">
              <a:ea typeface="+mj-ea"/>
              <a:cs typeface="+mj-cs"/>
            </a:endParaRPr>
          </a:p>
        </p:txBody>
      </p:sp>
      <p:sp>
        <p:nvSpPr>
          <p:cNvPr id="335875" name="Rectangle 3"/>
          <p:cNvSpPr>
            <a:spLocks noChangeArrowheads="1"/>
          </p:cNvSpPr>
          <p:nvPr/>
        </p:nvSpPr>
        <p:spPr bwMode="auto">
          <a:xfrm>
            <a:off x="1446213" y="4308475"/>
            <a:ext cx="1736725" cy="2189163"/>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Arial"/>
              <a:ea typeface="+mn-ea"/>
              <a:cs typeface="Arial"/>
            </a:endParaRPr>
          </a:p>
        </p:txBody>
      </p:sp>
      <p:sp>
        <p:nvSpPr>
          <p:cNvPr id="335876" name="Rectangle 4"/>
          <p:cNvSpPr>
            <a:spLocks noChangeArrowheads="1"/>
          </p:cNvSpPr>
          <p:nvPr/>
        </p:nvSpPr>
        <p:spPr bwMode="auto">
          <a:xfrm>
            <a:off x="1423988" y="3092450"/>
            <a:ext cx="1749425" cy="1009650"/>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Arial"/>
              <a:ea typeface="+mn-ea"/>
              <a:cs typeface="Arial"/>
            </a:endParaRPr>
          </a:p>
        </p:txBody>
      </p:sp>
      <p:sp>
        <p:nvSpPr>
          <p:cNvPr id="335877" name="Text Box 5"/>
          <p:cNvSpPr txBox="1">
            <a:spLocks noChangeArrowheads="1"/>
          </p:cNvSpPr>
          <p:nvPr/>
        </p:nvSpPr>
        <p:spPr bwMode="auto">
          <a:xfrm>
            <a:off x="3290888" y="4897438"/>
            <a:ext cx="1366837"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Arial"/>
                <a:ea typeface="+mn-ea"/>
                <a:cs typeface="Arial"/>
              </a:rPr>
              <a:t>75%</a:t>
            </a:r>
          </a:p>
          <a:p>
            <a:pPr algn="ctr">
              <a:defRPr/>
            </a:pPr>
            <a:r>
              <a:rPr lang="en-US" sz="2000" dirty="0">
                <a:latin typeface="Arial"/>
                <a:ea typeface="+mn-ea"/>
                <a:cs typeface="Arial"/>
              </a:rPr>
              <a:t>Unshared</a:t>
            </a:r>
          </a:p>
        </p:txBody>
      </p:sp>
      <p:sp>
        <p:nvSpPr>
          <p:cNvPr id="335878" name="Text Box 6"/>
          <p:cNvSpPr txBox="1">
            <a:spLocks noChangeArrowheads="1"/>
          </p:cNvSpPr>
          <p:nvPr/>
        </p:nvSpPr>
        <p:spPr bwMode="auto">
          <a:xfrm>
            <a:off x="3311525" y="3275013"/>
            <a:ext cx="1057275"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Arial"/>
                <a:ea typeface="+mn-ea"/>
                <a:cs typeface="Arial"/>
              </a:rPr>
              <a:t>25%</a:t>
            </a:r>
          </a:p>
          <a:p>
            <a:pPr algn="ctr">
              <a:defRPr/>
            </a:pPr>
            <a:r>
              <a:rPr lang="en-US" sz="2000" dirty="0">
                <a:latin typeface="Arial"/>
                <a:ea typeface="+mn-ea"/>
                <a:cs typeface="Arial"/>
              </a:rPr>
              <a:t>Shared</a:t>
            </a:r>
          </a:p>
        </p:txBody>
      </p:sp>
      <p:sp>
        <p:nvSpPr>
          <p:cNvPr id="335911" name="Text Box 39"/>
          <p:cNvSpPr txBox="1">
            <a:spLocks noChangeArrowheads="1"/>
          </p:cNvSpPr>
          <p:nvPr/>
        </p:nvSpPr>
        <p:spPr bwMode="auto">
          <a:xfrm>
            <a:off x="268288" y="2643188"/>
            <a:ext cx="1152525"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Arial"/>
                <a:ea typeface="+mn-ea"/>
                <a:cs typeface="Arial"/>
              </a:rPr>
              <a:t>Coarse</a:t>
            </a:r>
          </a:p>
          <a:p>
            <a:pPr algn="ctr">
              <a:defRPr/>
            </a:pPr>
            <a:r>
              <a:rPr lang="en-US" sz="2000" dirty="0">
                <a:latin typeface="Arial"/>
                <a:ea typeface="+mn-ea"/>
                <a:cs typeface="Arial"/>
              </a:rPr>
              <a:t>Grained</a:t>
            </a:r>
          </a:p>
        </p:txBody>
      </p:sp>
      <p:sp>
        <p:nvSpPr>
          <p:cNvPr id="335937" name="Rectangle 65"/>
          <p:cNvSpPr>
            <a:spLocks noChangeArrowheads="1"/>
          </p:cNvSpPr>
          <p:nvPr/>
        </p:nvSpPr>
        <p:spPr bwMode="auto">
          <a:xfrm>
            <a:off x="5464175" y="4264025"/>
            <a:ext cx="1736725" cy="2232025"/>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Arial"/>
              <a:ea typeface="+mn-ea"/>
              <a:cs typeface="Arial"/>
            </a:endParaRPr>
          </a:p>
        </p:txBody>
      </p:sp>
      <p:sp>
        <p:nvSpPr>
          <p:cNvPr id="335938" name="Rectangle 66"/>
          <p:cNvSpPr>
            <a:spLocks noChangeArrowheads="1"/>
          </p:cNvSpPr>
          <p:nvPr/>
        </p:nvSpPr>
        <p:spPr bwMode="auto">
          <a:xfrm>
            <a:off x="5441950" y="3049588"/>
            <a:ext cx="1749425" cy="1008062"/>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Arial"/>
              <a:ea typeface="+mn-ea"/>
              <a:cs typeface="Arial"/>
            </a:endParaRPr>
          </a:p>
        </p:txBody>
      </p:sp>
      <p:sp>
        <p:nvSpPr>
          <p:cNvPr id="335964" name="Text Box 92"/>
          <p:cNvSpPr txBox="1">
            <a:spLocks noChangeArrowheads="1"/>
          </p:cNvSpPr>
          <p:nvPr/>
        </p:nvSpPr>
        <p:spPr bwMode="auto">
          <a:xfrm>
            <a:off x="4156075" y="2627313"/>
            <a:ext cx="1154113"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Arial"/>
                <a:ea typeface="+mn-ea"/>
                <a:cs typeface="Arial"/>
              </a:rPr>
              <a:t>Fine</a:t>
            </a:r>
          </a:p>
          <a:p>
            <a:pPr algn="ctr">
              <a:defRPr/>
            </a:pPr>
            <a:r>
              <a:rPr lang="en-US" sz="2000" dirty="0">
                <a:latin typeface="Arial"/>
                <a:ea typeface="+mn-ea"/>
                <a:cs typeface="Arial"/>
              </a:rPr>
              <a:t>Grained</a:t>
            </a:r>
          </a:p>
        </p:txBody>
      </p:sp>
      <p:sp>
        <p:nvSpPr>
          <p:cNvPr id="336047" name="Text Box 175"/>
          <p:cNvSpPr txBox="1">
            <a:spLocks noChangeArrowheads="1"/>
          </p:cNvSpPr>
          <p:nvPr/>
        </p:nvSpPr>
        <p:spPr bwMode="auto">
          <a:xfrm>
            <a:off x="5094288" y="1136650"/>
            <a:ext cx="3638550" cy="830263"/>
          </a:xfrm>
          <a:prstGeom prst="rect">
            <a:avLst/>
          </a:prstGeom>
          <a:noFill/>
          <a:ln w="28575">
            <a:noFill/>
            <a:miter lim="800000"/>
            <a:headEnd/>
            <a:tailEnd/>
          </a:ln>
          <a:effectLst/>
        </p:spPr>
        <p:txBody>
          <a:bodyPr anchor="ctr">
            <a:spAutoFit/>
          </a:bodyPr>
          <a:lstStyle/>
          <a:p>
            <a:pPr algn="ctr">
              <a:defRPr/>
            </a:pPr>
            <a:r>
              <a:rPr lang="en-US" sz="2400" dirty="0">
                <a:solidFill>
                  <a:srgbClr val="CC0000"/>
                </a:solidFill>
                <a:latin typeface="Arial"/>
                <a:ea typeface="+mn-ea"/>
                <a:cs typeface="Arial"/>
              </a:rPr>
              <a:t>Why fine-grained parallelism maters</a:t>
            </a:r>
          </a:p>
        </p:txBody>
      </p:sp>
      <p:sp>
        <p:nvSpPr>
          <p:cNvPr id="336048" name="Line 176"/>
          <p:cNvSpPr>
            <a:spLocks noChangeShapeType="1"/>
          </p:cNvSpPr>
          <p:nvPr/>
        </p:nvSpPr>
        <p:spPr bwMode="auto">
          <a:xfrm flipH="1">
            <a:off x="6429375" y="2025650"/>
            <a:ext cx="284163" cy="955675"/>
          </a:xfrm>
          <a:prstGeom prst="line">
            <a:avLst/>
          </a:prstGeom>
          <a:noFill/>
          <a:ln w="38100">
            <a:solidFill>
              <a:srgbClr val="CC0000"/>
            </a:solidFill>
            <a:round/>
            <a:headEnd/>
            <a:tailEnd type="triangle" w="med" len="med"/>
          </a:ln>
          <a:effectLst/>
        </p:spPr>
        <p:txBody>
          <a:bodyPr wrap="none" anchor="ctr"/>
          <a:lstStyle/>
          <a:p>
            <a:pPr algn="ctr">
              <a:defRPr/>
            </a:pPr>
            <a:endParaRPr lang="en-US">
              <a:latin typeface="Arial"/>
              <a:ea typeface="+mn-ea"/>
              <a:cs typeface="Arial"/>
            </a:endParaRPr>
          </a:p>
        </p:txBody>
      </p:sp>
      <p:sp>
        <p:nvSpPr>
          <p:cNvPr id="336049" name="Text Box 177"/>
          <p:cNvSpPr txBox="1">
            <a:spLocks noChangeArrowheads="1"/>
          </p:cNvSpPr>
          <p:nvPr/>
        </p:nvSpPr>
        <p:spPr bwMode="auto">
          <a:xfrm>
            <a:off x="7273925" y="4867275"/>
            <a:ext cx="1366838"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Arial"/>
                <a:ea typeface="+mn-ea"/>
                <a:cs typeface="Arial"/>
              </a:rPr>
              <a:t>75%</a:t>
            </a:r>
          </a:p>
          <a:p>
            <a:pPr algn="ctr">
              <a:defRPr/>
            </a:pPr>
            <a:r>
              <a:rPr lang="en-US" sz="2000" dirty="0">
                <a:latin typeface="Arial"/>
                <a:ea typeface="+mn-ea"/>
                <a:cs typeface="Arial"/>
              </a:rPr>
              <a:t>Unshared</a:t>
            </a:r>
          </a:p>
        </p:txBody>
      </p:sp>
      <p:sp>
        <p:nvSpPr>
          <p:cNvPr id="336050" name="Text Box 178"/>
          <p:cNvSpPr txBox="1">
            <a:spLocks noChangeArrowheads="1"/>
          </p:cNvSpPr>
          <p:nvPr/>
        </p:nvSpPr>
        <p:spPr bwMode="auto">
          <a:xfrm>
            <a:off x="7294563" y="3246438"/>
            <a:ext cx="1057275" cy="706437"/>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Arial"/>
                <a:ea typeface="+mn-ea"/>
                <a:cs typeface="Arial"/>
              </a:rPr>
              <a:t>25%</a:t>
            </a:r>
          </a:p>
          <a:p>
            <a:pPr algn="ctr">
              <a:defRPr/>
            </a:pPr>
            <a:r>
              <a:rPr lang="en-US" sz="2000" dirty="0">
                <a:latin typeface="Arial"/>
                <a:ea typeface="+mn-ea"/>
                <a:cs typeface="Arial"/>
              </a:rPr>
              <a:t>Shared</a:t>
            </a:r>
          </a:p>
        </p:txBody>
      </p:sp>
      <p:grpSp>
        <p:nvGrpSpPr>
          <p:cNvPr id="357390" name="Group 24"/>
          <p:cNvGrpSpPr>
            <a:grpSpLocks/>
          </p:cNvGrpSpPr>
          <p:nvPr/>
        </p:nvGrpSpPr>
        <p:grpSpPr bwMode="auto">
          <a:xfrm>
            <a:off x="1524000" y="3200400"/>
            <a:ext cx="204788" cy="298450"/>
            <a:chOff x="2208" y="1920"/>
            <a:chExt cx="1152" cy="1680"/>
          </a:xfrm>
        </p:grpSpPr>
        <p:sp>
          <p:nvSpPr>
            <p:cNvPr id="357589" name="Oval 25"/>
            <p:cNvSpPr>
              <a:spLocks noChangeArrowheads="1"/>
            </p:cNvSpPr>
            <p:nvPr/>
          </p:nvSpPr>
          <p:spPr bwMode="auto">
            <a:xfrm>
              <a:off x="2208" y="2448"/>
              <a:ext cx="1152" cy="1152"/>
            </a:xfrm>
            <a:prstGeom prst="ellipse">
              <a:avLst/>
            </a:prstGeom>
            <a:solidFill>
              <a:schemeClr val="tx1"/>
            </a:solidFill>
            <a:ln w="9525">
              <a:solidFill>
                <a:schemeClr val="tx1"/>
              </a:solidFill>
              <a:round/>
              <a:headEnd/>
              <a:tailEnd/>
            </a:ln>
          </p:spPr>
          <p:txBody>
            <a:bodyPr wrap="none" anchor="ctr"/>
            <a:lstStyle/>
            <a:p>
              <a:endParaRPr lang="en-US">
                <a:latin typeface="Arial" charset="0"/>
                <a:cs typeface="Arial" charset="0"/>
              </a:endParaRPr>
            </a:p>
          </p:txBody>
        </p:sp>
        <p:sp>
          <p:nvSpPr>
            <p:cNvPr id="357590" name="Oval 26"/>
            <p:cNvSpPr>
              <a:spLocks noChangeArrowheads="1"/>
            </p:cNvSpPr>
            <p:nvPr/>
          </p:nvSpPr>
          <p:spPr bwMode="auto">
            <a:xfrm>
              <a:off x="2640" y="2688"/>
              <a:ext cx="288" cy="288"/>
            </a:xfrm>
            <a:prstGeom prst="ellipse">
              <a:avLst/>
            </a:prstGeom>
            <a:solidFill>
              <a:schemeClr val="bg1"/>
            </a:solidFill>
            <a:ln w="9525">
              <a:solidFill>
                <a:schemeClr val="tx1"/>
              </a:solidFill>
              <a:round/>
              <a:headEnd/>
              <a:tailEnd/>
            </a:ln>
          </p:spPr>
          <p:txBody>
            <a:bodyPr wrap="none" anchor="ctr"/>
            <a:lstStyle/>
            <a:p>
              <a:endParaRPr lang="en-US">
                <a:latin typeface="Arial" charset="0"/>
                <a:cs typeface="Arial" charset="0"/>
              </a:endParaRPr>
            </a:p>
          </p:txBody>
        </p:sp>
        <p:sp>
          <p:nvSpPr>
            <p:cNvPr id="35759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latin typeface="Arial" pitchFamily="34" charset="0"/>
              </a:endParaRPr>
            </a:p>
          </p:txBody>
        </p:sp>
        <p:sp>
          <p:nvSpPr>
            <p:cNvPr id="357592" name="AutoShape 2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w="9525">
              <a:solidFill>
                <a:schemeClr val="tx1"/>
              </a:solidFill>
              <a:miter lim="800000"/>
              <a:headEnd/>
              <a:tailEnd/>
            </a:ln>
          </p:spPr>
          <p:txBody>
            <a:bodyPr wrap="none" anchor="ctr"/>
            <a:lstStyle/>
            <a:p>
              <a:endParaRPr lang="en-US" dirty="0">
                <a:latin typeface="Arial" pitchFamily="34" charset="0"/>
              </a:endParaRPr>
            </a:p>
          </p:txBody>
        </p:sp>
      </p:grpSp>
      <p:grpSp>
        <p:nvGrpSpPr>
          <p:cNvPr id="357391" name="Group 24"/>
          <p:cNvGrpSpPr>
            <a:grpSpLocks/>
          </p:cNvGrpSpPr>
          <p:nvPr/>
        </p:nvGrpSpPr>
        <p:grpSpPr bwMode="auto">
          <a:xfrm>
            <a:off x="5486400" y="3124200"/>
            <a:ext cx="204788" cy="298450"/>
            <a:chOff x="2208" y="1920"/>
            <a:chExt cx="1152" cy="1680"/>
          </a:xfrm>
        </p:grpSpPr>
        <p:sp>
          <p:nvSpPr>
            <p:cNvPr id="357585" name="Oval 25"/>
            <p:cNvSpPr>
              <a:spLocks noChangeArrowheads="1"/>
            </p:cNvSpPr>
            <p:nvPr/>
          </p:nvSpPr>
          <p:spPr bwMode="auto">
            <a:xfrm>
              <a:off x="2208" y="2448"/>
              <a:ext cx="1152" cy="1152"/>
            </a:xfrm>
            <a:prstGeom prst="ellipse">
              <a:avLst/>
            </a:prstGeom>
            <a:solidFill>
              <a:schemeClr val="tx1"/>
            </a:solidFill>
            <a:ln w="9525">
              <a:solidFill>
                <a:schemeClr val="tx1"/>
              </a:solidFill>
              <a:round/>
              <a:headEnd/>
              <a:tailEnd/>
            </a:ln>
          </p:spPr>
          <p:txBody>
            <a:bodyPr wrap="none" anchor="ctr"/>
            <a:lstStyle/>
            <a:p>
              <a:endParaRPr lang="en-US">
                <a:latin typeface="Arial" charset="0"/>
                <a:cs typeface="Arial" charset="0"/>
              </a:endParaRPr>
            </a:p>
          </p:txBody>
        </p:sp>
        <p:sp>
          <p:nvSpPr>
            <p:cNvPr id="357586" name="Oval 26"/>
            <p:cNvSpPr>
              <a:spLocks noChangeArrowheads="1"/>
            </p:cNvSpPr>
            <p:nvPr/>
          </p:nvSpPr>
          <p:spPr bwMode="auto">
            <a:xfrm>
              <a:off x="2640" y="2688"/>
              <a:ext cx="288" cy="288"/>
            </a:xfrm>
            <a:prstGeom prst="ellipse">
              <a:avLst/>
            </a:prstGeom>
            <a:solidFill>
              <a:schemeClr val="bg1"/>
            </a:solidFill>
            <a:ln w="9525">
              <a:solidFill>
                <a:schemeClr val="tx1"/>
              </a:solidFill>
              <a:round/>
              <a:headEnd/>
              <a:tailEnd/>
            </a:ln>
          </p:spPr>
          <p:txBody>
            <a:bodyPr wrap="none" anchor="ctr"/>
            <a:lstStyle/>
            <a:p>
              <a:endParaRPr lang="en-US">
                <a:latin typeface="Arial" charset="0"/>
                <a:cs typeface="Arial" charset="0"/>
              </a:endParaRPr>
            </a:p>
          </p:txBody>
        </p:sp>
        <p:sp>
          <p:nvSpPr>
            <p:cNvPr id="357587"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latin typeface="Arial" pitchFamily="34" charset="0"/>
              </a:endParaRPr>
            </a:p>
          </p:txBody>
        </p:sp>
        <p:sp>
          <p:nvSpPr>
            <p:cNvPr id="357588" name="AutoShape 2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w="9525">
              <a:solidFill>
                <a:schemeClr val="tx1"/>
              </a:solidFill>
              <a:miter lim="800000"/>
              <a:headEnd/>
              <a:tailEnd/>
            </a:ln>
          </p:spPr>
          <p:txBody>
            <a:bodyPr wrap="none" anchor="ctr"/>
            <a:lstStyle/>
            <a:p>
              <a:endParaRPr lang="en-US" dirty="0">
                <a:latin typeface="Arial" pitchFamily="34" charset="0"/>
              </a:endParaRPr>
            </a:p>
          </p:txBody>
        </p:sp>
      </p:grpSp>
      <p:grpSp>
        <p:nvGrpSpPr>
          <p:cNvPr id="357392" name="Group 24"/>
          <p:cNvGrpSpPr>
            <a:grpSpLocks/>
          </p:cNvGrpSpPr>
          <p:nvPr/>
        </p:nvGrpSpPr>
        <p:grpSpPr bwMode="auto">
          <a:xfrm>
            <a:off x="6489700" y="3005138"/>
            <a:ext cx="204788" cy="298450"/>
            <a:chOff x="2208" y="1920"/>
            <a:chExt cx="1152" cy="1680"/>
          </a:xfrm>
        </p:grpSpPr>
        <p:sp>
          <p:nvSpPr>
            <p:cNvPr id="357581" name="Oval 25"/>
            <p:cNvSpPr>
              <a:spLocks noChangeArrowheads="1"/>
            </p:cNvSpPr>
            <p:nvPr/>
          </p:nvSpPr>
          <p:spPr bwMode="auto">
            <a:xfrm>
              <a:off x="2208" y="2448"/>
              <a:ext cx="1152" cy="1152"/>
            </a:xfrm>
            <a:prstGeom prst="ellipse">
              <a:avLst/>
            </a:prstGeom>
            <a:solidFill>
              <a:schemeClr val="tx1"/>
            </a:solidFill>
            <a:ln w="9525">
              <a:solidFill>
                <a:schemeClr val="tx1"/>
              </a:solidFill>
              <a:round/>
              <a:headEnd/>
              <a:tailEnd/>
            </a:ln>
          </p:spPr>
          <p:txBody>
            <a:bodyPr wrap="none" anchor="ctr"/>
            <a:lstStyle/>
            <a:p>
              <a:endParaRPr lang="en-US">
                <a:latin typeface="Arial" charset="0"/>
                <a:cs typeface="Arial" charset="0"/>
              </a:endParaRPr>
            </a:p>
          </p:txBody>
        </p:sp>
        <p:sp>
          <p:nvSpPr>
            <p:cNvPr id="357582" name="Oval 26"/>
            <p:cNvSpPr>
              <a:spLocks noChangeArrowheads="1"/>
            </p:cNvSpPr>
            <p:nvPr/>
          </p:nvSpPr>
          <p:spPr bwMode="auto">
            <a:xfrm>
              <a:off x="2640" y="2688"/>
              <a:ext cx="288" cy="288"/>
            </a:xfrm>
            <a:prstGeom prst="ellipse">
              <a:avLst/>
            </a:prstGeom>
            <a:solidFill>
              <a:schemeClr val="bg1"/>
            </a:solidFill>
            <a:ln w="9525">
              <a:solidFill>
                <a:schemeClr val="tx1"/>
              </a:solidFill>
              <a:round/>
              <a:headEnd/>
              <a:tailEnd/>
            </a:ln>
          </p:spPr>
          <p:txBody>
            <a:bodyPr wrap="none" anchor="ctr"/>
            <a:lstStyle/>
            <a:p>
              <a:endParaRPr lang="en-US">
                <a:latin typeface="Arial" charset="0"/>
                <a:cs typeface="Arial" charset="0"/>
              </a:endParaRPr>
            </a:p>
          </p:txBody>
        </p:sp>
        <p:sp>
          <p:nvSpPr>
            <p:cNvPr id="357583"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latin typeface="Arial" pitchFamily="34" charset="0"/>
              </a:endParaRPr>
            </a:p>
          </p:txBody>
        </p:sp>
        <p:sp>
          <p:nvSpPr>
            <p:cNvPr id="357584" name="AutoShape 2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w="9525">
              <a:solidFill>
                <a:schemeClr val="tx1"/>
              </a:solidFill>
              <a:miter lim="800000"/>
              <a:headEnd/>
              <a:tailEnd/>
            </a:ln>
          </p:spPr>
          <p:txBody>
            <a:bodyPr wrap="none" anchor="ctr"/>
            <a:lstStyle/>
            <a:p>
              <a:endParaRPr lang="en-US" dirty="0">
                <a:latin typeface="Arial" pitchFamily="34" charset="0"/>
              </a:endParaRPr>
            </a:p>
          </p:txBody>
        </p:sp>
      </p:grpSp>
      <p:grpSp>
        <p:nvGrpSpPr>
          <p:cNvPr id="357393" name="Group 13"/>
          <p:cNvGrpSpPr>
            <a:grpSpLocks/>
          </p:cNvGrpSpPr>
          <p:nvPr/>
        </p:nvGrpSpPr>
        <p:grpSpPr bwMode="auto">
          <a:xfrm flipH="1">
            <a:off x="1905000" y="3265488"/>
            <a:ext cx="788988" cy="706437"/>
            <a:chOff x="864" y="1968"/>
            <a:chExt cx="912" cy="816"/>
          </a:xfrm>
        </p:grpSpPr>
        <p:sp>
          <p:nvSpPr>
            <p:cNvPr id="357570"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71"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72"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73"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74"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75"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76"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77"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78"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79"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80"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57394" name="Group 13"/>
          <p:cNvGrpSpPr>
            <a:grpSpLocks/>
          </p:cNvGrpSpPr>
          <p:nvPr/>
        </p:nvGrpSpPr>
        <p:grpSpPr bwMode="auto">
          <a:xfrm flipH="1">
            <a:off x="6686550" y="3070225"/>
            <a:ext cx="790575" cy="706438"/>
            <a:chOff x="864" y="1968"/>
            <a:chExt cx="912" cy="816"/>
          </a:xfrm>
        </p:grpSpPr>
        <p:sp>
          <p:nvSpPr>
            <p:cNvPr id="357559"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60"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61"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62"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63"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64"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65"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66"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67"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68"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69"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57395" name="Group 24"/>
          <p:cNvGrpSpPr>
            <a:grpSpLocks/>
          </p:cNvGrpSpPr>
          <p:nvPr/>
        </p:nvGrpSpPr>
        <p:grpSpPr bwMode="auto">
          <a:xfrm>
            <a:off x="6208713" y="3908425"/>
            <a:ext cx="204787" cy="298450"/>
            <a:chOff x="2208" y="1920"/>
            <a:chExt cx="1152" cy="1680"/>
          </a:xfrm>
        </p:grpSpPr>
        <p:sp>
          <p:nvSpPr>
            <p:cNvPr id="357555" name="Oval 25"/>
            <p:cNvSpPr>
              <a:spLocks noChangeArrowheads="1"/>
            </p:cNvSpPr>
            <p:nvPr/>
          </p:nvSpPr>
          <p:spPr bwMode="auto">
            <a:xfrm>
              <a:off x="2208" y="2448"/>
              <a:ext cx="1152" cy="1152"/>
            </a:xfrm>
            <a:prstGeom prst="ellipse">
              <a:avLst/>
            </a:prstGeom>
            <a:solidFill>
              <a:schemeClr val="tx1"/>
            </a:solidFill>
            <a:ln w="9525">
              <a:solidFill>
                <a:schemeClr val="tx1"/>
              </a:solidFill>
              <a:round/>
              <a:headEnd/>
              <a:tailEnd/>
            </a:ln>
          </p:spPr>
          <p:txBody>
            <a:bodyPr wrap="none" anchor="ctr"/>
            <a:lstStyle/>
            <a:p>
              <a:endParaRPr lang="en-US">
                <a:latin typeface="Arial" charset="0"/>
                <a:cs typeface="Arial" charset="0"/>
              </a:endParaRPr>
            </a:p>
          </p:txBody>
        </p:sp>
        <p:sp>
          <p:nvSpPr>
            <p:cNvPr id="357556" name="Oval 26"/>
            <p:cNvSpPr>
              <a:spLocks noChangeArrowheads="1"/>
            </p:cNvSpPr>
            <p:nvPr/>
          </p:nvSpPr>
          <p:spPr bwMode="auto">
            <a:xfrm>
              <a:off x="2640" y="2688"/>
              <a:ext cx="288" cy="288"/>
            </a:xfrm>
            <a:prstGeom prst="ellipse">
              <a:avLst/>
            </a:prstGeom>
            <a:solidFill>
              <a:schemeClr val="bg1"/>
            </a:solidFill>
            <a:ln w="9525">
              <a:solidFill>
                <a:schemeClr val="tx1"/>
              </a:solidFill>
              <a:round/>
              <a:headEnd/>
              <a:tailEnd/>
            </a:ln>
          </p:spPr>
          <p:txBody>
            <a:bodyPr wrap="none" anchor="ctr"/>
            <a:lstStyle/>
            <a:p>
              <a:endParaRPr lang="en-US">
                <a:latin typeface="Arial" charset="0"/>
                <a:cs typeface="Arial" charset="0"/>
              </a:endParaRPr>
            </a:p>
          </p:txBody>
        </p:sp>
        <p:sp>
          <p:nvSpPr>
            <p:cNvPr id="357557"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latin typeface="Arial" pitchFamily="34" charset="0"/>
              </a:endParaRPr>
            </a:p>
          </p:txBody>
        </p:sp>
        <p:sp>
          <p:nvSpPr>
            <p:cNvPr id="357558" name="AutoShape 2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w="9525">
              <a:solidFill>
                <a:schemeClr val="tx1"/>
              </a:solidFill>
              <a:miter lim="800000"/>
              <a:headEnd/>
              <a:tailEnd/>
            </a:ln>
          </p:spPr>
          <p:txBody>
            <a:bodyPr wrap="none" anchor="ctr"/>
            <a:lstStyle/>
            <a:p>
              <a:endParaRPr lang="en-US" dirty="0">
                <a:latin typeface="Arial" pitchFamily="34" charset="0"/>
              </a:endParaRPr>
            </a:p>
          </p:txBody>
        </p:sp>
      </p:grpSp>
      <p:grpSp>
        <p:nvGrpSpPr>
          <p:cNvPr id="357396" name="Group 13"/>
          <p:cNvGrpSpPr>
            <a:grpSpLocks/>
          </p:cNvGrpSpPr>
          <p:nvPr/>
        </p:nvGrpSpPr>
        <p:grpSpPr bwMode="auto">
          <a:xfrm flipH="1">
            <a:off x="5640388" y="3281363"/>
            <a:ext cx="788987" cy="704850"/>
            <a:chOff x="864" y="1968"/>
            <a:chExt cx="912" cy="816"/>
          </a:xfrm>
        </p:grpSpPr>
        <p:sp>
          <p:nvSpPr>
            <p:cNvPr id="357544"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45"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46"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47"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48"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49"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50"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51"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52"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53"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54"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57397" name="Group 13"/>
          <p:cNvGrpSpPr>
            <a:grpSpLocks/>
          </p:cNvGrpSpPr>
          <p:nvPr/>
        </p:nvGrpSpPr>
        <p:grpSpPr bwMode="auto">
          <a:xfrm flipH="1">
            <a:off x="6540500" y="3651250"/>
            <a:ext cx="788988" cy="706438"/>
            <a:chOff x="864" y="1968"/>
            <a:chExt cx="912" cy="816"/>
          </a:xfrm>
        </p:grpSpPr>
        <p:sp>
          <p:nvSpPr>
            <p:cNvPr id="357533"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34"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35"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36"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37"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38"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39"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40"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41"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42"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43"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57398" name="Group 13"/>
          <p:cNvGrpSpPr>
            <a:grpSpLocks/>
          </p:cNvGrpSpPr>
          <p:nvPr/>
        </p:nvGrpSpPr>
        <p:grpSpPr bwMode="auto">
          <a:xfrm flipH="1">
            <a:off x="1468438" y="4524375"/>
            <a:ext cx="788987" cy="706438"/>
            <a:chOff x="864" y="1968"/>
            <a:chExt cx="912" cy="816"/>
          </a:xfrm>
        </p:grpSpPr>
        <p:sp>
          <p:nvSpPr>
            <p:cNvPr id="357522"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23"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24"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25"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26"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27"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28"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29"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30"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31"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32"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57399" name="Group 13"/>
          <p:cNvGrpSpPr>
            <a:grpSpLocks/>
          </p:cNvGrpSpPr>
          <p:nvPr/>
        </p:nvGrpSpPr>
        <p:grpSpPr bwMode="auto">
          <a:xfrm flipH="1">
            <a:off x="1468438" y="5486400"/>
            <a:ext cx="788987" cy="706438"/>
            <a:chOff x="864" y="1968"/>
            <a:chExt cx="912" cy="816"/>
          </a:xfrm>
        </p:grpSpPr>
        <p:sp>
          <p:nvSpPr>
            <p:cNvPr id="357511"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12"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13"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14"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15"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16"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17"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18"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19"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20"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21"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57400" name="Group 13"/>
          <p:cNvGrpSpPr>
            <a:grpSpLocks/>
          </p:cNvGrpSpPr>
          <p:nvPr/>
        </p:nvGrpSpPr>
        <p:grpSpPr bwMode="auto">
          <a:xfrm flipH="1">
            <a:off x="2259013" y="4572000"/>
            <a:ext cx="788987" cy="706438"/>
            <a:chOff x="864" y="1968"/>
            <a:chExt cx="912" cy="816"/>
          </a:xfrm>
        </p:grpSpPr>
        <p:sp>
          <p:nvSpPr>
            <p:cNvPr id="357500"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01"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02"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03"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04"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05"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06"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507"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08"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09"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510"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57401" name="Group 13"/>
          <p:cNvGrpSpPr>
            <a:grpSpLocks/>
          </p:cNvGrpSpPr>
          <p:nvPr/>
        </p:nvGrpSpPr>
        <p:grpSpPr bwMode="auto">
          <a:xfrm flipH="1">
            <a:off x="2259013" y="5535613"/>
            <a:ext cx="788987" cy="706437"/>
            <a:chOff x="864" y="1968"/>
            <a:chExt cx="912" cy="816"/>
          </a:xfrm>
        </p:grpSpPr>
        <p:sp>
          <p:nvSpPr>
            <p:cNvPr id="357489"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90"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91"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92"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93"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94"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95"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96"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97"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98"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99"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57402" name="Group 13"/>
          <p:cNvGrpSpPr>
            <a:grpSpLocks/>
          </p:cNvGrpSpPr>
          <p:nvPr/>
        </p:nvGrpSpPr>
        <p:grpSpPr bwMode="auto">
          <a:xfrm flipH="1">
            <a:off x="5565775" y="4475163"/>
            <a:ext cx="790575" cy="706437"/>
            <a:chOff x="864" y="1968"/>
            <a:chExt cx="912" cy="816"/>
          </a:xfrm>
        </p:grpSpPr>
        <p:sp>
          <p:nvSpPr>
            <p:cNvPr id="357478"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79"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80"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81"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82"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83"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84"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85"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86"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87"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88"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57403" name="Group 13"/>
          <p:cNvGrpSpPr>
            <a:grpSpLocks/>
          </p:cNvGrpSpPr>
          <p:nvPr/>
        </p:nvGrpSpPr>
        <p:grpSpPr bwMode="auto">
          <a:xfrm flipH="1">
            <a:off x="5565775" y="5438775"/>
            <a:ext cx="790575" cy="706438"/>
            <a:chOff x="864" y="1968"/>
            <a:chExt cx="912" cy="816"/>
          </a:xfrm>
        </p:grpSpPr>
        <p:sp>
          <p:nvSpPr>
            <p:cNvPr id="357467"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68"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69"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70"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71"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72"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73"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74"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75"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76"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77"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57404" name="Group 13"/>
          <p:cNvGrpSpPr>
            <a:grpSpLocks/>
          </p:cNvGrpSpPr>
          <p:nvPr/>
        </p:nvGrpSpPr>
        <p:grpSpPr bwMode="auto">
          <a:xfrm flipH="1">
            <a:off x="6356350" y="4522788"/>
            <a:ext cx="790575" cy="706437"/>
            <a:chOff x="864" y="1968"/>
            <a:chExt cx="912" cy="816"/>
          </a:xfrm>
        </p:grpSpPr>
        <p:sp>
          <p:nvSpPr>
            <p:cNvPr id="357456"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57"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58"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59"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60"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61"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62"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63"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64"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65"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66"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57405" name="Group 13"/>
          <p:cNvGrpSpPr>
            <a:grpSpLocks/>
          </p:cNvGrpSpPr>
          <p:nvPr/>
        </p:nvGrpSpPr>
        <p:grpSpPr bwMode="auto">
          <a:xfrm flipH="1">
            <a:off x="6356350" y="5486400"/>
            <a:ext cx="790575" cy="706438"/>
            <a:chOff x="864" y="1968"/>
            <a:chExt cx="912" cy="816"/>
          </a:xfrm>
        </p:grpSpPr>
        <p:sp>
          <p:nvSpPr>
            <p:cNvPr id="357445"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46"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47"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48"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49"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50"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51"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52"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53"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54"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55"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57406" name="Group 13"/>
          <p:cNvGrpSpPr>
            <a:grpSpLocks/>
          </p:cNvGrpSpPr>
          <p:nvPr/>
        </p:nvGrpSpPr>
        <p:grpSpPr bwMode="auto">
          <a:xfrm flipH="1">
            <a:off x="1981200" y="2130425"/>
            <a:ext cx="788988" cy="704850"/>
            <a:chOff x="864" y="1968"/>
            <a:chExt cx="912" cy="816"/>
          </a:xfrm>
        </p:grpSpPr>
        <p:sp>
          <p:nvSpPr>
            <p:cNvPr id="357434"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35"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36"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37"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38"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39"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40"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41"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42"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43"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44"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57407" name="Group 13"/>
          <p:cNvGrpSpPr>
            <a:grpSpLocks/>
          </p:cNvGrpSpPr>
          <p:nvPr/>
        </p:nvGrpSpPr>
        <p:grpSpPr bwMode="auto">
          <a:xfrm flipH="1">
            <a:off x="2765425" y="1817688"/>
            <a:ext cx="788988" cy="706437"/>
            <a:chOff x="864" y="1968"/>
            <a:chExt cx="912" cy="816"/>
          </a:xfrm>
        </p:grpSpPr>
        <p:sp>
          <p:nvSpPr>
            <p:cNvPr id="357423"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24"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25"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26"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27"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28"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29"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30"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31"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32"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33"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57408" name="Group 13"/>
          <p:cNvGrpSpPr>
            <a:grpSpLocks/>
          </p:cNvGrpSpPr>
          <p:nvPr/>
        </p:nvGrpSpPr>
        <p:grpSpPr bwMode="auto">
          <a:xfrm flipH="1">
            <a:off x="3630613" y="1403350"/>
            <a:ext cx="788987" cy="704850"/>
            <a:chOff x="864" y="1968"/>
            <a:chExt cx="912" cy="816"/>
          </a:xfrm>
        </p:grpSpPr>
        <p:sp>
          <p:nvSpPr>
            <p:cNvPr id="357412"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13"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14"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15"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16"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17"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18"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57419"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20"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21"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57422"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18" name="Rounded Rectangular Callout 217"/>
          <p:cNvSpPr/>
          <p:nvPr/>
        </p:nvSpPr>
        <p:spPr>
          <a:xfrm>
            <a:off x="1187449" y="1444625"/>
            <a:ext cx="1069613" cy="557213"/>
          </a:xfrm>
          <a:prstGeom prst="wedgeRoundRectCallout">
            <a:avLst>
              <a:gd name="adj1" fmla="val 55280"/>
              <a:gd name="adj2" fmla="val 83317"/>
              <a:gd name="adj3" fmla="val 16667"/>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FF0000"/>
                </a:solidFill>
                <a:latin typeface="Arial" pitchFamily="34" charset="0"/>
              </a:rPr>
              <a:t>Honk!</a:t>
            </a:r>
          </a:p>
        </p:txBody>
      </p:sp>
      <p:sp>
        <p:nvSpPr>
          <p:cNvPr id="219" name="Rounded Rectangular Callout 218"/>
          <p:cNvSpPr/>
          <p:nvPr/>
        </p:nvSpPr>
        <p:spPr>
          <a:xfrm>
            <a:off x="1892300" y="1158875"/>
            <a:ext cx="1128692" cy="558800"/>
          </a:xfrm>
          <a:prstGeom prst="wedgeRoundRectCallout">
            <a:avLst>
              <a:gd name="adj1" fmla="val 55280"/>
              <a:gd name="adj2" fmla="val 83317"/>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FF0000"/>
                </a:solidFill>
                <a:latin typeface="Arial" pitchFamily="34" charset="0"/>
              </a:rPr>
              <a:t>Honk!</a:t>
            </a:r>
          </a:p>
        </p:txBody>
      </p:sp>
      <p:sp>
        <p:nvSpPr>
          <p:cNvPr id="220" name="Rounded Rectangular Callout 219"/>
          <p:cNvSpPr/>
          <p:nvPr/>
        </p:nvSpPr>
        <p:spPr>
          <a:xfrm>
            <a:off x="2595563" y="874713"/>
            <a:ext cx="1062037" cy="557212"/>
          </a:xfrm>
          <a:prstGeom prst="wedgeRoundRectCallout">
            <a:avLst>
              <a:gd name="adj1" fmla="val 55280"/>
              <a:gd name="adj2" fmla="val 83317"/>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FF0000"/>
                </a:solidFill>
                <a:latin typeface="Arial" pitchFamily="34" charset="0"/>
              </a:rPr>
              <a:t>Honk!</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6963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CC092B2-6972-EF4E-8F76-479FBB4B2740}" type="slidenum">
              <a:rPr lang="ar-SA" sz="1400" b="0">
                <a:solidFill>
                  <a:schemeClr val="tx1"/>
                </a:solidFill>
                <a:latin typeface="Arial" charset="0"/>
                <a:cs typeface="Arial" charset="0"/>
              </a:rPr>
              <a:pPr/>
              <a:t>30</a:t>
            </a:fld>
            <a:endParaRPr lang="en-US" sz="1400" b="0">
              <a:solidFill>
                <a:schemeClr val="tx1"/>
              </a:solidFill>
              <a:latin typeface="Arial" charset="0"/>
              <a:cs typeface="Arial" charset="0"/>
            </a:endParaRPr>
          </a:p>
        </p:txBody>
      </p:sp>
      <p:pic>
        <p:nvPicPr>
          <p:cNvPr id="69635" name="Picture 13"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Rectangle 2"/>
          <p:cNvSpPr>
            <a:spLocks noGrp="1" noChangeArrowheads="1"/>
          </p:cNvSpPr>
          <p:nvPr>
            <p:ph type="title"/>
          </p:nvPr>
        </p:nvSpPr>
        <p:spPr/>
        <p:txBody>
          <a:bodyPr/>
          <a:lstStyle/>
          <a:p>
            <a:r>
              <a:rPr lang="en-US">
                <a:latin typeface="Arial" charset="0"/>
              </a:rPr>
              <a:t>Locks (Mutual Exclusion)</a:t>
            </a:r>
          </a:p>
        </p:txBody>
      </p:sp>
      <p:sp>
        <p:nvSpPr>
          <p:cNvPr id="69637" name="Text Box 3"/>
          <p:cNvSpPr txBox="1">
            <a:spLocks noChangeArrowheads="1"/>
          </p:cNvSpPr>
          <p:nvPr/>
        </p:nvSpPr>
        <p:spPr bwMode="auto">
          <a:xfrm>
            <a:off x="849313" y="2209800"/>
            <a:ext cx="7445375" cy="21971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400">
                <a:solidFill>
                  <a:schemeClr val="tx1"/>
                </a:solidFill>
                <a:latin typeface="Courier New" charset="0"/>
                <a:cs typeface="Courier New" charset="0"/>
              </a:rPr>
              <a:t>public interface </a:t>
            </a:r>
            <a:r>
              <a:rPr lang="en-US" sz="2400">
                <a:solidFill>
                  <a:srgbClr val="6666FF"/>
                </a:solidFill>
                <a:latin typeface="Courier New" charset="0"/>
                <a:cs typeface="Courier New" charset="0"/>
              </a:rPr>
              <a:t>Lock {</a:t>
            </a:r>
          </a:p>
          <a:p>
            <a:pPr eaLnBrk="1" hangingPunct="1">
              <a:lnSpc>
                <a:spcPct val="70000"/>
              </a:lnSpc>
              <a:spcBef>
                <a:spcPct val="30000"/>
              </a:spcBef>
            </a:pPr>
            <a:endParaRPr lang="en-US" sz="2400">
              <a:solidFill>
                <a:schemeClr val="tx1"/>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public void </a:t>
            </a:r>
            <a:r>
              <a:rPr lang="en-US" sz="2400">
                <a:solidFill>
                  <a:srgbClr val="0066FF"/>
                </a:solidFill>
                <a:latin typeface="Courier New" charset="0"/>
                <a:cs typeface="Courier New" charset="0"/>
              </a:rPr>
              <a:t>lock();</a:t>
            </a:r>
          </a:p>
          <a:p>
            <a:pPr eaLnBrk="1" hangingPunct="1">
              <a:lnSpc>
                <a:spcPct val="70000"/>
              </a:lnSpc>
              <a:spcBef>
                <a:spcPct val="30000"/>
              </a:spcBef>
            </a:pPr>
            <a:endParaRPr lang="en-US" sz="2400">
              <a:solidFill>
                <a:schemeClr val="tx1"/>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public void </a:t>
            </a:r>
            <a:r>
              <a:rPr lang="en-US" sz="2400">
                <a:solidFill>
                  <a:srgbClr val="6666FF"/>
                </a:solidFill>
                <a:latin typeface="Courier New" charset="0"/>
                <a:cs typeface="Courier New" charset="0"/>
              </a:rPr>
              <a:t>unlock();</a:t>
            </a:r>
          </a:p>
          <a:p>
            <a:pPr eaLnBrk="1" hangingPunct="1">
              <a:lnSpc>
                <a:spcPct val="70000"/>
              </a:lnSpc>
              <a:spcBef>
                <a:spcPct val="30000"/>
              </a:spcBef>
            </a:pPr>
            <a:r>
              <a:rPr lang="en-US" sz="2400">
                <a:solidFill>
                  <a:schemeClr val="accent2"/>
                </a:solidFill>
                <a:latin typeface="Courier New" charset="0"/>
                <a:cs typeface="Courier New" charset="0"/>
              </a:rPr>
              <a:t>}</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7168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7001EFC-F8C2-9A48-AF3A-57FEB4A56587}" type="slidenum">
              <a:rPr lang="ar-SA" sz="1400" b="0">
                <a:solidFill>
                  <a:schemeClr val="tx1"/>
                </a:solidFill>
                <a:latin typeface="Arial" charset="0"/>
                <a:cs typeface="Arial" charset="0"/>
              </a:rPr>
              <a:pPr/>
              <a:t>31</a:t>
            </a:fld>
            <a:endParaRPr lang="en-US" sz="1400" b="0">
              <a:solidFill>
                <a:schemeClr val="tx1"/>
              </a:solidFill>
              <a:latin typeface="Arial" charset="0"/>
              <a:cs typeface="Arial" charset="0"/>
            </a:endParaRPr>
          </a:p>
        </p:txBody>
      </p:sp>
      <p:pic>
        <p:nvPicPr>
          <p:cNvPr id="71683"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2"/>
          <p:cNvSpPr>
            <a:spLocks noGrp="1" noChangeArrowheads="1"/>
          </p:cNvSpPr>
          <p:nvPr>
            <p:ph type="title"/>
          </p:nvPr>
        </p:nvSpPr>
        <p:spPr/>
        <p:txBody>
          <a:bodyPr/>
          <a:lstStyle/>
          <a:p>
            <a:r>
              <a:rPr lang="en-US">
                <a:latin typeface="Arial" charset="0"/>
              </a:rPr>
              <a:t>Locks (Mutual Exclusion)</a:t>
            </a:r>
          </a:p>
        </p:txBody>
      </p:sp>
      <p:sp>
        <p:nvSpPr>
          <p:cNvPr id="71685" name="Text Box 3"/>
          <p:cNvSpPr txBox="1">
            <a:spLocks noChangeArrowheads="1"/>
          </p:cNvSpPr>
          <p:nvPr/>
        </p:nvSpPr>
        <p:spPr bwMode="auto">
          <a:xfrm>
            <a:off x="849313" y="2209800"/>
            <a:ext cx="7445375" cy="23828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400">
                <a:solidFill>
                  <a:schemeClr val="folHlink"/>
                </a:solidFill>
                <a:latin typeface="Courier New" charset="0"/>
                <a:cs typeface="Courier New" charset="0"/>
              </a:rPr>
              <a:t>public interface Lock {</a:t>
            </a:r>
            <a:endParaRPr lang="en-US" sz="2400">
              <a:solidFill>
                <a:srgbClr val="6666FF"/>
              </a:solidFill>
              <a:latin typeface="Courier New" charset="0"/>
            </a:endParaRPr>
          </a:p>
          <a:p>
            <a:pPr eaLnBrk="1" hangingPunct="1">
              <a:lnSpc>
                <a:spcPct val="70000"/>
              </a:lnSpc>
              <a:spcBef>
                <a:spcPct val="30000"/>
              </a:spcBef>
            </a:pPr>
            <a:endParaRPr lang="en-US" sz="2400">
              <a:solidFill>
                <a:srgbClr val="6666FF"/>
              </a:solidFill>
              <a:latin typeface="Courier New" charset="0"/>
            </a:endParaRPr>
          </a:p>
          <a:p>
            <a:pPr eaLnBrk="1" hangingPunct="1">
              <a:lnSpc>
                <a:spcPct val="70000"/>
              </a:lnSpc>
              <a:spcBef>
                <a:spcPct val="30000"/>
              </a:spcBef>
            </a:pPr>
            <a:endParaRPr lang="en-US" sz="1200">
              <a:solidFill>
                <a:schemeClr val="folHlink"/>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public void </a:t>
            </a:r>
            <a:r>
              <a:rPr lang="en-US" sz="2400">
                <a:solidFill>
                  <a:srgbClr val="0066FF"/>
                </a:solidFill>
                <a:latin typeface="Courier New" charset="0"/>
                <a:cs typeface="Courier New" charset="0"/>
              </a:rPr>
              <a:t>lock();</a:t>
            </a:r>
          </a:p>
          <a:p>
            <a:pPr eaLnBrk="1" hangingPunct="1">
              <a:lnSpc>
                <a:spcPct val="70000"/>
              </a:lnSpc>
              <a:spcBef>
                <a:spcPct val="30000"/>
              </a:spcBef>
            </a:pPr>
            <a:endParaRPr lang="en-US" sz="2400">
              <a:solidFill>
                <a:schemeClr val="tx1"/>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a:t>
            </a:r>
            <a:r>
              <a:rPr lang="en-US" sz="2400">
                <a:solidFill>
                  <a:schemeClr val="folHlink"/>
                </a:solidFill>
                <a:latin typeface="Courier New" charset="0"/>
                <a:cs typeface="Courier New" charset="0"/>
              </a:rPr>
              <a:t>public void unlock();</a:t>
            </a:r>
          </a:p>
          <a:p>
            <a:pPr eaLnBrk="1" hangingPunct="1">
              <a:lnSpc>
                <a:spcPct val="70000"/>
              </a:lnSpc>
              <a:spcBef>
                <a:spcPct val="30000"/>
              </a:spcBef>
            </a:pPr>
            <a:r>
              <a:rPr lang="en-US" sz="2400">
                <a:solidFill>
                  <a:schemeClr val="folHlink"/>
                </a:solidFill>
                <a:latin typeface="Courier New" charset="0"/>
                <a:cs typeface="Courier New" charset="0"/>
              </a:rPr>
              <a:t>}</a:t>
            </a:r>
          </a:p>
        </p:txBody>
      </p:sp>
      <p:sp>
        <p:nvSpPr>
          <p:cNvPr id="71686" name="AutoShape 4"/>
          <p:cNvSpPr>
            <a:spLocks noChangeArrowheads="1"/>
          </p:cNvSpPr>
          <p:nvPr/>
        </p:nvSpPr>
        <p:spPr bwMode="auto">
          <a:xfrm>
            <a:off x="1004888" y="2924175"/>
            <a:ext cx="3825875" cy="609600"/>
          </a:xfrm>
          <a:prstGeom prst="wedgeRoundRectCallout">
            <a:avLst>
              <a:gd name="adj1" fmla="val 77593"/>
              <a:gd name="adj2" fmla="val -286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71687" name="Text Box 5"/>
          <p:cNvSpPr txBox="1">
            <a:spLocks noChangeArrowheads="1"/>
          </p:cNvSpPr>
          <p:nvPr/>
        </p:nvSpPr>
        <p:spPr bwMode="auto">
          <a:xfrm>
            <a:off x="5915025" y="2927350"/>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cs typeface="Arial" charset="0"/>
              </a:rPr>
              <a:t>acquire lock</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7373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A9E662B-501B-BA4D-AF2E-6BA8D83B7557}" type="slidenum">
              <a:rPr lang="ar-SA" sz="1400" b="0">
                <a:solidFill>
                  <a:schemeClr val="tx1"/>
                </a:solidFill>
                <a:latin typeface="Arial" charset="0"/>
                <a:cs typeface="Arial" charset="0"/>
              </a:rPr>
              <a:pPr/>
              <a:t>32</a:t>
            </a:fld>
            <a:endParaRPr lang="en-US" sz="1400" b="0">
              <a:solidFill>
                <a:schemeClr val="tx1"/>
              </a:solidFill>
              <a:latin typeface="Arial" charset="0"/>
              <a:cs typeface="Arial" charset="0"/>
            </a:endParaRPr>
          </a:p>
        </p:txBody>
      </p:sp>
      <p:pic>
        <p:nvPicPr>
          <p:cNvPr id="73731" name="Picture 1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Rectangle 2"/>
          <p:cNvSpPr>
            <a:spLocks noGrp="1" noChangeArrowheads="1"/>
          </p:cNvSpPr>
          <p:nvPr>
            <p:ph type="title"/>
          </p:nvPr>
        </p:nvSpPr>
        <p:spPr/>
        <p:txBody>
          <a:bodyPr/>
          <a:lstStyle/>
          <a:p>
            <a:r>
              <a:rPr lang="en-US">
                <a:latin typeface="Arial" charset="0"/>
              </a:rPr>
              <a:t>Locks (Mutual Exclusion)</a:t>
            </a:r>
          </a:p>
        </p:txBody>
      </p:sp>
      <p:sp>
        <p:nvSpPr>
          <p:cNvPr id="73733" name="Text Box 3"/>
          <p:cNvSpPr txBox="1">
            <a:spLocks noChangeArrowheads="1"/>
          </p:cNvSpPr>
          <p:nvPr/>
        </p:nvSpPr>
        <p:spPr bwMode="auto">
          <a:xfrm>
            <a:off x="849313" y="2209800"/>
            <a:ext cx="7445375" cy="21971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400">
                <a:solidFill>
                  <a:schemeClr val="folHlink"/>
                </a:solidFill>
                <a:latin typeface="Courier New" charset="0"/>
                <a:cs typeface="Courier New" charset="0"/>
              </a:rPr>
              <a:t>public interface Lock {</a:t>
            </a:r>
          </a:p>
          <a:p>
            <a:pPr eaLnBrk="1" hangingPunct="1">
              <a:lnSpc>
                <a:spcPct val="70000"/>
              </a:lnSpc>
              <a:spcBef>
                <a:spcPct val="30000"/>
              </a:spcBef>
            </a:pPr>
            <a:endParaRPr lang="en-US" sz="2400">
              <a:solidFill>
                <a:schemeClr val="folHlink"/>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public void </a:t>
            </a:r>
            <a:r>
              <a:rPr lang="en-US" sz="2400">
                <a:solidFill>
                  <a:srgbClr val="0066FF"/>
                </a:solidFill>
                <a:latin typeface="Courier New" charset="0"/>
                <a:cs typeface="Courier New" charset="0"/>
              </a:rPr>
              <a:t>lock();</a:t>
            </a:r>
          </a:p>
          <a:p>
            <a:pPr eaLnBrk="1" hangingPunct="1">
              <a:lnSpc>
                <a:spcPct val="70000"/>
              </a:lnSpc>
              <a:spcBef>
                <a:spcPct val="30000"/>
              </a:spcBef>
            </a:pPr>
            <a:endParaRPr lang="en-US" sz="2400">
              <a:solidFill>
                <a:schemeClr val="tx1"/>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public void </a:t>
            </a:r>
            <a:r>
              <a:rPr lang="en-US" sz="2400">
                <a:solidFill>
                  <a:srgbClr val="6666FF"/>
                </a:solidFill>
                <a:latin typeface="Courier New" charset="0"/>
                <a:cs typeface="Courier New" charset="0"/>
              </a:rPr>
              <a:t>unlock();</a:t>
            </a:r>
          </a:p>
          <a:p>
            <a:pPr eaLnBrk="1" hangingPunct="1">
              <a:lnSpc>
                <a:spcPct val="70000"/>
              </a:lnSpc>
              <a:spcBef>
                <a:spcPct val="30000"/>
              </a:spcBef>
            </a:pPr>
            <a:r>
              <a:rPr lang="en-US" sz="2400">
                <a:solidFill>
                  <a:schemeClr val="folHlink"/>
                </a:solidFill>
                <a:latin typeface="Courier New" charset="0"/>
                <a:cs typeface="Courier New" charset="0"/>
              </a:rPr>
              <a:t>}</a:t>
            </a:r>
          </a:p>
        </p:txBody>
      </p:sp>
      <p:sp>
        <p:nvSpPr>
          <p:cNvPr id="73734" name="AutoShape 6"/>
          <p:cNvSpPr>
            <a:spLocks noChangeArrowheads="1"/>
          </p:cNvSpPr>
          <p:nvPr/>
        </p:nvSpPr>
        <p:spPr bwMode="auto">
          <a:xfrm>
            <a:off x="1047750" y="3548063"/>
            <a:ext cx="4024313" cy="609600"/>
          </a:xfrm>
          <a:prstGeom prst="wedgeRoundRectCallout">
            <a:avLst>
              <a:gd name="adj1" fmla="val 66528"/>
              <a:gd name="adj2" fmla="val 1692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73735" name="Text Box 7"/>
          <p:cNvSpPr txBox="1">
            <a:spLocks noChangeArrowheads="1"/>
          </p:cNvSpPr>
          <p:nvPr/>
        </p:nvSpPr>
        <p:spPr bwMode="auto">
          <a:xfrm>
            <a:off x="5930900" y="3663950"/>
            <a:ext cx="2368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cs typeface="Arial" charset="0"/>
              </a:rPr>
              <a:t>release lock</a:t>
            </a:r>
          </a:p>
        </p:txBody>
      </p:sp>
      <p:sp>
        <p:nvSpPr>
          <p:cNvPr id="73736" name="AutoShape 8"/>
          <p:cNvSpPr>
            <a:spLocks noChangeArrowheads="1"/>
          </p:cNvSpPr>
          <p:nvPr/>
        </p:nvSpPr>
        <p:spPr bwMode="auto">
          <a:xfrm>
            <a:off x="1004888" y="2809875"/>
            <a:ext cx="3825875" cy="609600"/>
          </a:xfrm>
          <a:prstGeom prst="wedgeRoundRectCallout">
            <a:avLst>
              <a:gd name="adj1" fmla="val 77593"/>
              <a:gd name="adj2" fmla="val -286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73737" name="Text Box 9"/>
          <p:cNvSpPr txBox="1">
            <a:spLocks noChangeArrowheads="1"/>
          </p:cNvSpPr>
          <p:nvPr/>
        </p:nvSpPr>
        <p:spPr bwMode="auto">
          <a:xfrm>
            <a:off x="5856288" y="2824163"/>
            <a:ext cx="243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cs typeface="Arial" charset="0"/>
              </a:rPr>
              <a:t>acquire lock</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7577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D48895C-1F84-134E-A8B4-52E2CBCEAE84}" type="slidenum">
              <a:rPr lang="ar-SA" sz="1400" b="0">
                <a:solidFill>
                  <a:schemeClr val="tx1"/>
                </a:solidFill>
                <a:latin typeface="Arial" charset="0"/>
                <a:cs typeface="Arial" charset="0"/>
              </a:rPr>
              <a:pPr/>
              <a:t>33</a:t>
            </a:fld>
            <a:endParaRPr lang="en-US" sz="1400" b="0">
              <a:solidFill>
                <a:schemeClr val="tx1"/>
              </a:solidFill>
              <a:latin typeface="Arial" charset="0"/>
              <a:cs typeface="Arial" charset="0"/>
            </a:endParaRPr>
          </a:p>
        </p:txBody>
      </p:sp>
      <p:pic>
        <p:nvPicPr>
          <p:cNvPr id="75779" name="Picture 1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Rectangle 2"/>
          <p:cNvSpPr>
            <a:spLocks noGrp="1" noChangeArrowheads="1"/>
          </p:cNvSpPr>
          <p:nvPr>
            <p:ph type="title"/>
          </p:nvPr>
        </p:nvSpPr>
        <p:spPr/>
        <p:txBody>
          <a:bodyPr/>
          <a:lstStyle/>
          <a:p>
            <a:r>
              <a:rPr lang="en-US">
                <a:latin typeface="Arial" charset="0"/>
              </a:rPr>
              <a:t>Using Locks</a:t>
            </a:r>
          </a:p>
        </p:txBody>
      </p:sp>
      <p:sp>
        <p:nvSpPr>
          <p:cNvPr id="75781" name="Text Box 3"/>
          <p:cNvSpPr txBox="1">
            <a:spLocks noChangeArrowheads="1"/>
          </p:cNvSpPr>
          <p:nvPr/>
        </p:nvSpPr>
        <p:spPr bwMode="auto">
          <a:xfrm>
            <a:off x="773113" y="2057400"/>
            <a:ext cx="7445375" cy="3962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tx1"/>
                </a:solidFill>
                <a:latin typeface="Courier New" charset="0"/>
                <a:cs typeface="Courier New" charset="0"/>
              </a:rPr>
              <a:t>public class </a:t>
            </a:r>
            <a:r>
              <a:rPr lang="en-US" sz="2000">
                <a:solidFill>
                  <a:srgbClr val="3333FF"/>
                </a:solidFill>
                <a:latin typeface="Courier New" charset="0"/>
                <a:cs typeface="Courier New" charset="0"/>
              </a:rPr>
              <a:t>Counter {</a:t>
            </a:r>
          </a:p>
          <a:p>
            <a:pPr eaLnBrk="1" hangingPunct="1">
              <a:lnSpc>
                <a:spcPct val="70000"/>
              </a:lnSpc>
              <a:spcBef>
                <a:spcPct val="30000"/>
              </a:spcBef>
            </a:pPr>
            <a:r>
              <a:rPr lang="en-US" sz="2000">
                <a:solidFill>
                  <a:schemeClr val="tx1"/>
                </a:solidFill>
                <a:latin typeface="Courier New" charset="0"/>
                <a:cs typeface="Courier New" charset="0"/>
              </a:rPr>
              <a:t>  private long </a:t>
            </a:r>
            <a:r>
              <a:rPr lang="en-US" sz="2000">
                <a:solidFill>
                  <a:srgbClr val="3333FF"/>
                </a:solidFill>
                <a:latin typeface="Courier New" charset="0"/>
                <a:cs typeface="Courier New" charset="0"/>
              </a:rPr>
              <a:t>value;</a:t>
            </a:r>
          </a:p>
          <a:p>
            <a:pPr eaLnBrk="1" hangingPunct="1">
              <a:lnSpc>
                <a:spcPct val="70000"/>
              </a:lnSpc>
              <a:spcBef>
                <a:spcPct val="30000"/>
              </a:spcBef>
            </a:pPr>
            <a:r>
              <a:rPr lang="en-US" sz="2000">
                <a:solidFill>
                  <a:srgbClr val="6666FF"/>
                </a:solidFill>
                <a:latin typeface="Courier New" charset="0"/>
                <a:cs typeface="Courier New" charset="0"/>
              </a:rPr>
              <a:t>  </a:t>
            </a:r>
            <a:r>
              <a:rPr lang="en-US" sz="2000">
                <a:solidFill>
                  <a:schemeClr val="tx1"/>
                </a:solidFill>
                <a:latin typeface="Courier New" charset="0"/>
                <a:cs typeface="Courier New" charset="0"/>
              </a:rPr>
              <a:t>private Lock</a:t>
            </a:r>
            <a:r>
              <a:rPr lang="en-US" sz="2000">
                <a:solidFill>
                  <a:srgbClr val="6666FF"/>
                </a:solidFill>
                <a:latin typeface="Courier New" charset="0"/>
                <a:cs typeface="Courier New" charset="0"/>
              </a:rPr>
              <a:t> </a:t>
            </a:r>
            <a:r>
              <a:rPr lang="en-US" sz="2000">
                <a:solidFill>
                  <a:srgbClr val="3333FF"/>
                </a:solidFill>
                <a:latin typeface="Courier New" charset="0"/>
              </a:rPr>
              <a:t>lock</a:t>
            </a:r>
            <a:r>
              <a:rPr lang="en-US" sz="2000">
                <a:solidFill>
                  <a:srgbClr val="6666FF"/>
                </a:solidFill>
                <a:latin typeface="Courier New" charset="0"/>
                <a:cs typeface="Courier New" charset="0"/>
              </a:rPr>
              <a:t>;</a:t>
            </a:r>
          </a:p>
          <a:p>
            <a:pPr eaLnBrk="1" hangingPunct="1">
              <a:lnSpc>
                <a:spcPct val="70000"/>
              </a:lnSpc>
              <a:spcBef>
                <a:spcPct val="30000"/>
              </a:spcBef>
            </a:pPr>
            <a:r>
              <a:rPr lang="en-US" sz="2000">
                <a:solidFill>
                  <a:schemeClr val="tx1"/>
                </a:solidFill>
                <a:latin typeface="Courier New" charset="0"/>
                <a:cs typeface="Courier New" charset="0"/>
              </a:rPr>
              <a:t>  public long </a:t>
            </a:r>
            <a:r>
              <a:rPr lang="en-US" sz="2000">
                <a:solidFill>
                  <a:srgbClr val="3333FF"/>
                </a:solidFill>
                <a:latin typeface="Courier New" charset="0"/>
                <a:cs typeface="Courier New" charset="0"/>
              </a:rPr>
              <a:t>getAndIncrement</a:t>
            </a:r>
            <a:r>
              <a:rPr lang="en-US" sz="2000">
                <a:solidFill>
                  <a:srgbClr val="6666FF"/>
                </a:solidFill>
                <a:latin typeface="Courier New" charset="0"/>
                <a:cs typeface="Courier New" charset="0"/>
              </a:rPr>
              <a:t>() {</a:t>
            </a:r>
          </a:p>
          <a:p>
            <a:pPr eaLnBrk="1" hangingPunct="1">
              <a:lnSpc>
                <a:spcPct val="70000"/>
              </a:lnSpc>
              <a:spcBef>
                <a:spcPct val="30000"/>
              </a:spcBef>
            </a:pPr>
            <a:r>
              <a:rPr lang="en-US" sz="2000">
                <a:solidFill>
                  <a:srgbClr val="6666FF"/>
                </a:solidFill>
                <a:latin typeface="Courier New" charset="0"/>
                <a:cs typeface="Courier New" charset="0"/>
              </a:rPr>
              <a:t>   </a:t>
            </a:r>
            <a:r>
              <a:rPr lang="en-US" sz="2000">
                <a:latin typeface="Courier New" charset="0"/>
              </a:rPr>
              <a:t>lock.lock();</a:t>
            </a:r>
          </a:p>
          <a:p>
            <a:pPr eaLnBrk="1" hangingPunct="1">
              <a:lnSpc>
                <a:spcPct val="70000"/>
              </a:lnSpc>
              <a:spcBef>
                <a:spcPct val="30000"/>
              </a:spcBef>
            </a:pPr>
            <a:r>
              <a:rPr lang="en-US" sz="2000">
                <a:latin typeface="Courier New" charset="0"/>
              </a:rPr>
              <a:t>   </a:t>
            </a:r>
            <a:r>
              <a:rPr lang="en-US" sz="2000">
                <a:solidFill>
                  <a:schemeClr val="tx1"/>
                </a:solidFill>
                <a:latin typeface="Courier New" charset="0"/>
              </a:rPr>
              <a:t>try</a:t>
            </a:r>
            <a:r>
              <a:rPr lang="en-US" sz="2000">
                <a:solidFill>
                  <a:srgbClr val="3333FF"/>
                </a:solidFill>
                <a:latin typeface="Courier New" charset="0"/>
              </a:rPr>
              <a:t> {</a:t>
            </a:r>
            <a:endParaRPr lang="en-US" sz="2000">
              <a:solidFill>
                <a:srgbClr val="3333FF"/>
              </a:solidFill>
              <a:latin typeface="Courier New" charset="0"/>
              <a:cs typeface="Courier New" charset="0"/>
            </a:endParaRPr>
          </a:p>
          <a:p>
            <a:r>
              <a:rPr lang="en-US" sz="2000">
                <a:solidFill>
                  <a:srgbClr val="6666FF"/>
                </a:solidFill>
                <a:latin typeface="Courier New" charset="0"/>
                <a:cs typeface="Courier New" charset="0"/>
              </a:rPr>
              <a:t>    </a:t>
            </a:r>
            <a:r>
              <a:rPr lang="en-US" sz="2000">
                <a:solidFill>
                  <a:schemeClr val="tx1"/>
                </a:solidFill>
                <a:latin typeface="Courier New" charset="0"/>
                <a:cs typeface="Courier New" charset="0"/>
              </a:rPr>
              <a:t>int</a:t>
            </a:r>
            <a:r>
              <a:rPr lang="en-US" sz="2000">
                <a:solidFill>
                  <a:srgbClr val="6666FF"/>
                </a:solidFill>
                <a:latin typeface="Courier New" charset="0"/>
                <a:cs typeface="Courier New" charset="0"/>
              </a:rPr>
              <a:t> </a:t>
            </a:r>
            <a:r>
              <a:rPr lang="en-US" sz="2000">
                <a:solidFill>
                  <a:srgbClr val="3333FF"/>
                </a:solidFill>
                <a:latin typeface="Courier New" charset="0"/>
              </a:rPr>
              <a:t>temp = value;</a:t>
            </a:r>
          </a:p>
          <a:p>
            <a:r>
              <a:rPr lang="en-US" sz="2000">
                <a:solidFill>
                  <a:srgbClr val="6666FF"/>
                </a:solidFill>
                <a:latin typeface="Courier New" charset="0"/>
              </a:rPr>
              <a:t>    </a:t>
            </a:r>
            <a:r>
              <a:rPr lang="en-US" sz="2000">
                <a:solidFill>
                  <a:srgbClr val="3333FF"/>
                </a:solidFill>
                <a:latin typeface="Courier New" charset="0"/>
              </a:rPr>
              <a:t>value = value + 1;</a:t>
            </a:r>
          </a:p>
          <a:p>
            <a:r>
              <a:rPr lang="en-US" sz="2000">
                <a:solidFill>
                  <a:srgbClr val="6666FF"/>
                </a:solidFill>
                <a:latin typeface="Courier New" charset="0"/>
              </a:rPr>
              <a:t>   </a:t>
            </a:r>
            <a:r>
              <a:rPr lang="en-US" sz="2000">
                <a:solidFill>
                  <a:srgbClr val="3333FF"/>
                </a:solidFill>
                <a:latin typeface="Courier New" charset="0"/>
              </a:rPr>
              <a:t>}</a:t>
            </a:r>
            <a:r>
              <a:rPr lang="en-US" sz="2000">
                <a:solidFill>
                  <a:srgbClr val="6666FF"/>
                </a:solidFill>
                <a:latin typeface="Courier New" charset="0"/>
              </a:rPr>
              <a:t> </a:t>
            </a:r>
            <a:r>
              <a:rPr lang="en-US" sz="2000">
                <a:solidFill>
                  <a:schemeClr val="tx1"/>
                </a:solidFill>
                <a:latin typeface="Courier New" charset="0"/>
              </a:rPr>
              <a:t>finally</a:t>
            </a:r>
            <a:r>
              <a:rPr lang="en-US" sz="2000">
                <a:solidFill>
                  <a:srgbClr val="6666FF"/>
                </a:solidFill>
                <a:latin typeface="Courier New" charset="0"/>
              </a:rPr>
              <a:t> </a:t>
            </a:r>
            <a:r>
              <a:rPr lang="en-US" sz="2000">
                <a:solidFill>
                  <a:srgbClr val="3333FF"/>
                </a:solidFill>
                <a:latin typeface="Courier New" charset="0"/>
              </a:rPr>
              <a:t>{</a:t>
            </a:r>
          </a:p>
          <a:p>
            <a:r>
              <a:rPr lang="en-US" sz="2000">
                <a:solidFill>
                  <a:srgbClr val="6666FF"/>
                </a:solidFill>
                <a:latin typeface="Courier New" charset="0"/>
              </a:rPr>
              <a:t>     </a:t>
            </a:r>
            <a:r>
              <a:rPr lang="en-US" sz="2000">
                <a:solidFill>
                  <a:srgbClr val="3333FF"/>
                </a:solidFill>
                <a:latin typeface="Courier New" charset="0"/>
              </a:rPr>
              <a:t>lock.unlock();</a:t>
            </a:r>
          </a:p>
          <a:p>
            <a:r>
              <a:rPr lang="en-US" sz="2000">
                <a:latin typeface="Courier New" charset="0"/>
              </a:rPr>
              <a:t>   }</a:t>
            </a:r>
            <a:endParaRPr lang="en-US" sz="2000">
              <a:solidFill>
                <a:srgbClr val="FF0000"/>
              </a:solidFill>
              <a:latin typeface="Courier New" charset="0"/>
            </a:endParaRPr>
          </a:p>
          <a:p>
            <a:r>
              <a:rPr lang="en-US" sz="2000">
                <a:solidFill>
                  <a:srgbClr val="6666FF"/>
                </a:solidFill>
                <a:latin typeface="Courier New" charset="0"/>
              </a:rPr>
              <a:t>   </a:t>
            </a:r>
            <a:r>
              <a:rPr lang="en-US" sz="2000">
                <a:solidFill>
                  <a:schemeClr val="tx1"/>
                </a:solidFill>
                <a:latin typeface="Courier New" charset="0"/>
              </a:rPr>
              <a:t>return</a:t>
            </a:r>
            <a:r>
              <a:rPr lang="en-US" sz="2000">
                <a:solidFill>
                  <a:srgbClr val="6666FF"/>
                </a:solidFill>
                <a:latin typeface="Courier New" charset="0"/>
              </a:rPr>
              <a:t> </a:t>
            </a:r>
            <a:r>
              <a:rPr lang="en-US" sz="2000">
                <a:solidFill>
                  <a:srgbClr val="3333FF"/>
                </a:solidFill>
                <a:latin typeface="Courier New" charset="0"/>
              </a:rPr>
              <a:t>temp;</a:t>
            </a:r>
            <a:endParaRPr lang="en-US" sz="2000">
              <a:solidFill>
                <a:srgbClr val="3333FF"/>
              </a:solidFill>
              <a:latin typeface="Courier New" charset="0"/>
              <a:cs typeface="Courier New" charset="0"/>
            </a:endParaRPr>
          </a:p>
          <a:p>
            <a:pPr eaLnBrk="1" hangingPunct="1">
              <a:lnSpc>
                <a:spcPct val="70000"/>
              </a:lnSpc>
              <a:spcBef>
                <a:spcPct val="30000"/>
              </a:spcBef>
            </a:pPr>
            <a:r>
              <a:rPr lang="en-US" sz="2000">
                <a:solidFill>
                  <a:schemeClr val="tx1"/>
                </a:solidFill>
                <a:latin typeface="Courier New" charset="0"/>
                <a:cs typeface="Courier New" charset="0"/>
              </a:rPr>
              <a:t>  }}</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7782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4059149-3A4E-3F43-B442-BBEA82AFC55A}" type="slidenum">
              <a:rPr lang="ar-SA" sz="1400" b="0">
                <a:solidFill>
                  <a:schemeClr val="tx1"/>
                </a:solidFill>
                <a:latin typeface="Arial" charset="0"/>
                <a:cs typeface="Arial" charset="0"/>
              </a:rPr>
              <a:pPr/>
              <a:t>34</a:t>
            </a:fld>
            <a:endParaRPr lang="en-US" sz="1400" b="0">
              <a:solidFill>
                <a:schemeClr val="tx1"/>
              </a:solidFill>
              <a:latin typeface="Arial" charset="0"/>
              <a:cs typeface="Arial" charset="0"/>
            </a:endParaRPr>
          </a:p>
        </p:txBody>
      </p:sp>
      <p:pic>
        <p:nvPicPr>
          <p:cNvPr id="7782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Rectangle 3"/>
          <p:cNvSpPr>
            <a:spLocks noGrp="1" noChangeArrowheads="1"/>
          </p:cNvSpPr>
          <p:nvPr>
            <p:ph type="title"/>
          </p:nvPr>
        </p:nvSpPr>
        <p:spPr/>
        <p:txBody>
          <a:bodyPr/>
          <a:lstStyle/>
          <a:p>
            <a:r>
              <a:rPr lang="en-US">
                <a:latin typeface="Arial" charset="0"/>
              </a:rPr>
              <a:t>Using Locks</a:t>
            </a:r>
          </a:p>
        </p:txBody>
      </p:sp>
      <p:sp>
        <p:nvSpPr>
          <p:cNvPr id="77829" name="Text Box 4"/>
          <p:cNvSpPr txBox="1">
            <a:spLocks noChangeArrowheads="1"/>
          </p:cNvSpPr>
          <p:nvPr/>
        </p:nvSpPr>
        <p:spPr bwMode="auto">
          <a:xfrm>
            <a:off x="773113" y="2057400"/>
            <a:ext cx="7445375" cy="3962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Counter {</a:t>
            </a:r>
          </a:p>
          <a:p>
            <a:pPr eaLnBrk="1" hangingPunct="1">
              <a:lnSpc>
                <a:spcPct val="70000"/>
              </a:lnSpc>
              <a:spcBef>
                <a:spcPct val="30000"/>
              </a:spcBef>
            </a:pPr>
            <a:r>
              <a:rPr lang="en-US" sz="2000">
                <a:solidFill>
                  <a:schemeClr val="folHlink"/>
                </a:solidFill>
                <a:latin typeface="Courier New" charset="0"/>
                <a:cs typeface="Courier New" charset="0"/>
              </a:rPr>
              <a:t>  private long value;</a:t>
            </a:r>
          </a:p>
          <a:p>
            <a:pPr eaLnBrk="1" hangingPunct="1">
              <a:lnSpc>
                <a:spcPct val="70000"/>
              </a:lnSpc>
              <a:spcBef>
                <a:spcPct val="30000"/>
              </a:spcBef>
            </a:pPr>
            <a:r>
              <a:rPr lang="en-US" sz="2000">
                <a:solidFill>
                  <a:schemeClr val="folHlink"/>
                </a:solidFill>
                <a:latin typeface="Courier New" charset="0"/>
                <a:cs typeface="Courier New" charset="0"/>
              </a:rPr>
              <a:t>  private Lock </a:t>
            </a:r>
            <a:r>
              <a:rPr lang="en-US" sz="2000">
                <a:solidFill>
                  <a:schemeClr val="folHlink"/>
                </a:solidFill>
                <a:latin typeface="Courier New" charset="0"/>
              </a:rPr>
              <a:t>lock</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public long getAndIncrement() {</a:t>
            </a:r>
          </a:p>
          <a:p>
            <a:pPr eaLnBrk="1" hangingPunct="1">
              <a:lnSpc>
                <a:spcPct val="70000"/>
              </a:lnSpc>
              <a:spcBef>
                <a:spcPct val="30000"/>
              </a:spcBef>
            </a:pPr>
            <a:r>
              <a:rPr lang="en-US" sz="2000">
                <a:solidFill>
                  <a:srgbClr val="6666FF"/>
                </a:solidFill>
                <a:latin typeface="Courier New" charset="0"/>
                <a:cs typeface="Courier New" charset="0"/>
              </a:rPr>
              <a:t>   </a:t>
            </a:r>
            <a:r>
              <a:rPr lang="en-US" sz="2000">
                <a:latin typeface="Courier New" charset="0"/>
              </a:rPr>
              <a:t>lock.lock();</a:t>
            </a:r>
          </a:p>
          <a:p>
            <a:pPr eaLnBrk="1" hangingPunct="1">
              <a:lnSpc>
                <a:spcPct val="70000"/>
              </a:lnSpc>
              <a:spcBef>
                <a:spcPct val="30000"/>
              </a:spcBef>
            </a:pPr>
            <a:r>
              <a:rPr lang="en-US" sz="2000">
                <a:latin typeface="Courier New" charset="0"/>
              </a:rPr>
              <a:t>   </a:t>
            </a:r>
            <a:r>
              <a:rPr lang="en-US" sz="2000">
                <a:solidFill>
                  <a:schemeClr val="folHlink"/>
                </a:solidFill>
                <a:latin typeface="Courier New" charset="0"/>
              </a:rPr>
              <a:t>try {</a:t>
            </a:r>
            <a:endParaRPr lang="en-US" sz="2000">
              <a:solidFill>
                <a:schemeClr val="folHlink"/>
              </a:solidFill>
              <a:latin typeface="Courier New" charset="0"/>
              <a:cs typeface="Courier New" charset="0"/>
            </a:endParaRPr>
          </a:p>
          <a:p>
            <a:r>
              <a:rPr lang="en-US" sz="2000">
                <a:solidFill>
                  <a:schemeClr val="folHlink"/>
                </a:solidFill>
                <a:latin typeface="Courier New" charset="0"/>
                <a:cs typeface="Courier New" charset="0"/>
              </a:rPr>
              <a:t>    int </a:t>
            </a:r>
            <a:r>
              <a:rPr lang="en-US" sz="2000">
                <a:solidFill>
                  <a:schemeClr val="folHlink"/>
                </a:solidFill>
                <a:latin typeface="Courier New" charset="0"/>
              </a:rPr>
              <a:t>temp = value;</a:t>
            </a:r>
          </a:p>
          <a:p>
            <a:r>
              <a:rPr lang="en-US" sz="2000">
                <a:solidFill>
                  <a:schemeClr val="folHlink"/>
                </a:solidFill>
                <a:latin typeface="Courier New" charset="0"/>
              </a:rPr>
              <a:t>    value = value + 1;</a:t>
            </a:r>
          </a:p>
          <a:p>
            <a:r>
              <a:rPr lang="en-US" sz="2000">
                <a:solidFill>
                  <a:schemeClr val="folHlink"/>
                </a:solidFill>
                <a:latin typeface="Courier New" charset="0"/>
              </a:rPr>
              <a:t>   } finally {</a:t>
            </a:r>
          </a:p>
          <a:p>
            <a:r>
              <a:rPr lang="en-US" sz="2000">
                <a:solidFill>
                  <a:schemeClr val="folHlink"/>
                </a:solidFill>
                <a:latin typeface="Courier New" charset="0"/>
              </a:rPr>
              <a:t>     lock.unlock();</a:t>
            </a:r>
          </a:p>
          <a:p>
            <a:r>
              <a:rPr lang="en-US" sz="2000">
                <a:solidFill>
                  <a:schemeClr val="folHlink"/>
                </a:solidFill>
                <a:latin typeface="Courier New" charset="0"/>
              </a:rPr>
              <a:t>   }</a:t>
            </a:r>
          </a:p>
          <a:p>
            <a:r>
              <a:rPr lang="en-US" sz="2000">
                <a:solidFill>
                  <a:schemeClr val="folHlink"/>
                </a:solidFill>
                <a:latin typeface="Courier New" charset="0"/>
              </a:rPr>
              <a:t>   return temp;</a:t>
            </a: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folHlink"/>
                </a:solidFill>
                <a:latin typeface="Courier New" charset="0"/>
                <a:cs typeface="Courier New" charset="0"/>
              </a:rPr>
              <a:t>  }}</a:t>
            </a:r>
          </a:p>
        </p:txBody>
      </p:sp>
      <p:sp>
        <p:nvSpPr>
          <p:cNvPr id="77830" name="AutoShape 5"/>
          <p:cNvSpPr>
            <a:spLocks noChangeArrowheads="1"/>
          </p:cNvSpPr>
          <p:nvPr/>
        </p:nvSpPr>
        <p:spPr bwMode="auto">
          <a:xfrm>
            <a:off x="1184275" y="3198813"/>
            <a:ext cx="2476500" cy="442912"/>
          </a:xfrm>
          <a:prstGeom prst="wedgeRoundRectCallout">
            <a:avLst>
              <a:gd name="adj1" fmla="val 115000"/>
              <a:gd name="adj2" fmla="val 2849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77831" name="Text Box 6"/>
          <p:cNvSpPr txBox="1">
            <a:spLocks noChangeArrowheads="1"/>
          </p:cNvSpPr>
          <p:nvPr/>
        </p:nvSpPr>
        <p:spPr bwMode="auto">
          <a:xfrm>
            <a:off x="5245100" y="3317875"/>
            <a:ext cx="2601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cs typeface="Arial" charset="0"/>
              </a:rPr>
              <a:t>acquire Lock</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7987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9FE89F7-9304-3D48-B4B1-F8289EBF943F}" type="slidenum">
              <a:rPr lang="ar-SA" sz="1400" b="0">
                <a:solidFill>
                  <a:schemeClr val="tx1"/>
                </a:solidFill>
                <a:latin typeface="Arial" charset="0"/>
                <a:cs typeface="Arial" charset="0"/>
              </a:rPr>
              <a:pPr/>
              <a:t>35</a:t>
            </a:fld>
            <a:endParaRPr lang="en-US" sz="1400" b="0">
              <a:solidFill>
                <a:schemeClr val="tx1"/>
              </a:solidFill>
              <a:latin typeface="Arial" charset="0"/>
              <a:cs typeface="Arial" charset="0"/>
            </a:endParaRPr>
          </a:p>
        </p:txBody>
      </p:sp>
      <p:pic>
        <p:nvPicPr>
          <p:cNvPr id="7987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Rectangle 3"/>
          <p:cNvSpPr>
            <a:spLocks noGrp="1" noChangeArrowheads="1"/>
          </p:cNvSpPr>
          <p:nvPr>
            <p:ph type="title"/>
          </p:nvPr>
        </p:nvSpPr>
        <p:spPr/>
        <p:txBody>
          <a:bodyPr/>
          <a:lstStyle/>
          <a:p>
            <a:r>
              <a:rPr lang="en-US">
                <a:latin typeface="Arial" charset="0"/>
              </a:rPr>
              <a:t>Using Locks</a:t>
            </a:r>
          </a:p>
        </p:txBody>
      </p:sp>
      <p:sp>
        <p:nvSpPr>
          <p:cNvPr id="79877" name="Text Box 4"/>
          <p:cNvSpPr txBox="1">
            <a:spLocks noChangeArrowheads="1"/>
          </p:cNvSpPr>
          <p:nvPr/>
        </p:nvSpPr>
        <p:spPr bwMode="auto">
          <a:xfrm>
            <a:off x="773113" y="2057400"/>
            <a:ext cx="7445375" cy="3962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Counter {</a:t>
            </a:r>
          </a:p>
          <a:p>
            <a:pPr eaLnBrk="1" hangingPunct="1">
              <a:lnSpc>
                <a:spcPct val="70000"/>
              </a:lnSpc>
              <a:spcBef>
                <a:spcPct val="30000"/>
              </a:spcBef>
            </a:pPr>
            <a:r>
              <a:rPr lang="en-US" sz="2000">
                <a:solidFill>
                  <a:schemeClr val="folHlink"/>
                </a:solidFill>
                <a:latin typeface="Courier New" charset="0"/>
                <a:cs typeface="Courier New" charset="0"/>
              </a:rPr>
              <a:t>  private long value;</a:t>
            </a:r>
          </a:p>
          <a:p>
            <a:pPr eaLnBrk="1" hangingPunct="1">
              <a:lnSpc>
                <a:spcPct val="70000"/>
              </a:lnSpc>
              <a:spcBef>
                <a:spcPct val="30000"/>
              </a:spcBef>
            </a:pPr>
            <a:r>
              <a:rPr lang="en-US" sz="2000">
                <a:solidFill>
                  <a:schemeClr val="folHlink"/>
                </a:solidFill>
                <a:latin typeface="Courier New" charset="0"/>
                <a:cs typeface="Courier New" charset="0"/>
              </a:rPr>
              <a:t>  private Lock </a:t>
            </a:r>
            <a:r>
              <a:rPr lang="en-US" sz="2000">
                <a:solidFill>
                  <a:schemeClr val="folHlink"/>
                </a:solidFill>
                <a:latin typeface="Courier New" charset="0"/>
              </a:rPr>
              <a:t>lock</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public long getAndIncrement() {</a:t>
            </a:r>
          </a:p>
          <a:p>
            <a:pPr eaLnBrk="1" hangingPunct="1">
              <a:lnSpc>
                <a:spcPct val="70000"/>
              </a:lnSpc>
              <a:spcBef>
                <a:spcPct val="30000"/>
              </a:spcBef>
            </a:pPr>
            <a:r>
              <a:rPr lang="en-US" sz="2000">
                <a:solidFill>
                  <a:schemeClr val="folHlink"/>
                </a:solidFill>
                <a:latin typeface="Courier New" charset="0"/>
                <a:cs typeface="Courier New" charset="0"/>
              </a:rPr>
              <a:t>   </a:t>
            </a:r>
            <a:r>
              <a:rPr lang="en-US" sz="2000">
                <a:solidFill>
                  <a:schemeClr val="folHlink"/>
                </a:solidFill>
                <a:latin typeface="Courier New" charset="0"/>
              </a:rPr>
              <a:t>lock.lock();</a:t>
            </a:r>
          </a:p>
          <a:p>
            <a:pPr eaLnBrk="1" hangingPunct="1">
              <a:lnSpc>
                <a:spcPct val="70000"/>
              </a:lnSpc>
              <a:spcBef>
                <a:spcPct val="30000"/>
              </a:spcBef>
            </a:pPr>
            <a:r>
              <a:rPr lang="en-US" sz="2000">
                <a:solidFill>
                  <a:schemeClr val="folHlink"/>
                </a:solidFill>
                <a:latin typeface="Courier New" charset="0"/>
              </a:rPr>
              <a:t>   try {</a:t>
            </a:r>
            <a:endParaRPr lang="en-US" sz="2000">
              <a:solidFill>
                <a:schemeClr val="folHlink"/>
              </a:solidFill>
              <a:latin typeface="Courier New" charset="0"/>
              <a:cs typeface="Courier New" charset="0"/>
            </a:endParaRPr>
          </a:p>
          <a:p>
            <a:r>
              <a:rPr lang="en-US" sz="2000">
                <a:solidFill>
                  <a:schemeClr val="folHlink"/>
                </a:solidFill>
                <a:latin typeface="Courier New" charset="0"/>
                <a:cs typeface="Courier New" charset="0"/>
              </a:rPr>
              <a:t>    int </a:t>
            </a:r>
            <a:r>
              <a:rPr lang="en-US" sz="2000">
                <a:solidFill>
                  <a:schemeClr val="folHlink"/>
                </a:solidFill>
                <a:latin typeface="Courier New" charset="0"/>
              </a:rPr>
              <a:t>temp = value;</a:t>
            </a:r>
          </a:p>
          <a:p>
            <a:r>
              <a:rPr lang="en-US" sz="2000">
                <a:solidFill>
                  <a:schemeClr val="folHlink"/>
                </a:solidFill>
                <a:latin typeface="Courier New" charset="0"/>
              </a:rPr>
              <a:t>    value = value + 1;</a:t>
            </a:r>
          </a:p>
          <a:p>
            <a:r>
              <a:rPr lang="en-US" sz="2000">
                <a:solidFill>
                  <a:srgbClr val="6666FF"/>
                </a:solidFill>
                <a:latin typeface="Courier New" charset="0"/>
              </a:rPr>
              <a:t>   } </a:t>
            </a:r>
            <a:r>
              <a:rPr lang="en-US" sz="2000">
                <a:solidFill>
                  <a:schemeClr val="tx1"/>
                </a:solidFill>
                <a:latin typeface="Courier New" charset="0"/>
              </a:rPr>
              <a:t>finally</a:t>
            </a:r>
            <a:r>
              <a:rPr lang="en-US" sz="2000">
                <a:solidFill>
                  <a:srgbClr val="6666FF"/>
                </a:solidFill>
                <a:latin typeface="Courier New" charset="0"/>
              </a:rPr>
              <a:t> {</a:t>
            </a:r>
          </a:p>
          <a:p>
            <a:r>
              <a:rPr lang="en-US" sz="2000">
                <a:solidFill>
                  <a:srgbClr val="6666FF"/>
                </a:solidFill>
                <a:latin typeface="Courier New" charset="0"/>
              </a:rPr>
              <a:t>     </a:t>
            </a:r>
            <a:r>
              <a:rPr lang="en-US" sz="2000">
                <a:latin typeface="Courier New" charset="0"/>
              </a:rPr>
              <a:t>lock.unlock();</a:t>
            </a:r>
          </a:p>
          <a:p>
            <a:r>
              <a:rPr lang="en-US" sz="2000">
                <a:latin typeface="Courier New" charset="0"/>
              </a:rPr>
              <a:t>   }</a:t>
            </a:r>
            <a:endParaRPr lang="en-US" sz="2000">
              <a:solidFill>
                <a:srgbClr val="FF0000"/>
              </a:solidFill>
              <a:latin typeface="Courier New" charset="0"/>
            </a:endParaRPr>
          </a:p>
          <a:p>
            <a:r>
              <a:rPr lang="en-US" sz="2000">
                <a:solidFill>
                  <a:srgbClr val="6666FF"/>
                </a:solidFill>
                <a:latin typeface="Courier New" charset="0"/>
              </a:rPr>
              <a:t>   </a:t>
            </a:r>
            <a:r>
              <a:rPr lang="en-US" sz="2000">
                <a:solidFill>
                  <a:schemeClr val="folHlink"/>
                </a:solidFill>
                <a:latin typeface="Courier New" charset="0"/>
              </a:rPr>
              <a:t>return temp;</a:t>
            </a: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folHlink"/>
                </a:solidFill>
                <a:latin typeface="Courier New" charset="0"/>
                <a:cs typeface="Courier New" charset="0"/>
              </a:rPr>
              <a:t>  }}</a:t>
            </a:r>
          </a:p>
        </p:txBody>
      </p:sp>
      <p:sp>
        <p:nvSpPr>
          <p:cNvPr id="79878" name="AutoShape 5"/>
          <p:cNvSpPr>
            <a:spLocks noChangeArrowheads="1"/>
          </p:cNvSpPr>
          <p:nvPr/>
        </p:nvSpPr>
        <p:spPr bwMode="auto">
          <a:xfrm>
            <a:off x="1168400" y="4448175"/>
            <a:ext cx="2738438" cy="971550"/>
          </a:xfrm>
          <a:prstGeom prst="wedgeRoundRectCallout">
            <a:avLst>
              <a:gd name="adj1" fmla="val 85130"/>
              <a:gd name="adj2" fmla="val -98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79879" name="Text Box 6"/>
          <p:cNvSpPr txBox="1">
            <a:spLocks noChangeArrowheads="1"/>
          </p:cNvSpPr>
          <p:nvPr/>
        </p:nvSpPr>
        <p:spPr bwMode="auto">
          <a:xfrm>
            <a:off x="4811713" y="4521200"/>
            <a:ext cx="3371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b="0">
                <a:solidFill>
                  <a:srgbClr val="FF0000"/>
                </a:solidFill>
                <a:latin typeface="Arial" charset="0"/>
                <a:cs typeface="Arial" charset="0"/>
              </a:rPr>
              <a:t>Release lock</a:t>
            </a:r>
          </a:p>
          <a:p>
            <a:pPr algn="ctr"/>
            <a:r>
              <a:rPr lang="en-US" sz="2800" b="0">
                <a:solidFill>
                  <a:srgbClr val="FF0000"/>
                </a:solidFill>
                <a:latin typeface="Arial" charset="0"/>
                <a:cs typeface="Arial" charset="0"/>
              </a:rPr>
              <a:t>(no matter what)</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819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F7F9B96-F96D-F040-A425-3E38D790349C}" type="slidenum">
              <a:rPr lang="ar-SA" sz="1400" b="0">
                <a:solidFill>
                  <a:schemeClr val="tx1"/>
                </a:solidFill>
                <a:latin typeface="Arial" charset="0"/>
                <a:cs typeface="Arial" charset="0"/>
              </a:rPr>
              <a:pPr/>
              <a:t>36</a:t>
            </a:fld>
            <a:endParaRPr lang="en-US" sz="1400" b="0">
              <a:solidFill>
                <a:schemeClr val="tx1"/>
              </a:solidFill>
              <a:latin typeface="Arial" charset="0"/>
              <a:cs typeface="Arial" charset="0"/>
            </a:endParaRPr>
          </a:p>
        </p:txBody>
      </p:sp>
      <p:pic>
        <p:nvPicPr>
          <p:cNvPr id="8192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Rectangle 3"/>
          <p:cNvSpPr>
            <a:spLocks noGrp="1" noChangeArrowheads="1"/>
          </p:cNvSpPr>
          <p:nvPr>
            <p:ph type="title"/>
          </p:nvPr>
        </p:nvSpPr>
        <p:spPr/>
        <p:txBody>
          <a:bodyPr/>
          <a:lstStyle/>
          <a:p>
            <a:r>
              <a:rPr lang="en-US">
                <a:latin typeface="Arial" charset="0"/>
              </a:rPr>
              <a:t>Using Locks</a:t>
            </a:r>
          </a:p>
        </p:txBody>
      </p:sp>
      <p:sp>
        <p:nvSpPr>
          <p:cNvPr id="81925" name="Text Box 4"/>
          <p:cNvSpPr txBox="1">
            <a:spLocks noChangeArrowheads="1"/>
          </p:cNvSpPr>
          <p:nvPr/>
        </p:nvSpPr>
        <p:spPr bwMode="auto">
          <a:xfrm>
            <a:off x="773113" y="2057400"/>
            <a:ext cx="7445375" cy="3962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Counter {</a:t>
            </a:r>
          </a:p>
          <a:p>
            <a:pPr eaLnBrk="1" hangingPunct="1">
              <a:lnSpc>
                <a:spcPct val="70000"/>
              </a:lnSpc>
              <a:spcBef>
                <a:spcPct val="30000"/>
              </a:spcBef>
            </a:pPr>
            <a:r>
              <a:rPr lang="en-US" sz="2000">
                <a:solidFill>
                  <a:schemeClr val="folHlink"/>
                </a:solidFill>
                <a:latin typeface="Courier New" charset="0"/>
                <a:cs typeface="Courier New" charset="0"/>
              </a:rPr>
              <a:t>  private long value;</a:t>
            </a:r>
          </a:p>
          <a:p>
            <a:pPr eaLnBrk="1" hangingPunct="1">
              <a:lnSpc>
                <a:spcPct val="70000"/>
              </a:lnSpc>
              <a:spcBef>
                <a:spcPct val="30000"/>
              </a:spcBef>
            </a:pPr>
            <a:r>
              <a:rPr lang="en-US" sz="2000">
                <a:solidFill>
                  <a:schemeClr val="folHlink"/>
                </a:solidFill>
                <a:latin typeface="Courier New" charset="0"/>
                <a:cs typeface="Courier New" charset="0"/>
              </a:rPr>
              <a:t>  private Lock </a:t>
            </a:r>
            <a:r>
              <a:rPr lang="en-US" sz="2000">
                <a:solidFill>
                  <a:schemeClr val="folHlink"/>
                </a:solidFill>
                <a:latin typeface="Courier New" charset="0"/>
              </a:rPr>
              <a:t>lock</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public long getAndIncrement() {</a:t>
            </a:r>
          </a:p>
          <a:p>
            <a:pPr eaLnBrk="1" hangingPunct="1">
              <a:lnSpc>
                <a:spcPct val="70000"/>
              </a:lnSpc>
              <a:spcBef>
                <a:spcPct val="30000"/>
              </a:spcBef>
            </a:pPr>
            <a:r>
              <a:rPr lang="en-US" sz="2000">
                <a:solidFill>
                  <a:schemeClr val="folHlink"/>
                </a:solidFill>
                <a:latin typeface="Courier New" charset="0"/>
                <a:cs typeface="Courier New" charset="0"/>
              </a:rPr>
              <a:t>   </a:t>
            </a:r>
            <a:r>
              <a:rPr lang="en-US" sz="2000">
                <a:solidFill>
                  <a:schemeClr val="folHlink"/>
                </a:solidFill>
                <a:latin typeface="Courier New" charset="0"/>
              </a:rPr>
              <a:t>lock.lock();</a:t>
            </a:r>
          </a:p>
          <a:p>
            <a:pPr eaLnBrk="1" hangingPunct="1">
              <a:lnSpc>
                <a:spcPct val="70000"/>
              </a:lnSpc>
              <a:spcBef>
                <a:spcPct val="30000"/>
              </a:spcBef>
            </a:pPr>
            <a:r>
              <a:rPr lang="en-US" sz="2000">
                <a:solidFill>
                  <a:schemeClr val="folHlink"/>
                </a:solidFill>
                <a:latin typeface="Courier New" charset="0"/>
              </a:rPr>
              <a:t>   try {</a:t>
            </a:r>
            <a:endParaRPr lang="en-US" sz="2000">
              <a:solidFill>
                <a:schemeClr val="folHlink"/>
              </a:solidFill>
              <a:latin typeface="Courier New" charset="0"/>
              <a:cs typeface="Courier New" charset="0"/>
            </a:endParaRPr>
          </a:p>
          <a:p>
            <a:r>
              <a:rPr lang="en-US" sz="2000">
                <a:solidFill>
                  <a:srgbClr val="6666FF"/>
                </a:solidFill>
                <a:latin typeface="Courier New" charset="0"/>
                <a:cs typeface="Courier New" charset="0"/>
              </a:rPr>
              <a:t>    </a:t>
            </a:r>
            <a:r>
              <a:rPr lang="en-US" sz="2000">
                <a:solidFill>
                  <a:schemeClr val="tx1"/>
                </a:solidFill>
                <a:latin typeface="Courier New" charset="0"/>
                <a:cs typeface="Courier New" charset="0"/>
              </a:rPr>
              <a:t>int</a:t>
            </a:r>
            <a:r>
              <a:rPr lang="en-US" sz="2000">
                <a:solidFill>
                  <a:srgbClr val="6666FF"/>
                </a:solidFill>
                <a:latin typeface="Courier New" charset="0"/>
                <a:cs typeface="Courier New" charset="0"/>
              </a:rPr>
              <a:t> </a:t>
            </a:r>
            <a:r>
              <a:rPr lang="en-US" sz="2000">
                <a:solidFill>
                  <a:srgbClr val="6666FF"/>
                </a:solidFill>
                <a:latin typeface="Courier New" charset="0"/>
              </a:rPr>
              <a:t>temp = value;</a:t>
            </a:r>
          </a:p>
          <a:p>
            <a:r>
              <a:rPr lang="en-US" sz="2000">
                <a:solidFill>
                  <a:srgbClr val="6666FF"/>
                </a:solidFill>
                <a:latin typeface="Courier New" charset="0"/>
              </a:rPr>
              <a:t>    value = value + 1;</a:t>
            </a:r>
          </a:p>
          <a:p>
            <a:r>
              <a:rPr lang="en-US" sz="2000">
                <a:solidFill>
                  <a:schemeClr val="folHlink"/>
                </a:solidFill>
                <a:latin typeface="Courier New" charset="0"/>
              </a:rPr>
              <a:t>   } finally {</a:t>
            </a:r>
          </a:p>
          <a:p>
            <a:r>
              <a:rPr lang="en-US" sz="2000">
                <a:solidFill>
                  <a:schemeClr val="folHlink"/>
                </a:solidFill>
                <a:latin typeface="Courier New" charset="0"/>
              </a:rPr>
              <a:t>     lock.unlock();</a:t>
            </a:r>
          </a:p>
          <a:p>
            <a:r>
              <a:rPr lang="en-US" sz="2000">
                <a:solidFill>
                  <a:schemeClr val="folHlink"/>
                </a:solidFill>
                <a:latin typeface="Courier New" charset="0"/>
              </a:rPr>
              <a:t>   }</a:t>
            </a:r>
          </a:p>
          <a:p>
            <a:r>
              <a:rPr lang="en-US" sz="2000">
                <a:solidFill>
                  <a:schemeClr val="folHlink"/>
                </a:solidFill>
                <a:latin typeface="Courier New" charset="0"/>
              </a:rPr>
              <a:t>   return temp;</a:t>
            </a: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folHlink"/>
                </a:solidFill>
                <a:latin typeface="Courier New" charset="0"/>
                <a:cs typeface="Courier New" charset="0"/>
              </a:rPr>
              <a:t>  }}</a:t>
            </a:r>
          </a:p>
        </p:txBody>
      </p:sp>
      <p:grpSp>
        <p:nvGrpSpPr>
          <p:cNvPr id="81926" name="Group 7"/>
          <p:cNvGrpSpPr>
            <a:grpSpLocks/>
          </p:cNvGrpSpPr>
          <p:nvPr/>
        </p:nvGrpSpPr>
        <p:grpSpPr bwMode="auto">
          <a:xfrm>
            <a:off x="1143000" y="3767138"/>
            <a:ext cx="8001000" cy="788987"/>
            <a:chOff x="720" y="2623"/>
            <a:chExt cx="5040" cy="497"/>
          </a:xfrm>
        </p:grpSpPr>
        <p:sp>
          <p:nvSpPr>
            <p:cNvPr id="81927" name="AutoShape 8"/>
            <p:cNvSpPr>
              <a:spLocks noChangeArrowheads="1"/>
            </p:cNvSpPr>
            <p:nvPr/>
          </p:nvSpPr>
          <p:spPr bwMode="auto">
            <a:xfrm>
              <a:off x="720" y="2640"/>
              <a:ext cx="3072" cy="480"/>
            </a:xfrm>
            <a:prstGeom prst="wedgeRoundRectCallout">
              <a:avLst>
                <a:gd name="adj1" fmla="val 63833"/>
                <a:gd name="adj2" fmla="val -2229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81928" name="Text Box 9"/>
            <p:cNvSpPr txBox="1">
              <a:spLocks noChangeArrowheads="1"/>
            </p:cNvSpPr>
            <p:nvPr/>
          </p:nvSpPr>
          <p:spPr bwMode="auto">
            <a:xfrm>
              <a:off x="4224" y="2623"/>
              <a:ext cx="15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b="0">
                  <a:solidFill>
                    <a:srgbClr val="FF0000"/>
                  </a:solidFill>
                  <a:latin typeface="Arial" charset="0"/>
                  <a:cs typeface="Arial" charset="0"/>
                </a:rPr>
                <a:t>critical section</a:t>
              </a:r>
            </a:p>
          </p:txBody>
        </p:sp>
      </p:gr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839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869B57F-CA35-9E42-ABCF-1618BF872000}" type="slidenum">
              <a:rPr lang="ar-SA" sz="1400" b="0">
                <a:solidFill>
                  <a:schemeClr val="tx1"/>
                </a:solidFill>
                <a:latin typeface="Arial" charset="0"/>
                <a:cs typeface="Arial" charset="0"/>
              </a:rPr>
              <a:pPr/>
              <a:t>37</a:t>
            </a:fld>
            <a:endParaRPr lang="en-US" sz="1400" b="0">
              <a:solidFill>
                <a:schemeClr val="tx1"/>
              </a:solidFill>
              <a:latin typeface="Arial" charset="0"/>
              <a:cs typeface="Arial" charset="0"/>
            </a:endParaRPr>
          </a:p>
        </p:txBody>
      </p:sp>
      <p:pic>
        <p:nvPicPr>
          <p:cNvPr id="83971" name="Picture 1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Rectangle 2"/>
          <p:cNvSpPr>
            <a:spLocks noGrp="1" noChangeArrowheads="1"/>
          </p:cNvSpPr>
          <p:nvPr>
            <p:ph type="title"/>
          </p:nvPr>
        </p:nvSpPr>
        <p:spPr>
          <a:xfrm>
            <a:off x="714375" y="381000"/>
            <a:ext cx="7772400" cy="1143000"/>
          </a:xfrm>
        </p:spPr>
        <p:txBody>
          <a:bodyPr/>
          <a:lstStyle/>
          <a:p>
            <a:r>
              <a:rPr lang="en-US">
                <a:latin typeface="Arial" charset="0"/>
              </a:rPr>
              <a:t>Mutual Exclusion</a:t>
            </a:r>
          </a:p>
        </p:txBody>
      </p:sp>
      <p:sp>
        <p:nvSpPr>
          <p:cNvPr id="83973" name="Rectangle 3"/>
          <p:cNvSpPr>
            <a:spLocks noGrp="1" noChangeArrowheads="1"/>
          </p:cNvSpPr>
          <p:nvPr>
            <p:ph type="body" idx="1"/>
          </p:nvPr>
        </p:nvSpPr>
        <p:spPr>
          <a:xfrm>
            <a:off x="635000" y="1643063"/>
            <a:ext cx="8259763" cy="4154487"/>
          </a:xfrm>
        </p:spPr>
        <p:txBody>
          <a:bodyPr/>
          <a:lstStyle/>
          <a:p>
            <a:r>
              <a:rPr lang="en-US" dirty="0">
                <a:latin typeface="Arial" charset="0"/>
              </a:rPr>
              <a:t>Let </a:t>
            </a:r>
            <a:r>
              <a:rPr lang="en-US" dirty="0" err="1">
                <a:solidFill>
                  <a:schemeClr val="tx1"/>
                </a:solidFill>
                <a:latin typeface="Arial" charset="0"/>
              </a:rPr>
              <a:t>CS</a:t>
            </a:r>
            <a:r>
              <a:rPr lang="en-US" baseline="-25000" dirty="0" err="1">
                <a:solidFill>
                  <a:schemeClr val="tx1"/>
                </a:solidFill>
                <a:latin typeface="Arial" charset="0"/>
              </a:rPr>
              <a:t>i</a:t>
            </a:r>
            <a:r>
              <a:rPr lang="en-US" baseline="30000" dirty="0" err="1">
                <a:solidFill>
                  <a:schemeClr val="tx1"/>
                </a:solidFill>
                <a:latin typeface="Arial" charset="0"/>
              </a:rPr>
              <a:t>k</a:t>
            </a:r>
            <a:r>
              <a:rPr lang="en-US" dirty="0">
                <a:latin typeface="Arial" charset="0"/>
              </a:rPr>
              <a:t>        be thread </a:t>
            </a:r>
            <a:r>
              <a:rPr lang="en-US" dirty="0" err="1" smtClean="0">
                <a:solidFill>
                  <a:schemeClr val="tx1"/>
                </a:solidFill>
                <a:latin typeface="Arial" charset="0"/>
              </a:rPr>
              <a:t>i</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k</a:t>
            </a:r>
            <a:r>
              <a:rPr lang="en-US" altLang="ja-JP" dirty="0">
                <a:latin typeface="Arial" charset="0"/>
              </a:rPr>
              <a:t>-</a:t>
            </a:r>
            <a:r>
              <a:rPr lang="en-US" altLang="ja-JP" dirty="0" err="1">
                <a:latin typeface="Arial" charset="0"/>
              </a:rPr>
              <a:t>th</a:t>
            </a:r>
            <a:r>
              <a:rPr lang="en-US" altLang="ja-JP" dirty="0">
                <a:latin typeface="Arial" charset="0"/>
              </a:rPr>
              <a:t> critical section execution</a:t>
            </a:r>
            <a:endParaRPr lang="en-US" dirty="0">
              <a:latin typeface="Arial" charset="0"/>
            </a:endParaRPr>
          </a:p>
        </p:txBody>
      </p:sp>
      <p:sp>
        <p:nvSpPr>
          <p:cNvPr id="83974" name="AutoShape 8"/>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eaLnBrk="0" hangingPunct="0"/>
            <a:r>
              <a:rPr lang="en-US" b="0">
                <a:latin typeface="Arial" charset="0"/>
              </a:rPr>
              <a:t>  </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860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D161B86-05F5-9545-A101-90E105486287}" type="slidenum">
              <a:rPr lang="ar-SA" sz="1400" b="0">
                <a:solidFill>
                  <a:schemeClr val="tx1"/>
                </a:solidFill>
                <a:latin typeface="Arial" charset="0"/>
                <a:cs typeface="Arial" charset="0"/>
              </a:rPr>
              <a:pPr/>
              <a:t>38</a:t>
            </a:fld>
            <a:endParaRPr lang="en-US" sz="1400" b="0">
              <a:solidFill>
                <a:schemeClr val="tx1"/>
              </a:solidFill>
              <a:latin typeface="Arial" charset="0"/>
              <a:cs typeface="Arial" charset="0"/>
            </a:endParaRPr>
          </a:p>
        </p:txBody>
      </p:sp>
      <p:pic>
        <p:nvPicPr>
          <p:cNvPr id="86019" name="Picture 1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Rectangle 2"/>
          <p:cNvSpPr>
            <a:spLocks noGrp="1" noChangeArrowheads="1"/>
          </p:cNvSpPr>
          <p:nvPr>
            <p:ph type="title"/>
          </p:nvPr>
        </p:nvSpPr>
        <p:spPr>
          <a:xfrm>
            <a:off x="714375" y="381000"/>
            <a:ext cx="7772400" cy="1143000"/>
          </a:xfrm>
        </p:spPr>
        <p:txBody>
          <a:bodyPr/>
          <a:lstStyle/>
          <a:p>
            <a:r>
              <a:rPr lang="en-US">
                <a:latin typeface="Arial" charset="0"/>
              </a:rPr>
              <a:t>Mutual Exclusion</a:t>
            </a:r>
          </a:p>
        </p:txBody>
      </p:sp>
      <p:sp>
        <p:nvSpPr>
          <p:cNvPr id="86021" name="Rectangle 3"/>
          <p:cNvSpPr>
            <a:spLocks noGrp="1" noChangeArrowheads="1"/>
          </p:cNvSpPr>
          <p:nvPr>
            <p:ph type="body" idx="1"/>
          </p:nvPr>
        </p:nvSpPr>
        <p:spPr>
          <a:xfrm>
            <a:off x="635000" y="1643063"/>
            <a:ext cx="8259763" cy="4154487"/>
          </a:xfrm>
        </p:spPr>
        <p:txBody>
          <a:bodyPr/>
          <a:lstStyle/>
          <a:p>
            <a:r>
              <a:rPr lang="en-US" dirty="0">
                <a:latin typeface="Arial" charset="0"/>
              </a:rPr>
              <a:t>Let </a:t>
            </a:r>
            <a:r>
              <a:rPr lang="en-US" dirty="0" err="1">
                <a:solidFill>
                  <a:schemeClr val="tx1"/>
                </a:solidFill>
                <a:latin typeface="Arial" charset="0"/>
              </a:rPr>
              <a:t>CS</a:t>
            </a:r>
            <a:r>
              <a:rPr lang="en-US" baseline="-25000" dirty="0" err="1">
                <a:solidFill>
                  <a:schemeClr val="tx1"/>
                </a:solidFill>
                <a:latin typeface="Arial" charset="0"/>
              </a:rPr>
              <a:t>i</a:t>
            </a:r>
            <a:r>
              <a:rPr lang="en-US" baseline="30000" dirty="0" err="1">
                <a:solidFill>
                  <a:schemeClr val="tx1"/>
                </a:solidFill>
                <a:latin typeface="Arial" charset="0"/>
              </a:rPr>
              <a:t>k</a:t>
            </a:r>
            <a:r>
              <a:rPr lang="en-US" dirty="0">
                <a:latin typeface="Arial" charset="0"/>
              </a:rPr>
              <a:t>        be thread </a:t>
            </a:r>
            <a:r>
              <a:rPr lang="en-US" dirty="0" err="1" smtClean="0">
                <a:solidFill>
                  <a:schemeClr val="tx1"/>
                </a:solidFill>
                <a:latin typeface="Arial" charset="0"/>
              </a:rPr>
              <a:t>i</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k</a:t>
            </a:r>
            <a:r>
              <a:rPr lang="en-US" altLang="ja-JP" dirty="0">
                <a:latin typeface="Arial" charset="0"/>
              </a:rPr>
              <a:t>-</a:t>
            </a:r>
            <a:r>
              <a:rPr lang="en-US" altLang="ja-JP" dirty="0" err="1">
                <a:latin typeface="Arial" charset="0"/>
              </a:rPr>
              <a:t>th</a:t>
            </a:r>
            <a:r>
              <a:rPr lang="en-US" altLang="ja-JP" dirty="0">
                <a:latin typeface="Arial" charset="0"/>
              </a:rPr>
              <a:t> critical section execution</a:t>
            </a:r>
          </a:p>
          <a:p>
            <a:r>
              <a:rPr lang="en-US" dirty="0">
                <a:latin typeface="Arial" charset="0"/>
              </a:rPr>
              <a:t>And </a:t>
            </a:r>
            <a:r>
              <a:rPr lang="en-US" dirty="0" err="1">
                <a:solidFill>
                  <a:schemeClr val="tx1"/>
                </a:solidFill>
                <a:latin typeface="Arial" charset="0"/>
              </a:rPr>
              <a:t>CS</a:t>
            </a:r>
            <a:r>
              <a:rPr lang="en-US" baseline="-25000" dirty="0" err="1">
                <a:solidFill>
                  <a:schemeClr val="tx1"/>
                </a:solidFill>
                <a:latin typeface="Arial" charset="0"/>
              </a:rPr>
              <a:t>j</a:t>
            </a:r>
            <a:r>
              <a:rPr lang="en-US" baseline="30000" dirty="0" err="1">
                <a:solidFill>
                  <a:schemeClr val="tx1"/>
                </a:solidFill>
                <a:latin typeface="Arial" charset="0"/>
              </a:rPr>
              <a:t>m</a:t>
            </a:r>
            <a:r>
              <a:rPr lang="en-US" dirty="0">
                <a:latin typeface="Arial" charset="0"/>
              </a:rPr>
              <a:t>        be thread </a:t>
            </a:r>
            <a:r>
              <a:rPr lang="en-US" dirty="0" smtClean="0">
                <a:solidFill>
                  <a:schemeClr val="tx1"/>
                </a:solidFill>
                <a:latin typeface="Arial" charset="0"/>
              </a:rPr>
              <a:t>j</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m</a:t>
            </a:r>
            <a:r>
              <a:rPr lang="en-US" altLang="ja-JP" dirty="0">
                <a:latin typeface="Arial" charset="0"/>
              </a:rPr>
              <a:t>-</a:t>
            </a:r>
            <a:r>
              <a:rPr lang="en-US" altLang="ja-JP" dirty="0" err="1">
                <a:latin typeface="Arial" charset="0"/>
              </a:rPr>
              <a:t>th</a:t>
            </a:r>
            <a:r>
              <a:rPr lang="en-US" altLang="ja-JP" dirty="0">
                <a:latin typeface="Arial" charset="0"/>
              </a:rPr>
              <a:t> critical section execution</a:t>
            </a:r>
            <a:endParaRPr lang="en-US" dirty="0">
              <a:latin typeface="Arial" charset="0"/>
            </a:endParaRPr>
          </a:p>
        </p:txBody>
      </p:sp>
      <p:sp>
        <p:nvSpPr>
          <p:cNvPr id="86022" name="AutoShape 8"/>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eaLnBrk="0" hangingPunct="0"/>
            <a:r>
              <a:rPr lang="en-US" b="0">
                <a:latin typeface="Arial" charset="0"/>
              </a:rPr>
              <a:t>  </a:t>
            </a:r>
          </a:p>
        </p:txBody>
      </p:sp>
      <p:sp>
        <p:nvSpPr>
          <p:cNvPr id="86023" name="AutoShape 9"/>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880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20C7C5A-41B5-6D46-A7E0-988BB2656917}" type="slidenum">
              <a:rPr lang="ar-SA" sz="1400" b="0">
                <a:solidFill>
                  <a:schemeClr val="tx1"/>
                </a:solidFill>
                <a:latin typeface="Arial" charset="0"/>
                <a:cs typeface="Arial" charset="0"/>
              </a:rPr>
              <a:pPr/>
              <a:t>39</a:t>
            </a:fld>
            <a:endParaRPr lang="en-US" sz="1400" b="0">
              <a:solidFill>
                <a:schemeClr val="tx1"/>
              </a:solidFill>
              <a:latin typeface="Arial" charset="0"/>
              <a:cs typeface="Arial" charset="0"/>
            </a:endParaRPr>
          </a:p>
        </p:txBody>
      </p:sp>
      <p:pic>
        <p:nvPicPr>
          <p:cNvPr id="88067" name="Picture 1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Rectangle 2"/>
          <p:cNvSpPr>
            <a:spLocks noGrp="1" noChangeArrowheads="1"/>
          </p:cNvSpPr>
          <p:nvPr>
            <p:ph type="title"/>
          </p:nvPr>
        </p:nvSpPr>
        <p:spPr>
          <a:xfrm>
            <a:off x="714375" y="381000"/>
            <a:ext cx="7772400" cy="1143000"/>
          </a:xfrm>
        </p:spPr>
        <p:txBody>
          <a:bodyPr/>
          <a:lstStyle/>
          <a:p>
            <a:r>
              <a:rPr lang="en-US">
                <a:latin typeface="Arial" charset="0"/>
              </a:rPr>
              <a:t>Mutual Exclusion</a:t>
            </a:r>
          </a:p>
        </p:txBody>
      </p:sp>
      <p:sp>
        <p:nvSpPr>
          <p:cNvPr id="88069" name="Rectangle 3"/>
          <p:cNvSpPr>
            <a:spLocks noGrp="1" noChangeArrowheads="1"/>
          </p:cNvSpPr>
          <p:nvPr>
            <p:ph type="body" idx="1"/>
          </p:nvPr>
        </p:nvSpPr>
        <p:spPr>
          <a:xfrm>
            <a:off x="635000" y="1643063"/>
            <a:ext cx="8259763" cy="4154487"/>
          </a:xfrm>
        </p:spPr>
        <p:txBody>
          <a:bodyPr/>
          <a:lstStyle/>
          <a:p>
            <a:r>
              <a:rPr lang="en-US" dirty="0">
                <a:latin typeface="Arial" charset="0"/>
              </a:rPr>
              <a:t>Let </a:t>
            </a:r>
            <a:r>
              <a:rPr lang="en-US" dirty="0" err="1">
                <a:solidFill>
                  <a:schemeClr val="tx1"/>
                </a:solidFill>
                <a:latin typeface="Arial" charset="0"/>
              </a:rPr>
              <a:t>CS</a:t>
            </a:r>
            <a:r>
              <a:rPr lang="en-US" baseline="-25000" dirty="0" err="1">
                <a:solidFill>
                  <a:schemeClr val="tx1"/>
                </a:solidFill>
                <a:latin typeface="Arial" charset="0"/>
              </a:rPr>
              <a:t>i</a:t>
            </a:r>
            <a:r>
              <a:rPr lang="en-US" baseline="30000" dirty="0" err="1">
                <a:solidFill>
                  <a:schemeClr val="tx1"/>
                </a:solidFill>
                <a:latin typeface="Arial" charset="0"/>
              </a:rPr>
              <a:t>k</a:t>
            </a:r>
            <a:r>
              <a:rPr lang="en-US" dirty="0">
                <a:latin typeface="Arial" charset="0"/>
              </a:rPr>
              <a:t>        be thread </a:t>
            </a:r>
            <a:r>
              <a:rPr lang="en-US" dirty="0" err="1" smtClean="0">
                <a:solidFill>
                  <a:schemeClr val="tx1"/>
                </a:solidFill>
                <a:latin typeface="Arial" charset="0"/>
              </a:rPr>
              <a:t>i</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k</a:t>
            </a:r>
            <a:r>
              <a:rPr lang="en-US" altLang="ja-JP" dirty="0">
                <a:latin typeface="Arial" charset="0"/>
              </a:rPr>
              <a:t>-</a:t>
            </a:r>
            <a:r>
              <a:rPr lang="en-US" altLang="ja-JP" dirty="0" err="1">
                <a:latin typeface="Arial" charset="0"/>
              </a:rPr>
              <a:t>th</a:t>
            </a:r>
            <a:r>
              <a:rPr lang="en-US" altLang="ja-JP" dirty="0">
                <a:latin typeface="Arial" charset="0"/>
              </a:rPr>
              <a:t> critical section execution</a:t>
            </a:r>
          </a:p>
          <a:p>
            <a:r>
              <a:rPr lang="en-US" dirty="0">
                <a:latin typeface="Arial" charset="0"/>
              </a:rPr>
              <a:t>And </a:t>
            </a:r>
            <a:r>
              <a:rPr lang="en-US" dirty="0" err="1">
                <a:solidFill>
                  <a:schemeClr val="tx1"/>
                </a:solidFill>
                <a:latin typeface="Arial" charset="0"/>
              </a:rPr>
              <a:t>CS</a:t>
            </a:r>
            <a:r>
              <a:rPr lang="en-US" baseline="-25000" dirty="0" err="1">
                <a:solidFill>
                  <a:schemeClr val="tx1"/>
                </a:solidFill>
                <a:latin typeface="Arial" charset="0"/>
              </a:rPr>
              <a:t>j</a:t>
            </a:r>
            <a:r>
              <a:rPr lang="en-US" baseline="30000" dirty="0" err="1">
                <a:solidFill>
                  <a:schemeClr val="tx1"/>
                </a:solidFill>
                <a:latin typeface="Arial" charset="0"/>
              </a:rPr>
              <a:t>m</a:t>
            </a:r>
            <a:r>
              <a:rPr lang="en-US" dirty="0">
                <a:latin typeface="Arial" charset="0"/>
              </a:rPr>
              <a:t>        be </a:t>
            </a:r>
            <a:r>
              <a:rPr lang="en-US" dirty="0" smtClean="0">
                <a:solidFill>
                  <a:schemeClr val="tx1"/>
                </a:solidFill>
                <a:latin typeface="Arial" charset="0"/>
              </a:rPr>
              <a:t>j</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m</a:t>
            </a:r>
            <a:r>
              <a:rPr lang="en-US" altLang="ja-JP" dirty="0">
                <a:latin typeface="Arial" charset="0"/>
              </a:rPr>
              <a:t>-</a:t>
            </a:r>
            <a:r>
              <a:rPr lang="en-US" altLang="ja-JP" dirty="0" err="1">
                <a:latin typeface="Arial" charset="0"/>
              </a:rPr>
              <a:t>th</a:t>
            </a:r>
            <a:r>
              <a:rPr lang="en-US" altLang="ja-JP" dirty="0">
                <a:latin typeface="Arial" charset="0"/>
              </a:rPr>
              <a:t> execution</a:t>
            </a:r>
          </a:p>
          <a:p>
            <a:r>
              <a:rPr lang="en-US" dirty="0">
                <a:latin typeface="Arial" charset="0"/>
              </a:rPr>
              <a:t>Then either</a:t>
            </a:r>
          </a:p>
          <a:p>
            <a:pPr lvl="1"/>
            <a:r>
              <a:rPr lang="en-US" dirty="0">
                <a:latin typeface="Arial" charset="0"/>
                <a:cs typeface="Arial" charset="0"/>
              </a:rPr>
              <a:t>            or</a:t>
            </a:r>
          </a:p>
        </p:txBody>
      </p:sp>
      <p:grpSp>
        <p:nvGrpSpPr>
          <p:cNvPr id="88070" name="Group 4"/>
          <p:cNvGrpSpPr>
            <a:grpSpLocks/>
          </p:cNvGrpSpPr>
          <p:nvPr/>
        </p:nvGrpSpPr>
        <p:grpSpPr bwMode="auto">
          <a:xfrm>
            <a:off x="1414463" y="4014788"/>
            <a:ext cx="1122362" cy="304800"/>
            <a:chOff x="951" y="2315"/>
            <a:chExt cx="707" cy="192"/>
          </a:xfrm>
        </p:grpSpPr>
        <p:sp>
          <p:nvSpPr>
            <p:cNvPr id="88076" name="AutoShape 5"/>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88077" name="AutoShape 6"/>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88071" name="AutoShape 8"/>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eaLnBrk="0" hangingPunct="0"/>
            <a:r>
              <a:rPr lang="en-US" b="0">
                <a:latin typeface="Arial" charset="0"/>
              </a:rPr>
              <a:t>  </a:t>
            </a:r>
          </a:p>
        </p:txBody>
      </p:sp>
      <p:sp>
        <p:nvSpPr>
          <p:cNvPr id="88072" name="AutoShape 9"/>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nvGrpSpPr>
          <p:cNvPr id="88073" name="Group 10"/>
          <p:cNvGrpSpPr>
            <a:grpSpLocks/>
          </p:cNvGrpSpPr>
          <p:nvPr/>
        </p:nvGrpSpPr>
        <p:grpSpPr bwMode="auto">
          <a:xfrm>
            <a:off x="3130550" y="4016375"/>
            <a:ext cx="1122363" cy="304800"/>
            <a:chOff x="951" y="2315"/>
            <a:chExt cx="707" cy="192"/>
          </a:xfrm>
        </p:grpSpPr>
        <p:sp>
          <p:nvSpPr>
            <p:cNvPr id="88074" name="AutoShape 11"/>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88075" name="AutoShape 12"/>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1" name="Title 1"/>
          <p:cNvSpPr>
            <a:spLocks noGrp="1"/>
          </p:cNvSpPr>
          <p:nvPr>
            <p:ph type="title"/>
          </p:nvPr>
        </p:nvSpPr>
        <p:spPr/>
        <p:txBody>
          <a:bodyPr/>
          <a:lstStyle/>
          <a:p>
            <a:r>
              <a:rPr lang="en-US" dirty="0" smtClean="0">
                <a:latin typeface="Arial" charset="0"/>
              </a:rPr>
              <a:t>Example Synchronization Paradigms</a:t>
            </a:r>
            <a:endParaRPr lang="en-US" dirty="0">
              <a:latin typeface="Arial" charset="0"/>
            </a:endParaRPr>
          </a:p>
        </p:txBody>
      </p:sp>
      <p:sp>
        <p:nvSpPr>
          <p:cNvPr id="358402" name="Content Placeholder 2"/>
          <p:cNvSpPr>
            <a:spLocks noGrp="1"/>
          </p:cNvSpPr>
          <p:nvPr>
            <p:ph idx="1"/>
          </p:nvPr>
        </p:nvSpPr>
        <p:spPr/>
        <p:txBody>
          <a:bodyPr/>
          <a:lstStyle/>
          <a:p>
            <a:r>
              <a:rPr lang="en-US" sz="4000" dirty="0">
                <a:latin typeface="Arial" charset="0"/>
              </a:rPr>
              <a:t>Mutual exclusion</a:t>
            </a:r>
          </a:p>
          <a:p>
            <a:r>
              <a:rPr lang="en-US" sz="4000" dirty="0">
                <a:latin typeface="Arial" charset="0"/>
              </a:rPr>
              <a:t>Readers-Writers</a:t>
            </a:r>
          </a:p>
          <a:p>
            <a:r>
              <a:rPr lang="en-US" sz="4000" dirty="0">
                <a:latin typeface="Arial" charset="0"/>
              </a:rPr>
              <a:t>Producer-Consumer</a:t>
            </a:r>
          </a:p>
        </p:txBody>
      </p:sp>
      <p:sp>
        <p:nvSpPr>
          <p:cNvPr id="4" name="Footer Placeholder 3"/>
          <p:cNvSpPr>
            <a:spLocks noGrp="1"/>
          </p:cNvSpPr>
          <p:nvPr>
            <p:ph type="ftr" sz="quarter" idx="10"/>
          </p:nvPr>
        </p:nvSpPr>
        <p:spPr/>
        <p:txBody>
          <a:bodyPr/>
          <a:lstStyle/>
          <a:p>
            <a:pPr>
              <a:defRPr/>
            </a:pPr>
            <a:r>
              <a:rPr lang="en-US" smtClean="0"/>
              <a:t>Art of Multiprocessor Programming</a:t>
            </a:r>
            <a:endParaRPr lang="en-US"/>
          </a:p>
        </p:txBody>
      </p:sp>
      <p:sp>
        <p:nvSpPr>
          <p:cNvPr id="35840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A0C7E9E-5D92-0D4C-883D-2BA34476C7D9}" type="slidenum">
              <a:rPr lang="ar-SA" sz="1400" b="0">
                <a:solidFill>
                  <a:schemeClr val="tx1"/>
                </a:solidFill>
                <a:latin typeface="Arial" charset="0"/>
                <a:cs typeface="Arial" charset="0"/>
              </a:rPr>
              <a:pPr/>
              <a:t>4</a:t>
            </a:fld>
            <a:endParaRPr lang="en-US" sz="1400" b="0">
              <a:solidFill>
                <a:schemeClr val="tx1"/>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901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F13A6A9-C683-A944-8FB7-42AC676772C9}" type="slidenum">
              <a:rPr lang="ar-SA" sz="1400" b="0">
                <a:solidFill>
                  <a:schemeClr val="tx1"/>
                </a:solidFill>
                <a:latin typeface="Arial" charset="0"/>
                <a:cs typeface="Arial" charset="0"/>
              </a:rPr>
              <a:pPr/>
              <a:t>40</a:t>
            </a:fld>
            <a:endParaRPr lang="en-US" sz="1400" b="0">
              <a:solidFill>
                <a:schemeClr val="tx1"/>
              </a:solidFill>
              <a:latin typeface="Arial" charset="0"/>
              <a:cs typeface="Arial" charset="0"/>
            </a:endParaRPr>
          </a:p>
        </p:txBody>
      </p:sp>
      <p:pic>
        <p:nvPicPr>
          <p:cNvPr id="9011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Rectangle 3"/>
          <p:cNvSpPr>
            <a:spLocks noGrp="1" noChangeArrowheads="1"/>
          </p:cNvSpPr>
          <p:nvPr>
            <p:ph type="title"/>
          </p:nvPr>
        </p:nvSpPr>
        <p:spPr>
          <a:xfrm>
            <a:off x="714375" y="381000"/>
            <a:ext cx="7772400" cy="1143000"/>
          </a:xfrm>
        </p:spPr>
        <p:txBody>
          <a:bodyPr/>
          <a:lstStyle/>
          <a:p>
            <a:r>
              <a:rPr lang="en-US">
                <a:latin typeface="Arial" charset="0"/>
              </a:rPr>
              <a:t>Mutual Exclusion</a:t>
            </a:r>
          </a:p>
        </p:txBody>
      </p:sp>
      <p:sp>
        <p:nvSpPr>
          <p:cNvPr id="90117" name="Rectangle 4"/>
          <p:cNvSpPr>
            <a:spLocks noGrp="1" noChangeArrowheads="1"/>
          </p:cNvSpPr>
          <p:nvPr>
            <p:ph type="body" idx="1"/>
          </p:nvPr>
        </p:nvSpPr>
        <p:spPr>
          <a:xfrm>
            <a:off x="635000" y="1643063"/>
            <a:ext cx="8259763" cy="4154487"/>
          </a:xfrm>
        </p:spPr>
        <p:txBody>
          <a:bodyPr/>
          <a:lstStyle/>
          <a:p>
            <a:r>
              <a:rPr lang="en-US" dirty="0">
                <a:latin typeface="Arial" charset="0"/>
              </a:rPr>
              <a:t>Let </a:t>
            </a:r>
            <a:r>
              <a:rPr lang="en-US" dirty="0" err="1">
                <a:solidFill>
                  <a:schemeClr val="tx1"/>
                </a:solidFill>
                <a:latin typeface="Arial" charset="0"/>
              </a:rPr>
              <a:t>CS</a:t>
            </a:r>
            <a:r>
              <a:rPr lang="en-US" baseline="-25000" dirty="0" err="1">
                <a:solidFill>
                  <a:schemeClr val="tx1"/>
                </a:solidFill>
                <a:latin typeface="Arial" charset="0"/>
              </a:rPr>
              <a:t>i</a:t>
            </a:r>
            <a:r>
              <a:rPr lang="en-US" baseline="30000" dirty="0" err="1">
                <a:solidFill>
                  <a:schemeClr val="tx1"/>
                </a:solidFill>
                <a:latin typeface="Arial" charset="0"/>
              </a:rPr>
              <a:t>k</a:t>
            </a:r>
            <a:r>
              <a:rPr lang="en-US" dirty="0">
                <a:latin typeface="Arial" charset="0"/>
              </a:rPr>
              <a:t>        be thread </a:t>
            </a:r>
            <a:r>
              <a:rPr lang="en-US" dirty="0" err="1" smtClean="0">
                <a:solidFill>
                  <a:schemeClr val="tx1"/>
                </a:solidFill>
                <a:latin typeface="Arial" charset="0"/>
              </a:rPr>
              <a:t>i</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k</a:t>
            </a:r>
            <a:r>
              <a:rPr lang="en-US" altLang="ja-JP" dirty="0">
                <a:latin typeface="Arial" charset="0"/>
              </a:rPr>
              <a:t>-</a:t>
            </a:r>
            <a:r>
              <a:rPr lang="en-US" altLang="ja-JP" dirty="0" err="1">
                <a:latin typeface="Arial" charset="0"/>
              </a:rPr>
              <a:t>th</a:t>
            </a:r>
            <a:r>
              <a:rPr lang="en-US" altLang="ja-JP" dirty="0">
                <a:latin typeface="Arial" charset="0"/>
              </a:rPr>
              <a:t> critical section execution</a:t>
            </a:r>
          </a:p>
          <a:p>
            <a:r>
              <a:rPr lang="en-US" dirty="0">
                <a:latin typeface="Arial" charset="0"/>
              </a:rPr>
              <a:t>And </a:t>
            </a:r>
            <a:r>
              <a:rPr lang="en-US" dirty="0" err="1">
                <a:solidFill>
                  <a:schemeClr val="tx1"/>
                </a:solidFill>
                <a:latin typeface="Arial" charset="0"/>
              </a:rPr>
              <a:t>CS</a:t>
            </a:r>
            <a:r>
              <a:rPr lang="en-US" baseline="-25000" dirty="0" err="1">
                <a:solidFill>
                  <a:schemeClr val="tx1"/>
                </a:solidFill>
                <a:latin typeface="Arial" charset="0"/>
              </a:rPr>
              <a:t>j</a:t>
            </a:r>
            <a:r>
              <a:rPr lang="en-US" baseline="30000" dirty="0" err="1">
                <a:solidFill>
                  <a:schemeClr val="tx1"/>
                </a:solidFill>
                <a:latin typeface="Arial" charset="0"/>
              </a:rPr>
              <a:t>m</a:t>
            </a:r>
            <a:r>
              <a:rPr lang="en-US" dirty="0">
                <a:latin typeface="Arial" charset="0"/>
              </a:rPr>
              <a:t>        be </a:t>
            </a:r>
            <a:r>
              <a:rPr lang="en-US" dirty="0" smtClean="0">
                <a:solidFill>
                  <a:schemeClr val="tx1"/>
                </a:solidFill>
                <a:latin typeface="Arial" charset="0"/>
              </a:rPr>
              <a:t>j</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m</a:t>
            </a:r>
            <a:r>
              <a:rPr lang="en-US" altLang="ja-JP" dirty="0">
                <a:latin typeface="Arial" charset="0"/>
              </a:rPr>
              <a:t>-</a:t>
            </a:r>
            <a:r>
              <a:rPr lang="en-US" altLang="ja-JP" dirty="0" err="1">
                <a:latin typeface="Arial" charset="0"/>
              </a:rPr>
              <a:t>th</a:t>
            </a:r>
            <a:r>
              <a:rPr lang="en-US" altLang="ja-JP" dirty="0">
                <a:latin typeface="Arial" charset="0"/>
              </a:rPr>
              <a:t> execution</a:t>
            </a:r>
          </a:p>
          <a:p>
            <a:r>
              <a:rPr lang="en-US" dirty="0">
                <a:latin typeface="Arial" charset="0"/>
              </a:rPr>
              <a:t>Then either</a:t>
            </a:r>
          </a:p>
          <a:p>
            <a:pPr lvl="1"/>
            <a:r>
              <a:rPr lang="en-US" dirty="0">
                <a:latin typeface="Arial" charset="0"/>
                <a:cs typeface="Arial" charset="0"/>
              </a:rPr>
              <a:t>            or</a:t>
            </a:r>
          </a:p>
        </p:txBody>
      </p:sp>
      <p:grpSp>
        <p:nvGrpSpPr>
          <p:cNvPr id="90118" name="Group 5"/>
          <p:cNvGrpSpPr>
            <a:grpSpLocks/>
          </p:cNvGrpSpPr>
          <p:nvPr/>
        </p:nvGrpSpPr>
        <p:grpSpPr bwMode="auto">
          <a:xfrm>
            <a:off x="1414463" y="4014788"/>
            <a:ext cx="1122362" cy="304800"/>
            <a:chOff x="951" y="2315"/>
            <a:chExt cx="707" cy="192"/>
          </a:xfrm>
        </p:grpSpPr>
        <p:sp>
          <p:nvSpPr>
            <p:cNvPr id="90125" name="AutoShape 6"/>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90126" name="AutoShape 7"/>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90119" name="AutoShape 8"/>
          <p:cNvSpPr>
            <a:spLocks noChangeArrowheads="1"/>
          </p:cNvSpPr>
          <p:nvPr/>
        </p:nvSpPr>
        <p:spPr bwMode="auto">
          <a:xfrm>
            <a:off x="1874838" y="5035550"/>
            <a:ext cx="2651125" cy="625475"/>
          </a:xfrm>
          <a:prstGeom prst="wedgeRoundRectCallout">
            <a:avLst>
              <a:gd name="adj1" fmla="val -46106"/>
              <a:gd name="adj2" fmla="val -15659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i</a:t>
            </a:r>
            <a:r>
              <a:rPr lang="en-US" sz="2800" b="0" baseline="30000">
                <a:solidFill>
                  <a:schemeClr val="tx1"/>
                </a:solidFill>
                <a:latin typeface="Arial" charset="0"/>
                <a:cs typeface="Arial" charset="0"/>
              </a:rPr>
              <a:t>k</a:t>
            </a:r>
            <a:r>
              <a:rPr lang="en-US" sz="2800" b="0">
                <a:latin typeface="Arial" charset="0"/>
                <a:cs typeface="Arial" charset="0"/>
              </a:rPr>
              <a:t> </a:t>
            </a:r>
            <a:r>
              <a:rPr lang="en-US" sz="2800" b="0">
                <a:solidFill>
                  <a:schemeClr val="tx1"/>
                </a:solidFill>
                <a:latin typeface="Arial" charset="0"/>
                <a:cs typeface="Arial" charset="0"/>
                <a:sym typeface="Wingdings" charset="0"/>
              </a:rPr>
              <a:t></a:t>
            </a:r>
            <a:r>
              <a:rPr lang="en-US" sz="2800" b="0">
                <a:latin typeface="Arial" charset="0"/>
                <a:cs typeface="Arial" charset="0"/>
              </a:rPr>
              <a:t> </a:t>
            </a:r>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j</a:t>
            </a:r>
            <a:r>
              <a:rPr lang="en-US" sz="2800" b="0" baseline="30000">
                <a:solidFill>
                  <a:schemeClr val="tx1"/>
                </a:solidFill>
                <a:latin typeface="Arial" charset="0"/>
                <a:cs typeface="Arial" charset="0"/>
              </a:rPr>
              <a:t>m</a:t>
            </a:r>
            <a:endParaRPr lang="en-US" sz="2800" b="0">
              <a:latin typeface="Arial" charset="0"/>
              <a:cs typeface="Arial" charset="0"/>
            </a:endParaRPr>
          </a:p>
        </p:txBody>
      </p:sp>
      <p:sp>
        <p:nvSpPr>
          <p:cNvPr id="90120" name="AutoShape 9"/>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eaLnBrk="0" hangingPunct="0"/>
            <a:r>
              <a:rPr lang="en-US" b="0">
                <a:latin typeface="Arial" charset="0"/>
              </a:rPr>
              <a:t>  </a:t>
            </a:r>
          </a:p>
        </p:txBody>
      </p:sp>
      <p:sp>
        <p:nvSpPr>
          <p:cNvPr id="90121" name="AutoShape 10"/>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nvGrpSpPr>
          <p:cNvPr id="90122" name="Group 11"/>
          <p:cNvGrpSpPr>
            <a:grpSpLocks/>
          </p:cNvGrpSpPr>
          <p:nvPr/>
        </p:nvGrpSpPr>
        <p:grpSpPr bwMode="auto">
          <a:xfrm>
            <a:off x="3130550" y="4016375"/>
            <a:ext cx="1122363" cy="304800"/>
            <a:chOff x="951" y="2315"/>
            <a:chExt cx="707" cy="192"/>
          </a:xfrm>
        </p:grpSpPr>
        <p:sp>
          <p:nvSpPr>
            <p:cNvPr id="90123" name="AutoShape 12"/>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90124" name="AutoShape 13"/>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gr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921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38C9654-6A6F-A54B-90F1-A03B2EF45A33}" type="slidenum">
              <a:rPr lang="ar-SA" sz="1400" b="0">
                <a:solidFill>
                  <a:schemeClr val="tx1"/>
                </a:solidFill>
                <a:latin typeface="Arial" charset="0"/>
                <a:cs typeface="Arial" charset="0"/>
              </a:rPr>
              <a:pPr/>
              <a:t>41</a:t>
            </a:fld>
            <a:endParaRPr lang="en-US" sz="1400" b="0">
              <a:solidFill>
                <a:schemeClr val="tx1"/>
              </a:solidFill>
              <a:latin typeface="Arial" charset="0"/>
              <a:cs typeface="Arial" charset="0"/>
            </a:endParaRPr>
          </a:p>
        </p:txBody>
      </p:sp>
      <p:pic>
        <p:nvPicPr>
          <p:cNvPr id="9216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Rectangle 3"/>
          <p:cNvSpPr>
            <a:spLocks noGrp="1" noChangeArrowheads="1"/>
          </p:cNvSpPr>
          <p:nvPr>
            <p:ph type="title"/>
          </p:nvPr>
        </p:nvSpPr>
        <p:spPr>
          <a:xfrm>
            <a:off x="714375" y="381000"/>
            <a:ext cx="7772400" cy="1143000"/>
          </a:xfrm>
        </p:spPr>
        <p:txBody>
          <a:bodyPr/>
          <a:lstStyle/>
          <a:p>
            <a:r>
              <a:rPr lang="en-US">
                <a:latin typeface="Arial" charset="0"/>
              </a:rPr>
              <a:t>Mutual Exclusion</a:t>
            </a:r>
          </a:p>
        </p:txBody>
      </p:sp>
      <p:sp>
        <p:nvSpPr>
          <p:cNvPr id="92165" name="Rectangle 4"/>
          <p:cNvSpPr>
            <a:spLocks noGrp="1" noChangeArrowheads="1"/>
          </p:cNvSpPr>
          <p:nvPr>
            <p:ph type="body" idx="1"/>
          </p:nvPr>
        </p:nvSpPr>
        <p:spPr>
          <a:xfrm>
            <a:off x="635000" y="1643063"/>
            <a:ext cx="8259763" cy="4154487"/>
          </a:xfrm>
        </p:spPr>
        <p:txBody>
          <a:bodyPr/>
          <a:lstStyle/>
          <a:p>
            <a:r>
              <a:rPr lang="en-US" dirty="0">
                <a:latin typeface="Arial" charset="0"/>
              </a:rPr>
              <a:t>Let </a:t>
            </a:r>
            <a:r>
              <a:rPr lang="en-US" dirty="0" err="1">
                <a:solidFill>
                  <a:schemeClr val="tx1"/>
                </a:solidFill>
                <a:latin typeface="Arial" charset="0"/>
              </a:rPr>
              <a:t>CS</a:t>
            </a:r>
            <a:r>
              <a:rPr lang="en-US" baseline="-25000" dirty="0" err="1">
                <a:solidFill>
                  <a:schemeClr val="tx1"/>
                </a:solidFill>
                <a:latin typeface="Arial" charset="0"/>
              </a:rPr>
              <a:t>i</a:t>
            </a:r>
            <a:r>
              <a:rPr lang="en-US" baseline="30000" dirty="0" err="1">
                <a:solidFill>
                  <a:schemeClr val="tx1"/>
                </a:solidFill>
                <a:latin typeface="Arial" charset="0"/>
              </a:rPr>
              <a:t>k</a:t>
            </a:r>
            <a:r>
              <a:rPr lang="en-US" dirty="0">
                <a:latin typeface="Arial" charset="0"/>
              </a:rPr>
              <a:t>        be thread </a:t>
            </a:r>
            <a:r>
              <a:rPr lang="en-US" dirty="0" err="1" smtClean="0">
                <a:solidFill>
                  <a:schemeClr val="tx1"/>
                </a:solidFill>
                <a:latin typeface="Arial" charset="0"/>
              </a:rPr>
              <a:t>i</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k</a:t>
            </a:r>
            <a:r>
              <a:rPr lang="en-US" altLang="ja-JP" dirty="0">
                <a:latin typeface="Arial" charset="0"/>
              </a:rPr>
              <a:t>-</a:t>
            </a:r>
            <a:r>
              <a:rPr lang="en-US" altLang="ja-JP" dirty="0" err="1">
                <a:latin typeface="Arial" charset="0"/>
              </a:rPr>
              <a:t>th</a:t>
            </a:r>
            <a:r>
              <a:rPr lang="en-US" altLang="ja-JP" dirty="0">
                <a:latin typeface="Arial" charset="0"/>
              </a:rPr>
              <a:t> critical section execution</a:t>
            </a:r>
          </a:p>
          <a:p>
            <a:r>
              <a:rPr lang="en-US" dirty="0">
                <a:latin typeface="Arial" charset="0"/>
              </a:rPr>
              <a:t>And </a:t>
            </a:r>
            <a:r>
              <a:rPr lang="en-US" dirty="0" err="1">
                <a:solidFill>
                  <a:schemeClr val="tx1"/>
                </a:solidFill>
                <a:latin typeface="Arial" charset="0"/>
              </a:rPr>
              <a:t>CS</a:t>
            </a:r>
            <a:r>
              <a:rPr lang="en-US" baseline="-25000" dirty="0" err="1">
                <a:solidFill>
                  <a:schemeClr val="tx1"/>
                </a:solidFill>
                <a:latin typeface="Arial" charset="0"/>
              </a:rPr>
              <a:t>j</a:t>
            </a:r>
            <a:r>
              <a:rPr lang="en-US" baseline="30000" dirty="0" err="1">
                <a:solidFill>
                  <a:schemeClr val="tx1"/>
                </a:solidFill>
                <a:latin typeface="Arial" charset="0"/>
              </a:rPr>
              <a:t>m</a:t>
            </a:r>
            <a:r>
              <a:rPr lang="en-US" dirty="0">
                <a:latin typeface="Arial" charset="0"/>
              </a:rPr>
              <a:t>        be </a:t>
            </a:r>
            <a:r>
              <a:rPr lang="en-US" dirty="0" smtClean="0">
                <a:solidFill>
                  <a:schemeClr val="tx1"/>
                </a:solidFill>
                <a:latin typeface="Arial" charset="0"/>
              </a:rPr>
              <a:t>j</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m</a:t>
            </a:r>
            <a:r>
              <a:rPr lang="en-US" altLang="ja-JP" dirty="0">
                <a:latin typeface="Arial" charset="0"/>
              </a:rPr>
              <a:t>-</a:t>
            </a:r>
            <a:r>
              <a:rPr lang="en-US" altLang="ja-JP" dirty="0" err="1">
                <a:latin typeface="Arial" charset="0"/>
              </a:rPr>
              <a:t>th</a:t>
            </a:r>
            <a:r>
              <a:rPr lang="en-US" altLang="ja-JP" dirty="0">
                <a:latin typeface="Arial" charset="0"/>
              </a:rPr>
              <a:t> execution</a:t>
            </a:r>
          </a:p>
          <a:p>
            <a:r>
              <a:rPr lang="en-US" dirty="0">
                <a:latin typeface="Arial" charset="0"/>
              </a:rPr>
              <a:t>Then either</a:t>
            </a:r>
          </a:p>
          <a:p>
            <a:pPr lvl="1"/>
            <a:r>
              <a:rPr lang="en-US" dirty="0">
                <a:latin typeface="Arial" charset="0"/>
                <a:cs typeface="Arial" charset="0"/>
              </a:rPr>
              <a:t>            or</a:t>
            </a:r>
          </a:p>
        </p:txBody>
      </p:sp>
      <p:grpSp>
        <p:nvGrpSpPr>
          <p:cNvPr id="92166" name="Group 5"/>
          <p:cNvGrpSpPr>
            <a:grpSpLocks/>
          </p:cNvGrpSpPr>
          <p:nvPr/>
        </p:nvGrpSpPr>
        <p:grpSpPr bwMode="auto">
          <a:xfrm>
            <a:off x="1414463" y="4014788"/>
            <a:ext cx="1122362" cy="304800"/>
            <a:chOff x="951" y="2315"/>
            <a:chExt cx="707" cy="192"/>
          </a:xfrm>
        </p:grpSpPr>
        <p:sp>
          <p:nvSpPr>
            <p:cNvPr id="92174" name="AutoShape 6"/>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92175" name="AutoShape 7"/>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92167" name="AutoShape 8"/>
          <p:cNvSpPr>
            <a:spLocks noChangeArrowheads="1"/>
          </p:cNvSpPr>
          <p:nvPr/>
        </p:nvSpPr>
        <p:spPr bwMode="auto">
          <a:xfrm>
            <a:off x="1874838" y="5035550"/>
            <a:ext cx="2651125" cy="625475"/>
          </a:xfrm>
          <a:prstGeom prst="wedgeRoundRectCallout">
            <a:avLst>
              <a:gd name="adj1" fmla="val -46106"/>
              <a:gd name="adj2" fmla="val -15659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i</a:t>
            </a:r>
            <a:r>
              <a:rPr lang="en-US" sz="2800" b="0" baseline="30000">
                <a:solidFill>
                  <a:schemeClr val="tx1"/>
                </a:solidFill>
                <a:latin typeface="Arial" charset="0"/>
                <a:cs typeface="Arial" charset="0"/>
              </a:rPr>
              <a:t>k</a:t>
            </a:r>
            <a:r>
              <a:rPr lang="en-US" sz="2800" b="0">
                <a:latin typeface="Arial" charset="0"/>
                <a:cs typeface="Arial" charset="0"/>
              </a:rPr>
              <a:t> </a:t>
            </a:r>
            <a:r>
              <a:rPr lang="en-US" sz="2800" b="0">
                <a:solidFill>
                  <a:schemeClr val="tx1"/>
                </a:solidFill>
                <a:latin typeface="Arial" charset="0"/>
                <a:cs typeface="Arial" charset="0"/>
                <a:sym typeface="Wingdings" charset="0"/>
              </a:rPr>
              <a:t></a:t>
            </a:r>
            <a:r>
              <a:rPr lang="en-US" sz="2800" b="0">
                <a:latin typeface="Arial" charset="0"/>
                <a:cs typeface="Arial" charset="0"/>
              </a:rPr>
              <a:t> </a:t>
            </a:r>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j</a:t>
            </a:r>
            <a:r>
              <a:rPr lang="en-US" sz="2800" b="0" baseline="30000">
                <a:solidFill>
                  <a:schemeClr val="tx1"/>
                </a:solidFill>
                <a:latin typeface="Arial" charset="0"/>
                <a:cs typeface="Arial" charset="0"/>
              </a:rPr>
              <a:t>m</a:t>
            </a:r>
            <a:endParaRPr lang="en-US" sz="2800" b="0">
              <a:latin typeface="Arial" charset="0"/>
              <a:cs typeface="Arial" charset="0"/>
            </a:endParaRPr>
          </a:p>
        </p:txBody>
      </p:sp>
      <p:sp>
        <p:nvSpPr>
          <p:cNvPr id="92168" name="AutoShape 9"/>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eaLnBrk="0" hangingPunct="0"/>
            <a:r>
              <a:rPr lang="en-US" b="0">
                <a:latin typeface="Arial" charset="0"/>
              </a:rPr>
              <a:t>  </a:t>
            </a:r>
          </a:p>
        </p:txBody>
      </p:sp>
      <p:sp>
        <p:nvSpPr>
          <p:cNvPr id="92169" name="AutoShape 10"/>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nvGrpSpPr>
          <p:cNvPr id="92170" name="Group 11"/>
          <p:cNvGrpSpPr>
            <a:grpSpLocks/>
          </p:cNvGrpSpPr>
          <p:nvPr/>
        </p:nvGrpSpPr>
        <p:grpSpPr bwMode="auto">
          <a:xfrm>
            <a:off x="3130550" y="4016375"/>
            <a:ext cx="1122363" cy="304800"/>
            <a:chOff x="951" y="2315"/>
            <a:chExt cx="707" cy="192"/>
          </a:xfrm>
        </p:grpSpPr>
        <p:sp>
          <p:nvSpPr>
            <p:cNvPr id="92172" name="AutoShape 12"/>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92173" name="AutoShape 13"/>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92171" name="AutoShape 14"/>
          <p:cNvSpPr>
            <a:spLocks noChangeArrowheads="1"/>
          </p:cNvSpPr>
          <p:nvPr/>
        </p:nvSpPr>
        <p:spPr bwMode="auto">
          <a:xfrm>
            <a:off x="5668963" y="5348288"/>
            <a:ext cx="2743200" cy="625475"/>
          </a:xfrm>
          <a:prstGeom prst="wedgeRoundRectCallout">
            <a:avLst>
              <a:gd name="adj1" fmla="val -117884"/>
              <a:gd name="adj2" fmla="val -20659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j</a:t>
            </a:r>
            <a:r>
              <a:rPr lang="en-US" sz="2800" b="0" baseline="30000">
                <a:solidFill>
                  <a:schemeClr val="tx1"/>
                </a:solidFill>
                <a:latin typeface="Arial" charset="0"/>
                <a:cs typeface="Arial" charset="0"/>
              </a:rPr>
              <a:t>m</a:t>
            </a:r>
            <a:r>
              <a:rPr lang="en-US" sz="2800" b="0">
                <a:latin typeface="Arial" charset="0"/>
                <a:cs typeface="Arial" charset="0"/>
              </a:rPr>
              <a:t> </a:t>
            </a:r>
            <a:r>
              <a:rPr lang="en-US" sz="2800" b="0">
                <a:solidFill>
                  <a:schemeClr val="tx1"/>
                </a:solidFill>
                <a:latin typeface="Arial" charset="0"/>
                <a:cs typeface="Arial" charset="0"/>
                <a:sym typeface="Wingdings" charset="0"/>
              </a:rPr>
              <a:t></a:t>
            </a:r>
            <a:r>
              <a:rPr lang="en-US" sz="2800" b="0">
                <a:latin typeface="Arial" charset="0"/>
                <a:cs typeface="Arial" charset="0"/>
              </a:rPr>
              <a:t> </a:t>
            </a:r>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i</a:t>
            </a:r>
            <a:r>
              <a:rPr lang="en-US" sz="2800" b="0" baseline="30000">
                <a:solidFill>
                  <a:schemeClr val="tx1"/>
                </a:solidFill>
                <a:latin typeface="Arial" charset="0"/>
                <a:cs typeface="Arial" charset="0"/>
              </a:rPr>
              <a:t>k</a:t>
            </a:r>
            <a:endParaRPr lang="en-US" sz="2800" b="0">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942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33BB165-9B98-C44E-9503-3BCEC0714A14}" type="slidenum">
              <a:rPr lang="ar-SA" sz="1400" b="0">
                <a:solidFill>
                  <a:schemeClr val="tx1"/>
                </a:solidFill>
                <a:latin typeface="Arial" charset="0"/>
                <a:cs typeface="Arial" charset="0"/>
              </a:rPr>
              <a:pPr/>
              <a:t>42</a:t>
            </a:fld>
            <a:endParaRPr lang="en-US" sz="1400" b="0">
              <a:solidFill>
                <a:schemeClr val="tx1"/>
              </a:solidFill>
              <a:latin typeface="Arial" charset="0"/>
              <a:cs typeface="Arial" charset="0"/>
            </a:endParaRPr>
          </a:p>
        </p:txBody>
      </p:sp>
      <p:pic>
        <p:nvPicPr>
          <p:cNvPr id="94211" name="Picture 1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Rectangle 2"/>
          <p:cNvSpPr>
            <a:spLocks noGrp="1" noChangeArrowheads="1"/>
          </p:cNvSpPr>
          <p:nvPr>
            <p:ph type="title"/>
          </p:nvPr>
        </p:nvSpPr>
        <p:spPr>
          <a:xfrm>
            <a:off x="647700" y="368300"/>
            <a:ext cx="7772400" cy="1143000"/>
          </a:xfrm>
        </p:spPr>
        <p:txBody>
          <a:bodyPr/>
          <a:lstStyle/>
          <a:p>
            <a:r>
              <a:rPr lang="en-US">
                <a:latin typeface="Arial" charset="0"/>
              </a:rPr>
              <a:t>Deadlock-Free</a:t>
            </a:r>
          </a:p>
        </p:txBody>
      </p:sp>
      <p:grpSp>
        <p:nvGrpSpPr>
          <p:cNvPr id="94213" name="Group 4"/>
          <p:cNvGrpSpPr>
            <a:grpSpLocks/>
          </p:cNvGrpSpPr>
          <p:nvPr/>
        </p:nvGrpSpPr>
        <p:grpSpPr bwMode="auto">
          <a:xfrm>
            <a:off x="7480300" y="419100"/>
            <a:ext cx="946150" cy="968375"/>
            <a:chOff x="764" y="2340"/>
            <a:chExt cx="596" cy="610"/>
          </a:xfrm>
        </p:grpSpPr>
        <p:sp>
          <p:nvSpPr>
            <p:cNvPr id="94216" name="Oval 5"/>
            <p:cNvSpPr>
              <a:spLocks noChangeArrowheads="1"/>
            </p:cNvSpPr>
            <p:nvPr/>
          </p:nvSpPr>
          <p:spPr bwMode="auto">
            <a:xfrm>
              <a:off x="764" y="2340"/>
              <a:ext cx="596" cy="610"/>
            </a:xfrm>
            <a:prstGeom prst="ellipse">
              <a:avLst/>
            </a:prstGeom>
            <a:solidFill>
              <a:srgbClr val="FF0000"/>
            </a:solidFill>
            <a:ln w="12700">
              <a:solidFill>
                <a:srgbClr val="CF0E30"/>
              </a:solidFill>
              <a:round/>
              <a:headEnd/>
              <a:tailEnd/>
            </a:ln>
          </p:spPr>
          <p:txBody>
            <a:bodyPr wrap="none" anchor="ctr"/>
            <a:lstStyle/>
            <a:p>
              <a:pPr eaLnBrk="0" hangingPunct="0"/>
              <a:endParaRPr lang="en-US">
                <a:latin typeface="Arial" charset="0"/>
              </a:endParaRPr>
            </a:p>
          </p:txBody>
        </p:sp>
        <p:sp>
          <p:nvSpPr>
            <p:cNvPr id="94217" name="Oval 6"/>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pPr eaLnBrk="0" hangingPunct="0"/>
              <a:endParaRPr lang="en-US">
                <a:latin typeface="Arial" charset="0"/>
              </a:endParaRPr>
            </a:p>
          </p:txBody>
        </p:sp>
        <p:sp>
          <p:nvSpPr>
            <p:cNvPr id="94218" name="Oval 7"/>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94219" name="Oval 8"/>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94220" name="Oval 9"/>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94221" name="Oval 10"/>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94222" name="AutoShape 11"/>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
        <p:nvSpPr>
          <p:cNvPr id="94214" name="Rectangle 14"/>
          <p:cNvSpPr>
            <a:spLocks noGrp="1" noChangeArrowheads="1"/>
          </p:cNvSpPr>
          <p:nvPr>
            <p:ph type="body" idx="1"/>
          </p:nvPr>
        </p:nvSpPr>
        <p:spPr/>
        <p:txBody>
          <a:bodyPr/>
          <a:lstStyle/>
          <a:p>
            <a:r>
              <a:rPr lang="en-US" dirty="0">
                <a:latin typeface="Arial" charset="0"/>
              </a:rPr>
              <a:t>If some thread calls </a:t>
            </a:r>
            <a:r>
              <a:rPr lang="en-US" b="1" dirty="0">
                <a:solidFill>
                  <a:schemeClr val="tx1"/>
                </a:solidFill>
                <a:latin typeface="Courier New" pitchFamily="49" charset="0"/>
                <a:cs typeface="Courier New" pitchFamily="49" charset="0"/>
              </a:rPr>
              <a:t>lock()</a:t>
            </a:r>
          </a:p>
          <a:p>
            <a:pPr lvl="1"/>
            <a:r>
              <a:rPr lang="en-US" dirty="0">
                <a:latin typeface="Arial" charset="0"/>
                <a:cs typeface="Arial" charset="0"/>
              </a:rPr>
              <a:t>And never returns</a:t>
            </a:r>
          </a:p>
          <a:p>
            <a:pPr lvl="1"/>
            <a:r>
              <a:rPr lang="en-US" dirty="0">
                <a:latin typeface="Arial" charset="0"/>
                <a:cs typeface="Arial" charset="0"/>
              </a:rPr>
              <a:t>Then other threads must complete </a:t>
            </a:r>
            <a:r>
              <a:rPr lang="en-US" b="1" dirty="0">
                <a:solidFill>
                  <a:schemeClr val="tx1"/>
                </a:solidFill>
                <a:latin typeface="Courier New" pitchFamily="49" charset="0"/>
                <a:cs typeface="Courier New" pitchFamily="49" charset="0"/>
              </a:rPr>
              <a:t>lock()</a:t>
            </a:r>
            <a:r>
              <a:rPr lang="en-US" dirty="0">
                <a:latin typeface="Courier New" pitchFamily="49" charset="0"/>
                <a:cs typeface="Courier New" pitchFamily="49" charset="0"/>
              </a:rPr>
              <a:t> </a:t>
            </a:r>
            <a:r>
              <a:rPr lang="en-US" dirty="0">
                <a:latin typeface="Arial" charset="0"/>
                <a:cs typeface="Arial" charset="0"/>
              </a:rPr>
              <a:t>and </a:t>
            </a:r>
            <a:r>
              <a:rPr lang="en-US" b="1" dirty="0">
                <a:solidFill>
                  <a:schemeClr val="tx1"/>
                </a:solidFill>
                <a:latin typeface="Courier New" pitchFamily="49" charset="0"/>
                <a:cs typeface="Courier New" pitchFamily="49" charset="0"/>
              </a:rPr>
              <a:t>unlock()</a:t>
            </a:r>
            <a:r>
              <a:rPr lang="en-US" b="1" dirty="0">
                <a:latin typeface="Courier New" pitchFamily="49" charset="0"/>
                <a:cs typeface="Courier New" pitchFamily="49" charset="0"/>
              </a:rPr>
              <a:t> </a:t>
            </a:r>
            <a:r>
              <a:rPr lang="en-US" dirty="0">
                <a:latin typeface="Arial" charset="0"/>
                <a:cs typeface="Arial" charset="0"/>
              </a:rPr>
              <a:t>calls infinitely often</a:t>
            </a:r>
          </a:p>
          <a:p>
            <a:r>
              <a:rPr lang="en-US" dirty="0">
                <a:latin typeface="Arial" charset="0"/>
              </a:rPr>
              <a:t>System as a whole makes progress</a:t>
            </a:r>
          </a:p>
          <a:p>
            <a:pPr lvl="1"/>
            <a:r>
              <a:rPr lang="en-US" dirty="0">
                <a:latin typeface="Arial" charset="0"/>
                <a:cs typeface="Arial" charset="0"/>
              </a:rPr>
              <a:t>Even if individuals starve</a:t>
            </a:r>
          </a:p>
        </p:txBody>
      </p:sp>
      <p:sp>
        <p:nvSpPr>
          <p:cNvPr id="94215" name="Rectangle 16"/>
          <p:cNvSpPr>
            <a:spLocks noChangeArrowheads="1"/>
          </p:cNvSpPr>
          <p:nvPr/>
        </p:nvSpPr>
        <p:spPr bwMode="auto">
          <a:xfrm rot="-2157709">
            <a:off x="7853363" y="554038"/>
            <a:ext cx="134937" cy="809625"/>
          </a:xfrm>
          <a:prstGeom prst="rect">
            <a:avLst/>
          </a:prstGeom>
          <a:solidFill>
            <a:srgbClr val="FF0000"/>
          </a:solidFill>
          <a:ln w="9525">
            <a:solidFill>
              <a:srgbClr val="FF0000"/>
            </a:solidFill>
            <a:miter lim="800000"/>
            <a:headEnd/>
            <a:tailEnd/>
          </a:ln>
        </p:spPr>
        <p:txBody>
          <a:bodyPr wrap="none" anchor="ctr"/>
          <a:lstStyle/>
          <a:p>
            <a:pPr eaLnBrk="0" hangingPunct="0"/>
            <a:endParaRPr lang="en-US">
              <a:latin typeface="Arial" charset="0"/>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962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25E906E-C09E-E94A-81BC-66CAC06785DB}" type="slidenum">
              <a:rPr lang="ar-SA" sz="1400" b="0">
                <a:solidFill>
                  <a:schemeClr val="tx1"/>
                </a:solidFill>
                <a:latin typeface="Arial" charset="0"/>
                <a:cs typeface="Arial" charset="0"/>
              </a:rPr>
              <a:pPr/>
              <a:t>43</a:t>
            </a:fld>
            <a:endParaRPr lang="en-US" sz="1400" b="0">
              <a:solidFill>
                <a:schemeClr val="tx1"/>
              </a:solidFill>
              <a:latin typeface="Arial" charset="0"/>
              <a:cs typeface="Arial" charset="0"/>
            </a:endParaRPr>
          </a:p>
        </p:txBody>
      </p:sp>
      <p:pic>
        <p:nvPicPr>
          <p:cNvPr id="96259" name="Picture 1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Rectangle 2"/>
          <p:cNvSpPr>
            <a:spLocks noGrp="1" noChangeArrowheads="1"/>
          </p:cNvSpPr>
          <p:nvPr>
            <p:ph type="title"/>
          </p:nvPr>
        </p:nvSpPr>
        <p:spPr>
          <a:xfrm>
            <a:off x="647700" y="368300"/>
            <a:ext cx="7772400" cy="1143000"/>
          </a:xfrm>
        </p:spPr>
        <p:txBody>
          <a:bodyPr/>
          <a:lstStyle/>
          <a:p>
            <a:r>
              <a:rPr lang="en-US">
                <a:latin typeface="Arial" charset="0"/>
              </a:rPr>
              <a:t>Starvation-Free</a:t>
            </a:r>
          </a:p>
        </p:txBody>
      </p:sp>
      <p:sp>
        <p:nvSpPr>
          <p:cNvPr id="96261" name="Rectangle 11"/>
          <p:cNvSpPr>
            <a:spLocks noGrp="1" noChangeArrowheads="1"/>
          </p:cNvSpPr>
          <p:nvPr>
            <p:ph type="body" idx="1"/>
          </p:nvPr>
        </p:nvSpPr>
        <p:spPr/>
        <p:txBody>
          <a:bodyPr/>
          <a:lstStyle/>
          <a:p>
            <a:r>
              <a:rPr lang="en-US" dirty="0">
                <a:latin typeface="Arial" charset="0"/>
              </a:rPr>
              <a:t>If some thread calls </a:t>
            </a:r>
            <a:r>
              <a:rPr lang="en-US" b="1" dirty="0" smtClean="0">
                <a:solidFill>
                  <a:schemeClr val="tx1"/>
                </a:solidFill>
                <a:latin typeface="Courier New" pitchFamily="49" charset="0"/>
                <a:cs typeface="Courier New" pitchFamily="49" charset="0"/>
              </a:rPr>
              <a:t>lock()</a:t>
            </a:r>
            <a:endParaRPr lang="en-US" b="1" dirty="0">
              <a:solidFill>
                <a:schemeClr val="tx1"/>
              </a:solidFill>
              <a:latin typeface="Courier New" pitchFamily="49" charset="0"/>
              <a:cs typeface="Courier New" pitchFamily="49" charset="0"/>
            </a:endParaRPr>
          </a:p>
          <a:p>
            <a:pPr lvl="1"/>
            <a:r>
              <a:rPr lang="en-US" dirty="0">
                <a:latin typeface="Arial" charset="0"/>
                <a:cs typeface="Arial" charset="0"/>
              </a:rPr>
              <a:t>It will eventually return</a:t>
            </a:r>
          </a:p>
          <a:p>
            <a:r>
              <a:rPr lang="en-US" dirty="0">
                <a:latin typeface="Arial" charset="0"/>
              </a:rPr>
              <a:t>Individual threads make progress</a:t>
            </a:r>
            <a:endParaRPr lang="en-US" sz="2400" dirty="0">
              <a:latin typeface="Arial" charset="0"/>
            </a:endParaRPr>
          </a:p>
        </p:txBody>
      </p:sp>
      <p:grpSp>
        <p:nvGrpSpPr>
          <p:cNvPr id="96262" name="Group 13"/>
          <p:cNvGrpSpPr>
            <a:grpSpLocks/>
          </p:cNvGrpSpPr>
          <p:nvPr/>
        </p:nvGrpSpPr>
        <p:grpSpPr bwMode="auto">
          <a:xfrm>
            <a:off x="7632700" y="571500"/>
            <a:ext cx="946150" cy="968375"/>
            <a:chOff x="764" y="2340"/>
            <a:chExt cx="596" cy="610"/>
          </a:xfrm>
        </p:grpSpPr>
        <p:sp>
          <p:nvSpPr>
            <p:cNvPr id="96264" name="Oval 14"/>
            <p:cNvSpPr>
              <a:spLocks noChangeArrowheads="1"/>
            </p:cNvSpPr>
            <p:nvPr/>
          </p:nvSpPr>
          <p:spPr bwMode="auto">
            <a:xfrm>
              <a:off x="764" y="2340"/>
              <a:ext cx="596" cy="610"/>
            </a:xfrm>
            <a:prstGeom prst="ellipse">
              <a:avLst/>
            </a:prstGeom>
            <a:solidFill>
              <a:srgbClr val="FF0000"/>
            </a:solidFill>
            <a:ln w="12700">
              <a:solidFill>
                <a:srgbClr val="CF0E30"/>
              </a:solidFill>
              <a:round/>
              <a:headEnd/>
              <a:tailEnd/>
            </a:ln>
          </p:spPr>
          <p:txBody>
            <a:bodyPr wrap="none" anchor="ctr"/>
            <a:lstStyle/>
            <a:p>
              <a:pPr eaLnBrk="0" hangingPunct="0"/>
              <a:endParaRPr lang="en-US">
                <a:latin typeface="Arial" charset="0"/>
              </a:endParaRPr>
            </a:p>
          </p:txBody>
        </p:sp>
        <p:sp>
          <p:nvSpPr>
            <p:cNvPr id="96265" name="Oval 15"/>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pPr eaLnBrk="0" hangingPunct="0"/>
              <a:endParaRPr lang="en-US">
                <a:latin typeface="Arial" charset="0"/>
              </a:endParaRPr>
            </a:p>
          </p:txBody>
        </p:sp>
        <p:sp>
          <p:nvSpPr>
            <p:cNvPr id="96266" name="Oval 16"/>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96267" name="Oval 17"/>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96268" name="Oval 18"/>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96269" name="Oval 19"/>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96270" name="AutoShape 20"/>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
        <p:nvSpPr>
          <p:cNvPr id="96263" name="Rectangle 21"/>
          <p:cNvSpPr>
            <a:spLocks noChangeArrowheads="1"/>
          </p:cNvSpPr>
          <p:nvPr/>
        </p:nvSpPr>
        <p:spPr bwMode="auto">
          <a:xfrm rot="-2157709">
            <a:off x="8005763" y="706438"/>
            <a:ext cx="134937" cy="809625"/>
          </a:xfrm>
          <a:prstGeom prst="rect">
            <a:avLst/>
          </a:prstGeom>
          <a:solidFill>
            <a:srgbClr val="FF0000"/>
          </a:solidFill>
          <a:ln w="9525">
            <a:solidFill>
              <a:srgbClr val="FF0000"/>
            </a:solidFill>
            <a:miter lim="800000"/>
            <a:headEnd/>
            <a:tailEnd/>
          </a:ln>
        </p:spPr>
        <p:txBody>
          <a:bodyPr wrap="none" anchor="ctr"/>
          <a:lstStyle/>
          <a:p>
            <a:pPr eaLnBrk="0" hangingPunct="0"/>
            <a:endParaRPr lang="en-US">
              <a:latin typeface="Arial" charset="0"/>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983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186FFD0-C3C0-E944-8B98-9095F153C7BA}" type="slidenum">
              <a:rPr lang="ar-SA" sz="1400" b="0">
                <a:solidFill>
                  <a:schemeClr val="tx1"/>
                </a:solidFill>
                <a:latin typeface="Arial" charset="0"/>
                <a:cs typeface="Arial" charset="0"/>
              </a:rPr>
              <a:pPr/>
              <a:t>44</a:t>
            </a:fld>
            <a:endParaRPr lang="en-US" sz="1400" b="0">
              <a:solidFill>
                <a:schemeClr val="tx1"/>
              </a:solidFill>
              <a:latin typeface="Arial" charset="0"/>
              <a:cs typeface="Arial" charset="0"/>
            </a:endParaRPr>
          </a:p>
        </p:txBody>
      </p:sp>
      <p:pic>
        <p:nvPicPr>
          <p:cNvPr id="98307"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8" name="Rectangle 2"/>
          <p:cNvSpPr>
            <a:spLocks noGrp="1" noChangeArrowheads="1"/>
          </p:cNvSpPr>
          <p:nvPr>
            <p:ph type="title"/>
          </p:nvPr>
        </p:nvSpPr>
        <p:spPr/>
        <p:txBody>
          <a:bodyPr/>
          <a:lstStyle/>
          <a:p>
            <a:r>
              <a:rPr lang="en-US" sz="4000">
                <a:latin typeface="Arial" charset="0"/>
              </a:rPr>
              <a:t>Two-Thread vs </a:t>
            </a:r>
            <a:r>
              <a:rPr lang="en-US" sz="4000" i="1">
                <a:latin typeface="Arial" charset="0"/>
              </a:rPr>
              <a:t>n</a:t>
            </a:r>
            <a:r>
              <a:rPr lang="en-US" sz="4000">
                <a:latin typeface="Arial" charset="0"/>
              </a:rPr>
              <a:t>-Thread Solutions</a:t>
            </a:r>
          </a:p>
        </p:txBody>
      </p:sp>
      <p:sp>
        <p:nvSpPr>
          <p:cNvPr id="98309" name="Rectangle 3"/>
          <p:cNvSpPr>
            <a:spLocks noGrp="1" noChangeArrowheads="1"/>
          </p:cNvSpPr>
          <p:nvPr>
            <p:ph type="body" idx="1"/>
          </p:nvPr>
        </p:nvSpPr>
        <p:spPr/>
        <p:txBody>
          <a:bodyPr/>
          <a:lstStyle/>
          <a:p>
            <a:r>
              <a:rPr lang="en-US">
                <a:solidFill>
                  <a:schemeClr val="tx1"/>
                </a:solidFill>
                <a:latin typeface="Arial" charset="0"/>
              </a:rPr>
              <a:t>2</a:t>
            </a:r>
            <a:r>
              <a:rPr lang="en-US">
                <a:latin typeface="Arial" charset="0"/>
              </a:rPr>
              <a:t>-thread solutions first</a:t>
            </a:r>
          </a:p>
          <a:p>
            <a:pPr lvl="1"/>
            <a:r>
              <a:rPr lang="en-US">
                <a:latin typeface="Arial" charset="0"/>
                <a:cs typeface="Arial" charset="0"/>
              </a:rPr>
              <a:t>Illustrate most basic ideas</a:t>
            </a:r>
          </a:p>
          <a:p>
            <a:pPr lvl="1"/>
            <a:r>
              <a:rPr lang="en-US">
                <a:latin typeface="Arial" charset="0"/>
                <a:cs typeface="Arial" charset="0"/>
              </a:rPr>
              <a:t>Fits on one slide</a:t>
            </a:r>
          </a:p>
          <a:p>
            <a:r>
              <a:rPr lang="en-US">
                <a:latin typeface="Arial" charset="0"/>
              </a:rPr>
              <a:t>Then </a:t>
            </a:r>
            <a:r>
              <a:rPr lang="en-US" i="1">
                <a:solidFill>
                  <a:schemeClr val="tx1"/>
                </a:solidFill>
                <a:latin typeface="Arial" charset="0"/>
              </a:rPr>
              <a:t>n</a:t>
            </a:r>
            <a:r>
              <a:rPr lang="en-US">
                <a:latin typeface="Arial" charset="0"/>
              </a:rPr>
              <a:t>-thread solutions </a:t>
            </a:r>
          </a:p>
          <a:p>
            <a:pPr lvl="1"/>
            <a:endParaRPr lang="en-US">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0035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4692F38-5FF5-BA4B-8B08-2955A2694F54}" type="slidenum">
              <a:rPr lang="ar-SA" sz="1400" b="0">
                <a:solidFill>
                  <a:schemeClr val="tx1"/>
                </a:solidFill>
                <a:latin typeface="Arial" charset="0"/>
                <a:cs typeface="Arial" charset="0"/>
              </a:rPr>
              <a:pPr/>
              <a:t>45</a:t>
            </a:fld>
            <a:endParaRPr lang="en-US" sz="1400" b="0">
              <a:solidFill>
                <a:schemeClr val="tx1"/>
              </a:solidFill>
              <a:latin typeface="Arial" charset="0"/>
              <a:cs typeface="Arial" charset="0"/>
            </a:endParaRPr>
          </a:p>
        </p:txBody>
      </p:sp>
      <p:pic>
        <p:nvPicPr>
          <p:cNvPr id="100355" name="Picture 1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Text Box 3"/>
          <p:cNvSpPr txBox="1">
            <a:spLocks noChangeArrowheads="1"/>
          </p:cNvSpPr>
          <p:nvPr/>
        </p:nvSpPr>
        <p:spPr bwMode="auto">
          <a:xfrm>
            <a:off x="877888" y="1690688"/>
            <a:ext cx="7445375" cy="3416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dirty="0">
                <a:solidFill>
                  <a:schemeClr val="tx1"/>
                </a:solidFill>
                <a:latin typeface="Courier New" charset="0"/>
              </a:rPr>
              <a:t>class</a:t>
            </a:r>
            <a:r>
              <a:rPr lang="en-US" sz="2400" dirty="0">
                <a:latin typeface="Courier New" charset="0"/>
              </a:rPr>
              <a:t> … </a:t>
            </a:r>
            <a:r>
              <a:rPr lang="en-US" sz="2400" dirty="0">
                <a:solidFill>
                  <a:schemeClr val="tx1"/>
                </a:solidFill>
                <a:latin typeface="Courier New" charset="0"/>
              </a:rPr>
              <a:t>implements</a:t>
            </a:r>
            <a:r>
              <a:rPr lang="en-US" sz="2400" dirty="0">
                <a:latin typeface="Courier New" charset="0"/>
              </a:rPr>
              <a:t> Lock {</a:t>
            </a:r>
          </a:p>
          <a:p>
            <a:r>
              <a:rPr lang="en-US" sz="2400" dirty="0">
                <a:latin typeface="Courier New" charset="0"/>
              </a:rPr>
              <a:t>  </a:t>
            </a:r>
            <a:r>
              <a:rPr lang="en-US" sz="2400" dirty="0">
                <a:solidFill>
                  <a:srgbClr val="3333FF"/>
                </a:solidFill>
                <a:latin typeface="Courier New" charset="0"/>
              </a:rPr>
              <a:t>…</a:t>
            </a:r>
          </a:p>
          <a:p>
            <a:r>
              <a:rPr lang="en-US" sz="2400" dirty="0">
                <a:latin typeface="Courier New" charset="0"/>
              </a:rPr>
              <a:t>  </a:t>
            </a:r>
            <a:r>
              <a:rPr lang="en-US" sz="2400" dirty="0">
                <a:solidFill>
                  <a:schemeClr val="accent1"/>
                </a:solidFill>
                <a:latin typeface="Courier New" charset="0"/>
              </a:rPr>
              <a:t>// thread-local index, 0 or 1</a:t>
            </a:r>
          </a:p>
          <a:p>
            <a:r>
              <a:rPr lang="en-US" sz="2400" dirty="0">
                <a:latin typeface="Courier New" charset="0"/>
              </a:rPr>
              <a:t>  </a:t>
            </a:r>
            <a:r>
              <a:rPr lang="en-US" sz="2400" dirty="0">
                <a:solidFill>
                  <a:schemeClr val="tx1"/>
                </a:solidFill>
                <a:latin typeface="Courier New" charset="0"/>
              </a:rPr>
              <a:t>public</a:t>
            </a:r>
            <a:r>
              <a:rPr lang="en-US" sz="2400" dirty="0">
                <a:latin typeface="Courier New" charset="0"/>
              </a:rPr>
              <a:t> </a:t>
            </a:r>
            <a:r>
              <a:rPr lang="en-US" sz="2400" dirty="0">
                <a:solidFill>
                  <a:schemeClr val="tx1"/>
                </a:solidFill>
                <a:latin typeface="Courier New" charset="0"/>
              </a:rPr>
              <a:t>void</a:t>
            </a:r>
            <a:r>
              <a:rPr lang="en-US" sz="2400" dirty="0">
                <a:latin typeface="Courier New" charset="0"/>
              </a:rPr>
              <a:t> lock() {</a:t>
            </a:r>
          </a:p>
          <a:p>
            <a:r>
              <a:rPr lang="en-US" sz="2400" dirty="0">
                <a:latin typeface="Courier New" charset="0"/>
              </a:rPr>
              <a:t>    </a:t>
            </a:r>
            <a:r>
              <a:rPr lang="en-US" sz="2400" dirty="0" err="1">
                <a:solidFill>
                  <a:schemeClr val="tx1"/>
                </a:solidFill>
                <a:latin typeface="Courier New" charset="0"/>
              </a:rPr>
              <a:t>int</a:t>
            </a:r>
            <a:r>
              <a:rPr lang="en-US" sz="2400" dirty="0">
                <a:latin typeface="Courier New" charset="0"/>
              </a:rPr>
              <a:t> </a:t>
            </a:r>
            <a:r>
              <a:rPr lang="en-US" sz="2400" dirty="0" err="1">
                <a:latin typeface="Courier New" charset="0"/>
              </a:rPr>
              <a:t>i</a:t>
            </a:r>
            <a:r>
              <a:rPr lang="en-US" sz="2400" dirty="0">
                <a:latin typeface="Courier New" charset="0"/>
              </a:rPr>
              <a:t> = </a:t>
            </a:r>
            <a:r>
              <a:rPr lang="en-US" sz="2400" dirty="0" err="1">
                <a:latin typeface="Courier New" charset="0"/>
              </a:rPr>
              <a:t>ThreadID.get</a:t>
            </a:r>
            <a:r>
              <a:rPr lang="en-US" sz="2400" dirty="0">
                <a:latin typeface="Courier New" charset="0"/>
              </a:rPr>
              <a:t>();</a:t>
            </a:r>
          </a:p>
          <a:p>
            <a:r>
              <a:rPr lang="en-US" sz="2400" dirty="0">
                <a:latin typeface="Courier New" charset="0"/>
              </a:rPr>
              <a:t>    </a:t>
            </a:r>
            <a:r>
              <a:rPr lang="en-US" sz="2400" dirty="0" err="1">
                <a:solidFill>
                  <a:schemeClr val="tx1"/>
                </a:solidFill>
                <a:latin typeface="Courier New" charset="0"/>
              </a:rPr>
              <a:t>int</a:t>
            </a:r>
            <a:r>
              <a:rPr lang="en-US" sz="2400" dirty="0">
                <a:latin typeface="Courier New" charset="0"/>
              </a:rPr>
              <a:t> j = 1 - </a:t>
            </a:r>
            <a:r>
              <a:rPr lang="en-US" sz="2400" dirty="0" err="1">
                <a:latin typeface="Courier New" charset="0"/>
              </a:rPr>
              <a:t>i</a:t>
            </a:r>
            <a:r>
              <a:rPr lang="en-US" sz="2400" dirty="0">
                <a:latin typeface="Courier New" charset="0"/>
              </a:rPr>
              <a:t>;</a:t>
            </a:r>
            <a:r>
              <a:rPr lang="en-US" sz="2400" dirty="0">
                <a:solidFill>
                  <a:schemeClr val="accent2"/>
                </a:solidFill>
                <a:latin typeface="Courier New" charset="0"/>
                <a:cs typeface="Courier New" charset="0"/>
              </a:rPr>
              <a:t> </a:t>
            </a:r>
            <a:endParaRPr lang="en-US" sz="2400" dirty="0">
              <a:solidFill>
                <a:srgbClr val="3333FF"/>
              </a:solidFill>
              <a:latin typeface="Courier New" charset="0"/>
              <a:cs typeface="Courier New" charset="0"/>
            </a:endParaRPr>
          </a:p>
          <a:p>
            <a:r>
              <a:rPr lang="en-US" sz="2400" dirty="0">
                <a:solidFill>
                  <a:srgbClr val="3333FF"/>
                </a:solidFill>
                <a:latin typeface="Courier New" charset="0"/>
                <a:cs typeface="Courier New" charset="0"/>
              </a:rPr>
              <a:t>  …</a:t>
            </a:r>
          </a:p>
          <a:p>
            <a:pPr eaLnBrk="1" hangingPunct="1">
              <a:lnSpc>
                <a:spcPct val="70000"/>
              </a:lnSpc>
              <a:spcBef>
                <a:spcPct val="30000"/>
              </a:spcBef>
            </a:pPr>
            <a:r>
              <a:rPr lang="en-US" sz="2400" dirty="0">
                <a:solidFill>
                  <a:srgbClr val="3333FF"/>
                </a:solidFill>
                <a:latin typeface="Courier New" charset="0"/>
                <a:cs typeface="Courier New" charset="0"/>
              </a:rPr>
              <a:t>  }</a:t>
            </a:r>
          </a:p>
          <a:p>
            <a:pPr eaLnBrk="1" hangingPunct="1">
              <a:lnSpc>
                <a:spcPct val="70000"/>
              </a:lnSpc>
              <a:spcBef>
                <a:spcPct val="30000"/>
              </a:spcBef>
            </a:pPr>
            <a:r>
              <a:rPr lang="en-US" sz="2400" dirty="0">
                <a:solidFill>
                  <a:srgbClr val="3333FF"/>
                </a:solidFill>
                <a:latin typeface="Courier New" charset="0"/>
                <a:cs typeface="Courier New" charset="0"/>
              </a:rPr>
              <a:t>}</a:t>
            </a:r>
          </a:p>
        </p:txBody>
      </p:sp>
      <p:sp>
        <p:nvSpPr>
          <p:cNvPr id="100357" name="Rectangle 2"/>
          <p:cNvSpPr>
            <a:spLocks noGrp="1" noChangeArrowheads="1"/>
          </p:cNvSpPr>
          <p:nvPr>
            <p:ph type="title"/>
          </p:nvPr>
        </p:nvSpPr>
        <p:spPr>
          <a:xfrm>
            <a:off x="671513" y="363538"/>
            <a:ext cx="7772400" cy="1143000"/>
          </a:xfrm>
        </p:spPr>
        <p:txBody>
          <a:bodyPr/>
          <a:lstStyle/>
          <a:p>
            <a:r>
              <a:rPr lang="en-US" sz="4000">
                <a:latin typeface="Arial" charset="0"/>
              </a:rPr>
              <a:t>Two-Thread Conventions</a:t>
            </a: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0240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3D76B54-8C1E-E642-870F-61D5367E3690}" type="slidenum">
              <a:rPr lang="ar-SA" sz="1400" b="0">
                <a:solidFill>
                  <a:schemeClr val="tx1"/>
                </a:solidFill>
                <a:latin typeface="Arial" charset="0"/>
                <a:cs typeface="Arial" charset="0"/>
              </a:rPr>
              <a:pPr/>
              <a:t>46</a:t>
            </a:fld>
            <a:endParaRPr lang="en-US" sz="1400" b="0">
              <a:solidFill>
                <a:schemeClr val="tx1"/>
              </a:solidFill>
              <a:latin typeface="Arial" charset="0"/>
              <a:cs typeface="Arial" charset="0"/>
            </a:endParaRPr>
          </a:p>
        </p:txBody>
      </p:sp>
      <p:pic>
        <p:nvPicPr>
          <p:cNvPr id="10240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Text Box 3"/>
          <p:cNvSpPr txBox="1">
            <a:spLocks noChangeArrowheads="1"/>
          </p:cNvSpPr>
          <p:nvPr/>
        </p:nvSpPr>
        <p:spPr bwMode="auto">
          <a:xfrm>
            <a:off x="877888" y="1690688"/>
            <a:ext cx="7445375" cy="3416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folHlink"/>
                </a:solidFill>
                <a:latin typeface="Courier New" charset="0"/>
              </a:rPr>
              <a:t>class … implements Lock {</a:t>
            </a:r>
          </a:p>
          <a:p>
            <a:r>
              <a:rPr lang="en-US" sz="2400">
                <a:solidFill>
                  <a:schemeClr val="folHlink"/>
                </a:solidFill>
                <a:latin typeface="Courier New" charset="0"/>
              </a:rPr>
              <a:t>  …</a:t>
            </a:r>
          </a:p>
          <a:p>
            <a:r>
              <a:rPr lang="en-US" sz="2400">
                <a:solidFill>
                  <a:schemeClr val="folHlink"/>
                </a:solidFill>
                <a:latin typeface="Courier New" charset="0"/>
              </a:rPr>
              <a:t>  // thread-local index, 0 or 1</a:t>
            </a:r>
          </a:p>
          <a:p>
            <a:r>
              <a:rPr lang="en-US" sz="2400">
                <a:solidFill>
                  <a:schemeClr val="folHlink"/>
                </a:solidFill>
                <a:latin typeface="Courier New" charset="0"/>
              </a:rPr>
              <a:t>  public void lock() {</a:t>
            </a:r>
          </a:p>
          <a:p>
            <a:r>
              <a:rPr lang="en-US" sz="2400">
                <a:latin typeface="Courier New" charset="0"/>
              </a:rPr>
              <a:t>    </a:t>
            </a:r>
            <a:r>
              <a:rPr lang="en-US" sz="2400">
                <a:solidFill>
                  <a:schemeClr val="tx1"/>
                </a:solidFill>
                <a:latin typeface="Courier New" charset="0"/>
              </a:rPr>
              <a:t>int</a:t>
            </a:r>
            <a:r>
              <a:rPr lang="en-US" sz="2400">
                <a:latin typeface="Courier New" charset="0"/>
              </a:rPr>
              <a:t> i = ThreadID.get();</a:t>
            </a:r>
          </a:p>
          <a:p>
            <a:r>
              <a:rPr lang="en-US" sz="2400">
                <a:latin typeface="Courier New" charset="0"/>
              </a:rPr>
              <a:t>    </a:t>
            </a:r>
            <a:r>
              <a:rPr lang="en-US" sz="2400">
                <a:solidFill>
                  <a:schemeClr val="tx1"/>
                </a:solidFill>
                <a:latin typeface="Courier New" charset="0"/>
              </a:rPr>
              <a:t>int</a:t>
            </a:r>
            <a:r>
              <a:rPr lang="en-US" sz="2400">
                <a:solidFill>
                  <a:schemeClr val="folHlink"/>
                </a:solidFill>
                <a:latin typeface="Courier New" charset="0"/>
              </a:rPr>
              <a:t> </a:t>
            </a:r>
            <a:r>
              <a:rPr lang="en-US" sz="2400">
                <a:latin typeface="Courier New" charset="0"/>
              </a:rPr>
              <a:t>j = 1 - i;</a:t>
            </a:r>
            <a:r>
              <a:rPr lang="en-US" sz="2400">
                <a:solidFill>
                  <a:schemeClr val="folHlink"/>
                </a:solidFill>
                <a:latin typeface="Courier New" charset="0"/>
                <a:cs typeface="Courier New" charset="0"/>
              </a:rPr>
              <a:t> </a:t>
            </a:r>
          </a:p>
          <a:p>
            <a:r>
              <a:rPr lang="en-US" sz="2400">
                <a:solidFill>
                  <a:schemeClr val="folHlink"/>
                </a:solidFill>
                <a:latin typeface="Courier New" charset="0"/>
                <a:cs typeface="Courier New" charset="0"/>
              </a:rPr>
              <a:t>  …</a:t>
            </a:r>
          </a:p>
          <a:p>
            <a:pPr eaLnBrk="1" hangingPunct="1">
              <a:lnSpc>
                <a:spcPct val="70000"/>
              </a:lnSpc>
              <a:spcBef>
                <a:spcPct val="30000"/>
              </a:spcBef>
            </a:pPr>
            <a:r>
              <a:rPr lang="en-US" sz="2400">
                <a:solidFill>
                  <a:schemeClr val="folHlink"/>
                </a:solidFill>
                <a:latin typeface="Courier New" charset="0"/>
                <a:cs typeface="Courier New" charset="0"/>
              </a:rPr>
              <a:t>  }  </a:t>
            </a:r>
          </a:p>
          <a:p>
            <a:pPr eaLnBrk="1" hangingPunct="1">
              <a:lnSpc>
                <a:spcPct val="70000"/>
              </a:lnSpc>
              <a:spcBef>
                <a:spcPct val="30000"/>
              </a:spcBef>
            </a:pPr>
            <a:r>
              <a:rPr lang="en-US" sz="2400">
                <a:solidFill>
                  <a:schemeClr val="folHlink"/>
                </a:solidFill>
                <a:latin typeface="Courier New" charset="0"/>
                <a:cs typeface="Courier New" charset="0"/>
              </a:rPr>
              <a:t>}</a:t>
            </a:r>
          </a:p>
        </p:txBody>
      </p:sp>
      <p:sp>
        <p:nvSpPr>
          <p:cNvPr id="102405" name="Rectangle 4"/>
          <p:cNvSpPr>
            <a:spLocks noGrp="1" noChangeArrowheads="1"/>
          </p:cNvSpPr>
          <p:nvPr>
            <p:ph type="title"/>
          </p:nvPr>
        </p:nvSpPr>
        <p:spPr>
          <a:xfrm>
            <a:off x="671513" y="363538"/>
            <a:ext cx="7772400" cy="1143000"/>
          </a:xfrm>
        </p:spPr>
        <p:txBody>
          <a:bodyPr/>
          <a:lstStyle/>
          <a:p>
            <a:r>
              <a:rPr lang="en-US" sz="4000">
                <a:latin typeface="Arial" charset="0"/>
              </a:rPr>
              <a:t>Two-Thread Conventions</a:t>
            </a:r>
          </a:p>
        </p:txBody>
      </p:sp>
      <p:sp>
        <p:nvSpPr>
          <p:cNvPr id="102406" name="AutoShape 8"/>
          <p:cNvSpPr>
            <a:spLocks noChangeArrowheads="1"/>
          </p:cNvSpPr>
          <p:nvPr/>
        </p:nvSpPr>
        <p:spPr bwMode="auto">
          <a:xfrm>
            <a:off x="1609725" y="3190875"/>
            <a:ext cx="4433888" cy="752475"/>
          </a:xfrm>
          <a:prstGeom prst="wedgeRoundRectCallout">
            <a:avLst>
              <a:gd name="adj1" fmla="val 19639"/>
              <a:gd name="adj2" fmla="val 18459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02407" name="Text Box 9"/>
          <p:cNvSpPr txBox="1">
            <a:spLocks noChangeArrowheads="1"/>
          </p:cNvSpPr>
          <p:nvPr/>
        </p:nvSpPr>
        <p:spPr bwMode="auto">
          <a:xfrm>
            <a:off x="2801938" y="4987925"/>
            <a:ext cx="54705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200" b="0">
                <a:solidFill>
                  <a:srgbClr val="FF0000"/>
                </a:solidFill>
                <a:latin typeface="Arial" charset="0"/>
              </a:rPr>
              <a:t>Henceforth: </a:t>
            </a:r>
            <a:r>
              <a:rPr lang="en-US" sz="3200" b="0">
                <a:solidFill>
                  <a:srgbClr val="3333FF"/>
                </a:solidFill>
                <a:latin typeface="Arial" charset="0"/>
              </a:rPr>
              <a:t>i</a:t>
            </a:r>
            <a:r>
              <a:rPr lang="en-US" sz="3200" b="0">
                <a:solidFill>
                  <a:srgbClr val="FF0000"/>
                </a:solidFill>
                <a:latin typeface="Arial" charset="0"/>
              </a:rPr>
              <a:t> is current thread, </a:t>
            </a:r>
            <a:r>
              <a:rPr lang="en-US" sz="3200" b="0">
                <a:solidFill>
                  <a:srgbClr val="3333FF"/>
                </a:solidFill>
                <a:latin typeface="Arial" charset="0"/>
              </a:rPr>
              <a:t>j</a:t>
            </a:r>
            <a:r>
              <a:rPr lang="en-US" sz="3200" b="0">
                <a:solidFill>
                  <a:srgbClr val="FF0000"/>
                </a:solidFill>
                <a:latin typeface="Arial" charset="0"/>
              </a:rPr>
              <a:t> is other thread</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r>
              <a:rPr lang="en-US">
                <a:latin typeface="Arial" charset="0"/>
              </a:rPr>
              <a:t>LockOne</a:t>
            </a:r>
          </a:p>
        </p:txBody>
      </p:sp>
      <p:sp>
        <p:nvSpPr>
          <p:cNvPr id="104450" name="Text Box 3"/>
          <p:cNvSpPr txBox="1">
            <a:spLocks noChangeArrowheads="1"/>
          </p:cNvSpPr>
          <p:nvPr/>
        </p:nvSpPr>
        <p:spPr bwMode="auto">
          <a:xfrm>
            <a:off x="725488" y="1828800"/>
            <a:ext cx="7693025" cy="21971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400">
                <a:solidFill>
                  <a:schemeClr val="tx1"/>
                </a:solidFill>
                <a:latin typeface="Courier New" charset="0"/>
                <a:cs typeface="Courier New" charset="0"/>
              </a:rPr>
              <a:t>class</a:t>
            </a:r>
            <a:r>
              <a:rPr lang="en-US" sz="2400">
                <a:solidFill>
                  <a:schemeClr val="accent2"/>
                </a:solidFill>
                <a:latin typeface="Courier New" charset="0"/>
                <a:cs typeface="Courier New" charset="0"/>
              </a:rPr>
              <a:t> LockOne </a:t>
            </a:r>
            <a:r>
              <a:rPr lang="en-US" sz="2400">
                <a:solidFill>
                  <a:schemeClr val="tx1"/>
                </a:solidFill>
                <a:latin typeface="Courier New" charset="0"/>
                <a:cs typeface="Courier New" charset="0"/>
              </a:rPr>
              <a:t>implements</a:t>
            </a:r>
            <a:r>
              <a:rPr lang="en-US" sz="2400">
                <a:solidFill>
                  <a:schemeClr val="accent2"/>
                </a:solidFill>
                <a:latin typeface="Courier New" charset="0"/>
                <a:cs typeface="Courier New" charset="0"/>
              </a:rPr>
              <a:t> </a:t>
            </a:r>
            <a:r>
              <a:rPr lang="en-US" sz="2400">
                <a:solidFill>
                  <a:srgbClr val="3333FF"/>
                </a:solidFill>
                <a:latin typeface="Courier New" charset="0"/>
                <a:cs typeface="Courier New" charset="0"/>
              </a:rPr>
              <a:t>Lock {</a:t>
            </a:r>
          </a:p>
          <a:p>
            <a:pPr eaLnBrk="1" hangingPunct="1">
              <a:lnSpc>
                <a:spcPct val="70000"/>
              </a:lnSpc>
              <a:spcBef>
                <a:spcPct val="30000"/>
              </a:spcBef>
            </a:pPr>
            <a:r>
              <a:rPr lang="en-US" sz="2400">
                <a:solidFill>
                  <a:schemeClr val="tx1"/>
                </a:solidFill>
                <a:latin typeface="Courier New" charset="0"/>
                <a:cs typeface="Courier New" charset="0"/>
              </a:rPr>
              <a:t>private boolean[]</a:t>
            </a:r>
            <a:r>
              <a:rPr lang="en-US" sz="2400">
                <a:solidFill>
                  <a:schemeClr val="accent2"/>
                </a:solidFill>
                <a:latin typeface="Courier New" charset="0"/>
                <a:cs typeface="Courier New" charset="0"/>
              </a:rPr>
              <a:t> flag = </a:t>
            </a:r>
            <a:r>
              <a:rPr lang="en-US" sz="2400">
                <a:solidFill>
                  <a:schemeClr val="tx1"/>
                </a:solidFill>
                <a:latin typeface="Courier New" charset="0"/>
                <a:cs typeface="Courier New" charset="0"/>
              </a:rPr>
              <a:t>new</a:t>
            </a:r>
            <a:r>
              <a:rPr lang="en-US" sz="2400">
                <a:solidFill>
                  <a:schemeClr val="accent2"/>
                </a:solidFill>
                <a:latin typeface="Courier New" charset="0"/>
                <a:cs typeface="Courier New" charset="0"/>
              </a:rPr>
              <a:t> boolean[2];</a:t>
            </a:r>
          </a:p>
          <a:p>
            <a:pPr eaLnBrk="1" hangingPunct="1">
              <a:lnSpc>
                <a:spcPct val="70000"/>
              </a:lnSpc>
              <a:spcBef>
                <a:spcPct val="30000"/>
              </a:spcBef>
            </a:pPr>
            <a:r>
              <a:rPr lang="en-US" sz="2400">
                <a:solidFill>
                  <a:schemeClr val="tx1"/>
                </a:solidFill>
                <a:latin typeface="Courier New" charset="0"/>
              </a:rPr>
              <a:t>public void</a:t>
            </a:r>
            <a:r>
              <a:rPr lang="en-US" sz="2400">
                <a:latin typeface="Courier New" charset="0"/>
              </a:rPr>
              <a:t> </a:t>
            </a:r>
            <a:r>
              <a:rPr lang="en-US" sz="2400">
                <a:solidFill>
                  <a:schemeClr val="accent2"/>
                </a:solidFill>
                <a:latin typeface="Courier New" charset="0"/>
              </a:rPr>
              <a:t>lock() {</a:t>
            </a:r>
          </a:p>
          <a:p>
            <a:r>
              <a:rPr lang="en-US" sz="2400">
                <a:latin typeface="Courier New" charset="0"/>
              </a:rPr>
              <a:t>  </a:t>
            </a:r>
            <a:r>
              <a:rPr lang="en-US" sz="2400">
                <a:solidFill>
                  <a:schemeClr val="accent2"/>
                </a:solidFill>
                <a:latin typeface="Courier New" charset="0"/>
              </a:rPr>
              <a:t>flag[i] =</a:t>
            </a:r>
            <a:r>
              <a:rPr lang="en-US" sz="2400">
                <a:latin typeface="Courier New" charset="0"/>
              </a:rPr>
              <a:t> </a:t>
            </a:r>
            <a:r>
              <a:rPr lang="en-US" sz="2400">
                <a:solidFill>
                  <a:schemeClr val="tx1"/>
                </a:solidFill>
                <a:latin typeface="Courier New" charset="0"/>
              </a:rPr>
              <a:t>true</a:t>
            </a:r>
            <a:r>
              <a:rPr lang="en-US" sz="2400">
                <a:latin typeface="Courier New" charset="0"/>
              </a:rPr>
              <a:t>;</a:t>
            </a:r>
          </a:p>
          <a:p>
            <a:r>
              <a:rPr lang="en-US" sz="2400">
                <a:latin typeface="Courier New" charset="0"/>
              </a:rPr>
              <a:t>  </a:t>
            </a:r>
            <a:r>
              <a:rPr lang="en-US" sz="2400">
                <a:solidFill>
                  <a:schemeClr val="tx1"/>
                </a:solidFill>
                <a:latin typeface="Courier New" charset="0"/>
              </a:rPr>
              <a:t>while</a:t>
            </a:r>
            <a:r>
              <a:rPr lang="en-US" sz="2400">
                <a:latin typeface="Courier New" charset="0"/>
              </a:rPr>
              <a:t> </a:t>
            </a:r>
            <a:r>
              <a:rPr lang="en-US" sz="2400">
                <a:solidFill>
                  <a:schemeClr val="accent2"/>
                </a:solidFill>
                <a:latin typeface="Courier New" charset="0"/>
              </a:rPr>
              <a:t>(flag[j]) {}</a:t>
            </a:r>
          </a:p>
          <a:p>
            <a:r>
              <a:rPr lang="en-US" sz="2400">
                <a:latin typeface="Courier New" charset="0"/>
              </a:rPr>
              <a:t> </a:t>
            </a:r>
            <a:r>
              <a:rPr lang="en-US" sz="2400">
                <a:solidFill>
                  <a:schemeClr val="accent2"/>
                </a:solidFill>
                <a:latin typeface="Courier New" charset="0"/>
              </a:rPr>
              <a:t>}</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r>
              <a:rPr lang="en-US">
                <a:latin typeface="Arial" charset="0"/>
              </a:rPr>
              <a:t>LockOne</a:t>
            </a:r>
          </a:p>
        </p:txBody>
      </p:sp>
      <p:sp>
        <p:nvSpPr>
          <p:cNvPr id="47107" name="Text Box 3"/>
          <p:cNvSpPr txBox="1">
            <a:spLocks noChangeArrowheads="1"/>
          </p:cNvSpPr>
          <p:nvPr/>
        </p:nvSpPr>
        <p:spPr bwMode="auto">
          <a:xfrm>
            <a:off x="725488" y="1828800"/>
            <a:ext cx="7693025" cy="2197100"/>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dirty="0">
                <a:solidFill>
                  <a:schemeClr val="bg1">
                    <a:lumMod val="75000"/>
                  </a:schemeClr>
                </a:solidFill>
                <a:latin typeface="Courier New" pitchFamily="49" charset="0"/>
                <a:ea typeface="+mn-ea"/>
                <a:cs typeface="Courier New" pitchFamily="49" charset="0"/>
              </a:rPr>
              <a:t>class </a:t>
            </a:r>
            <a:r>
              <a:rPr lang="en-US" sz="2400" dirty="0" err="1">
                <a:solidFill>
                  <a:schemeClr val="bg1">
                    <a:lumMod val="75000"/>
                  </a:schemeClr>
                </a:solidFill>
                <a:latin typeface="Courier New" pitchFamily="49" charset="0"/>
                <a:ea typeface="+mn-ea"/>
                <a:cs typeface="Courier New" pitchFamily="49" charset="0"/>
              </a:rPr>
              <a:t>LockOne</a:t>
            </a:r>
            <a:r>
              <a:rPr lang="en-US" sz="2400" dirty="0">
                <a:solidFill>
                  <a:schemeClr val="bg1">
                    <a:lumMod val="75000"/>
                  </a:schemeClr>
                </a:solidFill>
                <a:latin typeface="Courier New" pitchFamily="49" charset="0"/>
                <a:ea typeface="+mn-ea"/>
                <a:cs typeface="Courier New" pitchFamily="49" charset="0"/>
              </a:rPr>
              <a:t> implements Lock {</a:t>
            </a:r>
          </a:p>
          <a:p>
            <a:pPr>
              <a:lnSpc>
                <a:spcPct val="70000"/>
              </a:lnSpc>
              <a:spcBef>
                <a:spcPct val="30000"/>
              </a:spcBef>
              <a:defRPr/>
            </a:pPr>
            <a:r>
              <a:rPr lang="en-US" sz="2400" dirty="0">
                <a:solidFill>
                  <a:schemeClr val="tx1"/>
                </a:solidFill>
                <a:latin typeface="Courier New" pitchFamily="49" charset="0"/>
                <a:ea typeface="+mn-ea"/>
                <a:cs typeface="Courier New" pitchFamily="49" charset="0"/>
              </a:rPr>
              <a:t>private </a:t>
            </a:r>
            <a:r>
              <a:rPr lang="en-US" sz="2400" dirty="0" err="1">
                <a:solidFill>
                  <a:schemeClr val="tx1"/>
                </a:solidFill>
                <a:latin typeface="Courier New" pitchFamily="49" charset="0"/>
                <a:ea typeface="+mn-ea"/>
                <a:cs typeface="Courier New" pitchFamily="49" charset="0"/>
              </a:rPr>
              <a:t>boolean</a:t>
            </a:r>
            <a:r>
              <a:rPr lang="en-US" sz="2400" dirty="0">
                <a:solidFill>
                  <a:schemeClr val="tx1"/>
                </a:solidFill>
                <a:latin typeface="Courier New" pitchFamily="49" charset="0"/>
                <a:ea typeface="+mn-ea"/>
                <a:cs typeface="Courier New" pitchFamily="49" charset="0"/>
              </a:rPr>
              <a:t>[]</a:t>
            </a:r>
            <a:r>
              <a:rPr lang="en-US" sz="2400" dirty="0">
                <a:solidFill>
                  <a:schemeClr val="accent2"/>
                </a:solidFill>
                <a:latin typeface="Courier New" pitchFamily="49" charset="0"/>
                <a:ea typeface="+mn-ea"/>
                <a:cs typeface="Courier New" pitchFamily="49" charset="0"/>
              </a:rPr>
              <a:t> flag = </a:t>
            </a:r>
            <a:r>
              <a:rPr lang="en-US" sz="2400" dirty="0">
                <a:solidFill>
                  <a:schemeClr val="tx1"/>
                </a:solidFill>
                <a:latin typeface="Courier New" pitchFamily="49" charset="0"/>
                <a:ea typeface="+mn-ea"/>
                <a:cs typeface="Courier New" pitchFamily="49" charset="0"/>
              </a:rPr>
              <a:t>new</a:t>
            </a:r>
            <a:r>
              <a:rPr lang="en-US" sz="2400" dirty="0">
                <a:solidFill>
                  <a:schemeClr val="accent2"/>
                </a:solidFill>
                <a:latin typeface="Courier New" pitchFamily="49" charset="0"/>
                <a:ea typeface="+mn-ea"/>
                <a:cs typeface="Courier New" pitchFamily="49" charset="0"/>
              </a:rPr>
              <a:t> </a:t>
            </a:r>
            <a:r>
              <a:rPr lang="en-US" sz="2400" dirty="0" err="1">
                <a:solidFill>
                  <a:schemeClr val="accent2"/>
                </a:solidFill>
                <a:latin typeface="Courier New" pitchFamily="49" charset="0"/>
                <a:ea typeface="+mn-ea"/>
                <a:cs typeface="Courier New" pitchFamily="49" charset="0"/>
              </a:rPr>
              <a:t>boolean</a:t>
            </a:r>
            <a:r>
              <a:rPr lang="en-US" sz="2400" dirty="0">
                <a:solidFill>
                  <a:schemeClr val="accent2"/>
                </a:solidFill>
                <a:latin typeface="Courier New" pitchFamily="49" charset="0"/>
                <a:ea typeface="+mn-ea"/>
                <a:cs typeface="Courier New" pitchFamily="49" charset="0"/>
              </a:rPr>
              <a:t>[2];</a:t>
            </a:r>
          </a:p>
          <a:p>
            <a:pPr>
              <a:lnSpc>
                <a:spcPct val="70000"/>
              </a:lnSpc>
              <a:spcBef>
                <a:spcPct val="30000"/>
              </a:spcBef>
              <a:defRPr/>
            </a:pPr>
            <a:r>
              <a:rPr lang="en-US" sz="2400" dirty="0">
                <a:solidFill>
                  <a:schemeClr val="bg1">
                    <a:lumMod val="75000"/>
                  </a:schemeClr>
                </a:solidFill>
                <a:latin typeface="Courier New" pitchFamily="49" charset="0"/>
                <a:ea typeface="+mn-ea"/>
                <a:cs typeface="+mn-cs"/>
              </a:rPr>
              <a:t>public void lock() {</a:t>
            </a:r>
          </a:p>
          <a:p>
            <a:pPr eaLnBrk="0" hangingPunct="0">
              <a:defRPr/>
            </a:pPr>
            <a:r>
              <a:rPr lang="en-US" sz="2400" dirty="0">
                <a:solidFill>
                  <a:schemeClr val="bg1">
                    <a:lumMod val="75000"/>
                  </a:schemeClr>
                </a:solidFill>
                <a:latin typeface="Courier New" pitchFamily="49" charset="0"/>
                <a:ea typeface="+mn-ea"/>
                <a:cs typeface="+mn-cs"/>
              </a:rPr>
              <a:t>  flag[</a:t>
            </a:r>
            <a:r>
              <a:rPr lang="en-US" sz="2400" dirty="0" err="1">
                <a:solidFill>
                  <a:schemeClr val="bg1">
                    <a:lumMod val="75000"/>
                  </a:schemeClr>
                </a:solidFill>
                <a:latin typeface="Courier New" pitchFamily="49" charset="0"/>
                <a:ea typeface="+mn-ea"/>
                <a:cs typeface="+mn-cs"/>
              </a:rPr>
              <a:t>i</a:t>
            </a:r>
            <a:r>
              <a:rPr lang="en-US" sz="2400" dirty="0">
                <a:solidFill>
                  <a:schemeClr val="bg1">
                    <a:lumMod val="75000"/>
                  </a:schemeClr>
                </a:solidFill>
                <a:latin typeface="Courier New" pitchFamily="49" charset="0"/>
                <a:ea typeface="+mn-ea"/>
                <a:cs typeface="+mn-cs"/>
              </a:rPr>
              <a:t>] = true;</a:t>
            </a:r>
          </a:p>
          <a:p>
            <a:pPr eaLnBrk="0" hangingPunct="0">
              <a:defRPr/>
            </a:pPr>
            <a:r>
              <a:rPr lang="en-US" sz="2400" dirty="0">
                <a:solidFill>
                  <a:schemeClr val="bg1">
                    <a:lumMod val="75000"/>
                  </a:schemeClr>
                </a:solidFill>
                <a:latin typeface="Courier New" pitchFamily="49" charset="0"/>
                <a:ea typeface="+mn-ea"/>
                <a:cs typeface="+mn-cs"/>
              </a:rPr>
              <a:t>  while (flag[j]) {}</a:t>
            </a:r>
          </a:p>
          <a:p>
            <a:pPr eaLnBrk="0" hangingPunct="0">
              <a:defRPr/>
            </a:pPr>
            <a:r>
              <a:rPr lang="en-US" sz="2400" dirty="0">
                <a:solidFill>
                  <a:schemeClr val="bg1">
                    <a:lumMod val="75000"/>
                  </a:schemeClr>
                </a:solidFill>
                <a:latin typeface="Courier New" pitchFamily="49" charset="0"/>
                <a:ea typeface="+mn-ea"/>
                <a:cs typeface="+mn-cs"/>
              </a:rPr>
              <a:t> }</a:t>
            </a:r>
          </a:p>
        </p:txBody>
      </p:sp>
      <p:sp>
        <p:nvSpPr>
          <p:cNvPr id="106499" name="AutoShape 4"/>
          <p:cNvSpPr>
            <a:spLocks noChangeArrowheads="1"/>
          </p:cNvSpPr>
          <p:nvPr/>
        </p:nvSpPr>
        <p:spPr bwMode="auto">
          <a:xfrm>
            <a:off x="755650" y="2119313"/>
            <a:ext cx="7427913" cy="381000"/>
          </a:xfrm>
          <a:prstGeom prst="wedgeRoundRectCallout">
            <a:avLst>
              <a:gd name="adj1" fmla="val 40722"/>
              <a:gd name="adj2" fmla="val 29916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06500" name="Text Box 5"/>
          <p:cNvSpPr txBox="1">
            <a:spLocks noChangeArrowheads="1"/>
          </p:cNvSpPr>
          <p:nvPr/>
        </p:nvSpPr>
        <p:spPr bwMode="auto">
          <a:xfrm>
            <a:off x="4508500" y="3411538"/>
            <a:ext cx="3840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800">
                <a:solidFill>
                  <a:srgbClr val="FF0000"/>
                </a:solidFill>
                <a:latin typeface="Arial" charset="0"/>
              </a:rPr>
              <a:t>Each thread has flag</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r>
              <a:rPr lang="en-US">
                <a:latin typeface="Arial" charset="0"/>
              </a:rPr>
              <a:t>LockOne</a:t>
            </a:r>
          </a:p>
        </p:txBody>
      </p:sp>
      <p:pic>
        <p:nvPicPr>
          <p:cNvPr id="108546" name="Picture 1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3"/>
          <p:cNvSpPr txBox="1">
            <a:spLocks noChangeArrowheads="1"/>
          </p:cNvSpPr>
          <p:nvPr/>
        </p:nvSpPr>
        <p:spPr bwMode="auto">
          <a:xfrm>
            <a:off x="725488" y="1828800"/>
            <a:ext cx="7693025" cy="2197100"/>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dirty="0">
                <a:solidFill>
                  <a:schemeClr val="bg1">
                    <a:lumMod val="75000"/>
                  </a:schemeClr>
                </a:solidFill>
                <a:latin typeface="Courier New" pitchFamily="49" charset="0"/>
                <a:ea typeface="+mn-ea"/>
                <a:cs typeface="Courier New" pitchFamily="49" charset="0"/>
              </a:rPr>
              <a:t>class </a:t>
            </a:r>
            <a:r>
              <a:rPr lang="en-US" sz="2400" dirty="0" err="1">
                <a:solidFill>
                  <a:schemeClr val="bg1">
                    <a:lumMod val="75000"/>
                  </a:schemeClr>
                </a:solidFill>
                <a:latin typeface="Courier New" pitchFamily="49" charset="0"/>
                <a:ea typeface="+mn-ea"/>
                <a:cs typeface="Courier New" pitchFamily="49" charset="0"/>
              </a:rPr>
              <a:t>LockOne</a:t>
            </a:r>
            <a:r>
              <a:rPr lang="en-US" sz="2400" dirty="0">
                <a:solidFill>
                  <a:schemeClr val="bg1">
                    <a:lumMod val="75000"/>
                  </a:schemeClr>
                </a:solidFill>
                <a:latin typeface="Courier New" pitchFamily="49" charset="0"/>
                <a:ea typeface="+mn-ea"/>
                <a:cs typeface="Courier New" pitchFamily="49" charset="0"/>
              </a:rPr>
              <a:t> implements Lock {</a:t>
            </a:r>
          </a:p>
          <a:p>
            <a:pPr>
              <a:lnSpc>
                <a:spcPct val="70000"/>
              </a:lnSpc>
              <a:spcBef>
                <a:spcPct val="30000"/>
              </a:spcBef>
              <a:defRPr/>
            </a:pPr>
            <a:r>
              <a:rPr lang="en-US" sz="2400" dirty="0">
                <a:solidFill>
                  <a:schemeClr val="bg1">
                    <a:lumMod val="75000"/>
                  </a:schemeClr>
                </a:solidFill>
                <a:latin typeface="Courier New" pitchFamily="49" charset="0"/>
                <a:ea typeface="+mn-ea"/>
                <a:cs typeface="Courier New" pitchFamily="49" charset="0"/>
              </a:rPr>
              <a:t>private </a:t>
            </a:r>
            <a:r>
              <a:rPr lang="en-US" sz="2400" dirty="0" err="1">
                <a:solidFill>
                  <a:schemeClr val="bg1">
                    <a:lumMod val="75000"/>
                  </a:schemeClr>
                </a:solidFill>
                <a:latin typeface="Courier New" pitchFamily="49" charset="0"/>
                <a:ea typeface="+mn-ea"/>
                <a:cs typeface="Courier New" pitchFamily="49" charset="0"/>
              </a:rPr>
              <a:t>boolean</a:t>
            </a:r>
            <a:r>
              <a:rPr lang="en-US" sz="2400" dirty="0">
                <a:solidFill>
                  <a:schemeClr val="bg1">
                    <a:lumMod val="75000"/>
                  </a:schemeClr>
                </a:solidFill>
                <a:latin typeface="Courier New" pitchFamily="49" charset="0"/>
                <a:ea typeface="+mn-ea"/>
                <a:cs typeface="Courier New" pitchFamily="49" charset="0"/>
              </a:rPr>
              <a:t>[] flag = new </a:t>
            </a:r>
            <a:r>
              <a:rPr lang="en-US" sz="2400" dirty="0" err="1">
                <a:solidFill>
                  <a:schemeClr val="bg1">
                    <a:lumMod val="75000"/>
                  </a:schemeClr>
                </a:solidFill>
                <a:latin typeface="Courier New" pitchFamily="49" charset="0"/>
                <a:ea typeface="+mn-ea"/>
                <a:cs typeface="Courier New" pitchFamily="49" charset="0"/>
              </a:rPr>
              <a:t>boolean</a:t>
            </a:r>
            <a:r>
              <a:rPr lang="en-US" sz="2400" dirty="0">
                <a:solidFill>
                  <a:schemeClr val="bg1">
                    <a:lumMod val="75000"/>
                  </a:schemeClr>
                </a:solidFill>
                <a:latin typeface="Courier New" pitchFamily="49" charset="0"/>
                <a:ea typeface="+mn-ea"/>
                <a:cs typeface="Courier New" pitchFamily="49" charset="0"/>
              </a:rPr>
              <a:t>[2];</a:t>
            </a:r>
          </a:p>
          <a:p>
            <a:pPr>
              <a:lnSpc>
                <a:spcPct val="70000"/>
              </a:lnSpc>
              <a:spcBef>
                <a:spcPct val="30000"/>
              </a:spcBef>
              <a:defRPr/>
            </a:pPr>
            <a:r>
              <a:rPr lang="en-US" sz="2400" dirty="0">
                <a:solidFill>
                  <a:schemeClr val="bg1">
                    <a:lumMod val="75000"/>
                  </a:schemeClr>
                </a:solidFill>
                <a:latin typeface="Courier New" pitchFamily="49" charset="0"/>
                <a:ea typeface="+mn-ea"/>
                <a:cs typeface="+mn-cs"/>
              </a:rPr>
              <a:t>public void lock() {</a:t>
            </a:r>
          </a:p>
          <a:p>
            <a:pPr eaLnBrk="0" hangingPunct="0">
              <a:defRPr/>
            </a:pPr>
            <a:r>
              <a:rPr lang="en-US" sz="2400" dirty="0">
                <a:latin typeface="Courier New" pitchFamily="49" charset="0"/>
                <a:ea typeface="+mn-ea"/>
                <a:cs typeface="+mn-cs"/>
              </a:rPr>
              <a:t>  </a:t>
            </a:r>
            <a:r>
              <a:rPr lang="en-US" sz="2400" dirty="0">
                <a:solidFill>
                  <a:schemeClr val="accent2"/>
                </a:solidFill>
                <a:latin typeface="Courier New" pitchFamily="49" charset="0"/>
                <a:ea typeface="+mn-ea"/>
                <a:cs typeface="+mn-cs"/>
              </a:rPr>
              <a:t>flag[</a:t>
            </a:r>
            <a:r>
              <a:rPr lang="en-US" sz="2400" dirty="0" err="1">
                <a:solidFill>
                  <a:schemeClr val="accent2"/>
                </a:solidFill>
                <a:latin typeface="Courier New" pitchFamily="49" charset="0"/>
                <a:ea typeface="+mn-ea"/>
                <a:cs typeface="+mn-cs"/>
              </a:rPr>
              <a:t>i</a:t>
            </a:r>
            <a:r>
              <a:rPr lang="en-US" sz="2400" dirty="0">
                <a:solidFill>
                  <a:schemeClr val="accent2"/>
                </a:solidFill>
                <a:latin typeface="Courier New" pitchFamily="49" charset="0"/>
                <a:ea typeface="+mn-ea"/>
                <a:cs typeface="+mn-cs"/>
              </a:rPr>
              <a:t>] =</a:t>
            </a:r>
            <a:r>
              <a:rPr lang="en-US" sz="2400" dirty="0">
                <a:latin typeface="Courier New" pitchFamily="49" charset="0"/>
                <a:ea typeface="+mn-ea"/>
                <a:cs typeface="+mn-cs"/>
              </a:rPr>
              <a:t> </a:t>
            </a:r>
            <a:r>
              <a:rPr lang="en-US" sz="2400" dirty="0">
                <a:solidFill>
                  <a:schemeClr val="tx1"/>
                </a:solidFill>
                <a:latin typeface="Courier New" pitchFamily="49" charset="0"/>
                <a:ea typeface="+mn-ea"/>
                <a:cs typeface="+mn-cs"/>
              </a:rPr>
              <a:t>true</a:t>
            </a:r>
            <a:r>
              <a:rPr lang="en-US" sz="2400" dirty="0">
                <a:latin typeface="Courier New" pitchFamily="49" charset="0"/>
                <a:ea typeface="+mn-ea"/>
                <a:cs typeface="+mn-cs"/>
              </a:rPr>
              <a:t>;</a:t>
            </a:r>
          </a:p>
          <a:p>
            <a:pPr eaLnBrk="0" hangingPunct="0">
              <a:defRPr/>
            </a:pPr>
            <a:r>
              <a:rPr lang="en-US" sz="2400" dirty="0">
                <a:latin typeface="Courier New" pitchFamily="49" charset="0"/>
                <a:ea typeface="+mn-ea"/>
                <a:cs typeface="+mn-cs"/>
              </a:rPr>
              <a:t>  </a:t>
            </a:r>
            <a:r>
              <a:rPr lang="en-US" sz="2400" dirty="0">
                <a:solidFill>
                  <a:schemeClr val="bg1">
                    <a:lumMod val="75000"/>
                  </a:schemeClr>
                </a:solidFill>
                <a:latin typeface="Courier New" pitchFamily="49" charset="0"/>
                <a:ea typeface="+mn-ea"/>
                <a:cs typeface="+mn-cs"/>
              </a:rPr>
              <a:t>while (flag[j]) {}</a:t>
            </a:r>
          </a:p>
          <a:p>
            <a:pPr eaLnBrk="0" hangingPunct="0">
              <a:defRPr/>
            </a:pPr>
            <a:r>
              <a:rPr lang="en-US" sz="2400" dirty="0">
                <a:solidFill>
                  <a:schemeClr val="bg1">
                    <a:lumMod val="75000"/>
                  </a:schemeClr>
                </a:solidFill>
                <a:latin typeface="Courier New" pitchFamily="49" charset="0"/>
                <a:ea typeface="+mn-ea"/>
                <a:cs typeface="+mn-cs"/>
              </a:rPr>
              <a:t> }</a:t>
            </a:r>
          </a:p>
        </p:txBody>
      </p:sp>
      <p:sp>
        <p:nvSpPr>
          <p:cNvPr id="108548" name="AutoShape 4"/>
          <p:cNvSpPr>
            <a:spLocks noChangeArrowheads="1"/>
          </p:cNvSpPr>
          <p:nvPr/>
        </p:nvSpPr>
        <p:spPr bwMode="auto">
          <a:xfrm>
            <a:off x="1046163" y="2844800"/>
            <a:ext cx="2971800" cy="381000"/>
          </a:xfrm>
          <a:prstGeom prst="wedgeRoundRectCallout">
            <a:avLst>
              <a:gd name="adj1" fmla="val 103579"/>
              <a:gd name="adj2" fmla="val 10083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08549" name="Text Box 5"/>
          <p:cNvSpPr txBox="1">
            <a:spLocks noChangeArrowheads="1"/>
          </p:cNvSpPr>
          <p:nvPr/>
        </p:nvSpPr>
        <p:spPr bwMode="auto">
          <a:xfrm>
            <a:off x="5827713" y="3297238"/>
            <a:ext cx="2101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800">
                <a:solidFill>
                  <a:srgbClr val="FF0000"/>
                </a:solidFill>
                <a:latin typeface="Arial" charset="0"/>
              </a:rPr>
              <a:t>Set my flag</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84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4B2D163-FA85-A64D-8E3C-9C2890AA7625}" type="slidenum">
              <a:rPr lang="ar-SA" sz="1400" b="0">
                <a:solidFill>
                  <a:schemeClr val="tx1"/>
                </a:solidFill>
                <a:latin typeface="Arial" charset="0"/>
                <a:cs typeface="Arial" charset="0"/>
              </a:rPr>
              <a:pPr/>
              <a:t>5</a:t>
            </a:fld>
            <a:endParaRPr lang="en-US" sz="1400" b="0">
              <a:solidFill>
                <a:schemeClr val="tx1"/>
              </a:solidFill>
              <a:latin typeface="Arial" charset="0"/>
              <a:cs typeface="Arial" charset="0"/>
            </a:endParaRPr>
          </a:p>
        </p:txBody>
      </p:sp>
      <p:pic>
        <p:nvPicPr>
          <p:cNvPr id="1843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3"/>
          <p:cNvSpPr>
            <a:spLocks noGrp="1" noChangeArrowheads="1"/>
          </p:cNvSpPr>
          <p:nvPr>
            <p:ph type="title"/>
          </p:nvPr>
        </p:nvSpPr>
        <p:spPr/>
        <p:txBody>
          <a:bodyPr/>
          <a:lstStyle/>
          <a:p>
            <a:r>
              <a:rPr lang="en-US">
                <a:latin typeface="Arial" charset="0"/>
              </a:rPr>
              <a:t>Mutual Exclusion</a:t>
            </a:r>
          </a:p>
        </p:txBody>
      </p:sp>
      <p:sp>
        <p:nvSpPr>
          <p:cNvPr id="18437" name="Rectangle 4"/>
          <p:cNvSpPr>
            <a:spLocks noGrp="1" noChangeArrowheads="1"/>
          </p:cNvSpPr>
          <p:nvPr>
            <p:ph type="body" idx="1"/>
          </p:nvPr>
        </p:nvSpPr>
        <p:spPr>
          <a:xfrm>
            <a:off x="609600" y="2743200"/>
            <a:ext cx="7772400" cy="2819400"/>
          </a:xfrm>
        </p:spPr>
        <p:txBody>
          <a:bodyPr/>
          <a:lstStyle/>
          <a:p>
            <a:r>
              <a:rPr lang="en-US">
                <a:latin typeface="Arial" charset="0"/>
              </a:rPr>
              <a:t>We will clarify our understanding of mutual exclusion</a:t>
            </a:r>
          </a:p>
          <a:p>
            <a:r>
              <a:rPr lang="en-US">
                <a:latin typeface="Arial" charset="0"/>
              </a:rPr>
              <a:t>We will also show you how to reason about various properties in an asynchronous concurrent setting</a:t>
            </a:r>
          </a:p>
        </p:txBody>
      </p:sp>
      <p:grpSp>
        <p:nvGrpSpPr>
          <p:cNvPr id="18438" name="Group 5"/>
          <p:cNvGrpSpPr>
            <a:grpSpLocks/>
          </p:cNvGrpSpPr>
          <p:nvPr/>
        </p:nvGrpSpPr>
        <p:grpSpPr bwMode="auto">
          <a:xfrm>
            <a:off x="7323138" y="1006475"/>
            <a:ext cx="1327150" cy="1374775"/>
            <a:chOff x="764" y="2340"/>
            <a:chExt cx="596" cy="610"/>
          </a:xfrm>
        </p:grpSpPr>
        <p:sp>
          <p:nvSpPr>
            <p:cNvPr id="18439" name="Oval 6"/>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p>
              <a:pPr eaLnBrk="0" hangingPunct="0"/>
              <a:endParaRPr lang="en-US">
                <a:latin typeface="Arial" charset="0"/>
              </a:endParaRPr>
            </a:p>
          </p:txBody>
        </p:sp>
        <p:sp>
          <p:nvSpPr>
            <p:cNvPr id="18440" name="Oval 7"/>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pPr eaLnBrk="0" hangingPunct="0"/>
              <a:endParaRPr lang="en-US">
                <a:latin typeface="Arial" charset="0"/>
              </a:endParaRPr>
            </a:p>
          </p:txBody>
        </p:sp>
        <p:sp>
          <p:nvSpPr>
            <p:cNvPr id="18441" name="Oval 8"/>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18442" name="Oval 9"/>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18443" name="Oval 10"/>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18444" name="Oval 11"/>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18445" name="AutoShape 12"/>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r>
              <a:rPr lang="en-US">
                <a:latin typeface="Arial" charset="0"/>
              </a:rPr>
              <a:t>LockOne</a:t>
            </a:r>
          </a:p>
        </p:txBody>
      </p:sp>
      <p:pic>
        <p:nvPicPr>
          <p:cNvPr id="110594" name="Picture 1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3"/>
          <p:cNvSpPr txBox="1">
            <a:spLocks noChangeArrowheads="1"/>
          </p:cNvSpPr>
          <p:nvPr/>
        </p:nvSpPr>
        <p:spPr bwMode="auto">
          <a:xfrm>
            <a:off x="725488" y="1828800"/>
            <a:ext cx="7693025" cy="2197100"/>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dirty="0">
                <a:solidFill>
                  <a:schemeClr val="bg1">
                    <a:lumMod val="75000"/>
                  </a:schemeClr>
                </a:solidFill>
                <a:latin typeface="Courier New" pitchFamily="49" charset="0"/>
                <a:ea typeface="+mn-ea"/>
                <a:cs typeface="Courier New" pitchFamily="49" charset="0"/>
              </a:rPr>
              <a:t>class </a:t>
            </a:r>
            <a:r>
              <a:rPr lang="en-US" sz="2400" dirty="0" err="1">
                <a:solidFill>
                  <a:schemeClr val="bg1">
                    <a:lumMod val="75000"/>
                  </a:schemeClr>
                </a:solidFill>
                <a:latin typeface="Courier New" pitchFamily="49" charset="0"/>
                <a:ea typeface="+mn-ea"/>
                <a:cs typeface="Courier New" pitchFamily="49" charset="0"/>
              </a:rPr>
              <a:t>LockOne</a:t>
            </a:r>
            <a:r>
              <a:rPr lang="en-US" sz="2400" dirty="0">
                <a:solidFill>
                  <a:schemeClr val="bg1">
                    <a:lumMod val="75000"/>
                  </a:schemeClr>
                </a:solidFill>
                <a:latin typeface="Courier New" pitchFamily="49" charset="0"/>
                <a:ea typeface="+mn-ea"/>
                <a:cs typeface="Courier New" pitchFamily="49" charset="0"/>
              </a:rPr>
              <a:t> implements Lock {</a:t>
            </a:r>
          </a:p>
          <a:p>
            <a:pPr>
              <a:lnSpc>
                <a:spcPct val="70000"/>
              </a:lnSpc>
              <a:spcBef>
                <a:spcPct val="30000"/>
              </a:spcBef>
              <a:defRPr/>
            </a:pPr>
            <a:r>
              <a:rPr lang="en-US" sz="2400" dirty="0">
                <a:solidFill>
                  <a:schemeClr val="bg1">
                    <a:lumMod val="75000"/>
                  </a:schemeClr>
                </a:solidFill>
                <a:latin typeface="Courier New" pitchFamily="49" charset="0"/>
                <a:ea typeface="+mn-ea"/>
                <a:cs typeface="Courier New" pitchFamily="49" charset="0"/>
              </a:rPr>
              <a:t>private </a:t>
            </a:r>
            <a:r>
              <a:rPr lang="en-US" sz="2400" dirty="0" err="1">
                <a:solidFill>
                  <a:schemeClr val="bg1">
                    <a:lumMod val="75000"/>
                  </a:schemeClr>
                </a:solidFill>
                <a:latin typeface="Courier New" pitchFamily="49" charset="0"/>
                <a:ea typeface="+mn-ea"/>
                <a:cs typeface="Courier New" pitchFamily="49" charset="0"/>
              </a:rPr>
              <a:t>boolean</a:t>
            </a:r>
            <a:r>
              <a:rPr lang="en-US" sz="2400" dirty="0">
                <a:solidFill>
                  <a:schemeClr val="bg1">
                    <a:lumMod val="75000"/>
                  </a:schemeClr>
                </a:solidFill>
                <a:latin typeface="Courier New" pitchFamily="49" charset="0"/>
                <a:ea typeface="+mn-ea"/>
                <a:cs typeface="Courier New" pitchFamily="49" charset="0"/>
              </a:rPr>
              <a:t>[] flag = new </a:t>
            </a:r>
            <a:r>
              <a:rPr lang="en-US" sz="2400" dirty="0" err="1">
                <a:solidFill>
                  <a:schemeClr val="bg1">
                    <a:lumMod val="75000"/>
                  </a:schemeClr>
                </a:solidFill>
                <a:latin typeface="Courier New" pitchFamily="49" charset="0"/>
                <a:ea typeface="+mn-ea"/>
                <a:cs typeface="Courier New" pitchFamily="49" charset="0"/>
              </a:rPr>
              <a:t>boolean</a:t>
            </a:r>
            <a:r>
              <a:rPr lang="en-US" sz="2400" dirty="0">
                <a:solidFill>
                  <a:schemeClr val="bg1">
                    <a:lumMod val="75000"/>
                  </a:schemeClr>
                </a:solidFill>
                <a:latin typeface="Courier New" pitchFamily="49" charset="0"/>
                <a:ea typeface="+mn-ea"/>
                <a:cs typeface="Courier New" pitchFamily="49" charset="0"/>
              </a:rPr>
              <a:t>[2];</a:t>
            </a:r>
          </a:p>
          <a:p>
            <a:pPr>
              <a:lnSpc>
                <a:spcPct val="70000"/>
              </a:lnSpc>
              <a:spcBef>
                <a:spcPct val="30000"/>
              </a:spcBef>
              <a:defRPr/>
            </a:pPr>
            <a:r>
              <a:rPr lang="en-US" sz="2400" dirty="0">
                <a:solidFill>
                  <a:schemeClr val="bg1">
                    <a:lumMod val="75000"/>
                  </a:schemeClr>
                </a:solidFill>
                <a:latin typeface="Courier New" pitchFamily="49" charset="0"/>
                <a:ea typeface="+mn-ea"/>
                <a:cs typeface="+mn-cs"/>
              </a:rPr>
              <a:t>public void lock() {</a:t>
            </a:r>
          </a:p>
          <a:p>
            <a:pPr eaLnBrk="0" hangingPunct="0">
              <a:defRPr/>
            </a:pPr>
            <a:r>
              <a:rPr lang="en-US" sz="2400" dirty="0">
                <a:solidFill>
                  <a:schemeClr val="bg1">
                    <a:lumMod val="75000"/>
                  </a:schemeClr>
                </a:solidFill>
                <a:latin typeface="Courier New" pitchFamily="49" charset="0"/>
                <a:ea typeface="+mn-ea"/>
                <a:cs typeface="+mn-cs"/>
              </a:rPr>
              <a:t>  flag[</a:t>
            </a:r>
            <a:r>
              <a:rPr lang="en-US" sz="2400" dirty="0" err="1">
                <a:solidFill>
                  <a:schemeClr val="bg1">
                    <a:lumMod val="75000"/>
                  </a:schemeClr>
                </a:solidFill>
                <a:latin typeface="Courier New" pitchFamily="49" charset="0"/>
                <a:ea typeface="+mn-ea"/>
                <a:cs typeface="+mn-cs"/>
              </a:rPr>
              <a:t>i</a:t>
            </a:r>
            <a:r>
              <a:rPr lang="en-US" sz="2400" dirty="0">
                <a:solidFill>
                  <a:schemeClr val="bg1">
                    <a:lumMod val="75000"/>
                  </a:schemeClr>
                </a:solidFill>
                <a:latin typeface="Courier New" pitchFamily="49" charset="0"/>
                <a:ea typeface="+mn-ea"/>
                <a:cs typeface="+mn-cs"/>
              </a:rPr>
              <a:t>] = true;</a:t>
            </a:r>
          </a:p>
          <a:p>
            <a:pPr eaLnBrk="0" hangingPunct="0">
              <a:defRPr/>
            </a:pPr>
            <a:r>
              <a:rPr lang="en-US" sz="2400" dirty="0">
                <a:latin typeface="Courier New" pitchFamily="49" charset="0"/>
                <a:ea typeface="+mn-ea"/>
                <a:cs typeface="+mn-cs"/>
              </a:rPr>
              <a:t>  </a:t>
            </a:r>
            <a:r>
              <a:rPr lang="en-US" sz="2400" dirty="0">
                <a:solidFill>
                  <a:schemeClr val="tx1"/>
                </a:solidFill>
                <a:latin typeface="Courier New" pitchFamily="49" charset="0"/>
                <a:ea typeface="+mn-ea"/>
                <a:cs typeface="+mn-cs"/>
              </a:rPr>
              <a:t>while</a:t>
            </a:r>
            <a:r>
              <a:rPr lang="en-US" sz="2400" dirty="0">
                <a:latin typeface="Courier New" pitchFamily="49" charset="0"/>
                <a:ea typeface="+mn-ea"/>
                <a:cs typeface="+mn-cs"/>
              </a:rPr>
              <a:t> </a:t>
            </a:r>
            <a:r>
              <a:rPr lang="en-US" sz="2400" dirty="0">
                <a:solidFill>
                  <a:schemeClr val="accent2"/>
                </a:solidFill>
                <a:latin typeface="Courier New" pitchFamily="49" charset="0"/>
                <a:ea typeface="+mn-ea"/>
                <a:cs typeface="+mn-cs"/>
              </a:rPr>
              <a:t>(flag[j]) {}</a:t>
            </a:r>
          </a:p>
          <a:p>
            <a:pPr eaLnBrk="0" hangingPunct="0">
              <a:defRPr/>
            </a:pPr>
            <a:r>
              <a:rPr lang="en-US" sz="2400" dirty="0">
                <a:latin typeface="Courier New" pitchFamily="49" charset="0"/>
                <a:ea typeface="+mn-ea"/>
                <a:cs typeface="+mn-cs"/>
              </a:rPr>
              <a:t> </a:t>
            </a:r>
            <a:r>
              <a:rPr lang="en-US" sz="2400" dirty="0">
                <a:solidFill>
                  <a:schemeClr val="bg1">
                    <a:lumMod val="75000"/>
                  </a:schemeClr>
                </a:solidFill>
                <a:latin typeface="Courier New" pitchFamily="49" charset="0"/>
                <a:ea typeface="+mn-ea"/>
                <a:cs typeface="+mn-cs"/>
              </a:rPr>
              <a:t>}</a:t>
            </a:r>
          </a:p>
        </p:txBody>
      </p:sp>
      <p:sp>
        <p:nvSpPr>
          <p:cNvPr id="110596" name="Text Box 8"/>
          <p:cNvSpPr txBox="1">
            <a:spLocks noChangeArrowheads="1"/>
          </p:cNvSpPr>
          <p:nvPr/>
        </p:nvSpPr>
        <p:spPr bwMode="auto">
          <a:xfrm>
            <a:off x="2924175" y="4767263"/>
            <a:ext cx="47672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Wait for other flag to become </a:t>
            </a:r>
            <a:r>
              <a:rPr lang="en-US" sz="2800">
                <a:solidFill>
                  <a:schemeClr val="tx1"/>
                </a:solidFill>
                <a:latin typeface="Arial" charset="0"/>
              </a:rPr>
              <a:t>false</a:t>
            </a:r>
          </a:p>
        </p:txBody>
      </p:sp>
      <p:sp>
        <p:nvSpPr>
          <p:cNvPr id="110597" name="AutoShape 7"/>
          <p:cNvSpPr>
            <a:spLocks noChangeArrowheads="1"/>
          </p:cNvSpPr>
          <p:nvPr/>
        </p:nvSpPr>
        <p:spPr bwMode="auto">
          <a:xfrm>
            <a:off x="1027113" y="3227388"/>
            <a:ext cx="3687762" cy="457200"/>
          </a:xfrm>
          <a:prstGeom prst="wedgeRoundRectCallout">
            <a:avLst>
              <a:gd name="adj1" fmla="val 52366"/>
              <a:gd name="adj2" fmla="val 28333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126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63DA52E-5903-F54B-AD2B-607FAB21A2DF}" type="slidenum">
              <a:rPr lang="ar-SA" sz="1400" b="0">
                <a:solidFill>
                  <a:schemeClr val="tx1"/>
                </a:solidFill>
                <a:latin typeface="Arial" charset="0"/>
                <a:cs typeface="Arial" charset="0"/>
              </a:rPr>
              <a:pPr/>
              <a:t>51</a:t>
            </a:fld>
            <a:endParaRPr lang="en-US" sz="1400" b="0">
              <a:solidFill>
                <a:schemeClr val="tx1"/>
              </a:solidFill>
              <a:latin typeface="Arial" charset="0"/>
              <a:cs typeface="Arial" charset="0"/>
            </a:endParaRPr>
          </a:p>
        </p:txBody>
      </p:sp>
      <p:pic>
        <p:nvPicPr>
          <p:cNvPr id="11264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4" name="Rectangle 3"/>
          <p:cNvSpPr>
            <a:spLocks noGrp="1" noChangeArrowheads="1"/>
          </p:cNvSpPr>
          <p:nvPr>
            <p:ph type="body" idx="1"/>
          </p:nvPr>
        </p:nvSpPr>
        <p:spPr/>
        <p:txBody>
          <a:bodyPr/>
          <a:lstStyle/>
          <a:p>
            <a:r>
              <a:rPr lang="en-US" sz="3600" dirty="0">
                <a:latin typeface="Arial" charset="0"/>
              </a:rPr>
              <a:t>Assume</a:t>
            </a:r>
            <a:r>
              <a:rPr lang="en-US" sz="4000" dirty="0">
                <a:latin typeface="Arial" charset="0"/>
              </a:rPr>
              <a:t> </a:t>
            </a:r>
            <a:r>
              <a:rPr lang="en-US" dirty="0" err="1">
                <a:solidFill>
                  <a:schemeClr val="tx1"/>
                </a:solidFill>
                <a:latin typeface="Arial" charset="0"/>
              </a:rPr>
              <a:t>CS</a:t>
            </a:r>
            <a:r>
              <a:rPr lang="en-US" baseline="-25000" dirty="0" err="1">
                <a:solidFill>
                  <a:schemeClr val="tx1"/>
                </a:solidFill>
                <a:latin typeface="Arial" charset="0"/>
              </a:rPr>
              <a:t>A</a:t>
            </a:r>
            <a:r>
              <a:rPr lang="en-US" baseline="30000" dirty="0" err="1">
                <a:solidFill>
                  <a:schemeClr val="tx1"/>
                </a:solidFill>
                <a:latin typeface="Arial" charset="0"/>
              </a:rPr>
              <a:t>j</a:t>
            </a:r>
            <a:r>
              <a:rPr lang="en-US" sz="4000" dirty="0">
                <a:latin typeface="Arial" charset="0"/>
              </a:rPr>
              <a:t> </a:t>
            </a:r>
            <a:r>
              <a:rPr lang="en-US" sz="3600" dirty="0">
                <a:latin typeface="Arial" charset="0"/>
              </a:rPr>
              <a:t>overlaps</a:t>
            </a:r>
            <a:r>
              <a:rPr lang="en-US" sz="4000" dirty="0">
                <a:latin typeface="Arial" charset="0"/>
              </a:rPr>
              <a:t> </a:t>
            </a:r>
            <a:r>
              <a:rPr lang="en-US" dirty="0" err="1">
                <a:solidFill>
                  <a:schemeClr val="tx1"/>
                </a:solidFill>
                <a:latin typeface="Arial" charset="0"/>
              </a:rPr>
              <a:t>CS</a:t>
            </a:r>
            <a:r>
              <a:rPr lang="en-US" baseline="-25000" dirty="0" err="1">
                <a:solidFill>
                  <a:schemeClr val="tx1"/>
                </a:solidFill>
                <a:latin typeface="Arial" charset="0"/>
              </a:rPr>
              <a:t>B</a:t>
            </a:r>
            <a:r>
              <a:rPr lang="en-US" baseline="30000" dirty="0" err="1">
                <a:solidFill>
                  <a:schemeClr val="tx1"/>
                </a:solidFill>
                <a:latin typeface="Arial" charset="0"/>
              </a:rPr>
              <a:t>k</a:t>
            </a:r>
            <a:endParaRPr lang="en-US" sz="4000" dirty="0">
              <a:latin typeface="Arial" charset="0"/>
            </a:endParaRPr>
          </a:p>
          <a:p>
            <a:r>
              <a:rPr lang="en-US" sz="3600" dirty="0">
                <a:latin typeface="Arial" charset="0"/>
              </a:rPr>
              <a:t>Consider each </a:t>
            </a:r>
            <a:r>
              <a:rPr lang="en-US" sz="3600" dirty="0" smtClean="0">
                <a:latin typeface="Arial" charset="0"/>
              </a:rPr>
              <a:t>thread</a:t>
            </a:r>
            <a:r>
              <a:rPr lang="fr-FR" sz="3600" dirty="0" smtClean="0">
                <a:latin typeface="Arial" charset="0"/>
              </a:rPr>
              <a:t>'</a:t>
            </a:r>
            <a:r>
              <a:rPr lang="en-US" sz="3600" dirty="0" smtClean="0">
                <a:latin typeface="Arial" charset="0"/>
              </a:rPr>
              <a:t>s </a:t>
            </a:r>
            <a:r>
              <a:rPr lang="en-US" sz="3600" dirty="0">
                <a:latin typeface="Arial" charset="0"/>
              </a:rPr>
              <a:t>last (</a:t>
            </a:r>
            <a:r>
              <a:rPr lang="en-US" sz="3600" i="1" dirty="0" err="1" smtClean="0">
                <a:solidFill>
                  <a:schemeClr val="tx1"/>
                </a:solidFill>
                <a:latin typeface="Arial" charset="0"/>
              </a:rPr>
              <a:t>j</a:t>
            </a:r>
            <a:r>
              <a:rPr lang="en-US" sz="3600" i="1" baseline="30000" dirty="0" err="1" smtClean="0">
                <a:solidFill>
                  <a:schemeClr val="tx1"/>
                </a:solidFill>
                <a:latin typeface="Arial" charset="0"/>
              </a:rPr>
              <a:t>th</a:t>
            </a:r>
            <a:r>
              <a:rPr lang="en-US" sz="3600" dirty="0" smtClean="0">
                <a:latin typeface="Arial" charset="0"/>
              </a:rPr>
              <a:t> </a:t>
            </a:r>
            <a:r>
              <a:rPr lang="en-US" sz="3600" dirty="0">
                <a:latin typeface="Arial" charset="0"/>
              </a:rPr>
              <a:t>and </a:t>
            </a:r>
            <a:r>
              <a:rPr lang="en-US" sz="3600" i="1" dirty="0" err="1" smtClean="0">
                <a:solidFill>
                  <a:schemeClr val="tx1"/>
                </a:solidFill>
                <a:latin typeface="Arial" charset="0"/>
              </a:rPr>
              <a:t>k</a:t>
            </a:r>
            <a:r>
              <a:rPr lang="en-US" sz="3600" i="1" baseline="30000" dirty="0" err="1" smtClean="0">
                <a:solidFill>
                  <a:schemeClr val="tx1"/>
                </a:solidFill>
                <a:latin typeface="Arial" charset="0"/>
              </a:rPr>
              <a:t>th</a:t>
            </a:r>
            <a:r>
              <a:rPr lang="en-US" sz="3600" dirty="0">
                <a:latin typeface="Arial" charset="0"/>
              </a:rPr>
              <a:t>) read and write in </a:t>
            </a:r>
            <a:r>
              <a:rPr lang="en-US" sz="3600" b="1" dirty="0" smtClean="0">
                <a:solidFill>
                  <a:schemeClr val="tx1"/>
                </a:solidFill>
                <a:latin typeface="Courier New" pitchFamily="49" charset="0"/>
                <a:cs typeface="Courier New" pitchFamily="49" charset="0"/>
              </a:rPr>
              <a:t>lock</a:t>
            </a:r>
            <a:r>
              <a:rPr lang="en-US" sz="3600" b="1" dirty="0">
                <a:solidFill>
                  <a:schemeClr val="tx1"/>
                </a:solidFill>
                <a:latin typeface="Courier New" pitchFamily="49" charset="0"/>
                <a:cs typeface="Courier New" pitchFamily="49" charset="0"/>
              </a:rPr>
              <a:t>()</a:t>
            </a:r>
            <a:r>
              <a:rPr lang="en-US" sz="3600" dirty="0">
                <a:latin typeface="Arial" charset="0"/>
              </a:rPr>
              <a:t> </a:t>
            </a:r>
            <a:r>
              <a:rPr lang="en-US" sz="3600" dirty="0" smtClean="0">
                <a:latin typeface="Arial" charset="0"/>
              </a:rPr>
              <a:t>before </a:t>
            </a:r>
            <a:r>
              <a:rPr lang="en-US" sz="3600" dirty="0">
                <a:latin typeface="Arial" charset="0"/>
              </a:rPr>
              <a:t>entering</a:t>
            </a:r>
            <a:r>
              <a:rPr lang="en-US" dirty="0">
                <a:latin typeface="Arial" charset="0"/>
              </a:rPr>
              <a:t> </a:t>
            </a:r>
            <a:endParaRPr lang="en-US" sz="4000" dirty="0">
              <a:latin typeface="Arial" charset="0"/>
            </a:endParaRPr>
          </a:p>
          <a:p>
            <a:r>
              <a:rPr lang="en-US" sz="3600" dirty="0">
                <a:latin typeface="Arial" charset="0"/>
              </a:rPr>
              <a:t>Derive a contradiction</a:t>
            </a:r>
            <a:endParaRPr lang="en-US" sz="2800" baseline="-25000" dirty="0">
              <a:solidFill>
                <a:schemeClr val="tx1"/>
              </a:solidFill>
              <a:latin typeface="Arial" charset="0"/>
            </a:endParaRPr>
          </a:p>
          <a:p>
            <a:pPr lvl="1"/>
            <a:endParaRPr lang="en-US" sz="3200" baseline="-25000" dirty="0">
              <a:solidFill>
                <a:schemeClr val="tx1"/>
              </a:solidFill>
              <a:latin typeface="Arial" charset="0"/>
              <a:cs typeface="Arial" charset="0"/>
            </a:endParaRPr>
          </a:p>
        </p:txBody>
      </p:sp>
      <p:sp>
        <p:nvSpPr>
          <p:cNvPr id="112645" name="Rectangle 4"/>
          <p:cNvSpPr>
            <a:spLocks noGrp="1" noChangeArrowheads="1"/>
          </p:cNvSpPr>
          <p:nvPr>
            <p:ph type="title"/>
          </p:nvPr>
        </p:nvSpPr>
        <p:spPr/>
        <p:txBody>
          <a:bodyPr/>
          <a:lstStyle/>
          <a:p>
            <a:r>
              <a:rPr lang="en-US" sz="4000">
                <a:latin typeface="Arial" charset="0"/>
              </a:rPr>
              <a:t>LockOne Satisfies</a:t>
            </a:r>
            <a:r>
              <a:rPr lang="en-US" sz="3200">
                <a:latin typeface="Arial" charset="0"/>
              </a:rPr>
              <a:t> </a:t>
            </a:r>
            <a:r>
              <a:rPr lang="en-US" sz="4000">
                <a:latin typeface="Arial" charset="0"/>
              </a:rPr>
              <a:t>Mutual Exclusion</a:t>
            </a: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146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1A9A184-1BF5-B349-83AB-3F3FAD4858F8}" type="slidenum">
              <a:rPr lang="ar-SA" sz="1400" b="0">
                <a:solidFill>
                  <a:schemeClr val="tx1"/>
                </a:solidFill>
                <a:latin typeface="Arial" charset="0"/>
                <a:cs typeface="Arial" charset="0"/>
              </a:rPr>
              <a:pPr/>
              <a:t>52</a:t>
            </a:fld>
            <a:endParaRPr lang="en-US" sz="1400" b="0">
              <a:solidFill>
                <a:schemeClr val="tx1"/>
              </a:solidFill>
              <a:latin typeface="Arial" charset="0"/>
              <a:cs typeface="Arial" charset="0"/>
            </a:endParaRPr>
          </a:p>
        </p:txBody>
      </p:sp>
      <p:pic>
        <p:nvPicPr>
          <p:cNvPr id="11469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Rectangle 3"/>
          <p:cNvSpPr>
            <a:spLocks noGrp="1" noChangeArrowheads="1"/>
          </p:cNvSpPr>
          <p:nvPr>
            <p:ph type="body" idx="1"/>
          </p:nvPr>
        </p:nvSpPr>
        <p:spPr>
          <a:xfrm>
            <a:off x="685800" y="1824038"/>
            <a:ext cx="7772400" cy="4114800"/>
          </a:xfrm>
        </p:spPr>
        <p:txBody>
          <a:bodyPr/>
          <a:lstStyle/>
          <a:p>
            <a:r>
              <a:rPr lang="en-US" b="1">
                <a:solidFill>
                  <a:schemeClr val="tx1"/>
                </a:solidFill>
                <a:latin typeface="Arial" charset="0"/>
              </a:rPr>
              <a:t>write</a:t>
            </a:r>
            <a:r>
              <a:rPr lang="en-US" b="1" baseline="-25000">
                <a:solidFill>
                  <a:schemeClr val="tx1"/>
                </a:solidFill>
                <a:latin typeface="Arial" charset="0"/>
              </a:rPr>
              <a:t>A</a:t>
            </a:r>
            <a:r>
              <a:rPr lang="en-US" b="1">
                <a:solidFill>
                  <a:schemeClr val="tx1"/>
                </a:solidFill>
                <a:latin typeface="Arial" charset="0"/>
              </a:rPr>
              <a:t>(flag[A]=true) </a:t>
            </a:r>
            <a:r>
              <a:rPr lang="en-US" b="1">
                <a:solidFill>
                  <a:schemeClr val="tx1"/>
                </a:solidFill>
                <a:latin typeface="Arial" charset="0"/>
                <a:sym typeface="Wingdings" charset="0"/>
              </a:rPr>
              <a:t> </a:t>
            </a:r>
            <a:r>
              <a:rPr lang="en-US" b="1">
                <a:solidFill>
                  <a:schemeClr val="tx1"/>
                </a:solidFill>
                <a:latin typeface="Arial" charset="0"/>
              </a:rPr>
              <a:t>read</a:t>
            </a:r>
            <a:r>
              <a:rPr lang="en-US" b="1" baseline="-25000">
                <a:solidFill>
                  <a:schemeClr val="tx1"/>
                </a:solidFill>
                <a:latin typeface="Arial" charset="0"/>
              </a:rPr>
              <a:t>A</a:t>
            </a:r>
            <a:r>
              <a:rPr lang="en-US" b="1">
                <a:solidFill>
                  <a:schemeClr val="tx1"/>
                </a:solidFill>
                <a:latin typeface="Arial" charset="0"/>
              </a:rPr>
              <a:t>(flag[B]==false) </a:t>
            </a:r>
            <a:r>
              <a:rPr lang="en-US" b="1">
                <a:solidFill>
                  <a:schemeClr val="tx1"/>
                </a:solidFill>
                <a:latin typeface="Arial" charset="0"/>
                <a:sym typeface="Wingdings" charset="0"/>
              </a:rPr>
              <a:t></a:t>
            </a:r>
            <a:r>
              <a:rPr lang="en-US" b="1">
                <a:solidFill>
                  <a:schemeClr val="tx1"/>
                </a:solidFill>
                <a:latin typeface="Arial" charset="0"/>
              </a:rPr>
              <a:t>CS</a:t>
            </a:r>
            <a:r>
              <a:rPr lang="en-US" b="1" baseline="-25000">
                <a:solidFill>
                  <a:schemeClr val="tx1"/>
                </a:solidFill>
                <a:latin typeface="Arial" charset="0"/>
              </a:rPr>
              <a:t>A</a:t>
            </a:r>
          </a:p>
          <a:p>
            <a:endParaRPr lang="en-US" b="1" baseline="-25000">
              <a:solidFill>
                <a:schemeClr val="tx1"/>
              </a:solidFill>
              <a:latin typeface="Arial" charset="0"/>
            </a:endParaRPr>
          </a:p>
          <a:p>
            <a:r>
              <a:rPr lang="en-US" b="1">
                <a:solidFill>
                  <a:schemeClr val="tx1"/>
                </a:solidFill>
                <a:latin typeface="Arial" charset="0"/>
              </a:rPr>
              <a:t>write</a:t>
            </a:r>
            <a:r>
              <a:rPr lang="en-US" b="1" baseline="-25000">
                <a:solidFill>
                  <a:schemeClr val="tx1"/>
                </a:solidFill>
                <a:latin typeface="Arial" charset="0"/>
              </a:rPr>
              <a:t>B</a:t>
            </a:r>
            <a:r>
              <a:rPr lang="en-US" b="1">
                <a:solidFill>
                  <a:schemeClr val="tx1"/>
                </a:solidFill>
                <a:latin typeface="Arial" charset="0"/>
              </a:rPr>
              <a:t>(flag[B]=true) </a:t>
            </a:r>
            <a:r>
              <a:rPr lang="en-US" b="1">
                <a:solidFill>
                  <a:schemeClr val="tx1"/>
                </a:solidFill>
                <a:latin typeface="Arial" charset="0"/>
                <a:sym typeface="Wingdings" charset="0"/>
              </a:rPr>
              <a:t></a:t>
            </a:r>
            <a:r>
              <a:rPr lang="en-US" b="1">
                <a:solidFill>
                  <a:schemeClr val="tx1"/>
                </a:solidFill>
                <a:latin typeface="Arial" charset="0"/>
              </a:rPr>
              <a:t> read</a:t>
            </a:r>
            <a:r>
              <a:rPr lang="en-US" b="1" baseline="-25000">
                <a:solidFill>
                  <a:schemeClr val="tx1"/>
                </a:solidFill>
                <a:latin typeface="Arial" charset="0"/>
              </a:rPr>
              <a:t>B</a:t>
            </a:r>
            <a:r>
              <a:rPr lang="en-US" b="1">
                <a:solidFill>
                  <a:schemeClr val="tx1"/>
                </a:solidFill>
                <a:latin typeface="Arial" charset="0"/>
              </a:rPr>
              <a:t>(flag[A]==false) </a:t>
            </a:r>
            <a:r>
              <a:rPr lang="en-US" b="1">
                <a:solidFill>
                  <a:schemeClr val="tx1"/>
                </a:solidFill>
                <a:latin typeface="Arial" charset="0"/>
                <a:sym typeface="Wingdings" charset="0"/>
              </a:rPr>
              <a:t> </a:t>
            </a:r>
            <a:r>
              <a:rPr lang="en-US" b="1">
                <a:solidFill>
                  <a:schemeClr val="tx1"/>
                </a:solidFill>
                <a:latin typeface="Arial" charset="0"/>
              </a:rPr>
              <a:t>CS</a:t>
            </a:r>
            <a:r>
              <a:rPr lang="en-US" b="1" baseline="-25000">
                <a:solidFill>
                  <a:schemeClr val="tx1"/>
                </a:solidFill>
                <a:latin typeface="Arial" charset="0"/>
              </a:rPr>
              <a:t>B</a:t>
            </a:r>
          </a:p>
        </p:txBody>
      </p:sp>
      <p:sp>
        <p:nvSpPr>
          <p:cNvPr id="114693" name="Rectangle 4"/>
          <p:cNvSpPr>
            <a:spLocks noGrp="1" noChangeArrowheads="1"/>
          </p:cNvSpPr>
          <p:nvPr>
            <p:ph type="title"/>
          </p:nvPr>
        </p:nvSpPr>
        <p:spPr>
          <a:xfrm>
            <a:off x="714375" y="392113"/>
            <a:ext cx="7772400" cy="1143000"/>
          </a:xfrm>
        </p:spPr>
        <p:txBody>
          <a:bodyPr/>
          <a:lstStyle/>
          <a:p>
            <a:r>
              <a:rPr lang="en-US" sz="4000">
                <a:latin typeface="Arial" charset="0"/>
              </a:rPr>
              <a:t>From the Code</a:t>
            </a:r>
          </a:p>
        </p:txBody>
      </p:sp>
      <p:sp>
        <p:nvSpPr>
          <p:cNvPr id="114694" name="Text Box 6"/>
          <p:cNvSpPr txBox="1">
            <a:spLocks noChangeArrowheads="1"/>
          </p:cNvSpPr>
          <p:nvPr/>
        </p:nvSpPr>
        <p:spPr bwMode="auto">
          <a:xfrm>
            <a:off x="1924050" y="4527550"/>
            <a:ext cx="5486400" cy="1666875"/>
          </a:xfrm>
          <a:prstGeom prst="rect">
            <a:avLst/>
          </a:prstGeom>
          <a:solidFill>
            <a:srgbClr val="FFFFCC"/>
          </a:solidFill>
          <a:ln w="9525">
            <a:solidFill>
              <a:srgbClr val="FF0000"/>
            </a:solidFill>
            <a:miter lim="800000"/>
            <a:headEnd/>
            <a:tailEnd/>
          </a:ln>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1800">
                <a:solidFill>
                  <a:schemeClr val="tx1"/>
                </a:solidFill>
                <a:latin typeface="Courier New" charset="0"/>
                <a:cs typeface="Courier New" charset="0"/>
              </a:rPr>
              <a:t>class</a:t>
            </a:r>
            <a:r>
              <a:rPr lang="en-US" sz="1800">
                <a:solidFill>
                  <a:schemeClr val="accent2"/>
                </a:solidFill>
                <a:latin typeface="Courier New" charset="0"/>
                <a:cs typeface="Courier New" charset="0"/>
              </a:rPr>
              <a:t> LockOne </a:t>
            </a:r>
            <a:r>
              <a:rPr lang="en-US" sz="1800">
                <a:solidFill>
                  <a:schemeClr val="tx1"/>
                </a:solidFill>
                <a:latin typeface="Courier New" charset="0"/>
                <a:cs typeface="Courier New" charset="0"/>
              </a:rPr>
              <a:t>implements</a:t>
            </a:r>
            <a:r>
              <a:rPr lang="en-US" sz="1800">
                <a:solidFill>
                  <a:schemeClr val="accent2"/>
                </a:solidFill>
                <a:latin typeface="Courier New" charset="0"/>
                <a:cs typeface="Courier New" charset="0"/>
              </a:rPr>
              <a:t> Lock {</a:t>
            </a:r>
          </a:p>
          <a:p>
            <a:pPr eaLnBrk="1" hangingPunct="1">
              <a:lnSpc>
                <a:spcPct val="70000"/>
              </a:lnSpc>
              <a:spcBef>
                <a:spcPct val="30000"/>
              </a:spcBef>
            </a:pPr>
            <a:r>
              <a:rPr lang="en-US" sz="1800">
                <a:solidFill>
                  <a:schemeClr val="tx1"/>
                </a:solidFill>
                <a:latin typeface="Courier New" charset="0"/>
                <a:cs typeface="Courier New" charset="0"/>
              </a:rPr>
              <a:t>…</a:t>
            </a:r>
            <a:r>
              <a:rPr lang="en-US" sz="1800">
                <a:solidFill>
                  <a:schemeClr val="accent2"/>
                </a:solidFill>
                <a:latin typeface="Courier New" charset="0"/>
                <a:cs typeface="Courier New" charset="0"/>
              </a:rPr>
              <a:t> </a:t>
            </a:r>
          </a:p>
          <a:p>
            <a:pPr eaLnBrk="1" hangingPunct="1">
              <a:lnSpc>
                <a:spcPct val="70000"/>
              </a:lnSpc>
              <a:spcBef>
                <a:spcPct val="30000"/>
              </a:spcBef>
            </a:pPr>
            <a:r>
              <a:rPr lang="en-US" sz="1800">
                <a:solidFill>
                  <a:schemeClr val="tx1"/>
                </a:solidFill>
                <a:latin typeface="Courier New" charset="0"/>
              </a:rPr>
              <a:t>public void</a:t>
            </a:r>
            <a:r>
              <a:rPr lang="en-US" sz="1800">
                <a:latin typeface="Courier New" charset="0"/>
              </a:rPr>
              <a:t> </a:t>
            </a:r>
            <a:r>
              <a:rPr lang="en-US" sz="1800">
                <a:solidFill>
                  <a:schemeClr val="accent2"/>
                </a:solidFill>
                <a:latin typeface="Courier New" charset="0"/>
              </a:rPr>
              <a:t>lock() {</a:t>
            </a:r>
          </a:p>
          <a:p>
            <a:r>
              <a:rPr lang="en-US" sz="1800">
                <a:latin typeface="Courier New" charset="0"/>
              </a:rPr>
              <a:t>  </a:t>
            </a:r>
            <a:r>
              <a:rPr lang="en-US" sz="1800">
                <a:solidFill>
                  <a:schemeClr val="accent2"/>
                </a:solidFill>
                <a:latin typeface="Courier New" charset="0"/>
              </a:rPr>
              <a:t>flag[i] =</a:t>
            </a:r>
            <a:r>
              <a:rPr lang="en-US" sz="1800">
                <a:latin typeface="Courier New" charset="0"/>
              </a:rPr>
              <a:t> </a:t>
            </a:r>
            <a:r>
              <a:rPr lang="en-US" sz="1800">
                <a:solidFill>
                  <a:schemeClr val="tx1"/>
                </a:solidFill>
                <a:latin typeface="Courier New" charset="0"/>
              </a:rPr>
              <a:t>true</a:t>
            </a:r>
            <a:r>
              <a:rPr lang="en-US" sz="1800">
                <a:latin typeface="Courier New" charset="0"/>
              </a:rPr>
              <a:t>;</a:t>
            </a:r>
          </a:p>
          <a:p>
            <a:r>
              <a:rPr lang="en-US" sz="1800">
                <a:latin typeface="Courier New" charset="0"/>
              </a:rPr>
              <a:t>  </a:t>
            </a:r>
            <a:r>
              <a:rPr lang="en-US" sz="1800">
                <a:solidFill>
                  <a:schemeClr val="tx1"/>
                </a:solidFill>
                <a:latin typeface="Courier New" charset="0"/>
              </a:rPr>
              <a:t>while</a:t>
            </a:r>
            <a:r>
              <a:rPr lang="en-US" sz="1800">
                <a:latin typeface="Courier New" charset="0"/>
              </a:rPr>
              <a:t> </a:t>
            </a:r>
            <a:r>
              <a:rPr lang="en-US" sz="1800">
                <a:solidFill>
                  <a:schemeClr val="accent2"/>
                </a:solidFill>
                <a:latin typeface="Courier New" charset="0"/>
              </a:rPr>
              <a:t>(flag[j]) {}</a:t>
            </a:r>
          </a:p>
          <a:p>
            <a:r>
              <a:rPr lang="en-US" sz="1800">
                <a:latin typeface="Courier New" charset="0"/>
              </a:rPr>
              <a:t> </a:t>
            </a:r>
            <a:r>
              <a:rPr lang="en-US" sz="1800">
                <a:solidFill>
                  <a:schemeClr val="accent2"/>
                </a:solidFill>
                <a:latin typeface="Courier New" charset="0"/>
              </a:rPr>
              <a:t>}</a:t>
            </a: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167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49D9B63F-C074-CF4E-A426-F24B2AF43EE5}" type="slidenum">
              <a:rPr lang="ar-SA" sz="1400" b="0">
                <a:solidFill>
                  <a:schemeClr val="tx1"/>
                </a:solidFill>
                <a:latin typeface="Arial" charset="0"/>
                <a:cs typeface="Arial" charset="0"/>
              </a:rPr>
              <a:pPr/>
              <a:t>53</a:t>
            </a:fld>
            <a:endParaRPr lang="en-US" sz="1400" b="0">
              <a:solidFill>
                <a:schemeClr val="tx1"/>
              </a:solidFill>
              <a:latin typeface="Arial" charset="0"/>
              <a:cs typeface="Arial" charset="0"/>
            </a:endParaRPr>
          </a:p>
        </p:txBody>
      </p:sp>
      <p:pic>
        <p:nvPicPr>
          <p:cNvPr id="116739"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Rectangle 2"/>
          <p:cNvSpPr>
            <a:spLocks noGrp="1" noChangeArrowheads="1"/>
          </p:cNvSpPr>
          <p:nvPr>
            <p:ph type="body" idx="1"/>
          </p:nvPr>
        </p:nvSpPr>
        <p:spPr/>
        <p:txBody>
          <a:bodyPr/>
          <a:lstStyle/>
          <a:p>
            <a:r>
              <a:rPr lang="en-US" b="1">
                <a:solidFill>
                  <a:schemeClr val="tx1"/>
                </a:solidFill>
                <a:latin typeface="Arial" charset="0"/>
              </a:rPr>
              <a:t>read</a:t>
            </a:r>
            <a:r>
              <a:rPr lang="en-US" b="1" baseline="-25000">
                <a:solidFill>
                  <a:schemeClr val="tx1"/>
                </a:solidFill>
                <a:latin typeface="Arial" charset="0"/>
              </a:rPr>
              <a:t>A</a:t>
            </a:r>
            <a:r>
              <a:rPr lang="en-US" b="1">
                <a:solidFill>
                  <a:schemeClr val="tx1"/>
                </a:solidFill>
                <a:latin typeface="Arial" charset="0"/>
              </a:rPr>
              <a:t>(flag[B]==false) </a:t>
            </a:r>
            <a:r>
              <a:rPr lang="en-US" b="1">
                <a:solidFill>
                  <a:schemeClr val="tx1"/>
                </a:solidFill>
                <a:latin typeface="Arial" charset="0"/>
                <a:sym typeface="Wingdings" charset="0"/>
              </a:rPr>
              <a:t></a:t>
            </a:r>
            <a:r>
              <a:rPr lang="en-US" b="1">
                <a:solidFill>
                  <a:schemeClr val="tx1"/>
                </a:solidFill>
                <a:latin typeface="Arial" charset="0"/>
              </a:rPr>
              <a:t> write</a:t>
            </a:r>
            <a:r>
              <a:rPr lang="en-US" b="1" baseline="-25000">
                <a:solidFill>
                  <a:schemeClr val="tx1"/>
                </a:solidFill>
                <a:latin typeface="Arial" charset="0"/>
              </a:rPr>
              <a:t>B</a:t>
            </a:r>
            <a:r>
              <a:rPr lang="en-US" b="1">
                <a:solidFill>
                  <a:schemeClr val="tx1"/>
                </a:solidFill>
                <a:latin typeface="Arial" charset="0"/>
              </a:rPr>
              <a:t>(flag[B]=true)</a:t>
            </a:r>
          </a:p>
          <a:p>
            <a:endParaRPr lang="en-US" b="1">
              <a:solidFill>
                <a:schemeClr val="tx1"/>
              </a:solidFill>
              <a:latin typeface="Arial" charset="0"/>
            </a:endParaRPr>
          </a:p>
          <a:p>
            <a:r>
              <a:rPr lang="en-US" b="1">
                <a:solidFill>
                  <a:schemeClr val="tx1"/>
                </a:solidFill>
                <a:latin typeface="Arial" charset="0"/>
              </a:rPr>
              <a:t>read</a:t>
            </a:r>
            <a:r>
              <a:rPr lang="en-US" b="1" baseline="-25000">
                <a:solidFill>
                  <a:schemeClr val="tx1"/>
                </a:solidFill>
                <a:latin typeface="Arial" charset="0"/>
              </a:rPr>
              <a:t>B</a:t>
            </a:r>
            <a:r>
              <a:rPr lang="en-US" b="1">
                <a:solidFill>
                  <a:schemeClr val="tx1"/>
                </a:solidFill>
                <a:latin typeface="Arial" charset="0"/>
              </a:rPr>
              <a:t>(flag[A]==false) </a:t>
            </a:r>
            <a:r>
              <a:rPr lang="en-US" b="1">
                <a:solidFill>
                  <a:schemeClr val="tx1"/>
                </a:solidFill>
                <a:latin typeface="Arial" charset="0"/>
                <a:sym typeface="Wingdings" charset="0"/>
              </a:rPr>
              <a:t></a:t>
            </a:r>
            <a:r>
              <a:rPr lang="en-US" b="1">
                <a:solidFill>
                  <a:schemeClr val="tx1"/>
                </a:solidFill>
                <a:latin typeface="Arial" charset="0"/>
              </a:rPr>
              <a:t> write</a:t>
            </a:r>
            <a:r>
              <a:rPr lang="en-US" b="1" baseline="-25000">
                <a:solidFill>
                  <a:schemeClr val="tx1"/>
                </a:solidFill>
                <a:latin typeface="Arial" charset="0"/>
              </a:rPr>
              <a:t>A</a:t>
            </a:r>
            <a:r>
              <a:rPr lang="en-US" b="1">
                <a:solidFill>
                  <a:schemeClr val="tx1"/>
                </a:solidFill>
                <a:latin typeface="Arial" charset="0"/>
              </a:rPr>
              <a:t>(flag[A]=true)</a:t>
            </a:r>
          </a:p>
        </p:txBody>
      </p:sp>
      <p:sp>
        <p:nvSpPr>
          <p:cNvPr id="116741" name="Rectangle 3"/>
          <p:cNvSpPr>
            <a:spLocks noGrp="1" noChangeArrowheads="1"/>
          </p:cNvSpPr>
          <p:nvPr>
            <p:ph type="title"/>
          </p:nvPr>
        </p:nvSpPr>
        <p:spPr/>
        <p:txBody>
          <a:bodyPr/>
          <a:lstStyle/>
          <a:p>
            <a:r>
              <a:rPr lang="en-US" sz="4000">
                <a:latin typeface="Arial" charset="0"/>
              </a:rPr>
              <a:t>From the Assumption</a:t>
            </a: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187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4DDA2109-828B-3C4C-A0BF-EE3061216971}" type="slidenum">
              <a:rPr lang="ar-SA" sz="1400" b="0">
                <a:solidFill>
                  <a:schemeClr val="tx1"/>
                </a:solidFill>
                <a:latin typeface="Arial" charset="0"/>
                <a:cs typeface="Arial" charset="0"/>
              </a:rPr>
              <a:pPr/>
              <a:t>54</a:t>
            </a:fld>
            <a:endParaRPr lang="en-US" sz="1400" b="0">
              <a:solidFill>
                <a:schemeClr val="tx1"/>
              </a:solidFill>
              <a:latin typeface="Arial" charset="0"/>
              <a:cs typeface="Arial" charset="0"/>
            </a:endParaRPr>
          </a:p>
        </p:txBody>
      </p:sp>
      <p:pic>
        <p:nvPicPr>
          <p:cNvPr id="11878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Rectangle 3"/>
          <p:cNvSpPr>
            <a:spLocks noGrp="1" noChangeArrowheads="1"/>
          </p:cNvSpPr>
          <p:nvPr>
            <p:ph type="body" idx="1"/>
          </p:nvPr>
        </p:nvSpPr>
        <p:spPr/>
        <p:txBody>
          <a:bodyPr/>
          <a:lstStyle/>
          <a:p>
            <a:r>
              <a:rPr lang="en-US" sz="3600">
                <a:latin typeface="Arial" charset="0"/>
              </a:rPr>
              <a:t>Assumptions:</a:t>
            </a:r>
            <a:endParaRPr lang="en-US" sz="2800" baseline="-25000">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chemeClr val="tx1"/>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 </a:t>
            </a:r>
            <a:r>
              <a:rPr lang="en-US" sz="2400" b="1">
                <a:solidFill>
                  <a:schemeClr val="tx1"/>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a:t>
            </a:r>
          </a:p>
          <a:p>
            <a:r>
              <a:rPr lang="en-US" sz="3600">
                <a:latin typeface="Arial" charset="0"/>
              </a:rPr>
              <a:t>From the code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 </a:t>
            </a:r>
            <a:r>
              <a:rPr lang="en-US" sz="2400" b="1">
                <a:solidFill>
                  <a:schemeClr val="tx1"/>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chemeClr val="tx1"/>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18789" name="Rectangle 4"/>
          <p:cNvSpPr>
            <a:spLocks noGrp="1" noChangeArrowheads="1"/>
          </p:cNvSpPr>
          <p:nvPr>
            <p:ph type="title"/>
          </p:nvPr>
        </p:nvSpPr>
        <p:spPr/>
        <p:txBody>
          <a:bodyPr/>
          <a:lstStyle/>
          <a:p>
            <a:r>
              <a:rPr lang="en-US" sz="4000">
                <a:latin typeface="Arial" charset="0"/>
              </a:rPr>
              <a:t>Combining</a:t>
            </a: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208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70217DD-3A97-B046-9DB5-107118B05AD9}" type="slidenum">
              <a:rPr lang="ar-SA" sz="1400" b="0">
                <a:solidFill>
                  <a:schemeClr val="tx1"/>
                </a:solidFill>
                <a:latin typeface="Arial" charset="0"/>
                <a:cs typeface="Arial" charset="0"/>
              </a:rPr>
              <a:pPr/>
              <a:t>55</a:t>
            </a:fld>
            <a:endParaRPr lang="en-US" sz="1400" b="0">
              <a:solidFill>
                <a:schemeClr val="tx1"/>
              </a:solidFill>
              <a:latin typeface="Arial" charset="0"/>
              <a:cs typeface="Arial" charset="0"/>
            </a:endParaRPr>
          </a:p>
        </p:txBody>
      </p:sp>
      <p:pic>
        <p:nvPicPr>
          <p:cNvPr id="120835"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6" name="Rectangle 2"/>
          <p:cNvSpPr>
            <a:spLocks noGrp="1" noChangeArrowheads="1"/>
          </p:cNvSpPr>
          <p:nvPr>
            <p:ph type="body" idx="1"/>
          </p:nvPr>
        </p:nvSpPr>
        <p:spPr/>
        <p:txBody>
          <a:bodyPr/>
          <a:lstStyle/>
          <a:p>
            <a:r>
              <a:rPr lang="en-US" sz="3600">
                <a:solidFill>
                  <a:schemeClr val="folHlink"/>
                </a:solidFill>
                <a:latin typeface="Arial" charset="0"/>
              </a:rPr>
              <a:t>Assumptions:</a:t>
            </a:r>
            <a:endParaRPr lang="en-US" sz="2800" baseline="-25000">
              <a:solidFill>
                <a:schemeClr val="folHlink"/>
              </a:solidFill>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folHlink"/>
                </a:solidFill>
                <a:latin typeface="Arial" charset="0"/>
                <a:cs typeface="Arial" charset="0"/>
              </a:rPr>
              <a:t>read</a:t>
            </a:r>
            <a:r>
              <a:rPr lang="en-US" sz="2400" b="1" baseline="-25000">
                <a:solidFill>
                  <a:schemeClr val="folHlink"/>
                </a:solidFill>
                <a:latin typeface="Arial" charset="0"/>
                <a:cs typeface="Arial" charset="0"/>
              </a:rPr>
              <a:t>B</a:t>
            </a:r>
            <a:r>
              <a:rPr lang="en-US" sz="2400" b="1">
                <a:solidFill>
                  <a:schemeClr val="folHlink"/>
                </a:solidFill>
                <a:latin typeface="Arial" charset="0"/>
                <a:cs typeface="Arial" charset="0"/>
              </a:rPr>
              <a:t>(flag[A]==false) </a:t>
            </a:r>
            <a:r>
              <a:rPr lang="en-US" sz="2400" b="1">
                <a:solidFill>
                  <a:schemeClr val="folHlink"/>
                </a:solidFill>
                <a:latin typeface="Arial" charset="0"/>
                <a:cs typeface="Arial" charset="0"/>
                <a:sym typeface="Wingdings" charset="0"/>
              </a:rPr>
              <a:t></a:t>
            </a:r>
            <a:r>
              <a:rPr lang="en-US" sz="2400" b="1">
                <a:solidFill>
                  <a:schemeClr val="folHlink"/>
                </a:solidFill>
                <a:latin typeface="Arial" charset="0"/>
                <a:cs typeface="Arial" charset="0"/>
              </a:rPr>
              <a:t> write</a:t>
            </a:r>
            <a:r>
              <a:rPr lang="en-US" sz="2400" b="1" baseline="-25000">
                <a:solidFill>
                  <a:schemeClr val="folHlink"/>
                </a:solidFill>
                <a:latin typeface="Arial" charset="0"/>
                <a:cs typeface="Arial" charset="0"/>
              </a:rPr>
              <a:t>A</a:t>
            </a:r>
            <a:r>
              <a:rPr lang="en-US" sz="2400" b="1">
                <a:solidFill>
                  <a:schemeClr val="folHlink"/>
                </a:solidFill>
                <a:latin typeface="Arial" charset="0"/>
                <a:cs typeface="Arial" charset="0"/>
              </a:rPr>
              <a:t>(flag[A]=true)</a:t>
            </a:r>
          </a:p>
          <a:p>
            <a:r>
              <a:rPr lang="en-US" sz="3600">
                <a:solidFill>
                  <a:schemeClr val="folHlink"/>
                </a:solidFill>
                <a:latin typeface="Arial" charset="0"/>
              </a:rPr>
              <a:t>From the code</a:t>
            </a:r>
          </a:p>
          <a:p>
            <a:pPr lvl="1"/>
            <a:r>
              <a:rPr lang="en-US" sz="2400" b="1">
                <a:solidFill>
                  <a:schemeClr val="folHlink"/>
                </a:solidFill>
                <a:latin typeface="Arial" charset="0"/>
                <a:cs typeface="Arial" charset="0"/>
              </a:rPr>
              <a:t>write</a:t>
            </a:r>
            <a:r>
              <a:rPr lang="en-US" sz="2400" b="1" baseline="-25000">
                <a:solidFill>
                  <a:schemeClr val="folHlink"/>
                </a:solidFill>
                <a:latin typeface="Arial" charset="0"/>
                <a:cs typeface="Arial" charset="0"/>
              </a:rPr>
              <a:t>A</a:t>
            </a:r>
            <a:r>
              <a:rPr lang="en-US" sz="2400" b="1">
                <a:solidFill>
                  <a:schemeClr val="folHlink"/>
                </a:solidFill>
                <a:latin typeface="Arial" charset="0"/>
                <a:cs typeface="Arial" charset="0"/>
              </a:rPr>
              <a:t>(flag[A]=true) </a:t>
            </a:r>
            <a:r>
              <a:rPr lang="en-US" sz="2400" b="1">
                <a:solidFill>
                  <a:schemeClr val="folHlink"/>
                </a:solidFill>
                <a:latin typeface="Arial" charset="0"/>
                <a:cs typeface="Arial" charset="0"/>
                <a:sym typeface="Wingdings" charset="0"/>
              </a:rPr>
              <a:t></a:t>
            </a:r>
            <a:r>
              <a:rPr lang="en-US" sz="2400" b="1">
                <a:solidFill>
                  <a:schemeClr val="folHlink"/>
                </a:solidFill>
                <a:latin typeface="Arial" charset="0"/>
                <a:cs typeface="Arial" charset="0"/>
              </a:rPr>
              <a:t> read</a:t>
            </a:r>
            <a:r>
              <a:rPr lang="en-US" sz="2400" b="1" baseline="-25000">
                <a:solidFill>
                  <a:schemeClr val="folHlink"/>
                </a:solidFill>
                <a:latin typeface="Arial" charset="0"/>
                <a:cs typeface="Arial" charset="0"/>
              </a:rPr>
              <a:t>A</a:t>
            </a:r>
            <a:r>
              <a:rPr lang="en-US" sz="2400" b="1">
                <a:solidFill>
                  <a:schemeClr val="folHlink"/>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20837" name="Rectangle 3"/>
          <p:cNvSpPr>
            <a:spLocks noGrp="1" noChangeArrowheads="1"/>
          </p:cNvSpPr>
          <p:nvPr>
            <p:ph type="title"/>
          </p:nvPr>
        </p:nvSpPr>
        <p:spPr/>
        <p:txBody>
          <a:bodyPr/>
          <a:lstStyle/>
          <a:p>
            <a:r>
              <a:rPr lang="en-US" sz="4000">
                <a:latin typeface="Arial" charset="0"/>
              </a:rPr>
              <a:t>Combining</a:t>
            </a:r>
          </a:p>
        </p:txBody>
      </p:sp>
      <p:sp>
        <p:nvSpPr>
          <p:cNvPr id="120838" name="Freeform 4"/>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228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FCE36E0-AEAF-C848-B388-F34E89AB27A6}" type="slidenum">
              <a:rPr lang="ar-SA" sz="1400" b="0">
                <a:solidFill>
                  <a:schemeClr val="tx1"/>
                </a:solidFill>
                <a:latin typeface="Arial" charset="0"/>
                <a:cs typeface="Arial" charset="0"/>
              </a:rPr>
              <a:pPr/>
              <a:t>56</a:t>
            </a:fld>
            <a:endParaRPr lang="en-US" sz="1400" b="0">
              <a:solidFill>
                <a:schemeClr val="tx1"/>
              </a:solidFill>
              <a:latin typeface="Arial" charset="0"/>
              <a:cs typeface="Arial" charset="0"/>
            </a:endParaRPr>
          </a:p>
        </p:txBody>
      </p:sp>
      <p:pic>
        <p:nvPicPr>
          <p:cNvPr id="122883"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4" name="Rectangle 2"/>
          <p:cNvSpPr>
            <a:spLocks noGrp="1" noChangeArrowheads="1"/>
          </p:cNvSpPr>
          <p:nvPr>
            <p:ph type="body" idx="1"/>
          </p:nvPr>
        </p:nvSpPr>
        <p:spPr/>
        <p:txBody>
          <a:bodyPr/>
          <a:lstStyle/>
          <a:p>
            <a:r>
              <a:rPr lang="en-US" sz="3600">
                <a:solidFill>
                  <a:schemeClr val="folHlink"/>
                </a:solidFill>
                <a:latin typeface="Arial" charset="0"/>
              </a:rPr>
              <a:t>Assumptions:</a:t>
            </a:r>
            <a:endParaRPr lang="en-US" sz="2800" baseline="-25000">
              <a:solidFill>
                <a:schemeClr val="folHlink"/>
              </a:solidFill>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a:t>
            </a:r>
          </a:p>
          <a:p>
            <a:r>
              <a:rPr lang="en-US" sz="3600">
                <a:solidFill>
                  <a:schemeClr val="folHlink"/>
                </a:solidFill>
                <a:latin typeface="Arial" charset="0"/>
              </a:rPr>
              <a:t>From the code</a:t>
            </a:r>
          </a:p>
          <a:p>
            <a:pPr lvl="1"/>
            <a:r>
              <a:rPr lang="en-US" sz="2400" b="1">
                <a:solidFill>
                  <a:schemeClr val="folHlink"/>
                </a:solidFill>
                <a:latin typeface="Arial" charset="0"/>
                <a:cs typeface="Arial" charset="0"/>
              </a:rPr>
              <a:t>write</a:t>
            </a:r>
            <a:r>
              <a:rPr lang="en-US" sz="2400" b="1" baseline="-25000">
                <a:solidFill>
                  <a:schemeClr val="folHlink"/>
                </a:solidFill>
                <a:latin typeface="Arial" charset="0"/>
                <a:cs typeface="Arial" charset="0"/>
              </a:rPr>
              <a:t>A</a:t>
            </a:r>
            <a:r>
              <a:rPr lang="en-US" sz="2400" b="1">
                <a:solidFill>
                  <a:schemeClr val="folHlink"/>
                </a:solidFill>
                <a:latin typeface="Arial" charset="0"/>
                <a:cs typeface="Arial" charset="0"/>
              </a:rPr>
              <a:t>(flag[A]=true) </a:t>
            </a:r>
            <a:r>
              <a:rPr lang="en-US" sz="2400" b="1">
                <a:solidFill>
                  <a:schemeClr val="folHlink"/>
                </a:solidFill>
                <a:latin typeface="Arial" charset="0"/>
                <a:cs typeface="Arial" charset="0"/>
                <a:sym typeface="Wingdings" charset="0"/>
              </a:rPr>
              <a:t></a:t>
            </a:r>
            <a:r>
              <a:rPr lang="en-US" sz="2400" b="1">
                <a:solidFill>
                  <a:schemeClr val="folHlink"/>
                </a:solidFill>
                <a:latin typeface="Arial" charset="0"/>
                <a:cs typeface="Arial" charset="0"/>
              </a:rPr>
              <a:t> read</a:t>
            </a:r>
            <a:r>
              <a:rPr lang="en-US" sz="2400" b="1" baseline="-25000">
                <a:solidFill>
                  <a:schemeClr val="folHlink"/>
                </a:solidFill>
                <a:latin typeface="Arial" charset="0"/>
                <a:cs typeface="Arial" charset="0"/>
              </a:rPr>
              <a:t>A</a:t>
            </a:r>
            <a:r>
              <a:rPr lang="en-US" sz="2400" b="1">
                <a:solidFill>
                  <a:schemeClr val="folHlink"/>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22885" name="Rectangle 3"/>
          <p:cNvSpPr>
            <a:spLocks noGrp="1" noChangeArrowheads="1"/>
          </p:cNvSpPr>
          <p:nvPr>
            <p:ph type="title"/>
          </p:nvPr>
        </p:nvSpPr>
        <p:spPr/>
        <p:txBody>
          <a:bodyPr/>
          <a:lstStyle/>
          <a:p>
            <a:r>
              <a:rPr lang="en-US" sz="4000">
                <a:latin typeface="Arial" charset="0"/>
              </a:rPr>
              <a:t>Combining</a:t>
            </a:r>
          </a:p>
        </p:txBody>
      </p:sp>
      <p:sp>
        <p:nvSpPr>
          <p:cNvPr id="122886"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2887"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249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A3F2CF4-765B-6446-B5A3-36AAB4A34E49}" type="slidenum">
              <a:rPr lang="ar-SA" sz="1400" b="0">
                <a:solidFill>
                  <a:schemeClr val="tx1"/>
                </a:solidFill>
                <a:latin typeface="Arial" charset="0"/>
                <a:cs typeface="Arial" charset="0"/>
              </a:rPr>
              <a:pPr/>
              <a:t>57</a:t>
            </a:fld>
            <a:endParaRPr lang="en-US" sz="1400" b="0">
              <a:solidFill>
                <a:schemeClr val="tx1"/>
              </a:solidFill>
              <a:latin typeface="Arial" charset="0"/>
              <a:cs typeface="Arial" charset="0"/>
            </a:endParaRPr>
          </a:p>
        </p:txBody>
      </p:sp>
      <p:pic>
        <p:nvPicPr>
          <p:cNvPr id="124931"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body" idx="1"/>
          </p:nvPr>
        </p:nvSpPr>
        <p:spPr/>
        <p:txBody>
          <a:bodyPr/>
          <a:lstStyle/>
          <a:p>
            <a:r>
              <a:rPr lang="en-US" sz="3600">
                <a:solidFill>
                  <a:schemeClr val="folHlink"/>
                </a:solidFill>
                <a:latin typeface="Arial" charset="0"/>
              </a:rPr>
              <a:t>Assumptions:</a:t>
            </a:r>
            <a:endParaRPr lang="en-US" sz="2800" baseline="-25000">
              <a:solidFill>
                <a:schemeClr val="folHlink"/>
              </a:solidFill>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a:t>
            </a:r>
          </a:p>
          <a:p>
            <a:r>
              <a:rPr lang="en-US" sz="3600">
                <a:solidFill>
                  <a:schemeClr val="folHlink"/>
                </a:solidFill>
                <a:latin typeface="Arial" charset="0"/>
              </a:rPr>
              <a:t>From the code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 </a:t>
            </a:r>
            <a:r>
              <a:rPr lang="en-US" sz="2400" b="1">
                <a:solidFill>
                  <a:srgbClr val="FF0000"/>
                </a:solidFill>
                <a:latin typeface="Arial" charset="0"/>
                <a:cs typeface="Arial" charset="0"/>
                <a:sym typeface="Wingdings" charset="0"/>
              </a:rPr>
              <a:t></a:t>
            </a:r>
            <a:r>
              <a:rPr lang="en-US" sz="2400" b="1">
                <a:solidFill>
                  <a:srgbClr val="FF0000"/>
                </a:solidFill>
                <a:latin typeface="Arial" charset="0"/>
                <a:cs typeface="Arial" charset="0"/>
              </a:rPr>
              <a:t> </a:t>
            </a:r>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24933" name="Rectangle 3"/>
          <p:cNvSpPr>
            <a:spLocks noGrp="1" noChangeArrowheads="1"/>
          </p:cNvSpPr>
          <p:nvPr>
            <p:ph type="title"/>
          </p:nvPr>
        </p:nvSpPr>
        <p:spPr/>
        <p:txBody>
          <a:bodyPr/>
          <a:lstStyle/>
          <a:p>
            <a:r>
              <a:rPr lang="en-US" sz="4000">
                <a:latin typeface="Arial" charset="0"/>
              </a:rPr>
              <a:t>Combining</a:t>
            </a:r>
          </a:p>
        </p:txBody>
      </p:sp>
      <p:sp>
        <p:nvSpPr>
          <p:cNvPr id="124934"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4935"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4936"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269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EDF3F45-716F-F749-AD47-0676CD42A2EE}" type="slidenum">
              <a:rPr lang="ar-SA" sz="1400" b="0">
                <a:solidFill>
                  <a:schemeClr val="tx1"/>
                </a:solidFill>
                <a:latin typeface="Arial" charset="0"/>
                <a:cs typeface="Arial" charset="0"/>
              </a:rPr>
              <a:pPr/>
              <a:t>58</a:t>
            </a:fld>
            <a:endParaRPr lang="en-US" sz="1400" b="0">
              <a:solidFill>
                <a:schemeClr val="tx1"/>
              </a:solidFill>
              <a:latin typeface="Arial" charset="0"/>
              <a:cs typeface="Arial" charset="0"/>
            </a:endParaRPr>
          </a:p>
        </p:txBody>
      </p:sp>
      <p:pic>
        <p:nvPicPr>
          <p:cNvPr id="126979"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Rectangle 2"/>
          <p:cNvSpPr>
            <a:spLocks noGrp="1" noChangeArrowheads="1"/>
          </p:cNvSpPr>
          <p:nvPr>
            <p:ph type="body" idx="1"/>
          </p:nvPr>
        </p:nvSpPr>
        <p:spPr/>
        <p:txBody>
          <a:bodyPr/>
          <a:lstStyle/>
          <a:p>
            <a:r>
              <a:rPr lang="en-US" sz="3600">
                <a:solidFill>
                  <a:schemeClr val="folHlink"/>
                </a:solidFill>
                <a:latin typeface="Arial" charset="0"/>
              </a:rPr>
              <a:t>Assumptions:</a:t>
            </a:r>
            <a:endParaRPr lang="en-US" sz="2800" baseline="-25000">
              <a:solidFill>
                <a:schemeClr val="folHlink"/>
              </a:solidFill>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a:t>
            </a:r>
          </a:p>
          <a:p>
            <a:r>
              <a:rPr lang="en-US" sz="3600">
                <a:solidFill>
                  <a:schemeClr val="folHlink"/>
                </a:solidFill>
                <a:latin typeface="Arial" charset="0"/>
              </a:rPr>
              <a:t>From the code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26981" name="Rectangle 3"/>
          <p:cNvSpPr>
            <a:spLocks noGrp="1" noChangeArrowheads="1"/>
          </p:cNvSpPr>
          <p:nvPr>
            <p:ph type="title"/>
          </p:nvPr>
        </p:nvSpPr>
        <p:spPr/>
        <p:txBody>
          <a:bodyPr/>
          <a:lstStyle/>
          <a:p>
            <a:r>
              <a:rPr lang="en-US" sz="4000">
                <a:latin typeface="Arial" charset="0"/>
              </a:rPr>
              <a:t>Combining</a:t>
            </a:r>
          </a:p>
        </p:txBody>
      </p:sp>
      <p:sp>
        <p:nvSpPr>
          <p:cNvPr id="126982"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6983"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6984"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6985" name="Freeform 7"/>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290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3991440F-5C79-6540-BB6B-C98EFEE0A1AD}" type="slidenum">
              <a:rPr lang="ar-SA" sz="1400" b="0">
                <a:solidFill>
                  <a:schemeClr val="tx1"/>
                </a:solidFill>
                <a:latin typeface="Arial" charset="0"/>
                <a:cs typeface="Arial" charset="0"/>
              </a:rPr>
              <a:pPr/>
              <a:t>59</a:t>
            </a:fld>
            <a:endParaRPr lang="en-US" sz="1400" b="0">
              <a:solidFill>
                <a:schemeClr val="tx1"/>
              </a:solidFill>
              <a:latin typeface="Arial" charset="0"/>
              <a:cs typeface="Arial" charset="0"/>
            </a:endParaRPr>
          </a:p>
        </p:txBody>
      </p:sp>
      <p:pic>
        <p:nvPicPr>
          <p:cNvPr id="129027" name="Picture 1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8" name="Rectangle 2"/>
          <p:cNvSpPr>
            <a:spLocks noGrp="1" noChangeArrowheads="1"/>
          </p:cNvSpPr>
          <p:nvPr>
            <p:ph type="body" idx="1"/>
          </p:nvPr>
        </p:nvSpPr>
        <p:spPr/>
        <p:txBody>
          <a:bodyPr/>
          <a:lstStyle/>
          <a:p>
            <a:r>
              <a:rPr lang="en-US" sz="3600">
                <a:solidFill>
                  <a:schemeClr val="folHlink"/>
                </a:solidFill>
                <a:latin typeface="Arial" charset="0"/>
              </a:rPr>
              <a:t>Assumptions:</a:t>
            </a:r>
            <a:endParaRPr lang="en-US" sz="2800" baseline="-25000">
              <a:solidFill>
                <a:schemeClr val="folHlink"/>
              </a:solidFill>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a:t>
            </a:r>
          </a:p>
          <a:p>
            <a:r>
              <a:rPr lang="en-US" sz="3600">
                <a:solidFill>
                  <a:schemeClr val="folHlink"/>
                </a:solidFill>
                <a:latin typeface="Arial" charset="0"/>
              </a:rPr>
              <a:t>From the code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29029" name="Rectangle 3"/>
          <p:cNvSpPr>
            <a:spLocks noGrp="1" noChangeArrowheads="1"/>
          </p:cNvSpPr>
          <p:nvPr>
            <p:ph type="title"/>
          </p:nvPr>
        </p:nvSpPr>
        <p:spPr/>
        <p:txBody>
          <a:bodyPr/>
          <a:lstStyle/>
          <a:p>
            <a:r>
              <a:rPr lang="en-US" sz="4000">
                <a:latin typeface="Arial" charset="0"/>
              </a:rPr>
              <a:t>Combining</a:t>
            </a:r>
          </a:p>
        </p:txBody>
      </p:sp>
      <p:sp>
        <p:nvSpPr>
          <p:cNvPr id="129030"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9031"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9032"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9033" name="Freeform 7"/>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9034" name="Freeform 8"/>
          <p:cNvSpPr>
            <a:spLocks/>
          </p:cNvSpPr>
          <p:nvPr/>
        </p:nvSpPr>
        <p:spPr bwMode="auto">
          <a:xfrm>
            <a:off x="1843088" y="2697163"/>
            <a:ext cx="4525962" cy="473075"/>
          </a:xfrm>
          <a:custGeom>
            <a:avLst/>
            <a:gdLst>
              <a:gd name="T0" fmla="*/ 2147483647 w 2851"/>
              <a:gd name="T1" fmla="*/ 0 h 298"/>
              <a:gd name="T2" fmla="*/ 2147483647 w 2851"/>
              <a:gd name="T3" fmla="*/ 2147483647 h 298"/>
              <a:gd name="T4" fmla="*/ 2147483647 w 2851"/>
              <a:gd name="T5" fmla="*/ 2147483647 h 298"/>
              <a:gd name="T6" fmla="*/ 2147483647 w 2851"/>
              <a:gd name="T7" fmla="*/ 2147483647 h 298"/>
              <a:gd name="T8" fmla="*/ 0 60000 65536"/>
              <a:gd name="T9" fmla="*/ 0 60000 65536"/>
              <a:gd name="T10" fmla="*/ 0 60000 65536"/>
              <a:gd name="T11" fmla="*/ 0 60000 65536"/>
              <a:gd name="T12" fmla="*/ 0 w 2851"/>
              <a:gd name="T13" fmla="*/ 0 h 298"/>
              <a:gd name="T14" fmla="*/ 2851 w 2851"/>
              <a:gd name="T15" fmla="*/ 298 h 298"/>
            </a:gdLst>
            <a:ahLst/>
            <a:cxnLst>
              <a:cxn ang="T8">
                <a:pos x="T0" y="T1"/>
              </a:cxn>
              <a:cxn ang="T9">
                <a:pos x="T2" y="T3"/>
              </a:cxn>
              <a:cxn ang="T10">
                <a:pos x="T4" y="T5"/>
              </a:cxn>
              <a:cxn ang="T11">
                <a:pos x="T6" y="T7"/>
              </a:cxn>
            </a:cxnLst>
            <a:rect l="T12" t="T13" r="T14" b="T15"/>
            <a:pathLst>
              <a:path w="2851" h="298">
                <a:moveTo>
                  <a:pt x="87" y="0"/>
                </a:moveTo>
                <a:cubicBezTo>
                  <a:pt x="138" y="22"/>
                  <a:pt x="0" y="121"/>
                  <a:pt x="394" y="135"/>
                </a:cubicBezTo>
                <a:cubicBezTo>
                  <a:pt x="788" y="149"/>
                  <a:pt x="2047" y="60"/>
                  <a:pt x="2449" y="87"/>
                </a:cubicBezTo>
                <a:cubicBezTo>
                  <a:pt x="2851" y="114"/>
                  <a:pt x="2730" y="254"/>
                  <a:pt x="2804" y="29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9035" name="Freeform 9"/>
          <p:cNvSpPr>
            <a:spLocks/>
          </p:cNvSpPr>
          <p:nvPr/>
        </p:nvSpPr>
        <p:spPr bwMode="auto">
          <a:xfrm>
            <a:off x="2103438" y="4602163"/>
            <a:ext cx="3322637" cy="473075"/>
          </a:xfrm>
          <a:custGeom>
            <a:avLst/>
            <a:gdLst>
              <a:gd name="T0" fmla="*/ 0 w 2093"/>
              <a:gd name="T1" fmla="*/ 0 h 298"/>
              <a:gd name="T2" fmla="*/ 2147483647 w 2093"/>
              <a:gd name="T3" fmla="*/ 2147483647 h 298"/>
              <a:gd name="T4" fmla="*/ 2147483647 w 2093"/>
              <a:gd name="T5" fmla="*/ 2147483647 h 298"/>
              <a:gd name="T6" fmla="*/ 2147483647 w 2093"/>
              <a:gd name="T7" fmla="*/ 2147483647 h 298"/>
              <a:gd name="T8" fmla="*/ 0 60000 65536"/>
              <a:gd name="T9" fmla="*/ 0 60000 65536"/>
              <a:gd name="T10" fmla="*/ 0 60000 65536"/>
              <a:gd name="T11" fmla="*/ 0 60000 65536"/>
              <a:gd name="T12" fmla="*/ 0 w 2093"/>
              <a:gd name="T13" fmla="*/ 0 h 298"/>
              <a:gd name="T14" fmla="*/ 2093 w 2093"/>
              <a:gd name="T15" fmla="*/ 298 h 298"/>
            </a:gdLst>
            <a:ahLst/>
            <a:cxnLst>
              <a:cxn ang="T8">
                <a:pos x="T0" y="T1"/>
              </a:cxn>
              <a:cxn ang="T9">
                <a:pos x="T2" y="T3"/>
              </a:cxn>
              <a:cxn ang="T10">
                <a:pos x="T4" y="T5"/>
              </a:cxn>
              <a:cxn ang="T11">
                <a:pos x="T6" y="T7"/>
              </a:cxn>
            </a:cxnLst>
            <a:rect l="T12" t="T13" r="T14" b="T15"/>
            <a:pathLst>
              <a:path w="2093" h="298">
                <a:moveTo>
                  <a:pt x="0" y="0"/>
                </a:moveTo>
                <a:cubicBezTo>
                  <a:pt x="24" y="64"/>
                  <a:pt x="48" y="128"/>
                  <a:pt x="326" y="154"/>
                </a:cubicBezTo>
                <a:cubicBezTo>
                  <a:pt x="604" y="180"/>
                  <a:pt x="1375" y="130"/>
                  <a:pt x="1670" y="154"/>
                </a:cubicBezTo>
                <a:cubicBezTo>
                  <a:pt x="1965" y="178"/>
                  <a:pt x="2029" y="238"/>
                  <a:pt x="2093" y="29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9036" name="Freeform 10"/>
          <p:cNvSpPr>
            <a:spLocks/>
          </p:cNvSpPr>
          <p:nvPr/>
        </p:nvSpPr>
        <p:spPr bwMode="auto">
          <a:xfrm>
            <a:off x="1524000" y="3197225"/>
            <a:ext cx="4022725" cy="223838"/>
          </a:xfrm>
          <a:custGeom>
            <a:avLst/>
            <a:gdLst>
              <a:gd name="T0" fmla="*/ 0 w 2534"/>
              <a:gd name="T1" fmla="*/ 2147483647 h 141"/>
              <a:gd name="T2" fmla="*/ 2147483647 w 2534"/>
              <a:gd name="T3" fmla="*/ 2147483647 h 141"/>
              <a:gd name="T4" fmla="*/ 2147483647 w 2534"/>
              <a:gd name="T5" fmla="*/ 2147483647 h 141"/>
              <a:gd name="T6" fmla="*/ 2147483647 w 2534"/>
              <a:gd name="T7" fmla="*/ 2147483647 h 141"/>
              <a:gd name="T8" fmla="*/ 0 60000 65536"/>
              <a:gd name="T9" fmla="*/ 0 60000 65536"/>
              <a:gd name="T10" fmla="*/ 0 60000 65536"/>
              <a:gd name="T11" fmla="*/ 0 60000 65536"/>
              <a:gd name="T12" fmla="*/ 0 w 2534"/>
              <a:gd name="T13" fmla="*/ 0 h 141"/>
              <a:gd name="T14" fmla="*/ 2534 w 2534"/>
              <a:gd name="T15" fmla="*/ 141 h 141"/>
            </a:gdLst>
            <a:ahLst/>
            <a:cxnLst>
              <a:cxn ang="T8">
                <a:pos x="T0" y="T1"/>
              </a:cxn>
              <a:cxn ang="T9">
                <a:pos x="T2" y="T3"/>
              </a:cxn>
              <a:cxn ang="T10">
                <a:pos x="T4" y="T5"/>
              </a:cxn>
              <a:cxn ang="T11">
                <a:pos x="T6" y="T7"/>
              </a:cxn>
            </a:cxnLst>
            <a:rect l="T12" t="T13" r="T14" b="T15"/>
            <a:pathLst>
              <a:path w="2534" h="141">
                <a:moveTo>
                  <a:pt x="0" y="88"/>
                </a:moveTo>
                <a:cubicBezTo>
                  <a:pt x="128" y="94"/>
                  <a:pt x="427" y="141"/>
                  <a:pt x="768" y="127"/>
                </a:cubicBezTo>
                <a:cubicBezTo>
                  <a:pt x="1109" y="113"/>
                  <a:pt x="1751" y="4"/>
                  <a:pt x="2045" y="2"/>
                </a:cubicBezTo>
                <a:cubicBezTo>
                  <a:pt x="2339" y="0"/>
                  <a:pt x="2432" y="93"/>
                  <a:pt x="2534" y="11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9037" name="Freeform 11"/>
          <p:cNvSpPr>
            <a:spLocks/>
          </p:cNvSpPr>
          <p:nvPr/>
        </p:nvSpPr>
        <p:spPr bwMode="auto">
          <a:xfrm>
            <a:off x="1806575" y="4160838"/>
            <a:ext cx="4841875" cy="522287"/>
          </a:xfrm>
          <a:custGeom>
            <a:avLst/>
            <a:gdLst>
              <a:gd name="T0" fmla="*/ 2147483647 w 3050"/>
              <a:gd name="T1" fmla="*/ 2147483647 h 329"/>
              <a:gd name="T2" fmla="*/ 2147483647 w 3050"/>
              <a:gd name="T3" fmla="*/ 2147483647 h 329"/>
              <a:gd name="T4" fmla="*/ 2147483647 w 3050"/>
              <a:gd name="T5" fmla="*/ 2147483647 h 329"/>
              <a:gd name="T6" fmla="*/ 2147483647 w 3050"/>
              <a:gd name="T7" fmla="*/ 0 h 329"/>
              <a:gd name="T8" fmla="*/ 0 60000 65536"/>
              <a:gd name="T9" fmla="*/ 0 60000 65536"/>
              <a:gd name="T10" fmla="*/ 0 60000 65536"/>
              <a:gd name="T11" fmla="*/ 0 60000 65536"/>
              <a:gd name="T12" fmla="*/ 0 w 3050"/>
              <a:gd name="T13" fmla="*/ 0 h 329"/>
              <a:gd name="T14" fmla="*/ 3050 w 3050"/>
              <a:gd name="T15" fmla="*/ 329 h 329"/>
            </a:gdLst>
            <a:ahLst/>
            <a:cxnLst>
              <a:cxn ang="T8">
                <a:pos x="T0" y="T1"/>
              </a:cxn>
              <a:cxn ang="T9">
                <a:pos x="T2" y="T3"/>
              </a:cxn>
              <a:cxn ang="T10">
                <a:pos x="T4" y="T5"/>
              </a:cxn>
              <a:cxn ang="T11">
                <a:pos x="T6" y="T7"/>
              </a:cxn>
            </a:cxnLst>
            <a:rect l="T12" t="T13" r="T14" b="T15"/>
            <a:pathLst>
              <a:path w="3050" h="329">
                <a:moveTo>
                  <a:pt x="62" y="57"/>
                </a:moveTo>
                <a:cubicBezTo>
                  <a:pt x="123" y="89"/>
                  <a:pt x="0" y="211"/>
                  <a:pt x="427" y="249"/>
                </a:cubicBezTo>
                <a:cubicBezTo>
                  <a:pt x="854" y="287"/>
                  <a:pt x="2200" y="329"/>
                  <a:pt x="2625" y="288"/>
                </a:cubicBezTo>
                <a:cubicBezTo>
                  <a:pt x="3050" y="247"/>
                  <a:pt x="2906" y="60"/>
                  <a:pt x="2980" y="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atin typeface="Arial" charset="0"/>
              </a:rPr>
              <a:t>Mutual Exclusion</a:t>
            </a:r>
          </a:p>
        </p:txBody>
      </p:sp>
      <p:sp>
        <p:nvSpPr>
          <p:cNvPr id="20482" name="Content Placeholder 2"/>
          <p:cNvSpPr>
            <a:spLocks noGrp="1"/>
          </p:cNvSpPr>
          <p:nvPr>
            <p:ph idx="1"/>
          </p:nvPr>
        </p:nvSpPr>
        <p:spPr/>
        <p:txBody>
          <a:bodyPr/>
          <a:lstStyle/>
          <a:p>
            <a:pPr>
              <a:buFontTx/>
              <a:buNone/>
            </a:pPr>
            <a:r>
              <a:rPr lang="en-US">
                <a:latin typeface="Arial" charset="0"/>
              </a:rPr>
              <a:t>In his 1965 paper E. W. Dijkstra wrote:</a:t>
            </a:r>
          </a:p>
          <a:p>
            <a:pPr>
              <a:buFontTx/>
              <a:buNone/>
            </a:pPr>
            <a:r>
              <a:rPr lang="en-US">
                <a:latin typeface="Arial" charset="0"/>
              </a:rPr>
              <a:t> </a:t>
            </a:r>
            <a:r>
              <a:rPr lang="en-US" sz="2400">
                <a:latin typeface="Arial" charset="0"/>
              </a:rPr>
              <a:t>"Given in this paper is a solution to a problem which, to the knowledge of the author, has been an open question since at least 1962, irrespective of the solvability. [...]  Although the setting of the problem might seem somewhat academic at first, the author trusts that anyone familiar with the logical problems that arise in computer coupling will appreciate the significance of the fact that this problem indeed can be solved."</a:t>
            </a:r>
            <a:endParaRPr lang="en-US" sz="2000">
              <a:latin typeface="Arial" charset="0"/>
            </a:endParaRPr>
          </a:p>
        </p:txBody>
      </p:sp>
      <p:sp>
        <p:nvSpPr>
          <p:cNvPr id="2048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048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2209EFF-4FE9-CB45-92EC-1B5247BC13C3}" type="slidenum">
              <a:rPr lang="ar-SA" sz="1400" b="0">
                <a:solidFill>
                  <a:schemeClr val="tx1"/>
                </a:solidFill>
                <a:latin typeface="Arial" charset="0"/>
                <a:cs typeface="Arial" charset="0"/>
              </a:rPr>
              <a:pPr/>
              <a:t>6</a:t>
            </a:fld>
            <a:endParaRPr lang="en-US" sz="1400" b="0">
              <a:solidFill>
                <a:schemeClr val="tx1"/>
              </a:solidFill>
              <a:latin typeface="Arial" charset="0"/>
              <a:cs typeface="Arial" charset="0"/>
            </a:endParaRPr>
          </a:p>
        </p:txBody>
      </p:sp>
      <p:grpSp>
        <p:nvGrpSpPr>
          <p:cNvPr id="20485" name="Group 17"/>
          <p:cNvGrpSpPr>
            <a:grpSpLocks/>
          </p:cNvGrpSpPr>
          <p:nvPr/>
        </p:nvGrpSpPr>
        <p:grpSpPr bwMode="auto">
          <a:xfrm>
            <a:off x="7267575" y="361950"/>
            <a:ext cx="1327150" cy="1374775"/>
            <a:chOff x="764" y="2340"/>
            <a:chExt cx="596" cy="610"/>
          </a:xfrm>
        </p:grpSpPr>
        <p:sp>
          <p:nvSpPr>
            <p:cNvPr id="20486" name="Oval 18"/>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p>
              <a:pPr eaLnBrk="0" hangingPunct="0"/>
              <a:endParaRPr lang="en-US">
                <a:latin typeface="Arial" charset="0"/>
              </a:endParaRPr>
            </a:p>
          </p:txBody>
        </p:sp>
        <p:sp>
          <p:nvSpPr>
            <p:cNvPr id="20487" name="Oval 19"/>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pPr eaLnBrk="0" hangingPunct="0"/>
              <a:endParaRPr lang="en-US">
                <a:latin typeface="Arial" charset="0"/>
              </a:endParaRPr>
            </a:p>
          </p:txBody>
        </p:sp>
        <p:sp>
          <p:nvSpPr>
            <p:cNvPr id="20488" name="Oval 20"/>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20489" name="Oval 21"/>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20490" name="Oval 22"/>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20491" name="Oval 23"/>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20492" name="AutoShape 24"/>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10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317BD82A-BB2B-3E4B-BB62-5EBBAA6E6200}" type="slidenum">
              <a:rPr lang="ar-SA" sz="1400" b="0">
                <a:solidFill>
                  <a:schemeClr val="tx1"/>
                </a:solidFill>
                <a:latin typeface="Arial" charset="0"/>
                <a:cs typeface="Arial" charset="0"/>
              </a:rPr>
              <a:pPr/>
              <a:t>60</a:t>
            </a:fld>
            <a:endParaRPr lang="en-US" sz="1400" b="0">
              <a:solidFill>
                <a:schemeClr val="tx1"/>
              </a:solidFill>
              <a:latin typeface="Arial" charset="0"/>
              <a:cs typeface="Arial" charset="0"/>
            </a:endParaRPr>
          </a:p>
        </p:txBody>
      </p:sp>
      <p:pic>
        <p:nvPicPr>
          <p:cNvPr id="131075" name="Picture 13"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6" name="Rectangle 3"/>
          <p:cNvSpPr>
            <a:spLocks noGrp="1" noChangeArrowheads="1"/>
          </p:cNvSpPr>
          <p:nvPr>
            <p:ph type="title"/>
          </p:nvPr>
        </p:nvSpPr>
        <p:spPr/>
        <p:txBody>
          <a:bodyPr/>
          <a:lstStyle/>
          <a:p>
            <a:r>
              <a:rPr lang="en-US" sz="4000">
                <a:latin typeface="Arial" charset="0"/>
              </a:rPr>
              <a:t>Cycle!</a:t>
            </a:r>
          </a:p>
        </p:txBody>
      </p:sp>
      <p:sp>
        <p:nvSpPr>
          <p:cNvPr id="131077"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31078"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31079"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31080" name="Freeform 7"/>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31081" name="Freeform 8"/>
          <p:cNvSpPr>
            <a:spLocks/>
          </p:cNvSpPr>
          <p:nvPr/>
        </p:nvSpPr>
        <p:spPr bwMode="auto">
          <a:xfrm>
            <a:off x="1843088" y="2697163"/>
            <a:ext cx="4525962" cy="473075"/>
          </a:xfrm>
          <a:custGeom>
            <a:avLst/>
            <a:gdLst>
              <a:gd name="T0" fmla="*/ 2147483647 w 2851"/>
              <a:gd name="T1" fmla="*/ 0 h 298"/>
              <a:gd name="T2" fmla="*/ 2147483647 w 2851"/>
              <a:gd name="T3" fmla="*/ 2147483647 h 298"/>
              <a:gd name="T4" fmla="*/ 2147483647 w 2851"/>
              <a:gd name="T5" fmla="*/ 2147483647 h 298"/>
              <a:gd name="T6" fmla="*/ 2147483647 w 2851"/>
              <a:gd name="T7" fmla="*/ 2147483647 h 298"/>
              <a:gd name="T8" fmla="*/ 0 60000 65536"/>
              <a:gd name="T9" fmla="*/ 0 60000 65536"/>
              <a:gd name="T10" fmla="*/ 0 60000 65536"/>
              <a:gd name="T11" fmla="*/ 0 60000 65536"/>
              <a:gd name="T12" fmla="*/ 0 w 2851"/>
              <a:gd name="T13" fmla="*/ 0 h 298"/>
              <a:gd name="T14" fmla="*/ 2851 w 2851"/>
              <a:gd name="T15" fmla="*/ 298 h 298"/>
            </a:gdLst>
            <a:ahLst/>
            <a:cxnLst>
              <a:cxn ang="T8">
                <a:pos x="T0" y="T1"/>
              </a:cxn>
              <a:cxn ang="T9">
                <a:pos x="T2" y="T3"/>
              </a:cxn>
              <a:cxn ang="T10">
                <a:pos x="T4" y="T5"/>
              </a:cxn>
              <a:cxn ang="T11">
                <a:pos x="T6" y="T7"/>
              </a:cxn>
            </a:cxnLst>
            <a:rect l="T12" t="T13" r="T14" b="T15"/>
            <a:pathLst>
              <a:path w="2851" h="298">
                <a:moveTo>
                  <a:pt x="87" y="0"/>
                </a:moveTo>
                <a:cubicBezTo>
                  <a:pt x="138" y="22"/>
                  <a:pt x="0" y="121"/>
                  <a:pt x="394" y="135"/>
                </a:cubicBezTo>
                <a:cubicBezTo>
                  <a:pt x="788" y="149"/>
                  <a:pt x="2047" y="60"/>
                  <a:pt x="2449" y="87"/>
                </a:cubicBezTo>
                <a:cubicBezTo>
                  <a:pt x="2851" y="114"/>
                  <a:pt x="2730" y="254"/>
                  <a:pt x="2804" y="29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31082" name="Freeform 9"/>
          <p:cNvSpPr>
            <a:spLocks/>
          </p:cNvSpPr>
          <p:nvPr/>
        </p:nvSpPr>
        <p:spPr bwMode="auto">
          <a:xfrm>
            <a:off x="2103438" y="4602163"/>
            <a:ext cx="3322637" cy="473075"/>
          </a:xfrm>
          <a:custGeom>
            <a:avLst/>
            <a:gdLst>
              <a:gd name="T0" fmla="*/ 0 w 2093"/>
              <a:gd name="T1" fmla="*/ 0 h 298"/>
              <a:gd name="T2" fmla="*/ 2147483647 w 2093"/>
              <a:gd name="T3" fmla="*/ 2147483647 h 298"/>
              <a:gd name="T4" fmla="*/ 2147483647 w 2093"/>
              <a:gd name="T5" fmla="*/ 2147483647 h 298"/>
              <a:gd name="T6" fmla="*/ 2147483647 w 2093"/>
              <a:gd name="T7" fmla="*/ 2147483647 h 298"/>
              <a:gd name="T8" fmla="*/ 0 60000 65536"/>
              <a:gd name="T9" fmla="*/ 0 60000 65536"/>
              <a:gd name="T10" fmla="*/ 0 60000 65536"/>
              <a:gd name="T11" fmla="*/ 0 60000 65536"/>
              <a:gd name="T12" fmla="*/ 0 w 2093"/>
              <a:gd name="T13" fmla="*/ 0 h 298"/>
              <a:gd name="T14" fmla="*/ 2093 w 2093"/>
              <a:gd name="T15" fmla="*/ 298 h 298"/>
            </a:gdLst>
            <a:ahLst/>
            <a:cxnLst>
              <a:cxn ang="T8">
                <a:pos x="T0" y="T1"/>
              </a:cxn>
              <a:cxn ang="T9">
                <a:pos x="T2" y="T3"/>
              </a:cxn>
              <a:cxn ang="T10">
                <a:pos x="T4" y="T5"/>
              </a:cxn>
              <a:cxn ang="T11">
                <a:pos x="T6" y="T7"/>
              </a:cxn>
            </a:cxnLst>
            <a:rect l="T12" t="T13" r="T14" b="T15"/>
            <a:pathLst>
              <a:path w="2093" h="298">
                <a:moveTo>
                  <a:pt x="0" y="0"/>
                </a:moveTo>
                <a:cubicBezTo>
                  <a:pt x="24" y="64"/>
                  <a:pt x="48" y="128"/>
                  <a:pt x="326" y="154"/>
                </a:cubicBezTo>
                <a:cubicBezTo>
                  <a:pt x="604" y="180"/>
                  <a:pt x="1375" y="130"/>
                  <a:pt x="1670" y="154"/>
                </a:cubicBezTo>
                <a:cubicBezTo>
                  <a:pt x="1965" y="178"/>
                  <a:pt x="2029" y="238"/>
                  <a:pt x="2093" y="29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31083" name="Freeform 10"/>
          <p:cNvSpPr>
            <a:spLocks/>
          </p:cNvSpPr>
          <p:nvPr/>
        </p:nvSpPr>
        <p:spPr bwMode="auto">
          <a:xfrm>
            <a:off x="1524000" y="3197225"/>
            <a:ext cx="4022725" cy="223838"/>
          </a:xfrm>
          <a:custGeom>
            <a:avLst/>
            <a:gdLst>
              <a:gd name="T0" fmla="*/ 0 w 2534"/>
              <a:gd name="T1" fmla="*/ 2147483647 h 141"/>
              <a:gd name="T2" fmla="*/ 2147483647 w 2534"/>
              <a:gd name="T3" fmla="*/ 2147483647 h 141"/>
              <a:gd name="T4" fmla="*/ 2147483647 w 2534"/>
              <a:gd name="T5" fmla="*/ 2147483647 h 141"/>
              <a:gd name="T6" fmla="*/ 2147483647 w 2534"/>
              <a:gd name="T7" fmla="*/ 2147483647 h 141"/>
              <a:gd name="T8" fmla="*/ 0 60000 65536"/>
              <a:gd name="T9" fmla="*/ 0 60000 65536"/>
              <a:gd name="T10" fmla="*/ 0 60000 65536"/>
              <a:gd name="T11" fmla="*/ 0 60000 65536"/>
              <a:gd name="T12" fmla="*/ 0 w 2534"/>
              <a:gd name="T13" fmla="*/ 0 h 141"/>
              <a:gd name="T14" fmla="*/ 2534 w 2534"/>
              <a:gd name="T15" fmla="*/ 141 h 141"/>
            </a:gdLst>
            <a:ahLst/>
            <a:cxnLst>
              <a:cxn ang="T8">
                <a:pos x="T0" y="T1"/>
              </a:cxn>
              <a:cxn ang="T9">
                <a:pos x="T2" y="T3"/>
              </a:cxn>
              <a:cxn ang="T10">
                <a:pos x="T4" y="T5"/>
              </a:cxn>
              <a:cxn ang="T11">
                <a:pos x="T6" y="T7"/>
              </a:cxn>
            </a:cxnLst>
            <a:rect l="T12" t="T13" r="T14" b="T15"/>
            <a:pathLst>
              <a:path w="2534" h="141">
                <a:moveTo>
                  <a:pt x="0" y="88"/>
                </a:moveTo>
                <a:cubicBezTo>
                  <a:pt x="128" y="94"/>
                  <a:pt x="427" y="141"/>
                  <a:pt x="768" y="127"/>
                </a:cubicBezTo>
                <a:cubicBezTo>
                  <a:pt x="1109" y="113"/>
                  <a:pt x="1751" y="4"/>
                  <a:pt x="2045" y="2"/>
                </a:cubicBezTo>
                <a:cubicBezTo>
                  <a:pt x="2339" y="0"/>
                  <a:pt x="2432" y="93"/>
                  <a:pt x="2534" y="11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31084" name="Freeform 11"/>
          <p:cNvSpPr>
            <a:spLocks/>
          </p:cNvSpPr>
          <p:nvPr/>
        </p:nvSpPr>
        <p:spPr bwMode="auto">
          <a:xfrm>
            <a:off x="1806575" y="4160838"/>
            <a:ext cx="4841875" cy="522287"/>
          </a:xfrm>
          <a:custGeom>
            <a:avLst/>
            <a:gdLst>
              <a:gd name="T0" fmla="*/ 2147483647 w 3050"/>
              <a:gd name="T1" fmla="*/ 2147483647 h 329"/>
              <a:gd name="T2" fmla="*/ 2147483647 w 3050"/>
              <a:gd name="T3" fmla="*/ 2147483647 h 329"/>
              <a:gd name="T4" fmla="*/ 2147483647 w 3050"/>
              <a:gd name="T5" fmla="*/ 2147483647 h 329"/>
              <a:gd name="T6" fmla="*/ 2147483647 w 3050"/>
              <a:gd name="T7" fmla="*/ 0 h 329"/>
              <a:gd name="T8" fmla="*/ 0 60000 65536"/>
              <a:gd name="T9" fmla="*/ 0 60000 65536"/>
              <a:gd name="T10" fmla="*/ 0 60000 65536"/>
              <a:gd name="T11" fmla="*/ 0 60000 65536"/>
              <a:gd name="T12" fmla="*/ 0 w 3050"/>
              <a:gd name="T13" fmla="*/ 0 h 329"/>
              <a:gd name="T14" fmla="*/ 3050 w 3050"/>
              <a:gd name="T15" fmla="*/ 329 h 329"/>
            </a:gdLst>
            <a:ahLst/>
            <a:cxnLst>
              <a:cxn ang="T8">
                <a:pos x="T0" y="T1"/>
              </a:cxn>
              <a:cxn ang="T9">
                <a:pos x="T2" y="T3"/>
              </a:cxn>
              <a:cxn ang="T10">
                <a:pos x="T4" y="T5"/>
              </a:cxn>
              <a:cxn ang="T11">
                <a:pos x="T6" y="T7"/>
              </a:cxn>
            </a:cxnLst>
            <a:rect l="T12" t="T13" r="T14" b="T15"/>
            <a:pathLst>
              <a:path w="3050" h="329">
                <a:moveTo>
                  <a:pt x="62" y="57"/>
                </a:moveTo>
                <a:cubicBezTo>
                  <a:pt x="123" y="89"/>
                  <a:pt x="0" y="211"/>
                  <a:pt x="427" y="249"/>
                </a:cubicBezTo>
                <a:cubicBezTo>
                  <a:pt x="854" y="287"/>
                  <a:pt x="2200" y="329"/>
                  <a:pt x="2625" y="288"/>
                </a:cubicBezTo>
                <a:cubicBezTo>
                  <a:pt x="3050" y="247"/>
                  <a:pt x="2906" y="60"/>
                  <a:pt x="2980" y="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31085" name="TextBox 13"/>
          <p:cNvSpPr txBox="1">
            <a:spLocks noChangeArrowheads="1"/>
          </p:cNvSpPr>
          <p:nvPr/>
        </p:nvSpPr>
        <p:spPr bwMode="auto">
          <a:xfrm rot="-2031119">
            <a:off x="4518025" y="3702050"/>
            <a:ext cx="4271963" cy="1446213"/>
          </a:xfrm>
          <a:prstGeom prst="rect">
            <a:avLst/>
          </a:prstGeom>
          <a:solidFill>
            <a:schemeClr val="bg1"/>
          </a:solidFill>
          <a:ln w="9525">
            <a:solidFill>
              <a:srgbClr val="FFC000"/>
            </a:solidFill>
            <a:miter lim="800000"/>
            <a:headEnd/>
            <a:tailEnd/>
          </a:ln>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a:solidFill>
                  <a:srgbClr val="FFC000"/>
                </a:solidFill>
                <a:latin typeface="Arial" charset="0"/>
                <a:cs typeface="Arial" charset="0"/>
              </a:rPr>
              <a:t>Impossible in a partial order</a:t>
            </a: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31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2303534-E771-214D-9108-F9944CA16723}" type="slidenum">
              <a:rPr lang="ar-SA" sz="1400" b="0">
                <a:solidFill>
                  <a:schemeClr val="tx1"/>
                </a:solidFill>
                <a:latin typeface="Arial" charset="0"/>
                <a:cs typeface="Arial" charset="0"/>
              </a:rPr>
              <a:pPr/>
              <a:t>61</a:t>
            </a:fld>
            <a:endParaRPr lang="en-US" sz="1400" b="0">
              <a:solidFill>
                <a:schemeClr val="tx1"/>
              </a:solidFill>
              <a:latin typeface="Arial" charset="0"/>
              <a:cs typeface="Arial" charset="0"/>
            </a:endParaRPr>
          </a:p>
        </p:txBody>
      </p:sp>
      <p:pic>
        <p:nvPicPr>
          <p:cNvPr id="133123"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4" name="Rectangle 2"/>
          <p:cNvSpPr>
            <a:spLocks noGrp="1" noChangeArrowheads="1"/>
          </p:cNvSpPr>
          <p:nvPr>
            <p:ph type="title"/>
          </p:nvPr>
        </p:nvSpPr>
        <p:spPr/>
        <p:txBody>
          <a:bodyPr/>
          <a:lstStyle/>
          <a:p>
            <a:r>
              <a:rPr lang="en-US">
                <a:latin typeface="Arial" charset="0"/>
              </a:rPr>
              <a:t>Deadlock Freedom</a:t>
            </a:r>
          </a:p>
        </p:txBody>
      </p:sp>
      <p:sp>
        <p:nvSpPr>
          <p:cNvPr id="133125" name="Rectangle 3"/>
          <p:cNvSpPr>
            <a:spLocks noGrp="1" noChangeArrowheads="1"/>
          </p:cNvSpPr>
          <p:nvPr>
            <p:ph type="body" idx="1"/>
          </p:nvPr>
        </p:nvSpPr>
        <p:spPr/>
        <p:txBody>
          <a:bodyPr/>
          <a:lstStyle/>
          <a:p>
            <a:r>
              <a:rPr lang="en-US">
                <a:latin typeface="Arial" charset="0"/>
              </a:rPr>
              <a:t>LockOne Fails deadlock-freedom</a:t>
            </a:r>
          </a:p>
          <a:p>
            <a:pPr lvl="1"/>
            <a:r>
              <a:rPr lang="en-US">
                <a:latin typeface="Arial" charset="0"/>
                <a:cs typeface="Arial" charset="0"/>
              </a:rPr>
              <a:t>Concurrent execution can deadlock</a:t>
            </a:r>
          </a:p>
          <a:p>
            <a:pPr lvl="1"/>
            <a:endParaRPr lang="en-US">
              <a:latin typeface="Arial" charset="0"/>
              <a:cs typeface="Arial" charset="0"/>
            </a:endParaRPr>
          </a:p>
          <a:p>
            <a:pPr lvl="1"/>
            <a:endParaRPr lang="en-US">
              <a:latin typeface="Arial" charset="0"/>
              <a:cs typeface="Arial" charset="0"/>
            </a:endParaRPr>
          </a:p>
          <a:p>
            <a:pPr lvl="1"/>
            <a:r>
              <a:rPr lang="en-US">
                <a:latin typeface="Arial" charset="0"/>
                <a:cs typeface="Arial" charset="0"/>
              </a:rPr>
              <a:t>Sequential executions OK</a:t>
            </a:r>
          </a:p>
        </p:txBody>
      </p:sp>
      <p:sp>
        <p:nvSpPr>
          <p:cNvPr id="133126" name="Text Box 4"/>
          <p:cNvSpPr txBox="1">
            <a:spLocks noChangeArrowheads="1"/>
          </p:cNvSpPr>
          <p:nvPr/>
        </p:nvSpPr>
        <p:spPr bwMode="auto">
          <a:xfrm>
            <a:off x="965200" y="3265488"/>
            <a:ext cx="6256338" cy="638175"/>
          </a:xfrm>
          <a:prstGeom prst="rect">
            <a:avLst/>
          </a:prstGeom>
          <a:solidFill>
            <a:srgbClr val="FFFFCC"/>
          </a:solidFill>
          <a:ln w="9525">
            <a:solidFill>
              <a:srgbClr val="FFFF99"/>
            </a:solidFill>
            <a:miter lim="800000"/>
            <a:headEnd/>
            <a:tailEnd/>
          </a:ln>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accent2"/>
                </a:solidFill>
                <a:latin typeface="Courier New" charset="0"/>
                <a:cs typeface="Courier New" charset="0"/>
              </a:rPr>
              <a:t>  flag[i] = </a:t>
            </a:r>
            <a:r>
              <a:rPr lang="en-US" sz="2000">
                <a:solidFill>
                  <a:schemeClr val="tx1"/>
                </a:solidFill>
                <a:latin typeface="Courier New" charset="0"/>
                <a:cs typeface="Courier New" charset="0"/>
              </a:rPr>
              <a:t>true</a:t>
            </a:r>
            <a:r>
              <a:rPr lang="en-US" sz="2000">
                <a:solidFill>
                  <a:schemeClr val="accent2"/>
                </a:solidFill>
                <a:latin typeface="Courier New" charset="0"/>
                <a:cs typeface="Courier New" charset="0"/>
              </a:rPr>
              <a:t>;    flag[j] = </a:t>
            </a:r>
            <a:r>
              <a:rPr lang="en-US" sz="2000">
                <a:solidFill>
                  <a:schemeClr val="tx1"/>
                </a:solidFill>
                <a:latin typeface="Courier New" charset="0"/>
                <a:cs typeface="Courier New" charset="0"/>
              </a:rPr>
              <a:t>true</a:t>
            </a:r>
            <a:r>
              <a:rPr lang="en-US" sz="2000">
                <a:solidFill>
                  <a:schemeClr val="accent2"/>
                </a:solidFill>
                <a:latin typeface="Courier New" charset="0"/>
                <a:cs typeface="Courier New" charset="0"/>
              </a:rPr>
              <a:t>;</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(flag[j]){}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(flag[i]){}</a:t>
            </a: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51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0D3524C-7A3A-F241-8FAD-0E015AEFB3F7}" type="slidenum">
              <a:rPr lang="ar-SA" sz="1400" b="0">
                <a:solidFill>
                  <a:schemeClr val="tx1"/>
                </a:solidFill>
                <a:latin typeface="Arial" charset="0"/>
                <a:cs typeface="Arial" charset="0"/>
              </a:rPr>
              <a:pPr/>
              <a:t>62</a:t>
            </a:fld>
            <a:endParaRPr lang="en-US" sz="1400" b="0">
              <a:solidFill>
                <a:schemeClr val="tx1"/>
              </a:solidFill>
              <a:latin typeface="Arial" charset="0"/>
              <a:cs typeface="Arial" charset="0"/>
            </a:endParaRPr>
          </a:p>
        </p:txBody>
      </p:sp>
      <p:pic>
        <p:nvPicPr>
          <p:cNvPr id="135171" name="Picture 1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2" name="Rectangle 2"/>
          <p:cNvSpPr>
            <a:spLocks noGrp="1" noChangeArrowheads="1"/>
          </p:cNvSpPr>
          <p:nvPr>
            <p:ph type="title"/>
          </p:nvPr>
        </p:nvSpPr>
        <p:spPr/>
        <p:txBody>
          <a:bodyPr/>
          <a:lstStyle/>
          <a:p>
            <a:r>
              <a:rPr lang="en-US" sz="4000">
                <a:latin typeface="Arial" charset="0"/>
              </a:rPr>
              <a:t>LockTwo</a:t>
            </a:r>
          </a:p>
        </p:txBody>
      </p:sp>
      <p:sp>
        <p:nvSpPr>
          <p:cNvPr id="135173" name="Text Box 3"/>
          <p:cNvSpPr txBox="1">
            <a:spLocks noChangeArrowheads="1"/>
          </p:cNvSpPr>
          <p:nvPr/>
        </p:nvSpPr>
        <p:spPr bwMode="auto">
          <a:xfrm>
            <a:off x="849313" y="1828800"/>
            <a:ext cx="7445375" cy="2743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tx1"/>
                </a:solidFill>
                <a:latin typeface="Courier New" charset="0"/>
                <a:cs typeface="Courier New" charset="0"/>
              </a:rPr>
              <a:t>public class</a:t>
            </a:r>
            <a:r>
              <a:rPr lang="en-US" sz="2000">
                <a:solidFill>
                  <a:schemeClr val="accent2"/>
                </a:solidFill>
                <a:latin typeface="Courier New" charset="0"/>
                <a:cs typeface="Courier New" charset="0"/>
              </a:rPr>
              <a:t> LockTwo </a:t>
            </a:r>
            <a:r>
              <a:rPr lang="en-US" sz="2000">
                <a:solidFill>
                  <a:schemeClr val="tx1"/>
                </a:solidFill>
                <a:latin typeface="Courier New" charset="0"/>
              </a:rPr>
              <a:t>implements</a:t>
            </a:r>
            <a:r>
              <a:rPr lang="en-US" sz="2000">
                <a:solidFill>
                  <a:schemeClr val="accent2"/>
                </a:solidFill>
                <a:latin typeface="Courier New" charset="0"/>
              </a:rPr>
              <a:t> Lock </a:t>
            </a:r>
            <a:r>
              <a:rPr lang="en-US" sz="2000">
                <a:solidFill>
                  <a:schemeClr val="accent2"/>
                </a:solidFill>
                <a:latin typeface="Courier New" charset="0"/>
                <a:cs typeface="Courier New" charset="0"/>
              </a:rPr>
              <a:t>{</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private int</a:t>
            </a:r>
            <a:r>
              <a:rPr lang="en-US" sz="2000">
                <a:solidFill>
                  <a:schemeClr val="accent2"/>
                </a:solidFill>
                <a:latin typeface="Courier New" charset="0"/>
                <a:cs typeface="Courier New" charset="0"/>
              </a:rPr>
              <a:t> victim;</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public void</a:t>
            </a:r>
            <a:r>
              <a:rPr lang="en-US" sz="2000">
                <a:solidFill>
                  <a:schemeClr val="accent2"/>
                </a:solidFill>
                <a:latin typeface="Courier New" charset="0"/>
                <a:cs typeface="Courier New" charset="0"/>
              </a:rPr>
              <a:t> lock() {</a:t>
            </a:r>
          </a:p>
          <a:p>
            <a:pPr eaLnBrk="1" hangingPunct="1">
              <a:lnSpc>
                <a:spcPct val="70000"/>
              </a:lnSpc>
              <a:spcBef>
                <a:spcPct val="30000"/>
              </a:spcBef>
            </a:pPr>
            <a:r>
              <a:rPr lang="en-US" sz="2000">
                <a:solidFill>
                  <a:schemeClr val="accent2"/>
                </a:solidFill>
                <a:latin typeface="Courier New" charset="0"/>
                <a:cs typeface="Courier New" charset="0"/>
              </a:rPr>
              <a:t>  victim = i;</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(victim == i) {}; </a:t>
            </a:r>
          </a:p>
          <a:p>
            <a:pPr eaLnBrk="1" hangingPunct="1">
              <a:lnSpc>
                <a:spcPct val="70000"/>
              </a:lnSpc>
              <a:spcBef>
                <a:spcPct val="30000"/>
              </a:spcBef>
            </a:pPr>
            <a:r>
              <a:rPr lang="en-US" sz="2000">
                <a:solidFill>
                  <a:schemeClr val="accent2"/>
                </a:solidFill>
                <a:latin typeface="Courier New" charset="0"/>
                <a:cs typeface="Courier New" charset="0"/>
              </a:rPr>
              <a:t> }</a:t>
            </a:r>
          </a:p>
          <a:p>
            <a:pPr eaLnBrk="1" hangingPunct="1">
              <a:lnSpc>
                <a:spcPct val="70000"/>
              </a:lnSpc>
              <a:spcBef>
                <a:spcPct val="30000"/>
              </a:spcBef>
            </a:pPr>
            <a:endParaRPr lang="en-US" sz="2000">
              <a:solidFill>
                <a:schemeClr val="accent2"/>
              </a:solidFill>
              <a:latin typeface="Courier New" charset="0"/>
              <a:cs typeface="Courier New" charset="0"/>
            </a:endParaRP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public void</a:t>
            </a:r>
            <a:r>
              <a:rPr lang="en-US" sz="2000">
                <a:solidFill>
                  <a:schemeClr val="accent2"/>
                </a:solidFill>
                <a:latin typeface="Courier New" charset="0"/>
                <a:cs typeface="Courier New" charset="0"/>
              </a:rPr>
              <a:t> unlock() {}</a:t>
            </a:r>
          </a:p>
          <a:p>
            <a:pPr eaLnBrk="1" hangingPunct="1">
              <a:lnSpc>
                <a:spcPct val="70000"/>
              </a:lnSpc>
              <a:spcBef>
                <a:spcPct val="30000"/>
              </a:spcBef>
            </a:pPr>
            <a:r>
              <a:rPr lang="en-US" sz="2000">
                <a:solidFill>
                  <a:schemeClr val="accent2"/>
                </a:solidFill>
                <a:latin typeface="Courier New" charset="0"/>
                <a:cs typeface="Courier New" charset="0"/>
              </a:rPr>
              <a:t>}</a:t>
            </a: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721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14B3E89-1D31-8D42-B113-02FE1C8B9E78}" type="slidenum">
              <a:rPr lang="ar-SA" sz="1400" b="0">
                <a:solidFill>
                  <a:schemeClr val="tx1"/>
                </a:solidFill>
                <a:latin typeface="Arial" charset="0"/>
                <a:cs typeface="Arial" charset="0"/>
              </a:rPr>
              <a:pPr/>
              <a:t>63</a:t>
            </a:fld>
            <a:endParaRPr lang="en-US" sz="1400" b="0">
              <a:solidFill>
                <a:schemeClr val="tx1"/>
              </a:solidFill>
              <a:latin typeface="Arial" charset="0"/>
              <a:cs typeface="Arial" charset="0"/>
            </a:endParaRPr>
          </a:p>
        </p:txBody>
      </p:sp>
      <p:pic>
        <p:nvPicPr>
          <p:cNvPr id="137219"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0" name="Rectangle 2"/>
          <p:cNvSpPr>
            <a:spLocks noGrp="1" noChangeArrowheads="1"/>
          </p:cNvSpPr>
          <p:nvPr>
            <p:ph type="title"/>
          </p:nvPr>
        </p:nvSpPr>
        <p:spPr/>
        <p:txBody>
          <a:bodyPr/>
          <a:lstStyle/>
          <a:p>
            <a:r>
              <a:rPr lang="en-US" sz="4000">
                <a:latin typeface="Arial" charset="0"/>
              </a:rPr>
              <a:t>LockTwo</a:t>
            </a:r>
          </a:p>
        </p:txBody>
      </p:sp>
      <p:sp>
        <p:nvSpPr>
          <p:cNvPr id="137221" name="Text Box 3"/>
          <p:cNvSpPr txBox="1">
            <a:spLocks noChangeArrowheads="1"/>
          </p:cNvSpPr>
          <p:nvPr/>
        </p:nvSpPr>
        <p:spPr bwMode="auto">
          <a:xfrm>
            <a:off x="849313" y="1828800"/>
            <a:ext cx="7445375" cy="2781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LockTwo </a:t>
            </a:r>
            <a:r>
              <a:rPr lang="en-US" sz="2000">
                <a:solidFill>
                  <a:schemeClr val="folHlink"/>
                </a:solidFill>
                <a:latin typeface="Courier New" charset="0"/>
              </a:rPr>
              <a:t>implements Lock</a:t>
            </a:r>
            <a:r>
              <a:rPr lang="en-US" sz="2000" b="0">
                <a:solidFill>
                  <a:schemeClr val="folHlink"/>
                </a:solidFill>
                <a:latin typeface="Courier New" charset="0"/>
              </a:rPr>
              <a:t> </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private int victim;</a:t>
            </a:r>
          </a:p>
          <a:p>
            <a:pPr eaLnBrk="1" hangingPunct="1">
              <a:lnSpc>
                <a:spcPct val="70000"/>
              </a:lnSpc>
              <a:spcBef>
                <a:spcPct val="30000"/>
              </a:spcBef>
            </a:pPr>
            <a:r>
              <a:rPr lang="en-US" sz="2000">
                <a:solidFill>
                  <a:schemeClr val="folHlink"/>
                </a:solidFill>
                <a:latin typeface="Courier New" charset="0"/>
                <a:cs typeface="Courier New" charset="0"/>
              </a:rPr>
              <a:t> public void lock() {</a:t>
            </a:r>
          </a:p>
          <a:p>
            <a:pPr eaLnBrk="1" hangingPunct="1">
              <a:lnSpc>
                <a:spcPct val="70000"/>
              </a:lnSpc>
              <a:spcBef>
                <a:spcPct val="30000"/>
              </a:spcBef>
            </a:pPr>
            <a:r>
              <a:rPr lang="en-US" sz="2000">
                <a:solidFill>
                  <a:schemeClr val="accent2"/>
                </a:solidFill>
                <a:latin typeface="Courier New" charset="0"/>
                <a:cs typeface="Courier New" charset="0"/>
              </a:rPr>
              <a:t>  victim = i;</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while (victim == i) {}; </a:t>
            </a:r>
          </a:p>
          <a:p>
            <a:pPr eaLnBrk="1" hangingPunct="1">
              <a:lnSpc>
                <a:spcPct val="70000"/>
              </a:lnSpc>
              <a:spcBef>
                <a:spcPct val="30000"/>
              </a:spcBef>
            </a:pPr>
            <a:r>
              <a:rPr lang="en-US" sz="2000">
                <a:solidFill>
                  <a:schemeClr val="folHlink"/>
                </a:solidFill>
                <a:latin typeface="Courier New" charset="0"/>
                <a:cs typeface="Courier New" charset="0"/>
              </a:rPr>
              <a:t> }</a:t>
            </a:r>
          </a:p>
          <a:p>
            <a:pPr eaLnBrk="1" hangingPunct="1">
              <a:lnSpc>
                <a:spcPct val="70000"/>
              </a:lnSpc>
              <a:spcBef>
                <a:spcPct val="30000"/>
              </a:spcBef>
            </a:pP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folHlink"/>
                </a:solidFill>
                <a:latin typeface="Courier New" charset="0"/>
                <a:cs typeface="Courier New" charset="0"/>
              </a:rPr>
              <a:t> public void unlock() {}</a:t>
            </a:r>
          </a:p>
          <a:p>
            <a:pPr eaLnBrk="1" hangingPunct="1">
              <a:lnSpc>
                <a:spcPct val="70000"/>
              </a:lnSpc>
              <a:spcBef>
                <a:spcPct val="30000"/>
              </a:spcBef>
            </a:pPr>
            <a:r>
              <a:rPr lang="en-US" sz="2000">
                <a:solidFill>
                  <a:schemeClr val="folHlink"/>
                </a:solidFill>
                <a:latin typeface="Courier New" charset="0"/>
                <a:cs typeface="Courier New" charset="0"/>
              </a:rPr>
              <a:t>}</a:t>
            </a:r>
          </a:p>
        </p:txBody>
      </p:sp>
      <p:sp>
        <p:nvSpPr>
          <p:cNvPr id="137222" name="AutoShape 4"/>
          <p:cNvSpPr>
            <a:spLocks noChangeArrowheads="1"/>
          </p:cNvSpPr>
          <p:nvPr/>
        </p:nvSpPr>
        <p:spPr bwMode="auto">
          <a:xfrm>
            <a:off x="1147763" y="2686050"/>
            <a:ext cx="1962150" cy="477838"/>
          </a:xfrm>
          <a:prstGeom prst="wedgeRoundRectCallout">
            <a:avLst>
              <a:gd name="adj1" fmla="val 181713"/>
              <a:gd name="adj2" fmla="val -7292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37223" name="Text Box 5"/>
          <p:cNvSpPr txBox="1">
            <a:spLocks noChangeArrowheads="1"/>
          </p:cNvSpPr>
          <p:nvPr/>
        </p:nvSpPr>
        <p:spPr bwMode="auto">
          <a:xfrm>
            <a:off x="5532438" y="2111375"/>
            <a:ext cx="27066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Let other go first</a:t>
            </a: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926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B1452B3-AFA6-E645-BEDE-1F023E652260}" type="slidenum">
              <a:rPr lang="ar-SA" sz="1400" b="0">
                <a:solidFill>
                  <a:schemeClr val="tx1"/>
                </a:solidFill>
                <a:latin typeface="Arial" charset="0"/>
                <a:cs typeface="Arial" charset="0"/>
              </a:rPr>
              <a:pPr/>
              <a:t>64</a:t>
            </a:fld>
            <a:endParaRPr lang="en-US" sz="1400" b="0">
              <a:solidFill>
                <a:schemeClr val="tx1"/>
              </a:solidFill>
              <a:latin typeface="Arial" charset="0"/>
              <a:cs typeface="Arial" charset="0"/>
            </a:endParaRPr>
          </a:p>
        </p:txBody>
      </p:sp>
      <p:pic>
        <p:nvPicPr>
          <p:cNvPr id="139267"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8" name="Rectangle 2"/>
          <p:cNvSpPr>
            <a:spLocks noGrp="1" noChangeArrowheads="1"/>
          </p:cNvSpPr>
          <p:nvPr>
            <p:ph type="title"/>
          </p:nvPr>
        </p:nvSpPr>
        <p:spPr/>
        <p:txBody>
          <a:bodyPr/>
          <a:lstStyle/>
          <a:p>
            <a:r>
              <a:rPr lang="en-US" sz="4000">
                <a:latin typeface="Arial" charset="0"/>
              </a:rPr>
              <a:t>LockTwo</a:t>
            </a:r>
          </a:p>
        </p:txBody>
      </p:sp>
      <p:sp>
        <p:nvSpPr>
          <p:cNvPr id="139269" name="Text Box 3"/>
          <p:cNvSpPr txBox="1">
            <a:spLocks noChangeArrowheads="1"/>
          </p:cNvSpPr>
          <p:nvPr/>
        </p:nvSpPr>
        <p:spPr bwMode="auto">
          <a:xfrm>
            <a:off x="849313" y="1828800"/>
            <a:ext cx="7445375" cy="2781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LockTwo </a:t>
            </a:r>
            <a:r>
              <a:rPr lang="en-US" sz="2000">
                <a:solidFill>
                  <a:schemeClr val="folHlink"/>
                </a:solidFill>
                <a:latin typeface="Courier New" charset="0"/>
              </a:rPr>
              <a:t>implements Lock</a:t>
            </a:r>
            <a:r>
              <a:rPr lang="en-US" sz="2000" b="0">
                <a:solidFill>
                  <a:schemeClr val="folHlink"/>
                </a:solidFill>
                <a:latin typeface="Courier New" charset="0"/>
              </a:rPr>
              <a:t> </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private int victim;</a:t>
            </a:r>
          </a:p>
          <a:p>
            <a:pPr eaLnBrk="1" hangingPunct="1">
              <a:lnSpc>
                <a:spcPct val="70000"/>
              </a:lnSpc>
              <a:spcBef>
                <a:spcPct val="30000"/>
              </a:spcBef>
            </a:pPr>
            <a:r>
              <a:rPr lang="en-US" sz="2000">
                <a:solidFill>
                  <a:schemeClr val="folHlink"/>
                </a:solidFill>
                <a:latin typeface="Courier New" charset="0"/>
                <a:cs typeface="Courier New" charset="0"/>
              </a:rPr>
              <a:t> public void lock() {</a:t>
            </a:r>
          </a:p>
          <a:p>
            <a:pPr eaLnBrk="1" hangingPunct="1">
              <a:lnSpc>
                <a:spcPct val="70000"/>
              </a:lnSpc>
              <a:spcBef>
                <a:spcPct val="30000"/>
              </a:spcBef>
            </a:pPr>
            <a:r>
              <a:rPr lang="en-US" sz="2000">
                <a:solidFill>
                  <a:schemeClr val="folHlink"/>
                </a:solidFill>
                <a:latin typeface="Courier New" charset="0"/>
                <a:cs typeface="Courier New" charset="0"/>
              </a:rPr>
              <a:t> victim = i;</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(victim == i) {}; </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a:t>
            </a:r>
          </a:p>
          <a:p>
            <a:pPr eaLnBrk="1" hangingPunct="1">
              <a:lnSpc>
                <a:spcPct val="70000"/>
              </a:lnSpc>
              <a:spcBef>
                <a:spcPct val="30000"/>
              </a:spcBef>
            </a:pP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folHlink"/>
                </a:solidFill>
                <a:latin typeface="Courier New" charset="0"/>
                <a:cs typeface="Courier New" charset="0"/>
              </a:rPr>
              <a:t> public void unlock() {}</a:t>
            </a:r>
          </a:p>
          <a:p>
            <a:pPr eaLnBrk="1" hangingPunct="1">
              <a:lnSpc>
                <a:spcPct val="70000"/>
              </a:lnSpc>
              <a:spcBef>
                <a:spcPct val="30000"/>
              </a:spcBef>
            </a:pPr>
            <a:r>
              <a:rPr lang="en-US" sz="2000">
                <a:solidFill>
                  <a:schemeClr val="folHlink"/>
                </a:solidFill>
                <a:latin typeface="Courier New" charset="0"/>
                <a:cs typeface="Courier New" charset="0"/>
              </a:rPr>
              <a:t>}</a:t>
            </a:r>
          </a:p>
        </p:txBody>
      </p:sp>
      <p:sp>
        <p:nvSpPr>
          <p:cNvPr id="139270" name="AutoShape 4"/>
          <p:cNvSpPr>
            <a:spLocks noChangeArrowheads="1"/>
          </p:cNvSpPr>
          <p:nvPr/>
        </p:nvSpPr>
        <p:spPr bwMode="auto">
          <a:xfrm>
            <a:off x="1162050" y="2962275"/>
            <a:ext cx="3892550" cy="506413"/>
          </a:xfrm>
          <a:prstGeom prst="wedgeRoundRectCallout">
            <a:avLst>
              <a:gd name="adj1" fmla="val 66801"/>
              <a:gd name="adj2" fmla="val -15188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39271" name="Text Box 5"/>
          <p:cNvSpPr txBox="1">
            <a:spLocks noChangeArrowheads="1"/>
          </p:cNvSpPr>
          <p:nvPr/>
        </p:nvSpPr>
        <p:spPr bwMode="auto">
          <a:xfrm>
            <a:off x="5299075" y="193675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Wait for permission</a:t>
            </a: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4131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A4FC4F3-C87C-5445-AD45-E4E323F0A832}" type="slidenum">
              <a:rPr lang="ar-SA" sz="1400" b="0">
                <a:solidFill>
                  <a:schemeClr val="tx1"/>
                </a:solidFill>
                <a:latin typeface="Arial" charset="0"/>
                <a:cs typeface="Arial" charset="0"/>
              </a:rPr>
              <a:pPr/>
              <a:t>65</a:t>
            </a:fld>
            <a:endParaRPr lang="en-US" sz="1400" b="0">
              <a:solidFill>
                <a:schemeClr val="tx1"/>
              </a:solidFill>
              <a:latin typeface="Arial" charset="0"/>
              <a:cs typeface="Arial" charset="0"/>
            </a:endParaRPr>
          </a:p>
        </p:txBody>
      </p:sp>
      <p:pic>
        <p:nvPicPr>
          <p:cNvPr id="141315"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6" name="Rectangle 2"/>
          <p:cNvSpPr>
            <a:spLocks noGrp="1" noChangeArrowheads="1"/>
          </p:cNvSpPr>
          <p:nvPr>
            <p:ph type="title"/>
          </p:nvPr>
        </p:nvSpPr>
        <p:spPr/>
        <p:txBody>
          <a:bodyPr/>
          <a:lstStyle/>
          <a:p>
            <a:r>
              <a:rPr lang="en-US" sz="4000">
                <a:latin typeface="Arial" charset="0"/>
              </a:rPr>
              <a:t>LockTwo</a:t>
            </a:r>
          </a:p>
        </p:txBody>
      </p:sp>
      <p:sp>
        <p:nvSpPr>
          <p:cNvPr id="141317" name="Text Box 3"/>
          <p:cNvSpPr txBox="1">
            <a:spLocks noChangeArrowheads="1"/>
          </p:cNvSpPr>
          <p:nvPr/>
        </p:nvSpPr>
        <p:spPr bwMode="auto">
          <a:xfrm>
            <a:off x="849313" y="1828800"/>
            <a:ext cx="7445375" cy="2781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Lock2 </a:t>
            </a:r>
            <a:r>
              <a:rPr lang="en-US" sz="2000">
                <a:solidFill>
                  <a:schemeClr val="folHlink"/>
                </a:solidFill>
                <a:latin typeface="Courier New" charset="0"/>
              </a:rPr>
              <a:t>implements Lock</a:t>
            </a:r>
            <a:r>
              <a:rPr lang="en-US" sz="2000" b="0">
                <a:solidFill>
                  <a:schemeClr val="folHlink"/>
                </a:solidFill>
                <a:latin typeface="Courier New" charset="0"/>
              </a:rPr>
              <a:t> </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private int victim;</a:t>
            </a:r>
          </a:p>
          <a:p>
            <a:pPr eaLnBrk="1" hangingPunct="1">
              <a:lnSpc>
                <a:spcPct val="70000"/>
              </a:lnSpc>
              <a:spcBef>
                <a:spcPct val="30000"/>
              </a:spcBef>
            </a:pPr>
            <a:r>
              <a:rPr lang="en-US" sz="2000">
                <a:solidFill>
                  <a:schemeClr val="folHlink"/>
                </a:solidFill>
                <a:latin typeface="Courier New" charset="0"/>
                <a:cs typeface="Courier New" charset="0"/>
              </a:rPr>
              <a:t> public void lock() {</a:t>
            </a:r>
          </a:p>
          <a:p>
            <a:pPr eaLnBrk="1" hangingPunct="1">
              <a:lnSpc>
                <a:spcPct val="70000"/>
              </a:lnSpc>
              <a:spcBef>
                <a:spcPct val="30000"/>
              </a:spcBef>
            </a:pPr>
            <a:r>
              <a:rPr lang="en-US" sz="2000">
                <a:solidFill>
                  <a:schemeClr val="folHlink"/>
                </a:solidFill>
                <a:latin typeface="Courier New" charset="0"/>
                <a:cs typeface="Courier New" charset="0"/>
              </a:rPr>
              <a:t>  victim = i;</a:t>
            </a:r>
          </a:p>
          <a:p>
            <a:pPr eaLnBrk="1" hangingPunct="1">
              <a:lnSpc>
                <a:spcPct val="70000"/>
              </a:lnSpc>
              <a:spcBef>
                <a:spcPct val="30000"/>
              </a:spcBef>
            </a:pPr>
            <a:r>
              <a:rPr lang="en-US" sz="2000">
                <a:solidFill>
                  <a:schemeClr val="folHlink"/>
                </a:solidFill>
                <a:latin typeface="Courier New" charset="0"/>
                <a:cs typeface="Courier New" charset="0"/>
              </a:rPr>
              <a:t>  while (victim == i) {}; </a:t>
            </a:r>
          </a:p>
          <a:p>
            <a:pPr eaLnBrk="1" hangingPunct="1">
              <a:lnSpc>
                <a:spcPct val="70000"/>
              </a:lnSpc>
              <a:spcBef>
                <a:spcPct val="30000"/>
              </a:spcBef>
            </a:pPr>
            <a:r>
              <a:rPr lang="en-US" sz="2000">
                <a:solidFill>
                  <a:schemeClr val="folHlink"/>
                </a:solidFill>
                <a:latin typeface="Courier New" charset="0"/>
                <a:cs typeface="Courier New" charset="0"/>
              </a:rPr>
              <a:t> }</a:t>
            </a:r>
          </a:p>
          <a:p>
            <a:pPr eaLnBrk="1" hangingPunct="1">
              <a:lnSpc>
                <a:spcPct val="70000"/>
              </a:lnSpc>
              <a:spcBef>
                <a:spcPct val="30000"/>
              </a:spcBef>
            </a:pP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public void</a:t>
            </a:r>
            <a:r>
              <a:rPr lang="en-US" sz="2000">
                <a:solidFill>
                  <a:schemeClr val="accent2"/>
                </a:solidFill>
                <a:latin typeface="Courier New" charset="0"/>
                <a:cs typeface="Courier New" charset="0"/>
              </a:rPr>
              <a:t> unlock() {}</a:t>
            </a:r>
          </a:p>
          <a:p>
            <a:pPr eaLnBrk="1" hangingPunct="1">
              <a:lnSpc>
                <a:spcPct val="70000"/>
              </a:lnSpc>
              <a:spcBef>
                <a:spcPct val="30000"/>
              </a:spcBef>
            </a:pPr>
            <a:r>
              <a:rPr lang="en-US" sz="2000">
                <a:solidFill>
                  <a:schemeClr val="folHlink"/>
                </a:solidFill>
                <a:latin typeface="Courier New" charset="0"/>
                <a:cs typeface="Courier New" charset="0"/>
              </a:rPr>
              <a:t>}</a:t>
            </a:r>
          </a:p>
        </p:txBody>
      </p:sp>
      <p:sp>
        <p:nvSpPr>
          <p:cNvPr id="141318" name="AutoShape 4"/>
          <p:cNvSpPr>
            <a:spLocks noChangeArrowheads="1"/>
          </p:cNvSpPr>
          <p:nvPr/>
        </p:nvSpPr>
        <p:spPr bwMode="auto">
          <a:xfrm>
            <a:off x="1031875" y="3878263"/>
            <a:ext cx="3892550" cy="506412"/>
          </a:xfrm>
          <a:prstGeom prst="wedgeRoundRectCallout">
            <a:avLst>
              <a:gd name="adj1" fmla="val 75000"/>
              <a:gd name="adj2" fmla="val -24341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41319" name="Text Box 5"/>
          <p:cNvSpPr txBox="1">
            <a:spLocks noChangeArrowheads="1"/>
          </p:cNvSpPr>
          <p:nvPr/>
        </p:nvSpPr>
        <p:spPr bwMode="auto">
          <a:xfrm>
            <a:off x="5370513" y="2343150"/>
            <a:ext cx="2706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Nothing to do</a:t>
            </a:r>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rPr>
              <a:t>Art of Multiprocessor Programming</a:t>
            </a:r>
          </a:p>
        </p:txBody>
      </p:sp>
      <p:sp>
        <p:nvSpPr>
          <p:cNvPr id="14336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637CFA0-1D85-CF4D-9D19-34C1E46A12CA}" type="slidenum">
              <a:rPr lang="ar-SA" sz="1400" b="0">
                <a:solidFill>
                  <a:schemeClr val="tx1"/>
                </a:solidFill>
                <a:latin typeface="Arial" charset="0"/>
                <a:cs typeface="Arial" charset="0"/>
              </a:rPr>
              <a:pPr/>
              <a:t>66</a:t>
            </a:fld>
            <a:endParaRPr lang="en-US" sz="1400" b="0">
              <a:solidFill>
                <a:schemeClr val="tx1"/>
              </a:solidFill>
              <a:latin typeface="Arial" charset="0"/>
              <a:cs typeface="Arial" charset="0"/>
            </a:endParaRPr>
          </a:p>
        </p:txBody>
      </p:sp>
      <p:pic>
        <p:nvPicPr>
          <p:cNvPr id="143363"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4" name="Text Box 5"/>
          <p:cNvSpPr txBox="1">
            <a:spLocks noChangeArrowheads="1"/>
          </p:cNvSpPr>
          <p:nvPr/>
        </p:nvSpPr>
        <p:spPr bwMode="auto">
          <a:xfrm>
            <a:off x="4760913" y="2852738"/>
            <a:ext cx="4179887" cy="1322387"/>
          </a:xfrm>
          <a:prstGeom prst="rect">
            <a:avLst/>
          </a:prstGeom>
          <a:solidFill>
            <a:srgbClr val="FFFFCC"/>
          </a:solidFill>
          <a:ln w="9525">
            <a:solidFill>
              <a:srgbClr val="FFFF99"/>
            </a:solidFill>
            <a:miter lim="800000"/>
            <a:headEnd/>
            <a:tailEnd/>
          </a:ln>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Courier New" charset="0"/>
              </a:rPr>
              <a:t>public void</a:t>
            </a:r>
            <a:r>
              <a:rPr lang="en-US" sz="2000">
                <a:solidFill>
                  <a:schemeClr val="accent2"/>
                </a:solidFill>
                <a:latin typeface="Courier New" charset="0"/>
              </a:rPr>
              <a:t> LockTwo() {</a:t>
            </a:r>
          </a:p>
          <a:p>
            <a:r>
              <a:rPr lang="en-US" sz="2000">
                <a:solidFill>
                  <a:schemeClr val="accent2"/>
                </a:solidFill>
                <a:latin typeface="Courier New" charset="0"/>
              </a:rPr>
              <a:t>  victim = i;</a:t>
            </a:r>
          </a:p>
          <a:p>
            <a:r>
              <a:rPr lang="en-US" sz="2000">
                <a:solidFill>
                  <a:schemeClr val="accent2"/>
                </a:solidFill>
                <a:latin typeface="Courier New" charset="0"/>
              </a:rPr>
              <a:t>  </a:t>
            </a:r>
            <a:r>
              <a:rPr lang="en-US" sz="2000">
                <a:solidFill>
                  <a:schemeClr val="tx1"/>
                </a:solidFill>
                <a:latin typeface="Courier New" charset="0"/>
              </a:rPr>
              <a:t>while</a:t>
            </a:r>
            <a:r>
              <a:rPr lang="en-US" sz="2000">
                <a:solidFill>
                  <a:schemeClr val="accent2"/>
                </a:solidFill>
                <a:latin typeface="Courier New" charset="0"/>
              </a:rPr>
              <a:t> (victim == i) {}; </a:t>
            </a:r>
          </a:p>
          <a:p>
            <a:r>
              <a:rPr lang="en-US" sz="2000">
                <a:solidFill>
                  <a:schemeClr val="accent2"/>
                </a:solidFill>
                <a:latin typeface="Courier New" charset="0"/>
              </a:rPr>
              <a:t> }</a:t>
            </a:r>
          </a:p>
        </p:txBody>
      </p:sp>
      <p:sp>
        <p:nvSpPr>
          <p:cNvPr id="143365" name="Rectangle 2"/>
          <p:cNvSpPr>
            <a:spLocks noGrp="1" noChangeArrowheads="1"/>
          </p:cNvSpPr>
          <p:nvPr>
            <p:ph type="title"/>
          </p:nvPr>
        </p:nvSpPr>
        <p:spPr/>
        <p:txBody>
          <a:bodyPr/>
          <a:lstStyle/>
          <a:p>
            <a:r>
              <a:rPr lang="en-US">
                <a:latin typeface="Arial" charset="0"/>
              </a:rPr>
              <a:t>LockTwo Claims</a:t>
            </a:r>
          </a:p>
        </p:txBody>
      </p:sp>
      <p:sp>
        <p:nvSpPr>
          <p:cNvPr id="143366" name="Rectangle 3"/>
          <p:cNvSpPr>
            <a:spLocks noGrp="1" noChangeArrowheads="1"/>
          </p:cNvSpPr>
          <p:nvPr>
            <p:ph type="body" sz="half" idx="1"/>
          </p:nvPr>
        </p:nvSpPr>
        <p:spPr>
          <a:xfrm>
            <a:off x="571500" y="2171700"/>
            <a:ext cx="5797550" cy="4064000"/>
          </a:xfrm>
        </p:spPr>
        <p:txBody>
          <a:bodyPr/>
          <a:lstStyle/>
          <a:p>
            <a:r>
              <a:rPr lang="en-US">
                <a:latin typeface="Arial" charset="0"/>
              </a:rPr>
              <a:t>Satisfies mutual exclusion</a:t>
            </a:r>
          </a:p>
          <a:p>
            <a:pPr lvl="1"/>
            <a:r>
              <a:rPr lang="en-US">
                <a:latin typeface="Arial" charset="0"/>
                <a:cs typeface="Arial" charset="0"/>
              </a:rPr>
              <a:t>If thread </a:t>
            </a:r>
            <a:r>
              <a:rPr lang="en-US" b="1">
                <a:solidFill>
                  <a:schemeClr val="tx1"/>
                </a:solidFill>
                <a:latin typeface="Courier New" charset="0"/>
                <a:cs typeface="Arial" charset="0"/>
              </a:rPr>
              <a:t>i</a:t>
            </a:r>
            <a:r>
              <a:rPr lang="en-US">
                <a:latin typeface="Arial" charset="0"/>
                <a:cs typeface="Arial" charset="0"/>
              </a:rPr>
              <a:t> in CS</a:t>
            </a:r>
          </a:p>
          <a:p>
            <a:pPr lvl="1"/>
            <a:r>
              <a:rPr lang="en-US">
                <a:latin typeface="Arial" charset="0"/>
                <a:cs typeface="Arial" charset="0"/>
              </a:rPr>
              <a:t>Then </a:t>
            </a:r>
            <a:r>
              <a:rPr lang="en-US" b="1">
                <a:solidFill>
                  <a:schemeClr val="tx1"/>
                </a:solidFill>
                <a:latin typeface="Courier New" charset="0"/>
                <a:cs typeface="Arial" charset="0"/>
              </a:rPr>
              <a:t>victim == j</a:t>
            </a:r>
          </a:p>
          <a:p>
            <a:pPr lvl="1"/>
            <a:r>
              <a:rPr lang="en-US">
                <a:latin typeface="Arial" charset="0"/>
                <a:cs typeface="Arial" charset="0"/>
              </a:rPr>
              <a:t>Cannot be both 0 and 1</a:t>
            </a:r>
          </a:p>
          <a:p>
            <a:r>
              <a:rPr lang="en-US">
                <a:latin typeface="Arial" charset="0"/>
              </a:rPr>
              <a:t>Not deadlock free</a:t>
            </a:r>
          </a:p>
          <a:p>
            <a:pPr lvl="1"/>
            <a:r>
              <a:rPr lang="en-US">
                <a:latin typeface="Arial" charset="0"/>
                <a:cs typeface="Arial" charset="0"/>
              </a:rPr>
              <a:t>Sequential execution deadlocks</a:t>
            </a:r>
          </a:p>
          <a:p>
            <a:pPr lvl="1"/>
            <a:r>
              <a:rPr lang="en-US">
                <a:latin typeface="Arial" charset="0"/>
                <a:cs typeface="Arial" charset="0"/>
              </a:rPr>
              <a:t>Concurrent execution does not</a:t>
            </a: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454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AB110AD-747A-1D4B-A8AD-677E3B5E61C0}" type="slidenum">
              <a:rPr lang="ar-SA" sz="1400" b="0">
                <a:solidFill>
                  <a:schemeClr val="tx1"/>
                </a:solidFill>
                <a:latin typeface="Arial" charset="0"/>
                <a:cs typeface="Arial" charset="0"/>
              </a:rPr>
              <a:pPr/>
              <a:t>67</a:t>
            </a:fld>
            <a:endParaRPr lang="en-US" sz="1400" b="0">
              <a:solidFill>
                <a:schemeClr val="tx1"/>
              </a:solidFill>
              <a:latin typeface="Arial" charset="0"/>
              <a:cs typeface="Arial" charset="0"/>
            </a:endParaRPr>
          </a:p>
        </p:txBody>
      </p:sp>
      <p:pic>
        <p:nvPicPr>
          <p:cNvPr id="145411"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2" name="Rectangle 2"/>
          <p:cNvSpPr>
            <a:spLocks noGrp="1" noChangeArrowheads="1"/>
          </p:cNvSpPr>
          <p:nvPr>
            <p:ph type="title"/>
          </p:nvPr>
        </p:nvSpPr>
        <p:spPr/>
        <p:txBody>
          <a:bodyPr/>
          <a:lstStyle/>
          <a:p>
            <a:r>
              <a:rPr lang="en-US" sz="4000" dirty="0" smtClean="0">
                <a:latin typeface="Arial" charset="0"/>
              </a:rPr>
              <a:t>Peterson</a:t>
            </a:r>
            <a:r>
              <a:rPr lang="fr-FR" altLang="ja-JP" sz="4000" dirty="0" smtClean="0">
                <a:latin typeface="Arial" charset="0"/>
              </a:rPr>
              <a:t>'</a:t>
            </a:r>
            <a:r>
              <a:rPr lang="en-US" altLang="ja-JP" sz="4000" dirty="0" smtClean="0">
                <a:latin typeface="Arial" charset="0"/>
              </a:rPr>
              <a:t>s </a:t>
            </a:r>
            <a:r>
              <a:rPr lang="en-US" altLang="ja-JP" sz="4000" dirty="0">
                <a:latin typeface="Arial" charset="0"/>
              </a:rPr>
              <a:t>Algorithm</a:t>
            </a:r>
            <a:endParaRPr lang="en-US" sz="4000" dirty="0">
              <a:latin typeface="Arial" charset="0"/>
            </a:endParaRPr>
          </a:p>
        </p:txBody>
      </p:sp>
      <p:sp>
        <p:nvSpPr>
          <p:cNvPr id="145413" name="Rectangle 4"/>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tx1"/>
                </a:solidFill>
                <a:latin typeface="Courier New" charset="0"/>
                <a:cs typeface="Courier New" charset="0"/>
              </a:rPr>
              <a:t>public</a:t>
            </a:r>
            <a:r>
              <a:rPr lang="en-US" sz="2400">
                <a:solidFill>
                  <a:schemeClr val="folHlink"/>
                </a:solidFill>
                <a:latin typeface="Courier New" charset="0"/>
                <a:cs typeface="Courier New" charset="0"/>
              </a:rPr>
              <a:t> </a:t>
            </a:r>
            <a:r>
              <a:rPr lang="en-US" sz="2400">
                <a:solidFill>
                  <a:schemeClr val="tx1"/>
                </a:solidFill>
                <a:latin typeface="Courier New" charset="0"/>
                <a:cs typeface="Courier New" charset="0"/>
              </a:rPr>
              <a:t>void</a:t>
            </a:r>
            <a:r>
              <a:rPr lang="en-US" sz="2400">
                <a:solidFill>
                  <a:schemeClr val="folHlink"/>
                </a:solidFill>
                <a:latin typeface="Courier New" charset="0"/>
                <a:cs typeface="Courier New" charset="0"/>
              </a:rPr>
              <a:t> </a:t>
            </a:r>
            <a:r>
              <a:rPr lang="en-US" sz="2400">
                <a:solidFill>
                  <a:schemeClr val="accent2"/>
                </a:solidFill>
                <a:latin typeface="Courier New" charset="0"/>
                <a:cs typeface="Courier New" charset="0"/>
              </a:rPr>
              <a:t>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victim  = i;</a:t>
            </a:r>
            <a:r>
              <a:rPr lang="en-US" sz="2400">
                <a:solidFill>
                  <a:schemeClr val="folHlink"/>
                </a:solidFill>
                <a:latin typeface="Courier New" charset="0"/>
                <a:cs typeface="Courier New" charset="0"/>
              </a:rPr>
              <a:t>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a:t>
            </a:r>
            <a:r>
              <a:rPr lang="en-US" sz="2400">
                <a:solidFill>
                  <a:schemeClr val="tx1"/>
                </a:solidFill>
                <a:latin typeface="Courier New" charset="0"/>
                <a:cs typeface="Courier New" charset="0"/>
              </a:rPr>
              <a:t>while</a:t>
            </a:r>
            <a:r>
              <a:rPr lang="en-US" sz="2400">
                <a:solidFill>
                  <a:schemeClr val="folHlink"/>
                </a:solidFill>
                <a:latin typeface="Courier New" charset="0"/>
                <a:cs typeface="Courier New" charset="0"/>
              </a:rPr>
              <a:t> </a:t>
            </a:r>
            <a:r>
              <a:rPr lang="en-US" sz="2400">
                <a:solidFill>
                  <a:schemeClr val="accent2"/>
                </a:solidFill>
                <a:latin typeface="Courier New" charset="0"/>
                <a:cs typeface="Courier New" charset="0"/>
              </a:rPr>
              <a:t>(flag[j] &amp;&amp; victim == i) {};</a:t>
            </a:r>
          </a:p>
          <a:p>
            <a:pPr marL="231775" indent="-231775" eaLnBrk="0" hangingPunct="0">
              <a:lnSpc>
                <a:spcPct val="80000"/>
              </a:lnSpc>
              <a:spcBef>
                <a:spcPct val="20000"/>
              </a:spcBef>
            </a:pPr>
            <a:r>
              <a:rPr lang="en-US" sz="2400">
                <a:solidFill>
                  <a:schemeClr val="accent2"/>
                </a:solidFill>
                <a:latin typeface="Courier New" charset="0"/>
                <a:cs typeface="Courier New" charset="0"/>
              </a:rPr>
              <a:t>}</a:t>
            </a:r>
          </a:p>
          <a:p>
            <a:pPr marL="231775" indent="-231775" eaLnBrk="0" hangingPunct="0">
              <a:lnSpc>
                <a:spcPct val="80000"/>
              </a:lnSpc>
              <a:spcBef>
                <a:spcPct val="20000"/>
              </a:spcBef>
            </a:pPr>
            <a:r>
              <a:rPr lang="en-US" sz="2400">
                <a:solidFill>
                  <a:schemeClr val="tx1"/>
                </a:solidFill>
                <a:latin typeface="Courier New" charset="0"/>
                <a:cs typeface="Courier New" charset="0"/>
              </a:rPr>
              <a:t>public void</a:t>
            </a:r>
            <a:r>
              <a:rPr lang="en-US" sz="2400">
                <a:solidFill>
                  <a:schemeClr val="folHlink"/>
                </a:solidFill>
                <a:latin typeface="Courier New" charset="0"/>
                <a:cs typeface="Courier New" charset="0"/>
              </a:rPr>
              <a:t> </a:t>
            </a:r>
            <a:r>
              <a:rPr lang="en-US" sz="2400">
                <a:solidFill>
                  <a:schemeClr val="accent2"/>
                </a:solidFill>
                <a:latin typeface="Courier New" charset="0"/>
                <a:cs typeface="Courier New" charset="0"/>
              </a:rPr>
              <a:t>unlock()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chemeClr val="folHlink"/>
                </a:solidFill>
                <a:latin typeface="Courier New" charset="0"/>
                <a:cs typeface="Courier New" charset="0"/>
              </a:rPr>
              <a:t> </a:t>
            </a:r>
            <a:r>
              <a:rPr lang="en-US" sz="2400">
                <a:solidFill>
                  <a:schemeClr val="tx1"/>
                </a:solidFill>
                <a:latin typeface="Courier New" charset="0"/>
                <a:cs typeface="Courier New" charset="0"/>
              </a:rPr>
              <a:t>false</a:t>
            </a:r>
            <a:r>
              <a:rPr lang="en-US" sz="2400">
                <a:solidFill>
                  <a:schemeClr val="accent2"/>
                </a:solidFill>
                <a:latin typeface="Courier New" charset="0"/>
                <a:cs typeface="Courier New" charset="0"/>
              </a:rPr>
              <a:t>;</a:t>
            </a:r>
          </a:p>
          <a:p>
            <a:pPr marL="231775" indent="-231775" eaLnBrk="0" hangingPunct="0">
              <a:lnSpc>
                <a:spcPct val="80000"/>
              </a:lnSpc>
              <a:spcBef>
                <a:spcPct val="20000"/>
              </a:spcBef>
            </a:pPr>
            <a:r>
              <a:rPr lang="en-US" sz="2400">
                <a:solidFill>
                  <a:schemeClr val="accent2"/>
                </a:solidFill>
                <a:latin typeface="Courier New" charset="0"/>
                <a:cs typeface="Courier New" charset="0"/>
              </a:rPr>
              <a:t>}</a:t>
            </a:r>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474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4B4D060-95E4-8744-B683-FE1E7F962008}" type="slidenum">
              <a:rPr lang="ar-SA" sz="1400" b="0">
                <a:solidFill>
                  <a:schemeClr val="tx1"/>
                </a:solidFill>
                <a:latin typeface="Arial" charset="0"/>
                <a:cs typeface="Arial" charset="0"/>
              </a:rPr>
              <a:pPr/>
              <a:t>68</a:t>
            </a:fld>
            <a:endParaRPr lang="en-US" sz="1400" b="0">
              <a:solidFill>
                <a:schemeClr val="tx1"/>
              </a:solidFill>
              <a:latin typeface="Arial" charset="0"/>
              <a:cs typeface="Arial" charset="0"/>
            </a:endParaRPr>
          </a:p>
        </p:txBody>
      </p:sp>
      <p:pic>
        <p:nvPicPr>
          <p:cNvPr id="147459" name="Picture 1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60" name="Rectangle 2"/>
          <p:cNvSpPr>
            <a:spLocks noGrp="1" noChangeArrowheads="1"/>
          </p:cNvSpPr>
          <p:nvPr>
            <p:ph type="title"/>
          </p:nvPr>
        </p:nvSpPr>
        <p:spPr/>
        <p:txBody>
          <a:bodyPr/>
          <a:lstStyle/>
          <a:p>
            <a:r>
              <a:rPr lang="en-US" sz="4000" dirty="0" smtClean="0">
                <a:latin typeface="Arial" charset="0"/>
              </a:rPr>
              <a:t>Peterson</a:t>
            </a:r>
            <a:r>
              <a:rPr lang="fr-FR" altLang="ja-JP" sz="4000" dirty="0" smtClean="0">
                <a:latin typeface="Arial" charset="0"/>
              </a:rPr>
              <a:t>'</a:t>
            </a:r>
            <a:r>
              <a:rPr lang="en-US" altLang="ja-JP" sz="4000" dirty="0" smtClean="0">
                <a:latin typeface="Arial" charset="0"/>
              </a:rPr>
              <a:t>s </a:t>
            </a:r>
            <a:r>
              <a:rPr lang="en-US" altLang="ja-JP" sz="4000" dirty="0">
                <a:latin typeface="Arial" charset="0"/>
              </a:rPr>
              <a:t>Algorithm</a:t>
            </a:r>
            <a:endParaRPr lang="en-US" sz="4000" dirty="0">
              <a:latin typeface="Arial" charset="0"/>
            </a:endParaRPr>
          </a:p>
        </p:txBody>
      </p:sp>
      <p:sp>
        <p:nvSpPr>
          <p:cNvPr id="147461" name="Rectangle 3"/>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folHlink"/>
                </a:solidFill>
                <a:latin typeface="Courier New" charset="0"/>
                <a:cs typeface="Courier New" charset="0"/>
              </a:rPr>
              <a:t>victim  = i;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while (flag[j] &amp;&amp; victim == i) {};</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unlock()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flag[i] = false;</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p:txBody>
      </p:sp>
      <p:sp>
        <p:nvSpPr>
          <p:cNvPr id="147462"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47463" name="Text Box 5"/>
          <p:cNvSpPr txBox="1">
            <a:spLocks noChangeArrowheads="1"/>
          </p:cNvSpPr>
          <p:nvPr/>
        </p:nvSpPr>
        <p:spPr bwMode="auto">
          <a:xfrm>
            <a:off x="5464175" y="184150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Announce </a:t>
            </a:r>
            <a:r>
              <a:rPr lang="en-US" sz="2800" dirty="0" smtClean="0">
                <a:solidFill>
                  <a:srgbClr val="FF0000"/>
                </a:solidFill>
                <a:latin typeface="Arial" charset="0"/>
              </a:rPr>
              <a:t>I</a:t>
            </a:r>
            <a:r>
              <a:rPr lang="fr-FR" altLang="ja-JP" sz="2800" dirty="0" smtClean="0">
                <a:solidFill>
                  <a:srgbClr val="FF0000"/>
                </a:solidFill>
                <a:latin typeface="Arial" charset="0"/>
              </a:rPr>
              <a:t>'</a:t>
            </a:r>
            <a:r>
              <a:rPr lang="en-US" altLang="ja-JP" sz="2800" dirty="0" smtClean="0">
                <a:solidFill>
                  <a:srgbClr val="FF0000"/>
                </a:solidFill>
                <a:latin typeface="Arial" charset="0"/>
              </a:rPr>
              <a:t>m </a:t>
            </a:r>
            <a:r>
              <a:rPr lang="en-US" altLang="ja-JP" sz="2800" dirty="0">
                <a:solidFill>
                  <a:srgbClr val="FF0000"/>
                </a:solidFill>
                <a:latin typeface="Arial" charset="0"/>
              </a:rPr>
              <a:t>interested</a:t>
            </a:r>
            <a:endParaRPr lang="en-US" sz="2800" dirty="0">
              <a:solidFill>
                <a:srgbClr val="FF0000"/>
              </a:solidFill>
              <a:latin typeface="Arial" charset="0"/>
            </a:endParaRP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495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3F89925-9CB7-D344-B0BD-78E39BC4CDBB}" type="slidenum">
              <a:rPr lang="ar-SA" sz="1400" b="0">
                <a:solidFill>
                  <a:schemeClr val="tx1"/>
                </a:solidFill>
                <a:latin typeface="Arial" charset="0"/>
                <a:cs typeface="Arial" charset="0"/>
              </a:rPr>
              <a:pPr/>
              <a:t>69</a:t>
            </a:fld>
            <a:endParaRPr lang="en-US" sz="1400" b="0">
              <a:solidFill>
                <a:schemeClr val="tx1"/>
              </a:solidFill>
              <a:latin typeface="Arial" charset="0"/>
              <a:cs typeface="Arial" charset="0"/>
            </a:endParaRPr>
          </a:p>
        </p:txBody>
      </p:sp>
      <p:pic>
        <p:nvPicPr>
          <p:cNvPr id="149507"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08" name="Rectangle 2"/>
          <p:cNvSpPr>
            <a:spLocks noGrp="1" noChangeArrowheads="1"/>
          </p:cNvSpPr>
          <p:nvPr>
            <p:ph type="title"/>
          </p:nvPr>
        </p:nvSpPr>
        <p:spPr/>
        <p:txBody>
          <a:bodyPr/>
          <a:lstStyle/>
          <a:p>
            <a:r>
              <a:rPr lang="en-US" sz="4000" dirty="0" smtClean="0">
                <a:latin typeface="Arial" charset="0"/>
              </a:rPr>
              <a:t>Peterson</a:t>
            </a:r>
            <a:r>
              <a:rPr lang="fr-FR" altLang="ja-JP" sz="4000" dirty="0" smtClean="0">
                <a:latin typeface="Arial" charset="0"/>
              </a:rPr>
              <a:t>'</a:t>
            </a:r>
            <a:r>
              <a:rPr lang="en-US" altLang="ja-JP" sz="4000" dirty="0" smtClean="0">
                <a:latin typeface="Arial" charset="0"/>
              </a:rPr>
              <a:t>s </a:t>
            </a:r>
            <a:r>
              <a:rPr lang="en-US" altLang="ja-JP" sz="4000" dirty="0">
                <a:latin typeface="Arial" charset="0"/>
              </a:rPr>
              <a:t>Algorithm</a:t>
            </a:r>
            <a:endParaRPr lang="en-US" sz="4000" dirty="0">
              <a:latin typeface="Arial" charset="0"/>
            </a:endParaRPr>
          </a:p>
        </p:txBody>
      </p:sp>
      <p:sp>
        <p:nvSpPr>
          <p:cNvPr id="149509" name="Rectangle 3"/>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victim  = i;</a:t>
            </a:r>
            <a:r>
              <a:rPr lang="en-US" sz="2400">
                <a:solidFill>
                  <a:srgbClr val="000000"/>
                </a:solidFill>
                <a:latin typeface="Courier New" charset="0"/>
                <a:cs typeface="Courier New" charset="0"/>
              </a:rPr>
              <a:t> </a:t>
            </a: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folHlink"/>
                </a:solidFill>
                <a:latin typeface="Courier New" charset="0"/>
                <a:cs typeface="Courier New" charset="0"/>
              </a:rPr>
              <a:t>while (flag[j] &amp;&amp; victim == i) {};</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unlock()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flag[i] = false;</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p:txBody>
      </p:sp>
      <p:sp>
        <p:nvSpPr>
          <p:cNvPr id="149510"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49511" name="Text Box 5"/>
          <p:cNvSpPr txBox="1">
            <a:spLocks noChangeArrowheads="1"/>
          </p:cNvSpPr>
          <p:nvPr/>
        </p:nvSpPr>
        <p:spPr bwMode="auto">
          <a:xfrm>
            <a:off x="5464175" y="184150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Announce </a:t>
            </a:r>
            <a:r>
              <a:rPr lang="en-US" sz="2800" dirty="0" smtClean="0">
                <a:solidFill>
                  <a:srgbClr val="FF0000"/>
                </a:solidFill>
                <a:latin typeface="Arial" charset="0"/>
              </a:rPr>
              <a:t>I</a:t>
            </a:r>
            <a:r>
              <a:rPr lang="fr-FR" altLang="ja-JP" sz="2800" dirty="0" smtClean="0">
                <a:solidFill>
                  <a:srgbClr val="FF0000"/>
                </a:solidFill>
                <a:latin typeface="Arial" charset="0"/>
              </a:rPr>
              <a:t>'</a:t>
            </a:r>
            <a:r>
              <a:rPr lang="en-US" altLang="ja-JP" sz="2800" dirty="0" smtClean="0">
                <a:solidFill>
                  <a:srgbClr val="FF0000"/>
                </a:solidFill>
                <a:latin typeface="Arial" charset="0"/>
              </a:rPr>
              <a:t>m </a:t>
            </a:r>
            <a:r>
              <a:rPr lang="en-US" altLang="ja-JP" sz="2800" dirty="0">
                <a:solidFill>
                  <a:srgbClr val="FF0000"/>
                </a:solidFill>
                <a:latin typeface="Arial" charset="0"/>
              </a:rPr>
              <a:t>interested</a:t>
            </a:r>
            <a:endParaRPr lang="en-US" sz="2800" dirty="0">
              <a:solidFill>
                <a:srgbClr val="FF0000"/>
              </a:solidFill>
              <a:latin typeface="Arial" charset="0"/>
            </a:endParaRPr>
          </a:p>
        </p:txBody>
      </p:sp>
      <p:sp>
        <p:nvSpPr>
          <p:cNvPr id="149512"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49513" name="Text Box 7"/>
          <p:cNvSpPr txBox="1">
            <a:spLocks noChangeArrowheads="1"/>
          </p:cNvSpPr>
          <p:nvPr/>
        </p:nvSpPr>
        <p:spPr bwMode="auto">
          <a:xfrm>
            <a:off x="5575300" y="2928938"/>
            <a:ext cx="3113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Defer to other</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5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16EB1E6-9168-8E41-B711-9AEB439F2F7B}" type="slidenum">
              <a:rPr lang="ar-SA" sz="1400" b="0">
                <a:solidFill>
                  <a:schemeClr val="tx1"/>
                </a:solidFill>
                <a:latin typeface="Arial" charset="0"/>
                <a:cs typeface="Arial" charset="0"/>
              </a:rPr>
              <a:pPr/>
              <a:t>7</a:t>
            </a:fld>
            <a:endParaRPr lang="en-US" sz="1400" b="0">
              <a:solidFill>
                <a:schemeClr val="tx1"/>
              </a:solidFill>
              <a:latin typeface="Arial" charset="0"/>
              <a:cs typeface="Arial" charset="0"/>
            </a:endParaRPr>
          </a:p>
        </p:txBody>
      </p:sp>
      <p:pic>
        <p:nvPicPr>
          <p:cNvPr id="22531" name="Picture 2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4"/>
          <p:cNvSpPr>
            <a:spLocks noGrp="1" noChangeArrowheads="1"/>
          </p:cNvSpPr>
          <p:nvPr>
            <p:ph type="title"/>
          </p:nvPr>
        </p:nvSpPr>
        <p:spPr/>
        <p:txBody>
          <a:bodyPr/>
          <a:lstStyle/>
          <a:p>
            <a:r>
              <a:rPr lang="en-US">
                <a:latin typeface="Arial" charset="0"/>
              </a:rPr>
              <a:t>Mutual Exclusion</a:t>
            </a:r>
          </a:p>
        </p:txBody>
      </p:sp>
      <p:sp>
        <p:nvSpPr>
          <p:cNvPr id="22533" name="Rectangle 5"/>
          <p:cNvSpPr>
            <a:spLocks noGrp="1" noChangeArrowheads="1"/>
          </p:cNvSpPr>
          <p:nvPr>
            <p:ph type="body" idx="1"/>
          </p:nvPr>
        </p:nvSpPr>
        <p:spPr>
          <a:xfrm>
            <a:off x="609600" y="2743200"/>
            <a:ext cx="7772400" cy="2819400"/>
          </a:xfrm>
        </p:spPr>
        <p:txBody>
          <a:bodyPr/>
          <a:lstStyle/>
          <a:p>
            <a:pPr>
              <a:lnSpc>
                <a:spcPct val="90000"/>
              </a:lnSpc>
            </a:pPr>
            <a:r>
              <a:rPr lang="en-US">
                <a:latin typeface="Arial" charset="0"/>
              </a:rPr>
              <a:t>Formal problem definitions</a:t>
            </a:r>
          </a:p>
          <a:p>
            <a:pPr>
              <a:lnSpc>
                <a:spcPct val="90000"/>
              </a:lnSpc>
            </a:pPr>
            <a:r>
              <a:rPr lang="en-US">
                <a:latin typeface="Arial" charset="0"/>
              </a:rPr>
              <a:t>Solutions for </a:t>
            </a:r>
            <a:r>
              <a:rPr lang="en-US">
                <a:solidFill>
                  <a:schemeClr val="tx1"/>
                </a:solidFill>
                <a:latin typeface="Arial" charset="0"/>
              </a:rPr>
              <a:t>2</a:t>
            </a:r>
            <a:r>
              <a:rPr lang="en-US">
                <a:latin typeface="Arial" charset="0"/>
              </a:rPr>
              <a:t> threads</a:t>
            </a:r>
          </a:p>
          <a:p>
            <a:pPr>
              <a:lnSpc>
                <a:spcPct val="90000"/>
              </a:lnSpc>
            </a:pPr>
            <a:r>
              <a:rPr lang="en-US">
                <a:latin typeface="Arial" charset="0"/>
              </a:rPr>
              <a:t>Solutions for </a:t>
            </a:r>
            <a:r>
              <a:rPr lang="en-US" i="1">
                <a:solidFill>
                  <a:schemeClr val="tx1"/>
                </a:solidFill>
                <a:latin typeface="Arial" charset="0"/>
              </a:rPr>
              <a:t>n</a:t>
            </a:r>
            <a:r>
              <a:rPr lang="en-US">
                <a:latin typeface="Arial" charset="0"/>
              </a:rPr>
              <a:t> threads</a:t>
            </a:r>
          </a:p>
          <a:p>
            <a:pPr>
              <a:lnSpc>
                <a:spcPct val="90000"/>
              </a:lnSpc>
            </a:pPr>
            <a:r>
              <a:rPr lang="en-US">
                <a:latin typeface="Arial" charset="0"/>
              </a:rPr>
              <a:t>Fair solutions</a:t>
            </a:r>
          </a:p>
          <a:p>
            <a:pPr>
              <a:lnSpc>
                <a:spcPct val="90000"/>
              </a:lnSpc>
            </a:pPr>
            <a:r>
              <a:rPr lang="en-US">
                <a:latin typeface="Arial" charset="0"/>
              </a:rPr>
              <a:t>Inherent costs</a:t>
            </a:r>
          </a:p>
        </p:txBody>
      </p:sp>
      <p:grpSp>
        <p:nvGrpSpPr>
          <p:cNvPr id="22534" name="Group 17"/>
          <p:cNvGrpSpPr>
            <a:grpSpLocks/>
          </p:cNvGrpSpPr>
          <p:nvPr/>
        </p:nvGrpSpPr>
        <p:grpSpPr bwMode="auto">
          <a:xfrm>
            <a:off x="7267575" y="1116013"/>
            <a:ext cx="1327150" cy="1374775"/>
            <a:chOff x="764" y="2340"/>
            <a:chExt cx="596" cy="610"/>
          </a:xfrm>
        </p:grpSpPr>
        <p:sp>
          <p:nvSpPr>
            <p:cNvPr id="22535" name="Oval 18"/>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p>
              <a:pPr eaLnBrk="0" hangingPunct="0"/>
              <a:endParaRPr lang="en-US">
                <a:latin typeface="Arial" charset="0"/>
              </a:endParaRPr>
            </a:p>
          </p:txBody>
        </p:sp>
        <p:sp>
          <p:nvSpPr>
            <p:cNvPr id="22536" name="Oval 19"/>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pPr eaLnBrk="0" hangingPunct="0"/>
              <a:endParaRPr lang="en-US">
                <a:latin typeface="Arial" charset="0"/>
              </a:endParaRPr>
            </a:p>
          </p:txBody>
        </p:sp>
        <p:sp>
          <p:nvSpPr>
            <p:cNvPr id="22537" name="Oval 20"/>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22538" name="Oval 21"/>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22539" name="Oval 22"/>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22540" name="Oval 23"/>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22541" name="AutoShape 24"/>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515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E13978A-52B7-E74C-B454-70EE2C5DAEFA}" type="slidenum">
              <a:rPr lang="ar-SA" sz="1400" b="0">
                <a:solidFill>
                  <a:schemeClr val="tx1"/>
                </a:solidFill>
                <a:latin typeface="Arial" charset="0"/>
                <a:cs typeface="Arial" charset="0"/>
              </a:rPr>
              <a:pPr/>
              <a:t>70</a:t>
            </a:fld>
            <a:endParaRPr lang="en-US" sz="1400" b="0">
              <a:solidFill>
                <a:schemeClr val="tx1"/>
              </a:solidFill>
              <a:latin typeface="Arial" charset="0"/>
              <a:cs typeface="Arial" charset="0"/>
            </a:endParaRPr>
          </a:p>
        </p:txBody>
      </p:sp>
      <p:pic>
        <p:nvPicPr>
          <p:cNvPr id="151555" name="Picture 1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6" name="Rectangle 2"/>
          <p:cNvSpPr>
            <a:spLocks noGrp="1" noChangeArrowheads="1"/>
          </p:cNvSpPr>
          <p:nvPr>
            <p:ph type="title"/>
          </p:nvPr>
        </p:nvSpPr>
        <p:spPr/>
        <p:txBody>
          <a:bodyPr/>
          <a:lstStyle/>
          <a:p>
            <a:r>
              <a:rPr lang="en-US" sz="4000" dirty="0" smtClean="0">
                <a:latin typeface="Arial" charset="0"/>
              </a:rPr>
              <a:t>Peterson</a:t>
            </a:r>
            <a:r>
              <a:rPr lang="fr-FR" altLang="ja-JP" sz="4000" dirty="0" smtClean="0">
                <a:latin typeface="Arial" charset="0"/>
              </a:rPr>
              <a:t>'</a:t>
            </a:r>
            <a:r>
              <a:rPr lang="en-US" altLang="ja-JP" sz="4000" dirty="0" smtClean="0">
                <a:latin typeface="Arial" charset="0"/>
              </a:rPr>
              <a:t>s </a:t>
            </a:r>
            <a:r>
              <a:rPr lang="en-US" altLang="ja-JP" sz="4000" dirty="0">
                <a:latin typeface="Arial" charset="0"/>
              </a:rPr>
              <a:t>Algorithm</a:t>
            </a:r>
            <a:endParaRPr lang="en-US" sz="4000" dirty="0">
              <a:latin typeface="Arial" charset="0"/>
            </a:endParaRPr>
          </a:p>
        </p:txBody>
      </p:sp>
      <p:sp>
        <p:nvSpPr>
          <p:cNvPr id="151557" name="Rectangle 3"/>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victim  = i;</a:t>
            </a:r>
            <a:r>
              <a:rPr lang="en-US" sz="2400">
                <a:solidFill>
                  <a:srgbClr val="000000"/>
                </a:solidFill>
                <a:latin typeface="Courier New" charset="0"/>
                <a:cs typeface="Courier New" charset="0"/>
              </a:rPr>
              <a:t> </a:t>
            </a: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while</a:t>
            </a: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(flag[j] &amp;&amp; victim == i) {};</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unlock()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flag[i] = false;</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p:txBody>
      </p:sp>
      <p:sp>
        <p:nvSpPr>
          <p:cNvPr id="151558"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1559" name="Text Box 5"/>
          <p:cNvSpPr txBox="1">
            <a:spLocks noChangeArrowheads="1"/>
          </p:cNvSpPr>
          <p:nvPr/>
        </p:nvSpPr>
        <p:spPr bwMode="auto">
          <a:xfrm>
            <a:off x="5464175" y="184150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Announce </a:t>
            </a:r>
            <a:r>
              <a:rPr lang="en-US" sz="2800" dirty="0" smtClean="0">
                <a:solidFill>
                  <a:srgbClr val="FF0000"/>
                </a:solidFill>
                <a:latin typeface="Arial" charset="0"/>
              </a:rPr>
              <a:t>I</a:t>
            </a:r>
            <a:r>
              <a:rPr lang="fr-FR" altLang="ja-JP" sz="2800" dirty="0" smtClean="0">
                <a:solidFill>
                  <a:srgbClr val="FF0000"/>
                </a:solidFill>
                <a:latin typeface="Arial" charset="0"/>
              </a:rPr>
              <a:t>'</a:t>
            </a:r>
            <a:r>
              <a:rPr lang="en-US" altLang="ja-JP" sz="2800" dirty="0" smtClean="0">
                <a:solidFill>
                  <a:srgbClr val="FF0000"/>
                </a:solidFill>
                <a:latin typeface="Arial" charset="0"/>
              </a:rPr>
              <a:t>m </a:t>
            </a:r>
            <a:r>
              <a:rPr lang="en-US" altLang="ja-JP" sz="2800" dirty="0">
                <a:solidFill>
                  <a:srgbClr val="FF0000"/>
                </a:solidFill>
                <a:latin typeface="Arial" charset="0"/>
              </a:rPr>
              <a:t>interested</a:t>
            </a:r>
            <a:endParaRPr lang="en-US" sz="2800" dirty="0">
              <a:solidFill>
                <a:srgbClr val="FF0000"/>
              </a:solidFill>
              <a:latin typeface="Arial" charset="0"/>
            </a:endParaRPr>
          </a:p>
        </p:txBody>
      </p:sp>
      <p:sp>
        <p:nvSpPr>
          <p:cNvPr id="151560"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1561" name="Text Box 7"/>
          <p:cNvSpPr txBox="1">
            <a:spLocks noChangeArrowheads="1"/>
          </p:cNvSpPr>
          <p:nvPr/>
        </p:nvSpPr>
        <p:spPr bwMode="auto">
          <a:xfrm>
            <a:off x="5610225" y="2932113"/>
            <a:ext cx="309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Defer to other</a:t>
            </a:r>
          </a:p>
        </p:txBody>
      </p:sp>
      <p:sp>
        <p:nvSpPr>
          <p:cNvPr id="151562" name="AutoShape 8"/>
          <p:cNvSpPr>
            <a:spLocks noChangeArrowheads="1"/>
          </p:cNvSpPr>
          <p:nvPr/>
        </p:nvSpPr>
        <p:spPr bwMode="auto">
          <a:xfrm>
            <a:off x="1317625" y="3595688"/>
            <a:ext cx="6334125" cy="382587"/>
          </a:xfrm>
          <a:prstGeom prst="wedgeRoundRectCallout">
            <a:avLst>
              <a:gd name="adj1" fmla="val 33333"/>
              <a:gd name="adj2" fmla="val 18165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1563" name="Text Box 9"/>
          <p:cNvSpPr txBox="1">
            <a:spLocks noChangeArrowheads="1"/>
          </p:cNvSpPr>
          <p:nvPr/>
        </p:nvSpPr>
        <p:spPr bwMode="auto">
          <a:xfrm>
            <a:off x="5060950" y="4467225"/>
            <a:ext cx="3429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Wait while other interested &amp; </a:t>
            </a:r>
            <a:r>
              <a:rPr lang="en-US" sz="2800" dirty="0" smtClean="0">
                <a:solidFill>
                  <a:srgbClr val="FF0000"/>
                </a:solidFill>
                <a:latin typeface="Arial" charset="0"/>
              </a:rPr>
              <a:t>I</a:t>
            </a:r>
            <a:r>
              <a:rPr lang="fr-FR" altLang="ja-JP" sz="2800" dirty="0" smtClean="0">
                <a:solidFill>
                  <a:srgbClr val="FF0000"/>
                </a:solidFill>
                <a:latin typeface="Arial" charset="0"/>
              </a:rPr>
              <a:t>'</a:t>
            </a:r>
            <a:r>
              <a:rPr lang="en-US" altLang="ja-JP" sz="2800" dirty="0" smtClean="0">
                <a:solidFill>
                  <a:srgbClr val="FF0000"/>
                </a:solidFill>
                <a:latin typeface="Arial" charset="0"/>
              </a:rPr>
              <a:t>m </a:t>
            </a:r>
            <a:r>
              <a:rPr lang="en-US" altLang="ja-JP" sz="2800" dirty="0">
                <a:solidFill>
                  <a:srgbClr val="FF0000"/>
                </a:solidFill>
                <a:latin typeface="Arial" charset="0"/>
              </a:rPr>
              <a:t>the victim</a:t>
            </a:r>
            <a:endParaRPr lang="en-US" sz="2800" dirty="0">
              <a:solidFill>
                <a:srgbClr val="FF0000"/>
              </a:solidFill>
              <a:latin typeface="Arial" charset="0"/>
            </a:endParaRP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53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A8874D8-EF35-7542-899B-EFA9F9E58F44}" type="slidenum">
              <a:rPr lang="ar-SA" sz="1400" b="0">
                <a:solidFill>
                  <a:schemeClr val="tx1"/>
                </a:solidFill>
                <a:latin typeface="Arial" charset="0"/>
                <a:cs typeface="Arial" charset="0"/>
              </a:rPr>
              <a:pPr/>
              <a:t>71</a:t>
            </a:fld>
            <a:endParaRPr lang="en-US" sz="1400" b="0">
              <a:solidFill>
                <a:schemeClr val="tx1"/>
              </a:solidFill>
              <a:latin typeface="Arial" charset="0"/>
              <a:cs typeface="Arial" charset="0"/>
            </a:endParaRPr>
          </a:p>
        </p:txBody>
      </p:sp>
      <p:pic>
        <p:nvPicPr>
          <p:cNvPr id="153603" name="Picture 1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4" name="Rectangle 2"/>
          <p:cNvSpPr>
            <a:spLocks noGrp="1" noChangeArrowheads="1"/>
          </p:cNvSpPr>
          <p:nvPr>
            <p:ph type="title"/>
          </p:nvPr>
        </p:nvSpPr>
        <p:spPr/>
        <p:txBody>
          <a:bodyPr/>
          <a:lstStyle/>
          <a:p>
            <a:r>
              <a:rPr lang="en-US" sz="4000" dirty="0" smtClean="0">
                <a:latin typeface="Arial" charset="0"/>
              </a:rPr>
              <a:t>Peterson</a:t>
            </a:r>
            <a:r>
              <a:rPr lang="fr-FR" altLang="ja-JP" sz="4000" dirty="0" smtClean="0">
                <a:latin typeface="Arial" charset="0"/>
              </a:rPr>
              <a:t>'</a:t>
            </a:r>
            <a:r>
              <a:rPr lang="en-US" altLang="ja-JP" sz="4000" dirty="0" smtClean="0">
                <a:latin typeface="Arial" charset="0"/>
              </a:rPr>
              <a:t>s </a:t>
            </a:r>
            <a:r>
              <a:rPr lang="en-US" altLang="ja-JP" sz="4000" dirty="0">
                <a:latin typeface="Arial" charset="0"/>
              </a:rPr>
              <a:t>Algorithm</a:t>
            </a:r>
            <a:endParaRPr lang="en-US" sz="4000" dirty="0">
              <a:latin typeface="Arial" charset="0"/>
            </a:endParaRPr>
          </a:p>
        </p:txBody>
      </p:sp>
      <p:sp>
        <p:nvSpPr>
          <p:cNvPr id="153605" name="Rectangle 3"/>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victim  = i;</a:t>
            </a:r>
            <a:r>
              <a:rPr lang="en-US" sz="2400">
                <a:solidFill>
                  <a:srgbClr val="000000"/>
                </a:solidFill>
                <a:latin typeface="Courier New" charset="0"/>
                <a:cs typeface="Courier New" charset="0"/>
              </a:rPr>
              <a:t> </a:t>
            </a: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while</a:t>
            </a: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(flag[j] &amp;&amp; victim == i) {};</a:t>
            </a: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folHlink"/>
                </a:solidFill>
                <a:latin typeface="Courier New" charset="0"/>
                <a:cs typeface="Courier New" charset="0"/>
              </a:rPr>
              <a:t>}</a:t>
            </a:r>
          </a:p>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unlock() {</a:t>
            </a: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false</a:t>
            </a:r>
            <a:r>
              <a:rPr lang="en-US" sz="2400">
                <a:solidFill>
                  <a:srgbClr val="000000"/>
                </a:solidFill>
                <a:latin typeface="Courier New" charset="0"/>
                <a:cs typeface="Courier New" charset="0"/>
              </a:rPr>
              <a:t>;</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chemeClr val="tx1"/>
                </a:solidFill>
                <a:latin typeface="Courier New" charset="0"/>
                <a:cs typeface="Courier New" charset="0"/>
              </a:rPr>
              <a:t>}</a:t>
            </a:r>
          </a:p>
        </p:txBody>
      </p:sp>
      <p:sp>
        <p:nvSpPr>
          <p:cNvPr id="153606"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3607"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3608" name="AutoShape 10"/>
          <p:cNvSpPr>
            <a:spLocks noChangeArrowheads="1"/>
          </p:cNvSpPr>
          <p:nvPr/>
        </p:nvSpPr>
        <p:spPr bwMode="auto">
          <a:xfrm>
            <a:off x="1301750" y="4656138"/>
            <a:ext cx="2978150" cy="479425"/>
          </a:xfrm>
          <a:prstGeom prst="wedgeRoundRectCallout">
            <a:avLst>
              <a:gd name="adj1" fmla="val 18764"/>
              <a:gd name="adj2" fmla="val 10165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3609" name="Text Box 11"/>
          <p:cNvSpPr txBox="1">
            <a:spLocks noChangeArrowheads="1"/>
          </p:cNvSpPr>
          <p:nvPr/>
        </p:nvSpPr>
        <p:spPr bwMode="auto">
          <a:xfrm>
            <a:off x="2327275" y="5268913"/>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No longer interested</a:t>
            </a:r>
          </a:p>
        </p:txBody>
      </p:sp>
      <p:sp>
        <p:nvSpPr>
          <p:cNvPr id="153610" name="Text Box 5"/>
          <p:cNvSpPr txBox="1">
            <a:spLocks noChangeArrowheads="1"/>
          </p:cNvSpPr>
          <p:nvPr/>
        </p:nvSpPr>
        <p:spPr bwMode="auto">
          <a:xfrm>
            <a:off x="5464175" y="184150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Announce </a:t>
            </a:r>
            <a:r>
              <a:rPr lang="en-US" sz="2800" dirty="0" smtClean="0">
                <a:solidFill>
                  <a:srgbClr val="FF0000"/>
                </a:solidFill>
                <a:latin typeface="Arial" charset="0"/>
              </a:rPr>
              <a:t>I</a:t>
            </a:r>
            <a:r>
              <a:rPr lang="fr-FR" altLang="ja-JP" sz="2800" dirty="0" smtClean="0">
                <a:solidFill>
                  <a:srgbClr val="FF0000"/>
                </a:solidFill>
                <a:latin typeface="Arial" charset="0"/>
              </a:rPr>
              <a:t>'</a:t>
            </a:r>
            <a:r>
              <a:rPr lang="en-US" altLang="ja-JP" sz="2800" dirty="0" smtClean="0">
                <a:solidFill>
                  <a:srgbClr val="FF0000"/>
                </a:solidFill>
                <a:latin typeface="Arial" charset="0"/>
              </a:rPr>
              <a:t>m </a:t>
            </a:r>
            <a:r>
              <a:rPr lang="en-US" altLang="ja-JP" sz="2800" dirty="0">
                <a:solidFill>
                  <a:srgbClr val="FF0000"/>
                </a:solidFill>
                <a:latin typeface="Arial" charset="0"/>
              </a:rPr>
              <a:t>interested</a:t>
            </a:r>
            <a:endParaRPr lang="en-US" sz="2800" dirty="0">
              <a:solidFill>
                <a:srgbClr val="FF0000"/>
              </a:solidFill>
              <a:latin typeface="Arial" charset="0"/>
            </a:endParaRPr>
          </a:p>
        </p:txBody>
      </p:sp>
      <p:sp>
        <p:nvSpPr>
          <p:cNvPr id="153611" name="Text Box 7"/>
          <p:cNvSpPr txBox="1">
            <a:spLocks noChangeArrowheads="1"/>
          </p:cNvSpPr>
          <p:nvPr/>
        </p:nvSpPr>
        <p:spPr bwMode="auto">
          <a:xfrm>
            <a:off x="5610225" y="2932113"/>
            <a:ext cx="309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Defer to other</a:t>
            </a:r>
          </a:p>
        </p:txBody>
      </p:sp>
      <p:sp>
        <p:nvSpPr>
          <p:cNvPr id="153612" name="Text Box 9"/>
          <p:cNvSpPr txBox="1">
            <a:spLocks noChangeArrowheads="1"/>
          </p:cNvSpPr>
          <p:nvPr/>
        </p:nvSpPr>
        <p:spPr bwMode="auto">
          <a:xfrm>
            <a:off x="5060950" y="4467225"/>
            <a:ext cx="3429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Wait while other interested &amp; </a:t>
            </a:r>
            <a:r>
              <a:rPr lang="en-US" sz="2800" dirty="0" smtClean="0">
                <a:solidFill>
                  <a:srgbClr val="FF0000"/>
                </a:solidFill>
                <a:latin typeface="Arial" charset="0"/>
              </a:rPr>
              <a:t>I</a:t>
            </a:r>
            <a:r>
              <a:rPr lang="fr-FR" altLang="ja-JP" sz="2800" dirty="0" smtClean="0">
                <a:solidFill>
                  <a:srgbClr val="FF0000"/>
                </a:solidFill>
                <a:latin typeface="Arial" charset="0"/>
              </a:rPr>
              <a:t>'</a:t>
            </a:r>
            <a:r>
              <a:rPr lang="en-US" altLang="ja-JP" sz="2800" dirty="0" smtClean="0">
                <a:solidFill>
                  <a:srgbClr val="FF0000"/>
                </a:solidFill>
                <a:latin typeface="Arial" charset="0"/>
              </a:rPr>
              <a:t>m </a:t>
            </a:r>
            <a:r>
              <a:rPr lang="en-US" altLang="ja-JP" sz="2800" dirty="0">
                <a:solidFill>
                  <a:srgbClr val="FF0000"/>
                </a:solidFill>
                <a:latin typeface="Arial" charset="0"/>
              </a:rPr>
              <a:t>the victim</a:t>
            </a:r>
            <a:endParaRPr lang="en-US" sz="2800" dirty="0">
              <a:solidFill>
                <a:srgbClr val="FF0000"/>
              </a:solidFill>
              <a:latin typeface="Arial" charset="0"/>
            </a:endParaRPr>
          </a:p>
        </p:txBody>
      </p:sp>
      <p:sp>
        <p:nvSpPr>
          <p:cNvPr id="153613" name="AutoShape 8"/>
          <p:cNvSpPr>
            <a:spLocks noChangeArrowheads="1"/>
          </p:cNvSpPr>
          <p:nvPr/>
        </p:nvSpPr>
        <p:spPr bwMode="auto">
          <a:xfrm>
            <a:off x="1317625" y="3595688"/>
            <a:ext cx="6334125" cy="382587"/>
          </a:xfrm>
          <a:prstGeom prst="wedgeRoundRectCallout">
            <a:avLst>
              <a:gd name="adj1" fmla="val 33333"/>
              <a:gd name="adj2" fmla="val 18165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55650"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DB00CFC8-063B-1445-BA61-D41AE3B62A5C}" type="slidenum">
              <a:rPr lang="ar-SA" sz="1400" b="0">
                <a:solidFill>
                  <a:schemeClr val="tx1"/>
                </a:solidFill>
                <a:latin typeface="Arial" charset="0"/>
                <a:cs typeface="Arial" charset="0"/>
              </a:rPr>
              <a:pPr algn="r"/>
              <a:t>72</a:t>
            </a:fld>
            <a:endParaRPr lang="en-US" sz="1400" b="0">
              <a:solidFill>
                <a:schemeClr val="tx1"/>
              </a:solidFill>
              <a:latin typeface="Arial" charset="0"/>
              <a:cs typeface="Arial" charset="0"/>
            </a:endParaRPr>
          </a:p>
        </p:txBody>
      </p:sp>
      <p:pic>
        <p:nvPicPr>
          <p:cNvPr id="155651" name="Picture 2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2" name="Rectangle 2"/>
          <p:cNvSpPr>
            <a:spLocks noGrp="1" noChangeArrowheads="1"/>
          </p:cNvSpPr>
          <p:nvPr>
            <p:ph type="title" idx="4294967295"/>
          </p:nvPr>
        </p:nvSpPr>
        <p:spPr/>
        <p:txBody>
          <a:bodyPr/>
          <a:lstStyle/>
          <a:p>
            <a:r>
              <a:rPr lang="en-US">
                <a:latin typeface="Arial" charset="0"/>
              </a:rPr>
              <a:t>Mutual Exclusion</a:t>
            </a:r>
          </a:p>
        </p:txBody>
      </p:sp>
      <p:sp>
        <p:nvSpPr>
          <p:cNvPr id="155653" name="Rectangle 18"/>
          <p:cNvSpPr>
            <a:spLocks noChangeArrowheads="1"/>
          </p:cNvSpPr>
          <p:nvPr/>
        </p:nvSpPr>
        <p:spPr bwMode="auto">
          <a:xfrm>
            <a:off x="739775" y="2181225"/>
            <a:ext cx="7910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rgbClr val="FF0000"/>
                </a:solidFill>
                <a:latin typeface="Arial" charset="0"/>
              </a:rPr>
              <a:t>(1)</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(Flag[B]=true)</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B</a:t>
            </a:r>
            <a:r>
              <a:rPr lang="en-US" sz="3200" b="0">
                <a:solidFill>
                  <a:schemeClr val="tx1"/>
                </a:solidFill>
                <a:latin typeface="Arial" charset="0"/>
              </a:rPr>
              <a:t>(victim=B)</a:t>
            </a:r>
          </a:p>
        </p:txBody>
      </p:sp>
      <p:sp>
        <p:nvSpPr>
          <p:cNvPr id="84999" name="Rectangle 19"/>
          <p:cNvSpPr>
            <a:spLocks noChangeArrowheads="1"/>
          </p:cNvSpPr>
          <p:nvPr/>
        </p:nvSpPr>
        <p:spPr bwMode="auto">
          <a:xfrm>
            <a:off x="1898650" y="3198813"/>
            <a:ext cx="5348288" cy="1425575"/>
          </a:xfrm>
          <a:prstGeom prst="rect">
            <a:avLst/>
          </a:prstGeom>
          <a:solidFill>
            <a:srgbClr val="FFFFCC"/>
          </a:solidFill>
          <a:ln w="9525">
            <a:solidFill>
              <a:srgbClr val="FF0000"/>
            </a:solidFill>
            <a:miter lim="800000"/>
            <a:headEnd/>
            <a:tailEnd/>
          </a:ln>
        </p:spPr>
        <p:txBody>
          <a:bodyPr>
            <a:spAutoFit/>
          </a:bodyPr>
          <a:lstStyle/>
          <a:p>
            <a:pPr marL="231775" indent="-231775" eaLnBrk="0" hangingPunct="0">
              <a:lnSpc>
                <a:spcPct val="80000"/>
              </a:lnSpc>
              <a:spcBef>
                <a:spcPct val="20000"/>
              </a:spcBef>
              <a:defRPr/>
            </a:pPr>
            <a:r>
              <a:rPr lang="en-US" sz="1800" dirty="0">
                <a:solidFill>
                  <a:schemeClr val="bg1">
                    <a:lumMod val="50000"/>
                  </a:schemeClr>
                </a:solidFill>
                <a:latin typeface="Courier New" pitchFamily="49" charset="0"/>
                <a:ea typeface="+mn-ea"/>
                <a:cs typeface="Courier New" pitchFamily="49" charset="0"/>
              </a:rPr>
              <a:t>public void lock() {</a:t>
            </a:r>
          </a:p>
          <a:p>
            <a:pPr marL="231775" indent="-231775" eaLnBrk="0" hangingPunct="0">
              <a:lnSpc>
                <a:spcPct val="80000"/>
              </a:lnSpc>
              <a:spcBef>
                <a:spcPct val="20000"/>
              </a:spcBef>
              <a:defRPr/>
            </a:pPr>
            <a:r>
              <a:rPr lang="en-US" sz="1800" dirty="0">
                <a:solidFill>
                  <a:schemeClr val="accent2"/>
                </a:solidFill>
                <a:latin typeface="Courier New" pitchFamily="49" charset="0"/>
                <a:ea typeface="+mn-ea"/>
                <a:cs typeface="Courier New" pitchFamily="49" charset="0"/>
              </a:rPr>
              <a:t> flag[</a:t>
            </a:r>
            <a:r>
              <a:rPr lang="en-US" sz="1800" dirty="0" err="1">
                <a:solidFill>
                  <a:schemeClr val="accent2"/>
                </a:solidFill>
                <a:latin typeface="Courier New" pitchFamily="49" charset="0"/>
                <a:ea typeface="+mn-ea"/>
                <a:cs typeface="Courier New" pitchFamily="49" charset="0"/>
              </a:rPr>
              <a:t>i</a:t>
            </a:r>
            <a:r>
              <a:rPr lang="en-US" sz="1800" dirty="0">
                <a:solidFill>
                  <a:schemeClr val="accent2"/>
                </a:solidFill>
                <a:latin typeface="Courier New" pitchFamily="49" charset="0"/>
                <a:ea typeface="+mn-ea"/>
                <a:cs typeface="Courier New" pitchFamily="49" charset="0"/>
              </a:rPr>
              <a:t>] =</a:t>
            </a:r>
            <a:r>
              <a:rPr lang="en-US" sz="1800" dirty="0">
                <a:solidFill>
                  <a:srgbClr val="000000"/>
                </a:solidFill>
                <a:latin typeface="Courier New" pitchFamily="49" charset="0"/>
                <a:ea typeface="+mn-ea"/>
                <a:cs typeface="Courier New" pitchFamily="49" charset="0"/>
              </a:rPr>
              <a:t> </a:t>
            </a:r>
            <a:r>
              <a:rPr lang="en-US" sz="1800" dirty="0">
                <a:solidFill>
                  <a:schemeClr val="tx1"/>
                </a:solidFill>
                <a:latin typeface="Courier New" pitchFamily="49" charset="0"/>
                <a:ea typeface="+mn-ea"/>
                <a:cs typeface="Courier New" pitchFamily="49" charset="0"/>
              </a:rPr>
              <a:t>true</a:t>
            </a:r>
            <a:r>
              <a:rPr lang="en-US" sz="1800" dirty="0">
                <a:solidFill>
                  <a:srgbClr val="000000"/>
                </a:solidFill>
                <a:latin typeface="Courier New" pitchFamily="49" charset="0"/>
                <a:ea typeface="+mn-ea"/>
                <a:cs typeface="Courier New" pitchFamily="49" charset="0"/>
              </a:rPr>
              <a:t>; </a:t>
            </a:r>
            <a:endParaRPr lang="en-US" sz="1800" dirty="0">
              <a:solidFill>
                <a:srgbClr val="FF0000"/>
              </a:solidFill>
              <a:latin typeface="Courier New" pitchFamily="49" charset="0"/>
              <a:ea typeface="+mn-ea"/>
              <a:cs typeface="Courier New" pitchFamily="49" charset="0"/>
            </a:endParaRPr>
          </a:p>
          <a:p>
            <a:pPr marL="231775" indent="-231775" eaLnBrk="0" hangingPunct="0">
              <a:lnSpc>
                <a:spcPct val="80000"/>
              </a:lnSpc>
              <a:spcBef>
                <a:spcPct val="20000"/>
              </a:spcBef>
              <a:defRPr/>
            </a:pPr>
            <a:r>
              <a:rPr lang="en-US" sz="1800" dirty="0">
                <a:solidFill>
                  <a:srgbClr val="000000"/>
                </a:solidFill>
                <a:latin typeface="Courier New" pitchFamily="49" charset="0"/>
                <a:ea typeface="+mn-ea"/>
                <a:cs typeface="Courier New" pitchFamily="49" charset="0"/>
              </a:rPr>
              <a:t> </a:t>
            </a:r>
            <a:r>
              <a:rPr lang="en-US" sz="1800" dirty="0">
                <a:solidFill>
                  <a:schemeClr val="accent2"/>
                </a:solidFill>
                <a:latin typeface="Courier New" pitchFamily="49" charset="0"/>
                <a:ea typeface="+mn-ea"/>
                <a:cs typeface="Courier New" pitchFamily="49" charset="0"/>
              </a:rPr>
              <a:t>victim  = </a:t>
            </a:r>
            <a:r>
              <a:rPr lang="en-US" sz="1800" dirty="0" err="1">
                <a:solidFill>
                  <a:schemeClr val="accent2"/>
                </a:solidFill>
                <a:latin typeface="Courier New" pitchFamily="49" charset="0"/>
                <a:ea typeface="+mn-ea"/>
                <a:cs typeface="Courier New" pitchFamily="49" charset="0"/>
              </a:rPr>
              <a:t>i</a:t>
            </a:r>
            <a:r>
              <a:rPr lang="en-US" sz="1800" dirty="0">
                <a:solidFill>
                  <a:schemeClr val="accent2"/>
                </a:solidFill>
                <a:latin typeface="Courier New" pitchFamily="49" charset="0"/>
                <a:ea typeface="+mn-ea"/>
                <a:cs typeface="Courier New" pitchFamily="49" charset="0"/>
              </a:rPr>
              <a:t>;</a:t>
            </a:r>
            <a:r>
              <a:rPr lang="en-US" sz="1800" dirty="0">
                <a:solidFill>
                  <a:schemeClr val="folHlink"/>
                </a:solidFill>
                <a:latin typeface="Courier New" pitchFamily="49" charset="0"/>
                <a:ea typeface="+mn-ea"/>
                <a:cs typeface="Courier New" pitchFamily="49" charset="0"/>
              </a:rPr>
              <a:t> </a:t>
            </a:r>
          </a:p>
          <a:p>
            <a:pPr marL="231775" indent="-231775" eaLnBrk="0" hangingPunct="0">
              <a:lnSpc>
                <a:spcPct val="80000"/>
              </a:lnSpc>
              <a:spcBef>
                <a:spcPct val="20000"/>
              </a:spcBef>
              <a:defRPr/>
            </a:pPr>
            <a:r>
              <a:rPr lang="en-US" sz="1800" dirty="0">
                <a:solidFill>
                  <a:schemeClr val="folHlink"/>
                </a:solidFill>
                <a:latin typeface="Courier New" pitchFamily="49" charset="0"/>
                <a:ea typeface="+mn-ea"/>
                <a:cs typeface="Courier New" pitchFamily="49" charset="0"/>
              </a:rPr>
              <a:t> </a:t>
            </a:r>
            <a:r>
              <a:rPr lang="en-US" sz="1800" dirty="0">
                <a:solidFill>
                  <a:schemeClr val="bg1">
                    <a:lumMod val="50000"/>
                  </a:schemeClr>
                </a:solidFill>
                <a:latin typeface="Courier New" pitchFamily="49" charset="0"/>
                <a:ea typeface="+mn-ea"/>
                <a:cs typeface="Courier New" pitchFamily="49" charset="0"/>
              </a:rPr>
              <a:t>while (flag[j] &amp;&amp; victim == </a:t>
            </a:r>
            <a:r>
              <a:rPr lang="en-US" sz="1800" dirty="0" err="1">
                <a:solidFill>
                  <a:schemeClr val="bg1">
                    <a:lumMod val="50000"/>
                  </a:schemeClr>
                </a:solidFill>
                <a:latin typeface="Courier New" pitchFamily="49" charset="0"/>
                <a:ea typeface="+mn-ea"/>
                <a:cs typeface="Courier New" pitchFamily="49" charset="0"/>
              </a:rPr>
              <a:t>i</a:t>
            </a:r>
            <a:r>
              <a:rPr lang="en-US" sz="1800" dirty="0">
                <a:solidFill>
                  <a:schemeClr val="bg1">
                    <a:lumMod val="50000"/>
                  </a:schemeClr>
                </a:solidFill>
                <a:latin typeface="Courier New" pitchFamily="49" charset="0"/>
                <a:ea typeface="+mn-ea"/>
                <a:cs typeface="Courier New" pitchFamily="49" charset="0"/>
              </a:rPr>
              <a:t>) {};</a:t>
            </a:r>
          </a:p>
          <a:p>
            <a:pPr marL="231775" indent="-231775" eaLnBrk="0" hangingPunct="0">
              <a:lnSpc>
                <a:spcPct val="80000"/>
              </a:lnSpc>
              <a:spcBef>
                <a:spcPct val="20000"/>
              </a:spcBef>
              <a:defRPr/>
            </a:pPr>
            <a:r>
              <a:rPr lang="en-US" sz="1800" dirty="0">
                <a:solidFill>
                  <a:schemeClr val="bg1">
                    <a:lumMod val="50000"/>
                  </a:schemeClr>
                </a:solidFill>
                <a:latin typeface="Courier New" pitchFamily="49" charset="0"/>
                <a:ea typeface="+mn-ea"/>
                <a:cs typeface="Courier New" pitchFamily="49" charset="0"/>
              </a:rPr>
              <a:t>}</a:t>
            </a:r>
          </a:p>
        </p:txBody>
      </p:sp>
      <p:sp>
        <p:nvSpPr>
          <p:cNvPr id="155655" name="AutoShape 23"/>
          <p:cNvSpPr>
            <a:spLocks noChangeArrowheads="1"/>
          </p:cNvSpPr>
          <p:nvPr/>
        </p:nvSpPr>
        <p:spPr bwMode="auto">
          <a:xfrm>
            <a:off x="2055813" y="3440113"/>
            <a:ext cx="2259012" cy="625475"/>
          </a:xfrm>
          <a:prstGeom prst="wedgeRoundRectCallout">
            <a:avLst>
              <a:gd name="adj1" fmla="val 486"/>
              <a:gd name="adj2" fmla="val 4887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155656" name="TextBox 8"/>
          <p:cNvSpPr txBox="1">
            <a:spLocks noChangeArrowheads="1"/>
          </p:cNvSpPr>
          <p:nvPr/>
        </p:nvSpPr>
        <p:spPr bwMode="auto">
          <a:xfrm>
            <a:off x="3121025" y="5051425"/>
            <a:ext cx="2995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3200" b="0">
                <a:latin typeface="Arial" charset="0"/>
              </a:rPr>
              <a:t>From the Code</a:t>
            </a: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5769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1209A080-2574-554B-B85B-4B0275EC2419}" type="slidenum">
              <a:rPr lang="ar-SA" sz="1400" b="0">
                <a:solidFill>
                  <a:schemeClr val="tx1"/>
                </a:solidFill>
                <a:latin typeface="Arial" charset="0"/>
                <a:cs typeface="Arial" charset="0"/>
              </a:rPr>
              <a:pPr algn="r"/>
              <a:t>73</a:t>
            </a:fld>
            <a:endParaRPr lang="en-US" sz="1400" b="0">
              <a:solidFill>
                <a:schemeClr val="tx1"/>
              </a:solidFill>
              <a:latin typeface="Arial" charset="0"/>
              <a:cs typeface="Arial" charset="0"/>
            </a:endParaRPr>
          </a:p>
        </p:txBody>
      </p:sp>
      <p:pic>
        <p:nvPicPr>
          <p:cNvPr id="157699"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0" name="Rectangle 3"/>
          <p:cNvSpPr>
            <a:spLocks noGrp="1" noChangeArrowheads="1"/>
          </p:cNvSpPr>
          <p:nvPr>
            <p:ph type="title" idx="4294967295"/>
          </p:nvPr>
        </p:nvSpPr>
        <p:spPr/>
        <p:txBody>
          <a:bodyPr/>
          <a:lstStyle/>
          <a:p>
            <a:r>
              <a:rPr lang="en-US">
                <a:latin typeface="Arial" charset="0"/>
              </a:rPr>
              <a:t>Also from the Code</a:t>
            </a:r>
          </a:p>
        </p:txBody>
      </p:sp>
      <p:sp>
        <p:nvSpPr>
          <p:cNvPr id="157701" name="Rectangle 4"/>
          <p:cNvSpPr>
            <a:spLocks noChangeArrowheads="1"/>
          </p:cNvSpPr>
          <p:nvPr/>
        </p:nvSpPr>
        <p:spPr bwMode="auto">
          <a:xfrm>
            <a:off x="866775" y="2166938"/>
            <a:ext cx="68087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(2)</a:t>
            </a:r>
            <a:r>
              <a:rPr lang="en-US" sz="3200" b="0">
                <a:solidFill>
                  <a:schemeClr val="tx1"/>
                </a:solidFill>
                <a:latin typeface="Arial" charset="0"/>
              </a:rPr>
              <a:t> write</a:t>
            </a:r>
            <a:r>
              <a:rPr lang="en-US" sz="3200" b="0" baseline="-25000">
                <a:solidFill>
                  <a:schemeClr val="tx1"/>
                </a:solidFill>
                <a:latin typeface="Arial" charset="0"/>
              </a:rPr>
              <a:t>A</a:t>
            </a:r>
            <a:r>
              <a:rPr lang="en-US" sz="3200" b="0">
                <a:solidFill>
                  <a:schemeClr val="tx1"/>
                </a:solidFill>
                <a:latin typeface="Arial" charset="0"/>
              </a:rPr>
              <a:t>(victim=A)</a:t>
            </a:r>
            <a:r>
              <a:rPr lang="en-US" sz="3200" b="0">
                <a:solidFill>
                  <a:schemeClr val="tx1"/>
                </a:solidFill>
                <a:latin typeface="Arial" charset="0"/>
                <a:sym typeface="Wingdings" charset="0"/>
              </a:rPr>
              <a:t></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(flag[B])</a:t>
            </a:r>
          </a:p>
          <a:p>
            <a:pPr eaLnBrk="0" hangingPunct="0"/>
            <a:r>
              <a:rPr lang="en-US" sz="3200" b="0">
                <a:solidFill>
                  <a:schemeClr val="tx1"/>
                </a:solidFill>
                <a:latin typeface="Arial" charset="0"/>
              </a:rPr>
              <a:t>      </a:t>
            </a:r>
            <a:r>
              <a:rPr lang="en-US" sz="3200" b="0">
                <a:solidFill>
                  <a:schemeClr val="tx1"/>
                </a:solidFill>
                <a:latin typeface="Arial" charset="0"/>
                <a:sym typeface="Wingdings" charset="0"/>
              </a:rPr>
              <a:t></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(victim)</a:t>
            </a:r>
          </a:p>
        </p:txBody>
      </p:sp>
      <p:sp>
        <p:nvSpPr>
          <p:cNvPr id="86023" name="Rectangle 5"/>
          <p:cNvSpPr>
            <a:spLocks noChangeArrowheads="1"/>
          </p:cNvSpPr>
          <p:nvPr/>
        </p:nvSpPr>
        <p:spPr bwMode="auto">
          <a:xfrm>
            <a:off x="1957388" y="3633788"/>
            <a:ext cx="5348287" cy="1425575"/>
          </a:xfrm>
          <a:prstGeom prst="rect">
            <a:avLst/>
          </a:prstGeom>
          <a:solidFill>
            <a:srgbClr val="FFFFCC"/>
          </a:solidFill>
          <a:ln w="9525">
            <a:solidFill>
              <a:srgbClr val="FF0000"/>
            </a:solidFill>
            <a:miter lim="800000"/>
            <a:headEnd/>
            <a:tailEnd/>
          </a:ln>
        </p:spPr>
        <p:txBody>
          <a:bodyPr>
            <a:spAutoFit/>
          </a:bodyPr>
          <a:lstStyle/>
          <a:p>
            <a:pPr marL="231775" indent="-231775" eaLnBrk="0" hangingPunct="0">
              <a:lnSpc>
                <a:spcPct val="80000"/>
              </a:lnSpc>
              <a:spcBef>
                <a:spcPct val="20000"/>
              </a:spcBef>
              <a:defRPr/>
            </a:pPr>
            <a:r>
              <a:rPr lang="en-US" sz="1800" dirty="0">
                <a:solidFill>
                  <a:schemeClr val="bg1">
                    <a:lumMod val="50000"/>
                  </a:schemeClr>
                </a:solidFill>
                <a:latin typeface="Courier New" pitchFamily="49" charset="0"/>
                <a:ea typeface="+mn-ea"/>
                <a:cs typeface="Courier New" pitchFamily="49" charset="0"/>
              </a:rPr>
              <a:t>public void lock() {</a:t>
            </a:r>
          </a:p>
          <a:p>
            <a:pPr marL="231775" indent="-231775" eaLnBrk="0" hangingPunct="0">
              <a:lnSpc>
                <a:spcPct val="80000"/>
              </a:lnSpc>
              <a:spcBef>
                <a:spcPct val="20000"/>
              </a:spcBef>
              <a:defRPr/>
            </a:pPr>
            <a:r>
              <a:rPr lang="en-US" sz="1800" dirty="0">
                <a:solidFill>
                  <a:schemeClr val="accent2"/>
                </a:solidFill>
                <a:latin typeface="Courier New" pitchFamily="49" charset="0"/>
                <a:ea typeface="+mn-ea"/>
                <a:cs typeface="Courier New" pitchFamily="49" charset="0"/>
              </a:rPr>
              <a:t> </a:t>
            </a:r>
            <a:r>
              <a:rPr lang="en-US" sz="1800" dirty="0">
                <a:solidFill>
                  <a:schemeClr val="bg1">
                    <a:lumMod val="50000"/>
                  </a:schemeClr>
                </a:solidFill>
                <a:latin typeface="Courier New" pitchFamily="49" charset="0"/>
                <a:ea typeface="+mn-ea"/>
                <a:cs typeface="Courier New" pitchFamily="49" charset="0"/>
              </a:rPr>
              <a:t>flag[</a:t>
            </a:r>
            <a:r>
              <a:rPr lang="en-US" sz="1800" dirty="0" err="1">
                <a:solidFill>
                  <a:schemeClr val="bg1">
                    <a:lumMod val="50000"/>
                  </a:schemeClr>
                </a:solidFill>
                <a:latin typeface="Courier New" pitchFamily="49" charset="0"/>
                <a:ea typeface="+mn-ea"/>
                <a:cs typeface="Courier New" pitchFamily="49" charset="0"/>
              </a:rPr>
              <a:t>i</a:t>
            </a:r>
            <a:r>
              <a:rPr lang="en-US" sz="1800" dirty="0">
                <a:solidFill>
                  <a:schemeClr val="bg1">
                    <a:lumMod val="50000"/>
                  </a:schemeClr>
                </a:solidFill>
                <a:latin typeface="Courier New" pitchFamily="49" charset="0"/>
                <a:ea typeface="+mn-ea"/>
                <a:cs typeface="Courier New" pitchFamily="49" charset="0"/>
              </a:rPr>
              <a:t>] = true; </a:t>
            </a:r>
          </a:p>
          <a:p>
            <a:pPr marL="231775" indent="-231775" eaLnBrk="0" hangingPunct="0">
              <a:lnSpc>
                <a:spcPct val="80000"/>
              </a:lnSpc>
              <a:spcBef>
                <a:spcPct val="20000"/>
              </a:spcBef>
              <a:defRPr/>
            </a:pPr>
            <a:r>
              <a:rPr lang="en-US" sz="1800" dirty="0">
                <a:solidFill>
                  <a:srgbClr val="000000"/>
                </a:solidFill>
                <a:latin typeface="Courier New" pitchFamily="49" charset="0"/>
                <a:ea typeface="+mn-ea"/>
                <a:cs typeface="Courier New" pitchFamily="49" charset="0"/>
              </a:rPr>
              <a:t> </a:t>
            </a:r>
            <a:r>
              <a:rPr lang="en-US" sz="1800" dirty="0">
                <a:solidFill>
                  <a:schemeClr val="accent2"/>
                </a:solidFill>
                <a:latin typeface="Courier New" pitchFamily="49" charset="0"/>
                <a:ea typeface="+mn-ea"/>
                <a:cs typeface="Courier New" pitchFamily="49" charset="0"/>
              </a:rPr>
              <a:t>victim  = </a:t>
            </a:r>
            <a:r>
              <a:rPr lang="en-US" sz="1800" dirty="0" err="1">
                <a:solidFill>
                  <a:schemeClr val="accent2"/>
                </a:solidFill>
                <a:latin typeface="Courier New" pitchFamily="49" charset="0"/>
                <a:ea typeface="+mn-ea"/>
                <a:cs typeface="Courier New" pitchFamily="49" charset="0"/>
              </a:rPr>
              <a:t>i</a:t>
            </a:r>
            <a:r>
              <a:rPr lang="en-US" sz="1800" dirty="0">
                <a:solidFill>
                  <a:schemeClr val="accent2"/>
                </a:solidFill>
                <a:latin typeface="Courier New" pitchFamily="49" charset="0"/>
                <a:ea typeface="+mn-ea"/>
                <a:cs typeface="Courier New" pitchFamily="49" charset="0"/>
              </a:rPr>
              <a:t>;</a:t>
            </a:r>
            <a:r>
              <a:rPr lang="en-US" sz="1800" dirty="0">
                <a:solidFill>
                  <a:schemeClr val="folHlink"/>
                </a:solidFill>
                <a:latin typeface="Courier New" pitchFamily="49" charset="0"/>
                <a:ea typeface="+mn-ea"/>
                <a:cs typeface="Courier New" pitchFamily="49" charset="0"/>
              </a:rPr>
              <a:t> </a:t>
            </a:r>
          </a:p>
          <a:p>
            <a:pPr marL="231775" indent="-231775" eaLnBrk="0" hangingPunct="0">
              <a:lnSpc>
                <a:spcPct val="80000"/>
              </a:lnSpc>
              <a:spcBef>
                <a:spcPct val="20000"/>
              </a:spcBef>
              <a:defRPr/>
            </a:pPr>
            <a:r>
              <a:rPr lang="en-US" sz="1800" dirty="0">
                <a:solidFill>
                  <a:schemeClr val="folHlink"/>
                </a:solidFill>
                <a:latin typeface="Courier New" pitchFamily="49" charset="0"/>
                <a:ea typeface="+mn-ea"/>
                <a:cs typeface="Courier New" pitchFamily="49" charset="0"/>
              </a:rPr>
              <a:t> </a:t>
            </a:r>
            <a:r>
              <a:rPr lang="en-US" sz="1800" dirty="0">
                <a:solidFill>
                  <a:schemeClr val="tx1"/>
                </a:solidFill>
                <a:latin typeface="Courier New" pitchFamily="49" charset="0"/>
                <a:ea typeface="+mn-ea"/>
                <a:cs typeface="Courier New" pitchFamily="49" charset="0"/>
              </a:rPr>
              <a:t>while</a:t>
            </a:r>
            <a:r>
              <a:rPr lang="en-US" sz="1800" dirty="0">
                <a:solidFill>
                  <a:schemeClr val="accent2"/>
                </a:solidFill>
                <a:latin typeface="Courier New" pitchFamily="49" charset="0"/>
                <a:ea typeface="+mn-ea"/>
                <a:cs typeface="Courier New" pitchFamily="49" charset="0"/>
              </a:rPr>
              <a:t> (flag[j] &amp;&amp; victim == </a:t>
            </a:r>
            <a:r>
              <a:rPr lang="en-US" sz="1800" dirty="0" err="1">
                <a:solidFill>
                  <a:schemeClr val="accent2"/>
                </a:solidFill>
                <a:latin typeface="Courier New" pitchFamily="49" charset="0"/>
                <a:ea typeface="+mn-ea"/>
                <a:cs typeface="Courier New" pitchFamily="49" charset="0"/>
              </a:rPr>
              <a:t>i</a:t>
            </a:r>
            <a:r>
              <a:rPr lang="en-US" sz="1800" dirty="0">
                <a:solidFill>
                  <a:schemeClr val="accent2"/>
                </a:solidFill>
                <a:latin typeface="Courier New" pitchFamily="49" charset="0"/>
                <a:ea typeface="+mn-ea"/>
                <a:cs typeface="Courier New" pitchFamily="49" charset="0"/>
              </a:rPr>
              <a:t>) {};</a:t>
            </a:r>
          </a:p>
          <a:p>
            <a:pPr marL="231775" indent="-231775" eaLnBrk="0" hangingPunct="0">
              <a:lnSpc>
                <a:spcPct val="80000"/>
              </a:lnSpc>
              <a:spcBef>
                <a:spcPct val="20000"/>
              </a:spcBef>
              <a:defRPr/>
            </a:pPr>
            <a:r>
              <a:rPr lang="en-US" sz="1800" dirty="0">
                <a:solidFill>
                  <a:schemeClr val="bg1">
                    <a:lumMod val="50000"/>
                  </a:schemeClr>
                </a:solidFill>
                <a:latin typeface="Courier New" pitchFamily="49" charset="0"/>
                <a:ea typeface="+mn-ea"/>
                <a:cs typeface="Courier New" pitchFamily="49" charset="0"/>
              </a:rPr>
              <a:t>}</a:t>
            </a:r>
          </a:p>
        </p:txBody>
      </p:sp>
      <p:sp>
        <p:nvSpPr>
          <p:cNvPr id="157703" name="Rounded Rectangle 8"/>
          <p:cNvSpPr>
            <a:spLocks noChangeArrowheads="1"/>
          </p:cNvSpPr>
          <p:nvPr/>
        </p:nvSpPr>
        <p:spPr bwMode="auto">
          <a:xfrm>
            <a:off x="2014538" y="4121150"/>
            <a:ext cx="4930775" cy="879475"/>
          </a:xfrm>
          <a:prstGeom prst="roundRect">
            <a:avLst>
              <a:gd name="adj" fmla="val 16667"/>
            </a:avLst>
          </a:pr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59746"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BB3539A6-E421-774E-8BD8-05BA4B6EEFD0}" type="slidenum">
              <a:rPr lang="ar-SA" sz="1400" b="0">
                <a:solidFill>
                  <a:schemeClr val="tx1"/>
                </a:solidFill>
                <a:latin typeface="Arial" charset="0"/>
                <a:cs typeface="Arial" charset="0"/>
              </a:rPr>
              <a:pPr algn="r"/>
              <a:t>74</a:t>
            </a:fld>
            <a:endParaRPr lang="en-US" sz="1400" b="0">
              <a:solidFill>
                <a:schemeClr val="tx1"/>
              </a:solidFill>
              <a:latin typeface="Arial" charset="0"/>
              <a:cs typeface="Arial" charset="0"/>
            </a:endParaRPr>
          </a:p>
        </p:txBody>
      </p:sp>
      <p:pic>
        <p:nvPicPr>
          <p:cNvPr id="159747" name="Picture 1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48" name="Rectangle 2"/>
          <p:cNvSpPr>
            <a:spLocks noGrp="1" noChangeArrowheads="1"/>
          </p:cNvSpPr>
          <p:nvPr>
            <p:ph type="title" idx="4294967295"/>
          </p:nvPr>
        </p:nvSpPr>
        <p:spPr/>
        <p:txBody>
          <a:bodyPr/>
          <a:lstStyle/>
          <a:p>
            <a:r>
              <a:rPr lang="en-US">
                <a:latin typeface="Arial" charset="0"/>
              </a:rPr>
              <a:t>Assumption</a:t>
            </a:r>
          </a:p>
        </p:txBody>
      </p:sp>
      <p:sp>
        <p:nvSpPr>
          <p:cNvPr id="159749" name="Text Box 4"/>
          <p:cNvSpPr txBox="1">
            <a:spLocks noChangeArrowheads="1"/>
          </p:cNvSpPr>
          <p:nvPr/>
        </p:nvSpPr>
        <p:spPr bwMode="auto">
          <a:xfrm>
            <a:off x="1100138" y="3468688"/>
            <a:ext cx="6442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200" b="0">
                <a:solidFill>
                  <a:schemeClr val="accent2"/>
                </a:solidFill>
                <a:latin typeface="Arial" charset="0"/>
              </a:rPr>
              <a:t>W.L.O.G. assume </a:t>
            </a:r>
            <a:r>
              <a:rPr lang="en-US" sz="3200" b="0">
                <a:solidFill>
                  <a:schemeClr val="tx1"/>
                </a:solidFill>
                <a:latin typeface="Arial" charset="0"/>
              </a:rPr>
              <a:t>A</a:t>
            </a:r>
            <a:r>
              <a:rPr lang="en-US" sz="3200" b="0">
                <a:solidFill>
                  <a:srgbClr val="FF0000"/>
                </a:solidFill>
                <a:latin typeface="Arial" charset="0"/>
              </a:rPr>
              <a:t> </a:t>
            </a:r>
            <a:r>
              <a:rPr lang="en-US" sz="3200" b="0">
                <a:solidFill>
                  <a:schemeClr val="accent2"/>
                </a:solidFill>
                <a:latin typeface="Arial" charset="0"/>
              </a:rPr>
              <a:t>is the last thread to write</a:t>
            </a:r>
            <a:r>
              <a:rPr lang="en-US" sz="3200" b="0">
                <a:latin typeface="Arial" charset="0"/>
              </a:rPr>
              <a:t> </a:t>
            </a:r>
            <a:r>
              <a:rPr lang="en-US" sz="3200">
                <a:solidFill>
                  <a:schemeClr val="tx1"/>
                </a:solidFill>
                <a:latin typeface="Arial" charset="0"/>
              </a:rPr>
              <a:t>victim</a:t>
            </a:r>
          </a:p>
        </p:txBody>
      </p:sp>
      <p:sp>
        <p:nvSpPr>
          <p:cNvPr id="159750" name="Rectangle 9"/>
          <p:cNvSpPr>
            <a:spLocks noChangeArrowheads="1"/>
          </p:cNvSpPr>
          <p:nvPr/>
        </p:nvSpPr>
        <p:spPr bwMode="auto">
          <a:xfrm>
            <a:off x="717550" y="2438400"/>
            <a:ext cx="76422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0">
                <a:solidFill>
                  <a:srgbClr val="FF0000"/>
                </a:solidFill>
                <a:latin typeface="Arial" charset="0"/>
              </a:rPr>
              <a:t>(3)</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(victim=B)</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A</a:t>
            </a:r>
            <a:r>
              <a:rPr lang="en-US" sz="3200" b="0">
                <a:solidFill>
                  <a:schemeClr val="tx1"/>
                </a:solidFill>
                <a:latin typeface="Arial" charset="0"/>
              </a:rPr>
              <a:t>(victim=A)</a:t>
            </a: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Footer Placeholder 2"/>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61794"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89CD764B-8752-2645-84DD-2C54E273ADFD}" type="slidenum">
              <a:rPr lang="ar-SA" sz="1400" b="0">
                <a:solidFill>
                  <a:schemeClr val="tx1"/>
                </a:solidFill>
                <a:latin typeface="Arial" charset="0"/>
                <a:cs typeface="Arial" charset="0"/>
              </a:rPr>
              <a:pPr algn="r"/>
              <a:t>75</a:t>
            </a:fld>
            <a:endParaRPr lang="en-US" sz="1400" b="0">
              <a:solidFill>
                <a:schemeClr val="tx1"/>
              </a:solidFill>
              <a:latin typeface="Arial" charset="0"/>
              <a:cs typeface="Arial" charset="0"/>
            </a:endParaRPr>
          </a:p>
        </p:txBody>
      </p:sp>
      <p:pic>
        <p:nvPicPr>
          <p:cNvPr id="16179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6" name="Rectangle 3"/>
          <p:cNvSpPr>
            <a:spLocks noGrp="1" noChangeArrowheads="1"/>
          </p:cNvSpPr>
          <p:nvPr>
            <p:ph type="title" idx="4294967295"/>
          </p:nvPr>
        </p:nvSpPr>
        <p:spPr/>
        <p:txBody>
          <a:bodyPr/>
          <a:lstStyle/>
          <a:p>
            <a:r>
              <a:rPr lang="en-US">
                <a:latin typeface="Arial" charset="0"/>
              </a:rPr>
              <a:t>Combining Observations</a:t>
            </a:r>
          </a:p>
        </p:txBody>
      </p:sp>
      <p:sp>
        <p:nvSpPr>
          <p:cNvPr id="161797" name="Rectangle 4"/>
          <p:cNvSpPr>
            <a:spLocks noChangeArrowheads="1"/>
          </p:cNvSpPr>
          <p:nvPr/>
        </p:nvSpPr>
        <p:spPr bwMode="auto">
          <a:xfrm>
            <a:off x="476250" y="2174875"/>
            <a:ext cx="7775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(1)</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(flag[B]=true)</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B</a:t>
            </a:r>
            <a:r>
              <a:rPr lang="en-US" sz="3200" b="0">
                <a:solidFill>
                  <a:schemeClr val="tx1"/>
                </a:solidFill>
                <a:latin typeface="Arial" charset="0"/>
              </a:rPr>
              <a:t>(victim=B)</a:t>
            </a:r>
          </a:p>
        </p:txBody>
      </p:sp>
      <p:sp>
        <p:nvSpPr>
          <p:cNvPr id="161798" name="Rectangle 5"/>
          <p:cNvSpPr>
            <a:spLocks noChangeArrowheads="1"/>
          </p:cNvSpPr>
          <p:nvPr/>
        </p:nvSpPr>
        <p:spPr bwMode="auto">
          <a:xfrm>
            <a:off x="476250" y="2886075"/>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0">
                <a:solidFill>
                  <a:srgbClr val="FF0000"/>
                </a:solidFill>
                <a:latin typeface="Arial" charset="0"/>
              </a:rPr>
              <a:t>(3)</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(victim=B)</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A</a:t>
            </a:r>
            <a:r>
              <a:rPr lang="en-US" sz="3200" b="0">
                <a:solidFill>
                  <a:schemeClr val="tx1"/>
                </a:solidFill>
                <a:latin typeface="Arial" charset="0"/>
              </a:rPr>
              <a:t>(victim=A)</a:t>
            </a:r>
          </a:p>
        </p:txBody>
      </p:sp>
      <p:sp>
        <p:nvSpPr>
          <p:cNvPr id="161799" name="Rectangle 6"/>
          <p:cNvSpPr>
            <a:spLocks noChangeArrowheads="1"/>
          </p:cNvSpPr>
          <p:nvPr/>
        </p:nvSpPr>
        <p:spPr bwMode="auto">
          <a:xfrm>
            <a:off x="476250" y="3560763"/>
            <a:ext cx="68087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(2)</a:t>
            </a:r>
            <a:r>
              <a:rPr lang="en-US" sz="3200" b="0">
                <a:solidFill>
                  <a:schemeClr val="tx1"/>
                </a:solidFill>
                <a:latin typeface="Arial" charset="0"/>
              </a:rPr>
              <a:t> write</a:t>
            </a:r>
            <a:r>
              <a:rPr lang="en-US" sz="3200" b="0" baseline="-25000">
                <a:solidFill>
                  <a:schemeClr val="tx1"/>
                </a:solidFill>
                <a:latin typeface="Arial" charset="0"/>
              </a:rPr>
              <a:t>A</a:t>
            </a:r>
            <a:r>
              <a:rPr lang="en-US" sz="3200" b="0">
                <a:solidFill>
                  <a:schemeClr val="tx1"/>
                </a:solidFill>
                <a:latin typeface="Arial" charset="0"/>
              </a:rPr>
              <a:t>(victim=A)</a:t>
            </a:r>
            <a:r>
              <a:rPr lang="en-US" sz="3200" b="0">
                <a:solidFill>
                  <a:schemeClr val="tx1"/>
                </a:solidFill>
                <a:latin typeface="Arial" charset="0"/>
                <a:sym typeface="Wingdings" charset="0"/>
              </a:rPr>
              <a:t></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(flag[B])</a:t>
            </a:r>
          </a:p>
          <a:p>
            <a:pPr eaLnBrk="0" hangingPunct="0"/>
            <a:r>
              <a:rPr lang="en-US" sz="3200" b="0">
                <a:solidFill>
                  <a:schemeClr val="tx1"/>
                </a:solidFill>
                <a:latin typeface="Arial" charset="0"/>
              </a:rPr>
              <a:t>    </a:t>
            </a:r>
            <a:r>
              <a:rPr lang="en-US" sz="3200" b="0">
                <a:solidFill>
                  <a:schemeClr val="tx1"/>
                </a:solidFill>
                <a:latin typeface="Arial" charset="0"/>
                <a:sym typeface="Wingdings" charset="0"/>
              </a:rPr>
              <a:t> </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(victim)</a:t>
            </a: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Footer Placeholder 2"/>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63842"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F3450A0E-F9D9-F34C-BF5A-CCA5EA8424B3}" type="slidenum">
              <a:rPr lang="ar-SA" sz="1400" b="0">
                <a:solidFill>
                  <a:schemeClr val="tx1"/>
                </a:solidFill>
                <a:latin typeface="Arial" charset="0"/>
                <a:cs typeface="Arial" charset="0"/>
              </a:rPr>
              <a:pPr algn="r"/>
              <a:t>76</a:t>
            </a:fld>
            <a:endParaRPr lang="en-US" sz="1400" b="0">
              <a:solidFill>
                <a:schemeClr val="tx1"/>
              </a:solidFill>
              <a:latin typeface="Arial" charset="0"/>
              <a:cs typeface="Arial" charset="0"/>
            </a:endParaRPr>
          </a:p>
        </p:txBody>
      </p:sp>
      <p:pic>
        <p:nvPicPr>
          <p:cNvPr id="16384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4" name="Rectangle 3"/>
          <p:cNvSpPr>
            <a:spLocks noGrp="1" noChangeArrowheads="1"/>
          </p:cNvSpPr>
          <p:nvPr>
            <p:ph type="title" idx="4294967295"/>
          </p:nvPr>
        </p:nvSpPr>
        <p:spPr/>
        <p:txBody>
          <a:bodyPr/>
          <a:lstStyle/>
          <a:p>
            <a:r>
              <a:rPr lang="en-US">
                <a:latin typeface="Arial" charset="0"/>
              </a:rPr>
              <a:t>Combining Observations</a:t>
            </a:r>
          </a:p>
        </p:txBody>
      </p:sp>
      <p:sp>
        <p:nvSpPr>
          <p:cNvPr id="163845" name="Rectangle 4"/>
          <p:cNvSpPr>
            <a:spLocks noChangeArrowheads="1"/>
          </p:cNvSpPr>
          <p:nvPr/>
        </p:nvSpPr>
        <p:spPr bwMode="auto">
          <a:xfrm>
            <a:off x="476250" y="2174875"/>
            <a:ext cx="7775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(1)</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(flag[B]=true)</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B</a:t>
            </a:r>
            <a:r>
              <a:rPr lang="en-US" sz="3200" b="0">
                <a:solidFill>
                  <a:schemeClr val="tx1"/>
                </a:solidFill>
                <a:latin typeface="Arial" charset="0"/>
              </a:rPr>
              <a:t>(victim=B)</a:t>
            </a:r>
          </a:p>
        </p:txBody>
      </p:sp>
      <p:sp>
        <p:nvSpPr>
          <p:cNvPr id="163846" name="Rectangle 5"/>
          <p:cNvSpPr>
            <a:spLocks noChangeArrowheads="1"/>
          </p:cNvSpPr>
          <p:nvPr/>
        </p:nvSpPr>
        <p:spPr bwMode="auto">
          <a:xfrm>
            <a:off x="476250" y="2886075"/>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0">
                <a:solidFill>
                  <a:srgbClr val="FF0000"/>
                </a:solidFill>
                <a:latin typeface="Arial" charset="0"/>
              </a:rPr>
              <a:t>(3)</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(victim=B)</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A</a:t>
            </a:r>
            <a:r>
              <a:rPr lang="en-US" sz="3200" b="0">
                <a:solidFill>
                  <a:schemeClr val="tx1"/>
                </a:solidFill>
                <a:latin typeface="Arial" charset="0"/>
              </a:rPr>
              <a:t>(victim=A)</a:t>
            </a:r>
          </a:p>
        </p:txBody>
      </p:sp>
      <p:sp>
        <p:nvSpPr>
          <p:cNvPr id="163847" name="Rectangle 6"/>
          <p:cNvSpPr>
            <a:spLocks noChangeArrowheads="1"/>
          </p:cNvSpPr>
          <p:nvPr/>
        </p:nvSpPr>
        <p:spPr bwMode="auto">
          <a:xfrm>
            <a:off x="476250" y="3560763"/>
            <a:ext cx="68087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(2)</a:t>
            </a:r>
            <a:r>
              <a:rPr lang="en-US" sz="3200" b="0">
                <a:solidFill>
                  <a:schemeClr val="tx1"/>
                </a:solidFill>
                <a:latin typeface="Arial" charset="0"/>
              </a:rPr>
              <a:t> write</a:t>
            </a:r>
            <a:r>
              <a:rPr lang="en-US" sz="3200" b="0" baseline="-25000">
                <a:solidFill>
                  <a:schemeClr val="tx1"/>
                </a:solidFill>
                <a:latin typeface="Arial" charset="0"/>
              </a:rPr>
              <a:t>A</a:t>
            </a:r>
            <a:r>
              <a:rPr lang="en-US" sz="3200" b="0">
                <a:solidFill>
                  <a:schemeClr val="tx1"/>
                </a:solidFill>
                <a:latin typeface="Arial" charset="0"/>
              </a:rPr>
              <a:t>(victim=A)</a:t>
            </a:r>
            <a:r>
              <a:rPr lang="en-US" sz="3200" b="0">
                <a:solidFill>
                  <a:schemeClr val="tx1"/>
                </a:solidFill>
                <a:latin typeface="Arial" charset="0"/>
                <a:sym typeface="Wingdings" charset="0"/>
              </a:rPr>
              <a:t></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(flag[B])</a:t>
            </a:r>
          </a:p>
          <a:p>
            <a:pPr eaLnBrk="0" hangingPunct="0"/>
            <a:r>
              <a:rPr lang="en-US" sz="3200" b="0">
                <a:solidFill>
                  <a:schemeClr val="tx1"/>
                </a:solidFill>
                <a:latin typeface="Arial" charset="0"/>
              </a:rPr>
              <a:t>    </a:t>
            </a:r>
            <a:r>
              <a:rPr lang="en-US" sz="3200" b="0">
                <a:solidFill>
                  <a:schemeClr val="tx1"/>
                </a:solidFill>
                <a:latin typeface="Arial" charset="0"/>
                <a:sym typeface="Wingdings" charset="0"/>
              </a:rPr>
              <a:t> </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(victim)</a:t>
            </a:r>
          </a:p>
        </p:txBody>
      </p:sp>
      <p:sp>
        <p:nvSpPr>
          <p:cNvPr id="163848" name="Rectangle 8"/>
          <p:cNvSpPr>
            <a:spLocks noChangeArrowheads="1"/>
          </p:cNvSpPr>
          <p:nvPr/>
        </p:nvSpPr>
        <p:spPr bwMode="auto">
          <a:xfrm>
            <a:off x="4930775" y="2233613"/>
            <a:ext cx="3390900" cy="579437"/>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type="triangle" w="med" len="med"/>
              </a14:hiddenLine>
            </a:ext>
          </a:extLst>
        </p:spPr>
        <p:txBody>
          <a:bodyPr wrap="none" anchor="ctr"/>
          <a:lstStyle/>
          <a:p>
            <a:pPr eaLnBrk="0" hangingPunct="0"/>
            <a:endParaRPr lang="en-US" dirty="0">
              <a:latin typeface="Arial" pitchFamily="34" charset="0"/>
            </a:endParaRPr>
          </a:p>
        </p:txBody>
      </p:sp>
      <p:sp>
        <p:nvSpPr>
          <p:cNvPr id="163849" name="Rectangle 9"/>
          <p:cNvSpPr>
            <a:spLocks noChangeArrowheads="1"/>
          </p:cNvSpPr>
          <p:nvPr/>
        </p:nvSpPr>
        <p:spPr bwMode="auto">
          <a:xfrm>
            <a:off x="4411663" y="2965450"/>
            <a:ext cx="3390900" cy="5778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type="triangle" w="med" len="med"/>
              </a14:hiddenLine>
            </a:ext>
          </a:extLst>
        </p:spPr>
        <p:txBody>
          <a:bodyPr wrap="none" anchor="ctr"/>
          <a:lstStyle/>
          <a:p>
            <a:pPr eaLnBrk="0" hangingPunct="0"/>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Footer Placeholder 2"/>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65890"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55F1F605-F117-F143-BEDC-8AF4A77ED88A}" type="slidenum">
              <a:rPr lang="ar-SA" sz="1400" b="0">
                <a:solidFill>
                  <a:schemeClr val="tx1"/>
                </a:solidFill>
                <a:latin typeface="Arial" charset="0"/>
                <a:cs typeface="Arial" charset="0"/>
              </a:rPr>
              <a:pPr algn="r"/>
              <a:t>77</a:t>
            </a:fld>
            <a:endParaRPr lang="en-US" sz="1400" b="0">
              <a:solidFill>
                <a:schemeClr val="tx1"/>
              </a:solidFill>
              <a:latin typeface="Arial" charset="0"/>
              <a:cs typeface="Arial" charset="0"/>
            </a:endParaRPr>
          </a:p>
        </p:txBody>
      </p:sp>
      <p:pic>
        <p:nvPicPr>
          <p:cNvPr id="16589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2" name="Rectangle 3"/>
          <p:cNvSpPr>
            <a:spLocks noGrp="1" noChangeArrowheads="1"/>
          </p:cNvSpPr>
          <p:nvPr>
            <p:ph type="title" idx="4294967295"/>
          </p:nvPr>
        </p:nvSpPr>
        <p:spPr/>
        <p:txBody>
          <a:bodyPr/>
          <a:lstStyle/>
          <a:p>
            <a:r>
              <a:rPr lang="en-US">
                <a:latin typeface="Arial" charset="0"/>
              </a:rPr>
              <a:t>Combining Observations</a:t>
            </a:r>
          </a:p>
        </p:txBody>
      </p:sp>
      <p:sp>
        <p:nvSpPr>
          <p:cNvPr id="165893" name="Rectangle 4"/>
          <p:cNvSpPr>
            <a:spLocks noChangeArrowheads="1"/>
          </p:cNvSpPr>
          <p:nvPr/>
        </p:nvSpPr>
        <p:spPr bwMode="auto">
          <a:xfrm>
            <a:off x="476250" y="2174875"/>
            <a:ext cx="7775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(1)</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(flag[B]=true)</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B</a:t>
            </a:r>
            <a:r>
              <a:rPr lang="en-US" sz="3200" b="0">
                <a:solidFill>
                  <a:schemeClr val="tx1"/>
                </a:solidFill>
                <a:latin typeface="Arial" charset="0"/>
              </a:rPr>
              <a:t>(victim=B)</a:t>
            </a:r>
          </a:p>
        </p:txBody>
      </p:sp>
      <p:sp>
        <p:nvSpPr>
          <p:cNvPr id="165894" name="Rectangle 5"/>
          <p:cNvSpPr>
            <a:spLocks noChangeArrowheads="1"/>
          </p:cNvSpPr>
          <p:nvPr/>
        </p:nvSpPr>
        <p:spPr bwMode="auto">
          <a:xfrm>
            <a:off x="476250" y="2886075"/>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0">
                <a:solidFill>
                  <a:srgbClr val="FF0000"/>
                </a:solidFill>
                <a:latin typeface="Arial" charset="0"/>
              </a:rPr>
              <a:t>(3)</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(victim=B)</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A</a:t>
            </a:r>
            <a:r>
              <a:rPr lang="en-US" sz="3200" b="0">
                <a:solidFill>
                  <a:schemeClr val="tx1"/>
                </a:solidFill>
                <a:latin typeface="Arial" charset="0"/>
              </a:rPr>
              <a:t>(victim=A)</a:t>
            </a:r>
          </a:p>
        </p:txBody>
      </p:sp>
      <p:sp>
        <p:nvSpPr>
          <p:cNvPr id="165895" name="Rectangle 6"/>
          <p:cNvSpPr>
            <a:spLocks noChangeArrowheads="1"/>
          </p:cNvSpPr>
          <p:nvPr/>
        </p:nvSpPr>
        <p:spPr bwMode="auto">
          <a:xfrm>
            <a:off x="476250" y="3560763"/>
            <a:ext cx="68087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(2)</a:t>
            </a:r>
            <a:r>
              <a:rPr lang="en-US" sz="3200" b="0">
                <a:solidFill>
                  <a:schemeClr val="tx1"/>
                </a:solidFill>
                <a:latin typeface="Arial" charset="0"/>
              </a:rPr>
              <a:t> write</a:t>
            </a:r>
            <a:r>
              <a:rPr lang="en-US" sz="3200" b="0" baseline="-25000">
                <a:solidFill>
                  <a:schemeClr val="tx1"/>
                </a:solidFill>
                <a:latin typeface="Arial" charset="0"/>
              </a:rPr>
              <a:t>A</a:t>
            </a:r>
            <a:r>
              <a:rPr lang="en-US" sz="3200" b="0">
                <a:solidFill>
                  <a:schemeClr val="tx1"/>
                </a:solidFill>
                <a:latin typeface="Arial" charset="0"/>
              </a:rPr>
              <a:t>(victim=A)</a:t>
            </a:r>
            <a:r>
              <a:rPr lang="en-US" sz="3200" b="0">
                <a:solidFill>
                  <a:schemeClr val="tx1"/>
                </a:solidFill>
                <a:latin typeface="Arial" charset="0"/>
                <a:sym typeface="Wingdings" charset="0"/>
              </a:rPr>
              <a:t></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(flag[B])</a:t>
            </a:r>
          </a:p>
          <a:p>
            <a:pPr eaLnBrk="0" hangingPunct="0"/>
            <a:r>
              <a:rPr lang="en-US" sz="3200" b="0">
                <a:solidFill>
                  <a:schemeClr val="tx1"/>
                </a:solidFill>
                <a:latin typeface="Arial" charset="0"/>
              </a:rPr>
              <a:t>    </a:t>
            </a:r>
            <a:r>
              <a:rPr lang="en-US" sz="3200" b="0">
                <a:solidFill>
                  <a:schemeClr val="tx1"/>
                </a:solidFill>
                <a:latin typeface="Arial" charset="0"/>
                <a:sym typeface="Wingdings" charset="0"/>
              </a:rPr>
              <a:t> </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(victim)</a:t>
            </a:r>
          </a:p>
        </p:txBody>
      </p:sp>
      <p:sp>
        <p:nvSpPr>
          <p:cNvPr id="165896" name="AutoShape 12"/>
          <p:cNvSpPr>
            <a:spLocks noChangeArrowheads="1"/>
          </p:cNvSpPr>
          <p:nvPr/>
        </p:nvSpPr>
        <p:spPr bwMode="auto">
          <a:xfrm>
            <a:off x="4281488" y="3527425"/>
            <a:ext cx="3338512" cy="646113"/>
          </a:xfrm>
          <a:prstGeom prst="wedgeRoundRectCallout">
            <a:avLst>
              <a:gd name="adj1" fmla="val -44477"/>
              <a:gd name="adj2" fmla="val 225009"/>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hangingPunct="0"/>
            <a:endParaRPr lang="en-US" sz="3200" b="0">
              <a:latin typeface="Arial" charset="0"/>
            </a:endParaRPr>
          </a:p>
        </p:txBody>
      </p:sp>
      <p:sp>
        <p:nvSpPr>
          <p:cNvPr id="165897" name="Text Box 13"/>
          <p:cNvSpPr txBox="1">
            <a:spLocks noChangeArrowheads="1"/>
          </p:cNvSpPr>
          <p:nvPr/>
        </p:nvSpPr>
        <p:spPr bwMode="auto">
          <a:xfrm>
            <a:off x="1843088" y="5321300"/>
            <a:ext cx="73009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b="0">
                <a:solidFill>
                  <a:schemeClr val="tx1"/>
                </a:solidFill>
                <a:latin typeface="Arial" charset="0"/>
              </a:rPr>
              <a:t>A</a:t>
            </a:r>
            <a:r>
              <a:rPr lang="en-US" sz="2800" b="0">
                <a:latin typeface="Arial" charset="0"/>
              </a:rPr>
              <a:t> read </a:t>
            </a:r>
            <a:r>
              <a:rPr lang="en-US" sz="2800" b="0">
                <a:solidFill>
                  <a:schemeClr val="tx1"/>
                </a:solidFill>
                <a:latin typeface="Arial" charset="0"/>
              </a:rPr>
              <a:t>flag[B] == true </a:t>
            </a:r>
            <a:r>
              <a:rPr lang="en-US" sz="2800" b="0">
                <a:latin typeface="Arial" charset="0"/>
              </a:rPr>
              <a:t>and </a:t>
            </a:r>
            <a:r>
              <a:rPr lang="en-US" sz="2800" b="0">
                <a:solidFill>
                  <a:schemeClr val="tx1"/>
                </a:solidFill>
                <a:latin typeface="Arial" charset="0"/>
              </a:rPr>
              <a:t>victim == A</a:t>
            </a:r>
            <a:r>
              <a:rPr lang="en-US" sz="2800" b="0">
                <a:latin typeface="Arial" charset="0"/>
              </a:rPr>
              <a:t>, so it could not have entered the CS  (</a:t>
            </a:r>
            <a:r>
              <a:rPr lang="en-US" sz="2800">
                <a:latin typeface="Arial" charset="0"/>
              </a:rPr>
              <a:t>QED)</a:t>
            </a:r>
          </a:p>
        </p:txBody>
      </p:sp>
      <p:sp>
        <p:nvSpPr>
          <p:cNvPr id="165898" name="AutoShape 12"/>
          <p:cNvSpPr>
            <a:spLocks noChangeArrowheads="1"/>
          </p:cNvSpPr>
          <p:nvPr/>
        </p:nvSpPr>
        <p:spPr bwMode="auto">
          <a:xfrm>
            <a:off x="1001713" y="4056063"/>
            <a:ext cx="3251200" cy="647700"/>
          </a:xfrm>
          <a:prstGeom prst="wedgeRoundRectCallout">
            <a:avLst>
              <a:gd name="adj1" fmla="val -1662"/>
              <a:gd name="adj2" fmla="val 13947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hangingPunct="0"/>
            <a:endParaRPr lang="en-US" sz="3200" b="0">
              <a:latin typeface="Arial" charset="0"/>
            </a:endParaRPr>
          </a:p>
        </p:txBody>
      </p:sp>
      <p:sp>
        <p:nvSpPr>
          <p:cNvPr id="165899" name="Rectangle 12"/>
          <p:cNvSpPr>
            <a:spLocks noChangeArrowheads="1"/>
          </p:cNvSpPr>
          <p:nvPr/>
        </p:nvSpPr>
        <p:spPr bwMode="auto">
          <a:xfrm>
            <a:off x="4930775" y="2233613"/>
            <a:ext cx="3390900" cy="579437"/>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type="triangle" w="med" len="med"/>
              </a14:hiddenLine>
            </a:ext>
          </a:extLst>
        </p:spPr>
        <p:txBody>
          <a:bodyPr wrap="none" anchor="ctr"/>
          <a:lstStyle/>
          <a:p>
            <a:pPr eaLnBrk="0" hangingPunct="0"/>
            <a:endParaRPr lang="en-US" dirty="0">
              <a:latin typeface="Arial" pitchFamily="34" charset="0"/>
            </a:endParaRPr>
          </a:p>
        </p:txBody>
      </p:sp>
      <p:sp>
        <p:nvSpPr>
          <p:cNvPr id="165900" name="Rectangle 14"/>
          <p:cNvSpPr>
            <a:spLocks noChangeArrowheads="1"/>
          </p:cNvSpPr>
          <p:nvPr/>
        </p:nvSpPr>
        <p:spPr bwMode="auto">
          <a:xfrm>
            <a:off x="4411663" y="2906713"/>
            <a:ext cx="3390900" cy="579437"/>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type="triangle" w="med" len="med"/>
              </a14:hiddenLine>
            </a:ext>
          </a:extLst>
        </p:spPr>
        <p:txBody>
          <a:bodyPr wrap="none" anchor="ctr"/>
          <a:lstStyle/>
          <a:p>
            <a:pPr eaLnBrk="0" hangingPunct="0"/>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6793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CFD65E16-90B3-784E-B037-A20EB89BE7B0}" type="slidenum">
              <a:rPr lang="ar-SA" sz="1400" b="0">
                <a:solidFill>
                  <a:schemeClr val="tx1"/>
                </a:solidFill>
                <a:latin typeface="Arial" charset="0"/>
                <a:cs typeface="Arial" charset="0"/>
              </a:rPr>
              <a:pPr algn="r"/>
              <a:t>78</a:t>
            </a:fld>
            <a:endParaRPr lang="en-US" sz="1400" b="0">
              <a:solidFill>
                <a:schemeClr val="tx1"/>
              </a:solidFill>
              <a:latin typeface="Arial" charset="0"/>
              <a:cs typeface="Arial" charset="0"/>
            </a:endParaRPr>
          </a:p>
        </p:txBody>
      </p:sp>
      <p:pic>
        <p:nvPicPr>
          <p:cNvPr id="167939"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40" name="Rectangle 2"/>
          <p:cNvSpPr>
            <a:spLocks noGrp="1" noChangeArrowheads="1"/>
          </p:cNvSpPr>
          <p:nvPr>
            <p:ph type="title" idx="4294967295"/>
          </p:nvPr>
        </p:nvSpPr>
        <p:spPr>
          <a:xfrm>
            <a:off x="655638" y="500063"/>
            <a:ext cx="7772400" cy="1143000"/>
          </a:xfrm>
        </p:spPr>
        <p:txBody>
          <a:bodyPr/>
          <a:lstStyle/>
          <a:p>
            <a:r>
              <a:rPr lang="en-US">
                <a:latin typeface="Arial" charset="0"/>
              </a:rPr>
              <a:t>Deadlock Free</a:t>
            </a:r>
          </a:p>
        </p:txBody>
      </p:sp>
      <p:sp>
        <p:nvSpPr>
          <p:cNvPr id="167941" name="Rectangle 3"/>
          <p:cNvSpPr>
            <a:spLocks noGrp="1" noChangeArrowheads="1"/>
          </p:cNvSpPr>
          <p:nvPr>
            <p:ph type="body" idx="4294967295"/>
          </p:nvPr>
        </p:nvSpPr>
        <p:spPr>
          <a:xfrm>
            <a:off x="685800" y="3103563"/>
            <a:ext cx="7772400" cy="2243137"/>
          </a:xfrm>
        </p:spPr>
        <p:txBody>
          <a:bodyPr/>
          <a:lstStyle/>
          <a:p>
            <a:pPr>
              <a:lnSpc>
                <a:spcPct val="90000"/>
              </a:lnSpc>
            </a:pPr>
            <a:r>
              <a:rPr lang="en-US" sz="2800" dirty="0">
                <a:latin typeface="Arial" charset="0"/>
              </a:rPr>
              <a:t>Thread blocked </a:t>
            </a:r>
          </a:p>
          <a:p>
            <a:pPr lvl="1">
              <a:lnSpc>
                <a:spcPct val="90000"/>
              </a:lnSpc>
            </a:pPr>
            <a:r>
              <a:rPr lang="en-US" sz="2400" dirty="0">
                <a:latin typeface="Arial" charset="0"/>
                <a:cs typeface="Arial" charset="0"/>
              </a:rPr>
              <a:t>only at </a:t>
            </a:r>
            <a:r>
              <a:rPr lang="en-US" sz="2400" b="1" dirty="0">
                <a:solidFill>
                  <a:schemeClr val="tx1"/>
                </a:solidFill>
                <a:latin typeface="Courier New" charset="0"/>
                <a:cs typeface="Arial" charset="0"/>
              </a:rPr>
              <a:t>while</a:t>
            </a:r>
            <a:r>
              <a:rPr lang="en-US" sz="2400" dirty="0">
                <a:latin typeface="Arial" charset="0"/>
                <a:cs typeface="Arial" charset="0"/>
              </a:rPr>
              <a:t> loop</a:t>
            </a:r>
          </a:p>
          <a:p>
            <a:pPr lvl="1">
              <a:lnSpc>
                <a:spcPct val="90000"/>
              </a:lnSpc>
            </a:pPr>
            <a:r>
              <a:rPr lang="en-US" sz="2400" dirty="0">
                <a:latin typeface="Arial" charset="0"/>
                <a:cs typeface="Arial" charset="0"/>
              </a:rPr>
              <a:t>only if </a:t>
            </a:r>
            <a:r>
              <a:rPr lang="en-US" sz="2400" dirty="0" smtClean="0">
                <a:latin typeface="Arial" charset="0"/>
                <a:cs typeface="Arial" charset="0"/>
              </a:rPr>
              <a:t>other</a:t>
            </a:r>
            <a:r>
              <a:rPr lang="fr-FR" altLang="ja-JP" sz="2400" dirty="0" smtClean="0">
                <a:latin typeface="Arial" charset="0"/>
                <a:cs typeface="Arial" charset="0"/>
              </a:rPr>
              <a:t>'</a:t>
            </a:r>
            <a:r>
              <a:rPr lang="en-US" altLang="ja-JP" sz="2400" dirty="0" smtClean="0">
                <a:latin typeface="Arial" charset="0"/>
                <a:cs typeface="Arial" charset="0"/>
              </a:rPr>
              <a:t>s </a:t>
            </a:r>
            <a:r>
              <a:rPr lang="en-US" altLang="ja-JP" sz="2400" dirty="0">
                <a:latin typeface="Arial" charset="0"/>
                <a:cs typeface="Arial" charset="0"/>
              </a:rPr>
              <a:t>flag is </a:t>
            </a:r>
            <a:r>
              <a:rPr lang="en-US" altLang="ja-JP" sz="2400" dirty="0">
                <a:solidFill>
                  <a:schemeClr val="tx1"/>
                </a:solidFill>
                <a:latin typeface="Arial" charset="0"/>
                <a:cs typeface="Arial" charset="0"/>
              </a:rPr>
              <a:t>true</a:t>
            </a:r>
          </a:p>
          <a:p>
            <a:pPr lvl="1">
              <a:lnSpc>
                <a:spcPct val="90000"/>
              </a:lnSpc>
            </a:pPr>
            <a:r>
              <a:rPr lang="en-US" sz="2400" dirty="0">
                <a:latin typeface="Arial" charset="0"/>
                <a:cs typeface="Arial" charset="0"/>
              </a:rPr>
              <a:t>only if it is the </a:t>
            </a:r>
            <a:r>
              <a:rPr lang="en-US" sz="2400" dirty="0">
                <a:solidFill>
                  <a:schemeClr val="tx1"/>
                </a:solidFill>
                <a:latin typeface="Arial" charset="0"/>
                <a:cs typeface="Arial" charset="0"/>
              </a:rPr>
              <a:t>victim</a:t>
            </a:r>
          </a:p>
          <a:p>
            <a:pPr>
              <a:lnSpc>
                <a:spcPct val="90000"/>
              </a:lnSpc>
            </a:pPr>
            <a:r>
              <a:rPr lang="en-US" sz="2800" dirty="0">
                <a:latin typeface="Arial" charset="0"/>
              </a:rPr>
              <a:t>Solo: </a:t>
            </a:r>
            <a:r>
              <a:rPr lang="en-US" sz="2800" dirty="0" smtClean="0">
                <a:latin typeface="Arial" charset="0"/>
              </a:rPr>
              <a:t>other</a:t>
            </a:r>
            <a:r>
              <a:rPr lang="fr-FR" altLang="ja-JP" sz="2800" dirty="0" smtClean="0">
                <a:latin typeface="Arial" charset="0"/>
              </a:rPr>
              <a:t>'</a:t>
            </a:r>
            <a:r>
              <a:rPr lang="en-US" altLang="ja-JP" sz="2800" dirty="0" smtClean="0">
                <a:latin typeface="Arial" charset="0"/>
              </a:rPr>
              <a:t>s </a:t>
            </a:r>
            <a:r>
              <a:rPr lang="en-US" altLang="ja-JP" sz="2800" dirty="0">
                <a:latin typeface="Arial" charset="0"/>
              </a:rPr>
              <a:t>flag is </a:t>
            </a:r>
            <a:r>
              <a:rPr lang="en-US" altLang="ja-JP" sz="2800" dirty="0">
                <a:solidFill>
                  <a:schemeClr val="tx1"/>
                </a:solidFill>
                <a:latin typeface="Arial" charset="0"/>
              </a:rPr>
              <a:t>false</a:t>
            </a:r>
            <a:endParaRPr lang="en-US" altLang="ja-JP" sz="2800" b="1" dirty="0">
              <a:solidFill>
                <a:schemeClr val="tx1"/>
              </a:solidFill>
              <a:latin typeface="Arial" charset="0"/>
            </a:endParaRPr>
          </a:p>
          <a:p>
            <a:pPr>
              <a:lnSpc>
                <a:spcPct val="90000"/>
              </a:lnSpc>
            </a:pPr>
            <a:r>
              <a:rPr lang="en-US" sz="2800" dirty="0">
                <a:latin typeface="Arial" charset="0"/>
              </a:rPr>
              <a:t>Both: one or the other not the victim</a:t>
            </a:r>
          </a:p>
        </p:txBody>
      </p:sp>
      <p:sp>
        <p:nvSpPr>
          <p:cNvPr id="167942" name="Rectangle 4"/>
          <p:cNvSpPr>
            <a:spLocks noChangeArrowheads="1"/>
          </p:cNvSpPr>
          <p:nvPr/>
        </p:nvSpPr>
        <p:spPr bwMode="auto">
          <a:xfrm>
            <a:off x="1487488" y="1800225"/>
            <a:ext cx="5930900" cy="969963"/>
          </a:xfrm>
          <a:prstGeom prst="rect">
            <a:avLst/>
          </a:prstGeom>
          <a:solidFill>
            <a:srgbClr val="FFFFCC"/>
          </a:solidFill>
          <a:ln w="9525">
            <a:solidFill>
              <a:srgbClr val="FFFF99"/>
            </a:solidFill>
            <a:miter lim="800000"/>
            <a:headEnd/>
            <a:tailEnd/>
          </a:ln>
        </p:spPr>
        <p:txBody>
          <a:bodyPr>
            <a:spAutoFit/>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2000">
                <a:solidFill>
                  <a:schemeClr val="bg2"/>
                </a:solidFill>
                <a:latin typeface="Courier New" charset="0"/>
                <a:cs typeface="Courier New" charset="0"/>
              </a:rPr>
              <a:t>  …</a:t>
            </a:r>
          </a:p>
          <a:p>
            <a:pPr marL="231775" indent="-231775" eaLnBrk="0" hangingPunct="0">
              <a:lnSpc>
                <a:spcPct val="80000"/>
              </a:lnSpc>
              <a:spcBef>
                <a:spcPct val="20000"/>
              </a:spcBef>
            </a:pPr>
            <a:r>
              <a:rPr lang="en-US" sz="2000">
                <a:solidFill>
                  <a:srgbClr val="000000"/>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rgbClr val="000000"/>
                </a:solidFill>
                <a:latin typeface="Courier New" charset="0"/>
                <a:cs typeface="Courier New" charset="0"/>
              </a:rPr>
              <a:t> </a:t>
            </a:r>
            <a:r>
              <a:rPr lang="en-US" sz="2000">
                <a:latin typeface="Courier New" charset="0"/>
                <a:cs typeface="Courier New" charset="0"/>
              </a:rPr>
              <a:t>(flag[j] &amp;&amp; victim == i) {};</a:t>
            </a:r>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Footer Placeholder 4"/>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69986"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9AEF3773-AC08-0243-AD32-02EB918D5020}" type="slidenum">
              <a:rPr lang="ar-SA" sz="1400" b="0">
                <a:solidFill>
                  <a:schemeClr val="tx1"/>
                </a:solidFill>
                <a:latin typeface="Arial" charset="0"/>
                <a:cs typeface="Arial" charset="0"/>
              </a:rPr>
              <a:pPr algn="r"/>
              <a:t>79</a:t>
            </a:fld>
            <a:endParaRPr lang="en-US" sz="1400" b="0">
              <a:solidFill>
                <a:schemeClr val="tx1"/>
              </a:solidFill>
              <a:latin typeface="Arial" charset="0"/>
              <a:cs typeface="Arial" charset="0"/>
            </a:endParaRPr>
          </a:p>
        </p:txBody>
      </p:sp>
      <p:pic>
        <p:nvPicPr>
          <p:cNvPr id="169987" name="Picture 9"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88" name="Rectangle 3"/>
          <p:cNvSpPr>
            <a:spLocks noGrp="1" noChangeArrowheads="1"/>
          </p:cNvSpPr>
          <p:nvPr>
            <p:ph type="title" idx="4294967295"/>
          </p:nvPr>
        </p:nvSpPr>
        <p:spPr/>
        <p:txBody>
          <a:bodyPr/>
          <a:lstStyle/>
          <a:p>
            <a:r>
              <a:rPr lang="en-US">
                <a:latin typeface="Arial" charset="0"/>
              </a:rPr>
              <a:t>Starvation Free</a:t>
            </a:r>
          </a:p>
        </p:txBody>
      </p:sp>
      <p:sp>
        <p:nvSpPr>
          <p:cNvPr id="169989" name="Rectangle 4"/>
          <p:cNvSpPr>
            <a:spLocks noGrp="1" noChangeArrowheads="1"/>
          </p:cNvSpPr>
          <p:nvPr>
            <p:ph type="body" sz="half" idx="4294967295"/>
          </p:nvPr>
        </p:nvSpPr>
        <p:spPr>
          <a:xfrm>
            <a:off x="546100" y="1941513"/>
            <a:ext cx="3810000" cy="4114800"/>
          </a:xfrm>
        </p:spPr>
        <p:txBody>
          <a:bodyPr/>
          <a:lstStyle/>
          <a:p>
            <a:pPr>
              <a:lnSpc>
                <a:spcPct val="90000"/>
              </a:lnSpc>
              <a:buFontTx/>
              <a:buNone/>
            </a:pPr>
            <a:endParaRPr lang="en-US" sz="2000" b="1">
              <a:solidFill>
                <a:schemeClr val="tx1"/>
              </a:solidFill>
              <a:latin typeface="Courier New" charset="0"/>
            </a:endParaRPr>
          </a:p>
          <a:p>
            <a:pPr>
              <a:lnSpc>
                <a:spcPct val="90000"/>
              </a:lnSpc>
            </a:pPr>
            <a:r>
              <a:rPr lang="en-US" sz="2800">
                <a:latin typeface="Arial" charset="0"/>
              </a:rPr>
              <a:t>Thread </a:t>
            </a:r>
            <a:r>
              <a:rPr lang="en-US" sz="2400" b="1">
                <a:solidFill>
                  <a:schemeClr val="tx1"/>
                </a:solidFill>
                <a:latin typeface="Courier New" charset="0"/>
              </a:rPr>
              <a:t>i</a:t>
            </a:r>
            <a:r>
              <a:rPr lang="en-US" sz="2800">
                <a:latin typeface="Arial" charset="0"/>
              </a:rPr>
              <a:t> blocked only if </a:t>
            </a:r>
            <a:r>
              <a:rPr lang="en-US" sz="2400" b="1">
                <a:solidFill>
                  <a:schemeClr val="tx1"/>
                </a:solidFill>
                <a:latin typeface="Courier New" charset="0"/>
              </a:rPr>
              <a:t>j</a:t>
            </a:r>
            <a:r>
              <a:rPr lang="en-US" sz="2800">
                <a:latin typeface="Arial" charset="0"/>
              </a:rPr>
              <a:t> repeatedly re-enters so that </a:t>
            </a:r>
            <a:r>
              <a:rPr lang="en-US" sz="2000" b="1">
                <a:solidFill>
                  <a:schemeClr val="tx1"/>
                </a:solidFill>
                <a:latin typeface="Courier New" charset="0"/>
                <a:cs typeface="Courier New" charset="0"/>
              </a:rPr>
              <a:t>flag[j] ==</a:t>
            </a:r>
            <a:r>
              <a:rPr lang="en-US" sz="2000" b="1">
                <a:solidFill>
                  <a:srgbClr val="000000"/>
                </a:solidFill>
                <a:latin typeface="Courier New" charset="0"/>
                <a:cs typeface="Courier New" charset="0"/>
              </a:rPr>
              <a:t> </a:t>
            </a:r>
            <a:r>
              <a:rPr lang="en-US" sz="2000" b="1">
                <a:solidFill>
                  <a:schemeClr val="tx1"/>
                </a:solidFill>
                <a:latin typeface="Courier New" charset="0"/>
                <a:cs typeface="Courier New" charset="0"/>
              </a:rPr>
              <a:t>true</a:t>
            </a:r>
            <a:r>
              <a:rPr lang="en-US" sz="4000">
                <a:latin typeface="Arial" charset="0"/>
              </a:rPr>
              <a:t> </a:t>
            </a:r>
            <a:r>
              <a:rPr lang="en-US" sz="2800">
                <a:solidFill>
                  <a:schemeClr val="accent2"/>
                </a:solidFill>
                <a:latin typeface="Arial" charset="0"/>
              </a:rPr>
              <a:t>and</a:t>
            </a:r>
            <a:r>
              <a:rPr lang="en-US" sz="2000">
                <a:solidFill>
                  <a:srgbClr val="FFC000"/>
                </a:solidFill>
                <a:latin typeface="Courier New" charset="0"/>
              </a:rPr>
              <a:t> </a:t>
            </a:r>
            <a:r>
              <a:rPr lang="en-US" sz="2000" b="1">
                <a:solidFill>
                  <a:schemeClr val="tx1"/>
                </a:solidFill>
                <a:latin typeface="Courier New" charset="0"/>
              </a:rPr>
              <a:t>victim == i</a:t>
            </a:r>
          </a:p>
          <a:p>
            <a:pPr>
              <a:lnSpc>
                <a:spcPct val="90000"/>
              </a:lnSpc>
            </a:pPr>
            <a:r>
              <a:rPr lang="en-US" sz="2800">
                <a:latin typeface="Arial" charset="0"/>
              </a:rPr>
              <a:t>When </a:t>
            </a:r>
            <a:r>
              <a:rPr lang="en-US" sz="2000" b="1">
                <a:solidFill>
                  <a:schemeClr val="tx1"/>
                </a:solidFill>
                <a:latin typeface="Courier New" charset="0"/>
              </a:rPr>
              <a:t>j</a:t>
            </a:r>
            <a:r>
              <a:rPr lang="en-US" sz="2800">
                <a:latin typeface="Arial" charset="0"/>
              </a:rPr>
              <a:t> re-enters</a:t>
            </a:r>
          </a:p>
          <a:p>
            <a:pPr lvl="1">
              <a:lnSpc>
                <a:spcPct val="90000"/>
              </a:lnSpc>
            </a:pPr>
            <a:r>
              <a:rPr lang="en-US" sz="2400">
                <a:latin typeface="Arial" charset="0"/>
                <a:cs typeface="Arial" charset="0"/>
              </a:rPr>
              <a:t>it sets </a:t>
            </a:r>
            <a:r>
              <a:rPr lang="en-US" sz="2000" b="1">
                <a:solidFill>
                  <a:schemeClr val="tx1"/>
                </a:solidFill>
                <a:latin typeface="Courier New" charset="0"/>
                <a:cs typeface="Arial" charset="0"/>
              </a:rPr>
              <a:t>victim</a:t>
            </a:r>
            <a:r>
              <a:rPr lang="en-US" sz="2400">
                <a:latin typeface="Arial" charset="0"/>
                <a:cs typeface="Arial" charset="0"/>
              </a:rPr>
              <a:t> to </a:t>
            </a:r>
            <a:r>
              <a:rPr lang="en-US" sz="2400" b="1">
                <a:solidFill>
                  <a:schemeClr val="tx1"/>
                </a:solidFill>
                <a:latin typeface="Courier New" charset="0"/>
                <a:cs typeface="Arial" charset="0"/>
              </a:rPr>
              <a:t>j</a:t>
            </a:r>
            <a:r>
              <a:rPr lang="en-US" sz="2400">
                <a:latin typeface="Arial" charset="0"/>
                <a:cs typeface="Arial" charset="0"/>
              </a:rPr>
              <a:t>.</a:t>
            </a:r>
          </a:p>
          <a:p>
            <a:pPr lvl="1">
              <a:lnSpc>
                <a:spcPct val="90000"/>
              </a:lnSpc>
            </a:pPr>
            <a:r>
              <a:rPr lang="en-US" sz="2400">
                <a:latin typeface="Arial" charset="0"/>
                <a:cs typeface="Arial" charset="0"/>
              </a:rPr>
              <a:t>So </a:t>
            </a:r>
            <a:r>
              <a:rPr lang="en-US" sz="2400" b="1">
                <a:solidFill>
                  <a:schemeClr val="tx1"/>
                </a:solidFill>
                <a:latin typeface="Courier New" charset="0"/>
                <a:cs typeface="Arial" charset="0"/>
              </a:rPr>
              <a:t>i</a:t>
            </a:r>
            <a:r>
              <a:rPr lang="en-US" sz="2400">
                <a:latin typeface="Arial" charset="0"/>
                <a:cs typeface="Arial" charset="0"/>
              </a:rPr>
              <a:t> gets in</a:t>
            </a:r>
          </a:p>
        </p:txBody>
      </p:sp>
      <p:sp>
        <p:nvSpPr>
          <p:cNvPr id="169990" name="Rectangle 8"/>
          <p:cNvSpPr>
            <a:spLocks noChangeArrowheads="1"/>
          </p:cNvSpPr>
          <p:nvPr/>
        </p:nvSpPr>
        <p:spPr bwMode="auto">
          <a:xfrm>
            <a:off x="4287838" y="2778125"/>
            <a:ext cx="4598987" cy="22431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31775" indent="-231775" eaLnBrk="0" hangingPunct="0">
              <a:lnSpc>
                <a:spcPct val="80000"/>
              </a:lnSpc>
              <a:spcBef>
                <a:spcPct val="20000"/>
              </a:spcBef>
            </a:pPr>
            <a:r>
              <a:rPr lang="en-US" sz="1600">
                <a:solidFill>
                  <a:schemeClr val="tx1"/>
                </a:solidFill>
                <a:latin typeface="Courier New" charset="0"/>
                <a:cs typeface="Courier New" charset="0"/>
              </a:rPr>
              <a:t>public void</a:t>
            </a:r>
            <a:r>
              <a:rPr lang="en-US" sz="1600">
                <a:solidFill>
                  <a:srgbClr val="000000"/>
                </a:solidFill>
                <a:latin typeface="Courier New" charset="0"/>
                <a:cs typeface="Courier New" charset="0"/>
              </a:rPr>
              <a:t> lock(</a:t>
            </a:r>
            <a:r>
              <a:rPr lang="en-US" sz="1600">
                <a:solidFill>
                  <a:schemeClr val="accent2"/>
                </a:solidFill>
                <a:latin typeface="Courier New" charset="0"/>
                <a:cs typeface="Courier New" charset="0"/>
              </a:rPr>
              <a:t>) {</a:t>
            </a:r>
          </a:p>
          <a:p>
            <a:pPr marL="231775" indent="-231775" eaLnBrk="0" hangingPunct="0">
              <a:lnSpc>
                <a:spcPct val="80000"/>
              </a:lnSpc>
              <a:spcBef>
                <a:spcPct val="20000"/>
              </a:spcBef>
            </a:pPr>
            <a:r>
              <a:rPr lang="en-US" sz="1600">
                <a:solidFill>
                  <a:schemeClr val="accent2"/>
                </a:solidFill>
                <a:latin typeface="Courier New" charset="0"/>
                <a:cs typeface="Courier New" charset="0"/>
              </a:rPr>
              <a:t>  flag[i] =</a:t>
            </a:r>
            <a:r>
              <a:rPr lang="en-US" sz="1600">
                <a:solidFill>
                  <a:srgbClr val="000000"/>
                </a:solidFill>
                <a:latin typeface="Courier New" charset="0"/>
                <a:cs typeface="Courier New" charset="0"/>
              </a:rPr>
              <a:t> </a:t>
            </a:r>
            <a:r>
              <a:rPr lang="en-US" sz="1600">
                <a:solidFill>
                  <a:schemeClr val="tx1"/>
                </a:solidFill>
                <a:latin typeface="Courier New" charset="0"/>
                <a:cs typeface="Courier New" charset="0"/>
              </a:rPr>
              <a:t>true</a:t>
            </a:r>
            <a:r>
              <a:rPr lang="en-US" sz="1600">
                <a:solidFill>
                  <a:srgbClr val="000000"/>
                </a:solidFill>
                <a:latin typeface="Courier New" charset="0"/>
                <a:cs typeface="Courier New" charset="0"/>
              </a:rPr>
              <a:t>;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victim    = i;</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000000"/>
                </a:solidFill>
                <a:latin typeface="Courier New" charset="0"/>
                <a:cs typeface="Courier New" charset="0"/>
              </a:rPr>
              <a:t>  </a:t>
            </a:r>
            <a:r>
              <a:rPr lang="en-US" sz="1600">
                <a:solidFill>
                  <a:schemeClr val="tx1"/>
                </a:solidFill>
                <a:latin typeface="Courier New" charset="0"/>
                <a:cs typeface="Courier New" charset="0"/>
              </a:rPr>
              <a:t>while</a:t>
            </a: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(flag[j] &amp;&amp; victim == i) {};</a:t>
            </a:r>
          </a:p>
          <a:p>
            <a:pPr marL="231775" indent="-231775" eaLnBrk="0" hangingPunct="0">
              <a:lnSpc>
                <a:spcPct val="80000"/>
              </a:lnSpc>
              <a:spcBef>
                <a:spcPct val="20000"/>
              </a:spcBef>
            </a:pPr>
            <a:r>
              <a:rPr lang="en-US" sz="1600">
                <a:solidFill>
                  <a:srgbClr val="000000"/>
                </a:solidFill>
                <a:latin typeface="Courier New" charset="0"/>
                <a:cs typeface="Courier New" charset="0"/>
              </a:rPr>
              <a:t>}</a:t>
            </a:r>
          </a:p>
          <a:p>
            <a:pPr marL="231775" indent="-231775" eaLnBrk="0" hangingPunct="0">
              <a:lnSpc>
                <a:spcPct val="80000"/>
              </a:lnSpc>
              <a:spcBef>
                <a:spcPct val="20000"/>
              </a:spcBef>
            </a:pPr>
            <a:endParaRPr lang="en-US" sz="1600">
              <a:solidFill>
                <a:srgbClr val="000000"/>
              </a:solidFill>
              <a:latin typeface="Courier New" charset="0"/>
              <a:cs typeface="Courier New" charset="0"/>
            </a:endParaRPr>
          </a:p>
          <a:p>
            <a:pPr marL="231775" indent="-231775" eaLnBrk="0" hangingPunct="0">
              <a:lnSpc>
                <a:spcPct val="80000"/>
              </a:lnSpc>
              <a:spcBef>
                <a:spcPct val="20000"/>
              </a:spcBef>
            </a:pPr>
            <a:r>
              <a:rPr lang="en-US" sz="1600">
                <a:solidFill>
                  <a:schemeClr val="tx1"/>
                </a:solidFill>
                <a:latin typeface="Courier New" charset="0"/>
                <a:cs typeface="Courier New" charset="0"/>
              </a:rPr>
              <a:t>public void</a:t>
            </a: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unlock() {</a:t>
            </a:r>
          </a:p>
          <a:p>
            <a:pPr marL="231775" indent="-231775" eaLnBrk="0" hangingPunct="0">
              <a:lnSpc>
                <a:spcPct val="80000"/>
              </a:lnSpc>
              <a:spcBef>
                <a:spcPct val="20000"/>
              </a:spcBef>
            </a:pP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flag[i] =</a:t>
            </a:r>
            <a:r>
              <a:rPr lang="en-US" sz="1600">
                <a:solidFill>
                  <a:srgbClr val="000000"/>
                </a:solidFill>
                <a:latin typeface="Courier New" charset="0"/>
                <a:cs typeface="Courier New" charset="0"/>
              </a:rPr>
              <a:t> </a:t>
            </a:r>
            <a:r>
              <a:rPr lang="en-US" sz="1600">
                <a:solidFill>
                  <a:schemeClr val="tx1"/>
                </a:solidFill>
                <a:latin typeface="Courier New" charset="0"/>
                <a:cs typeface="Courier New" charset="0"/>
              </a:rPr>
              <a:t>false</a:t>
            </a:r>
            <a:r>
              <a:rPr lang="en-US" sz="1600">
                <a:solidFill>
                  <a:srgbClr val="000000"/>
                </a:solidFill>
                <a:latin typeface="Courier New" charset="0"/>
                <a:cs typeface="Courier New" charset="0"/>
              </a:rPr>
              <a:t>;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chemeClr val="tx1"/>
                </a:solidFill>
                <a:latin typeface="Courier New" charset="0"/>
                <a:cs typeface="Courier New" charset="0"/>
              </a:rPr>
              <a:t>}</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4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5ED17B1-995B-4449-992C-877672F8631A}" type="slidenum">
              <a:rPr lang="ar-SA" sz="1400" b="0">
                <a:solidFill>
                  <a:schemeClr val="tx1"/>
                </a:solidFill>
                <a:latin typeface="Arial" charset="0"/>
                <a:cs typeface="Arial" charset="0"/>
              </a:rPr>
              <a:pPr/>
              <a:t>8</a:t>
            </a:fld>
            <a:endParaRPr lang="en-US" sz="1400" b="0">
              <a:solidFill>
                <a:schemeClr val="tx1"/>
              </a:solidFill>
              <a:latin typeface="Arial" charset="0"/>
              <a:cs typeface="Arial" charset="0"/>
            </a:endParaRPr>
          </a:p>
        </p:txBody>
      </p:sp>
      <p:pic>
        <p:nvPicPr>
          <p:cNvPr id="24579"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2"/>
          <p:cNvSpPr>
            <a:spLocks noGrp="1" noChangeArrowheads="1"/>
          </p:cNvSpPr>
          <p:nvPr>
            <p:ph type="title"/>
          </p:nvPr>
        </p:nvSpPr>
        <p:spPr/>
        <p:txBody>
          <a:bodyPr/>
          <a:lstStyle/>
          <a:p>
            <a:r>
              <a:rPr lang="en-US">
                <a:latin typeface="Arial" charset="0"/>
              </a:rPr>
              <a:t>Warning</a:t>
            </a:r>
          </a:p>
        </p:txBody>
      </p:sp>
      <p:sp>
        <p:nvSpPr>
          <p:cNvPr id="24581" name="Rectangle 3"/>
          <p:cNvSpPr>
            <a:spLocks noGrp="1" noChangeArrowheads="1"/>
          </p:cNvSpPr>
          <p:nvPr>
            <p:ph type="body" idx="1"/>
          </p:nvPr>
        </p:nvSpPr>
        <p:spPr/>
        <p:txBody>
          <a:bodyPr/>
          <a:lstStyle/>
          <a:p>
            <a:r>
              <a:rPr lang="en-US">
                <a:latin typeface="Arial" charset="0"/>
              </a:rPr>
              <a:t>You will never use these protocols</a:t>
            </a:r>
          </a:p>
          <a:p>
            <a:pPr lvl="1"/>
            <a:r>
              <a:rPr lang="en-US">
                <a:latin typeface="Arial" charset="0"/>
                <a:cs typeface="Arial" charset="0"/>
              </a:rPr>
              <a:t>Get over it</a:t>
            </a:r>
          </a:p>
          <a:p>
            <a:r>
              <a:rPr lang="en-US">
                <a:latin typeface="Arial" charset="0"/>
              </a:rPr>
              <a:t>You are advised to understand them</a:t>
            </a:r>
          </a:p>
          <a:p>
            <a:pPr lvl="1"/>
            <a:r>
              <a:rPr lang="en-US">
                <a:latin typeface="Arial" charset="0"/>
                <a:cs typeface="Arial" charset="0"/>
              </a:rPr>
              <a:t>The same issues show up everywhere</a:t>
            </a:r>
          </a:p>
          <a:p>
            <a:pPr lvl="1"/>
            <a:r>
              <a:rPr lang="en-US">
                <a:latin typeface="Arial" charset="0"/>
                <a:cs typeface="Arial" charset="0"/>
              </a:rPr>
              <a:t>Except hidden and more complex</a:t>
            </a: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720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78D1DF6-99B6-7643-93B9-4D4C6F930D24}" type="slidenum">
              <a:rPr lang="ar-SA" sz="1400" b="0">
                <a:solidFill>
                  <a:schemeClr val="tx1"/>
                </a:solidFill>
                <a:latin typeface="Arial" charset="0"/>
                <a:cs typeface="Arial" charset="0"/>
              </a:rPr>
              <a:pPr/>
              <a:t>80</a:t>
            </a:fld>
            <a:endParaRPr lang="en-US" sz="1400" b="0">
              <a:solidFill>
                <a:schemeClr val="tx1"/>
              </a:solidFill>
              <a:latin typeface="Arial" charset="0"/>
              <a:cs typeface="Arial" charset="0"/>
            </a:endParaRPr>
          </a:p>
        </p:txBody>
      </p:sp>
      <p:pic>
        <p:nvPicPr>
          <p:cNvPr id="172035" name="Picture 1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36" name="Rectangle 2"/>
          <p:cNvSpPr>
            <a:spLocks noGrp="1" noChangeArrowheads="1"/>
          </p:cNvSpPr>
          <p:nvPr>
            <p:ph type="title"/>
          </p:nvPr>
        </p:nvSpPr>
        <p:spPr/>
        <p:txBody>
          <a:bodyPr/>
          <a:lstStyle/>
          <a:p>
            <a:r>
              <a:rPr lang="en-US">
                <a:latin typeface="Arial" charset="0"/>
              </a:rPr>
              <a:t>The Filter Algorithm for</a:t>
            </a:r>
            <a:r>
              <a:rPr lang="en-US" i="1">
                <a:latin typeface="Arial" charset="0"/>
              </a:rPr>
              <a:t> n</a:t>
            </a:r>
            <a:r>
              <a:rPr lang="en-US">
                <a:latin typeface="Arial" charset="0"/>
              </a:rPr>
              <a:t> Threads</a:t>
            </a:r>
          </a:p>
        </p:txBody>
      </p:sp>
      <p:sp>
        <p:nvSpPr>
          <p:cNvPr id="172037" name="Rectangle 3"/>
          <p:cNvSpPr>
            <a:spLocks noGrp="1" noChangeArrowheads="1"/>
          </p:cNvSpPr>
          <p:nvPr>
            <p:ph type="body" idx="1"/>
          </p:nvPr>
        </p:nvSpPr>
        <p:spPr>
          <a:xfrm>
            <a:off x="685800" y="2032000"/>
            <a:ext cx="7772400" cy="4114800"/>
          </a:xfrm>
        </p:spPr>
        <p:txBody>
          <a:bodyPr/>
          <a:lstStyle/>
          <a:p>
            <a:pPr>
              <a:buFontTx/>
              <a:buNone/>
            </a:pPr>
            <a:r>
              <a:rPr lang="en-US" dirty="0">
                <a:latin typeface="Arial" charset="0"/>
              </a:rPr>
              <a:t>There are </a:t>
            </a:r>
            <a:r>
              <a:rPr lang="en-US" i="1" dirty="0">
                <a:solidFill>
                  <a:schemeClr val="tx1"/>
                </a:solidFill>
                <a:latin typeface="Arial" charset="0"/>
              </a:rPr>
              <a:t>n</a:t>
            </a:r>
            <a:r>
              <a:rPr lang="en-US" dirty="0">
                <a:solidFill>
                  <a:schemeClr val="tx1"/>
                </a:solidFill>
                <a:latin typeface="Arial" charset="0"/>
              </a:rPr>
              <a:t>-1</a:t>
            </a:r>
            <a:r>
              <a:rPr lang="en-US" dirty="0">
                <a:latin typeface="Arial" charset="0"/>
              </a:rPr>
              <a:t> </a:t>
            </a:r>
            <a:r>
              <a:rPr lang="ja-JP" altLang="en-US">
                <a:latin typeface="Arial" charset="0"/>
              </a:rPr>
              <a:t>“</a:t>
            </a:r>
            <a:r>
              <a:rPr lang="en-US" altLang="ja-JP" dirty="0">
                <a:latin typeface="Arial" charset="0"/>
              </a:rPr>
              <a:t>waiting rooms</a:t>
            </a:r>
            <a:r>
              <a:rPr lang="ja-JP" altLang="en-US">
                <a:latin typeface="Arial" charset="0"/>
              </a:rPr>
              <a:t>”</a:t>
            </a:r>
            <a:r>
              <a:rPr lang="en-US" altLang="ja-JP" dirty="0">
                <a:latin typeface="Arial" charset="0"/>
              </a:rPr>
              <a:t> called </a:t>
            </a:r>
            <a:r>
              <a:rPr lang="en-US" altLang="ja-JP" dirty="0">
                <a:solidFill>
                  <a:schemeClr val="tx1"/>
                </a:solidFill>
                <a:latin typeface="Arial" charset="0"/>
              </a:rPr>
              <a:t>levels</a:t>
            </a:r>
          </a:p>
          <a:p>
            <a:r>
              <a:rPr lang="en-US" dirty="0">
                <a:latin typeface="Arial" charset="0"/>
              </a:rPr>
              <a:t>At each level </a:t>
            </a:r>
          </a:p>
          <a:p>
            <a:pPr lvl="1"/>
            <a:r>
              <a:rPr lang="en-US" dirty="0">
                <a:latin typeface="Arial" charset="0"/>
                <a:cs typeface="Arial" charset="0"/>
              </a:rPr>
              <a:t>At least one enters level</a:t>
            </a:r>
          </a:p>
          <a:p>
            <a:pPr lvl="1"/>
            <a:r>
              <a:rPr lang="en-US" dirty="0">
                <a:latin typeface="Arial" charset="0"/>
                <a:cs typeface="Arial" charset="0"/>
              </a:rPr>
              <a:t>At least one blocked if </a:t>
            </a:r>
          </a:p>
          <a:p>
            <a:pPr lvl="1">
              <a:buFontTx/>
              <a:buNone/>
            </a:pPr>
            <a:r>
              <a:rPr lang="en-US" dirty="0">
                <a:latin typeface="Arial" charset="0"/>
                <a:cs typeface="Arial" charset="0"/>
              </a:rPr>
              <a:t>   many try</a:t>
            </a:r>
          </a:p>
          <a:p>
            <a:r>
              <a:rPr lang="en-US" dirty="0">
                <a:latin typeface="Arial" charset="0"/>
              </a:rPr>
              <a:t>Only one thread makes it through</a:t>
            </a:r>
          </a:p>
        </p:txBody>
      </p:sp>
      <p:sp>
        <p:nvSpPr>
          <p:cNvPr id="172038" name="AutoShape 4"/>
          <p:cNvSpPr>
            <a:spLocks noChangeArrowheads="1"/>
          </p:cNvSpPr>
          <p:nvPr/>
        </p:nvSpPr>
        <p:spPr bwMode="auto">
          <a:xfrm>
            <a:off x="6311900" y="3302000"/>
            <a:ext cx="1447800" cy="1695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CC00"/>
          </a:solidFill>
          <a:ln w="38100">
            <a:solidFill>
              <a:schemeClr val="tx1"/>
            </a:solidFill>
            <a:miter lim="800000"/>
            <a:headEnd/>
            <a:tailEnd/>
          </a:ln>
        </p:spPr>
        <p:txBody>
          <a:bodyPr wrap="none" anchor="ctr"/>
          <a:lstStyle/>
          <a:p>
            <a:endParaRPr lang="en-US" dirty="0">
              <a:latin typeface="Arial" pitchFamily="34" charset="0"/>
            </a:endParaRPr>
          </a:p>
        </p:txBody>
      </p:sp>
      <p:sp>
        <p:nvSpPr>
          <p:cNvPr id="172039" name="Line 5"/>
          <p:cNvSpPr>
            <a:spLocks noChangeShapeType="1"/>
          </p:cNvSpPr>
          <p:nvPr/>
        </p:nvSpPr>
        <p:spPr bwMode="auto">
          <a:xfrm>
            <a:off x="6359525" y="3570288"/>
            <a:ext cx="1333500" cy="142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72040" name="Line 6"/>
          <p:cNvSpPr>
            <a:spLocks noChangeShapeType="1"/>
          </p:cNvSpPr>
          <p:nvPr/>
        </p:nvSpPr>
        <p:spPr bwMode="auto">
          <a:xfrm>
            <a:off x="6446838" y="3867150"/>
            <a:ext cx="11779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72041" name="Line 7"/>
          <p:cNvSpPr>
            <a:spLocks noChangeShapeType="1"/>
          </p:cNvSpPr>
          <p:nvPr/>
        </p:nvSpPr>
        <p:spPr bwMode="auto">
          <a:xfrm>
            <a:off x="6513513" y="4149725"/>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72042" name="Line 8"/>
          <p:cNvSpPr>
            <a:spLocks noChangeShapeType="1"/>
          </p:cNvSpPr>
          <p:nvPr/>
        </p:nvSpPr>
        <p:spPr bwMode="auto">
          <a:xfrm>
            <a:off x="6648450" y="4714875"/>
            <a:ext cx="7747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72043" name="Line 9"/>
          <p:cNvSpPr>
            <a:spLocks noChangeShapeType="1"/>
          </p:cNvSpPr>
          <p:nvPr/>
        </p:nvSpPr>
        <p:spPr bwMode="auto">
          <a:xfrm>
            <a:off x="6581775" y="4432300"/>
            <a:ext cx="9080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72044" name="Text Box 10"/>
          <p:cNvSpPr txBox="1">
            <a:spLocks noChangeArrowheads="1"/>
          </p:cNvSpPr>
          <p:nvPr/>
        </p:nvSpPr>
        <p:spPr bwMode="auto">
          <a:xfrm>
            <a:off x="6769100" y="2855913"/>
            <a:ext cx="715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ncs</a:t>
            </a:r>
          </a:p>
        </p:txBody>
      </p:sp>
      <p:sp>
        <p:nvSpPr>
          <p:cNvPr id="172045" name="Text Box 11"/>
          <p:cNvSpPr txBox="1">
            <a:spLocks noChangeArrowheads="1"/>
          </p:cNvSpPr>
          <p:nvPr/>
        </p:nvSpPr>
        <p:spPr bwMode="auto">
          <a:xfrm>
            <a:off x="6845300" y="4621213"/>
            <a:ext cx="527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cs</a:t>
            </a:r>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740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F3F4926-E105-4B4B-81A6-A652D368E6E2}" type="slidenum">
              <a:rPr lang="ar-SA" sz="1400" b="0">
                <a:solidFill>
                  <a:schemeClr val="tx1"/>
                </a:solidFill>
                <a:latin typeface="Arial" charset="0"/>
                <a:cs typeface="Arial" charset="0"/>
              </a:rPr>
              <a:pPr/>
              <a:t>81</a:t>
            </a:fld>
            <a:endParaRPr lang="en-US" sz="1400" b="0">
              <a:solidFill>
                <a:schemeClr val="tx1"/>
              </a:solidFill>
              <a:latin typeface="Arial" charset="0"/>
              <a:cs typeface="Arial" charset="0"/>
            </a:endParaRPr>
          </a:p>
        </p:txBody>
      </p:sp>
      <p:sp>
        <p:nvSpPr>
          <p:cNvPr id="174083" name="Rectangle 2"/>
          <p:cNvSpPr>
            <a:spLocks noGrp="1" noChangeArrowheads="1"/>
          </p:cNvSpPr>
          <p:nvPr>
            <p:ph type="title"/>
          </p:nvPr>
        </p:nvSpPr>
        <p:spPr>
          <a:xfrm>
            <a:off x="700088" y="365125"/>
            <a:ext cx="7772400" cy="1143000"/>
          </a:xfrm>
        </p:spPr>
        <p:txBody>
          <a:bodyPr/>
          <a:lstStyle/>
          <a:p>
            <a:r>
              <a:rPr lang="en-US">
                <a:latin typeface="Arial" charset="0"/>
              </a:rPr>
              <a:t>Filter</a:t>
            </a:r>
          </a:p>
        </p:txBody>
      </p:sp>
      <p:sp>
        <p:nvSpPr>
          <p:cNvPr id="174084" name="Rectangle 3"/>
          <p:cNvSpPr>
            <a:spLocks noChangeArrowheads="1"/>
          </p:cNvSpPr>
          <p:nvPr/>
        </p:nvSpPr>
        <p:spPr bwMode="auto">
          <a:xfrm>
            <a:off x="984250" y="1676400"/>
            <a:ext cx="7854950" cy="41973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dirty="0">
                <a:solidFill>
                  <a:schemeClr val="tx1"/>
                </a:solidFill>
                <a:latin typeface="Courier New" charset="0"/>
                <a:cs typeface="Courier New" charset="0"/>
              </a:rPr>
              <a:t>class </a:t>
            </a:r>
            <a:r>
              <a:rPr lang="en-US" sz="2000" dirty="0">
                <a:latin typeface="Courier New" charset="0"/>
                <a:cs typeface="Courier New" charset="0"/>
              </a:rPr>
              <a:t>Filter</a:t>
            </a:r>
            <a:r>
              <a:rPr lang="en-US" sz="2000" dirty="0">
                <a:solidFill>
                  <a:schemeClr val="accent2"/>
                </a:solidFill>
                <a:latin typeface="Courier New" charset="0"/>
                <a:cs typeface="Courier New" charset="0"/>
              </a:rPr>
              <a:t> </a:t>
            </a:r>
            <a:r>
              <a:rPr lang="en-US" sz="2000" dirty="0">
                <a:solidFill>
                  <a:schemeClr val="tx1"/>
                </a:solidFill>
                <a:latin typeface="Courier New" charset="0"/>
                <a:cs typeface="Courier New" charset="0"/>
              </a:rPr>
              <a:t>implements</a:t>
            </a:r>
            <a:r>
              <a:rPr lang="en-US" sz="2000" dirty="0">
                <a:solidFill>
                  <a:schemeClr val="accent2"/>
                </a:solidFill>
                <a:latin typeface="Courier New" charset="0"/>
                <a:cs typeface="Courier New" charset="0"/>
              </a:rPr>
              <a:t> </a:t>
            </a:r>
            <a:r>
              <a:rPr lang="en-US" sz="2000" dirty="0">
                <a:latin typeface="Courier New" charset="0"/>
                <a:cs typeface="Courier New" charset="0"/>
              </a:rPr>
              <a:t>Lock</a:t>
            </a:r>
            <a:r>
              <a:rPr lang="en-US" sz="2000" dirty="0">
                <a:solidFill>
                  <a:schemeClr val="tx1"/>
                </a:solidFill>
                <a:latin typeface="Courier New" charset="0"/>
                <a:cs typeface="Courier New" charset="0"/>
              </a:rPr>
              <a:t> </a:t>
            </a:r>
            <a:r>
              <a:rPr lang="en-US" sz="20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000" dirty="0">
                <a:solidFill>
                  <a:schemeClr val="tx1"/>
                </a:solidFill>
                <a:latin typeface="Courier New" charset="0"/>
                <a:cs typeface="Courier New" charset="0"/>
              </a:rPr>
              <a:t>   </a:t>
            </a:r>
            <a:r>
              <a:rPr lang="en-US" sz="2000" dirty="0" err="1">
                <a:solidFill>
                  <a:schemeClr val="tx1"/>
                </a:solidFill>
                <a:latin typeface="Courier New" charset="0"/>
                <a:cs typeface="Courier New" charset="0"/>
              </a:rPr>
              <a:t>int</a:t>
            </a:r>
            <a:r>
              <a:rPr lang="en-US" sz="2000" dirty="0">
                <a:solidFill>
                  <a:schemeClr val="tx1"/>
                </a:solidFill>
                <a:latin typeface="Courier New" charset="0"/>
                <a:cs typeface="Courier New" charset="0"/>
              </a:rPr>
              <a:t>[] </a:t>
            </a:r>
            <a:r>
              <a:rPr lang="en-US" sz="2000" dirty="0">
                <a:latin typeface="Courier New" charset="0"/>
                <a:cs typeface="Courier New" charset="0"/>
              </a:rPr>
              <a:t>level;</a:t>
            </a:r>
            <a:r>
              <a:rPr lang="en-US" sz="2000" dirty="0">
                <a:solidFill>
                  <a:schemeClr val="accent2"/>
                </a:solidFill>
                <a:latin typeface="Courier New" charset="0"/>
                <a:cs typeface="Courier New" charset="0"/>
              </a:rPr>
              <a:t>  </a:t>
            </a:r>
            <a:r>
              <a:rPr lang="en-US" sz="1800" dirty="0">
                <a:solidFill>
                  <a:schemeClr val="accent1"/>
                </a:solidFill>
                <a:latin typeface="Courier New" charset="0"/>
                <a:cs typeface="Courier New" charset="0"/>
              </a:rPr>
              <a:t>// level[</a:t>
            </a:r>
            <a:r>
              <a:rPr lang="en-US" sz="1800" dirty="0" err="1">
                <a:solidFill>
                  <a:schemeClr val="accent1"/>
                </a:solidFill>
                <a:latin typeface="Courier New" charset="0"/>
                <a:cs typeface="Courier New" charset="0"/>
              </a:rPr>
              <a:t>i</a:t>
            </a:r>
            <a:r>
              <a:rPr lang="en-US" sz="1800" dirty="0">
                <a:solidFill>
                  <a:schemeClr val="accent1"/>
                </a:solidFill>
                <a:latin typeface="Courier New" charset="0"/>
                <a:cs typeface="Courier New" charset="0"/>
              </a:rPr>
              <a:t>] for thread </a:t>
            </a:r>
            <a:r>
              <a:rPr lang="en-US" sz="1800" dirty="0" err="1">
                <a:solidFill>
                  <a:schemeClr val="accent1"/>
                </a:solidFill>
                <a:latin typeface="Courier New" charset="0"/>
                <a:cs typeface="Courier New" charset="0"/>
              </a:rPr>
              <a:t>i</a:t>
            </a:r>
            <a:endParaRPr lang="en-US" sz="1800" dirty="0">
              <a:solidFill>
                <a:schemeClr val="accent1"/>
              </a:solidFill>
              <a:latin typeface="Courier New" charset="0"/>
              <a:cs typeface="Courier New" charset="0"/>
            </a:endParaRPr>
          </a:p>
          <a:p>
            <a:pPr marL="231775" indent="-231775" eaLnBrk="0" hangingPunct="0">
              <a:lnSpc>
                <a:spcPct val="80000"/>
              </a:lnSpc>
              <a:spcBef>
                <a:spcPct val="20000"/>
              </a:spcBef>
            </a:pPr>
            <a:r>
              <a:rPr lang="en-US" sz="2000" dirty="0">
                <a:solidFill>
                  <a:schemeClr val="tx1"/>
                </a:solidFill>
                <a:latin typeface="Courier New" charset="0"/>
                <a:cs typeface="Courier New" charset="0"/>
              </a:rPr>
              <a:t>   </a:t>
            </a:r>
            <a:r>
              <a:rPr lang="en-US" sz="2000" dirty="0" err="1">
                <a:solidFill>
                  <a:schemeClr val="tx1"/>
                </a:solidFill>
                <a:latin typeface="Courier New" charset="0"/>
                <a:cs typeface="Courier New" charset="0"/>
              </a:rPr>
              <a:t>int</a:t>
            </a:r>
            <a:r>
              <a:rPr lang="en-US" sz="2000" dirty="0">
                <a:solidFill>
                  <a:schemeClr val="tx1"/>
                </a:solidFill>
                <a:latin typeface="Courier New" charset="0"/>
                <a:cs typeface="Courier New" charset="0"/>
              </a:rPr>
              <a:t>[] </a:t>
            </a:r>
            <a:r>
              <a:rPr lang="en-US" sz="2000" dirty="0">
                <a:latin typeface="Courier New" charset="0"/>
                <a:cs typeface="Courier New" charset="0"/>
              </a:rPr>
              <a:t>victim;</a:t>
            </a:r>
            <a:r>
              <a:rPr lang="en-US" sz="2000" dirty="0">
                <a:solidFill>
                  <a:schemeClr val="accent2"/>
                </a:solidFill>
                <a:latin typeface="Courier New" charset="0"/>
                <a:cs typeface="Courier New" charset="0"/>
              </a:rPr>
              <a:t> </a:t>
            </a:r>
            <a:r>
              <a:rPr lang="en-US" sz="1800" dirty="0">
                <a:solidFill>
                  <a:schemeClr val="accent1"/>
                </a:solidFill>
                <a:latin typeface="Courier New" charset="0"/>
                <a:cs typeface="Courier New" charset="0"/>
              </a:rPr>
              <a:t>// victim[L] for level L</a:t>
            </a:r>
          </a:p>
          <a:p>
            <a:pPr marL="231775" indent="-231775" eaLnBrk="0" hangingPunct="0">
              <a:lnSpc>
                <a:spcPct val="80000"/>
              </a:lnSpc>
              <a:spcBef>
                <a:spcPct val="20000"/>
              </a:spcBef>
            </a:pPr>
            <a:endParaRPr lang="en-US" sz="1800" dirty="0">
              <a:solidFill>
                <a:srgbClr val="FF0000"/>
              </a:solidFill>
              <a:latin typeface="Courier New" charset="0"/>
              <a:cs typeface="Courier New" charset="0"/>
            </a:endParaRPr>
          </a:p>
          <a:p>
            <a:pPr marL="231775" indent="-231775" eaLnBrk="0" hangingPunct="0">
              <a:lnSpc>
                <a:spcPct val="80000"/>
              </a:lnSpc>
              <a:spcBef>
                <a:spcPct val="20000"/>
              </a:spcBef>
            </a:pPr>
            <a:r>
              <a:rPr lang="en-US" sz="1800" dirty="0">
                <a:solidFill>
                  <a:srgbClr val="FF0000"/>
                </a:solidFill>
                <a:latin typeface="Courier New" charset="0"/>
                <a:cs typeface="Courier New" charset="0"/>
              </a:rPr>
              <a:t>  </a:t>
            </a:r>
            <a:r>
              <a:rPr lang="en-US" sz="2000" dirty="0">
                <a:solidFill>
                  <a:schemeClr val="tx1"/>
                </a:solidFill>
                <a:latin typeface="Courier New" charset="0"/>
              </a:rPr>
              <a:t>public</a:t>
            </a:r>
            <a:r>
              <a:rPr lang="en-US" sz="2000" dirty="0">
                <a:latin typeface="Courier New" charset="0"/>
              </a:rPr>
              <a:t> Filter(</a:t>
            </a:r>
            <a:r>
              <a:rPr lang="en-US" sz="2000" dirty="0" err="1">
                <a:latin typeface="Courier New" charset="0"/>
              </a:rPr>
              <a:t>int</a:t>
            </a:r>
            <a:r>
              <a:rPr lang="en-US" sz="2000" dirty="0">
                <a:latin typeface="Courier New" charset="0"/>
              </a:rPr>
              <a:t> n) {</a:t>
            </a:r>
          </a:p>
          <a:p>
            <a:pPr marL="682625" lvl="1" indent="-225425" eaLnBrk="0" hangingPunct="0">
              <a:spcBef>
                <a:spcPct val="20000"/>
              </a:spcBef>
            </a:pPr>
            <a:r>
              <a:rPr lang="en-US" sz="2000" dirty="0">
                <a:latin typeface="Courier New" charset="0"/>
              </a:rPr>
              <a:t>  level  = </a:t>
            </a:r>
            <a:r>
              <a:rPr lang="en-US" sz="2000" dirty="0">
                <a:solidFill>
                  <a:schemeClr val="tx1"/>
                </a:solidFill>
                <a:latin typeface="Courier New" charset="0"/>
              </a:rPr>
              <a:t>new</a:t>
            </a:r>
            <a:r>
              <a:rPr lang="en-US" sz="2000" dirty="0">
                <a:latin typeface="Courier New" charset="0"/>
              </a:rPr>
              <a:t> </a:t>
            </a:r>
            <a:r>
              <a:rPr lang="en-US" sz="2000" dirty="0" err="1">
                <a:latin typeface="Courier New" charset="0"/>
              </a:rPr>
              <a:t>int</a:t>
            </a:r>
            <a:r>
              <a:rPr lang="en-US" sz="2000" dirty="0">
                <a:latin typeface="Courier New" charset="0"/>
              </a:rPr>
              <a:t>[n];</a:t>
            </a:r>
          </a:p>
          <a:p>
            <a:pPr marL="682625" lvl="1" indent="-225425" eaLnBrk="0" hangingPunct="0">
              <a:spcBef>
                <a:spcPct val="20000"/>
              </a:spcBef>
            </a:pPr>
            <a:r>
              <a:rPr lang="en-US" sz="2000" dirty="0">
                <a:latin typeface="Courier New" charset="0"/>
              </a:rPr>
              <a:t>  victim = </a:t>
            </a:r>
            <a:r>
              <a:rPr lang="en-US" sz="2000" dirty="0">
                <a:solidFill>
                  <a:schemeClr val="tx1"/>
                </a:solidFill>
                <a:latin typeface="Courier New" charset="0"/>
              </a:rPr>
              <a:t>new</a:t>
            </a:r>
            <a:r>
              <a:rPr lang="en-US" sz="2000" dirty="0">
                <a:latin typeface="Courier New" charset="0"/>
              </a:rPr>
              <a:t> </a:t>
            </a:r>
            <a:r>
              <a:rPr lang="en-US" sz="2000" dirty="0" err="1">
                <a:latin typeface="Courier New" charset="0"/>
              </a:rPr>
              <a:t>int</a:t>
            </a:r>
            <a:r>
              <a:rPr lang="en-US" sz="2000" dirty="0">
                <a:latin typeface="Courier New" charset="0"/>
              </a:rPr>
              <a:t>[n]; </a:t>
            </a:r>
          </a:p>
          <a:p>
            <a:pPr marL="682625" lvl="1" indent="-225425" eaLnBrk="0" hangingPunct="0">
              <a:spcBef>
                <a:spcPct val="20000"/>
              </a:spcBef>
            </a:pPr>
            <a:r>
              <a:rPr lang="en-US" sz="2000" dirty="0">
                <a:latin typeface="Courier New" charset="0"/>
              </a:rPr>
              <a:t>  </a:t>
            </a:r>
            <a:r>
              <a:rPr lang="en-US" sz="2000" dirty="0">
                <a:solidFill>
                  <a:schemeClr val="tx1"/>
                </a:solidFill>
                <a:latin typeface="Courier New" charset="0"/>
                <a:cs typeface="Courier New" charset="0"/>
              </a:rPr>
              <a:t>for</a:t>
            </a:r>
            <a:r>
              <a:rPr lang="en-US" sz="2000" dirty="0">
                <a:solidFill>
                  <a:schemeClr val="accent2"/>
                </a:solidFill>
                <a:latin typeface="Courier New" charset="0"/>
                <a:cs typeface="Courier New" charset="0"/>
              </a:rPr>
              <a:t> </a:t>
            </a:r>
            <a:r>
              <a:rPr lang="en-US" sz="2000" dirty="0">
                <a:latin typeface="Courier New" charset="0"/>
                <a:cs typeface="Courier New" charset="0"/>
              </a:rPr>
              <a:t>(</a:t>
            </a:r>
            <a:r>
              <a:rPr lang="en-US" sz="2000" dirty="0" err="1">
                <a:solidFill>
                  <a:schemeClr val="tx1"/>
                </a:solidFill>
                <a:latin typeface="Courier New" charset="0"/>
                <a:cs typeface="Courier New" charset="0"/>
              </a:rPr>
              <a:t>int</a:t>
            </a:r>
            <a:r>
              <a:rPr lang="en-US" sz="2000" dirty="0">
                <a:solidFill>
                  <a:schemeClr val="accent2"/>
                </a:solidFill>
                <a:latin typeface="Courier New" charset="0"/>
                <a:cs typeface="Courier New" charset="0"/>
              </a:rPr>
              <a:t> </a:t>
            </a:r>
            <a:r>
              <a:rPr lang="en-US" sz="2000" dirty="0" err="1">
                <a:latin typeface="Courier New" charset="0"/>
                <a:cs typeface="Courier New" charset="0"/>
              </a:rPr>
              <a:t>i</a:t>
            </a:r>
            <a:r>
              <a:rPr lang="en-US" sz="2000" dirty="0">
                <a:latin typeface="Courier New" charset="0"/>
                <a:cs typeface="Courier New" charset="0"/>
              </a:rPr>
              <a:t> = 1; </a:t>
            </a:r>
            <a:r>
              <a:rPr lang="en-US" sz="2000" dirty="0" err="1">
                <a:latin typeface="Courier New" charset="0"/>
                <a:cs typeface="Courier New" charset="0"/>
              </a:rPr>
              <a:t>i</a:t>
            </a:r>
            <a:r>
              <a:rPr lang="en-US" sz="2000" dirty="0">
                <a:latin typeface="Courier New" charset="0"/>
                <a:cs typeface="Courier New" charset="0"/>
              </a:rPr>
              <a:t> &lt; n; </a:t>
            </a:r>
            <a:r>
              <a:rPr lang="en-US" sz="2000" dirty="0" err="1">
                <a:latin typeface="Courier New" charset="0"/>
                <a:cs typeface="Courier New" charset="0"/>
              </a:rPr>
              <a:t>i</a:t>
            </a:r>
            <a:r>
              <a:rPr lang="en-US" sz="2000" dirty="0">
                <a:latin typeface="Courier New" charset="0"/>
                <a:cs typeface="Courier New" charset="0"/>
              </a:rPr>
              <a:t>++) {</a:t>
            </a:r>
          </a:p>
          <a:p>
            <a:pPr marL="682625" lvl="1" indent="-225425" eaLnBrk="0" hangingPunct="0">
              <a:spcBef>
                <a:spcPct val="20000"/>
              </a:spcBef>
            </a:pPr>
            <a:r>
              <a:rPr lang="en-US" sz="2000" dirty="0">
                <a:latin typeface="Courier New" charset="0"/>
              </a:rPr>
              <a:t>      level[</a:t>
            </a:r>
            <a:r>
              <a:rPr lang="en-US" sz="2000" dirty="0" err="1">
                <a:latin typeface="Courier New" charset="0"/>
              </a:rPr>
              <a:t>i</a:t>
            </a:r>
            <a:r>
              <a:rPr lang="en-US" sz="2000" dirty="0">
                <a:latin typeface="Courier New" charset="0"/>
              </a:rPr>
              <a:t>] = 0;</a:t>
            </a:r>
          </a:p>
          <a:p>
            <a:pPr marL="682625" lvl="1" indent="-225425" eaLnBrk="0" hangingPunct="0">
              <a:spcBef>
                <a:spcPct val="20000"/>
              </a:spcBef>
            </a:pPr>
            <a:r>
              <a:rPr lang="en-US" sz="2000" dirty="0">
                <a:latin typeface="Courier New" charset="0"/>
              </a:rPr>
              <a:t>  }}</a:t>
            </a:r>
          </a:p>
          <a:p>
            <a:pPr marL="682625" lvl="1" indent="-225425" eaLnBrk="0" hangingPunct="0">
              <a:spcBef>
                <a:spcPct val="20000"/>
              </a:spcBef>
            </a:pPr>
            <a:r>
              <a:rPr lang="en-US" sz="2000" dirty="0">
                <a:latin typeface="Courier New" charset="0"/>
              </a:rPr>
              <a:t>…</a:t>
            </a:r>
          </a:p>
          <a:p>
            <a:pPr marL="231775" indent="-231775" eaLnBrk="0" hangingPunct="0">
              <a:spcBef>
                <a:spcPct val="20000"/>
              </a:spcBef>
            </a:pPr>
            <a:r>
              <a:rPr lang="en-US" sz="2400" dirty="0">
                <a:latin typeface="Courier New" charset="0"/>
              </a:rPr>
              <a:t>}</a:t>
            </a:r>
            <a:endParaRPr lang="en-US" sz="2400" dirty="0">
              <a:solidFill>
                <a:schemeClr val="accent2"/>
              </a:solidFill>
              <a:latin typeface="Courier New" charset="0"/>
              <a:cs typeface="Courier New" charset="0"/>
            </a:endParaRPr>
          </a:p>
          <a:p>
            <a:pPr marL="231775" indent="-231775" eaLnBrk="0" hangingPunct="0">
              <a:lnSpc>
                <a:spcPct val="80000"/>
              </a:lnSpc>
              <a:spcBef>
                <a:spcPct val="20000"/>
              </a:spcBef>
            </a:pPr>
            <a:r>
              <a:rPr lang="en-US" sz="2000" dirty="0">
                <a:solidFill>
                  <a:schemeClr val="tx1"/>
                </a:solidFill>
                <a:latin typeface="Courier New" charset="0"/>
                <a:cs typeface="Courier New" charset="0"/>
              </a:rPr>
              <a:t>  </a:t>
            </a:r>
          </a:p>
        </p:txBody>
      </p:sp>
      <p:sp>
        <p:nvSpPr>
          <p:cNvPr id="356471" name="Text Box 119"/>
          <p:cNvSpPr txBox="1">
            <a:spLocks noChangeArrowheads="1"/>
          </p:cNvSpPr>
          <p:nvPr/>
        </p:nvSpPr>
        <p:spPr bwMode="auto">
          <a:xfrm>
            <a:off x="5219700" y="3251200"/>
            <a:ext cx="868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tx1"/>
                </a:solidFill>
                <a:latin typeface="Arial" charset="0"/>
              </a:rPr>
              <a:t>level</a:t>
            </a:r>
          </a:p>
        </p:txBody>
      </p:sp>
      <p:sp>
        <p:nvSpPr>
          <p:cNvPr id="356472" name="Text Box 120"/>
          <p:cNvSpPr txBox="1">
            <a:spLocks noChangeArrowheads="1"/>
          </p:cNvSpPr>
          <p:nvPr/>
        </p:nvSpPr>
        <p:spPr bwMode="auto">
          <a:xfrm>
            <a:off x="6999288" y="6343650"/>
            <a:ext cx="1074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tx1"/>
                </a:solidFill>
                <a:latin typeface="Arial" charset="0"/>
              </a:rPr>
              <a:t>victim</a:t>
            </a:r>
          </a:p>
        </p:txBody>
      </p:sp>
      <p:grpSp>
        <p:nvGrpSpPr>
          <p:cNvPr id="2" name="Group 54"/>
          <p:cNvGrpSpPr>
            <a:grpSpLocks/>
          </p:cNvGrpSpPr>
          <p:nvPr/>
        </p:nvGrpSpPr>
        <p:grpSpPr bwMode="auto">
          <a:xfrm>
            <a:off x="3211513" y="2635250"/>
            <a:ext cx="5886450" cy="3684588"/>
            <a:chOff x="3211512" y="2635250"/>
            <a:chExt cx="5886450" cy="3684588"/>
          </a:xfrm>
        </p:grpSpPr>
        <p:grpSp>
          <p:nvGrpSpPr>
            <p:cNvPr id="174088" name="Group 118"/>
            <p:cNvGrpSpPr>
              <a:grpSpLocks/>
            </p:cNvGrpSpPr>
            <p:nvPr/>
          </p:nvGrpSpPr>
          <p:grpSpPr bwMode="auto">
            <a:xfrm>
              <a:off x="3211512" y="2635250"/>
              <a:ext cx="5886450" cy="3684588"/>
              <a:chOff x="2023" y="1660"/>
              <a:chExt cx="3708" cy="2321"/>
            </a:xfrm>
          </p:grpSpPr>
          <p:sp>
            <p:nvSpPr>
              <p:cNvPr id="174090" name="Text Box 36"/>
              <p:cNvSpPr txBox="1">
                <a:spLocks noChangeArrowheads="1"/>
              </p:cNvSpPr>
              <p:nvPr/>
            </p:nvSpPr>
            <p:spPr bwMode="auto">
              <a:xfrm>
                <a:off x="5367" y="1740"/>
                <a:ext cx="3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tx1"/>
                    </a:solidFill>
                    <a:latin typeface="Arial" charset="0"/>
                  </a:rPr>
                  <a:t>n</a:t>
                </a:r>
                <a:r>
                  <a:rPr lang="en-US" sz="1800">
                    <a:solidFill>
                      <a:schemeClr val="tx1"/>
                    </a:solidFill>
                    <a:latin typeface="Arial" charset="0"/>
                  </a:rPr>
                  <a:t>-1</a:t>
                </a:r>
                <a:endParaRPr lang="en-US" sz="1400">
                  <a:solidFill>
                    <a:schemeClr val="tx1"/>
                  </a:solidFill>
                  <a:latin typeface="Arial" charset="0"/>
                </a:endParaRPr>
              </a:p>
            </p:txBody>
          </p:sp>
          <p:sp>
            <p:nvSpPr>
              <p:cNvPr id="174091" name="Rectangle 7"/>
              <p:cNvSpPr>
                <a:spLocks noChangeArrowheads="1"/>
              </p:cNvSpPr>
              <p:nvPr/>
            </p:nvSpPr>
            <p:spPr bwMode="auto">
              <a:xfrm>
                <a:off x="4591" y="2448"/>
                <a:ext cx="224" cy="1522"/>
              </a:xfrm>
              <a:prstGeom prst="rect">
                <a:avLst/>
              </a:prstGeom>
              <a:solidFill>
                <a:srgbClr val="FF99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174092" name="Line 9"/>
              <p:cNvSpPr>
                <a:spLocks noChangeShapeType="1"/>
              </p:cNvSpPr>
              <p:nvPr/>
            </p:nvSpPr>
            <p:spPr bwMode="auto">
              <a:xfrm>
                <a:off x="4591" y="2672"/>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74093" name="Line 10"/>
              <p:cNvSpPr>
                <a:spLocks noChangeShapeType="1"/>
              </p:cNvSpPr>
              <p:nvPr/>
            </p:nvSpPr>
            <p:spPr bwMode="auto">
              <a:xfrm>
                <a:off x="4588" y="2894"/>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74094" name="Line 11"/>
              <p:cNvSpPr>
                <a:spLocks noChangeShapeType="1"/>
              </p:cNvSpPr>
              <p:nvPr/>
            </p:nvSpPr>
            <p:spPr bwMode="auto">
              <a:xfrm>
                <a:off x="4585" y="3107"/>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74095" name="Line 12"/>
              <p:cNvSpPr>
                <a:spLocks noChangeShapeType="1"/>
              </p:cNvSpPr>
              <p:nvPr/>
            </p:nvSpPr>
            <p:spPr bwMode="auto">
              <a:xfrm>
                <a:off x="4590" y="332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74096" name="Line 13"/>
              <p:cNvSpPr>
                <a:spLocks noChangeShapeType="1"/>
              </p:cNvSpPr>
              <p:nvPr/>
            </p:nvSpPr>
            <p:spPr bwMode="auto">
              <a:xfrm>
                <a:off x="4588" y="3540"/>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74097" name="Line 14"/>
              <p:cNvSpPr>
                <a:spLocks noChangeShapeType="1"/>
              </p:cNvSpPr>
              <p:nvPr/>
            </p:nvSpPr>
            <p:spPr bwMode="auto">
              <a:xfrm>
                <a:off x="4588" y="3747"/>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nvGrpSpPr>
              <p:cNvPr id="174098" name="Group 26"/>
              <p:cNvGrpSpPr>
                <a:grpSpLocks/>
              </p:cNvGrpSpPr>
              <p:nvPr/>
            </p:nvGrpSpPr>
            <p:grpSpPr bwMode="auto">
              <a:xfrm rot="-5400000">
                <a:off x="4594" y="1330"/>
                <a:ext cx="242" cy="1719"/>
                <a:chOff x="4576" y="2046"/>
                <a:chExt cx="242" cy="1719"/>
              </a:xfrm>
            </p:grpSpPr>
            <p:sp>
              <p:nvSpPr>
                <p:cNvPr id="174126" name="Rectangle 27"/>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174127" name="Line 28"/>
                <p:cNvSpPr>
                  <a:spLocks noChangeShapeType="1"/>
                </p:cNvSpPr>
                <p:nvPr/>
              </p:nvSpPr>
              <p:spPr bwMode="auto">
                <a:xfrm>
                  <a:off x="4582" y="2270"/>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74128" name="Line 29"/>
                <p:cNvSpPr>
                  <a:spLocks noChangeShapeType="1"/>
                </p:cNvSpPr>
                <p:nvPr/>
              </p:nvSpPr>
              <p:spPr bwMode="auto">
                <a:xfrm>
                  <a:off x="4579" y="2492"/>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74129" name="Line 30"/>
                <p:cNvSpPr>
                  <a:spLocks noChangeShapeType="1"/>
                </p:cNvSpPr>
                <p:nvPr/>
              </p:nvSpPr>
              <p:spPr bwMode="auto">
                <a:xfrm>
                  <a:off x="4576" y="270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74130" name="Line 31"/>
                <p:cNvSpPr>
                  <a:spLocks noChangeShapeType="1"/>
                </p:cNvSpPr>
                <p:nvPr/>
              </p:nvSpPr>
              <p:spPr bwMode="auto">
                <a:xfrm>
                  <a:off x="4581" y="2923"/>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74131" name="Line 32"/>
                <p:cNvSpPr>
                  <a:spLocks noChangeShapeType="1"/>
                </p:cNvSpPr>
                <p:nvPr/>
              </p:nvSpPr>
              <p:spPr bwMode="auto">
                <a:xfrm>
                  <a:off x="4579" y="313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74132" name="Line 33"/>
                <p:cNvSpPr>
                  <a:spLocks noChangeShapeType="1"/>
                </p:cNvSpPr>
                <p:nvPr/>
              </p:nvSpPr>
              <p:spPr bwMode="auto">
                <a:xfrm>
                  <a:off x="4579" y="334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74133" name="Line 34"/>
                <p:cNvSpPr>
                  <a:spLocks noChangeShapeType="1"/>
                </p:cNvSpPr>
                <p:nvPr/>
              </p:nvSpPr>
              <p:spPr bwMode="auto">
                <a:xfrm>
                  <a:off x="4594" y="355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sp>
            <p:nvSpPr>
              <p:cNvPr id="174099" name="Text Box 35"/>
              <p:cNvSpPr txBox="1">
                <a:spLocks noChangeArrowheads="1"/>
              </p:cNvSpPr>
              <p:nvPr/>
            </p:nvSpPr>
            <p:spPr bwMode="auto">
              <a:xfrm>
                <a:off x="4868" y="3690"/>
                <a:ext cx="3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tx1"/>
                    </a:solidFill>
                    <a:latin typeface="Arial" charset="0"/>
                  </a:rPr>
                  <a:t>n</a:t>
                </a:r>
                <a:r>
                  <a:rPr lang="en-US" sz="1800">
                    <a:solidFill>
                      <a:schemeClr val="tx1"/>
                    </a:solidFill>
                    <a:latin typeface="Arial" charset="0"/>
                  </a:rPr>
                  <a:t>-1</a:t>
                </a:r>
              </a:p>
            </p:txBody>
          </p:sp>
          <p:sp>
            <p:nvSpPr>
              <p:cNvPr id="174100" name="Text Box 37"/>
              <p:cNvSpPr txBox="1">
                <a:spLocks noChangeArrowheads="1"/>
              </p:cNvSpPr>
              <p:nvPr/>
            </p:nvSpPr>
            <p:spPr bwMode="auto">
              <a:xfrm>
                <a:off x="3830" y="1797"/>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174101" name="Text Box 46"/>
              <p:cNvSpPr txBox="1">
                <a:spLocks noChangeArrowheads="1"/>
              </p:cNvSpPr>
              <p:nvPr/>
            </p:nvSpPr>
            <p:spPr bwMode="auto">
              <a:xfrm>
                <a:off x="4888" y="245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1</a:t>
                </a:r>
                <a:endParaRPr lang="en-US" sz="1200">
                  <a:solidFill>
                    <a:schemeClr val="tx1"/>
                  </a:solidFill>
                  <a:latin typeface="Arial" charset="0"/>
                </a:endParaRPr>
              </a:p>
            </p:txBody>
          </p:sp>
          <p:sp>
            <p:nvSpPr>
              <p:cNvPr id="174102" name="Text Box 47"/>
              <p:cNvSpPr txBox="1">
                <a:spLocks noChangeArrowheads="1"/>
              </p:cNvSpPr>
              <p:nvPr/>
            </p:nvSpPr>
            <p:spPr bwMode="auto">
              <a:xfrm>
                <a:off x="3866"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174103" name="Text Box 48"/>
              <p:cNvSpPr txBox="1">
                <a:spLocks noChangeArrowheads="1"/>
              </p:cNvSpPr>
              <p:nvPr/>
            </p:nvSpPr>
            <p:spPr bwMode="auto">
              <a:xfrm>
                <a:off x="4065"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174104" name="Text Box 49"/>
              <p:cNvSpPr txBox="1">
                <a:spLocks noChangeArrowheads="1"/>
              </p:cNvSpPr>
              <p:nvPr/>
            </p:nvSpPr>
            <p:spPr bwMode="auto">
              <a:xfrm>
                <a:off x="4513"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174105" name="Text Box 50"/>
              <p:cNvSpPr txBox="1">
                <a:spLocks noChangeArrowheads="1"/>
              </p:cNvSpPr>
              <p:nvPr/>
            </p:nvSpPr>
            <p:spPr bwMode="auto">
              <a:xfrm>
                <a:off x="4709"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174106" name="Text Box 51"/>
              <p:cNvSpPr txBox="1">
                <a:spLocks noChangeArrowheads="1"/>
              </p:cNvSpPr>
              <p:nvPr/>
            </p:nvSpPr>
            <p:spPr bwMode="auto">
              <a:xfrm>
                <a:off x="4935"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174107" name="Text Box 52"/>
              <p:cNvSpPr txBox="1">
                <a:spLocks noChangeArrowheads="1"/>
              </p:cNvSpPr>
              <p:nvPr/>
            </p:nvSpPr>
            <p:spPr bwMode="auto">
              <a:xfrm>
                <a:off x="5356"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174108" name="Text Box 53"/>
              <p:cNvSpPr txBox="1">
                <a:spLocks noChangeArrowheads="1"/>
              </p:cNvSpPr>
              <p:nvPr/>
            </p:nvSpPr>
            <p:spPr bwMode="auto">
              <a:xfrm>
                <a:off x="4298"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4</a:t>
                </a:r>
                <a:endParaRPr lang="en-US" sz="1200">
                  <a:solidFill>
                    <a:schemeClr val="tx1"/>
                  </a:solidFill>
                  <a:latin typeface="Arial" charset="0"/>
                </a:endParaRPr>
              </a:p>
            </p:txBody>
          </p:sp>
          <p:grpSp>
            <p:nvGrpSpPr>
              <p:cNvPr id="174109" name="Group 55"/>
              <p:cNvGrpSpPr>
                <a:grpSpLocks/>
              </p:cNvGrpSpPr>
              <p:nvPr/>
            </p:nvGrpSpPr>
            <p:grpSpPr bwMode="auto">
              <a:xfrm>
                <a:off x="4245" y="1660"/>
                <a:ext cx="301" cy="354"/>
                <a:chOff x="1043" y="2525"/>
                <a:chExt cx="869" cy="740"/>
              </a:xfrm>
            </p:grpSpPr>
            <p:sp>
              <p:nvSpPr>
                <p:cNvPr id="174116" name="Freeform 5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74117" name="Freeform 57"/>
                <p:cNvSpPr>
                  <a:spLocks/>
                </p:cNvSpPr>
                <p:nvPr/>
              </p:nvSpPr>
              <p:spPr bwMode="auto">
                <a:xfrm>
                  <a:off x="1737" y="279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74118" name="Freeform 58"/>
                <p:cNvSpPr>
                  <a:spLocks/>
                </p:cNvSpPr>
                <p:nvPr/>
              </p:nvSpPr>
              <p:spPr bwMode="auto">
                <a:xfrm>
                  <a:off x="1705" y="2639"/>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74119" name="Freeform 59"/>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74120" name="Freeform 6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74121" name="Freeform 61"/>
                <p:cNvSpPr>
                  <a:spLocks/>
                </p:cNvSpPr>
                <p:nvPr/>
              </p:nvSpPr>
              <p:spPr bwMode="auto">
                <a:xfrm flipH="1">
                  <a:off x="1133" y="2812"/>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74122" name="Freeform 62"/>
                <p:cNvSpPr>
                  <a:spLocks/>
                </p:cNvSpPr>
                <p:nvPr/>
              </p:nvSpPr>
              <p:spPr bwMode="auto">
                <a:xfrm flipH="1">
                  <a:off x="1244" y="2586"/>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74123" name="Freeform 63"/>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74124" name="AutoShape 6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174125" name="Rectangle 65"/>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174110" name="Freeform 67"/>
              <p:cNvSpPr>
                <a:spLocks/>
              </p:cNvSpPr>
              <p:nvPr/>
            </p:nvSpPr>
            <p:spPr bwMode="auto">
              <a:xfrm>
                <a:off x="4381" y="2364"/>
                <a:ext cx="141" cy="826"/>
              </a:xfrm>
              <a:custGeom>
                <a:avLst/>
                <a:gdLst>
                  <a:gd name="T0" fmla="*/ 12 w 141"/>
                  <a:gd name="T1" fmla="*/ 0 h 602"/>
                  <a:gd name="T2" fmla="*/ 21 w 141"/>
                  <a:gd name="T3" fmla="*/ 38899 h 602"/>
                  <a:gd name="T4" fmla="*/ 141 w 141"/>
                  <a:gd name="T5" fmla="*/ 50464 h 602"/>
                  <a:gd name="T6" fmla="*/ 0 60000 65536"/>
                  <a:gd name="T7" fmla="*/ 0 60000 65536"/>
                  <a:gd name="T8" fmla="*/ 0 60000 65536"/>
                  <a:gd name="T9" fmla="*/ 0 w 141"/>
                  <a:gd name="T10" fmla="*/ 0 h 602"/>
                  <a:gd name="T11" fmla="*/ 141 w 141"/>
                  <a:gd name="T12" fmla="*/ 602 h 602"/>
                </a:gdLst>
                <a:ahLst/>
                <a:cxnLst>
                  <a:cxn ang="T6">
                    <a:pos x="T0" y="T1"/>
                  </a:cxn>
                  <a:cxn ang="T7">
                    <a:pos x="T2" y="T3"/>
                  </a:cxn>
                  <a:cxn ang="T8">
                    <a:pos x="T4" y="T5"/>
                  </a:cxn>
                </a:cxnLst>
                <a:rect l="T9" t="T10" r="T11" b="T12"/>
                <a:pathLst>
                  <a:path w="141" h="602">
                    <a:moveTo>
                      <a:pt x="12" y="0"/>
                    </a:moveTo>
                    <a:cubicBezTo>
                      <a:pt x="6" y="182"/>
                      <a:pt x="0" y="364"/>
                      <a:pt x="21" y="464"/>
                    </a:cubicBezTo>
                    <a:cubicBezTo>
                      <a:pt x="42" y="564"/>
                      <a:pt x="91" y="583"/>
                      <a:pt x="141" y="60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74111" name="Text Box 68"/>
              <p:cNvSpPr txBox="1">
                <a:spLocks noChangeArrowheads="1"/>
              </p:cNvSpPr>
              <p:nvPr/>
            </p:nvSpPr>
            <p:spPr bwMode="auto">
              <a:xfrm>
                <a:off x="4605" y="308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2</a:t>
                </a:r>
                <a:endParaRPr lang="en-US" sz="1200">
                  <a:solidFill>
                    <a:schemeClr val="tx1"/>
                  </a:solidFill>
                  <a:latin typeface="Arial" charset="0"/>
                </a:endParaRPr>
              </a:p>
            </p:txBody>
          </p:sp>
          <p:sp>
            <p:nvSpPr>
              <p:cNvPr id="174112" name="Text Box 69"/>
              <p:cNvSpPr txBox="1">
                <a:spLocks noChangeArrowheads="1"/>
              </p:cNvSpPr>
              <p:nvPr/>
            </p:nvSpPr>
            <p:spPr bwMode="auto">
              <a:xfrm>
                <a:off x="4289" y="167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2</a:t>
                </a:r>
                <a:endParaRPr lang="en-US" sz="1200">
                  <a:solidFill>
                    <a:schemeClr val="tx1"/>
                  </a:solidFill>
                  <a:latin typeface="Arial" charset="0"/>
                </a:endParaRPr>
              </a:p>
            </p:txBody>
          </p:sp>
          <p:sp>
            <p:nvSpPr>
              <p:cNvPr id="174113" name="Text Box 70"/>
              <p:cNvSpPr txBox="1">
                <a:spLocks noChangeArrowheads="1"/>
              </p:cNvSpPr>
              <p:nvPr/>
            </p:nvSpPr>
            <p:spPr bwMode="auto">
              <a:xfrm>
                <a:off x="2023" y="3584"/>
                <a:ext cx="20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a:solidFill>
                      <a:srgbClr val="FF0000"/>
                    </a:solidFill>
                    <a:latin typeface="Arial" charset="0"/>
                  </a:rPr>
                  <a:t>Thread 2 at level 4</a:t>
                </a:r>
              </a:p>
            </p:txBody>
          </p:sp>
          <p:sp>
            <p:nvSpPr>
              <p:cNvPr id="174114" name="Text Box 72"/>
              <p:cNvSpPr txBox="1">
                <a:spLocks noChangeArrowheads="1"/>
              </p:cNvSpPr>
              <p:nvPr/>
            </p:nvSpPr>
            <p:spPr bwMode="auto">
              <a:xfrm>
                <a:off x="5141" y="2069"/>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174115" name="Text Box 117"/>
              <p:cNvSpPr txBox="1">
                <a:spLocks noChangeArrowheads="1"/>
              </p:cNvSpPr>
              <p:nvPr/>
            </p:nvSpPr>
            <p:spPr bwMode="auto">
              <a:xfrm>
                <a:off x="4852" y="307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4</a:t>
                </a:r>
                <a:endParaRPr lang="en-US" sz="1200">
                  <a:solidFill>
                    <a:schemeClr val="tx1"/>
                  </a:solidFill>
                  <a:latin typeface="Arial" charset="0"/>
                </a:endParaRPr>
              </a:p>
            </p:txBody>
          </p:sp>
        </p:grpSp>
        <p:sp>
          <p:nvSpPr>
            <p:cNvPr id="54" name="AutoShape 4"/>
            <p:cNvSpPr>
              <a:spLocks noChangeArrowheads="1"/>
            </p:cNvSpPr>
            <p:nvPr/>
          </p:nvSpPr>
          <p:spPr bwMode="auto">
            <a:xfrm>
              <a:off x="6154737" y="3846513"/>
              <a:ext cx="2625725" cy="2466975"/>
            </a:xfrm>
            <a:custGeom>
              <a:avLst/>
              <a:gdLst>
                <a:gd name="T0" fmla="*/ 1266825 w 21600"/>
                <a:gd name="T1" fmla="*/ 847725 h 21600"/>
                <a:gd name="T2" fmla="*/ 723900 w 21600"/>
                <a:gd name="T3" fmla="*/ 1695450 h 21600"/>
                <a:gd name="T4" fmla="*/ 180975 w 21600"/>
                <a:gd name="T5" fmla="*/ 847725 h 21600"/>
                <a:gd name="T6" fmla="*/ 7239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alpha val="18000"/>
              </a:srgbClr>
            </a:solidFill>
            <a:ln w="9525">
              <a:solidFill>
                <a:schemeClr val="bg1">
                  <a:lumMod val="85000"/>
                </a:schemeClr>
              </a:solidFill>
              <a:miter lim="800000"/>
              <a:headEnd/>
              <a:tailEnd/>
            </a:ln>
          </p:spPr>
          <p:txBody>
            <a:bodyPr wrap="none" anchor="ctr"/>
            <a:lstStyle/>
            <a:p>
              <a:pPr eaLnBrk="0" hangingPunct="0">
                <a:defRPr/>
              </a:pPr>
              <a:endParaRPr lang="en-US" dirty="0">
                <a:latin typeface="Arial" pitchFamily="34" charset="0"/>
                <a:ea typeface="+mn-ea"/>
                <a:cs typeface="+mn-cs"/>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4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64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71" grpId="0"/>
      <p:bldP spid="35647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761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304AC9DE-EE20-3C48-8C21-72FFDD56B29C}" type="slidenum">
              <a:rPr lang="ar-SA" sz="1400" b="0">
                <a:solidFill>
                  <a:schemeClr val="tx1"/>
                </a:solidFill>
                <a:latin typeface="Arial" charset="0"/>
                <a:cs typeface="Arial" charset="0"/>
              </a:rPr>
              <a:pPr/>
              <a:t>82</a:t>
            </a:fld>
            <a:endParaRPr lang="en-US" sz="1400" b="0">
              <a:solidFill>
                <a:schemeClr val="tx1"/>
              </a:solidFill>
              <a:latin typeface="Arial" charset="0"/>
              <a:cs typeface="Arial" charset="0"/>
            </a:endParaRPr>
          </a:p>
        </p:txBody>
      </p:sp>
      <p:pic>
        <p:nvPicPr>
          <p:cNvPr id="17613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2" name="Rectangle 3"/>
          <p:cNvSpPr>
            <a:spLocks noGrp="1" noChangeArrowheads="1"/>
          </p:cNvSpPr>
          <p:nvPr>
            <p:ph type="title"/>
          </p:nvPr>
        </p:nvSpPr>
        <p:spPr>
          <a:xfrm>
            <a:off x="698500" y="433388"/>
            <a:ext cx="7772400" cy="1143000"/>
          </a:xfrm>
        </p:spPr>
        <p:txBody>
          <a:bodyPr/>
          <a:lstStyle/>
          <a:p>
            <a:r>
              <a:rPr lang="en-US">
                <a:latin typeface="Arial" charset="0"/>
              </a:rPr>
              <a:t>Filter</a:t>
            </a:r>
          </a:p>
        </p:txBody>
      </p:sp>
      <p:sp>
        <p:nvSpPr>
          <p:cNvPr id="176133" name="Rectangle 4"/>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dirty="0">
                <a:solidFill>
                  <a:schemeClr val="tx1"/>
                </a:solidFill>
                <a:latin typeface="Courier New" charset="0"/>
                <a:cs typeface="Courier New" charset="0"/>
              </a:rPr>
              <a:t>class </a:t>
            </a:r>
            <a:r>
              <a:rPr lang="en-US" sz="2000" dirty="0">
                <a:solidFill>
                  <a:schemeClr val="accent2"/>
                </a:solidFill>
                <a:latin typeface="Courier New" charset="0"/>
                <a:cs typeface="Courier New" charset="0"/>
              </a:rPr>
              <a:t>Filter </a:t>
            </a:r>
            <a:r>
              <a:rPr lang="en-US" sz="2000" dirty="0">
                <a:solidFill>
                  <a:schemeClr val="tx1"/>
                </a:solidFill>
                <a:latin typeface="Courier New" charset="0"/>
                <a:cs typeface="Courier New" charset="0"/>
              </a:rPr>
              <a:t>implements</a:t>
            </a:r>
            <a:r>
              <a:rPr lang="en-US" sz="2000" dirty="0">
                <a:solidFill>
                  <a:schemeClr val="accent2"/>
                </a:solidFill>
                <a:latin typeface="Courier New" charset="0"/>
                <a:cs typeface="Courier New" charset="0"/>
              </a:rPr>
              <a:t> Lock</a:t>
            </a:r>
            <a:r>
              <a:rPr lang="en-US" sz="2000" dirty="0">
                <a:solidFill>
                  <a:schemeClr val="tx1"/>
                </a:solidFill>
                <a:latin typeface="Courier New" charset="0"/>
                <a:cs typeface="Courier New" charset="0"/>
              </a:rPr>
              <a:t> </a:t>
            </a:r>
            <a:r>
              <a:rPr lang="en-US" sz="20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000" dirty="0">
                <a:solidFill>
                  <a:schemeClr val="tx1"/>
                </a:solidFill>
                <a:latin typeface="Courier New" charset="0"/>
                <a:cs typeface="Courier New" charset="0"/>
              </a:rPr>
              <a:t>  …</a:t>
            </a:r>
          </a:p>
          <a:p>
            <a:pPr marL="231775" indent="-231775" eaLnBrk="0" hangingPunct="0">
              <a:lnSpc>
                <a:spcPct val="80000"/>
              </a:lnSpc>
              <a:spcBef>
                <a:spcPct val="20000"/>
              </a:spcBef>
            </a:pPr>
            <a:endParaRPr lang="en-US" sz="2000" dirty="0">
              <a:solidFill>
                <a:schemeClr val="accent2"/>
              </a:solidFill>
              <a:latin typeface="Courier New" charset="0"/>
              <a:cs typeface="Courier New" charset="0"/>
            </a:endParaRPr>
          </a:p>
          <a:p>
            <a:pPr marL="231775" indent="-231775" eaLnBrk="0" hangingPunct="0">
              <a:lnSpc>
                <a:spcPct val="80000"/>
              </a:lnSpc>
              <a:spcBef>
                <a:spcPct val="20000"/>
              </a:spcBef>
            </a:pPr>
            <a:r>
              <a:rPr lang="en-US" sz="2000" dirty="0">
                <a:solidFill>
                  <a:schemeClr val="tx1"/>
                </a:solidFill>
                <a:latin typeface="Courier New" charset="0"/>
                <a:cs typeface="Courier New" charset="0"/>
              </a:rPr>
              <a:t>  public void</a:t>
            </a:r>
            <a:r>
              <a:rPr lang="en-US" sz="2000" dirty="0">
                <a:solidFill>
                  <a:schemeClr val="accent2"/>
                </a:solidFill>
                <a:latin typeface="Courier New" charset="0"/>
                <a:cs typeface="Courier New" charset="0"/>
              </a:rPr>
              <a:t> lock(){</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a:solidFill>
                  <a:schemeClr val="tx1"/>
                </a:solidFill>
                <a:latin typeface="Courier New" charset="0"/>
                <a:cs typeface="Courier New" charset="0"/>
              </a:rPr>
              <a:t>for</a:t>
            </a:r>
            <a:r>
              <a:rPr lang="en-US" sz="2000" dirty="0">
                <a:solidFill>
                  <a:schemeClr val="accent2"/>
                </a:solidFill>
                <a:latin typeface="Courier New" charset="0"/>
                <a:cs typeface="Courier New" charset="0"/>
              </a:rPr>
              <a:t> (</a:t>
            </a:r>
            <a:r>
              <a:rPr lang="en-US" sz="2000" dirty="0" err="1">
                <a:solidFill>
                  <a:schemeClr val="tx1"/>
                </a:solidFill>
                <a:latin typeface="Courier New" charset="0"/>
                <a:cs typeface="Courier New" charset="0"/>
              </a:rPr>
              <a:t>int</a:t>
            </a:r>
            <a:r>
              <a:rPr lang="en-US" sz="2000" dirty="0">
                <a:solidFill>
                  <a:schemeClr val="accent2"/>
                </a:solidFill>
                <a:latin typeface="Courier New" charset="0"/>
                <a:cs typeface="Courier New" charset="0"/>
              </a:rPr>
              <a:t> L = 1; L &lt; n; L++)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level[</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 L;</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victim[L] =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000" dirty="0">
                <a:solidFill>
                  <a:schemeClr val="tx1"/>
                </a:solidFill>
                <a:latin typeface="Courier New" charset="0"/>
                <a:cs typeface="Courier New" charset="0"/>
              </a:rPr>
              <a:t>      while</a:t>
            </a:r>
            <a:r>
              <a:rPr lang="en-US" sz="2000" dirty="0">
                <a:solidFill>
                  <a:schemeClr val="accent2"/>
                </a:solidFill>
                <a:latin typeface="Courier New" charset="0"/>
                <a:cs typeface="Courier New" charset="0"/>
              </a:rPr>
              <a:t> ((</a:t>
            </a:r>
            <a:r>
              <a:rPr lang="en-US" sz="2400" dirty="0">
                <a:solidFill>
                  <a:schemeClr val="accent2"/>
                </a:solidFill>
                <a:latin typeface="Symbol" charset="0"/>
              </a:rPr>
              <a:t>$</a:t>
            </a:r>
            <a:r>
              <a:rPr lang="en-US" sz="2800" dirty="0" smtClean="0">
                <a:solidFill>
                  <a:schemeClr val="accent2"/>
                </a:solidFill>
                <a:latin typeface="Symbol" charset="0"/>
              </a:rPr>
              <a:t> </a:t>
            </a:r>
            <a:r>
              <a:rPr lang="en-US" sz="2000" dirty="0" smtClean="0">
                <a:solidFill>
                  <a:schemeClr val="accent2"/>
                </a:solidFill>
                <a:latin typeface="Courier New" charset="0"/>
                <a:cs typeface="Courier New" charset="0"/>
              </a:rPr>
              <a:t>k </a:t>
            </a:r>
            <a:r>
              <a:rPr lang="en-US" sz="2000" dirty="0">
                <a:solidFill>
                  <a:schemeClr val="accent2"/>
                </a:solidFill>
                <a:latin typeface="Courier New" charset="0"/>
                <a:cs typeface="Courier New" charset="0"/>
              </a:rPr>
              <a:t>!=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level[k] &gt;= L) </a:t>
            </a:r>
            <a:r>
              <a:rPr lang="en-US" sz="2000" dirty="0">
                <a:solidFill>
                  <a:schemeClr val="tx1"/>
                </a:solidFill>
                <a:latin typeface="Courier New" charset="0"/>
                <a:cs typeface="Courier New" charset="0"/>
              </a:rPr>
              <a:t>&amp;&amp;</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victim[L] ==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 {}; </a:t>
            </a:r>
            <a:endParaRPr lang="en-US" sz="1800" dirty="0">
              <a:solidFill>
                <a:schemeClr val="accent2"/>
              </a:solidFill>
              <a:latin typeface="Courier New" charset="0"/>
              <a:cs typeface="Courier New" charset="0"/>
            </a:endParaRP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a:solidFill>
                  <a:schemeClr val="tx1"/>
                </a:solidFill>
                <a:latin typeface="Courier New" charset="0"/>
                <a:cs typeface="Courier New" charset="0"/>
              </a:rPr>
              <a:t>public void</a:t>
            </a:r>
            <a:r>
              <a:rPr lang="en-US" sz="2000" dirty="0">
                <a:solidFill>
                  <a:schemeClr val="accent2"/>
                </a:solidFill>
                <a:latin typeface="Courier New" charset="0"/>
                <a:cs typeface="Courier New" charset="0"/>
              </a:rPr>
              <a:t> unlock()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level[</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 0;</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781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4C7EFBB-D368-E646-876D-FFFB7382F9CB}" type="slidenum">
              <a:rPr lang="ar-SA" sz="1400" b="0">
                <a:solidFill>
                  <a:schemeClr val="tx1"/>
                </a:solidFill>
                <a:latin typeface="Arial" charset="0"/>
                <a:cs typeface="Arial" charset="0"/>
              </a:rPr>
              <a:pPr/>
              <a:t>83</a:t>
            </a:fld>
            <a:endParaRPr lang="en-US" sz="1400" b="0">
              <a:solidFill>
                <a:schemeClr val="tx1"/>
              </a:solidFill>
              <a:latin typeface="Arial" charset="0"/>
              <a:cs typeface="Arial" charset="0"/>
            </a:endParaRPr>
          </a:p>
        </p:txBody>
      </p:sp>
      <p:pic>
        <p:nvPicPr>
          <p:cNvPr id="178179"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80" name="Rectangle 7"/>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Filter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endParaRPr lang="en-US" sz="18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for</a:t>
            </a: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int</a:t>
            </a:r>
            <a:r>
              <a:rPr lang="en-US" sz="2000">
                <a:solidFill>
                  <a:schemeClr val="accent2"/>
                </a:solidFill>
                <a:latin typeface="Courier New" charset="0"/>
                <a:cs typeface="Courier New" charset="0"/>
              </a:rPr>
              <a:t> L = 1; L &lt; n; L++)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level[i]  = L;</a:t>
            </a:r>
          </a:p>
          <a:p>
            <a:pPr marL="231775" indent="-231775" eaLnBrk="0" hangingPunct="0">
              <a:lnSpc>
                <a:spcPct val="80000"/>
              </a:lnSpc>
              <a:spcBef>
                <a:spcPct val="20000"/>
              </a:spcBef>
            </a:pPr>
            <a:r>
              <a:rPr lang="en-US" sz="2000">
                <a:solidFill>
                  <a:schemeClr val="folHlink"/>
                </a:solidFill>
                <a:latin typeface="Courier New" charset="0"/>
                <a:cs typeface="Courier New" charset="0"/>
              </a:rPr>
              <a:t>      victim[L] = i;</a:t>
            </a:r>
          </a:p>
          <a:p>
            <a:pPr marL="231775" indent="-231775" eaLnBrk="0" hangingPunct="0">
              <a:lnSpc>
                <a:spcPct val="80000"/>
              </a:lnSpc>
              <a:spcBef>
                <a:spcPct val="20000"/>
              </a:spcBef>
            </a:pPr>
            <a:r>
              <a:rPr lang="en-US" sz="2000">
                <a:solidFill>
                  <a:schemeClr val="folHlink"/>
                </a:solidFill>
                <a:latin typeface="Courier New" charset="0"/>
                <a:cs typeface="Courier New" charset="0"/>
              </a:rPr>
              <a:t>      while ((</a:t>
            </a:r>
            <a:r>
              <a:rPr lang="en-US" sz="2400">
                <a:solidFill>
                  <a:schemeClr val="folHlink"/>
                </a:solidFill>
                <a:latin typeface="Symbol" charset="0"/>
              </a:rPr>
              <a:t>$</a:t>
            </a:r>
            <a:r>
              <a:rPr lang="en-US" sz="2800">
                <a:solidFill>
                  <a:schemeClr val="folHlink"/>
                </a:solidFill>
                <a:latin typeface="Symbol" charset="0"/>
              </a:rPr>
              <a:t> </a:t>
            </a:r>
            <a:r>
              <a:rPr lang="en-US" sz="2000">
                <a:solidFill>
                  <a:schemeClr val="folHlink"/>
                </a:solidFill>
                <a:latin typeface="Courier New" charset="0"/>
                <a:cs typeface="Courier New" charset="0"/>
              </a:rPr>
              <a:t>k != i) level[k] &gt;= L) &amp;&amp;</a:t>
            </a:r>
          </a:p>
          <a:p>
            <a:pPr marL="231775" indent="-231775" eaLnBrk="0" hangingPunct="0">
              <a:lnSpc>
                <a:spcPct val="80000"/>
              </a:lnSpc>
              <a:spcBef>
                <a:spcPct val="20000"/>
              </a:spcBef>
            </a:pPr>
            <a:r>
              <a:rPr lang="en-US" sz="2000">
                <a:solidFill>
                  <a:schemeClr val="folHlink"/>
                </a:solidFill>
                <a:latin typeface="Courier New" charset="0"/>
                <a:cs typeface="Courier New" charset="0"/>
              </a:rPr>
              <a:t>             victim[L] == i) {};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release(int i)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level[i] = 0;</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p:txBody>
      </p:sp>
      <p:sp>
        <p:nvSpPr>
          <p:cNvPr id="178181" name="Rectangle 2"/>
          <p:cNvSpPr>
            <a:spLocks noGrp="1" noChangeArrowheads="1"/>
          </p:cNvSpPr>
          <p:nvPr>
            <p:ph type="title"/>
          </p:nvPr>
        </p:nvSpPr>
        <p:spPr/>
        <p:txBody>
          <a:bodyPr/>
          <a:lstStyle/>
          <a:p>
            <a:r>
              <a:rPr lang="en-US">
                <a:latin typeface="Arial" charset="0"/>
              </a:rPr>
              <a:t>Filter</a:t>
            </a:r>
          </a:p>
        </p:txBody>
      </p:sp>
      <p:sp>
        <p:nvSpPr>
          <p:cNvPr id="178182" name="Text Box 6"/>
          <p:cNvSpPr txBox="1">
            <a:spLocks noChangeArrowheads="1"/>
          </p:cNvSpPr>
          <p:nvPr/>
        </p:nvSpPr>
        <p:spPr bwMode="auto">
          <a:xfrm>
            <a:off x="4829175" y="5156200"/>
            <a:ext cx="3867150" cy="579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200" b="0">
                <a:solidFill>
                  <a:srgbClr val="FF0000"/>
                </a:solidFill>
                <a:latin typeface="Arial" charset="0"/>
              </a:rPr>
              <a:t>One level at a time</a:t>
            </a:r>
          </a:p>
        </p:txBody>
      </p:sp>
      <p:sp>
        <p:nvSpPr>
          <p:cNvPr id="178183" name="AutoShape 4"/>
          <p:cNvSpPr>
            <a:spLocks noChangeArrowheads="1"/>
          </p:cNvSpPr>
          <p:nvPr/>
        </p:nvSpPr>
        <p:spPr bwMode="auto">
          <a:xfrm>
            <a:off x="1651000" y="2765425"/>
            <a:ext cx="4735513" cy="530225"/>
          </a:xfrm>
          <a:prstGeom prst="wedgeRoundRectCallout">
            <a:avLst>
              <a:gd name="adj1" fmla="val 51574"/>
              <a:gd name="adj2" fmla="val 42305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802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F3C3044-698F-1344-B87E-756D9DFF9AB3}" type="slidenum">
              <a:rPr lang="ar-SA" sz="1400" b="0">
                <a:solidFill>
                  <a:schemeClr val="tx1"/>
                </a:solidFill>
                <a:latin typeface="Arial" charset="0"/>
                <a:cs typeface="Arial" charset="0"/>
              </a:rPr>
              <a:pPr/>
              <a:t>84</a:t>
            </a:fld>
            <a:endParaRPr lang="en-US" sz="1400" b="0">
              <a:solidFill>
                <a:schemeClr val="tx1"/>
              </a:solidFill>
              <a:latin typeface="Arial" charset="0"/>
              <a:cs typeface="Arial" charset="0"/>
            </a:endParaRPr>
          </a:p>
        </p:txBody>
      </p:sp>
      <p:pic>
        <p:nvPicPr>
          <p:cNvPr id="180227"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228" name="Rectangle 6"/>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Filter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for (int L = 1; L &lt; n; L++) {</a:t>
            </a:r>
          </a:p>
          <a:p>
            <a:pPr marL="231775" indent="-231775" eaLnBrk="0" hangingPunct="0">
              <a:lnSpc>
                <a:spcPct val="80000"/>
              </a:lnSpc>
              <a:spcBef>
                <a:spcPct val="20000"/>
              </a:spcBef>
            </a:pPr>
            <a:r>
              <a:rPr lang="en-US" sz="2000">
                <a:solidFill>
                  <a:schemeClr val="accent2"/>
                </a:solidFill>
                <a:latin typeface="Courier New" charset="0"/>
                <a:cs typeface="Courier New" charset="0"/>
              </a:rPr>
              <a:t>      level[i]  = L;</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victim[L] = i;</a:t>
            </a:r>
          </a:p>
          <a:p>
            <a:pPr marL="231775" indent="-231775" eaLnBrk="0" hangingPunct="0">
              <a:lnSpc>
                <a:spcPct val="80000"/>
              </a:lnSpc>
              <a:spcBef>
                <a:spcPct val="20000"/>
              </a:spcBef>
            </a:pPr>
            <a:r>
              <a:rPr lang="en-US" sz="2000">
                <a:solidFill>
                  <a:schemeClr val="folHlink"/>
                </a:solidFill>
                <a:latin typeface="Courier New" charset="0"/>
                <a:cs typeface="Courier New" charset="0"/>
              </a:rPr>
              <a:t>      while ((</a:t>
            </a:r>
            <a:r>
              <a:rPr lang="en-US" sz="2400">
                <a:solidFill>
                  <a:schemeClr val="folHlink"/>
                </a:solidFill>
                <a:latin typeface="Symbol" charset="0"/>
              </a:rPr>
              <a:t>$</a:t>
            </a:r>
            <a:r>
              <a:rPr lang="en-US" sz="2800">
                <a:solidFill>
                  <a:schemeClr val="folHlink"/>
                </a:solidFill>
                <a:latin typeface="Symbol" charset="0"/>
              </a:rPr>
              <a:t> </a:t>
            </a:r>
            <a:r>
              <a:rPr lang="en-US" sz="2000">
                <a:solidFill>
                  <a:schemeClr val="folHlink"/>
                </a:solidFill>
                <a:latin typeface="Courier New" charset="0"/>
                <a:cs typeface="Courier New" charset="0"/>
              </a:rPr>
              <a:t>k != i) level[k] &gt;= L) &amp;&amp;</a:t>
            </a:r>
          </a:p>
          <a:p>
            <a:pPr marL="231775" indent="-231775" eaLnBrk="0" hangingPunct="0">
              <a:lnSpc>
                <a:spcPct val="80000"/>
              </a:lnSpc>
              <a:spcBef>
                <a:spcPct val="20000"/>
              </a:spcBef>
            </a:pPr>
            <a:r>
              <a:rPr lang="en-US" sz="2000">
                <a:solidFill>
                  <a:schemeClr val="folHlink"/>
                </a:solidFill>
                <a:latin typeface="Courier New" charset="0"/>
                <a:cs typeface="Courier New" charset="0"/>
              </a:rPr>
              <a:t>             victim[L] == i) {}; // busy wait</a:t>
            </a:r>
          </a:p>
          <a:p>
            <a:pPr marL="231775" indent="-231775" eaLnBrk="0" hangingPunct="0">
              <a:lnSpc>
                <a:spcPct val="80000"/>
              </a:lnSpc>
              <a:spcBef>
                <a:spcPct val="20000"/>
              </a:spcBef>
            </a:pPr>
            <a:r>
              <a:rPr lang="en-US" sz="2000">
                <a:solidFill>
                  <a:schemeClr val="folHlink"/>
                </a:solidFill>
                <a:latin typeface="Courier New" charset="0"/>
                <a:cs typeface="Courier New" charset="0"/>
              </a:rPr>
              <a:t>    }}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release(int i)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level[i] = 0;</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p:txBody>
      </p:sp>
      <p:sp>
        <p:nvSpPr>
          <p:cNvPr id="180229" name="Rectangle 2"/>
          <p:cNvSpPr>
            <a:spLocks noGrp="1" noChangeArrowheads="1"/>
          </p:cNvSpPr>
          <p:nvPr>
            <p:ph type="title"/>
          </p:nvPr>
        </p:nvSpPr>
        <p:spPr/>
        <p:txBody>
          <a:bodyPr/>
          <a:lstStyle/>
          <a:p>
            <a:r>
              <a:rPr lang="en-US">
                <a:latin typeface="Arial" charset="0"/>
              </a:rPr>
              <a:t>Filter</a:t>
            </a:r>
          </a:p>
        </p:txBody>
      </p:sp>
      <p:sp>
        <p:nvSpPr>
          <p:cNvPr id="180230" name="Text Box 4"/>
          <p:cNvSpPr txBox="1">
            <a:spLocks noChangeArrowheads="1"/>
          </p:cNvSpPr>
          <p:nvPr/>
        </p:nvSpPr>
        <p:spPr bwMode="auto">
          <a:xfrm>
            <a:off x="5489575" y="4268788"/>
            <a:ext cx="3132138" cy="137318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Announce intention to enter level </a:t>
            </a:r>
            <a:r>
              <a:rPr lang="en-US" sz="2800">
                <a:solidFill>
                  <a:schemeClr val="tx1"/>
                </a:solidFill>
                <a:latin typeface="Arial" charset="0"/>
              </a:rPr>
              <a:t>L</a:t>
            </a:r>
          </a:p>
        </p:txBody>
      </p:sp>
      <p:sp>
        <p:nvSpPr>
          <p:cNvPr id="180231" name="AutoShape 5"/>
          <p:cNvSpPr>
            <a:spLocks noChangeArrowheads="1"/>
          </p:cNvSpPr>
          <p:nvPr/>
        </p:nvSpPr>
        <p:spPr bwMode="auto">
          <a:xfrm>
            <a:off x="1911350" y="3157538"/>
            <a:ext cx="2400300" cy="369887"/>
          </a:xfrm>
          <a:prstGeom prst="wedgeRoundRectCallout">
            <a:avLst>
              <a:gd name="adj1" fmla="val 119579"/>
              <a:gd name="adj2" fmla="val 31438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822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60ABA55-40FD-264E-8F06-D27D43011235}" type="slidenum">
              <a:rPr lang="ar-SA" sz="1400" b="0">
                <a:solidFill>
                  <a:schemeClr val="tx1"/>
                </a:solidFill>
                <a:latin typeface="Arial" charset="0"/>
                <a:cs typeface="Arial" charset="0"/>
              </a:rPr>
              <a:pPr/>
              <a:t>85</a:t>
            </a:fld>
            <a:endParaRPr lang="en-US" sz="1400" b="0">
              <a:solidFill>
                <a:schemeClr val="tx1"/>
              </a:solidFill>
              <a:latin typeface="Arial" charset="0"/>
              <a:cs typeface="Arial" charset="0"/>
            </a:endParaRPr>
          </a:p>
        </p:txBody>
      </p:sp>
      <p:pic>
        <p:nvPicPr>
          <p:cNvPr id="182275"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276" name="Rectangle 6"/>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Filter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int level[n];  </a:t>
            </a:r>
            <a:endParaRPr lang="en-US" sz="18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int victim[n]; </a:t>
            </a:r>
            <a:endParaRPr lang="en-US" sz="18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for (int L = 1; L &lt; n; L++)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level[i]  = L;</a:t>
            </a:r>
          </a:p>
          <a:p>
            <a:pPr marL="231775" indent="-231775" eaLnBrk="0" hangingPunct="0">
              <a:lnSpc>
                <a:spcPct val="80000"/>
              </a:lnSpc>
              <a:spcBef>
                <a:spcPct val="20000"/>
              </a:spcBef>
            </a:pPr>
            <a:r>
              <a:rPr lang="en-US" sz="2000">
                <a:solidFill>
                  <a:schemeClr val="accent2"/>
                </a:solidFill>
                <a:latin typeface="Courier New" charset="0"/>
                <a:cs typeface="Courier New" charset="0"/>
              </a:rPr>
              <a:t>      victim[L] = i;</a:t>
            </a:r>
          </a:p>
          <a:p>
            <a:pPr marL="231775" indent="-231775" eaLnBrk="0" hangingPunct="0">
              <a:lnSpc>
                <a:spcPct val="80000"/>
              </a:lnSpc>
              <a:spcBef>
                <a:spcPct val="20000"/>
              </a:spcBef>
            </a:pPr>
            <a:r>
              <a:rPr lang="en-US" sz="2000">
                <a:solidFill>
                  <a:schemeClr val="tx1"/>
                </a:solidFill>
                <a:latin typeface="Courier New" charset="0"/>
                <a:cs typeface="Courier New" charset="0"/>
              </a:rPr>
              <a:t>      </a:t>
            </a:r>
            <a:r>
              <a:rPr lang="en-US" sz="2000">
                <a:solidFill>
                  <a:schemeClr val="folHlink"/>
                </a:solidFill>
                <a:latin typeface="Courier New" charset="0"/>
                <a:cs typeface="Courier New" charset="0"/>
              </a:rPr>
              <a:t>while ((</a:t>
            </a:r>
            <a:r>
              <a:rPr lang="en-US" sz="2400">
                <a:solidFill>
                  <a:schemeClr val="folHlink"/>
                </a:solidFill>
                <a:latin typeface="Symbol" charset="0"/>
              </a:rPr>
              <a:t>$</a:t>
            </a:r>
            <a:r>
              <a:rPr lang="en-US" sz="2800">
                <a:solidFill>
                  <a:schemeClr val="folHlink"/>
                </a:solidFill>
                <a:latin typeface="Symbol" charset="0"/>
              </a:rPr>
              <a:t> </a:t>
            </a:r>
            <a:r>
              <a:rPr lang="en-US" sz="2000">
                <a:solidFill>
                  <a:schemeClr val="folHlink"/>
                </a:solidFill>
                <a:latin typeface="Courier New" charset="0"/>
                <a:cs typeface="Courier New" charset="0"/>
              </a:rPr>
              <a:t>k != i) level[k] &gt;= L) &amp;&amp;</a:t>
            </a:r>
          </a:p>
          <a:p>
            <a:pPr marL="231775" indent="-231775" eaLnBrk="0" hangingPunct="0">
              <a:lnSpc>
                <a:spcPct val="80000"/>
              </a:lnSpc>
              <a:spcBef>
                <a:spcPct val="20000"/>
              </a:spcBef>
            </a:pPr>
            <a:r>
              <a:rPr lang="en-US" sz="2000">
                <a:solidFill>
                  <a:schemeClr val="folHlink"/>
                </a:solidFill>
                <a:latin typeface="Courier New" charset="0"/>
                <a:cs typeface="Courier New" charset="0"/>
              </a:rPr>
              <a:t>             victim[L] == i) {};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release(int i)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level[i] = 0;</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p:txBody>
      </p:sp>
      <p:sp>
        <p:nvSpPr>
          <p:cNvPr id="182277" name="Rectangle 2"/>
          <p:cNvSpPr>
            <a:spLocks noGrp="1" noChangeArrowheads="1"/>
          </p:cNvSpPr>
          <p:nvPr>
            <p:ph type="title"/>
          </p:nvPr>
        </p:nvSpPr>
        <p:spPr/>
        <p:txBody>
          <a:bodyPr/>
          <a:lstStyle/>
          <a:p>
            <a:r>
              <a:rPr lang="en-US">
                <a:latin typeface="Arial" charset="0"/>
              </a:rPr>
              <a:t>Filter</a:t>
            </a:r>
          </a:p>
        </p:txBody>
      </p:sp>
      <p:sp>
        <p:nvSpPr>
          <p:cNvPr id="182278" name="Text Box 4"/>
          <p:cNvSpPr txBox="1">
            <a:spLocks noChangeArrowheads="1"/>
          </p:cNvSpPr>
          <p:nvPr/>
        </p:nvSpPr>
        <p:spPr bwMode="auto">
          <a:xfrm>
            <a:off x="5588000" y="4687888"/>
            <a:ext cx="3132138" cy="94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Give priority to anyone but me</a:t>
            </a:r>
          </a:p>
        </p:txBody>
      </p:sp>
      <p:sp>
        <p:nvSpPr>
          <p:cNvPr id="182279" name="AutoShape 5"/>
          <p:cNvSpPr>
            <a:spLocks noChangeArrowheads="1"/>
          </p:cNvSpPr>
          <p:nvPr/>
        </p:nvSpPr>
        <p:spPr bwMode="auto">
          <a:xfrm>
            <a:off x="2009775" y="3476625"/>
            <a:ext cx="2257425" cy="369888"/>
          </a:xfrm>
          <a:prstGeom prst="wedgeRoundRectCallout">
            <a:avLst>
              <a:gd name="adj1" fmla="val 109213"/>
              <a:gd name="adj2" fmla="val 29506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843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0C0212B-C142-4A4B-BCE1-A60C8264099C}" type="slidenum">
              <a:rPr lang="ar-SA" sz="1400" b="0">
                <a:solidFill>
                  <a:schemeClr val="tx1"/>
                </a:solidFill>
                <a:latin typeface="Arial" charset="0"/>
                <a:cs typeface="Arial" charset="0"/>
              </a:rPr>
              <a:pPr/>
              <a:t>86</a:t>
            </a:fld>
            <a:endParaRPr lang="en-US" sz="1400" b="0">
              <a:solidFill>
                <a:schemeClr val="tx1"/>
              </a:solidFill>
              <a:latin typeface="Arial" charset="0"/>
              <a:cs typeface="Arial" charset="0"/>
            </a:endParaRPr>
          </a:p>
        </p:txBody>
      </p:sp>
      <p:pic>
        <p:nvPicPr>
          <p:cNvPr id="184323"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4" name="Rectangle 6"/>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Filter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int level[n];  </a:t>
            </a:r>
            <a:endParaRPr lang="en-US" sz="18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int victim[n]; </a:t>
            </a:r>
            <a:endParaRPr lang="en-US" sz="18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for (int L = 1; L &lt; n; L++)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level[i]  = L;</a:t>
            </a:r>
          </a:p>
          <a:p>
            <a:pPr marL="231775" indent="-231775" eaLnBrk="0" hangingPunct="0">
              <a:lnSpc>
                <a:spcPct val="80000"/>
              </a:lnSpc>
              <a:spcBef>
                <a:spcPct val="20000"/>
              </a:spcBef>
            </a:pPr>
            <a:r>
              <a:rPr lang="en-US" sz="2000">
                <a:solidFill>
                  <a:schemeClr val="folHlink"/>
                </a:solidFill>
                <a:latin typeface="Courier New" charset="0"/>
                <a:cs typeface="Courier New" charset="0"/>
              </a:rPr>
              <a:t>      victim[L] = i;</a:t>
            </a:r>
          </a:p>
          <a:p>
            <a:pPr marL="231775" indent="-231775" eaLnBrk="0" hangingPunct="0">
              <a:lnSpc>
                <a:spcPct val="80000"/>
              </a:lnSpc>
              <a:spcBef>
                <a:spcPct val="20000"/>
              </a:spcBef>
            </a:pPr>
            <a:r>
              <a:rPr lang="en-US" sz="2000">
                <a:solidFill>
                  <a:schemeClr val="tx1"/>
                </a:solidFill>
                <a:latin typeface="Courier New" charset="0"/>
                <a:cs typeface="Courier New" charset="0"/>
              </a:rPr>
              <a:t>      while</a:t>
            </a:r>
            <a:r>
              <a:rPr lang="en-US" sz="2000">
                <a:solidFill>
                  <a:schemeClr val="accent2"/>
                </a:solidFill>
                <a:latin typeface="Courier New" charset="0"/>
                <a:cs typeface="Courier New" charset="0"/>
              </a:rPr>
              <a:t> ((</a:t>
            </a:r>
            <a:r>
              <a:rPr lang="en-US" sz="2400">
                <a:solidFill>
                  <a:schemeClr val="accent2"/>
                </a:solidFill>
                <a:latin typeface="Symbol" charset="0"/>
              </a:rPr>
              <a:t>$</a:t>
            </a:r>
            <a:r>
              <a:rPr lang="en-US" sz="2800">
                <a:solidFill>
                  <a:schemeClr val="accent2"/>
                </a:solidFill>
                <a:latin typeface="Symbol" charset="0"/>
              </a:rPr>
              <a:t> </a:t>
            </a:r>
            <a:r>
              <a:rPr lang="en-US" sz="2000">
                <a:solidFill>
                  <a:schemeClr val="accent2"/>
                </a:solidFill>
                <a:latin typeface="Courier New" charset="0"/>
                <a:cs typeface="Courier New" charset="0"/>
              </a:rPr>
              <a:t>k != i) level[k] &gt;= L) </a:t>
            </a:r>
            <a:r>
              <a:rPr lang="en-US" sz="2000">
                <a:solidFill>
                  <a:schemeClr val="tx1"/>
                </a:solidFill>
                <a:latin typeface="Courier New" charset="0"/>
                <a:cs typeface="Courier New" charset="0"/>
              </a:rPr>
              <a:t>&amp;&amp;</a:t>
            </a:r>
          </a:p>
          <a:p>
            <a:pPr marL="231775" indent="-231775" eaLnBrk="0" hangingPunct="0">
              <a:lnSpc>
                <a:spcPct val="80000"/>
              </a:lnSpc>
              <a:spcBef>
                <a:spcPct val="20000"/>
              </a:spcBef>
            </a:pPr>
            <a:r>
              <a:rPr lang="en-US" sz="2000">
                <a:solidFill>
                  <a:schemeClr val="accent2"/>
                </a:solidFill>
                <a:latin typeface="Courier New" charset="0"/>
                <a:cs typeface="Courier New" charset="0"/>
              </a:rPr>
              <a:t>             victim[L] == i) {};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release(int i)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level[i] = 0;</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p:txBody>
      </p:sp>
      <p:sp>
        <p:nvSpPr>
          <p:cNvPr id="184325" name="Rectangle 2"/>
          <p:cNvSpPr>
            <a:spLocks noGrp="1" noChangeArrowheads="1"/>
          </p:cNvSpPr>
          <p:nvPr>
            <p:ph type="title"/>
          </p:nvPr>
        </p:nvSpPr>
        <p:spPr/>
        <p:txBody>
          <a:bodyPr/>
          <a:lstStyle/>
          <a:p>
            <a:r>
              <a:rPr lang="en-US">
                <a:latin typeface="Arial" charset="0"/>
              </a:rPr>
              <a:t>Filter</a:t>
            </a:r>
          </a:p>
        </p:txBody>
      </p:sp>
      <p:sp>
        <p:nvSpPr>
          <p:cNvPr id="184326" name="Text Box 4"/>
          <p:cNvSpPr txBox="1">
            <a:spLocks noChangeArrowheads="1"/>
          </p:cNvSpPr>
          <p:nvPr/>
        </p:nvSpPr>
        <p:spPr bwMode="auto">
          <a:xfrm>
            <a:off x="1011238" y="1719263"/>
            <a:ext cx="7789862" cy="94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Wait as long as someone else is at same or higher level, and </a:t>
            </a:r>
            <a:r>
              <a:rPr lang="en-US" sz="2800" dirty="0" smtClean="0">
                <a:solidFill>
                  <a:srgbClr val="FF0000"/>
                </a:solidFill>
                <a:latin typeface="Arial" charset="0"/>
              </a:rPr>
              <a:t>I</a:t>
            </a:r>
            <a:r>
              <a:rPr lang="fr-FR" altLang="ja-JP" sz="2800" dirty="0" smtClean="0">
                <a:solidFill>
                  <a:srgbClr val="FF0000"/>
                </a:solidFill>
                <a:latin typeface="Arial" charset="0"/>
              </a:rPr>
              <a:t>'</a:t>
            </a:r>
            <a:r>
              <a:rPr lang="en-US" altLang="ja-JP" sz="2800" dirty="0" smtClean="0">
                <a:solidFill>
                  <a:srgbClr val="FF0000"/>
                </a:solidFill>
                <a:latin typeface="Arial" charset="0"/>
              </a:rPr>
              <a:t>m </a:t>
            </a:r>
            <a:r>
              <a:rPr lang="en-US" altLang="ja-JP" sz="2800" dirty="0">
                <a:solidFill>
                  <a:srgbClr val="FF0000"/>
                </a:solidFill>
                <a:latin typeface="Arial" charset="0"/>
              </a:rPr>
              <a:t>designated victim</a:t>
            </a:r>
            <a:endParaRPr lang="en-US" sz="2800" dirty="0">
              <a:solidFill>
                <a:srgbClr val="FF0000"/>
              </a:solidFill>
              <a:latin typeface="Arial" charset="0"/>
            </a:endParaRPr>
          </a:p>
        </p:txBody>
      </p:sp>
      <p:sp>
        <p:nvSpPr>
          <p:cNvPr id="184327" name="AutoShape 5"/>
          <p:cNvSpPr>
            <a:spLocks noChangeArrowheads="1"/>
          </p:cNvSpPr>
          <p:nvPr/>
        </p:nvSpPr>
        <p:spPr bwMode="auto">
          <a:xfrm>
            <a:off x="1968500" y="3898900"/>
            <a:ext cx="5524500" cy="674688"/>
          </a:xfrm>
          <a:prstGeom prst="wedgeRoundRectCallout">
            <a:avLst>
              <a:gd name="adj1" fmla="val -13046"/>
              <a:gd name="adj2" fmla="val -23964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863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3548C05-A497-AF49-81E0-9F5438620406}" type="slidenum">
              <a:rPr lang="ar-SA" sz="1400" b="0">
                <a:solidFill>
                  <a:schemeClr val="tx1"/>
                </a:solidFill>
                <a:latin typeface="Arial" charset="0"/>
                <a:cs typeface="Arial" charset="0"/>
              </a:rPr>
              <a:pPr/>
              <a:t>87</a:t>
            </a:fld>
            <a:endParaRPr lang="en-US" sz="1400" b="0">
              <a:solidFill>
                <a:schemeClr val="tx1"/>
              </a:solidFill>
              <a:latin typeface="Arial" charset="0"/>
              <a:cs typeface="Arial" charset="0"/>
            </a:endParaRPr>
          </a:p>
        </p:txBody>
      </p:sp>
      <p:pic>
        <p:nvPicPr>
          <p:cNvPr id="186371"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372" name="Rectangle 2"/>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Filter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int level[n];  </a:t>
            </a:r>
            <a:endParaRPr lang="en-US" sz="18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int victim[n]; </a:t>
            </a:r>
            <a:endParaRPr lang="en-US" sz="18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for (int L = 1; L &lt; n; L++)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level[i]  = L;</a:t>
            </a:r>
          </a:p>
          <a:p>
            <a:pPr marL="231775" indent="-231775" eaLnBrk="0" hangingPunct="0">
              <a:lnSpc>
                <a:spcPct val="80000"/>
              </a:lnSpc>
              <a:spcBef>
                <a:spcPct val="20000"/>
              </a:spcBef>
            </a:pPr>
            <a:r>
              <a:rPr lang="en-US" sz="2000">
                <a:solidFill>
                  <a:schemeClr val="folHlink"/>
                </a:solidFill>
                <a:latin typeface="Courier New" charset="0"/>
                <a:cs typeface="Courier New" charset="0"/>
              </a:rPr>
              <a:t>      victim[L] = i;</a:t>
            </a:r>
          </a:p>
          <a:p>
            <a:pPr marL="231775" indent="-231775" eaLnBrk="0" hangingPunct="0">
              <a:lnSpc>
                <a:spcPct val="80000"/>
              </a:lnSpc>
              <a:spcBef>
                <a:spcPct val="20000"/>
              </a:spcBef>
            </a:pPr>
            <a:r>
              <a:rPr lang="en-US" sz="2000">
                <a:solidFill>
                  <a:schemeClr val="tx1"/>
                </a:solidFill>
                <a:latin typeface="Courier New" charset="0"/>
                <a:cs typeface="Courier New" charset="0"/>
              </a:rPr>
              <a:t>      while</a:t>
            </a:r>
            <a:r>
              <a:rPr lang="en-US" sz="2000">
                <a:solidFill>
                  <a:schemeClr val="accent2"/>
                </a:solidFill>
                <a:latin typeface="Courier New" charset="0"/>
                <a:cs typeface="Courier New" charset="0"/>
              </a:rPr>
              <a:t> ((</a:t>
            </a:r>
            <a:r>
              <a:rPr lang="en-US" sz="2400">
                <a:solidFill>
                  <a:schemeClr val="accent2"/>
                </a:solidFill>
                <a:latin typeface="Symbol" charset="0"/>
              </a:rPr>
              <a:t>$</a:t>
            </a:r>
            <a:r>
              <a:rPr lang="en-US" sz="2800">
                <a:solidFill>
                  <a:schemeClr val="accent2"/>
                </a:solidFill>
                <a:latin typeface="Symbol" charset="0"/>
              </a:rPr>
              <a:t> </a:t>
            </a:r>
            <a:r>
              <a:rPr lang="en-US" sz="2000">
                <a:solidFill>
                  <a:schemeClr val="accent2"/>
                </a:solidFill>
                <a:latin typeface="Courier New" charset="0"/>
                <a:cs typeface="Courier New" charset="0"/>
              </a:rPr>
              <a:t>k != i) level[k] &gt;= L) </a:t>
            </a:r>
            <a:r>
              <a:rPr lang="en-US" sz="2000">
                <a:solidFill>
                  <a:schemeClr val="tx1"/>
                </a:solidFill>
                <a:latin typeface="Courier New" charset="0"/>
                <a:cs typeface="Courier New" charset="0"/>
              </a:rPr>
              <a:t>&amp;&amp;</a:t>
            </a:r>
          </a:p>
          <a:p>
            <a:pPr marL="231775" indent="-231775" eaLnBrk="0" hangingPunct="0">
              <a:lnSpc>
                <a:spcPct val="80000"/>
              </a:lnSpc>
              <a:spcBef>
                <a:spcPct val="20000"/>
              </a:spcBef>
            </a:pPr>
            <a:r>
              <a:rPr lang="en-US" sz="2000">
                <a:solidFill>
                  <a:schemeClr val="accent2"/>
                </a:solidFill>
                <a:latin typeface="Courier New" charset="0"/>
                <a:cs typeface="Courier New" charset="0"/>
              </a:rPr>
              <a:t>             victim[L] == i) {};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release(int i)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level[i] = 0;</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p:txBody>
      </p:sp>
      <p:sp>
        <p:nvSpPr>
          <p:cNvPr id="186373" name="Rectangle 3"/>
          <p:cNvSpPr>
            <a:spLocks noGrp="1" noChangeArrowheads="1"/>
          </p:cNvSpPr>
          <p:nvPr>
            <p:ph type="title"/>
          </p:nvPr>
        </p:nvSpPr>
        <p:spPr/>
        <p:txBody>
          <a:bodyPr/>
          <a:lstStyle/>
          <a:p>
            <a:r>
              <a:rPr lang="en-US">
                <a:latin typeface="Arial" charset="0"/>
              </a:rPr>
              <a:t>Filter</a:t>
            </a:r>
          </a:p>
        </p:txBody>
      </p:sp>
      <p:sp>
        <p:nvSpPr>
          <p:cNvPr id="186374" name="Text Box 4"/>
          <p:cNvSpPr txBox="1">
            <a:spLocks noChangeArrowheads="1"/>
          </p:cNvSpPr>
          <p:nvPr/>
        </p:nvSpPr>
        <p:spPr bwMode="auto">
          <a:xfrm>
            <a:off x="1081088" y="4824413"/>
            <a:ext cx="7253287" cy="94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Thread </a:t>
            </a:r>
            <a:r>
              <a:rPr lang="en-US" sz="2800" i="1">
                <a:solidFill>
                  <a:schemeClr val="tx1"/>
                </a:solidFill>
                <a:latin typeface="Arial" charset="0"/>
              </a:rPr>
              <a:t>enters</a:t>
            </a:r>
            <a:r>
              <a:rPr lang="en-US" sz="2800">
                <a:solidFill>
                  <a:srgbClr val="FF0000"/>
                </a:solidFill>
                <a:latin typeface="Arial" charset="0"/>
              </a:rPr>
              <a:t> level </a:t>
            </a:r>
            <a:r>
              <a:rPr lang="en-US" sz="2800">
                <a:solidFill>
                  <a:schemeClr val="tx1"/>
                </a:solidFill>
                <a:latin typeface="Arial" charset="0"/>
              </a:rPr>
              <a:t>L</a:t>
            </a:r>
            <a:r>
              <a:rPr lang="en-US" sz="2800">
                <a:solidFill>
                  <a:srgbClr val="FF0000"/>
                </a:solidFill>
                <a:latin typeface="Arial" charset="0"/>
              </a:rPr>
              <a:t> when it completes the loop</a:t>
            </a:r>
          </a:p>
        </p:txBody>
      </p:sp>
      <p:sp>
        <p:nvSpPr>
          <p:cNvPr id="186375" name="AutoShape 5"/>
          <p:cNvSpPr>
            <a:spLocks noChangeArrowheads="1"/>
          </p:cNvSpPr>
          <p:nvPr/>
        </p:nvSpPr>
        <p:spPr bwMode="auto">
          <a:xfrm>
            <a:off x="1968500" y="3802063"/>
            <a:ext cx="5524500" cy="771525"/>
          </a:xfrm>
          <a:prstGeom prst="wedgeRoundRectCallout">
            <a:avLst>
              <a:gd name="adj1" fmla="val -32764"/>
              <a:gd name="adj2" fmla="val 9517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884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3975889-1725-DC4C-AB16-E79A3B6A847C}" type="slidenum">
              <a:rPr lang="ar-SA" sz="1400" b="0">
                <a:solidFill>
                  <a:schemeClr val="tx1"/>
                </a:solidFill>
                <a:latin typeface="Arial" charset="0"/>
                <a:cs typeface="Arial" charset="0"/>
              </a:rPr>
              <a:pPr/>
              <a:t>88</a:t>
            </a:fld>
            <a:endParaRPr lang="en-US" sz="1400" b="0">
              <a:solidFill>
                <a:schemeClr val="tx1"/>
              </a:solidFill>
              <a:latin typeface="Arial" charset="0"/>
              <a:cs typeface="Arial" charset="0"/>
            </a:endParaRPr>
          </a:p>
        </p:txBody>
      </p:sp>
      <p:pic>
        <p:nvPicPr>
          <p:cNvPr id="188419" name="Picture 19"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0" name="Rectangle 2"/>
          <p:cNvSpPr>
            <a:spLocks noGrp="1" noChangeArrowheads="1"/>
          </p:cNvSpPr>
          <p:nvPr>
            <p:ph type="title"/>
          </p:nvPr>
        </p:nvSpPr>
        <p:spPr/>
        <p:txBody>
          <a:bodyPr/>
          <a:lstStyle/>
          <a:p>
            <a:r>
              <a:rPr lang="en-US">
                <a:latin typeface="Arial" charset="0"/>
              </a:rPr>
              <a:t>Claim</a:t>
            </a:r>
          </a:p>
        </p:txBody>
      </p:sp>
      <p:sp>
        <p:nvSpPr>
          <p:cNvPr id="188421" name="Rectangle 3"/>
          <p:cNvSpPr>
            <a:spLocks noGrp="1" noChangeArrowheads="1"/>
          </p:cNvSpPr>
          <p:nvPr>
            <p:ph type="body" idx="1"/>
          </p:nvPr>
        </p:nvSpPr>
        <p:spPr>
          <a:xfrm>
            <a:off x="660400" y="1676400"/>
            <a:ext cx="7772400" cy="4114800"/>
          </a:xfrm>
        </p:spPr>
        <p:txBody>
          <a:bodyPr/>
          <a:lstStyle/>
          <a:p>
            <a:r>
              <a:rPr lang="en-US" dirty="0">
                <a:latin typeface="Arial" charset="0"/>
              </a:rPr>
              <a:t>Start at level </a:t>
            </a:r>
            <a:r>
              <a:rPr lang="en-US" dirty="0">
                <a:solidFill>
                  <a:schemeClr val="tx1"/>
                </a:solidFill>
                <a:latin typeface="Arial" charset="0"/>
              </a:rPr>
              <a:t>L=0</a:t>
            </a:r>
          </a:p>
          <a:p>
            <a:r>
              <a:rPr lang="en-US" dirty="0">
                <a:latin typeface="Arial" charset="0"/>
              </a:rPr>
              <a:t>At most </a:t>
            </a:r>
            <a:r>
              <a:rPr lang="en-US" i="1" dirty="0">
                <a:solidFill>
                  <a:schemeClr val="tx1"/>
                </a:solidFill>
                <a:latin typeface="Arial" charset="0"/>
              </a:rPr>
              <a:t>n</a:t>
            </a:r>
            <a:r>
              <a:rPr lang="en-US" dirty="0">
                <a:solidFill>
                  <a:schemeClr val="tx1"/>
                </a:solidFill>
                <a:latin typeface="Arial" charset="0"/>
              </a:rPr>
              <a:t>-L</a:t>
            </a:r>
            <a:r>
              <a:rPr lang="en-US" dirty="0">
                <a:latin typeface="Arial" charset="0"/>
              </a:rPr>
              <a:t> threads enter level </a:t>
            </a:r>
            <a:r>
              <a:rPr lang="en-US" dirty="0">
                <a:solidFill>
                  <a:schemeClr val="tx1"/>
                </a:solidFill>
                <a:latin typeface="Arial" charset="0"/>
              </a:rPr>
              <a:t>L</a:t>
            </a:r>
          </a:p>
          <a:p>
            <a:r>
              <a:rPr lang="en-US" dirty="0">
                <a:latin typeface="Arial" charset="0"/>
              </a:rPr>
              <a:t>Mutual exclusion at level </a:t>
            </a:r>
            <a:r>
              <a:rPr lang="en-US" dirty="0">
                <a:solidFill>
                  <a:schemeClr val="tx1"/>
                </a:solidFill>
                <a:latin typeface="Arial" charset="0"/>
              </a:rPr>
              <a:t>L=</a:t>
            </a:r>
            <a:r>
              <a:rPr lang="en-US" i="1" dirty="0">
                <a:solidFill>
                  <a:schemeClr val="tx1"/>
                </a:solidFill>
                <a:latin typeface="Arial" charset="0"/>
              </a:rPr>
              <a:t>n</a:t>
            </a:r>
            <a:r>
              <a:rPr lang="en-US" dirty="0">
                <a:solidFill>
                  <a:schemeClr val="tx1"/>
                </a:solidFill>
                <a:latin typeface="Arial" charset="0"/>
              </a:rPr>
              <a:t>-1</a:t>
            </a:r>
            <a:endParaRPr lang="en-US" dirty="0">
              <a:latin typeface="Arial" charset="0"/>
            </a:endParaRPr>
          </a:p>
        </p:txBody>
      </p:sp>
      <p:sp>
        <p:nvSpPr>
          <p:cNvPr id="188422" name="AutoShape 7"/>
          <p:cNvSpPr>
            <a:spLocks noChangeArrowheads="1"/>
          </p:cNvSpPr>
          <p:nvPr/>
        </p:nvSpPr>
        <p:spPr bwMode="auto">
          <a:xfrm>
            <a:off x="3467100" y="4038600"/>
            <a:ext cx="1447800" cy="1695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CC00"/>
          </a:solidFill>
          <a:ln w="38100">
            <a:solidFill>
              <a:schemeClr val="tx1"/>
            </a:solidFill>
            <a:miter lim="800000"/>
            <a:headEnd/>
            <a:tailEnd/>
          </a:ln>
        </p:spPr>
        <p:txBody>
          <a:bodyPr wrap="none" anchor="ctr"/>
          <a:lstStyle/>
          <a:p>
            <a:endParaRPr lang="en-US" dirty="0">
              <a:latin typeface="Arial" pitchFamily="34" charset="0"/>
            </a:endParaRPr>
          </a:p>
        </p:txBody>
      </p:sp>
      <p:sp>
        <p:nvSpPr>
          <p:cNvPr id="188423" name="Line 8"/>
          <p:cNvSpPr>
            <a:spLocks noChangeShapeType="1"/>
          </p:cNvSpPr>
          <p:nvPr/>
        </p:nvSpPr>
        <p:spPr bwMode="auto">
          <a:xfrm>
            <a:off x="3568700" y="4321175"/>
            <a:ext cx="1279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88424" name="Line 9"/>
          <p:cNvSpPr>
            <a:spLocks noChangeShapeType="1"/>
          </p:cNvSpPr>
          <p:nvPr/>
        </p:nvSpPr>
        <p:spPr bwMode="auto">
          <a:xfrm>
            <a:off x="3602038" y="4603750"/>
            <a:ext cx="11779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88425" name="Line 10"/>
          <p:cNvSpPr>
            <a:spLocks noChangeShapeType="1"/>
          </p:cNvSpPr>
          <p:nvPr/>
        </p:nvSpPr>
        <p:spPr bwMode="auto">
          <a:xfrm>
            <a:off x="3668713" y="4886325"/>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88426" name="Line 11"/>
          <p:cNvSpPr>
            <a:spLocks noChangeShapeType="1"/>
          </p:cNvSpPr>
          <p:nvPr/>
        </p:nvSpPr>
        <p:spPr bwMode="auto">
          <a:xfrm>
            <a:off x="3803650" y="5451475"/>
            <a:ext cx="7747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88427" name="Line 12"/>
          <p:cNvSpPr>
            <a:spLocks noChangeShapeType="1"/>
          </p:cNvSpPr>
          <p:nvPr/>
        </p:nvSpPr>
        <p:spPr bwMode="auto">
          <a:xfrm>
            <a:off x="3736975" y="5168900"/>
            <a:ext cx="9080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88428" name="Text Box 13"/>
          <p:cNvSpPr txBox="1">
            <a:spLocks noChangeArrowheads="1"/>
          </p:cNvSpPr>
          <p:nvPr/>
        </p:nvSpPr>
        <p:spPr bwMode="auto">
          <a:xfrm>
            <a:off x="3924300" y="3592513"/>
            <a:ext cx="715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ncs</a:t>
            </a:r>
          </a:p>
        </p:txBody>
      </p:sp>
      <p:sp>
        <p:nvSpPr>
          <p:cNvPr id="188429" name="Text Box 14"/>
          <p:cNvSpPr txBox="1">
            <a:spLocks noChangeArrowheads="1"/>
          </p:cNvSpPr>
          <p:nvPr/>
        </p:nvSpPr>
        <p:spPr bwMode="auto">
          <a:xfrm>
            <a:off x="4000500" y="5357813"/>
            <a:ext cx="527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cs</a:t>
            </a:r>
          </a:p>
        </p:txBody>
      </p:sp>
      <p:sp>
        <p:nvSpPr>
          <p:cNvPr id="188430" name="Text Box 15"/>
          <p:cNvSpPr txBox="1">
            <a:spLocks noChangeArrowheads="1"/>
          </p:cNvSpPr>
          <p:nvPr/>
        </p:nvSpPr>
        <p:spPr bwMode="auto">
          <a:xfrm>
            <a:off x="4610100" y="5357813"/>
            <a:ext cx="1012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accent2"/>
                </a:solidFill>
                <a:latin typeface="Arial" charset="0"/>
              </a:rPr>
              <a:t>L=n-1</a:t>
            </a:r>
          </a:p>
        </p:txBody>
      </p:sp>
      <p:sp>
        <p:nvSpPr>
          <p:cNvPr id="188431" name="Text Box 16"/>
          <p:cNvSpPr txBox="1">
            <a:spLocks noChangeArrowheads="1"/>
          </p:cNvSpPr>
          <p:nvPr/>
        </p:nvSpPr>
        <p:spPr bwMode="auto">
          <a:xfrm>
            <a:off x="4902200" y="3986213"/>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accent2"/>
                </a:solidFill>
                <a:latin typeface="Arial" charset="0"/>
              </a:rPr>
              <a:t>L=1</a:t>
            </a:r>
          </a:p>
        </p:txBody>
      </p:sp>
      <p:sp>
        <p:nvSpPr>
          <p:cNvPr id="188432" name="Text Box 17"/>
          <p:cNvSpPr txBox="1">
            <a:spLocks noChangeArrowheads="1"/>
          </p:cNvSpPr>
          <p:nvPr/>
        </p:nvSpPr>
        <p:spPr bwMode="auto">
          <a:xfrm>
            <a:off x="4686300" y="5053013"/>
            <a:ext cx="1012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accent2"/>
                </a:solidFill>
                <a:latin typeface="Arial" charset="0"/>
              </a:rPr>
              <a:t>L=n-2</a:t>
            </a:r>
          </a:p>
        </p:txBody>
      </p:sp>
      <p:sp>
        <p:nvSpPr>
          <p:cNvPr id="188433" name="Text Box 18"/>
          <p:cNvSpPr txBox="1">
            <a:spLocks noChangeArrowheads="1"/>
          </p:cNvSpPr>
          <p:nvPr/>
        </p:nvSpPr>
        <p:spPr bwMode="auto">
          <a:xfrm>
            <a:off x="4978400" y="3643313"/>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accent2"/>
                </a:solidFill>
                <a:latin typeface="Arial" charset="0"/>
              </a:rPr>
              <a:t>L=0</a:t>
            </a:r>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rPr>
              <a:t>Art of Multiprocessor Programming</a:t>
            </a:r>
          </a:p>
        </p:txBody>
      </p:sp>
      <p:sp>
        <p:nvSpPr>
          <p:cNvPr id="19046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474E8A1-D531-7944-8F50-A0FAB79EB303}" type="slidenum">
              <a:rPr lang="ar-SA" sz="1400" b="0">
                <a:solidFill>
                  <a:schemeClr val="tx1"/>
                </a:solidFill>
                <a:latin typeface="Arial" charset="0"/>
                <a:cs typeface="Arial" charset="0"/>
              </a:rPr>
              <a:pPr/>
              <a:t>89</a:t>
            </a:fld>
            <a:endParaRPr lang="en-US" sz="1400" b="0">
              <a:solidFill>
                <a:schemeClr val="tx1"/>
              </a:solidFill>
              <a:latin typeface="Arial" charset="0"/>
              <a:cs typeface="Arial" charset="0"/>
            </a:endParaRPr>
          </a:p>
        </p:txBody>
      </p:sp>
      <p:pic>
        <p:nvPicPr>
          <p:cNvPr id="190467" name="Picture 9"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68" name="Rectangle 2"/>
          <p:cNvSpPr>
            <a:spLocks noGrp="1" noChangeArrowheads="1"/>
          </p:cNvSpPr>
          <p:nvPr>
            <p:ph type="title"/>
          </p:nvPr>
        </p:nvSpPr>
        <p:spPr/>
        <p:txBody>
          <a:bodyPr/>
          <a:lstStyle/>
          <a:p>
            <a:r>
              <a:rPr lang="en-US">
                <a:latin typeface="Arial" charset="0"/>
              </a:rPr>
              <a:t>Induction Hypothesis</a:t>
            </a:r>
          </a:p>
        </p:txBody>
      </p:sp>
      <p:sp>
        <p:nvSpPr>
          <p:cNvPr id="190469" name="Rectangle 3"/>
          <p:cNvSpPr>
            <a:spLocks noGrp="1" noChangeArrowheads="1"/>
          </p:cNvSpPr>
          <p:nvPr>
            <p:ph type="body" sz="half" idx="1"/>
          </p:nvPr>
        </p:nvSpPr>
        <p:spPr>
          <a:xfrm>
            <a:off x="700088" y="2982913"/>
            <a:ext cx="3810000" cy="3490912"/>
          </a:xfrm>
        </p:spPr>
        <p:txBody>
          <a:bodyPr/>
          <a:lstStyle/>
          <a:p>
            <a:r>
              <a:rPr lang="en-US" dirty="0">
                <a:latin typeface="Arial" charset="0"/>
              </a:rPr>
              <a:t>Assume all at level</a:t>
            </a:r>
            <a:r>
              <a:rPr lang="en-US" dirty="0">
                <a:solidFill>
                  <a:schemeClr val="tx1"/>
                </a:solidFill>
                <a:latin typeface="Arial" charset="0"/>
              </a:rPr>
              <a:t> L-1</a:t>
            </a:r>
            <a:r>
              <a:rPr lang="en-US" dirty="0">
                <a:latin typeface="Arial" charset="0"/>
              </a:rPr>
              <a:t> enter level </a:t>
            </a:r>
            <a:r>
              <a:rPr lang="en-US" dirty="0">
                <a:solidFill>
                  <a:schemeClr val="tx1"/>
                </a:solidFill>
                <a:latin typeface="Arial" charset="0"/>
              </a:rPr>
              <a:t>L</a:t>
            </a:r>
          </a:p>
          <a:p>
            <a:r>
              <a:rPr lang="en-US" dirty="0">
                <a:solidFill>
                  <a:schemeClr val="tx1"/>
                </a:solidFill>
                <a:latin typeface="Arial" charset="0"/>
              </a:rPr>
              <a:t>A</a:t>
            </a:r>
            <a:r>
              <a:rPr lang="en-US" dirty="0">
                <a:latin typeface="Arial" charset="0"/>
              </a:rPr>
              <a:t> last to write </a:t>
            </a:r>
            <a:endParaRPr lang="en-US" dirty="0" smtClean="0">
              <a:latin typeface="Arial" charset="0"/>
            </a:endParaRPr>
          </a:p>
          <a:p>
            <a:pPr marL="0" indent="0">
              <a:buNone/>
            </a:pPr>
            <a:r>
              <a:rPr lang="en-US" dirty="0">
                <a:solidFill>
                  <a:schemeClr val="tx1"/>
                </a:solidFill>
                <a:latin typeface="Arial" charset="0"/>
              </a:rPr>
              <a:t> </a:t>
            </a:r>
            <a:r>
              <a:rPr lang="en-US" dirty="0" smtClean="0">
                <a:solidFill>
                  <a:schemeClr val="tx1"/>
                </a:solidFill>
                <a:latin typeface="Arial" charset="0"/>
              </a:rPr>
              <a:t>   victim</a:t>
            </a:r>
            <a:r>
              <a:rPr lang="en-US" dirty="0">
                <a:solidFill>
                  <a:schemeClr val="tx1"/>
                </a:solidFill>
                <a:latin typeface="Arial" charset="0"/>
              </a:rPr>
              <a:t>[L] </a:t>
            </a:r>
          </a:p>
          <a:p>
            <a:r>
              <a:rPr lang="en-US" dirty="0">
                <a:solidFill>
                  <a:schemeClr val="tx1"/>
                </a:solidFill>
                <a:latin typeface="Arial" charset="0"/>
              </a:rPr>
              <a:t>B</a:t>
            </a:r>
            <a:r>
              <a:rPr lang="en-US" dirty="0">
                <a:latin typeface="Arial" charset="0"/>
              </a:rPr>
              <a:t> is any other thread at level </a:t>
            </a:r>
            <a:r>
              <a:rPr lang="en-US" dirty="0">
                <a:solidFill>
                  <a:schemeClr val="tx1"/>
                </a:solidFill>
                <a:latin typeface="Arial" charset="0"/>
              </a:rPr>
              <a:t>L</a:t>
            </a:r>
          </a:p>
        </p:txBody>
      </p:sp>
      <p:sp>
        <p:nvSpPr>
          <p:cNvPr id="190470" name="Rectangle 8"/>
          <p:cNvSpPr>
            <a:spLocks noChangeArrowheads="1"/>
          </p:cNvSpPr>
          <p:nvPr/>
        </p:nvSpPr>
        <p:spPr bwMode="auto">
          <a:xfrm>
            <a:off x="715963" y="1919288"/>
            <a:ext cx="58293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spcBef>
                <a:spcPct val="20000"/>
              </a:spcBef>
              <a:buFontTx/>
              <a:buChar char="•"/>
            </a:pPr>
            <a:r>
              <a:rPr lang="en-US" sz="2800" b="0" dirty="0">
                <a:latin typeface="Arial" charset="0"/>
              </a:rPr>
              <a:t>  No more than </a:t>
            </a:r>
            <a:r>
              <a:rPr lang="en-US" sz="2800" b="0" i="1" dirty="0">
                <a:solidFill>
                  <a:schemeClr val="tx1"/>
                </a:solidFill>
                <a:latin typeface="Arial" charset="0"/>
              </a:rPr>
              <a:t>n</a:t>
            </a:r>
            <a:r>
              <a:rPr lang="en-US" sz="2800" b="0" dirty="0">
                <a:solidFill>
                  <a:schemeClr val="tx1"/>
                </a:solidFill>
                <a:latin typeface="Arial" charset="0"/>
              </a:rPr>
              <a:t>-(L-1) </a:t>
            </a:r>
            <a:r>
              <a:rPr lang="en-US" sz="2800" b="0" dirty="0">
                <a:latin typeface="Arial" charset="0"/>
              </a:rPr>
              <a:t>at level </a:t>
            </a:r>
            <a:r>
              <a:rPr lang="en-US" sz="2800" b="0" dirty="0">
                <a:solidFill>
                  <a:schemeClr val="tx1"/>
                </a:solidFill>
                <a:latin typeface="Arial" charset="0"/>
              </a:rPr>
              <a:t>L-1 </a:t>
            </a:r>
            <a:endParaRPr lang="en-US" sz="2800" b="0" dirty="0">
              <a:latin typeface="Arial" charset="0"/>
            </a:endParaRPr>
          </a:p>
          <a:p>
            <a:pPr eaLnBrk="0" hangingPunct="0">
              <a:spcBef>
                <a:spcPct val="20000"/>
              </a:spcBef>
              <a:buFontTx/>
              <a:buChar char="•"/>
            </a:pPr>
            <a:r>
              <a:rPr lang="en-US" sz="2800" b="0" dirty="0">
                <a:latin typeface="Arial" charset="0"/>
              </a:rPr>
              <a:t>  Induction step: by contradiction </a:t>
            </a:r>
          </a:p>
        </p:txBody>
      </p:sp>
      <p:sp>
        <p:nvSpPr>
          <p:cNvPr id="190471" name="AutoShape 10"/>
          <p:cNvSpPr>
            <a:spLocks noChangeArrowheads="1"/>
          </p:cNvSpPr>
          <p:nvPr/>
        </p:nvSpPr>
        <p:spPr bwMode="auto">
          <a:xfrm>
            <a:off x="4467225" y="3849688"/>
            <a:ext cx="1447800" cy="1695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CC00"/>
          </a:solidFill>
          <a:ln w="38100">
            <a:solidFill>
              <a:schemeClr val="tx1"/>
            </a:solidFill>
            <a:miter lim="800000"/>
            <a:headEnd/>
            <a:tailEnd/>
          </a:ln>
        </p:spPr>
        <p:txBody>
          <a:bodyPr wrap="none" anchor="ctr"/>
          <a:lstStyle/>
          <a:p>
            <a:endParaRPr lang="en-US" dirty="0">
              <a:latin typeface="Arial" pitchFamily="34" charset="0"/>
            </a:endParaRPr>
          </a:p>
        </p:txBody>
      </p:sp>
      <p:sp>
        <p:nvSpPr>
          <p:cNvPr id="190472" name="Line 11"/>
          <p:cNvSpPr>
            <a:spLocks noChangeShapeType="1"/>
          </p:cNvSpPr>
          <p:nvPr/>
        </p:nvSpPr>
        <p:spPr bwMode="auto">
          <a:xfrm>
            <a:off x="4568825" y="4132263"/>
            <a:ext cx="1279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90473" name="Line 12"/>
          <p:cNvSpPr>
            <a:spLocks noChangeShapeType="1"/>
          </p:cNvSpPr>
          <p:nvPr/>
        </p:nvSpPr>
        <p:spPr bwMode="auto">
          <a:xfrm>
            <a:off x="4602163" y="4414838"/>
            <a:ext cx="11779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90474" name="Line 13"/>
          <p:cNvSpPr>
            <a:spLocks noChangeShapeType="1"/>
          </p:cNvSpPr>
          <p:nvPr/>
        </p:nvSpPr>
        <p:spPr bwMode="auto">
          <a:xfrm>
            <a:off x="4668838" y="4697413"/>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90475" name="Line 14"/>
          <p:cNvSpPr>
            <a:spLocks noChangeShapeType="1"/>
          </p:cNvSpPr>
          <p:nvPr/>
        </p:nvSpPr>
        <p:spPr bwMode="auto">
          <a:xfrm>
            <a:off x="4803775" y="5262563"/>
            <a:ext cx="7747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90476" name="Line 15"/>
          <p:cNvSpPr>
            <a:spLocks noChangeShapeType="1"/>
          </p:cNvSpPr>
          <p:nvPr/>
        </p:nvSpPr>
        <p:spPr bwMode="auto">
          <a:xfrm>
            <a:off x="4737100" y="4979988"/>
            <a:ext cx="9080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90477" name="Text Box 16"/>
          <p:cNvSpPr txBox="1">
            <a:spLocks noChangeArrowheads="1"/>
          </p:cNvSpPr>
          <p:nvPr/>
        </p:nvSpPr>
        <p:spPr bwMode="auto">
          <a:xfrm>
            <a:off x="4924425" y="3403600"/>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ncs</a:t>
            </a:r>
          </a:p>
        </p:txBody>
      </p:sp>
      <p:sp>
        <p:nvSpPr>
          <p:cNvPr id="190478" name="Text Box 17"/>
          <p:cNvSpPr txBox="1">
            <a:spLocks noChangeArrowheads="1"/>
          </p:cNvSpPr>
          <p:nvPr/>
        </p:nvSpPr>
        <p:spPr bwMode="auto">
          <a:xfrm>
            <a:off x="5000625" y="5168900"/>
            <a:ext cx="527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cs</a:t>
            </a:r>
          </a:p>
        </p:txBody>
      </p:sp>
      <p:sp>
        <p:nvSpPr>
          <p:cNvPr id="190479" name="Text Box 20"/>
          <p:cNvSpPr txBox="1">
            <a:spLocks noChangeArrowheads="1"/>
          </p:cNvSpPr>
          <p:nvPr/>
        </p:nvSpPr>
        <p:spPr bwMode="auto">
          <a:xfrm>
            <a:off x="5875338" y="4370388"/>
            <a:ext cx="23034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dirty="0">
                <a:solidFill>
                  <a:schemeClr val="accent2"/>
                </a:solidFill>
                <a:latin typeface="Arial" charset="0"/>
              </a:rPr>
              <a:t>L-1 has </a:t>
            </a:r>
            <a:r>
              <a:rPr lang="en-US" sz="2400" i="1" dirty="0">
                <a:solidFill>
                  <a:schemeClr val="tx2"/>
                </a:solidFill>
                <a:latin typeface="Arial" charset="0"/>
              </a:rPr>
              <a:t>n</a:t>
            </a:r>
            <a:r>
              <a:rPr lang="en-US" sz="2400" dirty="0">
                <a:solidFill>
                  <a:schemeClr val="tx2"/>
                </a:solidFill>
                <a:latin typeface="Arial" charset="0"/>
              </a:rPr>
              <a:t>-(L-1)</a:t>
            </a:r>
          </a:p>
        </p:txBody>
      </p:sp>
      <p:sp>
        <p:nvSpPr>
          <p:cNvPr id="190480" name="Text Box 22"/>
          <p:cNvSpPr txBox="1">
            <a:spLocks noChangeArrowheads="1"/>
          </p:cNvSpPr>
          <p:nvPr/>
        </p:nvSpPr>
        <p:spPr bwMode="auto">
          <a:xfrm>
            <a:off x="5883275" y="4667250"/>
            <a:ext cx="1544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dirty="0">
                <a:solidFill>
                  <a:schemeClr val="accent2"/>
                </a:solidFill>
                <a:latin typeface="Arial" charset="0"/>
              </a:rPr>
              <a:t>L has </a:t>
            </a:r>
            <a:r>
              <a:rPr lang="en-US" sz="2400" i="1" dirty="0">
                <a:solidFill>
                  <a:schemeClr val="tx2"/>
                </a:solidFill>
                <a:latin typeface="Arial" charset="0"/>
              </a:rPr>
              <a:t>n</a:t>
            </a:r>
            <a:r>
              <a:rPr lang="en-US" sz="2400" dirty="0">
                <a:solidFill>
                  <a:schemeClr val="tx2"/>
                </a:solidFill>
                <a:latin typeface="Arial" charset="0"/>
              </a:rPr>
              <a:t>-L</a:t>
            </a:r>
          </a:p>
        </p:txBody>
      </p:sp>
      <p:sp>
        <p:nvSpPr>
          <p:cNvPr id="190481" name="Text Box 23"/>
          <p:cNvSpPr txBox="1">
            <a:spLocks noChangeArrowheads="1"/>
          </p:cNvSpPr>
          <p:nvPr/>
        </p:nvSpPr>
        <p:spPr bwMode="auto">
          <a:xfrm>
            <a:off x="6365875" y="3403600"/>
            <a:ext cx="152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a:solidFill>
                  <a:srgbClr val="FF0000"/>
                </a:solidFill>
                <a:latin typeface="Arial" charset="0"/>
              </a:rPr>
              <a:t>assume</a:t>
            </a:r>
          </a:p>
        </p:txBody>
      </p:sp>
      <p:sp>
        <p:nvSpPr>
          <p:cNvPr id="190482" name="Line 24"/>
          <p:cNvSpPr>
            <a:spLocks noChangeShapeType="1"/>
          </p:cNvSpPr>
          <p:nvPr/>
        </p:nvSpPr>
        <p:spPr bwMode="auto">
          <a:xfrm flipH="1">
            <a:off x="6386513" y="3875088"/>
            <a:ext cx="290512" cy="5365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90483" name="Text Box 25"/>
          <p:cNvSpPr txBox="1">
            <a:spLocks noChangeArrowheads="1"/>
          </p:cNvSpPr>
          <p:nvPr/>
        </p:nvSpPr>
        <p:spPr bwMode="auto">
          <a:xfrm>
            <a:off x="6300788" y="5472113"/>
            <a:ext cx="11636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a:solidFill>
                  <a:srgbClr val="FF0000"/>
                </a:solidFill>
                <a:latin typeface="Arial" charset="0"/>
              </a:rPr>
              <a:t>prove</a:t>
            </a:r>
          </a:p>
        </p:txBody>
      </p:sp>
      <p:sp>
        <p:nvSpPr>
          <p:cNvPr id="190484" name="Line 26"/>
          <p:cNvSpPr>
            <a:spLocks noChangeShapeType="1"/>
          </p:cNvSpPr>
          <p:nvPr/>
        </p:nvSpPr>
        <p:spPr bwMode="auto">
          <a:xfrm flipH="1" flipV="1">
            <a:off x="6175375" y="5099050"/>
            <a:ext cx="566738" cy="4667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66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405832A-1FD5-7142-ACE1-FCEE95284805}" type="slidenum">
              <a:rPr lang="ar-SA" sz="1400" b="0">
                <a:solidFill>
                  <a:schemeClr val="tx1"/>
                </a:solidFill>
                <a:latin typeface="Arial" charset="0"/>
                <a:cs typeface="Arial" charset="0"/>
              </a:rPr>
              <a:pPr/>
              <a:t>9</a:t>
            </a:fld>
            <a:endParaRPr lang="en-US" sz="1400" b="0">
              <a:solidFill>
                <a:schemeClr val="tx1"/>
              </a:solidFill>
              <a:latin typeface="Arial" charset="0"/>
              <a:cs typeface="Arial" charset="0"/>
            </a:endParaRPr>
          </a:p>
        </p:txBody>
      </p:sp>
      <p:pic>
        <p:nvPicPr>
          <p:cNvPr id="26627"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2"/>
          <p:cNvSpPr>
            <a:spLocks noGrp="1" noChangeArrowheads="1"/>
          </p:cNvSpPr>
          <p:nvPr>
            <p:ph type="title"/>
          </p:nvPr>
        </p:nvSpPr>
        <p:spPr/>
        <p:txBody>
          <a:bodyPr/>
          <a:lstStyle/>
          <a:p>
            <a:r>
              <a:rPr lang="en-US" sz="4000">
                <a:latin typeface="Arial" charset="0"/>
              </a:rPr>
              <a:t>Why is Concurrent Programming so Hard?</a:t>
            </a:r>
          </a:p>
        </p:txBody>
      </p:sp>
      <p:sp>
        <p:nvSpPr>
          <p:cNvPr id="26629" name="Rectangle 3"/>
          <p:cNvSpPr>
            <a:spLocks noGrp="1" noChangeArrowheads="1"/>
          </p:cNvSpPr>
          <p:nvPr>
            <p:ph type="body" idx="1"/>
          </p:nvPr>
        </p:nvSpPr>
        <p:spPr/>
        <p:txBody>
          <a:bodyPr/>
          <a:lstStyle/>
          <a:p>
            <a:r>
              <a:rPr lang="en-US">
                <a:latin typeface="Arial" charset="0"/>
              </a:rPr>
              <a:t>Try preparing a seven-course banquet</a:t>
            </a:r>
          </a:p>
          <a:p>
            <a:pPr lvl="1"/>
            <a:r>
              <a:rPr lang="en-US">
                <a:latin typeface="Arial" charset="0"/>
                <a:cs typeface="Arial" charset="0"/>
              </a:rPr>
              <a:t>By yourself</a:t>
            </a:r>
          </a:p>
          <a:p>
            <a:pPr lvl="1"/>
            <a:r>
              <a:rPr lang="en-US">
                <a:latin typeface="Arial" charset="0"/>
                <a:cs typeface="Arial" charset="0"/>
              </a:rPr>
              <a:t>With one friend</a:t>
            </a:r>
          </a:p>
          <a:p>
            <a:pPr lvl="1"/>
            <a:r>
              <a:rPr lang="en-US">
                <a:latin typeface="Arial" charset="0"/>
                <a:cs typeface="Arial" charset="0"/>
              </a:rPr>
              <a:t>With twenty-seven friends …</a:t>
            </a:r>
          </a:p>
          <a:p>
            <a:r>
              <a:rPr lang="en-US">
                <a:latin typeface="Arial" charset="0"/>
              </a:rPr>
              <a:t>Before we can talk about programs</a:t>
            </a:r>
          </a:p>
          <a:p>
            <a:pPr lvl="1"/>
            <a:r>
              <a:rPr lang="en-US">
                <a:latin typeface="Arial" charset="0"/>
                <a:cs typeface="Arial" charset="0"/>
              </a:rPr>
              <a:t>Need a language</a:t>
            </a:r>
          </a:p>
          <a:p>
            <a:pPr lvl="1"/>
            <a:r>
              <a:rPr lang="en-US">
                <a:latin typeface="Arial" charset="0"/>
                <a:cs typeface="Arial" charset="0"/>
              </a:rPr>
              <a:t>Describing time and concurrency</a:t>
            </a: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rPr>
              <a:t>Art of Multiprocessor Programming</a:t>
            </a:r>
          </a:p>
        </p:txBody>
      </p:sp>
      <p:sp>
        <p:nvSpPr>
          <p:cNvPr id="19251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8534441-189E-7545-AE52-CD89D1DC4C07}" type="slidenum">
              <a:rPr lang="ar-SA" sz="1400" b="0">
                <a:solidFill>
                  <a:schemeClr val="tx1"/>
                </a:solidFill>
                <a:latin typeface="Arial" charset="0"/>
                <a:cs typeface="Arial" charset="0"/>
              </a:rPr>
              <a:pPr/>
              <a:t>90</a:t>
            </a:fld>
            <a:endParaRPr lang="en-US" sz="1400" b="0">
              <a:solidFill>
                <a:schemeClr val="tx1"/>
              </a:solidFill>
              <a:latin typeface="Arial" charset="0"/>
              <a:cs typeface="Arial" charset="0"/>
            </a:endParaRPr>
          </a:p>
        </p:txBody>
      </p:sp>
      <p:sp>
        <p:nvSpPr>
          <p:cNvPr id="192515" name="Rectangle 3"/>
          <p:cNvSpPr>
            <a:spLocks noGrp="1" noChangeArrowheads="1"/>
          </p:cNvSpPr>
          <p:nvPr>
            <p:ph type="title"/>
          </p:nvPr>
        </p:nvSpPr>
        <p:spPr>
          <a:xfrm>
            <a:off x="627063" y="260350"/>
            <a:ext cx="7772400" cy="1143000"/>
          </a:xfrm>
        </p:spPr>
        <p:txBody>
          <a:bodyPr/>
          <a:lstStyle/>
          <a:p>
            <a:r>
              <a:rPr lang="en-US">
                <a:latin typeface="Arial" charset="0"/>
              </a:rPr>
              <a:t>Proof Structure</a:t>
            </a:r>
          </a:p>
        </p:txBody>
      </p:sp>
      <p:sp>
        <p:nvSpPr>
          <p:cNvPr id="192516" name="Text Box 12"/>
          <p:cNvSpPr txBox="1">
            <a:spLocks noChangeArrowheads="1"/>
          </p:cNvSpPr>
          <p:nvPr/>
        </p:nvSpPr>
        <p:spPr bwMode="auto">
          <a:xfrm>
            <a:off x="2855913" y="1365250"/>
            <a:ext cx="715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ncs</a:t>
            </a:r>
          </a:p>
        </p:txBody>
      </p:sp>
      <p:sp>
        <p:nvSpPr>
          <p:cNvPr id="192517" name="AutoShape 6"/>
          <p:cNvSpPr>
            <a:spLocks noChangeArrowheads="1"/>
          </p:cNvSpPr>
          <p:nvPr/>
        </p:nvSpPr>
        <p:spPr bwMode="auto">
          <a:xfrm>
            <a:off x="2073275" y="1841500"/>
            <a:ext cx="2187575" cy="2457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CC00"/>
          </a:solidFill>
          <a:ln w="38100">
            <a:solidFill>
              <a:schemeClr val="tx1"/>
            </a:solidFill>
            <a:miter lim="800000"/>
            <a:headEnd/>
            <a:tailEnd/>
          </a:ln>
        </p:spPr>
        <p:txBody>
          <a:bodyPr wrap="none" anchor="ctr"/>
          <a:lstStyle/>
          <a:p>
            <a:endParaRPr lang="en-US" dirty="0">
              <a:latin typeface="Arial" pitchFamily="34" charset="0"/>
            </a:endParaRPr>
          </a:p>
        </p:txBody>
      </p:sp>
      <p:sp>
        <p:nvSpPr>
          <p:cNvPr id="192518" name="Line 7"/>
          <p:cNvSpPr>
            <a:spLocks noChangeShapeType="1"/>
          </p:cNvSpPr>
          <p:nvPr/>
        </p:nvSpPr>
        <p:spPr bwMode="auto">
          <a:xfrm flipV="1">
            <a:off x="2182813" y="2251075"/>
            <a:ext cx="19780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92519" name="Line 8"/>
          <p:cNvSpPr>
            <a:spLocks noChangeShapeType="1"/>
          </p:cNvSpPr>
          <p:nvPr/>
        </p:nvSpPr>
        <p:spPr bwMode="auto">
          <a:xfrm>
            <a:off x="2233613" y="2546350"/>
            <a:ext cx="18240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92520" name="Line 9"/>
          <p:cNvSpPr>
            <a:spLocks noChangeShapeType="1"/>
          </p:cNvSpPr>
          <p:nvPr/>
        </p:nvSpPr>
        <p:spPr bwMode="auto">
          <a:xfrm>
            <a:off x="2378075" y="3070225"/>
            <a:ext cx="15779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92521" name="Line 10"/>
          <p:cNvSpPr>
            <a:spLocks noChangeShapeType="1"/>
          </p:cNvSpPr>
          <p:nvPr/>
        </p:nvSpPr>
        <p:spPr bwMode="auto">
          <a:xfrm>
            <a:off x="2581275" y="3889375"/>
            <a:ext cx="1171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92522" name="Line 11"/>
          <p:cNvSpPr>
            <a:spLocks noChangeShapeType="1"/>
          </p:cNvSpPr>
          <p:nvPr/>
        </p:nvSpPr>
        <p:spPr bwMode="auto">
          <a:xfrm>
            <a:off x="2481263" y="3594100"/>
            <a:ext cx="1371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Arial" pitchFamily="34" charset="0"/>
            </a:endParaRPr>
          </a:p>
        </p:txBody>
      </p:sp>
      <p:sp>
        <p:nvSpPr>
          <p:cNvPr id="192523" name="Text Box 13"/>
          <p:cNvSpPr txBox="1">
            <a:spLocks noChangeArrowheads="1"/>
          </p:cNvSpPr>
          <p:nvPr/>
        </p:nvSpPr>
        <p:spPr bwMode="auto">
          <a:xfrm>
            <a:off x="2908300" y="3870325"/>
            <a:ext cx="527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cs</a:t>
            </a:r>
          </a:p>
        </p:txBody>
      </p:sp>
      <p:sp>
        <p:nvSpPr>
          <p:cNvPr id="192524" name="Text Box 16"/>
          <p:cNvSpPr txBox="1">
            <a:spLocks noChangeArrowheads="1"/>
          </p:cNvSpPr>
          <p:nvPr/>
        </p:nvSpPr>
        <p:spPr bwMode="auto">
          <a:xfrm>
            <a:off x="4725988" y="1784350"/>
            <a:ext cx="3330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dirty="0">
                <a:solidFill>
                  <a:srgbClr val="FF0000"/>
                </a:solidFill>
                <a:latin typeface="Arial" charset="0"/>
              </a:rPr>
              <a:t>Assumed to enter L-1</a:t>
            </a:r>
          </a:p>
        </p:txBody>
      </p:sp>
      <p:sp>
        <p:nvSpPr>
          <p:cNvPr id="192525" name="Line 17"/>
          <p:cNvSpPr>
            <a:spLocks noChangeShapeType="1"/>
          </p:cNvSpPr>
          <p:nvPr/>
        </p:nvSpPr>
        <p:spPr bwMode="auto">
          <a:xfrm flipH="1">
            <a:off x="4905375" y="2206625"/>
            <a:ext cx="131763" cy="3762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92526" name="Text Box 18"/>
          <p:cNvSpPr txBox="1">
            <a:spLocks noChangeArrowheads="1"/>
          </p:cNvSpPr>
          <p:nvPr/>
        </p:nvSpPr>
        <p:spPr bwMode="auto">
          <a:xfrm>
            <a:off x="4705350" y="3954463"/>
            <a:ext cx="36528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rgbClr val="FF0000"/>
                </a:solidFill>
                <a:latin typeface="Arial" charset="0"/>
              </a:rPr>
              <a:t>By way of contradiction</a:t>
            </a:r>
          </a:p>
          <a:p>
            <a:r>
              <a:rPr lang="en-US" sz="2400">
                <a:solidFill>
                  <a:srgbClr val="FF0000"/>
                </a:solidFill>
                <a:latin typeface="Arial" charset="0"/>
              </a:rPr>
              <a:t>all enter L</a:t>
            </a:r>
          </a:p>
        </p:txBody>
      </p:sp>
      <p:sp>
        <p:nvSpPr>
          <p:cNvPr id="192527" name="Line 19"/>
          <p:cNvSpPr>
            <a:spLocks noChangeShapeType="1"/>
          </p:cNvSpPr>
          <p:nvPr/>
        </p:nvSpPr>
        <p:spPr bwMode="auto">
          <a:xfrm flipH="1" flipV="1">
            <a:off x="4608513" y="3532188"/>
            <a:ext cx="566737" cy="4667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nvGrpSpPr>
          <p:cNvPr id="192528" name="Group 22"/>
          <p:cNvGrpSpPr>
            <a:grpSpLocks/>
          </p:cNvGrpSpPr>
          <p:nvPr/>
        </p:nvGrpSpPr>
        <p:grpSpPr bwMode="auto">
          <a:xfrm>
            <a:off x="3240088" y="2627313"/>
            <a:ext cx="360362" cy="409575"/>
            <a:chOff x="3168" y="1824"/>
            <a:chExt cx="912" cy="816"/>
          </a:xfrm>
        </p:grpSpPr>
        <p:sp>
          <p:nvSpPr>
            <p:cNvPr id="192570" name="Freeform 23"/>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92571" name="Freeform 24"/>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92572" name="Freeform 25"/>
            <p:cNvSpPr>
              <a:spLocks/>
            </p:cNvSpPr>
            <p:nvPr/>
          </p:nvSpPr>
          <p:spPr bwMode="auto">
            <a:xfrm>
              <a:off x="3504" y="1824"/>
              <a:ext cx="144" cy="288"/>
            </a:xfrm>
            <a:custGeom>
              <a:avLst/>
              <a:gdLst>
                <a:gd name="T0" fmla="*/ 0 w 144"/>
                <a:gd name="T1" fmla="*/ 6 h 336"/>
                <a:gd name="T2" fmla="*/ 96 w 144"/>
                <a:gd name="T3" fmla="*/ 0 h 336"/>
                <a:gd name="T4" fmla="*/ 144 w 144"/>
                <a:gd name="T5" fmla="*/ 6 h 336"/>
                <a:gd name="T6" fmla="*/ 144 w 144"/>
                <a:gd name="T7" fmla="*/ 39 h 336"/>
                <a:gd name="T8" fmla="*/ 96 w 144"/>
                <a:gd name="T9" fmla="*/ 33 h 336"/>
                <a:gd name="T10" fmla="*/ 96 w 144"/>
                <a:gd name="T11" fmla="*/ 11 h 336"/>
                <a:gd name="T12" fmla="*/ 0 w 144"/>
                <a:gd name="T13" fmla="*/ 17 h 336"/>
                <a:gd name="T14" fmla="*/ 0 w 144"/>
                <a:gd name="T15" fmla="*/ 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92573" name="Freeform 26"/>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92574" name="Freeform 27"/>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92575" name="Freeform 28"/>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92576" name="Freeform 29"/>
            <p:cNvSpPr>
              <a:spLocks/>
            </p:cNvSpPr>
            <p:nvPr/>
          </p:nvSpPr>
          <p:spPr bwMode="auto">
            <a:xfrm>
              <a:off x="3504" y="2304"/>
              <a:ext cx="240" cy="336"/>
            </a:xfrm>
            <a:custGeom>
              <a:avLst/>
              <a:gdLst>
                <a:gd name="T0" fmla="*/ 2 w 336"/>
                <a:gd name="T1" fmla="*/ 0 h 432"/>
                <a:gd name="T2" fmla="*/ 3 w 336"/>
                <a:gd name="T3" fmla="*/ 2 h 432"/>
                <a:gd name="T4" fmla="*/ 1 w 336"/>
                <a:gd name="T5" fmla="*/ 4 h 432"/>
                <a:gd name="T6" fmla="*/ 1 w 336"/>
                <a:gd name="T7" fmla="*/ 12 h 432"/>
                <a:gd name="T8" fmla="*/ 0 w 336"/>
                <a:gd name="T9" fmla="*/ 9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92577" name="Freeform 30"/>
            <p:cNvSpPr>
              <a:spLocks/>
            </p:cNvSpPr>
            <p:nvPr/>
          </p:nvSpPr>
          <p:spPr bwMode="auto">
            <a:xfrm>
              <a:off x="3312" y="2160"/>
              <a:ext cx="240" cy="288"/>
            </a:xfrm>
            <a:custGeom>
              <a:avLst/>
              <a:gdLst>
                <a:gd name="T0" fmla="*/ 2 w 336"/>
                <a:gd name="T1" fmla="*/ 0 h 432"/>
                <a:gd name="T2" fmla="*/ 3 w 336"/>
                <a:gd name="T3" fmla="*/ 1 h 432"/>
                <a:gd name="T4" fmla="*/ 1 w 336"/>
                <a:gd name="T5" fmla="*/ 1 h 432"/>
                <a:gd name="T6" fmla="*/ 1 w 336"/>
                <a:gd name="T7" fmla="*/ 1 h 432"/>
                <a:gd name="T8" fmla="*/ 0 w 336"/>
                <a:gd name="T9" fmla="*/ 1 h 432"/>
                <a:gd name="T10" fmla="*/ 0 w 336"/>
                <a:gd name="T11" fmla="*/ 1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92578" name="Freeform 31"/>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92529" name="Group 32"/>
          <p:cNvGrpSpPr>
            <a:grpSpLocks/>
          </p:cNvGrpSpPr>
          <p:nvPr/>
        </p:nvGrpSpPr>
        <p:grpSpPr bwMode="auto">
          <a:xfrm>
            <a:off x="2870200" y="2633663"/>
            <a:ext cx="360363" cy="409575"/>
            <a:chOff x="3168" y="1824"/>
            <a:chExt cx="912" cy="816"/>
          </a:xfrm>
        </p:grpSpPr>
        <p:sp>
          <p:nvSpPr>
            <p:cNvPr id="192561" name="Freeform 33"/>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92562" name="Freeform 34"/>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92563" name="Freeform 35"/>
            <p:cNvSpPr>
              <a:spLocks/>
            </p:cNvSpPr>
            <p:nvPr/>
          </p:nvSpPr>
          <p:spPr bwMode="auto">
            <a:xfrm>
              <a:off x="3504" y="1824"/>
              <a:ext cx="144" cy="288"/>
            </a:xfrm>
            <a:custGeom>
              <a:avLst/>
              <a:gdLst>
                <a:gd name="T0" fmla="*/ 0 w 144"/>
                <a:gd name="T1" fmla="*/ 6 h 336"/>
                <a:gd name="T2" fmla="*/ 96 w 144"/>
                <a:gd name="T3" fmla="*/ 0 h 336"/>
                <a:gd name="T4" fmla="*/ 144 w 144"/>
                <a:gd name="T5" fmla="*/ 6 h 336"/>
                <a:gd name="T6" fmla="*/ 144 w 144"/>
                <a:gd name="T7" fmla="*/ 39 h 336"/>
                <a:gd name="T8" fmla="*/ 96 w 144"/>
                <a:gd name="T9" fmla="*/ 33 h 336"/>
                <a:gd name="T10" fmla="*/ 96 w 144"/>
                <a:gd name="T11" fmla="*/ 11 h 336"/>
                <a:gd name="T12" fmla="*/ 0 w 144"/>
                <a:gd name="T13" fmla="*/ 17 h 336"/>
                <a:gd name="T14" fmla="*/ 0 w 144"/>
                <a:gd name="T15" fmla="*/ 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92564" name="Freeform 36"/>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92565" name="Freeform 37"/>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92566" name="Freeform 38"/>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92567" name="Freeform 39"/>
            <p:cNvSpPr>
              <a:spLocks/>
            </p:cNvSpPr>
            <p:nvPr/>
          </p:nvSpPr>
          <p:spPr bwMode="auto">
            <a:xfrm>
              <a:off x="3504" y="2304"/>
              <a:ext cx="240" cy="336"/>
            </a:xfrm>
            <a:custGeom>
              <a:avLst/>
              <a:gdLst>
                <a:gd name="T0" fmla="*/ 2 w 336"/>
                <a:gd name="T1" fmla="*/ 0 h 432"/>
                <a:gd name="T2" fmla="*/ 3 w 336"/>
                <a:gd name="T3" fmla="*/ 2 h 432"/>
                <a:gd name="T4" fmla="*/ 1 w 336"/>
                <a:gd name="T5" fmla="*/ 4 h 432"/>
                <a:gd name="T6" fmla="*/ 1 w 336"/>
                <a:gd name="T7" fmla="*/ 12 h 432"/>
                <a:gd name="T8" fmla="*/ 0 w 336"/>
                <a:gd name="T9" fmla="*/ 9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92568" name="Freeform 40"/>
            <p:cNvSpPr>
              <a:spLocks/>
            </p:cNvSpPr>
            <p:nvPr/>
          </p:nvSpPr>
          <p:spPr bwMode="auto">
            <a:xfrm>
              <a:off x="3312" y="2160"/>
              <a:ext cx="240" cy="288"/>
            </a:xfrm>
            <a:custGeom>
              <a:avLst/>
              <a:gdLst>
                <a:gd name="T0" fmla="*/ 2 w 336"/>
                <a:gd name="T1" fmla="*/ 0 h 432"/>
                <a:gd name="T2" fmla="*/ 3 w 336"/>
                <a:gd name="T3" fmla="*/ 1 h 432"/>
                <a:gd name="T4" fmla="*/ 1 w 336"/>
                <a:gd name="T5" fmla="*/ 1 h 432"/>
                <a:gd name="T6" fmla="*/ 1 w 336"/>
                <a:gd name="T7" fmla="*/ 1 h 432"/>
                <a:gd name="T8" fmla="*/ 0 w 336"/>
                <a:gd name="T9" fmla="*/ 1 h 432"/>
                <a:gd name="T10" fmla="*/ 0 w 336"/>
                <a:gd name="T11" fmla="*/ 1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92569" name="Freeform 41"/>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92530" name="Group 42"/>
          <p:cNvGrpSpPr>
            <a:grpSpLocks/>
          </p:cNvGrpSpPr>
          <p:nvPr/>
        </p:nvGrpSpPr>
        <p:grpSpPr bwMode="auto">
          <a:xfrm>
            <a:off x="3622675" y="2603500"/>
            <a:ext cx="360363" cy="409575"/>
            <a:chOff x="3168" y="1824"/>
            <a:chExt cx="912" cy="816"/>
          </a:xfrm>
        </p:grpSpPr>
        <p:sp>
          <p:nvSpPr>
            <p:cNvPr id="192552" name="Freeform 43"/>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92553" name="Freeform 44"/>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92554" name="Freeform 45"/>
            <p:cNvSpPr>
              <a:spLocks/>
            </p:cNvSpPr>
            <p:nvPr/>
          </p:nvSpPr>
          <p:spPr bwMode="auto">
            <a:xfrm>
              <a:off x="3504" y="1824"/>
              <a:ext cx="144" cy="288"/>
            </a:xfrm>
            <a:custGeom>
              <a:avLst/>
              <a:gdLst>
                <a:gd name="T0" fmla="*/ 0 w 144"/>
                <a:gd name="T1" fmla="*/ 6 h 336"/>
                <a:gd name="T2" fmla="*/ 96 w 144"/>
                <a:gd name="T3" fmla="*/ 0 h 336"/>
                <a:gd name="T4" fmla="*/ 144 w 144"/>
                <a:gd name="T5" fmla="*/ 6 h 336"/>
                <a:gd name="T6" fmla="*/ 144 w 144"/>
                <a:gd name="T7" fmla="*/ 39 h 336"/>
                <a:gd name="T8" fmla="*/ 96 w 144"/>
                <a:gd name="T9" fmla="*/ 33 h 336"/>
                <a:gd name="T10" fmla="*/ 96 w 144"/>
                <a:gd name="T11" fmla="*/ 11 h 336"/>
                <a:gd name="T12" fmla="*/ 0 w 144"/>
                <a:gd name="T13" fmla="*/ 17 h 336"/>
                <a:gd name="T14" fmla="*/ 0 w 144"/>
                <a:gd name="T15" fmla="*/ 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92555" name="Freeform 46"/>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92556" name="Freeform 47"/>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92557" name="Freeform 48"/>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92558" name="Freeform 49"/>
            <p:cNvSpPr>
              <a:spLocks/>
            </p:cNvSpPr>
            <p:nvPr/>
          </p:nvSpPr>
          <p:spPr bwMode="auto">
            <a:xfrm>
              <a:off x="3504" y="2304"/>
              <a:ext cx="240" cy="336"/>
            </a:xfrm>
            <a:custGeom>
              <a:avLst/>
              <a:gdLst>
                <a:gd name="T0" fmla="*/ 2 w 336"/>
                <a:gd name="T1" fmla="*/ 0 h 432"/>
                <a:gd name="T2" fmla="*/ 3 w 336"/>
                <a:gd name="T3" fmla="*/ 2 h 432"/>
                <a:gd name="T4" fmla="*/ 1 w 336"/>
                <a:gd name="T5" fmla="*/ 4 h 432"/>
                <a:gd name="T6" fmla="*/ 1 w 336"/>
                <a:gd name="T7" fmla="*/ 12 h 432"/>
                <a:gd name="T8" fmla="*/ 0 w 336"/>
                <a:gd name="T9" fmla="*/ 9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92559" name="Freeform 50"/>
            <p:cNvSpPr>
              <a:spLocks/>
            </p:cNvSpPr>
            <p:nvPr/>
          </p:nvSpPr>
          <p:spPr bwMode="auto">
            <a:xfrm>
              <a:off x="3312" y="2160"/>
              <a:ext cx="240" cy="288"/>
            </a:xfrm>
            <a:custGeom>
              <a:avLst/>
              <a:gdLst>
                <a:gd name="T0" fmla="*/ 2 w 336"/>
                <a:gd name="T1" fmla="*/ 0 h 432"/>
                <a:gd name="T2" fmla="*/ 3 w 336"/>
                <a:gd name="T3" fmla="*/ 1 h 432"/>
                <a:gd name="T4" fmla="*/ 1 w 336"/>
                <a:gd name="T5" fmla="*/ 1 h 432"/>
                <a:gd name="T6" fmla="*/ 1 w 336"/>
                <a:gd name="T7" fmla="*/ 1 h 432"/>
                <a:gd name="T8" fmla="*/ 0 w 336"/>
                <a:gd name="T9" fmla="*/ 1 h 432"/>
                <a:gd name="T10" fmla="*/ 0 w 336"/>
                <a:gd name="T11" fmla="*/ 1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92560" name="Freeform 51"/>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92531" name="Group 52"/>
          <p:cNvGrpSpPr>
            <a:grpSpLocks/>
          </p:cNvGrpSpPr>
          <p:nvPr/>
        </p:nvGrpSpPr>
        <p:grpSpPr bwMode="auto">
          <a:xfrm>
            <a:off x="2471738" y="2655888"/>
            <a:ext cx="360362" cy="409575"/>
            <a:chOff x="3168" y="1824"/>
            <a:chExt cx="912" cy="816"/>
          </a:xfrm>
        </p:grpSpPr>
        <p:sp>
          <p:nvSpPr>
            <p:cNvPr id="192543" name="Freeform 53"/>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0000FF"/>
            </a:solidFill>
            <a:ln w="9525">
              <a:solidFill>
                <a:schemeClr val="tx1"/>
              </a:solidFill>
              <a:round/>
              <a:headEnd/>
              <a:tailEnd/>
            </a:ln>
          </p:spPr>
          <p:txBody>
            <a:bodyPr wrap="none" anchor="ctr"/>
            <a:lstStyle/>
            <a:p>
              <a:endParaRPr lang="en-US" dirty="0">
                <a:latin typeface="Arial" pitchFamily="34" charset="0"/>
              </a:endParaRPr>
            </a:p>
          </p:txBody>
        </p:sp>
        <p:sp>
          <p:nvSpPr>
            <p:cNvPr id="192544" name="Freeform 54"/>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0000FF"/>
            </a:solidFill>
            <a:ln w="9525">
              <a:solidFill>
                <a:schemeClr val="tx1"/>
              </a:solidFill>
              <a:round/>
              <a:headEnd/>
              <a:tailEnd/>
            </a:ln>
          </p:spPr>
          <p:txBody>
            <a:bodyPr wrap="none" anchor="ctr"/>
            <a:lstStyle/>
            <a:p>
              <a:endParaRPr lang="en-US" dirty="0">
                <a:latin typeface="Arial" pitchFamily="34" charset="0"/>
              </a:endParaRPr>
            </a:p>
          </p:txBody>
        </p:sp>
        <p:sp>
          <p:nvSpPr>
            <p:cNvPr id="192545" name="Freeform 55"/>
            <p:cNvSpPr>
              <a:spLocks/>
            </p:cNvSpPr>
            <p:nvPr/>
          </p:nvSpPr>
          <p:spPr bwMode="auto">
            <a:xfrm>
              <a:off x="3504" y="1824"/>
              <a:ext cx="144" cy="288"/>
            </a:xfrm>
            <a:custGeom>
              <a:avLst/>
              <a:gdLst>
                <a:gd name="T0" fmla="*/ 0 w 144"/>
                <a:gd name="T1" fmla="*/ 6 h 336"/>
                <a:gd name="T2" fmla="*/ 96 w 144"/>
                <a:gd name="T3" fmla="*/ 0 h 336"/>
                <a:gd name="T4" fmla="*/ 144 w 144"/>
                <a:gd name="T5" fmla="*/ 6 h 336"/>
                <a:gd name="T6" fmla="*/ 144 w 144"/>
                <a:gd name="T7" fmla="*/ 39 h 336"/>
                <a:gd name="T8" fmla="*/ 96 w 144"/>
                <a:gd name="T9" fmla="*/ 33 h 336"/>
                <a:gd name="T10" fmla="*/ 96 w 144"/>
                <a:gd name="T11" fmla="*/ 11 h 336"/>
                <a:gd name="T12" fmla="*/ 0 w 144"/>
                <a:gd name="T13" fmla="*/ 17 h 336"/>
                <a:gd name="T14" fmla="*/ 0 w 144"/>
                <a:gd name="T15" fmla="*/ 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0000FF"/>
            </a:solidFill>
            <a:ln w="9525">
              <a:solidFill>
                <a:schemeClr val="tx1"/>
              </a:solidFill>
              <a:round/>
              <a:headEnd/>
              <a:tailEnd/>
            </a:ln>
          </p:spPr>
          <p:txBody>
            <a:bodyPr wrap="none" anchor="ctr"/>
            <a:lstStyle/>
            <a:p>
              <a:endParaRPr lang="en-US" dirty="0">
                <a:latin typeface="Arial" pitchFamily="34" charset="0"/>
              </a:endParaRPr>
            </a:p>
          </p:txBody>
        </p:sp>
        <p:sp>
          <p:nvSpPr>
            <p:cNvPr id="192546" name="Freeform 56"/>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92547" name="Freeform 57"/>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92548" name="Freeform 58"/>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92549" name="Freeform 59"/>
            <p:cNvSpPr>
              <a:spLocks/>
            </p:cNvSpPr>
            <p:nvPr/>
          </p:nvSpPr>
          <p:spPr bwMode="auto">
            <a:xfrm>
              <a:off x="3504" y="2304"/>
              <a:ext cx="240" cy="336"/>
            </a:xfrm>
            <a:custGeom>
              <a:avLst/>
              <a:gdLst>
                <a:gd name="T0" fmla="*/ 2 w 336"/>
                <a:gd name="T1" fmla="*/ 0 h 432"/>
                <a:gd name="T2" fmla="*/ 3 w 336"/>
                <a:gd name="T3" fmla="*/ 2 h 432"/>
                <a:gd name="T4" fmla="*/ 1 w 336"/>
                <a:gd name="T5" fmla="*/ 4 h 432"/>
                <a:gd name="T6" fmla="*/ 1 w 336"/>
                <a:gd name="T7" fmla="*/ 12 h 432"/>
                <a:gd name="T8" fmla="*/ 0 w 336"/>
                <a:gd name="T9" fmla="*/ 9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rgbClr val="0000FF"/>
            </a:solidFill>
            <a:ln w="9525">
              <a:solidFill>
                <a:schemeClr val="tx1"/>
              </a:solidFill>
              <a:round/>
              <a:headEnd/>
              <a:tailEnd/>
            </a:ln>
          </p:spPr>
          <p:txBody>
            <a:bodyPr wrap="none" anchor="ctr"/>
            <a:lstStyle/>
            <a:p>
              <a:endParaRPr lang="en-US" dirty="0">
                <a:latin typeface="Arial" pitchFamily="34" charset="0"/>
              </a:endParaRPr>
            </a:p>
          </p:txBody>
        </p:sp>
        <p:sp>
          <p:nvSpPr>
            <p:cNvPr id="192550" name="Freeform 60"/>
            <p:cNvSpPr>
              <a:spLocks/>
            </p:cNvSpPr>
            <p:nvPr/>
          </p:nvSpPr>
          <p:spPr bwMode="auto">
            <a:xfrm>
              <a:off x="3312" y="2160"/>
              <a:ext cx="240" cy="288"/>
            </a:xfrm>
            <a:custGeom>
              <a:avLst/>
              <a:gdLst>
                <a:gd name="T0" fmla="*/ 2 w 336"/>
                <a:gd name="T1" fmla="*/ 0 h 432"/>
                <a:gd name="T2" fmla="*/ 3 w 336"/>
                <a:gd name="T3" fmla="*/ 1 h 432"/>
                <a:gd name="T4" fmla="*/ 1 w 336"/>
                <a:gd name="T5" fmla="*/ 1 h 432"/>
                <a:gd name="T6" fmla="*/ 1 w 336"/>
                <a:gd name="T7" fmla="*/ 1 h 432"/>
                <a:gd name="T8" fmla="*/ 0 w 336"/>
                <a:gd name="T9" fmla="*/ 1 h 432"/>
                <a:gd name="T10" fmla="*/ 0 w 336"/>
                <a:gd name="T11" fmla="*/ 1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rgbClr val="0000FF"/>
            </a:solidFill>
            <a:ln w="9525">
              <a:solidFill>
                <a:schemeClr val="tx1"/>
              </a:solidFill>
              <a:round/>
              <a:headEnd/>
              <a:tailEnd/>
            </a:ln>
          </p:spPr>
          <p:txBody>
            <a:bodyPr wrap="none" anchor="ctr"/>
            <a:lstStyle/>
            <a:p>
              <a:endParaRPr lang="en-US" dirty="0">
                <a:latin typeface="Arial" pitchFamily="34" charset="0"/>
              </a:endParaRPr>
            </a:p>
          </p:txBody>
        </p:sp>
        <p:sp>
          <p:nvSpPr>
            <p:cNvPr id="192551" name="Freeform 61"/>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rgbClr val="0000FF"/>
            </a:solidFill>
            <a:ln w="9525">
              <a:solidFill>
                <a:schemeClr val="tx1"/>
              </a:solidFill>
              <a:round/>
              <a:headEnd/>
              <a:tailEnd/>
            </a:ln>
          </p:spPr>
          <p:txBody>
            <a:bodyPr wrap="none" anchor="ctr"/>
            <a:lstStyle/>
            <a:p>
              <a:endParaRPr lang="en-US" dirty="0">
                <a:latin typeface="Arial" pitchFamily="34" charset="0"/>
              </a:endParaRPr>
            </a:p>
          </p:txBody>
        </p:sp>
      </p:grpSp>
      <p:sp>
        <p:nvSpPr>
          <p:cNvPr id="192532" name="Line 62"/>
          <p:cNvSpPr>
            <a:spLocks noChangeShapeType="1"/>
          </p:cNvSpPr>
          <p:nvPr/>
        </p:nvSpPr>
        <p:spPr bwMode="auto">
          <a:xfrm>
            <a:off x="2684463" y="3041650"/>
            <a:ext cx="0" cy="361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92533" name="Text Box 64"/>
          <p:cNvSpPr txBox="1">
            <a:spLocks noChangeArrowheads="1"/>
          </p:cNvSpPr>
          <p:nvPr/>
        </p:nvSpPr>
        <p:spPr bwMode="auto">
          <a:xfrm>
            <a:off x="4256088" y="2592388"/>
            <a:ext cx="16637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i="1" dirty="0">
                <a:solidFill>
                  <a:schemeClr val="tx2"/>
                </a:solidFill>
                <a:latin typeface="Arial" charset="0"/>
              </a:rPr>
              <a:t>n</a:t>
            </a:r>
            <a:r>
              <a:rPr lang="en-US" sz="2400" dirty="0" smtClean="0">
                <a:solidFill>
                  <a:schemeClr val="tx2"/>
                </a:solidFill>
                <a:latin typeface="Arial" charset="0"/>
              </a:rPr>
              <a:t>-(L-1) </a:t>
            </a:r>
            <a:r>
              <a:rPr lang="en-US" sz="2400" dirty="0">
                <a:solidFill>
                  <a:schemeClr val="tx2"/>
                </a:solidFill>
                <a:latin typeface="Arial" charset="0"/>
              </a:rPr>
              <a:t>= 4</a:t>
            </a:r>
          </a:p>
        </p:txBody>
      </p:sp>
      <p:sp>
        <p:nvSpPr>
          <p:cNvPr id="192534" name="Text Box 65"/>
          <p:cNvSpPr txBox="1">
            <a:spLocks noChangeArrowheads="1"/>
          </p:cNvSpPr>
          <p:nvPr/>
        </p:nvSpPr>
        <p:spPr bwMode="auto">
          <a:xfrm>
            <a:off x="4264025" y="3122613"/>
            <a:ext cx="16637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i="1" dirty="0">
                <a:solidFill>
                  <a:schemeClr val="tx2"/>
                </a:solidFill>
                <a:latin typeface="Arial" charset="0"/>
              </a:rPr>
              <a:t>n</a:t>
            </a:r>
            <a:r>
              <a:rPr lang="en-US" sz="2400" dirty="0" smtClean="0">
                <a:solidFill>
                  <a:schemeClr val="tx2"/>
                </a:solidFill>
                <a:latin typeface="Arial" charset="0"/>
              </a:rPr>
              <a:t>-(L-1) </a:t>
            </a:r>
            <a:r>
              <a:rPr lang="en-US" sz="2400" dirty="0">
                <a:solidFill>
                  <a:schemeClr val="tx2"/>
                </a:solidFill>
                <a:latin typeface="Arial" charset="0"/>
              </a:rPr>
              <a:t>= 4</a:t>
            </a:r>
          </a:p>
        </p:txBody>
      </p:sp>
      <p:sp>
        <p:nvSpPr>
          <p:cNvPr id="192535" name="Line 66"/>
          <p:cNvSpPr>
            <a:spLocks noChangeShapeType="1"/>
          </p:cNvSpPr>
          <p:nvPr/>
        </p:nvSpPr>
        <p:spPr bwMode="auto">
          <a:xfrm>
            <a:off x="3054350" y="3005138"/>
            <a:ext cx="0" cy="361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92536" name="Line 67"/>
          <p:cNvSpPr>
            <a:spLocks noChangeShapeType="1"/>
          </p:cNvSpPr>
          <p:nvPr/>
        </p:nvSpPr>
        <p:spPr bwMode="auto">
          <a:xfrm>
            <a:off x="3452813" y="3013075"/>
            <a:ext cx="0" cy="361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92537" name="Line 68"/>
          <p:cNvSpPr>
            <a:spLocks noChangeShapeType="1"/>
          </p:cNvSpPr>
          <p:nvPr/>
        </p:nvSpPr>
        <p:spPr bwMode="auto">
          <a:xfrm>
            <a:off x="3824288" y="3006725"/>
            <a:ext cx="0" cy="361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92538" name="Text Box 69"/>
          <p:cNvSpPr txBox="1">
            <a:spLocks noChangeArrowheads="1"/>
          </p:cNvSpPr>
          <p:nvPr/>
        </p:nvSpPr>
        <p:spPr bwMode="auto">
          <a:xfrm>
            <a:off x="2405063" y="2076450"/>
            <a:ext cx="44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a:latin typeface="Arial" charset="0"/>
              </a:rPr>
              <a:t>A</a:t>
            </a:r>
          </a:p>
        </p:txBody>
      </p:sp>
      <p:sp>
        <p:nvSpPr>
          <p:cNvPr id="192539" name="Text Box 70"/>
          <p:cNvSpPr txBox="1">
            <a:spLocks noChangeArrowheads="1"/>
          </p:cNvSpPr>
          <p:nvPr/>
        </p:nvSpPr>
        <p:spPr bwMode="auto">
          <a:xfrm>
            <a:off x="3167063" y="2071688"/>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a:solidFill>
                  <a:srgbClr val="FF3300"/>
                </a:solidFill>
                <a:latin typeface="Arial" charset="0"/>
              </a:rPr>
              <a:t>B</a:t>
            </a:r>
          </a:p>
        </p:txBody>
      </p:sp>
      <p:sp>
        <p:nvSpPr>
          <p:cNvPr id="192540" name="Text Box 71"/>
          <p:cNvSpPr txBox="1">
            <a:spLocks noChangeArrowheads="1"/>
          </p:cNvSpPr>
          <p:nvPr/>
        </p:nvSpPr>
        <p:spPr bwMode="auto">
          <a:xfrm>
            <a:off x="493713" y="3416300"/>
            <a:ext cx="14668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latin typeface="Arial" charset="0"/>
              </a:rPr>
              <a:t>Last to </a:t>
            </a:r>
          </a:p>
          <a:p>
            <a:r>
              <a:rPr lang="en-US" sz="2400">
                <a:latin typeface="Arial" charset="0"/>
              </a:rPr>
              <a:t>write</a:t>
            </a:r>
          </a:p>
          <a:p>
            <a:r>
              <a:rPr lang="en-US" sz="2400">
                <a:latin typeface="Arial" charset="0"/>
              </a:rPr>
              <a:t>victim[L]</a:t>
            </a:r>
          </a:p>
        </p:txBody>
      </p:sp>
      <p:sp>
        <p:nvSpPr>
          <p:cNvPr id="192541" name="Line 72"/>
          <p:cNvSpPr>
            <a:spLocks noChangeShapeType="1"/>
          </p:cNvSpPr>
          <p:nvPr/>
        </p:nvSpPr>
        <p:spPr bwMode="auto">
          <a:xfrm flipV="1">
            <a:off x="1204913" y="2400300"/>
            <a:ext cx="1219200" cy="100171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1123401" name="Text Box 73"/>
          <p:cNvSpPr txBox="1">
            <a:spLocks noChangeArrowheads="1"/>
          </p:cNvSpPr>
          <p:nvPr/>
        </p:nvSpPr>
        <p:spPr bwMode="auto">
          <a:xfrm>
            <a:off x="1185863" y="4919663"/>
            <a:ext cx="5727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latin typeface="Arial" charset="0"/>
              </a:rPr>
              <a:t>Show that </a:t>
            </a:r>
            <a:r>
              <a:rPr lang="en-US" sz="2400">
                <a:solidFill>
                  <a:schemeClr val="tx1"/>
                </a:solidFill>
                <a:latin typeface="Arial" charset="0"/>
              </a:rPr>
              <a:t>A</a:t>
            </a:r>
            <a:r>
              <a:rPr lang="en-US" sz="2400">
                <a:latin typeface="Arial" charset="0"/>
              </a:rPr>
              <a:t> must have seen </a:t>
            </a:r>
          </a:p>
          <a:p>
            <a:r>
              <a:rPr lang="en-US" sz="2400">
                <a:solidFill>
                  <a:schemeClr val="tx1"/>
                </a:solidFill>
                <a:latin typeface="Arial" charset="0"/>
              </a:rPr>
              <a:t>B</a:t>
            </a:r>
            <a:r>
              <a:rPr lang="en-US" sz="2400">
                <a:latin typeface="Arial" charset="0"/>
              </a:rPr>
              <a:t> in </a:t>
            </a:r>
            <a:r>
              <a:rPr lang="en-US" sz="2400">
                <a:solidFill>
                  <a:schemeClr val="tx1"/>
                </a:solidFill>
                <a:latin typeface="Arial" charset="0"/>
              </a:rPr>
              <a:t>level[L]</a:t>
            </a:r>
            <a:r>
              <a:rPr lang="en-US" sz="2400">
                <a:latin typeface="Arial" charset="0"/>
              </a:rPr>
              <a:t> and since </a:t>
            </a:r>
            <a:r>
              <a:rPr lang="en-US" sz="2400">
                <a:solidFill>
                  <a:schemeClr val="tx1"/>
                </a:solidFill>
                <a:latin typeface="Arial" charset="0"/>
              </a:rPr>
              <a:t>victim[L] == A</a:t>
            </a:r>
          </a:p>
          <a:p>
            <a:r>
              <a:rPr lang="en-US" sz="2400">
                <a:latin typeface="Arial" charset="0"/>
              </a:rPr>
              <a:t>could not have entered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3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40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94562"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EB4ACB98-8B88-984A-9523-17F1F6C0C4D4}" type="slidenum">
              <a:rPr lang="ar-SA" sz="1400" b="0">
                <a:solidFill>
                  <a:schemeClr val="tx1"/>
                </a:solidFill>
                <a:latin typeface="Arial" charset="0"/>
                <a:cs typeface="Arial" charset="0"/>
              </a:rPr>
              <a:pPr algn="r"/>
              <a:t>91</a:t>
            </a:fld>
            <a:endParaRPr lang="en-US" sz="1400" b="0">
              <a:solidFill>
                <a:schemeClr val="tx1"/>
              </a:solidFill>
              <a:latin typeface="Arial" charset="0"/>
              <a:cs typeface="Arial" charset="0"/>
            </a:endParaRPr>
          </a:p>
        </p:txBody>
      </p:sp>
      <p:pic>
        <p:nvPicPr>
          <p:cNvPr id="194563" name="Picture 2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64" name="Rectangle 2"/>
          <p:cNvSpPr>
            <a:spLocks noGrp="1" noChangeArrowheads="1"/>
          </p:cNvSpPr>
          <p:nvPr>
            <p:ph type="title" idx="4294967295"/>
          </p:nvPr>
        </p:nvSpPr>
        <p:spPr/>
        <p:txBody>
          <a:bodyPr/>
          <a:lstStyle/>
          <a:p>
            <a:r>
              <a:rPr lang="en-US">
                <a:latin typeface="Arial" charset="0"/>
              </a:rPr>
              <a:t>Just Like Peterson</a:t>
            </a:r>
          </a:p>
        </p:txBody>
      </p:sp>
      <p:sp>
        <p:nvSpPr>
          <p:cNvPr id="194565" name="Rectangle 18"/>
          <p:cNvSpPr>
            <a:spLocks noChangeArrowheads="1"/>
          </p:cNvSpPr>
          <p:nvPr/>
        </p:nvSpPr>
        <p:spPr bwMode="auto">
          <a:xfrm>
            <a:off x="539750" y="2166938"/>
            <a:ext cx="7867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rgbClr val="FF0000"/>
                </a:solidFill>
                <a:latin typeface="Arial" charset="0"/>
              </a:rPr>
              <a:t>(1)</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(level[B]=L)</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B</a:t>
            </a:r>
            <a:r>
              <a:rPr lang="en-US" sz="3200" b="0">
                <a:solidFill>
                  <a:schemeClr val="tx1"/>
                </a:solidFill>
                <a:latin typeface="Arial" charset="0"/>
              </a:rPr>
              <a:t>(victim[L]=B)</a:t>
            </a:r>
          </a:p>
        </p:txBody>
      </p:sp>
      <p:sp>
        <p:nvSpPr>
          <p:cNvPr id="194566" name="Rectangle 19"/>
          <p:cNvSpPr>
            <a:spLocks noChangeArrowheads="1"/>
          </p:cNvSpPr>
          <p:nvPr/>
        </p:nvSpPr>
        <p:spPr bwMode="auto">
          <a:xfrm>
            <a:off x="1898650" y="3198813"/>
            <a:ext cx="5348288" cy="2058987"/>
          </a:xfrm>
          <a:prstGeom prst="rect">
            <a:avLst/>
          </a:prstGeom>
          <a:solidFill>
            <a:srgbClr val="FFFFCC"/>
          </a:solidFill>
          <a:ln w="9525">
            <a:solidFill>
              <a:srgbClr val="FF0000"/>
            </a:solidFill>
            <a:miter lim="800000"/>
            <a:headEnd/>
            <a:tailEnd/>
          </a:ln>
        </p:spPr>
        <p:txBody>
          <a:bodyPr>
            <a:spAutoFit/>
          </a:bodyPr>
          <a:lstStyle/>
          <a:p>
            <a:pPr marL="231775" indent="-231775" eaLnBrk="0" hangingPunct="0">
              <a:lnSpc>
                <a:spcPct val="80000"/>
              </a:lnSpc>
              <a:spcBef>
                <a:spcPct val="20000"/>
              </a:spcBef>
            </a:pPr>
            <a:r>
              <a:rPr lang="en-US" sz="18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1800">
                <a:solidFill>
                  <a:schemeClr val="folHlink"/>
                </a:solidFill>
                <a:latin typeface="Courier New" charset="0"/>
                <a:cs typeface="Courier New" charset="0"/>
              </a:rPr>
              <a:t> for (int L = 1; L &lt; n; L++) {</a:t>
            </a:r>
          </a:p>
          <a:p>
            <a:pPr marL="231775" indent="-231775" eaLnBrk="0" hangingPunct="0">
              <a:lnSpc>
                <a:spcPct val="80000"/>
              </a:lnSpc>
              <a:spcBef>
                <a:spcPct val="20000"/>
              </a:spcBef>
            </a:pPr>
            <a:r>
              <a:rPr lang="en-US" sz="1800">
                <a:solidFill>
                  <a:schemeClr val="accent2"/>
                </a:solidFill>
                <a:latin typeface="Courier New" charset="0"/>
                <a:cs typeface="Courier New" charset="0"/>
              </a:rPr>
              <a:t>   level[i] = L;</a:t>
            </a:r>
          </a:p>
          <a:p>
            <a:pPr marL="231775" indent="-231775" eaLnBrk="0" hangingPunct="0">
              <a:lnSpc>
                <a:spcPct val="80000"/>
              </a:lnSpc>
              <a:spcBef>
                <a:spcPct val="20000"/>
              </a:spcBef>
            </a:pPr>
            <a:r>
              <a:rPr lang="en-US" sz="1800">
                <a:solidFill>
                  <a:schemeClr val="accent2"/>
                </a:solidFill>
                <a:latin typeface="Courier New" charset="0"/>
                <a:cs typeface="Courier New" charset="0"/>
              </a:rPr>
              <a:t>   victim[L]  = i;</a:t>
            </a:r>
          </a:p>
          <a:p>
            <a:pPr marL="231775" indent="-231775" eaLnBrk="0" hangingPunct="0">
              <a:lnSpc>
                <a:spcPct val="80000"/>
              </a:lnSpc>
              <a:spcBef>
                <a:spcPct val="20000"/>
              </a:spcBef>
            </a:pPr>
            <a:r>
              <a:rPr lang="en-US" sz="1800">
                <a:solidFill>
                  <a:schemeClr val="tx1"/>
                </a:solidFill>
                <a:latin typeface="Courier New" charset="0"/>
                <a:cs typeface="Courier New" charset="0"/>
              </a:rPr>
              <a:t>   </a:t>
            </a:r>
            <a:r>
              <a:rPr lang="en-US" sz="1800">
                <a:solidFill>
                  <a:schemeClr val="folHlink"/>
                </a:solidFill>
                <a:latin typeface="Courier New" charset="0"/>
                <a:cs typeface="Courier New" charset="0"/>
              </a:rPr>
              <a:t>while ((</a:t>
            </a:r>
            <a:r>
              <a:rPr lang="en-US" sz="2000">
                <a:solidFill>
                  <a:schemeClr val="folHlink"/>
                </a:solidFill>
                <a:latin typeface="Symbol" charset="0"/>
              </a:rPr>
              <a:t>$</a:t>
            </a:r>
            <a:r>
              <a:rPr lang="en-US" sz="2400">
                <a:solidFill>
                  <a:schemeClr val="folHlink"/>
                </a:solidFill>
                <a:latin typeface="Symbol" charset="0"/>
              </a:rPr>
              <a:t> </a:t>
            </a:r>
            <a:r>
              <a:rPr lang="en-US" sz="1800">
                <a:solidFill>
                  <a:schemeClr val="folHlink"/>
                </a:solidFill>
                <a:latin typeface="Courier New" charset="0"/>
                <a:cs typeface="Courier New" charset="0"/>
              </a:rPr>
              <a:t>k != i) level[k] &gt;= L)</a:t>
            </a:r>
          </a:p>
          <a:p>
            <a:pPr marL="231775" indent="-231775" eaLnBrk="0" hangingPunct="0">
              <a:lnSpc>
                <a:spcPct val="80000"/>
              </a:lnSpc>
              <a:spcBef>
                <a:spcPct val="20000"/>
              </a:spcBef>
            </a:pPr>
            <a:r>
              <a:rPr lang="en-US" sz="1800">
                <a:solidFill>
                  <a:schemeClr val="folHlink"/>
                </a:solidFill>
                <a:latin typeface="Courier New" charset="0"/>
                <a:cs typeface="Courier New" charset="0"/>
              </a:rPr>
              <a:t>          &amp;&amp; victim[L] == i) {};</a:t>
            </a:r>
          </a:p>
          <a:p>
            <a:pPr marL="231775" indent="-231775" eaLnBrk="0" hangingPunct="0">
              <a:lnSpc>
                <a:spcPct val="80000"/>
              </a:lnSpc>
              <a:spcBef>
                <a:spcPct val="20000"/>
              </a:spcBef>
            </a:pPr>
            <a:r>
              <a:rPr lang="en-US" sz="1800">
                <a:solidFill>
                  <a:schemeClr val="folHlink"/>
                </a:solidFill>
                <a:latin typeface="Courier New" charset="0"/>
                <a:cs typeface="Courier New" charset="0"/>
              </a:rPr>
              <a:t>   }}    </a:t>
            </a:r>
          </a:p>
        </p:txBody>
      </p:sp>
      <p:sp>
        <p:nvSpPr>
          <p:cNvPr id="194567" name="AutoShape 23"/>
          <p:cNvSpPr>
            <a:spLocks noChangeArrowheads="1"/>
          </p:cNvSpPr>
          <p:nvPr/>
        </p:nvSpPr>
        <p:spPr bwMode="auto">
          <a:xfrm>
            <a:off x="2287588" y="3695700"/>
            <a:ext cx="2259012" cy="703263"/>
          </a:xfrm>
          <a:prstGeom prst="wedgeRoundRectCallout">
            <a:avLst>
              <a:gd name="adj1" fmla="val -1440"/>
              <a:gd name="adj2" fmla="val 4887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194568" name="TextBox 8"/>
          <p:cNvSpPr txBox="1">
            <a:spLocks noChangeArrowheads="1"/>
          </p:cNvSpPr>
          <p:nvPr/>
        </p:nvSpPr>
        <p:spPr bwMode="auto">
          <a:xfrm>
            <a:off x="3048000" y="5486400"/>
            <a:ext cx="2995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3200" b="0">
                <a:latin typeface="Arial" charset="0"/>
              </a:rPr>
              <a:t>From the Code</a:t>
            </a:r>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96610"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0AEFA777-1928-6B4E-82F9-2C2515633363}" type="slidenum">
              <a:rPr lang="ar-SA" sz="1400" b="0">
                <a:solidFill>
                  <a:schemeClr val="tx1"/>
                </a:solidFill>
                <a:latin typeface="Arial" charset="0"/>
                <a:cs typeface="Arial" charset="0"/>
              </a:rPr>
              <a:pPr algn="r"/>
              <a:t>92</a:t>
            </a:fld>
            <a:endParaRPr lang="en-US" sz="1400" b="0">
              <a:solidFill>
                <a:schemeClr val="tx1"/>
              </a:solidFill>
              <a:latin typeface="Arial" charset="0"/>
              <a:cs typeface="Arial" charset="0"/>
            </a:endParaRPr>
          </a:p>
        </p:txBody>
      </p:sp>
      <p:pic>
        <p:nvPicPr>
          <p:cNvPr id="19661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612" name="Rectangle 3"/>
          <p:cNvSpPr>
            <a:spLocks noGrp="1" noChangeArrowheads="1"/>
          </p:cNvSpPr>
          <p:nvPr>
            <p:ph type="title" idx="4294967295"/>
          </p:nvPr>
        </p:nvSpPr>
        <p:spPr/>
        <p:txBody>
          <a:bodyPr/>
          <a:lstStyle/>
          <a:p>
            <a:r>
              <a:rPr lang="en-US">
                <a:latin typeface="Arial" charset="0"/>
              </a:rPr>
              <a:t>From the Code</a:t>
            </a:r>
          </a:p>
        </p:txBody>
      </p:sp>
      <p:sp>
        <p:nvSpPr>
          <p:cNvPr id="196613" name="Rectangle 4"/>
          <p:cNvSpPr>
            <a:spLocks noChangeArrowheads="1"/>
          </p:cNvSpPr>
          <p:nvPr/>
        </p:nvSpPr>
        <p:spPr bwMode="auto">
          <a:xfrm>
            <a:off x="642938" y="2166938"/>
            <a:ext cx="73882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rgbClr val="FF0000"/>
                </a:solidFill>
                <a:latin typeface="Arial" charset="0"/>
              </a:rPr>
              <a:t>(2)</a:t>
            </a:r>
            <a:r>
              <a:rPr lang="en-US" sz="3200" b="0">
                <a:solidFill>
                  <a:schemeClr val="tx1"/>
                </a:solidFill>
                <a:latin typeface="Arial" charset="0"/>
              </a:rPr>
              <a:t> write</a:t>
            </a:r>
            <a:r>
              <a:rPr lang="en-US" sz="3200" b="0" baseline="-25000">
                <a:solidFill>
                  <a:schemeClr val="tx1"/>
                </a:solidFill>
                <a:latin typeface="Arial" charset="0"/>
              </a:rPr>
              <a:t>A</a:t>
            </a:r>
            <a:r>
              <a:rPr lang="en-US" sz="3200" b="0">
                <a:solidFill>
                  <a:schemeClr val="tx1"/>
                </a:solidFill>
                <a:latin typeface="Arial" charset="0"/>
              </a:rPr>
              <a:t>(victim[L]=A)</a:t>
            </a:r>
            <a:r>
              <a:rPr lang="en-US" sz="3200" b="0">
                <a:solidFill>
                  <a:schemeClr val="tx1"/>
                </a:solidFill>
                <a:latin typeface="Arial" charset="0"/>
                <a:sym typeface="Wingdings" charset="0"/>
              </a:rPr>
              <a:t></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(level[B])</a:t>
            </a:r>
          </a:p>
          <a:p>
            <a:pPr algn="r" eaLnBrk="0" hangingPunct="0"/>
            <a:r>
              <a:rPr lang="en-US" sz="3200" b="0">
                <a:solidFill>
                  <a:schemeClr val="tx1"/>
                </a:solidFill>
                <a:latin typeface="Arial" charset="0"/>
                <a:sym typeface="Wingdings" charset="0"/>
              </a:rPr>
              <a:t>      </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(victim[L])</a:t>
            </a:r>
          </a:p>
          <a:p>
            <a:pPr algn="r" eaLnBrk="0" hangingPunct="0"/>
            <a:endParaRPr lang="en-US" sz="3200" b="0">
              <a:solidFill>
                <a:schemeClr val="tx1"/>
              </a:solidFill>
              <a:latin typeface="Arial" charset="0"/>
            </a:endParaRPr>
          </a:p>
        </p:txBody>
      </p:sp>
      <p:sp>
        <p:nvSpPr>
          <p:cNvPr id="196614" name="Rectangle 5"/>
          <p:cNvSpPr>
            <a:spLocks noChangeArrowheads="1"/>
          </p:cNvSpPr>
          <p:nvPr/>
        </p:nvSpPr>
        <p:spPr bwMode="auto">
          <a:xfrm>
            <a:off x="1898650" y="3822700"/>
            <a:ext cx="5348288" cy="2058988"/>
          </a:xfrm>
          <a:prstGeom prst="rect">
            <a:avLst/>
          </a:prstGeom>
          <a:solidFill>
            <a:srgbClr val="FFFFCC"/>
          </a:solidFill>
          <a:ln w="9525">
            <a:solidFill>
              <a:srgbClr val="FF0000"/>
            </a:solidFill>
            <a:miter lim="800000"/>
            <a:headEnd/>
            <a:tailEnd/>
          </a:ln>
        </p:spPr>
        <p:txBody>
          <a:bodyPr>
            <a:spAutoFit/>
          </a:bodyPr>
          <a:lstStyle/>
          <a:p>
            <a:pPr marL="231775" indent="-231775" eaLnBrk="0" hangingPunct="0">
              <a:lnSpc>
                <a:spcPct val="80000"/>
              </a:lnSpc>
              <a:spcBef>
                <a:spcPct val="20000"/>
              </a:spcBef>
            </a:pPr>
            <a:r>
              <a:rPr lang="en-US" sz="18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1800">
                <a:solidFill>
                  <a:schemeClr val="folHlink"/>
                </a:solidFill>
                <a:latin typeface="Courier New" charset="0"/>
                <a:cs typeface="Courier New" charset="0"/>
              </a:rPr>
              <a:t> for (int L = 1; L &lt; n; L++) {</a:t>
            </a:r>
          </a:p>
          <a:p>
            <a:pPr marL="231775" indent="-231775" eaLnBrk="0" hangingPunct="0">
              <a:lnSpc>
                <a:spcPct val="80000"/>
              </a:lnSpc>
              <a:spcBef>
                <a:spcPct val="20000"/>
              </a:spcBef>
            </a:pPr>
            <a:r>
              <a:rPr lang="en-US" sz="1800">
                <a:solidFill>
                  <a:schemeClr val="folHlink"/>
                </a:solidFill>
                <a:latin typeface="Courier New" charset="0"/>
                <a:cs typeface="Courier New" charset="0"/>
              </a:rPr>
              <a:t>   level[i] = L;</a:t>
            </a:r>
          </a:p>
          <a:p>
            <a:pPr marL="231775" indent="-231775" eaLnBrk="0" hangingPunct="0">
              <a:lnSpc>
                <a:spcPct val="80000"/>
              </a:lnSpc>
              <a:spcBef>
                <a:spcPct val="20000"/>
              </a:spcBef>
            </a:pPr>
            <a:r>
              <a:rPr lang="en-US" sz="1800">
                <a:solidFill>
                  <a:schemeClr val="accent2"/>
                </a:solidFill>
                <a:latin typeface="Courier New" charset="0"/>
                <a:cs typeface="Courier New" charset="0"/>
              </a:rPr>
              <a:t>   victim[L]  = i;</a:t>
            </a:r>
          </a:p>
          <a:p>
            <a:pPr marL="231775" indent="-231775" eaLnBrk="0" hangingPunct="0">
              <a:lnSpc>
                <a:spcPct val="80000"/>
              </a:lnSpc>
              <a:spcBef>
                <a:spcPct val="20000"/>
              </a:spcBef>
            </a:pPr>
            <a:r>
              <a:rPr lang="en-US" sz="1800">
                <a:solidFill>
                  <a:schemeClr val="tx1"/>
                </a:solidFill>
                <a:latin typeface="Courier New" charset="0"/>
                <a:cs typeface="Courier New" charset="0"/>
              </a:rPr>
              <a:t>   while</a:t>
            </a:r>
            <a:r>
              <a:rPr lang="en-US" sz="1800">
                <a:solidFill>
                  <a:schemeClr val="accent2"/>
                </a:solidFill>
                <a:latin typeface="Courier New" charset="0"/>
                <a:cs typeface="Courier New" charset="0"/>
              </a:rPr>
              <a:t> ((</a:t>
            </a:r>
            <a:r>
              <a:rPr lang="en-US" sz="2000">
                <a:solidFill>
                  <a:schemeClr val="accent2"/>
                </a:solidFill>
                <a:latin typeface="Symbol" charset="0"/>
              </a:rPr>
              <a:t>$</a:t>
            </a:r>
            <a:r>
              <a:rPr lang="en-US" sz="2400">
                <a:solidFill>
                  <a:schemeClr val="accent2"/>
                </a:solidFill>
                <a:latin typeface="Symbol" charset="0"/>
              </a:rPr>
              <a:t> </a:t>
            </a:r>
            <a:r>
              <a:rPr lang="en-US" sz="1800">
                <a:solidFill>
                  <a:schemeClr val="accent2"/>
                </a:solidFill>
                <a:latin typeface="Courier New" charset="0"/>
                <a:cs typeface="Courier New" charset="0"/>
              </a:rPr>
              <a:t>k != i) level[k] &gt;= L)</a:t>
            </a:r>
          </a:p>
          <a:p>
            <a:pPr marL="231775" indent="-231775" eaLnBrk="0" hangingPunct="0">
              <a:lnSpc>
                <a:spcPct val="80000"/>
              </a:lnSpc>
              <a:spcBef>
                <a:spcPct val="20000"/>
              </a:spcBef>
            </a:pPr>
            <a:r>
              <a:rPr lang="en-US" sz="1800">
                <a:solidFill>
                  <a:schemeClr val="accent2"/>
                </a:solidFill>
                <a:latin typeface="Courier New" charset="0"/>
                <a:cs typeface="Courier New" charset="0"/>
              </a:rPr>
              <a:t>          </a:t>
            </a:r>
            <a:r>
              <a:rPr lang="en-US" sz="1800">
                <a:solidFill>
                  <a:schemeClr val="folHlink"/>
                </a:solidFill>
                <a:latin typeface="Courier New" charset="0"/>
                <a:cs typeface="Courier New" charset="0"/>
              </a:rPr>
              <a:t>&amp;&amp; victim[L] == i) {};</a:t>
            </a:r>
          </a:p>
          <a:p>
            <a:pPr marL="231775" indent="-231775" eaLnBrk="0" hangingPunct="0">
              <a:lnSpc>
                <a:spcPct val="80000"/>
              </a:lnSpc>
              <a:spcBef>
                <a:spcPct val="20000"/>
              </a:spcBef>
            </a:pPr>
            <a:r>
              <a:rPr lang="en-US" sz="1800">
                <a:solidFill>
                  <a:schemeClr val="folHlink"/>
                </a:solidFill>
                <a:latin typeface="Courier New" charset="0"/>
                <a:cs typeface="Courier New" charset="0"/>
              </a:rPr>
              <a:t>   }}    </a:t>
            </a:r>
          </a:p>
        </p:txBody>
      </p:sp>
      <p:sp>
        <p:nvSpPr>
          <p:cNvPr id="196615" name="AutoShape 6"/>
          <p:cNvSpPr>
            <a:spLocks noChangeArrowheads="1"/>
          </p:cNvSpPr>
          <p:nvPr/>
        </p:nvSpPr>
        <p:spPr bwMode="auto">
          <a:xfrm>
            <a:off x="2243138" y="4638675"/>
            <a:ext cx="4610100" cy="774700"/>
          </a:xfrm>
          <a:prstGeom prst="wedgeRoundRectCallout">
            <a:avLst>
              <a:gd name="adj1" fmla="val -50426"/>
              <a:gd name="adj2" fmla="val -1829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9865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DB76C21E-717C-5747-9C01-52E3135B5584}" type="slidenum">
              <a:rPr lang="ar-SA" sz="1400" b="0">
                <a:solidFill>
                  <a:schemeClr val="tx1"/>
                </a:solidFill>
                <a:latin typeface="Arial" charset="0"/>
                <a:cs typeface="Arial" charset="0"/>
              </a:rPr>
              <a:pPr algn="r"/>
              <a:t>93</a:t>
            </a:fld>
            <a:endParaRPr lang="en-US" sz="1400" b="0">
              <a:solidFill>
                <a:schemeClr val="tx1"/>
              </a:solidFill>
              <a:latin typeface="Arial" charset="0"/>
              <a:cs typeface="Arial" charset="0"/>
            </a:endParaRPr>
          </a:p>
        </p:txBody>
      </p:sp>
      <p:pic>
        <p:nvPicPr>
          <p:cNvPr id="198659" name="Picture 1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60" name="Rectangle 2"/>
          <p:cNvSpPr>
            <a:spLocks noGrp="1" noChangeArrowheads="1"/>
          </p:cNvSpPr>
          <p:nvPr>
            <p:ph type="title" idx="4294967295"/>
          </p:nvPr>
        </p:nvSpPr>
        <p:spPr/>
        <p:txBody>
          <a:bodyPr/>
          <a:lstStyle/>
          <a:p>
            <a:r>
              <a:rPr lang="en-US">
                <a:latin typeface="Arial" charset="0"/>
              </a:rPr>
              <a:t>By Assumption</a:t>
            </a:r>
          </a:p>
        </p:txBody>
      </p:sp>
      <p:sp>
        <p:nvSpPr>
          <p:cNvPr id="198661" name="Text Box 4"/>
          <p:cNvSpPr txBox="1">
            <a:spLocks noChangeArrowheads="1"/>
          </p:cNvSpPr>
          <p:nvPr/>
        </p:nvSpPr>
        <p:spPr bwMode="auto">
          <a:xfrm>
            <a:off x="1100138" y="3468688"/>
            <a:ext cx="6442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200" b="0">
                <a:solidFill>
                  <a:schemeClr val="accent2"/>
                </a:solidFill>
                <a:latin typeface="Arial" charset="0"/>
              </a:rPr>
              <a:t>By assumption,</a:t>
            </a:r>
            <a:r>
              <a:rPr lang="en-US" sz="3200" b="0">
                <a:solidFill>
                  <a:schemeClr val="tx1"/>
                </a:solidFill>
                <a:latin typeface="Arial" charset="0"/>
              </a:rPr>
              <a:t> A</a:t>
            </a:r>
            <a:r>
              <a:rPr lang="en-US" sz="3200" b="0">
                <a:solidFill>
                  <a:srgbClr val="FF0000"/>
                </a:solidFill>
                <a:latin typeface="Arial" charset="0"/>
              </a:rPr>
              <a:t> </a:t>
            </a:r>
            <a:r>
              <a:rPr lang="en-US" sz="3200" b="0">
                <a:solidFill>
                  <a:schemeClr val="accent2"/>
                </a:solidFill>
                <a:latin typeface="Arial" charset="0"/>
              </a:rPr>
              <a:t>is the last thread to write</a:t>
            </a:r>
            <a:r>
              <a:rPr lang="en-US" sz="3200" b="0">
                <a:latin typeface="Arial" charset="0"/>
              </a:rPr>
              <a:t> </a:t>
            </a:r>
            <a:r>
              <a:rPr lang="en-US" sz="3200">
                <a:solidFill>
                  <a:schemeClr val="tx1"/>
                </a:solidFill>
                <a:latin typeface="Arial" charset="0"/>
              </a:rPr>
              <a:t>victim[L]</a:t>
            </a:r>
          </a:p>
        </p:txBody>
      </p:sp>
      <p:sp>
        <p:nvSpPr>
          <p:cNvPr id="198662" name="Rectangle 9"/>
          <p:cNvSpPr>
            <a:spLocks noChangeArrowheads="1"/>
          </p:cNvSpPr>
          <p:nvPr/>
        </p:nvSpPr>
        <p:spPr bwMode="auto">
          <a:xfrm>
            <a:off x="296863" y="2379663"/>
            <a:ext cx="8664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0">
                <a:solidFill>
                  <a:srgbClr val="FF0000"/>
                </a:solidFill>
                <a:latin typeface="Arial" charset="0"/>
              </a:rPr>
              <a:t>(3)</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(victim[L]=B)</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A</a:t>
            </a:r>
            <a:r>
              <a:rPr lang="en-US" sz="3200" b="0">
                <a:solidFill>
                  <a:schemeClr val="tx1"/>
                </a:solidFill>
                <a:latin typeface="Arial" charset="0"/>
              </a:rPr>
              <a:t>(victim[L]=A)</a:t>
            </a:r>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Footer Placeholder 2"/>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200706"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F1050321-0537-7940-A964-2A26CDE4E84C}" type="slidenum">
              <a:rPr lang="ar-SA" sz="1400" b="0">
                <a:solidFill>
                  <a:schemeClr val="tx1"/>
                </a:solidFill>
                <a:latin typeface="Arial" charset="0"/>
                <a:cs typeface="Arial" charset="0"/>
              </a:rPr>
              <a:pPr algn="r"/>
              <a:t>94</a:t>
            </a:fld>
            <a:endParaRPr lang="en-US" sz="1400" b="0">
              <a:solidFill>
                <a:schemeClr val="tx1"/>
              </a:solidFill>
              <a:latin typeface="Arial" charset="0"/>
              <a:cs typeface="Arial" charset="0"/>
            </a:endParaRPr>
          </a:p>
        </p:txBody>
      </p:sp>
      <p:pic>
        <p:nvPicPr>
          <p:cNvPr id="20070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08" name="Rectangle 3"/>
          <p:cNvSpPr>
            <a:spLocks noGrp="1" noChangeArrowheads="1"/>
          </p:cNvSpPr>
          <p:nvPr>
            <p:ph type="title" idx="4294967295"/>
          </p:nvPr>
        </p:nvSpPr>
        <p:spPr/>
        <p:txBody>
          <a:bodyPr/>
          <a:lstStyle/>
          <a:p>
            <a:r>
              <a:rPr lang="en-US">
                <a:latin typeface="Arial" charset="0"/>
              </a:rPr>
              <a:t>Combining Observations</a:t>
            </a:r>
          </a:p>
        </p:txBody>
      </p:sp>
      <p:sp>
        <p:nvSpPr>
          <p:cNvPr id="200709" name="Rectangle 4"/>
          <p:cNvSpPr>
            <a:spLocks noChangeArrowheads="1"/>
          </p:cNvSpPr>
          <p:nvPr/>
        </p:nvSpPr>
        <p:spPr bwMode="auto">
          <a:xfrm>
            <a:off x="509588" y="2174875"/>
            <a:ext cx="7867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(1)</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(level[B]=L)</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B</a:t>
            </a:r>
            <a:r>
              <a:rPr lang="en-US" sz="3200" b="0">
                <a:solidFill>
                  <a:schemeClr val="tx1"/>
                </a:solidFill>
                <a:latin typeface="Arial" charset="0"/>
              </a:rPr>
              <a:t>(victim[L]=B)</a:t>
            </a:r>
          </a:p>
        </p:txBody>
      </p:sp>
      <p:sp>
        <p:nvSpPr>
          <p:cNvPr id="200710" name="Rectangle 5"/>
          <p:cNvSpPr>
            <a:spLocks noChangeArrowheads="1"/>
          </p:cNvSpPr>
          <p:nvPr/>
        </p:nvSpPr>
        <p:spPr bwMode="auto">
          <a:xfrm>
            <a:off x="509588" y="2886075"/>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0">
                <a:solidFill>
                  <a:srgbClr val="FF0000"/>
                </a:solidFill>
                <a:latin typeface="Arial" charset="0"/>
              </a:rPr>
              <a:t>(3)</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(victim[L]=B)</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A</a:t>
            </a:r>
            <a:r>
              <a:rPr lang="en-US" sz="3200" b="0">
                <a:solidFill>
                  <a:schemeClr val="tx1"/>
                </a:solidFill>
                <a:latin typeface="Arial" charset="0"/>
              </a:rPr>
              <a:t>(victim[L]=A)</a:t>
            </a:r>
          </a:p>
        </p:txBody>
      </p:sp>
      <p:sp>
        <p:nvSpPr>
          <p:cNvPr id="200711" name="Rectangle 6"/>
          <p:cNvSpPr>
            <a:spLocks noChangeArrowheads="1"/>
          </p:cNvSpPr>
          <p:nvPr/>
        </p:nvSpPr>
        <p:spPr bwMode="auto">
          <a:xfrm>
            <a:off x="509588" y="3502025"/>
            <a:ext cx="73882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(2)</a:t>
            </a:r>
            <a:r>
              <a:rPr lang="en-US" sz="3200" b="0">
                <a:solidFill>
                  <a:schemeClr val="tx1"/>
                </a:solidFill>
                <a:latin typeface="Arial" charset="0"/>
              </a:rPr>
              <a:t> write</a:t>
            </a:r>
            <a:r>
              <a:rPr lang="en-US" sz="3200" b="0" baseline="-25000">
                <a:solidFill>
                  <a:schemeClr val="tx1"/>
                </a:solidFill>
                <a:latin typeface="Arial" charset="0"/>
              </a:rPr>
              <a:t>A</a:t>
            </a:r>
            <a:r>
              <a:rPr lang="en-US" sz="3200" b="0">
                <a:solidFill>
                  <a:schemeClr val="tx1"/>
                </a:solidFill>
                <a:latin typeface="Arial" charset="0"/>
              </a:rPr>
              <a:t>(victim[L]=A)</a:t>
            </a:r>
            <a:r>
              <a:rPr lang="en-US" sz="3200" b="0">
                <a:solidFill>
                  <a:schemeClr val="tx1"/>
                </a:solidFill>
                <a:latin typeface="Arial" charset="0"/>
                <a:sym typeface="Wingdings" charset="0"/>
              </a:rPr>
              <a:t></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(level[B])</a:t>
            </a:r>
          </a:p>
          <a:p>
            <a:pPr eaLnBrk="0" hangingPunct="0"/>
            <a:r>
              <a:rPr lang="en-US" sz="3200" b="0">
                <a:solidFill>
                  <a:schemeClr val="tx1"/>
                </a:solidFill>
                <a:latin typeface="Arial" charset="0"/>
                <a:sym typeface="Wingdings" charset="0"/>
              </a:rPr>
              <a:t>            </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(victim[L])</a:t>
            </a:r>
          </a:p>
        </p:txBody>
      </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Footer Placeholder 2"/>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202754"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F1A32D21-41FE-2F45-99AE-8681996DDC8E}" type="slidenum">
              <a:rPr lang="ar-SA" sz="1400" b="0">
                <a:solidFill>
                  <a:schemeClr val="tx1"/>
                </a:solidFill>
                <a:latin typeface="Arial" charset="0"/>
                <a:cs typeface="Arial" charset="0"/>
              </a:rPr>
              <a:pPr algn="r"/>
              <a:t>95</a:t>
            </a:fld>
            <a:endParaRPr lang="en-US" sz="1400" b="0">
              <a:solidFill>
                <a:schemeClr val="tx1"/>
              </a:solidFill>
              <a:latin typeface="Arial" charset="0"/>
              <a:cs typeface="Arial" charset="0"/>
            </a:endParaRPr>
          </a:p>
        </p:txBody>
      </p:sp>
      <p:pic>
        <p:nvPicPr>
          <p:cNvPr id="20275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6" name="Rectangle 3"/>
          <p:cNvSpPr>
            <a:spLocks noGrp="1" noChangeArrowheads="1"/>
          </p:cNvSpPr>
          <p:nvPr>
            <p:ph type="title" idx="4294967295"/>
          </p:nvPr>
        </p:nvSpPr>
        <p:spPr/>
        <p:txBody>
          <a:bodyPr/>
          <a:lstStyle/>
          <a:p>
            <a:r>
              <a:rPr lang="en-US">
                <a:latin typeface="Arial" charset="0"/>
              </a:rPr>
              <a:t>Combining Observations</a:t>
            </a:r>
          </a:p>
        </p:txBody>
      </p:sp>
      <p:sp>
        <p:nvSpPr>
          <p:cNvPr id="202757" name="Rectangle 4"/>
          <p:cNvSpPr>
            <a:spLocks noChangeArrowheads="1"/>
          </p:cNvSpPr>
          <p:nvPr/>
        </p:nvSpPr>
        <p:spPr bwMode="auto">
          <a:xfrm>
            <a:off x="509588" y="2174875"/>
            <a:ext cx="7867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(1)</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(level[B]=L)</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B</a:t>
            </a:r>
            <a:r>
              <a:rPr lang="en-US" sz="3200" b="0">
                <a:solidFill>
                  <a:schemeClr val="tx1"/>
                </a:solidFill>
                <a:latin typeface="Arial" charset="0"/>
              </a:rPr>
              <a:t>(victim[L]=B)</a:t>
            </a:r>
          </a:p>
        </p:txBody>
      </p:sp>
      <p:sp>
        <p:nvSpPr>
          <p:cNvPr id="202758" name="Rectangle 5"/>
          <p:cNvSpPr>
            <a:spLocks noChangeArrowheads="1"/>
          </p:cNvSpPr>
          <p:nvPr/>
        </p:nvSpPr>
        <p:spPr bwMode="auto">
          <a:xfrm>
            <a:off x="509588" y="2886075"/>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0">
                <a:solidFill>
                  <a:srgbClr val="FF0000"/>
                </a:solidFill>
                <a:latin typeface="Arial" charset="0"/>
              </a:rPr>
              <a:t>(3)</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(victim[L]=B)</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A</a:t>
            </a:r>
            <a:r>
              <a:rPr lang="en-US" sz="3200" b="0">
                <a:solidFill>
                  <a:schemeClr val="tx1"/>
                </a:solidFill>
                <a:latin typeface="Arial" charset="0"/>
              </a:rPr>
              <a:t>(victim[L]=A)</a:t>
            </a:r>
          </a:p>
        </p:txBody>
      </p:sp>
      <p:sp>
        <p:nvSpPr>
          <p:cNvPr id="202759" name="Rectangle 6"/>
          <p:cNvSpPr>
            <a:spLocks noChangeArrowheads="1"/>
          </p:cNvSpPr>
          <p:nvPr/>
        </p:nvSpPr>
        <p:spPr bwMode="auto">
          <a:xfrm>
            <a:off x="509588" y="3502025"/>
            <a:ext cx="73882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(2)</a:t>
            </a:r>
            <a:r>
              <a:rPr lang="en-US" sz="3200" b="0">
                <a:solidFill>
                  <a:schemeClr val="tx1"/>
                </a:solidFill>
                <a:latin typeface="Arial" charset="0"/>
              </a:rPr>
              <a:t> write</a:t>
            </a:r>
            <a:r>
              <a:rPr lang="en-US" sz="3200" b="0" baseline="-25000">
                <a:solidFill>
                  <a:schemeClr val="tx1"/>
                </a:solidFill>
                <a:latin typeface="Arial" charset="0"/>
              </a:rPr>
              <a:t>A</a:t>
            </a:r>
            <a:r>
              <a:rPr lang="en-US" sz="3200" b="0">
                <a:solidFill>
                  <a:schemeClr val="tx1"/>
                </a:solidFill>
                <a:latin typeface="Arial" charset="0"/>
              </a:rPr>
              <a:t>(victim[L]=A)</a:t>
            </a:r>
            <a:r>
              <a:rPr lang="en-US" sz="3200" b="0">
                <a:solidFill>
                  <a:schemeClr val="tx1"/>
                </a:solidFill>
                <a:latin typeface="Arial" charset="0"/>
                <a:sym typeface="Wingdings" charset="0"/>
              </a:rPr>
              <a:t></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(level[B])</a:t>
            </a:r>
          </a:p>
          <a:p>
            <a:pPr eaLnBrk="0" hangingPunct="0"/>
            <a:r>
              <a:rPr lang="en-US" sz="3200" b="0">
                <a:solidFill>
                  <a:schemeClr val="tx1"/>
                </a:solidFill>
                <a:latin typeface="Arial" charset="0"/>
                <a:sym typeface="Wingdings" charset="0"/>
              </a:rPr>
              <a:t>            </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(victim[L])</a:t>
            </a:r>
          </a:p>
        </p:txBody>
      </p:sp>
      <p:sp>
        <p:nvSpPr>
          <p:cNvPr id="202760" name="Rectangle 12"/>
          <p:cNvSpPr>
            <a:spLocks noChangeArrowheads="1"/>
          </p:cNvSpPr>
          <p:nvPr/>
        </p:nvSpPr>
        <p:spPr bwMode="auto">
          <a:xfrm>
            <a:off x="4754563" y="1981200"/>
            <a:ext cx="3725862" cy="874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atin typeface="Arial" charset="0"/>
            </a:endParaRPr>
          </a:p>
        </p:txBody>
      </p:sp>
      <p:sp>
        <p:nvSpPr>
          <p:cNvPr id="202761" name="Rectangle 13"/>
          <p:cNvSpPr>
            <a:spLocks noChangeArrowheads="1"/>
          </p:cNvSpPr>
          <p:nvPr/>
        </p:nvSpPr>
        <p:spPr bwMode="auto">
          <a:xfrm>
            <a:off x="1131888" y="3587750"/>
            <a:ext cx="33813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atin typeface="Arial" charset="0"/>
            </a:endParaRP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Footer Placeholder 2"/>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204802"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B91B2A2D-A1F3-AE4A-A8D3-17D8294AAD99}" type="slidenum">
              <a:rPr lang="ar-SA" sz="1400" b="0">
                <a:solidFill>
                  <a:schemeClr val="tx1"/>
                </a:solidFill>
                <a:latin typeface="Arial" charset="0"/>
                <a:cs typeface="Arial" charset="0"/>
              </a:rPr>
              <a:pPr algn="r"/>
              <a:t>96</a:t>
            </a:fld>
            <a:endParaRPr lang="en-US" sz="1400" b="0">
              <a:solidFill>
                <a:schemeClr val="tx1"/>
              </a:solidFill>
              <a:latin typeface="Arial" charset="0"/>
              <a:cs typeface="Arial" charset="0"/>
            </a:endParaRPr>
          </a:p>
        </p:txBody>
      </p:sp>
      <p:pic>
        <p:nvPicPr>
          <p:cNvPr id="20480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4" name="Rectangle 3"/>
          <p:cNvSpPr>
            <a:spLocks noGrp="1" noChangeArrowheads="1"/>
          </p:cNvSpPr>
          <p:nvPr>
            <p:ph type="title" idx="4294967295"/>
          </p:nvPr>
        </p:nvSpPr>
        <p:spPr/>
        <p:txBody>
          <a:bodyPr/>
          <a:lstStyle/>
          <a:p>
            <a:r>
              <a:rPr lang="en-US">
                <a:latin typeface="Arial" charset="0"/>
              </a:rPr>
              <a:t>Combining Observations</a:t>
            </a:r>
          </a:p>
        </p:txBody>
      </p:sp>
      <p:sp>
        <p:nvSpPr>
          <p:cNvPr id="204805" name="Rectangle 4"/>
          <p:cNvSpPr>
            <a:spLocks noChangeArrowheads="1"/>
          </p:cNvSpPr>
          <p:nvPr/>
        </p:nvSpPr>
        <p:spPr bwMode="auto">
          <a:xfrm>
            <a:off x="509588" y="2174875"/>
            <a:ext cx="7867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(1)</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(level[B]=L)</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B</a:t>
            </a:r>
            <a:r>
              <a:rPr lang="en-US" sz="3200" b="0">
                <a:solidFill>
                  <a:schemeClr val="tx1"/>
                </a:solidFill>
                <a:latin typeface="Arial" charset="0"/>
              </a:rPr>
              <a:t>(victim[L]=B)</a:t>
            </a:r>
          </a:p>
        </p:txBody>
      </p:sp>
      <p:sp>
        <p:nvSpPr>
          <p:cNvPr id="204806" name="Rectangle 5"/>
          <p:cNvSpPr>
            <a:spLocks noChangeArrowheads="1"/>
          </p:cNvSpPr>
          <p:nvPr/>
        </p:nvSpPr>
        <p:spPr bwMode="auto">
          <a:xfrm>
            <a:off x="509588" y="2886075"/>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0">
                <a:solidFill>
                  <a:srgbClr val="FF0000"/>
                </a:solidFill>
                <a:latin typeface="Arial" charset="0"/>
              </a:rPr>
              <a:t>(3)</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(victim[L]=B)</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A</a:t>
            </a:r>
            <a:r>
              <a:rPr lang="en-US" sz="3200" b="0">
                <a:solidFill>
                  <a:schemeClr val="tx1"/>
                </a:solidFill>
                <a:latin typeface="Arial" charset="0"/>
              </a:rPr>
              <a:t>(victim[L]=A)</a:t>
            </a:r>
          </a:p>
        </p:txBody>
      </p:sp>
      <p:sp>
        <p:nvSpPr>
          <p:cNvPr id="204807" name="Rectangle 6"/>
          <p:cNvSpPr>
            <a:spLocks noChangeArrowheads="1"/>
          </p:cNvSpPr>
          <p:nvPr/>
        </p:nvSpPr>
        <p:spPr bwMode="auto">
          <a:xfrm>
            <a:off x="509588" y="3502025"/>
            <a:ext cx="73882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(2)</a:t>
            </a:r>
            <a:r>
              <a:rPr lang="en-US" sz="3200" b="0">
                <a:solidFill>
                  <a:schemeClr val="tx1"/>
                </a:solidFill>
                <a:latin typeface="Arial" charset="0"/>
              </a:rPr>
              <a:t> write</a:t>
            </a:r>
            <a:r>
              <a:rPr lang="en-US" sz="3200" b="0" baseline="-25000">
                <a:solidFill>
                  <a:schemeClr val="tx1"/>
                </a:solidFill>
                <a:latin typeface="Arial" charset="0"/>
              </a:rPr>
              <a:t>A</a:t>
            </a:r>
            <a:r>
              <a:rPr lang="en-US" sz="3200" b="0">
                <a:solidFill>
                  <a:schemeClr val="tx1"/>
                </a:solidFill>
                <a:latin typeface="Arial" charset="0"/>
              </a:rPr>
              <a:t>(victim[L]=A)</a:t>
            </a:r>
            <a:r>
              <a:rPr lang="en-US" sz="3200" b="0">
                <a:solidFill>
                  <a:schemeClr val="tx1"/>
                </a:solidFill>
                <a:latin typeface="Arial" charset="0"/>
                <a:sym typeface="Wingdings" charset="0"/>
              </a:rPr>
              <a:t></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(level[B])</a:t>
            </a:r>
          </a:p>
          <a:p>
            <a:pPr eaLnBrk="0" hangingPunct="0"/>
            <a:r>
              <a:rPr lang="en-US" sz="3200" b="0">
                <a:solidFill>
                  <a:schemeClr val="tx1"/>
                </a:solidFill>
                <a:latin typeface="Arial" charset="0"/>
                <a:sym typeface="Wingdings" charset="0"/>
              </a:rPr>
              <a:t>            </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(victim[L])</a:t>
            </a:r>
          </a:p>
        </p:txBody>
      </p:sp>
      <p:sp>
        <p:nvSpPr>
          <p:cNvPr id="204808" name="Rectangle 12"/>
          <p:cNvSpPr>
            <a:spLocks noChangeArrowheads="1"/>
          </p:cNvSpPr>
          <p:nvPr/>
        </p:nvSpPr>
        <p:spPr bwMode="auto">
          <a:xfrm>
            <a:off x="4754563" y="1981200"/>
            <a:ext cx="3725862" cy="874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atin typeface="Arial" charset="0"/>
            </a:endParaRPr>
          </a:p>
        </p:txBody>
      </p:sp>
      <p:sp>
        <p:nvSpPr>
          <p:cNvPr id="204809" name="Rectangle 13"/>
          <p:cNvSpPr>
            <a:spLocks noChangeArrowheads="1"/>
          </p:cNvSpPr>
          <p:nvPr/>
        </p:nvSpPr>
        <p:spPr bwMode="auto">
          <a:xfrm>
            <a:off x="1131888" y="3587750"/>
            <a:ext cx="33813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atin typeface="Arial" charset="0"/>
            </a:endParaRPr>
          </a:p>
        </p:txBody>
      </p:sp>
      <p:sp>
        <p:nvSpPr>
          <p:cNvPr id="204810" name="AutoShape 12"/>
          <p:cNvSpPr>
            <a:spLocks noChangeArrowheads="1"/>
          </p:cNvSpPr>
          <p:nvPr/>
        </p:nvSpPr>
        <p:spPr bwMode="auto">
          <a:xfrm>
            <a:off x="4862513" y="3465513"/>
            <a:ext cx="2946400" cy="658812"/>
          </a:xfrm>
          <a:prstGeom prst="wedgeRoundRectCallout">
            <a:avLst>
              <a:gd name="adj1" fmla="val -46403"/>
              <a:gd name="adj2" fmla="val 18789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hangingPunct="0"/>
            <a:endParaRPr lang="en-US" sz="3200" b="0">
              <a:latin typeface="Arial" charset="0"/>
            </a:endParaRPr>
          </a:p>
        </p:txBody>
      </p:sp>
      <p:sp>
        <p:nvSpPr>
          <p:cNvPr id="204811" name="Text Box 13"/>
          <p:cNvSpPr txBox="1">
            <a:spLocks noChangeArrowheads="1"/>
          </p:cNvSpPr>
          <p:nvPr/>
        </p:nvSpPr>
        <p:spPr bwMode="auto">
          <a:xfrm>
            <a:off x="922338" y="4984750"/>
            <a:ext cx="72993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a:solidFill>
                  <a:schemeClr val="tx1"/>
                </a:solidFill>
                <a:latin typeface="Arial" charset="0"/>
              </a:rPr>
              <a:t>A</a:t>
            </a:r>
            <a:r>
              <a:rPr lang="en-US" sz="2800">
                <a:latin typeface="Arial" charset="0"/>
              </a:rPr>
              <a:t> read </a:t>
            </a:r>
            <a:r>
              <a:rPr lang="en-US" sz="2800">
                <a:solidFill>
                  <a:schemeClr val="tx1"/>
                </a:solidFill>
                <a:latin typeface="Arial" charset="0"/>
              </a:rPr>
              <a:t>level[B] ≥ L</a:t>
            </a:r>
            <a:r>
              <a:rPr lang="en-US" sz="2800">
                <a:latin typeface="Arial" charset="0"/>
              </a:rPr>
              <a:t>, and </a:t>
            </a:r>
            <a:r>
              <a:rPr lang="en-US" sz="2800">
                <a:solidFill>
                  <a:schemeClr val="tx1"/>
                </a:solidFill>
                <a:latin typeface="Arial" charset="0"/>
              </a:rPr>
              <a:t>victim[L] = A</a:t>
            </a:r>
            <a:r>
              <a:rPr lang="en-US" sz="2800">
                <a:latin typeface="Arial" charset="0"/>
              </a:rPr>
              <a:t>, so it could not have entered level</a:t>
            </a:r>
            <a:r>
              <a:rPr lang="en-US" sz="2800">
                <a:solidFill>
                  <a:schemeClr val="tx1"/>
                </a:solidFill>
                <a:latin typeface="Arial" charset="0"/>
              </a:rPr>
              <a:t> L</a:t>
            </a:r>
            <a:r>
              <a:rPr lang="en-US" sz="2800">
                <a:latin typeface="Arial" charset="0"/>
              </a:rPr>
              <a:t>!</a:t>
            </a:r>
          </a:p>
        </p:txBody>
      </p:sp>
      <p:sp>
        <p:nvSpPr>
          <p:cNvPr id="204812" name="AutoShape 12"/>
          <p:cNvSpPr>
            <a:spLocks noChangeArrowheads="1"/>
          </p:cNvSpPr>
          <p:nvPr/>
        </p:nvSpPr>
        <p:spPr bwMode="auto">
          <a:xfrm>
            <a:off x="2293938" y="4035425"/>
            <a:ext cx="2974975" cy="646113"/>
          </a:xfrm>
          <a:prstGeom prst="wedgeRoundRectCallout">
            <a:avLst>
              <a:gd name="adj1" fmla="val -3398"/>
              <a:gd name="adj2" fmla="val 10197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hangingPunct="0"/>
            <a:endParaRPr lang="en-US" sz="3200" b="0">
              <a:latin typeface="Arial" charset="0"/>
            </a:endParaRPr>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206850"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225D311F-E3A3-E14D-A561-B4D71AAAE841}" type="slidenum">
              <a:rPr lang="ar-SA" sz="1400" b="0">
                <a:solidFill>
                  <a:schemeClr val="tx1"/>
                </a:solidFill>
                <a:latin typeface="Arial" charset="0"/>
                <a:cs typeface="Arial" charset="0"/>
              </a:rPr>
              <a:pPr algn="r"/>
              <a:t>97</a:t>
            </a:fld>
            <a:endParaRPr lang="en-US" sz="1400" b="0">
              <a:solidFill>
                <a:schemeClr val="tx1"/>
              </a:solidFill>
              <a:latin typeface="Arial" charset="0"/>
              <a:cs typeface="Arial" charset="0"/>
            </a:endParaRPr>
          </a:p>
        </p:txBody>
      </p:sp>
      <p:pic>
        <p:nvPicPr>
          <p:cNvPr id="20685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2" name="Rectangle 3"/>
          <p:cNvSpPr>
            <a:spLocks noGrp="1" noChangeArrowheads="1"/>
          </p:cNvSpPr>
          <p:nvPr>
            <p:ph type="title" idx="4294967295"/>
          </p:nvPr>
        </p:nvSpPr>
        <p:spPr/>
        <p:txBody>
          <a:bodyPr/>
          <a:lstStyle/>
          <a:p>
            <a:r>
              <a:rPr lang="en-US">
                <a:latin typeface="Arial" charset="0"/>
              </a:rPr>
              <a:t>No Starvation</a:t>
            </a:r>
          </a:p>
        </p:txBody>
      </p:sp>
      <p:sp>
        <p:nvSpPr>
          <p:cNvPr id="206853" name="Rectangle 4"/>
          <p:cNvSpPr>
            <a:spLocks noGrp="1" noChangeArrowheads="1"/>
          </p:cNvSpPr>
          <p:nvPr>
            <p:ph type="body" idx="4294967295"/>
          </p:nvPr>
        </p:nvSpPr>
        <p:spPr/>
        <p:txBody>
          <a:bodyPr/>
          <a:lstStyle/>
          <a:p>
            <a:r>
              <a:rPr lang="en-US">
                <a:latin typeface="Arial" charset="0"/>
              </a:rPr>
              <a:t>Filter Lock satisfies properties:</a:t>
            </a:r>
          </a:p>
          <a:p>
            <a:pPr lvl="1"/>
            <a:r>
              <a:rPr lang="en-US">
                <a:latin typeface="Arial" charset="0"/>
                <a:cs typeface="Arial" charset="0"/>
              </a:rPr>
              <a:t>Just like Peterson Alg at any level</a:t>
            </a:r>
          </a:p>
          <a:p>
            <a:pPr lvl="1"/>
            <a:r>
              <a:rPr lang="en-US">
                <a:latin typeface="Arial" charset="0"/>
                <a:cs typeface="Arial" charset="0"/>
              </a:rPr>
              <a:t>So no one starves </a:t>
            </a:r>
          </a:p>
          <a:p>
            <a:r>
              <a:rPr lang="en-US">
                <a:latin typeface="Arial" charset="0"/>
              </a:rPr>
              <a:t>But what about fairness?</a:t>
            </a:r>
          </a:p>
          <a:p>
            <a:pPr lvl="1"/>
            <a:r>
              <a:rPr lang="en-US">
                <a:latin typeface="Arial" charset="0"/>
                <a:cs typeface="Arial" charset="0"/>
              </a:rPr>
              <a:t>Threads can be overtaken by others </a:t>
            </a:r>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20889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9CBD99BE-B288-934F-A689-320D66B94962}" type="slidenum">
              <a:rPr lang="ar-SA" sz="1400" b="0">
                <a:solidFill>
                  <a:schemeClr val="tx1"/>
                </a:solidFill>
                <a:latin typeface="Arial" charset="0"/>
                <a:cs typeface="Arial" charset="0"/>
              </a:rPr>
              <a:pPr algn="r"/>
              <a:t>98</a:t>
            </a:fld>
            <a:endParaRPr lang="en-US" sz="1400" b="0">
              <a:solidFill>
                <a:schemeClr val="tx1"/>
              </a:solidFill>
              <a:latin typeface="Arial" charset="0"/>
              <a:cs typeface="Arial" charset="0"/>
            </a:endParaRPr>
          </a:p>
        </p:txBody>
      </p:sp>
      <p:pic>
        <p:nvPicPr>
          <p:cNvPr id="208899"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900" name="Rectangle 2"/>
          <p:cNvSpPr>
            <a:spLocks noGrp="1" noChangeArrowheads="1"/>
          </p:cNvSpPr>
          <p:nvPr>
            <p:ph type="title" idx="4294967295"/>
          </p:nvPr>
        </p:nvSpPr>
        <p:spPr/>
        <p:txBody>
          <a:bodyPr/>
          <a:lstStyle/>
          <a:p>
            <a:r>
              <a:rPr lang="en-US">
                <a:latin typeface="Arial" charset="0"/>
              </a:rPr>
              <a:t>Bounded Waiting</a:t>
            </a:r>
          </a:p>
        </p:txBody>
      </p:sp>
      <p:sp>
        <p:nvSpPr>
          <p:cNvPr id="208901" name="Rectangle 3"/>
          <p:cNvSpPr>
            <a:spLocks noGrp="1" noChangeArrowheads="1"/>
          </p:cNvSpPr>
          <p:nvPr>
            <p:ph type="body" idx="4294967295"/>
          </p:nvPr>
        </p:nvSpPr>
        <p:spPr/>
        <p:txBody>
          <a:bodyPr/>
          <a:lstStyle/>
          <a:p>
            <a:r>
              <a:rPr lang="en-US">
                <a:latin typeface="Arial" charset="0"/>
              </a:rPr>
              <a:t>Want stronger fairness guarantees</a:t>
            </a:r>
          </a:p>
          <a:p>
            <a:r>
              <a:rPr lang="en-US">
                <a:latin typeface="Arial" charset="0"/>
              </a:rPr>
              <a:t>Thread not </a:t>
            </a:r>
            <a:r>
              <a:rPr lang="ja-JP" altLang="en-US">
                <a:latin typeface="Arial" charset="0"/>
              </a:rPr>
              <a:t>“</a:t>
            </a:r>
            <a:r>
              <a:rPr lang="en-US" altLang="ja-JP">
                <a:latin typeface="Arial" charset="0"/>
              </a:rPr>
              <a:t>overtaken</a:t>
            </a:r>
            <a:r>
              <a:rPr lang="ja-JP" altLang="en-US">
                <a:latin typeface="Arial" charset="0"/>
              </a:rPr>
              <a:t>”</a:t>
            </a:r>
            <a:r>
              <a:rPr lang="en-US" altLang="ja-JP">
                <a:latin typeface="Arial" charset="0"/>
              </a:rPr>
              <a:t> too much</a:t>
            </a:r>
          </a:p>
          <a:p>
            <a:r>
              <a:rPr lang="en-US">
                <a:latin typeface="Arial" charset="0"/>
              </a:rPr>
              <a:t>If </a:t>
            </a:r>
            <a:r>
              <a:rPr lang="en-US">
                <a:solidFill>
                  <a:schemeClr val="tx1"/>
                </a:solidFill>
                <a:latin typeface="Arial" charset="0"/>
              </a:rPr>
              <a:t>A</a:t>
            </a:r>
            <a:r>
              <a:rPr lang="en-US">
                <a:latin typeface="Arial" charset="0"/>
              </a:rPr>
              <a:t> starts before </a:t>
            </a:r>
            <a:r>
              <a:rPr lang="en-US">
                <a:solidFill>
                  <a:schemeClr val="tx1"/>
                </a:solidFill>
                <a:latin typeface="Arial" charset="0"/>
              </a:rPr>
              <a:t>B,</a:t>
            </a:r>
            <a:r>
              <a:rPr lang="en-US">
                <a:latin typeface="Arial" charset="0"/>
              </a:rPr>
              <a:t> then </a:t>
            </a:r>
            <a:r>
              <a:rPr lang="en-US">
                <a:solidFill>
                  <a:schemeClr val="tx1"/>
                </a:solidFill>
                <a:latin typeface="Arial" charset="0"/>
              </a:rPr>
              <a:t>A</a:t>
            </a:r>
            <a:r>
              <a:rPr lang="en-US">
                <a:latin typeface="Arial" charset="0"/>
              </a:rPr>
              <a:t> enters before </a:t>
            </a:r>
            <a:r>
              <a:rPr lang="en-US">
                <a:solidFill>
                  <a:schemeClr val="tx1"/>
                </a:solidFill>
                <a:latin typeface="Arial" charset="0"/>
              </a:rPr>
              <a:t>B?</a:t>
            </a:r>
          </a:p>
          <a:p>
            <a:r>
              <a:rPr lang="en-US">
                <a:latin typeface="Arial" charset="0"/>
              </a:rPr>
              <a:t>But what does </a:t>
            </a:r>
            <a:r>
              <a:rPr lang="ja-JP" altLang="en-US">
                <a:latin typeface="Arial" charset="0"/>
              </a:rPr>
              <a:t>“</a:t>
            </a:r>
            <a:r>
              <a:rPr lang="en-US" altLang="ja-JP">
                <a:latin typeface="Arial" charset="0"/>
              </a:rPr>
              <a:t>start</a:t>
            </a:r>
            <a:r>
              <a:rPr lang="ja-JP" altLang="en-US">
                <a:latin typeface="Arial" charset="0"/>
              </a:rPr>
              <a:t>”</a:t>
            </a:r>
            <a:r>
              <a:rPr lang="en-US" altLang="ja-JP">
                <a:latin typeface="Arial" charset="0"/>
              </a:rPr>
              <a:t> mean?</a:t>
            </a:r>
          </a:p>
          <a:p>
            <a:r>
              <a:rPr lang="en-US">
                <a:latin typeface="Arial" charset="0"/>
              </a:rPr>
              <a:t>Need to adjust definitions ….</a:t>
            </a:r>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09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A8984A4-44FA-1D40-BD69-4743E2A3672A}" type="slidenum">
              <a:rPr lang="ar-SA" sz="1400" b="0">
                <a:solidFill>
                  <a:schemeClr val="tx1"/>
                </a:solidFill>
                <a:latin typeface="Arial" charset="0"/>
                <a:cs typeface="Arial" charset="0"/>
              </a:rPr>
              <a:pPr/>
              <a:t>99</a:t>
            </a:fld>
            <a:endParaRPr lang="en-US" sz="1400" b="0">
              <a:solidFill>
                <a:schemeClr val="tx1"/>
              </a:solidFill>
              <a:latin typeface="Arial" charset="0"/>
              <a:cs typeface="Arial" charset="0"/>
            </a:endParaRPr>
          </a:p>
        </p:txBody>
      </p:sp>
      <p:pic>
        <p:nvPicPr>
          <p:cNvPr id="210947"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948" name="Rectangle 2"/>
          <p:cNvSpPr>
            <a:spLocks noGrp="1" noChangeArrowheads="1"/>
          </p:cNvSpPr>
          <p:nvPr>
            <p:ph type="title"/>
          </p:nvPr>
        </p:nvSpPr>
        <p:spPr/>
        <p:txBody>
          <a:bodyPr/>
          <a:lstStyle/>
          <a:p>
            <a:r>
              <a:rPr lang="en-US">
                <a:latin typeface="Arial" charset="0"/>
              </a:rPr>
              <a:t>Bounded Waiting</a:t>
            </a:r>
          </a:p>
        </p:txBody>
      </p:sp>
      <p:sp>
        <p:nvSpPr>
          <p:cNvPr id="210949" name="Rectangle 3"/>
          <p:cNvSpPr>
            <a:spLocks noGrp="1" noChangeArrowheads="1"/>
          </p:cNvSpPr>
          <p:nvPr>
            <p:ph type="body" idx="1"/>
          </p:nvPr>
        </p:nvSpPr>
        <p:spPr/>
        <p:txBody>
          <a:bodyPr/>
          <a:lstStyle/>
          <a:p>
            <a:r>
              <a:rPr lang="en-US">
                <a:latin typeface="Arial" charset="0"/>
              </a:rPr>
              <a:t>Divide </a:t>
            </a:r>
            <a:r>
              <a:rPr lang="en-US" b="1">
                <a:solidFill>
                  <a:schemeClr val="tx1"/>
                </a:solidFill>
                <a:latin typeface="Courier New" charset="0"/>
              </a:rPr>
              <a:t>lock()</a:t>
            </a:r>
            <a:r>
              <a:rPr lang="en-US">
                <a:latin typeface="Arial" charset="0"/>
              </a:rPr>
              <a:t> method into 2 parts:</a:t>
            </a:r>
          </a:p>
          <a:p>
            <a:pPr lvl="1"/>
            <a:r>
              <a:rPr lang="en-US">
                <a:latin typeface="Arial" charset="0"/>
                <a:cs typeface="Arial" charset="0"/>
              </a:rPr>
              <a:t>Doorway interval:</a:t>
            </a:r>
          </a:p>
          <a:p>
            <a:pPr lvl="2"/>
            <a:r>
              <a:rPr lang="en-US">
                <a:latin typeface="Arial" charset="0"/>
                <a:cs typeface="Arial" charset="0"/>
              </a:rPr>
              <a:t>Written </a:t>
            </a:r>
            <a:r>
              <a:rPr lang="en-US" b="1">
                <a:solidFill>
                  <a:schemeClr val="tx1"/>
                </a:solidFill>
                <a:latin typeface="Arial" charset="0"/>
                <a:cs typeface="Arial" charset="0"/>
              </a:rPr>
              <a:t>D</a:t>
            </a:r>
            <a:r>
              <a:rPr lang="en-US" b="1" baseline="-25000">
                <a:solidFill>
                  <a:schemeClr val="tx1"/>
                </a:solidFill>
                <a:latin typeface="Arial" charset="0"/>
                <a:cs typeface="Arial" charset="0"/>
              </a:rPr>
              <a:t>A</a:t>
            </a:r>
          </a:p>
          <a:p>
            <a:pPr lvl="2"/>
            <a:r>
              <a:rPr lang="en-US">
                <a:latin typeface="Arial" charset="0"/>
                <a:cs typeface="Arial" charset="0"/>
              </a:rPr>
              <a:t>always finishes in finite steps</a:t>
            </a:r>
          </a:p>
          <a:p>
            <a:pPr lvl="1"/>
            <a:r>
              <a:rPr lang="en-US">
                <a:latin typeface="Arial" charset="0"/>
                <a:cs typeface="Arial" charset="0"/>
              </a:rPr>
              <a:t>Waiting interval:</a:t>
            </a:r>
          </a:p>
          <a:p>
            <a:pPr lvl="2"/>
            <a:r>
              <a:rPr lang="en-US">
                <a:latin typeface="Arial" charset="0"/>
                <a:cs typeface="Arial" charset="0"/>
              </a:rPr>
              <a:t>Written </a:t>
            </a:r>
            <a:r>
              <a:rPr lang="en-US" b="1">
                <a:solidFill>
                  <a:schemeClr val="tx1"/>
                </a:solidFill>
                <a:latin typeface="Arial" charset="0"/>
                <a:cs typeface="Arial" charset="0"/>
              </a:rPr>
              <a:t>W</a:t>
            </a:r>
            <a:r>
              <a:rPr lang="en-US" b="1" baseline="-25000">
                <a:solidFill>
                  <a:schemeClr val="tx1"/>
                </a:solidFill>
                <a:latin typeface="Arial" charset="0"/>
                <a:cs typeface="Arial" charset="0"/>
              </a:rPr>
              <a:t>A</a:t>
            </a:r>
          </a:p>
          <a:p>
            <a:pPr lvl="2"/>
            <a:r>
              <a:rPr lang="en-US">
                <a:latin typeface="Arial" charset="0"/>
                <a:cs typeface="Arial" charset="0"/>
              </a:rPr>
              <a:t>may take unbounded steps</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19575</TotalTime>
  <Words>10271</Words>
  <Application>Microsoft Office PowerPoint</Application>
  <PresentationFormat>오버헤드</PresentationFormat>
  <Paragraphs>2196</Paragraphs>
  <Slides>170</Slides>
  <Notes>169</Notes>
  <HiddenSlides>1</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170</vt:i4>
      </vt:variant>
    </vt:vector>
  </HeadingPairs>
  <TitlesOfParts>
    <vt:vector size="172" baseType="lpstr">
      <vt:lpstr>Blank Presentation</vt:lpstr>
      <vt:lpstr>Equation</vt:lpstr>
      <vt:lpstr>Mutual Exclusion</vt:lpstr>
      <vt:lpstr>Review: Amdahl's Law</vt:lpstr>
      <vt:lpstr>Shared Data Structures</vt:lpstr>
      <vt:lpstr>Example Synchronization Paradigms</vt:lpstr>
      <vt:lpstr>Mutual Exclusion</vt:lpstr>
      <vt:lpstr>Mutual Exclusion</vt:lpstr>
      <vt:lpstr>Mutual Exclusion</vt:lpstr>
      <vt:lpstr>Warning</vt:lpstr>
      <vt:lpstr>Why is Concurrent Programming so Hard?</vt:lpstr>
      <vt:lpstr>Time</vt:lpstr>
      <vt:lpstr>Events</vt:lpstr>
      <vt:lpstr>Threads</vt:lpstr>
      <vt:lpstr>Example Thread Events</vt:lpstr>
      <vt:lpstr>Threads are State Machines</vt:lpstr>
      <vt:lpstr>States</vt:lpstr>
      <vt:lpstr>Concurrency</vt:lpstr>
      <vt:lpstr>Concurrency</vt:lpstr>
      <vt:lpstr>Interleavings</vt:lpstr>
      <vt:lpstr>Intervals</vt:lpstr>
      <vt:lpstr>Intervals may Overlap</vt:lpstr>
      <vt:lpstr>Intervals may be Disjoint</vt:lpstr>
      <vt:lpstr>Precedence</vt:lpstr>
      <vt:lpstr>Precedence</vt:lpstr>
      <vt:lpstr>Precedence Ordering</vt:lpstr>
      <vt:lpstr>Precedence Ordering</vt:lpstr>
      <vt:lpstr>Partial Orders (review)</vt:lpstr>
      <vt:lpstr>Total Orders (review)</vt:lpstr>
      <vt:lpstr>Repeated Events</vt:lpstr>
      <vt:lpstr>Implementing a Counter</vt:lpstr>
      <vt:lpstr>Locks (Mutual Exclusion)</vt:lpstr>
      <vt:lpstr>Locks (Mutual Exclusion)</vt:lpstr>
      <vt:lpstr>Locks (Mutual Exclusion)</vt:lpstr>
      <vt:lpstr>Using Locks</vt:lpstr>
      <vt:lpstr>Using Locks</vt:lpstr>
      <vt:lpstr>Using Locks</vt:lpstr>
      <vt:lpstr>Using Locks</vt:lpstr>
      <vt:lpstr>Mutual Exclusion</vt:lpstr>
      <vt:lpstr>Mutual Exclusion</vt:lpstr>
      <vt:lpstr>Mutual Exclusion</vt:lpstr>
      <vt:lpstr>Mutual Exclusion</vt:lpstr>
      <vt:lpstr>Mutual Exclusion</vt:lpstr>
      <vt:lpstr>Deadlock-Free</vt:lpstr>
      <vt:lpstr>Starvation-Free</vt:lpstr>
      <vt:lpstr>Two-Thread vs n-Thread Solutions</vt:lpstr>
      <vt:lpstr>Two-Thread Conventions</vt:lpstr>
      <vt:lpstr>Two-Thread Conventions</vt:lpstr>
      <vt:lpstr>LockOne</vt:lpstr>
      <vt:lpstr>LockOne</vt:lpstr>
      <vt:lpstr>LockOne</vt:lpstr>
      <vt:lpstr>LockOne</vt:lpstr>
      <vt:lpstr>LockOne Satisfies Mutual Exclusion</vt:lpstr>
      <vt:lpstr>From the Code</vt:lpstr>
      <vt:lpstr>From the Assumption</vt:lpstr>
      <vt:lpstr>Combining</vt:lpstr>
      <vt:lpstr>Combining</vt:lpstr>
      <vt:lpstr>Combining</vt:lpstr>
      <vt:lpstr>Combining</vt:lpstr>
      <vt:lpstr>Combining</vt:lpstr>
      <vt:lpstr>Combining</vt:lpstr>
      <vt:lpstr>Cycle!</vt:lpstr>
      <vt:lpstr>Deadlock Freedom</vt:lpstr>
      <vt:lpstr>LockTwo</vt:lpstr>
      <vt:lpstr>LockTwo</vt:lpstr>
      <vt:lpstr>LockTwo</vt:lpstr>
      <vt:lpstr>LockTwo</vt:lpstr>
      <vt:lpstr>LockTwo Claims</vt:lpstr>
      <vt:lpstr>Peterson's Algorithm</vt:lpstr>
      <vt:lpstr>Peterson's Algorithm</vt:lpstr>
      <vt:lpstr>Peterson's Algorithm</vt:lpstr>
      <vt:lpstr>Peterson's Algorithm</vt:lpstr>
      <vt:lpstr>Peterson's Algorithm</vt:lpstr>
      <vt:lpstr>Mutual Exclusion</vt:lpstr>
      <vt:lpstr>Also from the Code</vt:lpstr>
      <vt:lpstr>Assumption</vt:lpstr>
      <vt:lpstr>Combining Observations</vt:lpstr>
      <vt:lpstr>Combining Observations</vt:lpstr>
      <vt:lpstr>Combining Observations</vt:lpstr>
      <vt:lpstr>Deadlock Free</vt:lpstr>
      <vt:lpstr>Starvation Free</vt:lpstr>
      <vt:lpstr>The Filter Algorithm for n Threads</vt:lpstr>
      <vt:lpstr>Filter</vt:lpstr>
      <vt:lpstr>Filter</vt:lpstr>
      <vt:lpstr>Filter</vt:lpstr>
      <vt:lpstr>Filter</vt:lpstr>
      <vt:lpstr>Filter</vt:lpstr>
      <vt:lpstr>Filter</vt:lpstr>
      <vt:lpstr>Filter</vt:lpstr>
      <vt:lpstr>Claim</vt:lpstr>
      <vt:lpstr>Induction Hypothesis</vt:lpstr>
      <vt:lpstr>Proof Structure</vt:lpstr>
      <vt:lpstr>Just Like Peterson</vt:lpstr>
      <vt:lpstr>From the Code</vt:lpstr>
      <vt:lpstr>By Assumption</vt:lpstr>
      <vt:lpstr>Combining Observations</vt:lpstr>
      <vt:lpstr>Combining Observations</vt:lpstr>
      <vt:lpstr>Combining Observations</vt:lpstr>
      <vt:lpstr>No Starvation</vt:lpstr>
      <vt:lpstr>Bounded Waiting</vt:lpstr>
      <vt:lpstr>Bounded Waiting</vt:lpstr>
      <vt:lpstr>r-Bounded Waiting</vt:lpstr>
      <vt:lpstr>What is “r” for Peterson's Algorithm?</vt:lpstr>
      <vt:lpstr>What is “r” for the Filter Algorithm? </vt:lpstr>
      <vt:lpstr>First-Come-First-Served</vt:lpstr>
      <vt:lpstr>Fairness</vt:lpstr>
      <vt:lpstr>Bakery Algorithm</vt:lpstr>
      <vt:lpstr>Bakery Algorithm</vt:lpstr>
      <vt:lpstr>Bakery Algorithm</vt:lpstr>
      <vt:lpstr>Bakery Algorithm</vt:lpstr>
      <vt:lpstr>Bakery Algorithm</vt:lpstr>
      <vt:lpstr>Bakery Algorithm</vt:lpstr>
      <vt:lpstr>Bakery Algorithm</vt:lpstr>
      <vt:lpstr>Bakery Algorithm</vt:lpstr>
      <vt:lpstr>Bakery Algorithm</vt:lpstr>
      <vt:lpstr>Bakery Algorithm</vt:lpstr>
      <vt:lpstr>Bakery Algorithm</vt:lpstr>
      <vt:lpstr>No Deadlock</vt:lpstr>
      <vt:lpstr>First-Come-First-Served</vt:lpstr>
      <vt:lpstr>Mutual Exclusion</vt:lpstr>
      <vt:lpstr>Mutual Exclusion</vt:lpstr>
      <vt:lpstr>Mutual Exclusion</vt:lpstr>
      <vt:lpstr>Mutual Exclusion</vt:lpstr>
      <vt:lpstr>Bakery Y232K Bug</vt:lpstr>
      <vt:lpstr>Bakery Y232K Bug</vt:lpstr>
      <vt:lpstr>Does Overflow Actually Matter?</vt:lpstr>
      <vt:lpstr>Timestamps</vt:lpstr>
      <vt:lpstr>The Good News</vt:lpstr>
      <vt:lpstr>The Good News</vt:lpstr>
      <vt:lpstr>Instead …</vt:lpstr>
      <vt:lpstr>Precedence Graphs</vt:lpstr>
      <vt:lpstr>Unbounded Counter Precedence Graph</vt:lpstr>
      <vt:lpstr>Unbounded Counter Precedence Graph</vt:lpstr>
      <vt:lpstr>Unbounded Counter Precedence Graph</vt:lpstr>
      <vt:lpstr>Two-Thread Bounded Precedence Graph</vt:lpstr>
      <vt:lpstr>Two-Thread Bounded Precedence Graph</vt:lpstr>
      <vt:lpstr>Two-Thread Bounded Precedence Graph</vt:lpstr>
      <vt:lpstr>Two-Thread Bounded Precedence Graph</vt:lpstr>
      <vt:lpstr>Two-Thread Bounded Precedence Graph T2</vt:lpstr>
      <vt:lpstr>Three-Thread Bounded Precedence Graph?</vt:lpstr>
      <vt:lpstr>Three-Thread Bounded Precedence Graph?</vt:lpstr>
      <vt:lpstr>Graph Composition</vt:lpstr>
      <vt:lpstr>Three-Thread Bounded Precedence Graph T3</vt:lpstr>
      <vt:lpstr>Three-Thread Bounded Precedence Graph T3</vt:lpstr>
      <vt:lpstr>Three-Thread Bounded Precedence Graph T3</vt:lpstr>
      <vt:lpstr>In General</vt:lpstr>
      <vt:lpstr>Deep Philosophical Question</vt:lpstr>
      <vt:lpstr>Shared Memory</vt:lpstr>
      <vt:lpstr>Theorem (안봐도됨)</vt:lpstr>
      <vt:lpstr>Proving Algorithmic Impossibility</vt:lpstr>
      <vt:lpstr>Proof: Need N-MRSW Registers</vt:lpstr>
      <vt:lpstr>Upper Bound</vt:lpstr>
      <vt:lpstr>Bad News Theorem</vt:lpstr>
      <vt:lpstr>Theorem (For 2 Threads)</vt:lpstr>
      <vt:lpstr>Two Thread Execution</vt:lpstr>
      <vt:lpstr>Covering State for One Register Always Exists</vt:lpstr>
      <vt:lpstr>Proof: Assume Cover of 1</vt:lpstr>
      <vt:lpstr>Proof: Assume Cover of 1</vt:lpstr>
      <vt:lpstr>Theorem</vt:lpstr>
      <vt:lpstr>Proof: Assume Cover of 2</vt:lpstr>
      <vt:lpstr>Run A Solo</vt:lpstr>
      <vt:lpstr>Obliterate Traces of A</vt:lpstr>
      <vt:lpstr>Mutual Exclusion Fails</vt:lpstr>
      <vt:lpstr>Proof Strategy</vt:lpstr>
      <vt:lpstr>Covering State for Two</vt:lpstr>
      <vt:lpstr>Covering State for Two</vt:lpstr>
      <vt:lpstr>Covering State for Two</vt:lpstr>
      <vt:lpstr>Covering State for Two</vt:lpstr>
      <vt:lpstr>Inductively We Can Show </vt:lpstr>
      <vt:lpstr>Summary of Lecture</vt:lpstr>
      <vt:lpstr>Summary of Lecture</vt:lpstr>
      <vt:lpstr>PowerPoint 프레젠테이션</vt:lpstr>
    </vt:vector>
  </TitlesOfParts>
  <Company>Brown University and Tel-Aviv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of Multiprocessor Programming</dc:title>
  <dc:creator>Maurice Herlihy and Nir Shavit</dc:creator>
  <cp:lastModifiedBy>김진의</cp:lastModifiedBy>
  <cp:revision>1188</cp:revision>
  <cp:lastPrinted>2003-09-09T00:35:48Z</cp:lastPrinted>
  <dcterms:created xsi:type="dcterms:W3CDTF">1999-05-12T13:47:53Z</dcterms:created>
  <dcterms:modified xsi:type="dcterms:W3CDTF">2015-09-16T07:33:16Z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